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8"/>
  </p:notesMasterIdLst>
  <p:handoutMasterIdLst>
    <p:handoutMasterId r:id="rId59"/>
  </p:handoutMasterIdLst>
  <p:sldIdLst>
    <p:sldId id="256" r:id="rId2"/>
    <p:sldId id="258" r:id="rId3"/>
    <p:sldId id="260" r:id="rId4"/>
    <p:sldId id="261" r:id="rId5"/>
    <p:sldId id="31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311" r:id="rId36"/>
    <p:sldId id="312" r:id="rId37"/>
    <p:sldId id="292" r:id="rId38"/>
    <p:sldId id="293" r:id="rId39"/>
    <p:sldId id="294" r:id="rId40"/>
    <p:sldId id="295" r:id="rId41"/>
    <p:sldId id="296" r:id="rId42"/>
    <p:sldId id="297" r:id="rId43"/>
    <p:sldId id="298" r:id="rId44"/>
    <p:sldId id="299" r:id="rId45"/>
    <p:sldId id="300" r:id="rId46"/>
    <p:sldId id="301" r:id="rId47"/>
    <p:sldId id="303" r:id="rId48"/>
    <p:sldId id="302" r:id="rId49"/>
    <p:sldId id="304" r:id="rId50"/>
    <p:sldId id="305" r:id="rId51"/>
    <p:sldId id="306" r:id="rId52"/>
    <p:sldId id="307" r:id="rId53"/>
    <p:sldId id="308" r:id="rId54"/>
    <p:sldId id="309" r:id="rId55"/>
    <p:sldId id="313" r:id="rId56"/>
    <p:sldId id="314" r:id="rId57"/>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pitchFamily="34" charset="0"/>
        <a:ea typeface="+mn-ea"/>
        <a:cs typeface="+mn-cs"/>
      </a:defRPr>
    </a:lvl1pPr>
    <a:lvl2pPr marL="457200" algn="l" rtl="0" fontAlgn="base">
      <a:spcBef>
        <a:spcPct val="0"/>
      </a:spcBef>
      <a:spcAft>
        <a:spcPct val="0"/>
      </a:spcAft>
      <a:defRPr sz="3600" kern="1200">
        <a:solidFill>
          <a:schemeClr val="tx1"/>
        </a:solidFill>
        <a:latin typeface="Arial" pitchFamily="34" charset="0"/>
        <a:ea typeface="+mn-ea"/>
        <a:cs typeface="+mn-cs"/>
      </a:defRPr>
    </a:lvl2pPr>
    <a:lvl3pPr marL="914400" algn="l" rtl="0" fontAlgn="base">
      <a:spcBef>
        <a:spcPct val="0"/>
      </a:spcBef>
      <a:spcAft>
        <a:spcPct val="0"/>
      </a:spcAft>
      <a:defRPr sz="3600" kern="1200">
        <a:solidFill>
          <a:schemeClr val="tx1"/>
        </a:solidFill>
        <a:latin typeface="Arial" pitchFamily="34" charset="0"/>
        <a:ea typeface="+mn-ea"/>
        <a:cs typeface="+mn-cs"/>
      </a:defRPr>
    </a:lvl3pPr>
    <a:lvl4pPr marL="1371600" algn="l" rtl="0" fontAlgn="base">
      <a:spcBef>
        <a:spcPct val="0"/>
      </a:spcBef>
      <a:spcAft>
        <a:spcPct val="0"/>
      </a:spcAft>
      <a:defRPr sz="3600" kern="1200">
        <a:solidFill>
          <a:schemeClr val="tx1"/>
        </a:solidFill>
        <a:latin typeface="Arial" pitchFamily="34" charset="0"/>
        <a:ea typeface="+mn-ea"/>
        <a:cs typeface="+mn-cs"/>
      </a:defRPr>
    </a:lvl4pPr>
    <a:lvl5pPr marL="1828800" algn="l" rtl="0" fontAlgn="base">
      <a:spcBef>
        <a:spcPct val="0"/>
      </a:spcBef>
      <a:spcAft>
        <a:spcPct val="0"/>
      </a:spcAft>
      <a:defRPr sz="3600" kern="1200">
        <a:solidFill>
          <a:schemeClr val="tx1"/>
        </a:solidFill>
        <a:latin typeface="Arial" pitchFamily="34" charset="0"/>
        <a:ea typeface="+mn-ea"/>
        <a:cs typeface="+mn-cs"/>
      </a:defRPr>
    </a:lvl5pPr>
    <a:lvl6pPr marL="2286000" algn="l" defTabSz="914400" rtl="0" eaLnBrk="1" latinLnBrk="0" hangingPunct="1">
      <a:defRPr sz="3600" kern="1200">
        <a:solidFill>
          <a:schemeClr val="tx1"/>
        </a:solidFill>
        <a:latin typeface="Arial" pitchFamily="34" charset="0"/>
        <a:ea typeface="+mn-ea"/>
        <a:cs typeface="+mn-cs"/>
      </a:defRPr>
    </a:lvl6pPr>
    <a:lvl7pPr marL="2743200" algn="l" defTabSz="914400" rtl="0" eaLnBrk="1" latinLnBrk="0" hangingPunct="1">
      <a:defRPr sz="3600" kern="1200">
        <a:solidFill>
          <a:schemeClr val="tx1"/>
        </a:solidFill>
        <a:latin typeface="Arial" pitchFamily="34" charset="0"/>
        <a:ea typeface="+mn-ea"/>
        <a:cs typeface="+mn-cs"/>
      </a:defRPr>
    </a:lvl7pPr>
    <a:lvl8pPr marL="3200400" algn="l" defTabSz="914400" rtl="0" eaLnBrk="1" latinLnBrk="0" hangingPunct="1">
      <a:defRPr sz="3600" kern="1200">
        <a:solidFill>
          <a:schemeClr val="tx1"/>
        </a:solidFill>
        <a:latin typeface="Arial" pitchFamily="34" charset="0"/>
        <a:ea typeface="+mn-ea"/>
        <a:cs typeface="+mn-cs"/>
      </a:defRPr>
    </a:lvl8pPr>
    <a:lvl9pPr marL="3657600" algn="l" defTabSz="914400" rtl="0" eaLnBrk="1" latinLnBrk="0" hangingPunct="1">
      <a:defRPr sz="36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0A5BCE-3787-4F57-BC0D-803B3D4A83CB}" v="554" dt="2026-02-18T17:05:18.4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52" autoAdjust="0"/>
    <p:restoredTop sz="91020"/>
  </p:normalViewPr>
  <p:slideViewPr>
    <p:cSldViewPr>
      <p:cViewPr varScale="1">
        <p:scale>
          <a:sx n="82" d="100"/>
          <a:sy n="82" d="100"/>
        </p:scale>
        <p:origin x="90"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hattuck\Documents\ECE3355\Semilog_Graph_paper_v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hattuck\Documents\ECE3355\Semilog_Graph_paper_v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7422327952118044E-2"/>
          <c:y val="3.5545023696682464E-2"/>
          <c:w val="0.94698439194647643"/>
          <c:h val="0.93127962085308058"/>
        </c:manualLayout>
      </c:layout>
      <c:scatterChart>
        <c:scatterStyle val="lineMarker"/>
        <c:varyColors val="0"/>
        <c:ser>
          <c:idx val="0"/>
          <c:order val="0"/>
          <c:spPr>
            <a:ln w="28575">
              <a:noFill/>
            </a:ln>
          </c:spPr>
          <c:marker>
            <c:symbol val="none"/>
          </c:marker>
          <c:xVal>
            <c:numRef>
              <c:f>Data!$A$4:$A$34</c:f>
              <c:numCache>
                <c:formatCode>General</c:formatCode>
                <c:ptCount val="31"/>
                <c:pt idx="0">
                  <c:v>1E-3</c:v>
                </c:pt>
                <c:pt idx="1">
                  <c:v>2E-3</c:v>
                </c:pt>
                <c:pt idx="2">
                  <c:v>5.0000000000000001E-3</c:v>
                </c:pt>
                <c:pt idx="3">
                  <c:v>0.01</c:v>
                </c:pt>
                <c:pt idx="4">
                  <c:v>0.02</c:v>
                </c:pt>
                <c:pt idx="5">
                  <c:v>0.05</c:v>
                </c:pt>
                <c:pt idx="6">
                  <c:v>0.1</c:v>
                </c:pt>
                <c:pt idx="7">
                  <c:v>0.2</c:v>
                </c:pt>
                <c:pt idx="8">
                  <c:v>0.5</c:v>
                </c:pt>
                <c:pt idx="9">
                  <c:v>1</c:v>
                </c:pt>
                <c:pt idx="10">
                  <c:v>2</c:v>
                </c:pt>
                <c:pt idx="11">
                  <c:v>5</c:v>
                </c:pt>
                <c:pt idx="12">
                  <c:v>10</c:v>
                </c:pt>
                <c:pt idx="13">
                  <c:v>20</c:v>
                </c:pt>
                <c:pt idx="14">
                  <c:v>50</c:v>
                </c:pt>
                <c:pt idx="15">
                  <c:v>100</c:v>
                </c:pt>
                <c:pt idx="16">
                  <c:v>200</c:v>
                </c:pt>
                <c:pt idx="17">
                  <c:v>500</c:v>
                </c:pt>
                <c:pt idx="18">
                  <c:v>1000</c:v>
                </c:pt>
                <c:pt idx="19">
                  <c:v>2000</c:v>
                </c:pt>
                <c:pt idx="20">
                  <c:v>5000</c:v>
                </c:pt>
                <c:pt idx="21">
                  <c:v>10000</c:v>
                </c:pt>
                <c:pt idx="22">
                  <c:v>20000</c:v>
                </c:pt>
                <c:pt idx="23">
                  <c:v>50000</c:v>
                </c:pt>
                <c:pt idx="24">
                  <c:v>100000</c:v>
                </c:pt>
                <c:pt idx="25">
                  <c:v>200000</c:v>
                </c:pt>
                <c:pt idx="26">
                  <c:v>500000</c:v>
                </c:pt>
                <c:pt idx="27">
                  <c:v>1000000</c:v>
                </c:pt>
                <c:pt idx="28">
                  <c:v>2000000</c:v>
                </c:pt>
                <c:pt idx="29">
                  <c:v>5000000</c:v>
                </c:pt>
                <c:pt idx="30">
                  <c:v>10000000</c:v>
                </c:pt>
              </c:numCache>
            </c:numRef>
          </c:xVal>
          <c:yVal>
            <c:numRef>
              <c:f>Data!$B$4:$B$34</c:f>
              <c:numCache>
                <c:formatCode>General</c:formatCode>
                <c:ptCount val="31"/>
                <c:pt idx="0">
                  <c:v>60</c:v>
                </c:pt>
                <c:pt idx="1">
                  <c:v>60</c:v>
                </c:pt>
                <c:pt idx="2">
                  <c:v>60</c:v>
                </c:pt>
                <c:pt idx="3">
                  <c:v>60</c:v>
                </c:pt>
                <c:pt idx="4">
                  <c:v>60</c:v>
                </c:pt>
                <c:pt idx="5">
                  <c:v>60</c:v>
                </c:pt>
                <c:pt idx="6">
                  <c:v>60</c:v>
                </c:pt>
                <c:pt idx="7">
                  <c:v>60</c:v>
                </c:pt>
                <c:pt idx="8">
                  <c:v>60</c:v>
                </c:pt>
                <c:pt idx="9">
                  <c:v>60</c:v>
                </c:pt>
                <c:pt idx="10">
                  <c:v>60</c:v>
                </c:pt>
                <c:pt idx="11">
                  <c:v>60</c:v>
                </c:pt>
                <c:pt idx="12">
                  <c:v>60</c:v>
                </c:pt>
                <c:pt idx="13">
                  <c:v>60</c:v>
                </c:pt>
                <c:pt idx="14">
                  <c:v>60</c:v>
                </c:pt>
                <c:pt idx="15">
                  <c:v>60</c:v>
                </c:pt>
                <c:pt idx="16">
                  <c:v>60</c:v>
                </c:pt>
                <c:pt idx="17">
                  <c:v>60</c:v>
                </c:pt>
                <c:pt idx="18">
                  <c:v>60</c:v>
                </c:pt>
                <c:pt idx="19">
                  <c:v>60</c:v>
                </c:pt>
                <c:pt idx="20">
                  <c:v>60</c:v>
                </c:pt>
                <c:pt idx="21">
                  <c:v>60</c:v>
                </c:pt>
                <c:pt idx="22">
                  <c:v>60</c:v>
                </c:pt>
                <c:pt idx="23">
                  <c:v>60</c:v>
                </c:pt>
                <c:pt idx="24">
                  <c:v>60</c:v>
                </c:pt>
                <c:pt idx="25">
                  <c:v>60</c:v>
                </c:pt>
                <c:pt idx="26">
                  <c:v>60</c:v>
                </c:pt>
                <c:pt idx="27">
                  <c:v>60</c:v>
                </c:pt>
                <c:pt idx="28">
                  <c:v>60</c:v>
                </c:pt>
                <c:pt idx="29">
                  <c:v>60</c:v>
                </c:pt>
                <c:pt idx="30">
                  <c:v>60</c:v>
                </c:pt>
              </c:numCache>
            </c:numRef>
          </c:yVal>
          <c:smooth val="0"/>
          <c:extLst>
            <c:ext xmlns:c16="http://schemas.microsoft.com/office/drawing/2014/chart" uri="{C3380CC4-5D6E-409C-BE32-E72D297353CC}">
              <c16:uniqueId val="{00000000-1E5D-0A42-9052-391880A719ED}"/>
            </c:ext>
          </c:extLst>
        </c:ser>
        <c:dLbls>
          <c:showLegendKey val="0"/>
          <c:showVal val="0"/>
          <c:showCatName val="0"/>
          <c:showSerName val="0"/>
          <c:showPercent val="0"/>
          <c:showBubbleSize val="0"/>
        </c:dLbls>
        <c:axId val="32603456"/>
        <c:axId val="161972224"/>
      </c:scatterChart>
      <c:valAx>
        <c:axId val="32603456"/>
        <c:scaling>
          <c:logBase val="10"/>
          <c:orientation val="minMax"/>
          <c:max val="1000"/>
          <c:min val="1E-3"/>
        </c:scaling>
        <c:delete val="0"/>
        <c:axPos val="b"/>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2224"/>
        <c:crosses val="autoZero"/>
        <c:crossBetween val="midCat"/>
        <c:majorUnit val="10"/>
        <c:minorUnit val="10"/>
      </c:valAx>
      <c:valAx>
        <c:axId val="161972224"/>
        <c:scaling>
          <c:orientation val="minMax"/>
        </c:scaling>
        <c:delete val="0"/>
        <c:axPos val="l"/>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32603456"/>
        <c:crossesAt val="1E-3"/>
        <c:crossBetween val="midCat"/>
      </c:valAx>
      <c:spPr>
        <a:solidFill>
          <a:srgbClr val="FFFFFF"/>
        </a:solidFill>
        <a:ln w="12700">
          <a:solidFill>
            <a:srgbClr val="C0C0C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7422327952118044E-2"/>
          <c:y val="3.5545023696682464E-2"/>
          <c:w val="0.94698439194647643"/>
          <c:h val="0.93127962085308058"/>
        </c:manualLayout>
      </c:layout>
      <c:scatterChart>
        <c:scatterStyle val="lineMarker"/>
        <c:varyColors val="0"/>
        <c:ser>
          <c:idx val="0"/>
          <c:order val="0"/>
          <c:spPr>
            <a:ln w="28575">
              <a:noFill/>
            </a:ln>
          </c:spPr>
          <c:marker>
            <c:symbol val="none"/>
          </c:marker>
          <c:xVal>
            <c:numRef>
              <c:f>Data!$A$4:$A$34</c:f>
              <c:numCache>
                <c:formatCode>General</c:formatCode>
                <c:ptCount val="31"/>
                <c:pt idx="0">
                  <c:v>1E-3</c:v>
                </c:pt>
                <c:pt idx="1">
                  <c:v>2E-3</c:v>
                </c:pt>
                <c:pt idx="2">
                  <c:v>5.0000000000000001E-3</c:v>
                </c:pt>
                <c:pt idx="3">
                  <c:v>0.01</c:v>
                </c:pt>
                <c:pt idx="4">
                  <c:v>0.02</c:v>
                </c:pt>
                <c:pt idx="5">
                  <c:v>0.05</c:v>
                </c:pt>
                <c:pt idx="6">
                  <c:v>0.1</c:v>
                </c:pt>
                <c:pt idx="7">
                  <c:v>0.2</c:v>
                </c:pt>
                <c:pt idx="8">
                  <c:v>0.5</c:v>
                </c:pt>
                <c:pt idx="9">
                  <c:v>1</c:v>
                </c:pt>
                <c:pt idx="10">
                  <c:v>2</c:v>
                </c:pt>
                <c:pt idx="11">
                  <c:v>5</c:v>
                </c:pt>
                <c:pt idx="12">
                  <c:v>10</c:v>
                </c:pt>
                <c:pt idx="13">
                  <c:v>20</c:v>
                </c:pt>
                <c:pt idx="14">
                  <c:v>50</c:v>
                </c:pt>
                <c:pt idx="15">
                  <c:v>100</c:v>
                </c:pt>
                <c:pt idx="16">
                  <c:v>200</c:v>
                </c:pt>
                <c:pt idx="17">
                  <c:v>500</c:v>
                </c:pt>
                <c:pt idx="18">
                  <c:v>1000</c:v>
                </c:pt>
                <c:pt idx="19">
                  <c:v>2000</c:v>
                </c:pt>
                <c:pt idx="20">
                  <c:v>5000</c:v>
                </c:pt>
                <c:pt idx="21">
                  <c:v>10000</c:v>
                </c:pt>
                <c:pt idx="22">
                  <c:v>20000</c:v>
                </c:pt>
                <c:pt idx="23">
                  <c:v>50000</c:v>
                </c:pt>
                <c:pt idx="24">
                  <c:v>100000</c:v>
                </c:pt>
                <c:pt idx="25">
                  <c:v>200000</c:v>
                </c:pt>
                <c:pt idx="26">
                  <c:v>500000</c:v>
                </c:pt>
                <c:pt idx="27">
                  <c:v>1000000</c:v>
                </c:pt>
                <c:pt idx="28">
                  <c:v>2000000</c:v>
                </c:pt>
                <c:pt idx="29">
                  <c:v>5000000</c:v>
                </c:pt>
                <c:pt idx="30">
                  <c:v>10000000</c:v>
                </c:pt>
              </c:numCache>
            </c:numRef>
          </c:xVal>
          <c:yVal>
            <c:numRef>
              <c:f>Data!$B$4:$B$34</c:f>
              <c:numCache>
                <c:formatCode>General</c:formatCode>
                <c:ptCount val="31"/>
                <c:pt idx="0">
                  <c:v>60</c:v>
                </c:pt>
                <c:pt idx="1">
                  <c:v>60</c:v>
                </c:pt>
                <c:pt idx="2">
                  <c:v>60</c:v>
                </c:pt>
                <c:pt idx="3">
                  <c:v>60</c:v>
                </c:pt>
                <c:pt idx="4">
                  <c:v>60</c:v>
                </c:pt>
                <c:pt idx="5">
                  <c:v>60</c:v>
                </c:pt>
                <c:pt idx="6">
                  <c:v>60</c:v>
                </c:pt>
                <c:pt idx="7">
                  <c:v>60</c:v>
                </c:pt>
                <c:pt idx="8">
                  <c:v>60</c:v>
                </c:pt>
                <c:pt idx="9">
                  <c:v>60</c:v>
                </c:pt>
                <c:pt idx="10">
                  <c:v>60</c:v>
                </c:pt>
                <c:pt idx="11">
                  <c:v>60</c:v>
                </c:pt>
                <c:pt idx="12">
                  <c:v>60</c:v>
                </c:pt>
                <c:pt idx="13">
                  <c:v>60</c:v>
                </c:pt>
                <c:pt idx="14">
                  <c:v>60</c:v>
                </c:pt>
                <c:pt idx="15">
                  <c:v>60</c:v>
                </c:pt>
                <c:pt idx="16">
                  <c:v>60</c:v>
                </c:pt>
                <c:pt idx="17">
                  <c:v>60</c:v>
                </c:pt>
                <c:pt idx="18">
                  <c:v>60</c:v>
                </c:pt>
                <c:pt idx="19">
                  <c:v>60</c:v>
                </c:pt>
                <c:pt idx="20">
                  <c:v>60</c:v>
                </c:pt>
                <c:pt idx="21">
                  <c:v>60</c:v>
                </c:pt>
                <c:pt idx="22">
                  <c:v>60</c:v>
                </c:pt>
                <c:pt idx="23">
                  <c:v>60</c:v>
                </c:pt>
                <c:pt idx="24">
                  <c:v>60</c:v>
                </c:pt>
                <c:pt idx="25">
                  <c:v>60</c:v>
                </c:pt>
                <c:pt idx="26">
                  <c:v>60</c:v>
                </c:pt>
                <c:pt idx="27">
                  <c:v>60</c:v>
                </c:pt>
                <c:pt idx="28">
                  <c:v>60</c:v>
                </c:pt>
                <c:pt idx="29">
                  <c:v>60</c:v>
                </c:pt>
                <c:pt idx="30">
                  <c:v>60</c:v>
                </c:pt>
              </c:numCache>
            </c:numRef>
          </c:yVal>
          <c:smooth val="0"/>
          <c:extLst>
            <c:ext xmlns:c16="http://schemas.microsoft.com/office/drawing/2014/chart" uri="{C3380CC4-5D6E-409C-BE32-E72D297353CC}">
              <c16:uniqueId val="{00000000-ED92-BD47-A529-F332B4BC62D1}"/>
            </c:ext>
          </c:extLst>
        </c:ser>
        <c:dLbls>
          <c:showLegendKey val="0"/>
          <c:showVal val="0"/>
          <c:showCatName val="0"/>
          <c:showSerName val="0"/>
          <c:showPercent val="0"/>
          <c:showBubbleSize val="0"/>
        </c:dLbls>
        <c:axId val="161974528"/>
        <c:axId val="161975104"/>
      </c:scatterChart>
      <c:valAx>
        <c:axId val="161974528"/>
        <c:scaling>
          <c:logBase val="10"/>
          <c:orientation val="minMax"/>
          <c:max val="1000"/>
          <c:min val="1E-3"/>
        </c:scaling>
        <c:delete val="0"/>
        <c:axPos val="b"/>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5104"/>
        <c:crosses val="autoZero"/>
        <c:crossBetween val="midCat"/>
        <c:majorUnit val="10"/>
        <c:minorUnit val="10"/>
      </c:valAx>
      <c:valAx>
        <c:axId val="161975104"/>
        <c:scaling>
          <c:orientation val="minMax"/>
        </c:scaling>
        <c:delete val="0"/>
        <c:axPos val="l"/>
        <c:majorGridlines>
          <c:spPr>
            <a:ln w="25400">
              <a:solidFill>
                <a:srgbClr val="000000"/>
              </a:solidFill>
              <a:prstDash val="solid"/>
            </a:ln>
          </c:spPr>
        </c:majorGridlines>
        <c:minorGridlines>
          <c:spPr>
            <a:ln w="12700">
              <a:solidFill>
                <a:srgbClr val="000000"/>
              </a:solidFill>
              <a:prstDash val="solid"/>
            </a:ln>
          </c:spPr>
        </c:minorGridlines>
        <c:numFmt formatCode="General" sourceLinked="1"/>
        <c:majorTickMark val="out"/>
        <c:minorTickMark val="none"/>
        <c:tickLblPos val="none"/>
        <c:spPr>
          <a:ln w="25400">
            <a:solidFill>
              <a:srgbClr val="000000"/>
            </a:solidFill>
            <a:prstDash val="solid"/>
          </a:ln>
        </c:spPr>
        <c:crossAx val="161974528"/>
        <c:crossesAt val="1E-3"/>
        <c:crossBetween val="midCat"/>
      </c:valAx>
      <c:spPr>
        <a:solidFill>
          <a:srgbClr val="FFFFFF"/>
        </a:solidFill>
        <a:ln w="12700">
          <a:solidFill>
            <a:srgbClr val="C0C0C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1226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txBody>
          <a:bodyPr/>
          <a:lstStyle/>
          <a:p>
            <a:endParaRPr lang="en-US"/>
          </a:p>
        </p:txBody>
      </p:sp>
    </p:spTree>
    <p:extLst>
      <p:ext uri="{BB962C8B-B14F-4D97-AF65-F5344CB8AC3E}">
        <p14:creationId xmlns:p14="http://schemas.microsoft.com/office/powerpoint/2010/main" val="788395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ln/>
        </p:spPr>
        <p:txBody>
          <a:bodyPr/>
          <a:lstStyle/>
          <a:p>
            <a:endParaRPr lang="en-US" dirty="0"/>
          </a:p>
        </p:txBody>
      </p:sp>
      <p:sp>
        <p:nvSpPr>
          <p:cNvPr id="5123" name="Rectangle 3"/>
          <p:cNvSpPr>
            <a:spLocks noGrp="1" noRot="1" noChangeAspect="1" noChangeArrowheads="1" noTextEdit="1"/>
          </p:cNvSpPr>
          <p:nvPr>
            <p:ph type="sldImg"/>
          </p:nvPr>
        </p:nvSpPr>
        <p:spPr>
          <a:xfrm>
            <a:off x="1150938" y="692150"/>
            <a:ext cx="4556125" cy="3416300"/>
          </a:xfrm>
          <a:ln cap="flat"/>
        </p:spPr>
        <p:txBody>
          <a:bodyPr/>
          <a:lstStyle/>
          <a:p>
            <a:endParaRPr lang="en-US"/>
          </a:p>
        </p:txBody>
      </p:sp>
    </p:spTree>
    <p:extLst>
      <p:ext uri="{BB962C8B-B14F-4D97-AF65-F5344CB8AC3E}">
        <p14:creationId xmlns:p14="http://schemas.microsoft.com/office/powerpoint/2010/main" val="1847842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txBody>
          <a:bodyPr/>
          <a:lstStyle/>
          <a:p>
            <a:endParaRPr lang="en-US"/>
          </a:p>
        </p:txBody>
      </p:sp>
      <p:sp>
        <p:nvSpPr>
          <p:cNvPr id="1464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dirty="0"/>
          </a:p>
        </p:txBody>
      </p:sp>
    </p:spTree>
    <p:extLst>
      <p:ext uri="{BB962C8B-B14F-4D97-AF65-F5344CB8AC3E}">
        <p14:creationId xmlns:p14="http://schemas.microsoft.com/office/powerpoint/2010/main" val="222843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p:cNvGrpSpPr>
            <a:grpSpLocks/>
          </p:cNvGrpSpPr>
          <p:nvPr/>
        </p:nvGrpSpPr>
        <p:grpSpPr bwMode="auto">
          <a:xfrm>
            <a:off x="-9525" y="-20638"/>
            <a:ext cx="9153525" cy="6878638"/>
            <a:chOff x="-6" y="-13"/>
            <a:chExt cx="5766" cy="4333"/>
          </a:xfrm>
        </p:grpSpPr>
        <p:sp>
          <p:nvSpPr>
            <p:cNvPr id="20483"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20484"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20485"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6"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7"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8"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9"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0"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1"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20492" name="Rectangle 12"/>
          <p:cNvSpPr>
            <a:spLocks noGrp="1" noChangeArrowheads="1"/>
          </p:cNvSpPr>
          <p:nvPr>
            <p:ph type="ctrTitle" sz="quarter"/>
          </p:nvPr>
        </p:nvSpPr>
        <p:spPr>
          <a:xfrm>
            <a:off x="685800" y="2057400"/>
            <a:ext cx="7772400" cy="1143000"/>
          </a:xfrm>
        </p:spPr>
        <p:txBody>
          <a:bodyPr/>
          <a:lstStyle>
            <a:lvl1pPr>
              <a:defRPr/>
            </a:lvl1pPr>
          </a:lstStyle>
          <a:p>
            <a:r>
              <a:rPr lang="en-US"/>
              <a:t>Click to edit Master title style</a:t>
            </a:r>
          </a:p>
        </p:txBody>
      </p:sp>
      <p:sp>
        <p:nvSpPr>
          <p:cNvPr id="20493" name="Rectangle 1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494" name="Rectangle 14"/>
          <p:cNvSpPr>
            <a:spLocks noGrp="1" noChangeArrowheads="1"/>
          </p:cNvSpPr>
          <p:nvPr>
            <p:ph type="dt" sz="quarter" idx="2"/>
          </p:nvPr>
        </p:nvSpPr>
        <p:spPr/>
        <p:txBody>
          <a:bodyPr/>
          <a:lstStyle>
            <a:lvl1pPr>
              <a:defRPr/>
            </a:lvl1pPr>
          </a:lstStyle>
          <a:p>
            <a:endParaRPr lang="en-US"/>
          </a:p>
        </p:txBody>
      </p:sp>
      <p:sp>
        <p:nvSpPr>
          <p:cNvPr id="20495" name="Rectangle 15"/>
          <p:cNvSpPr>
            <a:spLocks noGrp="1" noChangeArrowheads="1"/>
          </p:cNvSpPr>
          <p:nvPr>
            <p:ph type="ftr" sz="quarter" idx="3"/>
          </p:nvPr>
        </p:nvSpPr>
        <p:spPr/>
        <p:txBody>
          <a:bodyPr/>
          <a:lstStyle>
            <a:lvl1pPr>
              <a:defRPr/>
            </a:lvl1pPr>
          </a:lstStyle>
          <a:p>
            <a:endParaRPr lang="en-US"/>
          </a:p>
        </p:txBody>
      </p:sp>
      <p:sp>
        <p:nvSpPr>
          <p:cNvPr id="20496" name="Rectangle 16"/>
          <p:cNvSpPr>
            <a:spLocks noGrp="1" noChangeArrowheads="1"/>
          </p:cNvSpPr>
          <p:nvPr>
            <p:ph type="sldNum" sz="quarter" idx="4"/>
          </p:nvPr>
        </p:nvSpPr>
        <p:spPr/>
        <p:txBody>
          <a:bodyPr/>
          <a:lstStyle>
            <a:lvl1pPr>
              <a:defRPr/>
            </a:lvl1pPr>
          </a:lstStyle>
          <a:p>
            <a:fld id="{7BA7A48F-39E5-45CC-8DAC-97829593950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73B7D67-6C90-4364-8D71-77E0507C69C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B3613-346D-4189-919C-A6F0591A76E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5DD1A4-2B3A-456E-89AA-032F4C17121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DEDDB4-3230-4A66-9F40-3F97C84A865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B8DD574-D9F7-42EF-850C-57D8DA8EF32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484DFD3-7E29-4DA7-BE80-94E5E9DFE93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269F6FB-BFD1-473A-995D-D97099EACBF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A3D9709-56FE-41E3-95E5-33FCE9968AD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955FF13-3AEA-47BA-969C-FB6FB627F1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D3239A-E460-4AE8-88C1-5CC31FA49A5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grpSp>
        <p:nvGrpSpPr>
          <p:cNvPr id="19458" name="Group 2"/>
          <p:cNvGrpSpPr>
            <a:grpSpLocks/>
          </p:cNvGrpSpPr>
          <p:nvPr/>
        </p:nvGrpSpPr>
        <p:grpSpPr bwMode="auto">
          <a:xfrm>
            <a:off x="-9525" y="-20638"/>
            <a:ext cx="9153525" cy="6878638"/>
            <a:chOff x="-6" y="-13"/>
            <a:chExt cx="5766" cy="4333"/>
          </a:xfrm>
        </p:grpSpPr>
        <p:sp>
          <p:nvSpPr>
            <p:cNvPr id="19459"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19460"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19461"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2"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3"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4"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5"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6"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7"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19468" name="Rectangle 1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69" name="Rectangle 1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70"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9471"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9472" name="Rectangle 1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9096AA7B-6F7C-4F43-A998-43F8866A3CB9}" type="slidenum">
              <a:rPr lang="en-US"/>
              <a:pPr/>
              <a:t>‹#›</a:t>
            </a:fld>
            <a:endParaRPr lang="en-US"/>
          </a:p>
        </p:txBody>
      </p:sp>
      <p:grpSp>
        <p:nvGrpSpPr>
          <p:cNvPr id="19475" name="Group 19"/>
          <p:cNvGrpSpPr>
            <a:grpSpLocks/>
          </p:cNvGrpSpPr>
          <p:nvPr userDrawn="1"/>
        </p:nvGrpSpPr>
        <p:grpSpPr bwMode="auto">
          <a:xfrm>
            <a:off x="0" y="0"/>
            <a:ext cx="2667000" cy="762000"/>
            <a:chOff x="0" y="0"/>
            <a:chExt cx="1680" cy="480"/>
          </a:xfrm>
        </p:grpSpPr>
        <p:sp>
          <p:nvSpPr>
            <p:cNvPr id="19474" name="Rectangle 18"/>
            <p:cNvSpPr>
              <a:spLocks noChangeArrowheads="1"/>
            </p:cNvSpPr>
            <p:nvPr userDrawn="1"/>
          </p:nvSpPr>
          <p:spPr bwMode="auto">
            <a:xfrm>
              <a:off x="0" y="0"/>
              <a:ext cx="1680" cy="48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9473" name="Object 17"/>
            <p:cNvGraphicFramePr>
              <a:graphicFrameLocks noChangeAspect="1"/>
            </p:cNvGraphicFramePr>
            <p:nvPr/>
          </p:nvGraphicFramePr>
          <p:xfrm>
            <a:off x="0" y="0"/>
            <a:ext cx="1677" cy="454"/>
          </p:xfrm>
          <a:graphic>
            <a:graphicData uri="http://schemas.openxmlformats.org/presentationml/2006/ole">
              <mc:AlternateContent xmlns:mc="http://schemas.openxmlformats.org/markup-compatibility/2006">
                <mc:Choice xmlns:v="urn:schemas-microsoft-com:vml" Requires="v">
                  <p:oleObj name="VISIO" r:id="rId13" imgW="2662920" imgH="721080" progId="Visio.Drawing.6">
                    <p:embed/>
                  </p:oleObj>
                </mc:Choice>
                <mc:Fallback>
                  <p:oleObj name="VISIO" r:id="rId13" imgW="2662920" imgH="721080" progId="Visio.Drawing.6">
                    <p:embed/>
                    <p:pic>
                      <p:nvPicPr>
                        <p:cNvPr id="19473"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677" cy="454"/>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12700">
                              <a:solidFill>
                                <a:srgbClr val="FFFF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000000"/>
                                </a:outerShdw>
                              </a:effectLst>
                            </a14:hiddenEffects>
                          </a:ext>
                        </a:extLst>
                      </p:spPr>
                    </p:pic>
                  </p:oleObj>
                </mc:Fallback>
              </mc:AlternateContent>
            </a:graphicData>
          </a:graphic>
        </p:graphicFrame>
      </p:gr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9.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0.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7.wmf"/><Relationship Id="rId4" Type="http://schemas.openxmlformats.org/officeDocument/2006/relationships/oleObject" Target="../embeddings/oleObject13.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2.bin"/><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47.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3.bin"/><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5.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5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51.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6.bin"/><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oleObject" Target="../embeddings/oleObject27.bin"/><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freebie.photography/office/slides/desktop_projector.htm" TargetMode="External"/><Relationship Id="rId2" Type="http://schemas.openxmlformats.org/officeDocument/2006/relationships/image" Target="../media/image29.jpe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5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amma/>
                <a:shade val="40000"/>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101" name="Group 5"/>
          <p:cNvGrpSpPr>
            <a:grpSpLocks/>
          </p:cNvGrpSpPr>
          <p:nvPr/>
        </p:nvGrpSpPr>
        <p:grpSpPr bwMode="auto">
          <a:xfrm>
            <a:off x="152400" y="1752600"/>
            <a:ext cx="8840788" cy="1612900"/>
            <a:chOff x="96" y="1104"/>
            <a:chExt cx="5569" cy="1016"/>
          </a:xfrm>
        </p:grpSpPr>
        <p:sp>
          <p:nvSpPr>
            <p:cNvPr id="4098" name="Rectangle 2"/>
            <p:cNvSpPr>
              <a:spLocks noChangeArrowheads="1"/>
            </p:cNvSpPr>
            <p:nvPr/>
          </p:nvSpPr>
          <p:spPr bwMode="auto">
            <a:xfrm>
              <a:off x="96" y="1113"/>
              <a:ext cx="5565" cy="1003"/>
            </a:xfrm>
            <a:prstGeom prst="rect">
              <a:avLst/>
            </a:prstGeom>
            <a:solidFill>
              <a:schemeClr val="accent1"/>
            </a:solidFill>
            <a:ln w="12700">
              <a:noFill/>
              <a:miter lim="800000"/>
              <a:headEnd/>
              <a:tailEnd/>
            </a:ln>
            <a:effectLst>
              <a:outerShdw dist="53882" dir="18900000" algn="ctr" rotWithShape="0">
                <a:srgbClr val="000000"/>
              </a:outerShdw>
            </a:effectLst>
          </p:spPr>
          <p:txBody>
            <a:bodyPr wrap="none" anchor="ctr"/>
            <a:lstStyle/>
            <a:p>
              <a:endParaRPr lang="en-US" dirty="0"/>
            </a:p>
          </p:txBody>
        </p:sp>
        <p:sp>
          <p:nvSpPr>
            <p:cNvPr id="4099" name="Freeform 3"/>
            <p:cNvSpPr>
              <a:spLocks/>
            </p:cNvSpPr>
            <p:nvPr/>
          </p:nvSpPr>
          <p:spPr bwMode="auto">
            <a:xfrm>
              <a:off x="96" y="1104"/>
              <a:ext cx="5569" cy="302"/>
            </a:xfrm>
            <a:custGeom>
              <a:avLst/>
              <a:gdLst/>
              <a:ahLst/>
              <a:cxnLst>
                <a:cxn ang="0">
                  <a:pos x="0" y="301"/>
                </a:cxn>
                <a:cxn ang="0">
                  <a:pos x="0" y="0"/>
                </a:cxn>
                <a:cxn ang="0">
                  <a:pos x="5568" y="0"/>
                </a:cxn>
              </a:cxnLst>
              <a:rect l="0" t="0" r="r" b="b"/>
              <a:pathLst>
                <a:path w="5569" h="302">
                  <a:moveTo>
                    <a:pt x="0" y="301"/>
                  </a:moveTo>
                  <a:lnTo>
                    <a:pt x="0" y="0"/>
                  </a:lnTo>
                  <a:lnTo>
                    <a:pt x="5568" y="0"/>
                  </a:lnTo>
                </a:path>
              </a:pathLst>
            </a:custGeom>
            <a:noFill/>
            <a:ln w="12700" cap="rnd" cmpd="sng">
              <a:solidFill>
                <a:srgbClr val="FFFFFF"/>
              </a:solidFill>
              <a:prstDash val="solid"/>
              <a:round/>
              <a:headEnd type="none" w="med" len="med"/>
              <a:tailEnd type="none" w="med" len="med"/>
            </a:ln>
            <a:effectLst/>
          </p:spPr>
          <p:txBody>
            <a:bodyPr/>
            <a:lstStyle/>
            <a:p>
              <a:endParaRPr lang="en-US" dirty="0"/>
            </a:p>
          </p:txBody>
        </p:sp>
        <p:sp>
          <p:nvSpPr>
            <p:cNvPr id="4100" name="Freeform 4"/>
            <p:cNvSpPr>
              <a:spLocks/>
            </p:cNvSpPr>
            <p:nvPr/>
          </p:nvSpPr>
          <p:spPr bwMode="auto">
            <a:xfrm>
              <a:off x="96" y="1818"/>
              <a:ext cx="5569" cy="302"/>
            </a:xfrm>
            <a:custGeom>
              <a:avLst/>
              <a:gdLst/>
              <a:ahLst/>
              <a:cxnLst>
                <a:cxn ang="0">
                  <a:pos x="5568" y="0"/>
                </a:cxn>
                <a:cxn ang="0">
                  <a:pos x="5568" y="301"/>
                </a:cxn>
                <a:cxn ang="0">
                  <a:pos x="0" y="301"/>
                </a:cxn>
              </a:cxnLst>
              <a:rect l="0" t="0" r="r" b="b"/>
              <a:pathLst>
                <a:path w="5569" h="302">
                  <a:moveTo>
                    <a:pt x="5568" y="0"/>
                  </a:moveTo>
                  <a:lnTo>
                    <a:pt x="5568" y="301"/>
                  </a:lnTo>
                  <a:lnTo>
                    <a:pt x="0" y="301"/>
                  </a:lnTo>
                </a:path>
              </a:pathLst>
            </a:custGeom>
            <a:noFill/>
            <a:ln w="12700" cap="rnd" cmpd="sng">
              <a:solidFill>
                <a:srgbClr val="333333"/>
              </a:solidFill>
              <a:prstDash val="solid"/>
              <a:round/>
              <a:headEnd type="none" w="med" len="med"/>
              <a:tailEnd type="none" w="med" len="med"/>
            </a:ln>
            <a:effectLst/>
          </p:spPr>
          <p:txBody>
            <a:bodyPr/>
            <a:lstStyle/>
            <a:p>
              <a:endParaRPr lang="en-US" dirty="0"/>
            </a:p>
          </p:txBody>
        </p:sp>
      </p:grpSp>
      <p:sp>
        <p:nvSpPr>
          <p:cNvPr id="4102" name="Rectangle 6"/>
          <p:cNvSpPr>
            <a:spLocks noGrp="1" noChangeArrowheads="1"/>
          </p:cNvSpPr>
          <p:nvPr>
            <p:ph type="ctrTitle"/>
          </p:nvPr>
        </p:nvSpPr>
        <p:spPr>
          <a:xfrm>
            <a:off x="685800" y="1981200"/>
            <a:ext cx="7772400" cy="1143000"/>
          </a:xfrm>
          <a:noFill/>
          <a:ln/>
        </p:spPr>
        <p:txBody>
          <a:bodyPr lIns="90488" tIns="44450" rIns="90488" bIns="44450"/>
          <a:lstStyle/>
          <a:p>
            <a:r>
              <a:rPr lang="en-US" dirty="0">
                <a:solidFill>
                  <a:schemeClr val="tx1"/>
                </a:solidFill>
                <a:effectLst>
                  <a:outerShdw blurRad="38100" dist="38100" dir="2700000" algn="tl">
                    <a:srgbClr val="000000"/>
                  </a:outerShdw>
                </a:effectLst>
                <a:latin typeface="Arial Black" pitchFamily="34" charset="0"/>
              </a:rPr>
              <a:t>ECE 3355 Electronics</a:t>
            </a:r>
          </a:p>
        </p:txBody>
      </p:sp>
      <p:sp>
        <p:nvSpPr>
          <p:cNvPr id="4103" name="Rectangle 7"/>
          <p:cNvSpPr>
            <a:spLocks noGrp="1" noChangeArrowheads="1"/>
          </p:cNvSpPr>
          <p:nvPr>
            <p:ph type="subTitle" idx="1"/>
          </p:nvPr>
        </p:nvSpPr>
        <p:spPr>
          <a:xfrm>
            <a:off x="762000" y="3505200"/>
            <a:ext cx="7924800" cy="3048000"/>
          </a:xfrm>
          <a:noFill/>
          <a:ln/>
        </p:spPr>
        <p:txBody>
          <a:bodyPr lIns="90488" tIns="44450" rIns="90488" bIns="44450"/>
          <a:lstStyle/>
          <a:p>
            <a:r>
              <a:rPr lang="en-US" dirty="0"/>
              <a:t>Lecture Notes</a:t>
            </a:r>
          </a:p>
          <a:p>
            <a:r>
              <a:rPr lang="en-US" dirty="0"/>
              <a:t>Set 3 – Version 34</a:t>
            </a:r>
          </a:p>
          <a:p>
            <a:r>
              <a:rPr lang="en-US" dirty="0"/>
              <a:t>Frequency Response and Bode Plots</a:t>
            </a:r>
          </a:p>
          <a:p>
            <a:r>
              <a:rPr lang="en-US" dirty="0"/>
              <a:t>Dr. Dave Shattuck</a:t>
            </a:r>
          </a:p>
          <a:p>
            <a:r>
              <a:rPr lang="en-US" dirty="0"/>
              <a:t>Dept. of ECE, Univ. of Houston</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8" name="Rectangle 6"/>
          <p:cNvSpPr>
            <a:spLocks noChangeArrowheads="1"/>
          </p:cNvSpPr>
          <p:nvPr/>
        </p:nvSpPr>
        <p:spPr bwMode="auto">
          <a:xfrm>
            <a:off x="914400" y="4724400"/>
            <a:ext cx="6477000" cy="1828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0354" name="Rectangle 2"/>
          <p:cNvSpPr>
            <a:spLocks noGrp="1" noChangeArrowheads="1"/>
          </p:cNvSpPr>
          <p:nvPr>
            <p:ph type="title"/>
          </p:nvPr>
        </p:nvSpPr>
        <p:spPr/>
        <p:txBody>
          <a:bodyPr/>
          <a:lstStyle/>
          <a:p>
            <a:r>
              <a:rPr lang="en-US" dirty="0">
                <a:cs typeface="Times New Roman" pitchFamily="18" charset="0"/>
              </a:rPr>
              <a:t>Transfer Function</a:t>
            </a:r>
          </a:p>
        </p:txBody>
      </p:sp>
      <p:sp>
        <p:nvSpPr>
          <p:cNvPr id="100355" name="Rectangle 3"/>
          <p:cNvSpPr>
            <a:spLocks noGrp="1" noChangeArrowheads="1"/>
          </p:cNvSpPr>
          <p:nvPr>
            <p:ph type="body" idx="1"/>
          </p:nvPr>
        </p:nvSpPr>
        <p:spPr>
          <a:xfrm>
            <a:off x="685800" y="1981200"/>
            <a:ext cx="7772400" cy="2590800"/>
          </a:xfrm>
        </p:spPr>
        <p:txBody>
          <a:bodyPr/>
          <a:lstStyle/>
          <a:p>
            <a:r>
              <a:rPr lang="en-US" dirty="0">
                <a:cs typeface="Times New Roman" pitchFamily="18" charset="0"/>
              </a:rPr>
              <a:t>The Phoenician says:  </a:t>
            </a:r>
            <a:br>
              <a:rPr lang="en-US" dirty="0">
                <a:cs typeface="Times New Roman" pitchFamily="18" charset="0"/>
              </a:rPr>
            </a:br>
            <a:r>
              <a:rPr lang="en-US" dirty="0">
                <a:cs typeface="Times New Roman" pitchFamily="18" charset="0"/>
              </a:rPr>
              <a:t>The </a:t>
            </a:r>
            <a:r>
              <a:rPr lang="en-US" b="1" dirty="0">
                <a:cs typeface="Times New Roman" pitchFamily="18" charset="0"/>
              </a:rPr>
              <a:t>Transfer Function </a:t>
            </a:r>
            <a:r>
              <a:rPr lang="en-US" dirty="0">
                <a:cs typeface="Times New Roman" pitchFamily="18" charset="0"/>
              </a:rPr>
              <a:t>is the ratio of the output phasor to the input phasor for a circuit.  This is also called the </a:t>
            </a:r>
            <a:r>
              <a:rPr lang="en-US" b="1" dirty="0">
                <a:cs typeface="Times New Roman" pitchFamily="18" charset="0"/>
              </a:rPr>
              <a:t>frequency response </a:t>
            </a:r>
            <a:r>
              <a:rPr lang="en-US" dirty="0">
                <a:cs typeface="Times New Roman" pitchFamily="18" charset="0"/>
              </a:rPr>
              <a:t>of the circuit.</a:t>
            </a:r>
          </a:p>
        </p:txBody>
      </p:sp>
      <p:graphicFrame>
        <p:nvGraphicFramePr>
          <p:cNvPr id="100356" name="Object 4"/>
          <p:cNvGraphicFramePr>
            <a:graphicFrameLocks noChangeAspect="1"/>
          </p:cNvGraphicFramePr>
          <p:nvPr/>
        </p:nvGraphicFramePr>
        <p:xfrm>
          <a:off x="1066800" y="4800600"/>
          <a:ext cx="5521325" cy="1587500"/>
        </p:xfrm>
        <a:graphic>
          <a:graphicData uri="http://schemas.openxmlformats.org/presentationml/2006/ole">
            <mc:AlternateContent xmlns:mc="http://schemas.openxmlformats.org/markup-compatibility/2006">
              <mc:Choice xmlns:v="urn:schemas-microsoft-com:vml" Requires="v">
                <p:oleObj name="Equation" r:id="rId2" imgW="2768400" imgH="799920" progId="Equation.3">
                  <p:embed/>
                </p:oleObj>
              </mc:Choice>
              <mc:Fallback>
                <p:oleObj name="Equation" r:id="rId2" imgW="2768400" imgH="799920" progId="Equation.3">
                  <p:embed/>
                  <p:pic>
                    <p:nvPicPr>
                      <p:cNvPr id="10035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800600"/>
                        <a:ext cx="552132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dirty="0">
                <a:cs typeface="Times New Roman" pitchFamily="18" charset="0"/>
              </a:rPr>
              <a:t>Transfer Function</a:t>
            </a:r>
          </a:p>
        </p:txBody>
      </p:sp>
      <p:sp>
        <p:nvSpPr>
          <p:cNvPr id="102404" name="Rectangle 4"/>
          <p:cNvSpPr>
            <a:spLocks noChangeArrowheads="1"/>
          </p:cNvSpPr>
          <p:nvPr/>
        </p:nvSpPr>
        <p:spPr bwMode="auto">
          <a:xfrm>
            <a:off x="2786063" y="2871788"/>
            <a:ext cx="9144000" cy="0"/>
          </a:xfrm>
          <a:prstGeom prst="rect">
            <a:avLst/>
          </a:prstGeom>
          <a:noFill/>
          <a:ln w="12700">
            <a:noFill/>
            <a:miter lim="800000"/>
            <a:headEnd/>
            <a:tailEnd/>
          </a:ln>
          <a:effectLst/>
        </p:spPr>
        <p:txBody>
          <a:bodyPr>
            <a:spAutoFit/>
          </a:bodyPr>
          <a:lstStyle/>
          <a:p>
            <a:endParaRPr lang="en-US"/>
          </a:p>
        </p:txBody>
      </p:sp>
      <p:sp>
        <p:nvSpPr>
          <p:cNvPr id="102406" name="Rectangle 6"/>
          <p:cNvSpPr>
            <a:spLocks noChangeArrowheads="1"/>
          </p:cNvSpPr>
          <p:nvPr/>
        </p:nvSpPr>
        <p:spPr bwMode="auto">
          <a:xfrm>
            <a:off x="5334000" y="2362200"/>
            <a:ext cx="2971800" cy="1295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07" name="Object 7"/>
          <p:cNvGraphicFramePr>
            <a:graphicFrameLocks noChangeAspect="1"/>
          </p:cNvGraphicFramePr>
          <p:nvPr/>
        </p:nvGraphicFramePr>
        <p:xfrm>
          <a:off x="5410200" y="2389188"/>
          <a:ext cx="2819400" cy="1217612"/>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2407"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389188"/>
                        <a:ext cx="2819400" cy="1217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08" name="Text Box 8"/>
          <p:cNvSpPr txBox="1">
            <a:spLocks noChangeArrowheads="1"/>
          </p:cNvSpPr>
          <p:nvPr/>
        </p:nvSpPr>
        <p:spPr bwMode="auto">
          <a:xfrm>
            <a:off x="228600" y="1600200"/>
            <a:ext cx="8702675" cy="830997"/>
          </a:xfrm>
          <a:prstGeom prst="rect">
            <a:avLst/>
          </a:prstGeom>
          <a:noFill/>
          <a:ln w="12700">
            <a:noFill/>
            <a:miter lim="800000"/>
            <a:headEnd/>
            <a:tailEnd/>
          </a:ln>
          <a:effectLst/>
        </p:spPr>
        <p:txBody>
          <a:bodyPr>
            <a:spAutoFit/>
          </a:bodyPr>
          <a:lstStyle/>
          <a:p>
            <a:r>
              <a:rPr lang="en-US" sz="2400" dirty="0">
                <a:cs typeface="Times New Roman" pitchFamily="18" charset="0"/>
              </a:rPr>
              <a:t>Note that </a:t>
            </a:r>
            <a:r>
              <a:rPr lang="en-US" sz="2400" i="1" dirty="0">
                <a:cs typeface="Times New Roman" pitchFamily="18" charset="0"/>
              </a:rPr>
              <a:t>H(</a:t>
            </a:r>
            <a:r>
              <a:rPr lang="en-US" sz="2400" i="1" dirty="0">
                <a:latin typeface="Symbol" pitchFamily="18" charset="2"/>
                <a:cs typeface="Times New Roman" pitchFamily="18" charset="0"/>
              </a:rPr>
              <a:t>w</a:t>
            </a:r>
            <a:r>
              <a:rPr lang="en-US" sz="2400" i="1" dirty="0">
                <a:cs typeface="Times New Roman" pitchFamily="18" charset="0"/>
              </a:rPr>
              <a:t>)</a:t>
            </a:r>
            <a:r>
              <a:rPr lang="en-US" sz="2400" dirty="0">
                <a:cs typeface="Times New Roman" pitchFamily="18" charset="0"/>
              </a:rPr>
              <a:t> is a ratio of two complex quantities, so must be complex as well. </a:t>
            </a:r>
          </a:p>
        </p:txBody>
      </p:sp>
      <p:sp>
        <p:nvSpPr>
          <p:cNvPr id="102409" name="Rectangle 9"/>
          <p:cNvSpPr>
            <a:spLocks noGrp="1" noChangeArrowheads="1"/>
          </p:cNvSpPr>
          <p:nvPr>
            <p:ph type="body" idx="1"/>
          </p:nvPr>
        </p:nvSpPr>
        <p:spPr>
          <a:xfrm>
            <a:off x="381000" y="2514600"/>
            <a:ext cx="4876800" cy="3810000"/>
          </a:xfrm>
        </p:spPr>
        <p:txBody>
          <a:bodyPr/>
          <a:lstStyle/>
          <a:p>
            <a:pPr>
              <a:lnSpc>
                <a:spcPct val="90000"/>
              </a:lnSpc>
            </a:pPr>
            <a:r>
              <a:rPr lang="en-US" sz="2800">
                <a:cs typeface="Times New Roman" pitchFamily="18" charset="0"/>
              </a:rPr>
              <a:t>Thus, </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must have a magnitude and a phase.  By the rules of complex arithmetic, we have these relationships.</a:t>
            </a:r>
          </a:p>
          <a:p>
            <a:pPr>
              <a:lnSpc>
                <a:spcPct val="90000"/>
              </a:lnSpc>
            </a:pPr>
            <a:r>
              <a:rPr lang="en-US" sz="2800">
                <a:cs typeface="Times New Roman" pitchFamily="18" charset="0"/>
              </a:rPr>
              <a:t>We will find it useful to plot </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vs </a:t>
            </a:r>
            <a:r>
              <a:rPr lang="en-US" sz="2800" i="1">
                <a:latin typeface="Symbol" pitchFamily="18" charset="2"/>
                <a:cs typeface="Times New Roman" pitchFamily="18" charset="0"/>
              </a:rPr>
              <a:t>w</a:t>
            </a:r>
            <a:r>
              <a:rPr lang="en-US" sz="2800">
                <a:cs typeface="Times New Roman" pitchFamily="18" charset="0"/>
              </a:rPr>
              <a:t>, and also, but less often, useful to plot </a:t>
            </a:r>
            <a:r>
              <a:rPr lang="en-US" sz="2800" i="1">
                <a:latin typeface="Symbol" pitchFamily="18" charset="2"/>
                <a:cs typeface="Times New Roman" pitchFamily="18" charset="0"/>
              </a:rPr>
              <a:t>Ð</a:t>
            </a:r>
            <a:r>
              <a:rPr lang="en-US" sz="2800" i="1">
                <a:cs typeface="Times New Roman" pitchFamily="18" charset="0"/>
              </a:rPr>
              <a:t>H(</a:t>
            </a:r>
            <a:r>
              <a:rPr lang="en-US" sz="2800" i="1">
                <a:latin typeface="Symbol" pitchFamily="18" charset="2"/>
                <a:cs typeface="Times New Roman" pitchFamily="18" charset="0"/>
              </a:rPr>
              <a:t>w</a:t>
            </a:r>
            <a:r>
              <a:rPr lang="en-US" sz="2800" i="1">
                <a:cs typeface="Times New Roman" pitchFamily="18" charset="0"/>
              </a:rPr>
              <a:t>)</a:t>
            </a:r>
            <a:r>
              <a:rPr lang="en-US" sz="2800">
                <a:cs typeface="Times New Roman" pitchFamily="18" charset="0"/>
              </a:rPr>
              <a:t> vs </a:t>
            </a:r>
            <a:r>
              <a:rPr lang="en-US" sz="2800" i="1">
                <a:latin typeface="Symbol" pitchFamily="18" charset="2"/>
                <a:cs typeface="Times New Roman" pitchFamily="18" charset="0"/>
              </a:rPr>
              <a:t>w</a:t>
            </a:r>
            <a:r>
              <a:rPr lang="en-US" sz="2800">
                <a:cs typeface="Times New Roman" pitchFamily="18" charset="0"/>
              </a:rPr>
              <a:t>.</a:t>
            </a:r>
            <a:r>
              <a:rPr lang="en-US" sz="2800"/>
              <a:t> </a:t>
            </a:r>
          </a:p>
        </p:txBody>
      </p:sp>
      <p:sp>
        <p:nvSpPr>
          <p:cNvPr id="102411" name="Rectangle 11"/>
          <p:cNvSpPr>
            <a:spLocks noChangeArrowheads="1"/>
          </p:cNvSpPr>
          <p:nvPr/>
        </p:nvSpPr>
        <p:spPr bwMode="auto">
          <a:xfrm>
            <a:off x="3138488" y="2824163"/>
            <a:ext cx="9144000" cy="0"/>
          </a:xfrm>
          <a:prstGeom prst="rect">
            <a:avLst/>
          </a:prstGeom>
          <a:noFill/>
          <a:ln w="12700">
            <a:noFill/>
            <a:miter lim="800000"/>
            <a:headEnd/>
            <a:tailEnd/>
          </a:ln>
          <a:effectLst/>
        </p:spPr>
        <p:txBody>
          <a:bodyPr>
            <a:spAutoFit/>
          </a:bodyPr>
          <a:lstStyle/>
          <a:p>
            <a:endParaRPr lang="en-US"/>
          </a:p>
        </p:txBody>
      </p:sp>
      <p:grpSp>
        <p:nvGrpSpPr>
          <p:cNvPr id="102417" name="Group 17"/>
          <p:cNvGrpSpPr>
            <a:grpSpLocks/>
          </p:cNvGrpSpPr>
          <p:nvPr/>
        </p:nvGrpSpPr>
        <p:grpSpPr bwMode="auto">
          <a:xfrm>
            <a:off x="5257800" y="4038600"/>
            <a:ext cx="3048000" cy="1371600"/>
            <a:chOff x="3552" y="1632"/>
            <a:chExt cx="1920" cy="864"/>
          </a:xfrm>
        </p:grpSpPr>
        <p:sp>
          <p:nvSpPr>
            <p:cNvPr id="102412" name="Rectangle 12"/>
            <p:cNvSpPr>
              <a:spLocks noChangeArrowheads="1"/>
            </p:cNvSpPr>
            <p:nvPr/>
          </p:nvSpPr>
          <p:spPr bwMode="auto">
            <a:xfrm>
              <a:off x="3552" y="1632"/>
              <a:ext cx="1920" cy="864"/>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10" name="Object 10"/>
            <p:cNvGraphicFramePr>
              <a:graphicFrameLocks noChangeAspect="1"/>
            </p:cNvGraphicFramePr>
            <p:nvPr/>
          </p:nvGraphicFramePr>
          <p:xfrm>
            <a:off x="3600" y="1680"/>
            <a:ext cx="1806" cy="762"/>
          </p:xfrm>
          <a:graphic>
            <a:graphicData uri="http://schemas.openxmlformats.org/presentationml/2006/ole">
              <mc:AlternateContent xmlns:mc="http://schemas.openxmlformats.org/markup-compatibility/2006">
                <mc:Choice xmlns:v="urn:schemas-microsoft-com:vml" Requires="v">
                  <p:oleObj r:id="rId4" imgW="1438275" imgH="609600" progId="Equation.3">
                    <p:embed/>
                  </p:oleObj>
                </mc:Choice>
                <mc:Fallback>
                  <p:oleObj r:id="rId4" imgW="1438275" imgH="609600" progId="Equation.3">
                    <p:embed/>
                    <p:pic>
                      <p:nvPicPr>
                        <p:cNvPr id="10241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0" y="1680"/>
                          <a:ext cx="1806" cy="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02416" name="Group 16"/>
          <p:cNvGrpSpPr>
            <a:grpSpLocks/>
          </p:cNvGrpSpPr>
          <p:nvPr/>
        </p:nvGrpSpPr>
        <p:grpSpPr bwMode="auto">
          <a:xfrm>
            <a:off x="3657600" y="5943600"/>
            <a:ext cx="5486400" cy="685800"/>
            <a:chOff x="2304" y="3408"/>
            <a:chExt cx="3456" cy="432"/>
          </a:xfrm>
        </p:grpSpPr>
        <p:sp>
          <p:nvSpPr>
            <p:cNvPr id="102415" name="Rectangle 15"/>
            <p:cNvSpPr>
              <a:spLocks noChangeArrowheads="1"/>
            </p:cNvSpPr>
            <p:nvPr/>
          </p:nvSpPr>
          <p:spPr bwMode="auto">
            <a:xfrm>
              <a:off x="2304" y="3408"/>
              <a:ext cx="3456" cy="432"/>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2413" name="Object 13"/>
            <p:cNvGraphicFramePr>
              <a:graphicFrameLocks noChangeAspect="1"/>
            </p:cNvGraphicFramePr>
            <p:nvPr/>
          </p:nvGraphicFramePr>
          <p:xfrm>
            <a:off x="2400" y="3456"/>
            <a:ext cx="3234" cy="312"/>
          </p:xfrm>
          <a:graphic>
            <a:graphicData uri="http://schemas.openxmlformats.org/presentationml/2006/ole">
              <mc:AlternateContent xmlns:mc="http://schemas.openxmlformats.org/markup-compatibility/2006">
                <mc:Choice xmlns:v="urn:schemas-microsoft-com:vml" Requires="v">
                  <p:oleObj r:id="rId6" imgW="2571750" imgH="247650" progId="Equation.3">
                    <p:embed/>
                  </p:oleObj>
                </mc:Choice>
                <mc:Fallback>
                  <p:oleObj r:id="rId6" imgW="2571750" imgH="247650" progId="Equation.3">
                    <p:embed/>
                    <p:pic>
                      <p:nvPicPr>
                        <p:cNvPr id="102413"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 y="3456"/>
                          <a:ext cx="3234" cy="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ChangeArrowheads="1"/>
          </p:cNvSpPr>
          <p:nvPr/>
        </p:nvSpPr>
        <p:spPr bwMode="auto">
          <a:xfrm>
            <a:off x="1752600" y="4495800"/>
            <a:ext cx="3810000" cy="1752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3427" name="Rectangle 3"/>
          <p:cNvSpPr>
            <a:spLocks noGrp="1" noChangeArrowheads="1"/>
          </p:cNvSpPr>
          <p:nvPr>
            <p:ph type="title"/>
          </p:nvPr>
        </p:nvSpPr>
        <p:spPr/>
        <p:txBody>
          <a:bodyPr/>
          <a:lstStyle/>
          <a:p>
            <a:r>
              <a:rPr lang="en-US">
                <a:cs typeface="Times New Roman" pitchFamily="18" charset="0"/>
              </a:rPr>
              <a:t>Transfer Function</a:t>
            </a:r>
          </a:p>
        </p:txBody>
      </p:sp>
      <p:sp>
        <p:nvSpPr>
          <p:cNvPr id="103428" name="Rectangle 4"/>
          <p:cNvSpPr>
            <a:spLocks noGrp="1" noChangeArrowheads="1"/>
          </p:cNvSpPr>
          <p:nvPr>
            <p:ph type="body" idx="1"/>
          </p:nvPr>
        </p:nvSpPr>
        <p:spPr>
          <a:xfrm>
            <a:off x="685800" y="1752600"/>
            <a:ext cx="7772400" cy="2667000"/>
          </a:xfrm>
        </p:spPr>
        <p:txBody>
          <a:bodyPr/>
          <a:lstStyle/>
          <a:p>
            <a:r>
              <a:rPr lang="en-US" sz="2800" b="1" dirty="0">
                <a:cs typeface="Times New Roman" pitchFamily="18" charset="0"/>
              </a:rPr>
              <a:t>The Transfer Function </a:t>
            </a:r>
            <a:r>
              <a:rPr lang="en-US" sz="2800" dirty="0">
                <a:cs typeface="Times New Roman" pitchFamily="18" charset="0"/>
              </a:rPr>
              <a:t>is the ratio of the output phasor to the input phasor for a circuit.  This is also called the </a:t>
            </a:r>
            <a:r>
              <a:rPr lang="en-US" sz="2800" b="1" dirty="0">
                <a:cs typeface="Times New Roman" pitchFamily="18" charset="0"/>
              </a:rPr>
              <a:t>frequency response </a:t>
            </a:r>
            <a:r>
              <a:rPr lang="en-US" sz="2800" dirty="0">
                <a:cs typeface="Times New Roman" pitchFamily="18" charset="0"/>
              </a:rPr>
              <a:t>of the circuit.  Let us consider a plot of the magnitude of the frequency response as a function of </a:t>
            </a:r>
            <a:r>
              <a:rPr lang="en-US" sz="2800" dirty="0">
                <a:latin typeface="Symbol" pitchFamily="18" charset="2"/>
                <a:cs typeface="Times New Roman" pitchFamily="18" charset="0"/>
              </a:rPr>
              <a:t>w</a:t>
            </a:r>
            <a:r>
              <a:rPr lang="en-US" sz="2800" dirty="0">
                <a:cs typeface="Times New Roman" pitchFamily="18" charset="0"/>
              </a:rPr>
              <a:t>.</a:t>
            </a:r>
          </a:p>
        </p:txBody>
      </p:sp>
      <p:graphicFrame>
        <p:nvGraphicFramePr>
          <p:cNvPr id="103430" name="Object 6"/>
          <p:cNvGraphicFramePr>
            <a:graphicFrameLocks noChangeAspect="1"/>
          </p:cNvGraphicFramePr>
          <p:nvPr/>
        </p:nvGraphicFramePr>
        <p:xfrm>
          <a:off x="1828800" y="4572000"/>
          <a:ext cx="3673475" cy="1587500"/>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343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572000"/>
                        <a:ext cx="367347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1752600" y="4495800"/>
            <a:ext cx="3810000" cy="1752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4451" name="Rectangle 3"/>
          <p:cNvSpPr>
            <a:spLocks noGrp="1" noChangeArrowheads="1"/>
          </p:cNvSpPr>
          <p:nvPr>
            <p:ph type="title"/>
          </p:nvPr>
        </p:nvSpPr>
        <p:spPr/>
        <p:txBody>
          <a:bodyPr/>
          <a:lstStyle/>
          <a:p>
            <a:r>
              <a:rPr lang="en-US">
                <a:cs typeface="Times New Roman" pitchFamily="18" charset="0"/>
              </a:rPr>
              <a:t>Passband and Bandwidth</a:t>
            </a:r>
          </a:p>
        </p:txBody>
      </p:sp>
      <p:sp>
        <p:nvSpPr>
          <p:cNvPr id="104452" name="Rectangle 4"/>
          <p:cNvSpPr>
            <a:spLocks noGrp="1" noChangeArrowheads="1"/>
          </p:cNvSpPr>
          <p:nvPr>
            <p:ph type="body" idx="1"/>
          </p:nvPr>
        </p:nvSpPr>
        <p:spPr>
          <a:xfrm>
            <a:off x="685800" y="1981200"/>
            <a:ext cx="7772400" cy="2438400"/>
          </a:xfrm>
        </p:spPr>
        <p:txBody>
          <a:bodyPr/>
          <a:lstStyle/>
          <a:p>
            <a:pPr>
              <a:lnSpc>
                <a:spcPct val="90000"/>
              </a:lnSpc>
            </a:pPr>
            <a:r>
              <a:rPr lang="en-US" sz="2800">
                <a:cs typeface="Times New Roman" pitchFamily="18" charset="0"/>
              </a:rPr>
              <a:t>We often call the relatively flat area where the circuit or amplifier is usually used, the </a:t>
            </a:r>
            <a:r>
              <a:rPr lang="en-US" sz="2800" b="1">
                <a:cs typeface="Times New Roman" pitchFamily="18" charset="0"/>
              </a:rPr>
              <a:t>passband</a:t>
            </a:r>
            <a:r>
              <a:rPr lang="en-US" sz="2800">
                <a:cs typeface="Times New Roman" pitchFamily="18" charset="0"/>
              </a:rPr>
              <a:t>.  The value in this area is called the </a:t>
            </a:r>
            <a:r>
              <a:rPr lang="en-US" sz="2800" b="1">
                <a:cs typeface="Times New Roman" pitchFamily="18" charset="0"/>
              </a:rPr>
              <a:t>passband response</a:t>
            </a:r>
            <a:r>
              <a:rPr lang="en-US" sz="2800">
                <a:cs typeface="Times New Roman" pitchFamily="18" charset="0"/>
              </a:rPr>
              <a:t>, or the </a:t>
            </a:r>
            <a:r>
              <a:rPr lang="en-US" sz="2800" b="1">
                <a:cs typeface="Times New Roman" pitchFamily="18" charset="0"/>
              </a:rPr>
              <a:t>passband gain.</a:t>
            </a:r>
            <a:r>
              <a:rPr lang="en-US" sz="2800">
                <a:cs typeface="Times New Roman" pitchFamily="18" charset="0"/>
              </a:rPr>
              <a:t>  The range of </a:t>
            </a:r>
            <a:r>
              <a:rPr lang="en-US" sz="2800" i="1">
                <a:latin typeface="Symbol" pitchFamily="18" charset="2"/>
                <a:cs typeface="Times New Roman" pitchFamily="18" charset="0"/>
              </a:rPr>
              <a:t>w</a:t>
            </a:r>
            <a:r>
              <a:rPr lang="en-US" sz="2800">
                <a:cs typeface="Times New Roman" pitchFamily="18" charset="0"/>
              </a:rPr>
              <a:t> where this passband is located is called the </a:t>
            </a:r>
            <a:r>
              <a:rPr lang="en-US" sz="2800" b="1">
                <a:cs typeface="Times New Roman" pitchFamily="18" charset="0"/>
              </a:rPr>
              <a:t>bandwidth</a:t>
            </a:r>
            <a:r>
              <a:rPr lang="en-US" sz="2800">
                <a:cs typeface="Times New Roman" pitchFamily="18" charset="0"/>
              </a:rPr>
              <a:t>. </a:t>
            </a:r>
          </a:p>
        </p:txBody>
      </p:sp>
      <p:graphicFrame>
        <p:nvGraphicFramePr>
          <p:cNvPr id="104453" name="Object 5"/>
          <p:cNvGraphicFramePr>
            <a:graphicFrameLocks noChangeAspect="1"/>
          </p:cNvGraphicFramePr>
          <p:nvPr/>
        </p:nvGraphicFramePr>
        <p:xfrm>
          <a:off x="1828800" y="4572000"/>
          <a:ext cx="3673475" cy="1587500"/>
        </p:xfrm>
        <a:graphic>
          <a:graphicData uri="http://schemas.openxmlformats.org/presentationml/2006/ole">
            <mc:AlternateContent xmlns:mc="http://schemas.openxmlformats.org/markup-compatibility/2006">
              <mc:Choice xmlns:v="urn:schemas-microsoft-com:vml" Requires="v">
                <p:oleObj name="Equation" r:id="rId2" imgW="1841400" imgH="799920" progId="Equation.3">
                  <p:embed/>
                </p:oleObj>
              </mc:Choice>
              <mc:Fallback>
                <p:oleObj name="Equation" r:id="rId2" imgW="1841400" imgH="799920" progId="Equation.3">
                  <p:embed/>
                  <p:pic>
                    <p:nvPicPr>
                      <p:cNvPr id="10445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4572000"/>
                        <a:ext cx="3673475" cy="158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6" name="Rectangle 4"/>
          <p:cNvSpPr>
            <a:spLocks noGrp="1" noChangeArrowheads="1"/>
          </p:cNvSpPr>
          <p:nvPr>
            <p:ph type="body" idx="1"/>
          </p:nvPr>
        </p:nvSpPr>
        <p:spPr>
          <a:xfrm>
            <a:off x="685800" y="1752600"/>
            <a:ext cx="7772400" cy="4800600"/>
          </a:xfrm>
        </p:spPr>
        <p:txBody>
          <a:bodyPr/>
          <a:lstStyle/>
          <a:p>
            <a:pPr>
              <a:lnSpc>
                <a:spcPct val="90000"/>
              </a:lnSpc>
            </a:pPr>
            <a:r>
              <a:rPr lang="en-US" sz="2800" dirty="0">
                <a:cs typeface="Times New Roman" pitchFamily="18" charset="0"/>
              </a:rPr>
              <a:t>We often call the relatively flat area where the circuit or amplifier is usually used, the </a:t>
            </a:r>
            <a:r>
              <a:rPr lang="en-US" sz="2800" b="1" dirty="0">
                <a:cs typeface="Times New Roman" pitchFamily="18" charset="0"/>
              </a:rPr>
              <a:t>passband</a:t>
            </a:r>
            <a:r>
              <a:rPr lang="en-US" sz="2800" dirty="0">
                <a:cs typeface="Times New Roman" pitchFamily="18" charset="0"/>
              </a:rPr>
              <a:t>.  The value in this area is called the </a:t>
            </a:r>
            <a:r>
              <a:rPr lang="en-US" sz="2800" b="1" dirty="0">
                <a:cs typeface="Times New Roman" pitchFamily="18" charset="0"/>
              </a:rPr>
              <a:t>passband response</a:t>
            </a:r>
            <a:r>
              <a:rPr lang="en-US" sz="2800" dirty="0">
                <a:cs typeface="Times New Roman" pitchFamily="18" charset="0"/>
              </a:rPr>
              <a:t>, or the </a:t>
            </a:r>
            <a:r>
              <a:rPr lang="en-US" sz="2800" b="1" dirty="0">
                <a:cs typeface="Times New Roman" pitchFamily="18" charset="0"/>
              </a:rPr>
              <a:t>passband gain</a:t>
            </a:r>
            <a:r>
              <a:rPr lang="en-US" sz="2800" dirty="0">
                <a:cs typeface="Times New Roman" pitchFamily="18" charset="0"/>
              </a:rPr>
              <a:t>.  The range of </a:t>
            </a:r>
            <a:r>
              <a:rPr lang="en-US" sz="2800" i="1" dirty="0">
                <a:latin typeface="Symbol" pitchFamily="18" charset="2"/>
                <a:cs typeface="Times New Roman" pitchFamily="18" charset="0"/>
              </a:rPr>
              <a:t>w</a:t>
            </a:r>
            <a:r>
              <a:rPr lang="en-US" sz="2800" dirty="0">
                <a:cs typeface="Times New Roman" pitchFamily="18" charset="0"/>
              </a:rPr>
              <a:t> where this passband is located is called the </a:t>
            </a:r>
            <a:r>
              <a:rPr lang="en-US" sz="2800" b="1" dirty="0">
                <a:cs typeface="Times New Roman" pitchFamily="18" charset="0"/>
              </a:rPr>
              <a:t>bandwidth</a:t>
            </a:r>
            <a:r>
              <a:rPr lang="en-US" sz="2800" dirty="0">
                <a:cs typeface="Times New Roman" pitchFamily="18" charset="0"/>
              </a:rPr>
              <a:t>. </a:t>
            </a:r>
          </a:p>
          <a:p>
            <a:pPr>
              <a:lnSpc>
                <a:spcPct val="90000"/>
              </a:lnSpc>
            </a:pPr>
            <a:r>
              <a:rPr lang="en-US" sz="2800" dirty="0">
                <a:cs typeface="Times New Roman" pitchFamily="18" charset="0"/>
              </a:rPr>
              <a:t>Each of these values can be defined quantitatively.  We often plot </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in </a:t>
            </a:r>
            <a:r>
              <a:rPr lang="en-US" sz="2800" dirty="0" err="1">
                <a:cs typeface="Times New Roman" pitchFamily="18" charset="0"/>
              </a:rPr>
              <a:t>dB.</a:t>
            </a:r>
            <a:r>
              <a:rPr lang="en-US" sz="2800" dirty="0">
                <a:cs typeface="Times New Roman" pitchFamily="18" charset="0"/>
              </a:rPr>
              <a:t>  Then, we get the </a:t>
            </a:r>
            <a:r>
              <a:rPr lang="en-US" sz="2800" b="1" dirty="0">
                <a:cs typeface="Times New Roman" pitchFamily="18" charset="0"/>
              </a:rPr>
              <a:t>3dB bandwidth</a:t>
            </a:r>
            <a:r>
              <a:rPr lang="en-US" sz="2800" dirty="0">
                <a:cs typeface="Times New Roman" pitchFamily="18" charset="0"/>
              </a:rPr>
              <a:t>, which is the range of </a:t>
            </a:r>
            <a:r>
              <a:rPr lang="en-US" sz="2800" i="1" dirty="0">
                <a:latin typeface="Symbol" pitchFamily="18" charset="2"/>
                <a:cs typeface="Times New Roman" pitchFamily="18" charset="0"/>
              </a:rPr>
              <a:t>w</a:t>
            </a:r>
            <a:r>
              <a:rPr lang="en-US" sz="2800" dirty="0">
                <a:cs typeface="Times New Roman" pitchFamily="18" charset="0"/>
              </a:rPr>
              <a:t> where the response is constant within 3[dB] of the passband response. </a:t>
            </a:r>
          </a:p>
        </p:txBody>
      </p:sp>
      <p:sp>
        <p:nvSpPr>
          <p:cNvPr id="105475" name="Rectangle 3"/>
          <p:cNvSpPr>
            <a:spLocks noGrp="1" noChangeArrowheads="1"/>
          </p:cNvSpPr>
          <p:nvPr>
            <p:ph type="title"/>
          </p:nvPr>
        </p:nvSpPr>
        <p:spPr/>
        <p:txBody>
          <a:bodyPr/>
          <a:lstStyle/>
          <a:p>
            <a:r>
              <a:rPr lang="en-US">
                <a:cs typeface="Times New Roman" pitchFamily="18" charset="0"/>
              </a:rPr>
              <a:t>Passband and Bandwidth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2" name="Rectangle 6"/>
          <p:cNvSpPr>
            <a:spLocks noChangeArrowheads="1"/>
          </p:cNvSpPr>
          <p:nvPr/>
        </p:nvSpPr>
        <p:spPr bwMode="auto">
          <a:xfrm>
            <a:off x="3200400" y="6019800"/>
            <a:ext cx="3505200" cy="609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06498" name="Rectangle 2"/>
          <p:cNvSpPr>
            <a:spLocks noGrp="1" noChangeArrowheads="1"/>
          </p:cNvSpPr>
          <p:nvPr>
            <p:ph type="body" idx="1"/>
          </p:nvPr>
        </p:nvSpPr>
        <p:spPr>
          <a:xfrm>
            <a:off x="304800" y="1066800"/>
            <a:ext cx="8382000" cy="5029200"/>
          </a:xfrm>
        </p:spPr>
        <p:txBody>
          <a:bodyPr/>
          <a:lstStyle/>
          <a:p>
            <a:pPr>
              <a:lnSpc>
                <a:spcPct val="90000"/>
              </a:lnSpc>
            </a:pPr>
            <a:r>
              <a:rPr lang="en-US" sz="2800" dirty="0">
                <a:cs typeface="Times New Roman" pitchFamily="18" charset="0"/>
              </a:rPr>
              <a:t>Stated explicitly, we identify a value which represents the gain in the passband.  We express this gain in dB, and then subtract 3[dB] from that value. </a:t>
            </a:r>
          </a:p>
          <a:p>
            <a:pPr>
              <a:lnSpc>
                <a:spcPct val="90000"/>
              </a:lnSpc>
            </a:pPr>
            <a:r>
              <a:rPr lang="en-US" sz="2800" dirty="0">
                <a:cs typeface="Times New Roman" pitchFamily="18" charset="0"/>
              </a:rPr>
              <a:t>The place where the response intersects this value (passband gain – 3[dB]) at the top of the passband, we call </a:t>
            </a:r>
            <a:r>
              <a:rPr lang="en-US" sz="2800" i="1" dirty="0" err="1">
                <a:latin typeface="Symbol" pitchFamily="18" charset="2"/>
                <a:cs typeface="Times New Roman" pitchFamily="18" charset="0"/>
              </a:rPr>
              <a:t>w</a:t>
            </a:r>
            <a:r>
              <a:rPr lang="en-US" sz="2800" i="1" baseline="-25000" dirty="0" err="1">
                <a:cs typeface="Times New Roman" pitchFamily="18" charset="0"/>
              </a:rPr>
              <a:t>H</a:t>
            </a:r>
            <a:r>
              <a:rPr lang="en-US" sz="2800" dirty="0" err="1">
                <a:cs typeface="Times New Roman" pitchFamily="18" charset="0"/>
              </a:rPr>
              <a:t>.</a:t>
            </a:r>
            <a:r>
              <a:rPr lang="en-US" sz="2800" dirty="0">
                <a:cs typeface="Times New Roman" pitchFamily="18" charset="0"/>
              </a:rPr>
              <a:t>  </a:t>
            </a:r>
          </a:p>
          <a:p>
            <a:pPr>
              <a:lnSpc>
                <a:spcPct val="90000"/>
              </a:lnSpc>
            </a:pPr>
            <a:r>
              <a:rPr lang="en-US" sz="2800" dirty="0">
                <a:cs typeface="Times New Roman" pitchFamily="18" charset="0"/>
              </a:rPr>
              <a:t>The place where the response intersects this value (passband gain – 3[dB]) at the bottom of the passband, we call </a:t>
            </a:r>
            <a:r>
              <a:rPr lang="en-US" sz="2800" i="1" dirty="0" err="1">
                <a:latin typeface="Symbol" pitchFamily="18" charset="2"/>
                <a:cs typeface="Times New Roman" pitchFamily="18" charset="0"/>
              </a:rPr>
              <a:t>w</a:t>
            </a:r>
            <a:r>
              <a:rPr lang="en-US" sz="2800" i="1" baseline="-25000" dirty="0" err="1">
                <a:cs typeface="Times New Roman" pitchFamily="18" charset="0"/>
              </a:rPr>
              <a:t>L</a:t>
            </a:r>
            <a:r>
              <a:rPr lang="en-US" sz="2800" dirty="0">
                <a:cs typeface="Times New Roman" pitchFamily="18" charset="0"/>
              </a:rPr>
              <a:t>.  </a:t>
            </a:r>
          </a:p>
          <a:p>
            <a:pPr>
              <a:lnSpc>
                <a:spcPct val="90000"/>
              </a:lnSpc>
            </a:pPr>
            <a:r>
              <a:rPr lang="en-US" sz="2800" dirty="0">
                <a:cs typeface="Times New Roman" pitchFamily="18" charset="0"/>
              </a:rPr>
              <a:t>The difference between these two values is the 3dB bandwidth, or</a:t>
            </a:r>
          </a:p>
        </p:txBody>
      </p:sp>
      <p:sp>
        <p:nvSpPr>
          <p:cNvPr id="106499" name="Rectangle 3"/>
          <p:cNvSpPr>
            <a:spLocks noGrp="1" noChangeArrowheads="1"/>
          </p:cNvSpPr>
          <p:nvPr>
            <p:ph type="title"/>
          </p:nvPr>
        </p:nvSpPr>
        <p:spPr>
          <a:xfrm>
            <a:off x="2590800" y="0"/>
            <a:ext cx="5791200" cy="1143000"/>
          </a:xfrm>
        </p:spPr>
        <p:txBody>
          <a:bodyPr/>
          <a:lstStyle/>
          <a:p>
            <a:r>
              <a:rPr lang="en-US" dirty="0">
                <a:cs typeface="Times New Roman" pitchFamily="18" charset="0"/>
              </a:rPr>
              <a:t>3dB Bandwidth</a:t>
            </a:r>
          </a:p>
        </p:txBody>
      </p:sp>
      <p:sp>
        <p:nvSpPr>
          <p:cNvPr id="106501" name="Rectangle 5"/>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graphicFrame>
        <p:nvGraphicFramePr>
          <p:cNvPr id="106500" name="Object 4"/>
          <p:cNvGraphicFramePr>
            <a:graphicFrameLocks noChangeAspect="1"/>
          </p:cNvGraphicFramePr>
          <p:nvPr/>
        </p:nvGraphicFramePr>
        <p:xfrm>
          <a:off x="3276600" y="6096000"/>
          <a:ext cx="3419475" cy="495300"/>
        </p:xfrm>
        <a:graphic>
          <a:graphicData uri="http://schemas.openxmlformats.org/presentationml/2006/ole">
            <mc:AlternateContent xmlns:mc="http://schemas.openxmlformats.org/markup-compatibility/2006">
              <mc:Choice xmlns:v="urn:schemas-microsoft-com:vml" Requires="v">
                <p:oleObj r:id="rId2" imgW="1685925" imgH="247650" progId="Equation.3">
                  <p:embed/>
                </p:oleObj>
              </mc:Choice>
              <mc:Fallback>
                <p:oleObj r:id="rId2" imgW="1685925" imgH="247650" progId="Equation.3">
                  <p:embed/>
                  <p:pic>
                    <p:nvPicPr>
                      <p:cNvPr id="10650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6096000"/>
                        <a:ext cx="3419475"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body" idx="1"/>
          </p:nvPr>
        </p:nvSpPr>
        <p:spPr>
          <a:xfrm>
            <a:off x="304800" y="1524000"/>
            <a:ext cx="8382000" cy="4572000"/>
          </a:xfrm>
        </p:spPr>
        <p:txBody>
          <a:bodyPr/>
          <a:lstStyle/>
          <a:p>
            <a:pPr>
              <a:lnSpc>
                <a:spcPct val="90000"/>
              </a:lnSpc>
            </a:pPr>
            <a:r>
              <a:rPr lang="en-US" sz="2800" dirty="0">
                <a:cs typeface="Times New Roman" pitchFamily="18" charset="0"/>
              </a:rPr>
              <a:t>We often use circuits with responses that we categorize as a </a:t>
            </a:r>
            <a:r>
              <a:rPr lang="en-US" sz="2800" b="1" dirty="0">
                <a:cs typeface="Times New Roman" pitchFamily="18" charset="0"/>
              </a:rPr>
              <a:t>filter</a:t>
            </a:r>
            <a:r>
              <a:rPr lang="en-US" sz="2800" dirty="0">
                <a:cs typeface="Times New Roman" pitchFamily="18" charset="0"/>
              </a:rPr>
              <a:t>.  This is where we have a response as a function of frequency with a specific characteristic.</a:t>
            </a:r>
          </a:p>
          <a:p>
            <a:pPr>
              <a:lnSpc>
                <a:spcPct val="90000"/>
              </a:lnSpc>
            </a:pPr>
            <a:r>
              <a:rPr lang="en-US" sz="2800" dirty="0">
                <a:cs typeface="Times New Roman" pitchFamily="18" charset="0"/>
              </a:rPr>
              <a:t>	</a:t>
            </a:r>
            <a:r>
              <a:rPr lang="en-US" sz="2800" b="1" dirty="0">
                <a:cs typeface="Times New Roman" pitchFamily="18" charset="0"/>
              </a:rPr>
              <a:t>lowpass filter</a:t>
            </a:r>
            <a:r>
              <a:rPr lang="en-US" sz="2800" dirty="0">
                <a:cs typeface="Times New Roman" pitchFamily="18" charset="0"/>
              </a:rPr>
              <a:t> - passes lower frequencies, and attenuates higher frequencies.  </a:t>
            </a:r>
          </a:p>
          <a:p>
            <a:pPr>
              <a:lnSpc>
                <a:spcPct val="90000"/>
              </a:lnSpc>
            </a:pPr>
            <a:r>
              <a:rPr lang="en-US" sz="2800" dirty="0">
                <a:cs typeface="Times New Roman" pitchFamily="18" charset="0"/>
              </a:rPr>
              <a:t>	</a:t>
            </a:r>
            <a:r>
              <a:rPr lang="en-US" sz="2800" b="1" dirty="0">
                <a:cs typeface="Times New Roman" pitchFamily="18" charset="0"/>
              </a:rPr>
              <a:t>highpass filter </a:t>
            </a:r>
            <a:r>
              <a:rPr lang="en-US" sz="2800" dirty="0">
                <a:cs typeface="Times New Roman" pitchFamily="18" charset="0"/>
              </a:rPr>
              <a:t>- passes higher frequencies, and attenuates lower frequencies.</a:t>
            </a:r>
          </a:p>
          <a:p>
            <a:pPr>
              <a:lnSpc>
                <a:spcPct val="90000"/>
              </a:lnSpc>
            </a:pPr>
            <a:r>
              <a:rPr lang="en-US" sz="2800" dirty="0">
                <a:cs typeface="Times New Roman" pitchFamily="18" charset="0"/>
              </a:rPr>
              <a:t>	</a:t>
            </a:r>
            <a:r>
              <a:rPr lang="en-US" sz="2800" b="1" dirty="0">
                <a:cs typeface="Times New Roman" pitchFamily="18" charset="0"/>
              </a:rPr>
              <a:t>bandpass filter </a:t>
            </a:r>
            <a:r>
              <a:rPr lang="en-US" sz="2800" dirty="0">
                <a:cs typeface="Times New Roman" pitchFamily="18" charset="0"/>
              </a:rPr>
              <a:t>- attenuates higher frequencies, and attenuates lower frequencies. </a:t>
            </a:r>
          </a:p>
        </p:txBody>
      </p:sp>
      <p:sp>
        <p:nvSpPr>
          <p:cNvPr id="107524" name="Rectangle 4"/>
          <p:cNvSpPr>
            <a:spLocks noGrp="1" noChangeArrowheads="1"/>
          </p:cNvSpPr>
          <p:nvPr>
            <p:ph type="title"/>
          </p:nvPr>
        </p:nvSpPr>
        <p:spPr/>
        <p:txBody>
          <a:bodyPr/>
          <a:lstStyle/>
          <a:p>
            <a:r>
              <a:rPr lang="en-US">
                <a:cs typeface="Times New Roman" pitchFamily="18" charset="0"/>
              </a:rPr>
              <a:t>Filters</a:t>
            </a:r>
          </a:p>
        </p:txBody>
      </p:sp>
      <p:sp>
        <p:nvSpPr>
          <p:cNvPr id="107525" name="Rectangle 5"/>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body" idx="1"/>
          </p:nvPr>
        </p:nvSpPr>
        <p:spPr>
          <a:xfrm>
            <a:off x="381000" y="1135656"/>
            <a:ext cx="8382000" cy="4952993"/>
          </a:xfrm>
        </p:spPr>
        <p:txBody>
          <a:bodyPr/>
          <a:lstStyle/>
          <a:p>
            <a:pPr>
              <a:lnSpc>
                <a:spcPct val="90000"/>
              </a:lnSpc>
              <a:buFontTx/>
              <a:buNone/>
            </a:pPr>
            <a:r>
              <a:rPr lang="en-US">
                <a:cs typeface="Times New Roman" pitchFamily="18" charset="0"/>
              </a:rPr>
              <a:t>But, how do we get a circuit which filters on the basis of frequency?  Let's do an example problem.  I will pick a lowpass RC circuit.</a:t>
            </a:r>
          </a:p>
          <a:p>
            <a:pPr>
              <a:lnSpc>
                <a:spcPct val="90000"/>
              </a:lnSpc>
              <a:buFontTx/>
              <a:buNone/>
            </a:pPr>
            <a:r>
              <a:rPr lang="en-US">
                <a:cs typeface="Times New Roman" pitchFamily="18" charset="0"/>
              </a:rPr>
              <a:t>	a)  Find the transfer function, </a:t>
            </a:r>
            <a:r>
              <a:rPr lang="en-US" i="1">
                <a:cs typeface="Times New Roman" pitchFamily="18" charset="0"/>
              </a:rPr>
              <a:t>H(</a:t>
            </a:r>
            <a:r>
              <a:rPr lang="en-US" i="1">
                <a:latin typeface="Symbol" pitchFamily="18" charset="2"/>
                <a:cs typeface="Times New Roman" pitchFamily="18" charset="0"/>
              </a:rPr>
              <a:t>w</a:t>
            </a:r>
            <a:r>
              <a:rPr lang="en-US" i="1">
                <a:cs typeface="Times New Roman" pitchFamily="18" charset="0"/>
              </a:rPr>
              <a:t>)</a:t>
            </a:r>
            <a:r>
              <a:rPr lang="en-US">
                <a:cs typeface="Times New Roman" pitchFamily="18" charset="0"/>
              </a:rPr>
              <a:t>.  </a:t>
            </a:r>
          </a:p>
          <a:p>
            <a:pPr>
              <a:lnSpc>
                <a:spcPct val="90000"/>
              </a:lnSpc>
              <a:buFontTx/>
              <a:buNone/>
            </a:pPr>
            <a:r>
              <a:rPr lang="en-US">
                <a:cs typeface="Times New Roman" pitchFamily="18" charset="0"/>
              </a:rPr>
              <a:t>	b)  Find the amplitude of the transfer function.</a:t>
            </a:r>
          </a:p>
          <a:p>
            <a:pPr>
              <a:lnSpc>
                <a:spcPct val="90000"/>
              </a:lnSpc>
              <a:buFontTx/>
              <a:buNone/>
            </a:pPr>
            <a:r>
              <a:rPr lang="en-US">
                <a:cs typeface="Times New Roman" pitchFamily="18" charset="0"/>
              </a:rPr>
              <a:t>	c)  Find the phase of the transfer function.</a:t>
            </a:r>
          </a:p>
          <a:p>
            <a:pPr>
              <a:lnSpc>
                <a:spcPct val="90000"/>
              </a:lnSpc>
              <a:buFontTx/>
              <a:buNone/>
            </a:pPr>
            <a:r>
              <a:rPr lang="en-US">
                <a:cs typeface="Times New Roman" pitchFamily="18" charset="0"/>
              </a:rPr>
              <a:t>	d)  Describe the behavior of each as </a:t>
            </a:r>
            <a:r>
              <a:rPr lang="en-US" i="1">
                <a:latin typeface="Symbol" pitchFamily="18" charset="2"/>
                <a:cs typeface="Times New Roman" pitchFamily="18" charset="0"/>
              </a:rPr>
              <a:t>w</a:t>
            </a:r>
            <a:r>
              <a:rPr lang="en-US">
                <a:latin typeface="Symbol" pitchFamily="18" charset="2"/>
                <a:cs typeface="Times New Roman" pitchFamily="18" charset="0"/>
              </a:rPr>
              <a:t>®</a:t>
            </a:r>
            <a:r>
              <a:rPr lang="en-US">
                <a:latin typeface="Helvetica" charset="0"/>
                <a:cs typeface="Times New Roman" pitchFamily="18" charset="0"/>
              </a:rPr>
              <a:t>0, </a:t>
            </a:r>
            <a:r>
              <a:rPr lang="en-US">
                <a:cs typeface="Times New Roman" pitchFamily="18" charset="0"/>
              </a:rPr>
              <a:t>and </a:t>
            </a:r>
            <a:r>
              <a:rPr lang="en-US" i="1">
                <a:latin typeface="Symbol" pitchFamily="18" charset="2"/>
                <a:cs typeface="Times New Roman" pitchFamily="18" charset="0"/>
              </a:rPr>
              <a:t>w</a:t>
            </a:r>
            <a:r>
              <a:rPr lang="en-US">
                <a:latin typeface="Symbol" pitchFamily="18" charset="2"/>
                <a:cs typeface="Times New Roman" pitchFamily="18" charset="0"/>
              </a:rPr>
              <a:t>®¥</a:t>
            </a:r>
            <a:r>
              <a:rPr lang="en-US">
                <a:latin typeface="Helvetica" charset="0"/>
                <a:cs typeface="Times New Roman" pitchFamily="18" charset="0"/>
              </a:rPr>
              <a:t>.</a:t>
            </a:r>
          </a:p>
        </p:txBody>
      </p:sp>
      <p:sp>
        <p:nvSpPr>
          <p:cNvPr id="108547" name="Rectangle 3"/>
          <p:cNvSpPr>
            <a:spLocks noGrp="1" noChangeArrowheads="1"/>
          </p:cNvSpPr>
          <p:nvPr>
            <p:ph type="title"/>
          </p:nvPr>
        </p:nvSpPr>
        <p:spPr>
          <a:xfrm>
            <a:off x="1143000" y="-7344"/>
            <a:ext cx="7772400" cy="1143000"/>
          </a:xfrm>
        </p:spPr>
        <p:txBody>
          <a:bodyPr/>
          <a:lstStyle/>
          <a:p>
            <a:r>
              <a:rPr lang="en-US">
                <a:cs typeface="Times New Roman" pitchFamily="18" charset="0"/>
              </a:rPr>
              <a:t>Filter Example</a:t>
            </a:r>
          </a:p>
        </p:txBody>
      </p:sp>
      <p:sp>
        <p:nvSpPr>
          <p:cNvPr id="108548"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body" idx="1"/>
          </p:nvPr>
        </p:nvSpPr>
        <p:spPr>
          <a:xfrm>
            <a:off x="304800" y="1524000"/>
            <a:ext cx="8382000" cy="45720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a)  Find the transfer function, </a:t>
            </a:r>
            <a:r>
              <a:rPr lang="en-US" i="1">
                <a:cs typeface="Times New Roman" pitchFamily="18" charset="0"/>
              </a:rPr>
              <a:t>H(</a:t>
            </a:r>
            <a:r>
              <a:rPr lang="en-US" i="1">
                <a:latin typeface="Symbol" pitchFamily="18" charset="2"/>
                <a:cs typeface="Times New Roman" pitchFamily="18" charset="0"/>
              </a:rPr>
              <a:t>w</a:t>
            </a:r>
            <a:r>
              <a:rPr lang="en-US" i="1">
                <a:cs typeface="Times New Roman" pitchFamily="18" charset="0"/>
              </a:rPr>
              <a:t>)</a:t>
            </a:r>
            <a:r>
              <a:rPr lang="en-US">
                <a:cs typeface="Times New Roman" pitchFamily="18" charset="0"/>
              </a:rPr>
              <a:t>.  </a:t>
            </a:r>
          </a:p>
          <a:p>
            <a:pPr>
              <a:buFontTx/>
              <a:buNone/>
            </a:pPr>
            <a:r>
              <a:rPr lang="en-US">
                <a:cs typeface="Times New Roman" pitchFamily="18" charset="0"/>
              </a:rPr>
              <a:t>	Solution:  Apply the voltage divider rule (in the phasor domain), and we get:</a:t>
            </a:r>
          </a:p>
        </p:txBody>
      </p:sp>
      <p:sp>
        <p:nvSpPr>
          <p:cNvPr id="109571" name="Rectangle 3"/>
          <p:cNvSpPr>
            <a:spLocks noGrp="1" noChangeArrowheads="1"/>
          </p:cNvSpPr>
          <p:nvPr>
            <p:ph type="title"/>
          </p:nvPr>
        </p:nvSpPr>
        <p:spPr/>
        <p:txBody>
          <a:bodyPr/>
          <a:lstStyle/>
          <a:p>
            <a:r>
              <a:rPr lang="en-US">
                <a:cs typeface="Times New Roman" pitchFamily="18" charset="0"/>
              </a:rPr>
              <a:t>Filter Example</a:t>
            </a:r>
          </a:p>
        </p:txBody>
      </p:sp>
      <p:sp>
        <p:nvSpPr>
          <p:cNvPr id="109572"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09574" name="Rectangle 6"/>
          <p:cNvSpPr>
            <a:spLocks noChangeArrowheads="1"/>
          </p:cNvSpPr>
          <p:nvPr/>
        </p:nvSpPr>
        <p:spPr bwMode="auto">
          <a:xfrm>
            <a:off x="2405063" y="2643188"/>
            <a:ext cx="9144000" cy="0"/>
          </a:xfrm>
          <a:prstGeom prst="rect">
            <a:avLst/>
          </a:prstGeom>
          <a:noFill/>
          <a:ln w="12700">
            <a:noFill/>
            <a:miter lim="800000"/>
            <a:headEnd/>
            <a:tailEnd/>
          </a:ln>
          <a:effectLst/>
        </p:spPr>
        <p:txBody>
          <a:bodyPr>
            <a:spAutoFit/>
          </a:bodyPr>
          <a:lstStyle/>
          <a:p>
            <a:endParaRPr lang="en-US"/>
          </a:p>
        </p:txBody>
      </p:sp>
      <p:grpSp>
        <p:nvGrpSpPr>
          <p:cNvPr id="109576" name="Group 8"/>
          <p:cNvGrpSpPr>
            <a:grpSpLocks/>
          </p:cNvGrpSpPr>
          <p:nvPr/>
        </p:nvGrpSpPr>
        <p:grpSpPr bwMode="auto">
          <a:xfrm>
            <a:off x="1219200" y="4724400"/>
            <a:ext cx="5638800" cy="2133600"/>
            <a:chOff x="1488" y="3312"/>
            <a:chExt cx="2832" cy="1008"/>
          </a:xfrm>
        </p:grpSpPr>
        <p:sp>
          <p:nvSpPr>
            <p:cNvPr id="109575" name="Rectangle 7"/>
            <p:cNvSpPr>
              <a:spLocks noChangeArrowheads="1"/>
            </p:cNvSpPr>
            <p:nvPr/>
          </p:nvSpPr>
          <p:spPr bwMode="auto">
            <a:xfrm>
              <a:off x="1488" y="3312"/>
              <a:ext cx="2832"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09573" name="Object 5"/>
            <p:cNvGraphicFramePr>
              <a:graphicFrameLocks noChangeAspect="1"/>
            </p:cNvGraphicFramePr>
            <p:nvPr/>
          </p:nvGraphicFramePr>
          <p:xfrm>
            <a:off x="1536" y="3330"/>
            <a:ext cx="2730" cy="990"/>
          </p:xfrm>
          <a:graphic>
            <a:graphicData uri="http://schemas.openxmlformats.org/presentationml/2006/ole">
              <mc:AlternateContent xmlns:mc="http://schemas.openxmlformats.org/markup-compatibility/2006">
                <mc:Choice xmlns:v="urn:schemas-microsoft-com:vml" Requires="v">
                  <p:oleObj r:id="rId2" imgW="4330700" imgH="1574800" progId="Equation.3">
                    <p:embed/>
                  </p:oleObj>
                </mc:Choice>
                <mc:Fallback>
                  <p:oleObj r:id="rId2" imgW="4330700" imgH="1574800" progId="Equation.3">
                    <p:embed/>
                    <p:pic>
                      <p:nvPicPr>
                        <p:cNvPr id="109573"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6" y="3330"/>
                          <a:ext cx="2730" cy="9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304800" y="1524000"/>
            <a:ext cx="8382000" cy="27432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b)  Find the amplitude of the transfer function.</a:t>
            </a:r>
            <a:endParaRPr lang="en-US">
              <a:latin typeface="Helvetica" charset="0"/>
              <a:cs typeface="Times New Roman" pitchFamily="18" charset="0"/>
            </a:endParaRPr>
          </a:p>
        </p:txBody>
      </p:sp>
      <p:sp>
        <p:nvSpPr>
          <p:cNvPr id="110595" name="Rectangle 3"/>
          <p:cNvSpPr>
            <a:spLocks noGrp="1" noChangeArrowheads="1"/>
          </p:cNvSpPr>
          <p:nvPr>
            <p:ph type="title"/>
          </p:nvPr>
        </p:nvSpPr>
        <p:spPr/>
        <p:txBody>
          <a:bodyPr/>
          <a:lstStyle/>
          <a:p>
            <a:r>
              <a:rPr lang="en-US">
                <a:cs typeface="Times New Roman" pitchFamily="18" charset="0"/>
              </a:rPr>
              <a:t>Filter Example</a:t>
            </a:r>
          </a:p>
        </p:txBody>
      </p:sp>
      <p:sp>
        <p:nvSpPr>
          <p:cNvPr id="110596"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10598" name="Rectangle 6"/>
          <p:cNvSpPr>
            <a:spLocks noChangeArrowheads="1"/>
          </p:cNvSpPr>
          <p:nvPr/>
        </p:nvSpPr>
        <p:spPr bwMode="auto">
          <a:xfrm>
            <a:off x="3124200" y="2995613"/>
            <a:ext cx="9144000" cy="0"/>
          </a:xfrm>
          <a:prstGeom prst="rect">
            <a:avLst/>
          </a:prstGeom>
          <a:noFill/>
          <a:ln w="12700">
            <a:noFill/>
            <a:miter lim="800000"/>
            <a:headEnd/>
            <a:tailEnd/>
          </a:ln>
          <a:effectLst/>
        </p:spPr>
        <p:txBody>
          <a:bodyPr>
            <a:spAutoFit/>
          </a:bodyPr>
          <a:lstStyle/>
          <a:p>
            <a:endParaRPr lang="en-US"/>
          </a:p>
        </p:txBody>
      </p:sp>
      <p:sp>
        <p:nvSpPr>
          <p:cNvPr id="110599" name="Rectangle 7"/>
          <p:cNvSpPr>
            <a:spLocks noChangeArrowheads="1"/>
          </p:cNvSpPr>
          <p:nvPr/>
        </p:nvSpPr>
        <p:spPr bwMode="auto">
          <a:xfrm>
            <a:off x="2743200" y="4267200"/>
            <a:ext cx="5029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10597" name="Object 5"/>
          <p:cNvGraphicFramePr>
            <a:graphicFrameLocks noChangeAspect="1"/>
          </p:cNvGraphicFramePr>
          <p:nvPr/>
        </p:nvGraphicFramePr>
        <p:xfrm>
          <a:off x="2819400" y="4343400"/>
          <a:ext cx="4795838" cy="1435100"/>
        </p:xfrm>
        <a:graphic>
          <a:graphicData uri="http://schemas.openxmlformats.org/presentationml/2006/ole">
            <mc:AlternateContent xmlns:mc="http://schemas.openxmlformats.org/markup-compatibility/2006">
              <mc:Choice xmlns:v="urn:schemas-microsoft-com:vml" Requires="v">
                <p:oleObj r:id="rId2" imgW="2895600" imgH="863600" progId="Equation.3">
                  <p:embed/>
                </p:oleObj>
              </mc:Choice>
              <mc:Fallback>
                <p:oleObj r:id="rId2" imgW="2895600" imgH="863600" progId="Equation.3">
                  <p:embed/>
                  <p:pic>
                    <p:nvPicPr>
                      <p:cNvPr id="110597"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343400"/>
                        <a:ext cx="4795838" cy="1435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1027" name="Rectangle 3"/>
          <p:cNvSpPr>
            <a:spLocks noGrp="1" noChangeArrowheads="1"/>
          </p:cNvSpPr>
          <p:nvPr>
            <p:ph type="body" idx="1"/>
          </p:nvPr>
        </p:nvSpPr>
        <p:spPr>
          <a:xfrm>
            <a:off x="685800" y="1981200"/>
            <a:ext cx="7772400" cy="4724400"/>
          </a:xfrm>
        </p:spPr>
        <p:txBody>
          <a:bodyPr/>
          <a:lstStyle/>
          <a:p>
            <a:pPr>
              <a:lnSpc>
                <a:spcPct val="90000"/>
              </a:lnSpc>
            </a:pPr>
            <a:r>
              <a:rPr lang="en-US" b="1" dirty="0">
                <a:cs typeface="Times New Roman" pitchFamily="18" charset="0"/>
              </a:rPr>
              <a:t>Fourier's Theorem </a:t>
            </a:r>
            <a:r>
              <a:rPr lang="en-US" dirty="0">
                <a:cs typeface="Times New Roman" pitchFamily="18" charset="0"/>
              </a:rPr>
              <a:t>says that any physically realizable signal can be represented by, and is equivalent to, a summation of sinusoids of different frequencies, amplitudes and phases. </a:t>
            </a:r>
          </a:p>
          <a:p>
            <a:pPr>
              <a:lnSpc>
                <a:spcPct val="90000"/>
              </a:lnSpc>
            </a:pPr>
            <a:r>
              <a:rPr lang="en-US" dirty="0">
                <a:cs typeface="Times New Roman" pitchFamily="18" charset="0"/>
              </a:rPr>
              <a:t>Any physically realizable signal translates to any voltage or current, as a function of time, that we can produce or measure.</a:t>
            </a:r>
            <a:r>
              <a:rPr lang="en-US" dirty="0"/>
              <a:t> </a:t>
            </a:r>
          </a:p>
          <a:p>
            <a:pPr>
              <a:lnSpc>
                <a:spcPct val="90000"/>
              </a:lnSpc>
            </a:pPr>
            <a:r>
              <a:rPr lang="en-US" dirty="0"/>
              <a:t>Repeat after me:  4-E-A.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3" name="Rectangle 7"/>
          <p:cNvSpPr>
            <a:spLocks noChangeArrowheads="1"/>
          </p:cNvSpPr>
          <p:nvPr/>
        </p:nvSpPr>
        <p:spPr bwMode="auto">
          <a:xfrm>
            <a:off x="304800" y="4267200"/>
            <a:ext cx="8458200" cy="7620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1618" name="Rectangle 2"/>
          <p:cNvSpPr>
            <a:spLocks noGrp="1" noChangeArrowheads="1"/>
          </p:cNvSpPr>
          <p:nvPr>
            <p:ph type="body" idx="1"/>
          </p:nvPr>
        </p:nvSpPr>
        <p:spPr>
          <a:xfrm>
            <a:off x="304800" y="1524000"/>
            <a:ext cx="8382000" cy="2819400"/>
          </a:xfrm>
        </p:spPr>
        <p:txBody>
          <a:bodyPr/>
          <a:lstStyle/>
          <a:p>
            <a:pPr>
              <a:buFontTx/>
              <a:buNone/>
            </a:pPr>
            <a:r>
              <a:rPr lang="en-US">
                <a:cs typeface="Times New Roman" pitchFamily="18" charset="0"/>
              </a:rPr>
              <a:t>How do we get a circuit which filters on the basis of frequency?  I will pick a lowpass RC circuit.</a:t>
            </a:r>
          </a:p>
          <a:p>
            <a:pPr>
              <a:buFontTx/>
              <a:buNone/>
            </a:pPr>
            <a:r>
              <a:rPr lang="en-US">
                <a:cs typeface="Times New Roman" pitchFamily="18" charset="0"/>
              </a:rPr>
              <a:t>		c)  Find the phase of the transfer function.</a:t>
            </a:r>
            <a:endParaRPr lang="en-US">
              <a:latin typeface="Helvetica" charset="0"/>
              <a:cs typeface="Times New Roman" pitchFamily="18" charset="0"/>
            </a:endParaRPr>
          </a:p>
        </p:txBody>
      </p:sp>
      <p:sp>
        <p:nvSpPr>
          <p:cNvPr id="111619" name="Rectangle 3"/>
          <p:cNvSpPr>
            <a:spLocks noGrp="1" noChangeArrowheads="1"/>
          </p:cNvSpPr>
          <p:nvPr>
            <p:ph type="title"/>
          </p:nvPr>
        </p:nvSpPr>
        <p:spPr/>
        <p:txBody>
          <a:bodyPr/>
          <a:lstStyle/>
          <a:p>
            <a:r>
              <a:rPr lang="en-US">
                <a:cs typeface="Times New Roman" pitchFamily="18" charset="0"/>
              </a:rPr>
              <a:t>Filter Example</a:t>
            </a:r>
          </a:p>
        </p:txBody>
      </p:sp>
      <p:sp>
        <p:nvSpPr>
          <p:cNvPr id="111620" name="Rectangle 4"/>
          <p:cNvSpPr>
            <a:spLocks noChangeArrowheads="1"/>
          </p:cNvSpPr>
          <p:nvPr/>
        </p:nvSpPr>
        <p:spPr bwMode="auto">
          <a:xfrm>
            <a:off x="2862263" y="3181350"/>
            <a:ext cx="9144000" cy="0"/>
          </a:xfrm>
          <a:prstGeom prst="rect">
            <a:avLst/>
          </a:prstGeom>
          <a:noFill/>
          <a:ln w="12700">
            <a:noFill/>
            <a:miter lim="800000"/>
            <a:headEnd/>
            <a:tailEnd/>
          </a:ln>
          <a:effectLst/>
        </p:spPr>
        <p:txBody>
          <a:bodyPr>
            <a:spAutoFit/>
          </a:bodyPr>
          <a:lstStyle/>
          <a:p>
            <a:endParaRPr lang="en-US"/>
          </a:p>
        </p:txBody>
      </p:sp>
      <p:sp>
        <p:nvSpPr>
          <p:cNvPr id="111622" name="Rectangle 6"/>
          <p:cNvSpPr>
            <a:spLocks noChangeArrowheads="1"/>
          </p:cNvSpPr>
          <p:nvPr/>
        </p:nvSpPr>
        <p:spPr bwMode="auto">
          <a:xfrm>
            <a:off x="1905000" y="3257550"/>
            <a:ext cx="9144000" cy="0"/>
          </a:xfrm>
          <a:prstGeom prst="rect">
            <a:avLst/>
          </a:prstGeom>
          <a:noFill/>
          <a:ln w="12700">
            <a:noFill/>
            <a:miter lim="800000"/>
            <a:headEnd/>
            <a:tailEnd/>
          </a:ln>
          <a:effectLst/>
        </p:spPr>
        <p:txBody>
          <a:bodyPr>
            <a:spAutoFit/>
          </a:bodyPr>
          <a:lstStyle/>
          <a:p>
            <a:endParaRPr lang="en-US"/>
          </a:p>
        </p:txBody>
      </p:sp>
      <p:graphicFrame>
        <p:nvGraphicFramePr>
          <p:cNvPr id="111621" name="Object 5"/>
          <p:cNvGraphicFramePr>
            <a:graphicFrameLocks noChangeAspect="1"/>
          </p:cNvGraphicFramePr>
          <p:nvPr/>
        </p:nvGraphicFramePr>
        <p:xfrm>
          <a:off x="381000" y="4343400"/>
          <a:ext cx="8305800" cy="533400"/>
        </p:xfrm>
        <a:graphic>
          <a:graphicData uri="http://schemas.openxmlformats.org/presentationml/2006/ole">
            <mc:AlternateContent xmlns:mc="http://schemas.openxmlformats.org/markup-compatibility/2006">
              <mc:Choice xmlns:v="urn:schemas-microsoft-com:vml" Requires="v">
                <p:oleObj r:id="rId2" imgW="5334000" imgH="342900" progId="Equation.3">
                  <p:embed/>
                </p:oleObj>
              </mc:Choice>
              <mc:Fallback>
                <p:oleObj r:id="rId2" imgW="5334000" imgH="342900" progId="Equation.3">
                  <p:embed/>
                  <p:pic>
                    <p:nvPicPr>
                      <p:cNvPr id="11162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343400"/>
                        <a:ext cx="83058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304800" y="914400"/>
            <a:ext cx="8382000" cy="5334000"/>
          </a:xfrm>
        </p:spPr>
        <p:txBody>
          <a:bodyPr/>
          <a:lstStyle/>
          <a:p>
            <a:pPr>
              <a:buFontTx/>
              <a:buNone/>
            </a:pPr>
            <a:r>
              <a:rPr lang="en-US" sz="2800">
                <a:cs typeface="Times New Roman" pitchFamily="18" charset="0"/>
              </a:rPr>
              <a:t>How do we get a circuit which filters on the basis of frequency?  I will pick a lowpass RC circuit.</a:t>
            </a:r>
          </a:p>
          <a:p>
            <a:pPr>
              <a:lnSpc>
                <a:spcPct val="90000"/>
              </a:lnSpc>
              <a:buFontTx/>
              <a:buNone/>
            </a:pPr>
            <a:r>
              <a:rPr lang="en-US" sz="2800">
                <a:cs typeface="Times New Roman" pitchFamily="18" charset="0"/>
              </a:rPr>
              <a:t>		d)  Describe the behavior of each as </a:t>
            </a:r>
            <a:r>
              <a:rPr lang="en-US" sz="2800" i="1">
                <a:latin typeface="Symbol" pitchFamily="18" charset="2"/>
                <a:cs typeface="Times New Roman" pitchFamily="18" charset="0"/>
              </a:rPr>
              <a:t>w</a:t>
            </a:r>
            <a:r>
              <a:rPr lang="en-US" sz="2800">
                <a:latin typeface="Symbol" pitchFamily="18" charset="2"/>
                <a:cs typeface="Times New Roman" pitchFamily="18" charset="0"/>
              </a:rPr>
              <a:t>®</a:t>
            </a:r>
            <a:r>
              <a:rPr lang="en-US" sz="2800">
                <a:latin typeface="Helvetica" charset="0"/>
                <a:cs typeface="Times New Roman" pitchFamily="18" charset="0"/>
              </a:rPr>
              <a:t>0, </a:t>
            </a:r>
            <a:r>
              <a:rPr lang="en-US" sz="2800">
                <a:cs typeface="Times New Roman" pitchFamily="18" charset="0"/>
              </a:rPr>
              <a:t>and </a:t>
            </a:r>
            <a:r>
              <a:rPr lang="en-US" sz="2800" i="1">
                <a:latin typeface="Symbol" pitchFamily="18" charset="2"/>
                <a:cs typeface="Times New Roman" pitchFamily="18" charset="0"/>
              </a:rPr>
              <a:t>w</a:t>
            </a:r>
            <a:r>
              <a:rPr lang="en-US" sz="2800">
                <a:latin typeface="Symbol" pitchFamily="18" charset="2"/>
                <a:cs typeface="Times New Roman" pitchFamily="18" charset="0"/>
              </a:rPr>
              <a:t>®¥</a:t>
            </a:r>
            <a:r>
              <a:rPr lang="en-US" sz="2800">
                <a:latin typeface="Helvetica" charset="0"/>
                <a:cs typeface="Times New Roman" pitchFamily="18" charset="0"/>
              </a:rPr>
              <a:t>.</a:t>
            </a:r>
          </a:p>
          <a:p>
            <a:pPr>
              <a:lnSpc>
                <a:spcPct val="90000"/>
              </a:lnSpc>
              <a:buFontTx/>
              <a:buNone/>
            </a:pPr>
            <a:r>
              <a:rPr lang="en-US" sz="2800">
                <a:cs typeface="Times New Roman" pitchFamily="18" charset="0"/>
              </a:rPr>
              <a:t>Actually, it is easier to look at this part by going back to the solution in a).  Specifically, for small </a:t>
            </a:r>
            <a:r>
              <a:rPr lang="en-US" sz="2800" i="1">
                <a:latin typeface="Symbol" pitchFamily="18" charset="2"/>
                <a:cs typeface="Times New Roman" pitchFamily="18" charset="0"/>
              </a:rPr>
              <a:t>w</a:t>
            </a:r>
            <a:r>
              <a:rPr lang="en-US" sz="2800">
                <a:cs typeface="Times New Roman" pitchFamily="18" charset="0"/>
              </a:rPr>
              <a:t>, then (1+j</a:t>
            </a:r>
            <a:r>
              <a:rPr lang="en-US" sz="2800" i="1">
                <a:latin typeface="Symbol" pitchFamily="18" charset="2"/>
                <a:cs typeface="Times New Roman" pitchFamily="18" charset="0"/>
              </a:rPr>
              <a:t>w</a:t>
            </a:r>
            <a:r>
              <a:rPr lang="en-US" sz="2800" i="1">
                <a:cs typeface="Times New Roman" pitchFamily="18" charset="0"/>
              </a:rPr>
              <a:t>CR</a:t>
            </a:r>
            <a:r>
              <a:rPr lang="en-US" sz="2800">
                <a:cs typeface="Times New Roman" pitchFamily="18" charset="0"/>
              </a:rPr>
              <a:t>) is approximately just 1, and</a:t>
            </a:r>
          </a:p>
          <a:p>
            <a:pPr>
              <a:lnSpc>
                <a:spcPct val="90000"/>
              </a:lnSpc>
              <a:buFontTx/>
              <a:buNone/>
            </a:pPr>
            <a:endParaRPr lang="en-US" sz="2800">
              <a:cs typeface="Times New Roman" pitchFamily="18" charset="0"/>
            </a:endParaRPr>
          </a:p>
          <a:p>
            <a:pPr>
              <a:lnSpc>
                <a:spcPct val="90000"/>
              </a:lnSpc>
              <a:buFontTx/>
              <a:buNone/>
            </a:pPr>
            <a:endParaRPr lang="en-US" sz="2800">
              <a:cs typeface="Times New Roman" pitchFamily="18" charset="0"/>
            </a:endParaRPr>
          </a:p>
          <a:p>
            <a:pPr>
              <a:lnSpc>
                <a:spcPct val="90000"/>
              </a:lnSpc>
              <a:buFontTx/>
              <a:buNone/>
            </a:pPr>
            <a:r>
              <a:rPr lang="en-US" sz="2800">
                <a:cs typeface="Times New Roman" pitchFamily="18" charset="0"/>
              </a:rPr>
              <a:t>and for large </a:t>
            </a:r>
            <a:r>
              <a:rPr lang="en-US" sz="2800" i="1">
                <a:latin typeface="Symbol" pitchFamily="18" charset="2"/>
                <a:cs typeface="Times New Roman" pitchFamily="18" charset="0"/>
              </a:rPr>
              <a:t>w</a:t>
            </a:r>
            <a:r>
              <a:rPr lang="en-US" sz="2800">
                <a:cs typeface="Times New Roman" pitchFamily="18" charset="0"/>
              </a:rPr>
              <a:t>, then (1+j</a:t>
            </a:r>
            <a:r>
              <a:rPr lang="en-US" sz="2800" i="1">
                <a:latin typeface="Symbol" pitchFamily="18" charset="2"/>
                <a:cs typeface="Times New Roman" pitchFamily="18" charset="0"/>
              </a:rPr>
              <a:t>w</a:t>
            </a:r>
            <a:r>
              <a:rPr lang="en-US" sz="2800" i="1">
                <a:cs typeface="Times New Roman" pitchFamily="18" charset="0"/>
              </a:rPr>
              <a:t>CR</a:t>
            </a:r>
            <a:r>
              <a:rPr lang="en-US" sz="2800">
                <a:cs typeface="Times New Roman" pitchFamily="18" charset="0"/>
              </a:rPr>
              <a:t>) is approximately just </a:t>
            </a:r>
            <a:r>
              <a:rPr lang="en-US" sz="2800" err="1">
                <a:cs typeface="Times New Roman" pitchFamily="18" charset="0"/>
              </a:rPr>
              <a:t>j</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and</a:t>
            </a:r>
          </a:p>
        </p:txBody>
      </p:sp>
      <p:sp>
        <p:nvSpPr>
          <p:cNvPr id="112650" name="Rectangle 10"/>
          <p:cNvSpPr>
            <a:spLocks noChangeArrowheads="1"/>
          </p:cNvSpPr>
          <p:nvPr/>
        </p:nvSpPr>
        <p:spPr bwMode="auto">
          <a:xfrm>
            <a:off x="4176311" y="5486400"/>
            <a:ext cx="2514600" cy="1066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2647" name="Rectangle 7"/>
          <p:cNvSpPr>
            <a:spLocks noChangeArrowheads="1"/>
          </p:cNvSpPr>
          <p:nvPr/>
        </p:nvSpPr>
        <p:spPr bwMode="auto">
          <a:xfrm>
            <a:off x="3200400" y="4086473"/>
            <a:ext cx="2286000" cy="685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2643" name="Rectangle 3"/>
          <p:cNvSpPr>
            <a:spLocks noGrp="1" noChangeArrowheads="1"/>
          </p:cNvSpPr>
          <p:nvPr>
            <p:ph type="title"/>
          </p:nvPr>
        </p:nvSpPr>
        <p:spPr>
          <a:xfrm>
            <a:off x="1371600" y="0"/>
            <a:ext cx="7772400" cy="762000"/>
          </a:xfrm>
        </p:spPr>
        <p:txBody>
          <a:bodyPr/>
          <a:lstStyle/>
          <a:p>
            <a:r>
              <a:rPr lang="en-US">
                <a:cs typeface="Times New Roman" pitchFamily="18" charset="0"/>
              </a:rPr>
              <a:t>Filter Example</a:t>
            </a:r>
          </a:p>
        </p:txBody>
      </p:sp>
      <p:sp>
        <p:nvSpPr>
          <p:cNvPr id="112646" name="Rectangle 6"/>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graphicFrame>
        <p:nvGraphicFramePr>
          <p:cNvPr id="112645" name="Object 5"/>
          <p:cNvGraphicFramePr>
            <a:graphicFrameLocks noChangeAspect="1"/>
          </p:cNvGraphicFramePr>
          <p:nvPr>
            <p:extLst>
              <p:ext uri="{D42A27DB-BD31-4B8C-83A1-F6EECF244321}">
                <p14:modId xmlns:p14="http://schemas.microsoft.com/office/powerpoint/2010/main" val="2775566625"/>
              </p:ext>
            </p:extLst>
          </p:nvPr>
        </p:nvGraphicFramePr>
        <p:xfrm>
          <a:off x="3429000" y="4203700"/>
          <a:ext cx="1828800" cy="549275"/>
        </p:xfrm>
        <a:graphic>
          <a:graphicData uri="http://schemas.openxmlformats.org/presentationml/2006/ole">
            <mc:AlternateContent xmlns:mc="http://schemas.openxmlformats.org/markup-compatibility/2006">
              <mc:Choice xmlns:v="urn:schemas-microsoft-com:vml" Requires="v">
                <p:oleObj r:id="rId2" imgW="1143000" imgH="342900" progId="Equation.3">
                  <p:embed/>
                </p:oleObj>
              </mc:Choice>
              <mc:Fallback>
                <p:oleObj r:id="rId2" imgW="1143000" imgH="342900" progId="Equation.3">
                  <p:embed/>
                  <p:pic>
                    <p:nvPicPr>
                      <p:cNvPr id="112645"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203700"/>
                        <a:ext cx="1828800"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48" name="Object 8"/>
          <p:cNvGraphicFramePr>
            <a:graphicFrameLocks noChangeAspect="1"/>
          </p:cNvGraphicFramePr>
          <p:nvPr>
            <p:extLst>
              <p:ext uri="{D42A27DB-BD31-4B8C-83A1-F6EECF244321}">
                <p14:modId xmlns:p14="http://schemas.microsoft.com/office/powerpoint/2010/main" val="3966604191"/>
              </p:ext>
            </p:extLst>
          </p:nvPr>
        </p:nvGraphicFramePr>
        <p:xfrm>
          <a:off x="4176311" y="5486400"/>
          <a:ext cx="2514600" cy="1042987"/>
        </p:xfrm>
        <a:graphic>
          <a:graphicData uri="http://schemas.openxmlformats.org/presentationml/2006/ole">
            <mc:AlternateContent xmlns:mc="http://schemas.openxmlformats.org/markup-compatibility/2006">
              <mc:Choice xmlns:v="urn:schemas-microsoft-com:vml" Requires="v">
                <p:oleObj r:id="rId4" imgW="1905000" imgH="787400" progId="Equation.3">
                  <p:embed/>
                </p:oleObj>
              </mc:Choice>
              <mc:Fallback>
                <p:oleObj r:id="rId4" imgW="1905000" imgH="787400" progId="Equation.3">
                  <p:embed/>
                  <p:pic>
                    <p:nvPicPr>
                      <p:cNvPr id="112648"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6311" y="5486400"/>
                        <a:ext cx="2514600" cy="1042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body" idx="1"/>
          </p:nvPr>
        </p:nvSpPr>
        <p:spPr>
          <a:xfrm>
            <a:off x="304800" y="1295400"/>
            <a:ext cx="8382000" cy="5410200"/>
          </a:xfrm>
        </p:spPr>
        <p:txBody>
          <a:bodyPr/>
          <a:lstStyle/>
          <a:p>
            <a:pPr>
              <a:lnSpc>
                <a:spcPct val="90000"/>
              </a:lnSpc>
              <a:buFontTx/>
              <a:buNone/>
            </a:pPr>
            <a:r>
              <a:rPr lang="en-US" sz="2800">
                <a:cs typeface="Times New Roman" pitchFamily="18" charset="0"/>
              </a:rPr>
              <a:t>Note that we have one behavior for the real part of the denominator dominant, and another for the imaginary part dominant.</a:t>
            </a:r>
          </a:p>
          <a:p>
            <a:pPr>
              <a:lnSpc>
                <a:spcPct val="90000"/>
              </a:lnSpc>
              <a:buFontTx/>
              <a:buNone/>
            </a:pPr>
            <a:r>
              <a:rPr lang="en-US" sz="2800">
                <a:cs typeface="Times New Roman" pitchFamily="18" charset="0"/>
              </a:rPr>
              <a:t> In other words, we have one behavior for</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&gt;&gt; 1,</a:t>
            </a:r>
          </a:p>
          <a:p>
            <a:pPr>
              <a:lnSpc>
                <a:spcPct val="90000"/>
              </a:lnSpc>
              <a:buFontTx/>
              <a:buNone/>
            </a:pPr>
            <a:r>
              <a:rPr lang="en-US" sz="2800">
                <a:cs typeface="Times New Roman" pitchFamily="18" charset="0"/>
              </a:rPr>
              <a:t>and another for</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&lt;&lt; 1.  </a:t>
            </a:r>
          </a:p>
          <a:p>
            <a:pPr>
              <a:lnSpc>
                <a:spcPct val="90000"/>
              </a:lnSpc>
              <a:buFontTx/>
              <a:buNone/>
            </a:pPr>
            <a:r>
              <a:rPr lang="en-US" sz="2800">
                <a:cs typeface="Times New Roman" pitchFamily="18" charset="0"/>
              </a:rPr>
              <a:t> The crossover point is where </a:t>
            </a:r>
          </a:p>
          <a:p>
            <a:pPr>
              <a:lnSpc>
                <a:spcPct val="90000"/>
              </a:lnSpc>
              <a:buFontTx/>
              <a:buNone/>
            </a:pPr>
            <a:r>
              <a:rPr lang="en-US" sz="2800">
                <a:cs typeface="Times New Roman" pitchFamily="18" charset="0"/>
              </a:rPr>
              <a:t>	</a:t>
            </a:r>
            <a:r>
              <a:rPr lang="en-US" sz="2800" i="1" err="1">
                <a:latin typeface="Symbol" pitchFamily="18" charset="2"/>
                <a:cs typeface="Times New Roman" pitchFamily="18" charset="0"/>
              </a:rPr>
              <a:t>w</a:t>
            </a:r>
            <a:r>
              <a:rPr lang="en-US" sz="2800" i="1" err="1">
                <a:cs typeface="Times New Roman" pitchFamily="18" charset="0"/>
              </a:rPr>
              <a:t>CR</a:t>
            </a:r>
            <a:r>
              <a:rPr lang="en-US" sz="2800">
                <a:cs typeface="Times New Roman" pitchFamily="18" charset="0"/>
              </a:rPr>
              <a:t> = 1, or where </a:t>
            </a:r>
          </a:p>
          <a:p>
            <a:pPr>
              <a:lnSpc>
                <a:spcPct val="90000"/>
              </a:lnSpc>
              <a:buFontTx/>
              <a:buNone/>
            </a:pPr>
            <a:r>
              <a:rPr lang="en-US" sz="2800">
                <a:cs typeface="Times New Roman" pitchFamily="18" charset="0"/>
              </a:rPr>
              <a:t>	</a:t>
            </a:r>
            <a:r>
              <a:rPr lang="en-US" sz="2800" i="1">
                <a:latin typeface="Symbol" pitchFamily="18" charset="2"/>
                <a:cs typeface="Times New Roman" pitchFamily="18" charset="0"/>
              </a:rPr>
              <a:t>w</a:t>
            </a:r>
            <a:r>
              <a:rPr lang="en-US" sz="2800" i="1">
                <a:cs typeface="Times New Roman" pitchFamily="18" charset="0"/>
              </a:rPr>
              <a:t> = 1 / CR</a:t>
            </a:r>
            <a:r>
              <a:rPr lang="en-US" sz="2800">
                <a:cs typeface="Times New Roman" pitchFamily="18" charset="0"/>
              </a:rPr>
              <a:t>.  </a:t>
            </a:r>
          </a:p>
          <a:p>
            <a:pPr>
              <a:lnSpc>
                <a:spcPct val="90000"/>
              </a:lnSpc>
              <a:buFontTx/>
              <a:buNone/>
            </a:pPr>
            <a:r>
              <a:rPr lang="en-US" sz="2800">
                <a:cs typeface="Times New Roman" pitchFamily="18" charset="0"/>
              </a:rPr>
              <a:t>We call this the </a:t>
            </a:r>
            <a:r>
              <a:rPr lang="en-US" sz="2800" b="1">
                <a:cs typeface="Times New Roman" pitchFamily="18" charset="0"/>
              </a:rPr>
              <a:t>breakpoint frequency</a:t>
            </a:r>
            <a:r>
              <a:rPr lang="en-US" sz="2800">
                <a:cs typeface="Times New Roman" pitchFamily="18" charset="0"/>
              </a:rPr>
              <a:t>, for reasons which will become obvious later. </a:t>
            </a:r>
          </a:p>
        </p:txBody>
      </p:sp>
      <p:sp>
        <p:nvSpPr>
          <p:cNvPr id="113669" name="Rectangle 5"/>
          <p:cNvSpPr>
            <a:spLocks noGrp="1" noChangeArrowheads="1"/>
          </p:cNvSpPr>
          <p:nvPr>
            <p:ph type="title"/>
          </p:nvPr>
        </p:nvSpPr>
        <p:spPr>
          <a:xfrm>
            <a:off x="1371600" y="0"/>
            <a:ext cx="7772400" cy="762000"/>
          </a:xfrm>
        </p:spPr>
        <p:txBody>
          <a:bodyPr/>
          <a:lstStyle/>
          <a:p>
            <a:r>
              <a:rPr lang="en-US">
                <a:cs typeface="Times New Roman" pitchFamily="18" charset="0"/>
              </a:rPr>
              <a:t>Filter Example</a:t>
            </a:r>
          </a:p>
        </p:txBody>
      </p:sp>
      <p:sp>
        <p:nvSpPr>
          <p:cNvPr id="113670" name="Rectangle 6"/>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13672" name="Rectangle 8"/>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6" name="Rectangle 8"/>
          <p:cNvSpPr>
            <a:spLocks noChangeArrowheads="1"/>
          </p:cNvSpPr>
          <p:nvPr/>
        </p:nvSpPr>
        <p:spPr bwMode="auto">
          <a:xfrm>
            <a:off x="381000" y="5257800"/>
            <a:ext cx="3657600" cy="9906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14690" name="Rectangle 2"/>
          <p:cNvSpPr>
            <a:spLocks noGrp="1" noChangeArrowheads="1"/>
          </p:cNvSpPr>
          <p:nvPr>
            <p:ph type="body" idx="1"/>
          </p:nvPr>
        </p:nvSpPr>
        <p:spPr>
          <a:xfrm>
            <a:off x="304800" y="1143000"/>
            <a:ext cx="8382000" cy="5715000"/>
          </a:xfrm>
        </p:spPr>
        <p:txBody>
          <a:bodyPr/>
          <a:lstStyle/>
          <a:p>
            <a:pPr>
              <a:lnSpc>
                <a:spcPct val="90000"/>
              </a:lnSpc>
              <a:buFontTx/>
              <a:buNone/>
            </a:pPr>
            <a:r>
              <a:rPr lang="en-US" sz="2800" dirty="0">
                <a:cs typeface="Times New Roman" pitchFamily="18" charset="0"/>
              </a:rPr>
              <a:t>We think of having three different behaviors corresponding to these 3 cases.  </a:t>
            </a:r>
          </a:p>
          <a:p>
            <a:pPr>
              <a:lnSpc>
                <a:spcPct val="90000"/>
              </a:lnSpc>
              <a:buFontTx/>
              <a:buNone/>
            </a:pPr>
            <a:r>
              <a:rPr lang="en-US" sz="2800" dirty="0">
                <a:cs typeface="Times New Roman" pitchFamily="18" charset="0"/>
              </a:rPr>
              <a:t>	First, for </a:t>
            </a:r>
            <a:r>
              <a:rPr lang="en-US" sz="2800" b="1" i="1" dirty="0">
                <a:latin typeface="Symbol" pitchFamily="18" charset="2"/>
                <a:cs typeface="Times New Roman" pitchFamily="18" charset="0"/>
              </a:rPr>
              <a:t>w</a:t>
            </a:r>
            <a:r>
              <a:rPr lang="en-US" sz="2800" b="1" dirty="0">
                <a:cs typeface="Times New Roman" pitchFamily="18" charset="0"/>
              </a:rPr>
              <a:t> &gt;&gt; 1 / </a:t>
            </a:r>
            <a:r>
              <a:rPr lang="en-US" sz="2800" b="1" i="1" dirty="0">
                <a:cs typeface="Times New Roman" pitchFamily="18" charset="0"/>
              </a:rPr>
              <a:t>CR</a:t>
            </a:r>
            <a:r>
              <a:rPr lang="en-US" sz="2800" dirty="0">
                <a:cs typeface="Times New Roman" pitchFamily="18" charset="0"/>
              </a:rPr>
              <a:t>,</a:t>
            </a:r>
          </a:p>
          <a:p>
            <a:pPr>
              <a:lnSpc>
                <a:spcPct val="90000"/>
              </a:lnSpc>
              <a:buFontTx/>
              <a:buNone/>
            </a:pP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 = 1/</a:t>
            </a:r>
            <a:r>
              <a:rPr lang="en-US" sz="2800" b="1" i="1" dirty="0">
                <a:latin typeface="Symbol" pitchFamily="18" charset="2"/>
                <a:cs typeface="Times New Roman" pitchFamily="18" charset="0"/>
              </a:rPr>
              <a:t> w</a:t>
            </a:r>
            <a:r>
              <a:rPr lang="en-US" sz="2800" i="1" dirty="0">
                <a:cs typeface="Times New Roman" pitchFamily="18" charset="0"/>
              </a:rPr>
              <a:t>CR</a:t>
            </a:r>
            <a:r>
              <a:rPr lang="en-US" sz="2800" dirty="0">
                <a:cs typeface="Times New Roman" pitchFamily="18" charset="0"/>
              </a:rPr>
              <a:t>, and </a:t>
            </a:r>
          </a:p>
          <a:p>
            <a:pPr>
              <a:lnSpc>
                <a:spcPct val="90000"/>
              </a:lnSpc>
              <a:buFontTx/>
              <a:buNone/>
            </a:pPr>
            <a:r>
              <a:rPr lang="en-US" sz="2800" i="1"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-90</a:t>
            </a:r>
            <a:r>
              <a:rPr lang="en-US" sz="2800" b="1" dirty="0">
                <a:cs typeface="Times New Roman" pitchFamily="18" charset="0"/>
              </a:rPr>
              <a:t>°</a:t>
            </a:r>
            <a:r>
              <a:rPr lang="en-US" sz="2800" dirty="0">
                <a:cs typeface="Times New Roman" pitchFamily="18" charset="0"/>
              </a:rPr>
              <a:t>.</a:t>
            </a:r>
          </a:p>
          <a:p>
            <a:pPr>
              <a:lnSpc>
                <a:spcPct val="90000"/>
              </a:lnSpc>
              <a:buFontTx/>
              <a:buNone/>
            </a:pPr>
            <a:r>
              <a:rPr lang="en-US" sz="2800" dirty="0">
                <a:cs typeface="Times New Roman" pitchFamily="18" charset="0"/>
              </a:rPr>
              <a:t>	Then, for </a:t>
            </a:r>
            <a:r>
              <a:rPr lang="en-US" sz="2800" b="1" i="1" dirty="0">
                <a:latin typeface="Symbol" pitchFamily="18" charset="2"/>
                <a:cs typeface="Times New Roman" pitchFamily="18" charset="0"/>
              </a:rPr>
              <a:t>w</a:t>
            </a:r>
            <a:r>
              <a:rPr lang="en-US" sz="2800" b="1" i="1" dirty="0">
                <a:cs typeface="Times New Roman" pitchFamily="18" charset="0"/>
              </a:rPr>
              <a:t> &lt;&lt; 1 / CR</a:t>
            </a:r>
            <a:r>
              <a:rPr lang="en-US" sz="2800" dirty="0">
                <a:cs typeface="Times New Roman" pitchFamily="18" charset="0"/>
              </a:rPr>
              <a:t>,</a:t>
            </a:r>
          </a:p>
          <a:p>
            <a:pPr>
              <a:lnSpc>
                <a:spcPct val="90000"/>
              </a:lnSpc>
              <a:buFontTx/>
              <a:buNone/>
            </a:pP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1, and </a:t>
            </a:r>
          </a:p>
          <a:p>
            <a:pPr>
              <a:lnSpc>
                <a:spcPct val="90000"/>
              </a:lnSpc>
              <a:buFontTx/>
              <a:buNone/>
            </a:pPr>
            <a:r>
              <a:rPr lang="en-US" sz="2800" i="1"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0</a:t>
            </a:r>
            <a:r>
              <a:rPr lang="en-US" sz="2800" b="1" dirty="0">
                <a:cs typeface="Times New Roman" pitchFamily="18" charset="0"/>
              </a:rPr>
              <a:t>°</a:t>
            </a:r>
            <a:r>
              <a:rPr lang="en-US" sz="2800" dirty="0">
                <a:cs typeface="Times New Roman" pitchFamily="18" charset="0"/>
              </a:rPr>
              <a:t>.</a:t>
            </a:r>
          </a:p>
          <a:p>
            <a:pPr>
              <a:lnSpc>
                <a:spcPct val="90000"/>
              </a:lnSpc>
              <a:buFontTx/>
              <a:buNone/>
            </a:pPr>
            <a:r>
              <a:rPr lang="en-US" sz="2800" dirty="0">
                <a:cs typeface="Times New Roman" pitchFamily="18" charset="0"/>
              </a:rPr>
              <a:t>	Finally, for </a:t>
            </a:r>
            <a:r>
              <a:rPr lang="en-US" sz="2800" b="1" i="1" dirty="0">
                <a:latin typeface="Symbol" pitchFamily="18" charset="2"/>
                <a:cs typeface="Times New Roman" pitchFamily="18" charset="0"/>
              </a:rPr>
              <a:t>w</a:t>
            </a:r>
            <a:r>
              <a:rPr lang="en-US" sz="2800" b="1" i="1" dirty="0">
                <a:cs typeface="Times New Roman" pitchFamily="18" charset="0"/>
              </a:rPr>
              <a:t> = 1 / CR</a:t>
            </a:r>
            <a:r>
              <a:rPr lang="en-US" sz="2800" dirty="0">
                <a:cs typeface="Times New Roman" pitchFamily="18" charset="0"/>
              </a:rPr>
              <a:t>,</a:t>
            </a:r>
          </a:p>
          <a:p>
            <a:pPr>
              <a:lnSpc>
                <a:spcPct val="90000"/>
              </a:lnSpc>
              <a:buFontTx/>
              <a:buNone/>
            </a:pPr>
            <a:endParaRPr lang="en-US" sz="2800" dirty="0">
              <a:cs typeface="Times New Roman" pitchFamily="18" charset="0"/>
            </a:endParaRPr>
          </a:p>
          <a:p>
            <a:pPr>
              <a:lnSpc>
                <a:spcPct val="90000"/>
              </a:lnSpc>
              <a:buFontTx/>
              <a:buNone/>
            </a:pPr>
            <a:endParaRPr lang="en-US" sz="2800" dirty="0">
              <a:cs typeface="Times New Roman" pitchFamily="18" charset="0"/>
            </a:endParaRPr>
          </a:p>
          <a:p>
            <a:pPr>
              <a:lnSpc>
                <a:spcPct val="90000"/>
              </a:lnSpc>
              <a:buFontTx/>
              <a:buNone/>
            </a:pPr>
            <a:r>
              <a:rPr lang="en-US" sz="2800" dirty="0">
                <a:cs typeface="Times New Roman" pitchFamily="18" charset="0"/>
              </a:rPr>
              <a:t>and, </a:t>
            </a:r>
            <a:r>
              <a:rPr lang="en-US" sz="2800" dirty="0">
                <a:latin typeface="Symbol" pitchFamily="18" charset="2"/>
                <a:cs typeface="Times New Roman" pitchFamily="18" charset="0"/>
              </a:rPr>
              <a:t>Ð</a:t>
            </a:r>
            <a:r>
              <a:rPr lang="en-US" sz="2800" i="1" dirty="0">
                <a:cs typeface="Times New Roman" pitchFamily="18" charset="0"/>
              </a:rPr>
              <a:t>H(</a:t>
            </a:r>
            <a:r>
              <a:rPr lang="en-US" sz="2800" i="1" dirty="0">
                <a:latin typeface="Symbol" pitchFamily="18" charset="2"/>
                <a:cs typeface="Times New Roman" pitchFamily="18" charset="0"/>
              </a:rPr>
              <a:t>w</a:t>
            </a:r>
            <a:r>
              <a:rPr lang="en-US" sz="2800" i="1" dirty="0">
                <a:cs typeface="Times New Roman" pitchFamily="18" charset="0"/>
              </a:rPr>
              <a:t>)</a:t>
            </a:r>
            <a:r>
              <a:rPr lang="en-US" sz="2800" dirty="0">
                <a:cs typeface="Times New Roman" pitchFamily="18" charset="0"/>
              </a:rPr>
              <a:t> = -45</a:t>
            </a:r>
            <a:r>
              <a:rPr lang="en-US" sz="2800" b="1" dirty="0">
                <a:cs typeface="Times New Roman" pitchFamily="18" charset="0"/>
              </a:rPr>
              <a:t>°</a:t>
            </a:r>
            <a:r>
              <a:rPr lang="en-US" sz="2800" dirty="0">
                <a:cs typeface="Times New Roman" pitchFamily="18" charset="0"/>
              </a:rPr>
              <a:t>. </a:t>
            </a:r>
          </a:p>
        </p:txBody>
      </p:sp>
      <p:sp>
        <p:nvSpPr>
          <p:cNvPr id="114691" name="Rectangle 3"/>
          <p:cNvSpPr>
            <a:spLocks noGrp="1" noChangeArrowheads="1"/>
          </p:cNvSpPr>
          <p:nvPr>
            <p:ph type="title"/>
          </p:nvPr>
        </p:nvSpPr>
        <p:spPr>
          <a:xfrm>
            <a:off x="1371600" y="228600"/>
            <a:ext cx="7772400" cy="762000"/>
          </a:xfrm>
        </p:spPr>
        <p:txBody>
          <a:bodyPr/>
          <a:lstStyle/>
          <a:p>
            <a:r>
              <a:rPr lang="en-US" dirty="0">
                <a:cs typeface="Times New Roman" pitchFamily="18" charset="0"/>
              </a:rPr>
              <a:t>Filter Example</a:t>
            </a:r>
          </a:p>
        </p:txBody>
      </p:sp>
      <p:sp>
        <p:nvSpPr>
          <p:cNvPr id="11469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469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4695"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graphicFrame>
        <p:nvGraphicFramePr>
          <p:cNvPr id="114694" name="Object 6"/>
          <p:cNvGraphicFramePr>
            <a:graphicFrameLocks noChangeAspect="1"/>
          </p:cNvGraphicFramePr>
          <p:nvPr/>
        </p:nvGraphicFramePr>
        <p:xfrm>
          <a:off x="381000" y="5257800"/>
          <a:ext cx="3648075" cy="1019175"/>
        </p:xfrm>
        <a:graphic>
          <a:graphicData uri="http://schemas.openxmlformats.org/presentationml/2006/ole">
            <mc:AlternateContent xmlns:mc="http://schemas.openxmlformats.org/markup-compatibility/2006">
              <mc:Choice xmlns:v="urn:schemas-microsoft-com:vml" Requires="v">
                <p:oleObj r:id="rId2" imgW="1828800" imgH="514350" progId="Equation.3">
                  <p:embed/>
                </p:oleObj>
              </mc:Choice>
              <mc:Fallback>
                <p:oleObj r:id="rId2" imgW="1828800" imgH="514350" progId="Equation.3">
                  <p:embed/>
                  <p:pic>
                    <p:nvPicPr>
                      <p:cNvPr id="114694"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257800"/>
                        <a:ext cx="3648075" cy="1019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1"/>
          </p:nvPr>
        </p:nvSpPr>
        <p:spPr>
          <a:xfrm>
            <a:off x="304800" y="1523999"/>
            <a:ext cx="8382000" cy="2819399"/>
          </a:xfrm>
        </p:spPr>
        <p:txBody>
          <a:bodyPr/>
          <a:lstStyle/>
          <a:p>
            <a:pPr>
              <a:buFontTx/>
              <a:buNone/>
            </a:pPr>
            <a:r>
              <a:rPr lang="en-US" dirty="0">
                <a:cs typeface="Times New Roman" pitchFamily="18" charset="0"/>
              </a:rPr>
              <a:t>We now consider </a:t>
            </a:r>
            <a:r>
              <a:rPr lang="en-US" b="1" dirty="0">
                <a:cs typeface="Times New Roman" pitchFamily="18" charset="0"/>
              </a:rPr>
              <a:t>Bode Plots</a:t>
            </a:r>
            <a:r>
              <a:rPr lang="en-US" dirty="0">
                <a:cs typeface="Times New Roman" pitchFamily="18" charset="0"/>
              </a:rPr>
              <a:t>.  With Bode Plots, we plot the magnitude in dB vs the log of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a:t>
            </a:r>
            <a:r>
              <a:rPr lang="en-US" dirty="0">
                <a:cs typeface="Times New Roman" pitchFamily="18" charset="0"/>
              </a:rPr>
              <a:t>, or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on a log scale, and plot the phase (on a linear scale) vs the log of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or </a:t>
            </a:r>
            <a:r>
              <a:rPr lang="en-US" i="1" dirty="0">
                <a:latin typeface="Symbol" pitchFamily="18" charset="2"/>
                <a:cs typeface="Times New Roman" pitchFamily="18" charset="0"/>
              </a:rPr>
              <a:t>w</a:t>
            </a:r>
            <a:r>
              <a:rPr lang="en-US" dirty="0">
                <a:cs typeface="Times New Roman" pitchFamily="18" charset="0"/>
              </a:rPr>
              <a:t> or </a:t>
            </a:r>
            <a:r>
              <a:rPr lang="en-US" i="1" dirty="0">
                <a:cs typeface="Times New Roman" pitchFamily="18" charset="0"/>
              </a:rPr>
              <a:t>f </a:t>
            </a:r>
            <a:r>
              <a:rPr lang="en-US" dirty="0">
                <a:cs typeface="Times New Roman" pitchFamily="18" charset="0"/>
              </a:rPr>
              <a:t>on a log scale. </a:t>
            </a:r>
          </a:p>
        </p:txBody>
      </p:sp>
      <p:sp>
        <p:nvSpPr>
          <p:cNvPr id="115716" name="Rectangle 4"/>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571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571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571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44" name="Rectangle 8"/>
          <p:cNvSpPr>
            <a:spLocks noChangeArrowheads="1"/>
          </p:cNvSpPr>
          <p:nvPr/>
        </p:nvSpPr>
        <p:spPr bwMode="auto">
          <a:xfrm>
            <a:off x="6858000" y="5029200"/>
            <a:ext cx="2286000" cy="18288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16738" name="Rectangle 2"/>
          <p:cNvSpPr>
            <a:spLocks noGrp="1" noChangeArrowheads="1"/>
          </p:cNvSpPr>
          <p:nvPr>
            <p:ph type="body" idx="1"/>
          </p:nvPr>
        </p:nvSpPr>
        <p:spPr>
          <a:xfrm>
            <a:off x="304800" y="13716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lnSpc>
                <a:spcPct val="90000"/>
              </a:lnSpc>
              <a:buFontTx/>
              <a:buNone/>
            </a:pPr>
            <a:r>
              <a:rPr lang="en-US" sz="2800" dirty="0">
                <a:cs typeface="Times New Roman" pitchFamily="18" charset="0"/>
              </a:rPr>
              <a:t>Why logarithmic scales?  </a:t>
            </a:r>
          </a:p>
          <a:p>
            <a:pPr>
              <a:lnSpc>
                <a:spcPct val="90000"/>
              </a:lnSpc>
              <a:buFontTx/>
              <a:buNone/>
            </a:pPr>
            <a:r>
              <a:rPr lang="en-US" sz="2800" dirty="0">
                <a:cs typeface="Times New Roman" pitchFamily="18" charset="0"/>
              </a:rPr>
              <a:t>Answer:  Because we think logarithmically.  </a:t>
            </a:r>
          </a:p>
          <a:p>
            <a:pPr>
              <a:lnSpc>
                <a:spcPct val="90000"/>
              </a:lnSpc>
              <a:buFontTx/>
              <a:buNone/>
            </a:pPr>
            <a:r>
              <a:rPr lang="en-US" sz="2800" dirty="0">
                <a:cs typeface="Times New Roman" pitchFamily="18" charset="0"/>
              </a:rPr>
              <a:t>	No, really, why do we use logarithmic scales?  </a:t>
            </a:r>
          </a:p>
          <a:p>
            <a:pPr>
              <a:lnSpc>
                <a:spcPct val="90000"/>
              </a:lnSpc>
              <a:buFontTx/>
              <a:buNone/>
            </a:pPr>
            <a:r>
              <a:rPr lang="en-US" sz="2800" dirty="0">
                <a:cs typeface="Times New Roman" pitchFamily="18" charset="0"/>
              </a:rPr>
              <a:t>Answer:  Because we think logarithmically.  Prove this using dollar bills.  </a:t>
            </a:r>
          </a:p>
          <a:p>
            <a:pPr>
              <a:lnSpc>
                <a:spcPct val="90000"/>
              </a:lnSpc>
              <a:buFontTx/>
              <a:buNone/>
            </a:pPr>
            <a:endParaRPr lang="en-US" sz="2800" dirty="0">
              <a:cs typeface="Times New Roman" pitchFamily="18" charset="0"/>
            </a:endParaRPr>
          </a:p>
          <a:p>
            <a:pPr>
              <a:lnSpc>
                <a:spcPct val="90000"/>
              </a:lnSpc>
              <a:buFontTx/>
              <a:buNone/>
            </a:pPr>
            <a:r>
              <a:rPr lang="en-US" sz="2800" dirty="0">
                <a:cs typeface="Times New Roman" pitchFamily="18" charset="0"/>
              </a:rPr>
              <a:t>If this proof is not convincing, I don't </a:t>
            </a:r>
            <a:br>
              <a:rPr lang="en-US" sz="2800" dirty="0">
                <a:cs typeface="Times New Roman" pitchFamily="18" charset="0"/>
              </a:rPr>
            </a:br>
            <a:r>
              <a:rPr lang="en-US" sz="2800" dirty="0">
                <a:cs typeface="Times New Roman" pitchFamily="18" charset="0"/>
              </a:rPr>
              <a:t>think I can prove it to you. </a:t>
            </a:r>
          </a:p>
        </p:txBody>
      </p:sp>
      <p:sp>
        <p:nvSpPr>
          <p:cNvPr id="116739" name="Rectangle 3"/>
          <p:cNvSpPr>
            <a:spLocks noGrp="1" noChangeArrowheads="1"/>
          </p:cNvSpPr>
          <p:nvPr>
            <p:ph type="title"/>
          </p:nvPr>
        </p:nvSpPr>
        <p:spPr>
          <a:xfrm>
            <a:off x="1371600" y="152400"/>
            <a:ext cx="7772400" cy="762000"/>
          </a:xfrm>
        </p:spPr>
        <p:txBody>
          <a:bodyPr/>
          <a:lstStyle/>
          <a:p>
            <a:r>
              <a:rPr lang="en-US" dirty="0">
                <a:cs typeface="Times New Roman" pitchFamily="18" charset="0"/>
              </a:rPr>
              <a:t>Bode Plots</a:t>
            </a:r>
          </a:p>
        </p:txBody>
      </p:sp>
      <p:sp>
        <p:nvSpPr>
          <p:cNvPr id="11674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674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674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pic>
        <p:nvPicPr>
          <p:cNvPr id="116743" name="Picture 7" descr="Illustration of a person holding large bills with coins scattered around, symbolizing financial transactions or money management. Colors include green bills, gold coins, and a person emphasizing themes of wealth."/>
          <p:cNvPicPr>
            <a:picLocks noChangeAspect="1" noChangeArrowheads="1" noCrop="1"/>
          </p:cNvPicPr>
          <p:nvPr/>
        </p:nvPicPr>
        <p:blipFill>
          <a:blip r:embed="rId2" cstate="print"/>
          <a:srcRect/>
          <a:stretch>
            <a:fillRect/>
          </a:stretch>
        </p:blipFill>
        <p:spPr bwMode="auto">
          <a:xfrm>
            <a:off x="7010400" y="5092502"/>
            <a:ext cx="2133600" cy="176549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6738">
                                            <p:txEl>
                                              <p:pRg st="2" end="2"/>
                                            </p:txEl>
                                          </p:spTgt>
                                        </p:tgtEl>
                                        <p:attrNameLst>
                                          <p:attrName>style.visibility</p:attrName>
                                        </p:attrNameLst>
                                      </p:cBhvr>
                                      <p:to>
                                        <p:strVal val="visible"/>
                                      </p:to>
                                    </p:set>
                                    <p:anim calcmode="lin" valueType="num">
                                      <p:cBhvr additive="base">
                                        <p:cTn id="7" dur="500" fill="hold"/>
                                        <p:tgtEl>
                                          <p:spTgt spid="116738">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673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6738">
                                            <p:txEl>
                                              <p:pRg st="3" end="3"/>
                                            </p:txEl>
                                          </p:spTgt>
                                        </p:tgtEl>
                                        <p:attrNameLst>
                                          <p:attrName>style.visibility</p:attrName>
                                        </p:attrNameLst>
                                      </p:cBhvr>
                                      <p:to>
                                        <p:strVal val="visible"/>
                                      </p:to>
                                    </p:set>
                                    <p:anim calcmode="lin" valueType="num">
                                      <p:cBhvr additive="base">
                                        <p:cTn id="13" dur="500" fill="hold"/>
                                        <p:tgtEl>
                                          <p:spTgt spid="116738">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673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6738">
                                            <p:txEl>
                                              <p:pRg st="4" end="4"/>
                                            </p:txEl>
                                          </p:spTgt>
                                        </p:tgtEl>
                                        <p:attrNameLst>
                                          <p:attrName>style.visibility</p:attrName>
                                        </p:attrNameLst>
                                      </p:cBhvr>
                                      <p:to>
                                        <p:strVal val="visible"/>
                                      </p:to>
                                    </p:set>
                                    <p:anim calcmode="lin" valueType="num">
                                      <p:cBhvr additive="base">
                                        <p:cTn id="19" dur="500" fill="hold"/>
                                        <p:tgtEl>
                                          <p:spTgt spid="116738">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673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16744"/>
                                        </p:tgtEl>
                                        <p:attrNameLst>
                                          <p:attrName>style.visibility</p:attrName>
                                        </p:attrNameLst>
                                      </p:cBhvr>
                                      <p:to>
                                        <p:strVal val="visible"/>
                                      </p:to>
                                    </p:set>
                                    <p:animEffect transition="in" filter="fade">
                                      <p:cBhvr>
                                        <p:cTn id="25" dur="1000"/>
                                        <p:tgtEl>
                                          <p:spTgt spid="116744"/>
                                        </p:tgtEl>
                                      </p:cBhvr>
                                    </p:animEffect>
                                    <p:anim calcmode="lin" valueType="num">
                                      <p:cBhvr>
                                        <p:cTn id="26" dur="1000" fill="hold"/>
                                        <p:tgtEl>
                                          <p:spTgt spid="116744"/>
                                        </p:tgtEl>
                                        <p:attrNameLst>
                                          <p:attrName>ppt_x</p:attrName>
                                        </p:attrNameLst>
                                      </p:cBhvr>
                                      <p:tavLst>
                                        <p:tav tm="0">
                                          <p:val>
                                            <p:strVal val="#ppt_x"/>
                                          </p:val>
                                        </p:tav>
                                        <p:tav tm="100000">
                                          <p:val>
                                            <p:strVal val="#ppt_x"/>
                                          </p:val>
                                        </p:tav>
                                      </p:tavLst>
                                    </p:anim>
                                    <p:anim calcmode="lin" valueType="num">
                                      <p:cBhvr>
                                        <p:cTn id="27" dur="1000" fill="hold"/>
                                        <p:tgtEl>
                                          <p:spTgt spid="116744"/>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2" presetClass="entr" presetSubtype="4" fill="hold" nodeType="afterEffect">
                                  <p:stCondLst>
                                    <p:cond delay="0"/>
                                  </p:stCondLst>
                                  <p:childTnLst>
                                    <p:set>
                                      <p:cBhvr>
                                        <p:cTn id="30" dur="1" fill="hold">
                                          <p:stCondLst>
                                            <p:cond delay="0"/>
                                          </p:stCondLst>
                                        </p:cTn>
                                        <p:tgtEl>
                                          <p:spTgt spid="116743"/>
                                        </p:tgtEl>
                                        <p:attrNameLst>
                                          <p:attrName>style.visibility</p:attrName>
                                        </p:attrNameLst>
                                      </p:cBhvr>
                                      <p:to>
                                        <p:strVal val="visible"/>
                                      </p:to>
                                    </p:set>
                                    <p:anim calcmode="lin" valueType="num">
                                      <p:cBhvr additive="base">
                                        <p:cTn id="31" dur="500" fill="hold"/>
                                        <p:tgtEl>
                                          <p:spTgt spid="116743"/>
                                        </p:tgtEl>
                                        <p:attrNameLst>
                                          <p:attrName>ppt_x</p:attrName>
                                        </p:attrNameLst>
                                      </p:cBhvr>
                                      <p:tavLst>
                                        <p:tav tm="0">
                                          <p:val>
                                            <p:strVal val="#ppt_x"/>
                                          </p:val>
                                        </p:tav>
                                        <p:tav tm="100000">
                                          <p:val>
                                            <p:strVal val="#ppt_x"/>
                                          </p:val>
                                        </p:tav>
                                      </p:tavLst>
                                    </p:anim>
                                    <p:anim calcmode="lin" valueType="num">
                                      <p:cBhvr additive="base">
                                        <p:cTn id="32" dur="500" fill="hold"/>
                                        <p:tgtEl>
                                          <p:spTgt spid="116743"/>
                                        </p:tgtEl>
                                        <p:attrNameLst>
                                          <p:attrName>ppt_y</p:attrName>
                                        </p:attrNameLst>
                                      </p:cBhvr>
                                      <p:tavLst>
                                        <p:tav tm="0">
                                          <p:val>
                                            <p:strVal val="1+#ppt_h/2"/>
                                          </p:val>
                                        </p:tav>
                                        <p:tav tm="100000">
                                          <p:val>
                                            <p:strVal val="#ppt_y"/>
                                          </p:val>
                                        </p:tav>
                                      </p:tavLst>
                                    </p:anim>
                                  </p:childTnLst>
                                </p:cTn>
                              </p:par>
                            </p:childTnLst>
                          </p:cTn>
                        </p:par>
                        <p:par>
                          <p:cTn id="33" fill="hold">
                            <p:stCondLst>
                              <p:cond delay="1500"/>
                            </p:stCondLst>
                            <p:childTnLst>
                              <p:par>
                                <p:cTn id="34" presetID="2" presetClass="entr" presetSubtype="8" fill="hold" grpId="0" nodeType="afterEffect">
                                  <p:stCondLst>
                                    <p:cond delay="0"/>
                                  </p:stCondLst>
                                  <p:childTnLst>
                                    <p:set>
                                      <p:cBhvr>
                                        <p:cTn id="35" dur="1" fill="hold">
                                          <p:stCondLst>
                                            <p:cond delay="0"/>
                                          </p:stCondLst>
                                        </p:cTn>
                                        <p:tgtEl>
                                          <p:spTgt spid="116738">
                                            <p:txEl>
                                              <p:pRg st="6" end="6"/>
                                            </p:txEl>
                                          </p:spTgt>
                                        </p:tgtEl>
                                        <p:attrNameLst>
                                          <p:attrName>style.visibility</p:attrName>
                                        </p:attrNameLst>
                                      </p:cBhvr>
                                      <p:to>
                                        <p:strVal val="visible"/>
                                      </p:to>
                                    </p:set>
                                    <p:anim calcmode="lin" valueType="num">
                                      <p:cBhvr additive="base">
                                        <p:cTn id="36" dur="500" fill="hold"/>
                                        <p:tgtEl>
                                          <p:spTgt spid="116738">
                                            <p:txEl>
                                              <p:pRg st="6" end="6"/>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11673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4" grpId="0" animBg="1"/>
      <p:bldP spid="116738" grpId="0" uiExpand="1"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2"/>
          <p:cNvSpPr>
            <a:spLocks noGrp="1" noChangeArrowheads="1"/>
          </p:cNvSpPr>
          <p:nvPr>
            <p:ph type="body" idx="1"/>
          </p:nvPr>
        </p:nvSpPr>
        <p:spPr>
          <a:xfrm>
            <a:off x="304800" y="13716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buFontTx/>
              <a:buNone/>
            </a:pPr>
            <a:r>
              <a:rPr lang="en-US" sz="2800" dirty="0">
                <a:cs typeface="Times New Roman" pitchFamily="18" charset="0"/>
              </a:rPr>
              <a:t>Now, we can see why Bode plots are so useful.  Bode plots tell us everything we need to know about the response of an amplifier, and gives it to us in the most useful possible way, the way that reflects best the values that we have.  In the material that follows, we will show a way of plotting them quickly and easily.  </a:t>
            </a:r>
          </a:p>
        </p:txBody>
      </p:sp>
      <p:sp>
        <p:nvSpPr>
          <p:cNvPr id="117763" name="Rectangle 3"/>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776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776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776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7762">
                                            <p:txEl>
                                              <p:pRg st="1" end="1"/>
                                            </p:txEl>
                                          </p:spTgt>
                                        </p:tgtEl>
                                        <p:attrNameLst>
                                          <p:attrName>style.visibility</p:attrName>
                                        </p:attrNameLst>
                                      </p:cBhvr>
                                      <p:to>
                                        <p:strVal val="visible"/>
                                      </p:to>
                                    </p:set>
                                    <p:anim calcmode="lin" valueType="num">
                                      <p:cBhvr additive="base">
                                        <p:cTn id="7" dur="500" fill="hold"/>
                                        <p:tgtEl>
                                          <p:spTgt spid="11776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7762">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uiExpand="1"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92" name="Rectangle 8"/>
          <p:cNvSpPr>
            <a:spLocks noChangeArrowheads="1"/>
          </p:cNvSpPr>
          <p:nvPr/>
        </p:nvSpPr>
        <p:spPr bwMode="auto">
          <a:xfrm>
            <a:off x="5943600" y="3810000"/>
            <a:ext cx="3200400" cy="28194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18786" name="Rectangle 2"/>
          <p:cNvSpPr>
            <a:spLocks noGrp="1" noChangeArrowheads="1"/>
          </p:cNvSpPr>
          <p:nvPr>
            <p:ph type="body" idx="1"/>
          </p:nvPr>
        </p:nvSpPr>
        <p:spPr>
          <a:xfrm>
            <a:off x="152400" y="1219200"/>
            <a:ext cx="8382000" cy="5334000"/>
          </a:xfrm>
        </p:spPr>
        <p:txBody>
          <a:bodyPr/>
          <a:lstStyle/>
          <a:p>
            <a:pPr>
              <a:buFontTx/>
              <a:buNone/>
            </a:pPr>
            <a:r>
              <a:rPr lang="en-US" sz="2400" dirty="0">
                <a:cs typeface="Times New Roman" pitchFamily="18" charset="0"/>
              </a:rPr>
              <a:t>We now consider </a:t>
            </a:r>
            <a:r>
              <a:rPr lang="en-US" sz="2400" b="1" dirty="0">
                <a:cs typeface="Times New Roman" pitchFamily="18" charset="0"/>
              </a:rPr>
              <a:t>Bode Plots</a:t>
            </a:r>
            <a:r>
              <a:rPr lang="en-US" sz="2400" dirty="0">
                <a:cs typeface="Times New Roman" pitchFamily="18" charset="0"/>
              </a:rPr>
              <a:t>. With Bode Plots, we plot the magnitude in dB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a:t>
            </a:r>
            <a:r>
              <a:rPr lang="en-US" sz="2400" dirty="0">
                <a:cs typeface="Times New Roman" pitchFamily="18" charset="0"/>
              </a:rPr>
              <a:t>, 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and plot the phase (on a linear scale) vs the log of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or </a:t>
            </a:r>
            <a:r>
              <a:rPr lang="en-US" sz="2400" i="1" dirty="0">
                <a:latin typeface="Symbol" pitchFamily="18" charset="2"/>
                <a:cs typeface="Times New Roman" pitchFamily="18" charset="0"/>
              </a:rPr>
              <a:t>w</a:t>
            </a:r>
            <a:r>
              <a:rPr lang="en-US" sz="2400" dirty="0">
                <a:cs typeface="Times New Roman" pitchFamily="18" charset="0"/>
              </a:rPr>
              <a:t> or </a:t>
            </a:r>
            <a:r>
              <a:rPr lang="en-US" sz="2400" i="1" dirty="0">
                <a:cs typeface="Times New Roman" pitchFamily="18" charset="0"/>
              </a:rPr>
              <a:t>f </a:t>
            </a:r>
            <a:r>
              <a:rPr lang="en-US" sz="2400" dirty="0">
                <a:cs typeface="Times New Roman" pitchFamily="18" charset="0"/>
              </a:rPr>
              <a:t>on a log scale. </a:t>
            </a:r>
          </a:p>
          <a:p>
            <a:pPr>
              <a:lnSpc>
                <a:spcPct val="90000"/>
              </a:lnSpc>
              <a:buFontTx/>
              <a:buNone/>
            </a:pPr>
            <a:r>
              <a:rPr lang="en-US" dirty="0">
                <a:cs typeface="Times New Roman" pitchFamily="18" charset="0"/>
              </a:rPr>
              <a:t>Tells us everything.  Most useful form.  Easy to plot.</a:t>
            </a:r>
          </a:p>
          <a:p>
            <a:pPr>
              <a:lnSpc>
                <a:spcPct val="90000"/>
              </a:lnSpc>
              <a:buFontTx/>
              <a:buNone/>
            </a:pPr>
            <a:r>
              <a:rPr lang="en-US" dirty="0">
                <a:cs typeface="Times New Roman" pitchFamily="18" charset="0"/>
              </a:rPr>
              <a:t> </a:t>
            </a:r>
          </a:p>
          <a:p>
            <a:pPr>
              <a:lnSpc>
                <a:spcPct val="90000"/>
              </a:lnSpc>
              <a:buFontTx/>
              <a:buNone/>
            </a:pPr>
            <a:r>
              <a:rPr lang="en-US" dirty="0">
                <a:cs typeface="Times New Roman" pitchFamily="18" charset="0"/>
              </a:rPr>
              <a:t>This is nerd heaven.  I know </a:t>
            </a:r>
            <a:br>
              <a:rPr lang="en-US" dirty="0">
                <a:cs typeface="Times New Roman" pitchFamily="18" charset="0"/>
              </a:rPr>
            </a:br>
            <a:r>
              <a:rPr lang="en-US" dirty="0">
                <a:cs typeface="Times New Roman" pitchFamily="18" charset="0"/>
              </a:rPr>
              <a:t>I love Bode Plots.  Maybe </a:t>
            </a:r>
            <a:br>
              <a:rPr lang="en-US" dirty="0">
                <a:cs typeface="Times New Roman" pitchFamily="18" charset="0"/>
              </a:rPr>
            </a:br>
            <a:r>
              <a:rPr lang="en-US" dirty="0">
                <a:cs typeface="Times New Roman" pitchFamily="18" charset="0"/>
              </a:rPr>
              <a:t>you will, too.  </a:t>
            </a:r>
            <a:br>
              <a:rPr lang="en-US" dirty="0">
                <a:cs typeface="Times New Roman" pitchFamily="18" charset="0"/>
              </a:rPr>
            </a:br>
            <a:r>
              <a:rPr lang="en-US" dirty="0">
                <a:cs typeface="Times New Roman" pitchFamily="18" charset="0"/>
              </a:rPr>
              <a:t>See for yourself.   </a:t>
            </a:r>
          </a:p>
        </p:txBody>
      </p:sp>
      <p:sp>
        <p:nvSpPr>
          <p:cNvPr id="118787" name="Rectangle 3"/>
          <p:cNvSpPr>
            <a:spLocks noGrp="1" noChangeArrowheads="1"/>
          </p:cNvSpPr>
          <p:nvPr>
            <p:ph type="title"/>
          </p:nvPr>
        </p:nvSpPr>
        <p:spPr>
          <a:xfrm>
            <a:off x="1371600" y="0"/>
            <a:ext cx="7772400" cy="762000"/>
          </a:xfrm>
        </p:spPr>
        <p:txBody>
          <a:bodyPr/>
          <a:lstStyle/>
          <a:p>
            <a:r>
              <a:rPr lang="en-US" dirty="0">
                <a:cs typeface="Times New Roman" pitchFamily="18" charset="0"/>
              </a:rPr>
              <a:t>Bode Plots</a:t>
            </a:r>
          </a:p>
        </p:txBody>
      </p:sp>
      <p:sp>
        <p:nvSpPr>
          <p:cNvPr id="11878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878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pic>
        <p:nvPicPr>
          <p:cNvPr id="118791" name="Picture 7" descr="This is a stylized image of an angel, which has connotations of heaven."/>
          <p:cNvPicPr>
            <a:picLocks noChangeAspect="1" noChangeArrowheads="1" noCrop="1"/>
          </p:cNvPicPr>
          <p:nvPr/>
        </p:nvPicPr>
        <p:blipFill>
          <a:blip r:embed="rId2" cstate="print"/>
          <a:srcRect/>
          <a:stretch>
            <a:fillRect/>
          </a:stretch>
        </p:blipFill>
        <p:spPr bwMode="auto">
          <a:xfrm>
            <a:off x="6019800" y="3851275"/>
            <a:ext cx="3124200" cy="27400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8786">
                                            <p:txEl>
                                              <p:pRg st="1" end="1"/>
                                            </p:txEl>
                                          </p:spTgt>
                                        </p:tgtEl>
                                        <p:attrNameLst>
                                          <p:attrName>style.visibility</p:attrName>
                                        </p:attrNameLst>
                                      </p:cBhvr>
                                      <p:to>
                                        <p:strVal val="visible"/>
                                      </p:to>
                                    </p:set>
                                    <p:anim calcmode="lin" valueType="num">
                                      <p:cBhvr additive="base">
                                        <p:cTn id="7" dur="500" fill="hold"/>
                                        <p:tgtEl>
                                          <p:spTgt spid="11878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878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8786">
                                            <p:txEl>
                                              <p:pRg st="2" end="2"/>
                                            </p:txEl>
                                          </p:spTgt>
                                        </p:tgtEl>
                                        <p:attrNameLst>
                                          <p:attrName>style.visibility</p:attrName>
                                        </p:attrNameLst>
                                      </p:cBhvr>
                                      <p:to>
                                        <p:strVal val="visible"/>
                                      </p:to>
                                    </p:set>
                                    <p:anim calcmode="lin" valueType="num">
                                      <p:cBhvr additive="base">
                                        <p:cTn id="13" dur="500" fill="hold"/>
                                        <p:tgtEl>
                                          <p:spTgt spid="11878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8786">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18786">
                                            <p:txEl>
                                              <p:pRg st="3" end="3"/>
                                            </p:txEl>
                                          </p:spTgt>
                                        </p:tgtEl>
                                        <p:attrNameLst>
                                          <p:attrName>style.visibility</p:attrName>
                                        </p:attrNameLst>
                                      </p:cBhvr>
                                      <p:to>
                                        <p:strVal val="visible"/>
                                      </p:to>
                                    </p:set>
                                    <p:anim calcmode="lin" valueType="num">
                                      <p:cBhvr additive="base">
                                        <p:cTn id="17" dur="500" fill="hold"/>
                                        <p:tgtEl>
                                          <p:spTgt spid="118786">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878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uiExpand="1"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body" idx="1"/>
          </p:nvPr>
        </p:nvSpPr>
        <p:spPr>
          <a:xfrm>
            <a:off x="457200" y="1524000"/>
            <a:ext cx="8382000" cy="5105400"/>
          </a:xfrm>
        </p:spPr>
        <p:txBody>
          <a:bodyPr/>
          <a:lstStyle/>
          <a:p>
            <a:pPr>
              <a:buFontTx/>
              <a:buNone/>
            </a:pPr>
            <a:r>
              <a:rPr lang="en-US" dirty="0">
                <a:cs typeface="Times New Roman" pitchFamily="18" charset="0"/>
              </a:rPr>
              <a:t>Bode Plots are plots of the magnitude in dB vs the log of </a:t>
            </a:r>
            <a:r>
              <a:rPr lang="en-US" dirty="0">
                <a:latin typeface="Symbol" pitchFamily="18" charset="2"/>
                <a:cs typeface="Times New Roman" pitchFamily="18" charset="0"/>
              </a:rPr>
              <a:t>w</a:t>
            </a:r>
            <a:r>
              <a:rPr lang="en-US" dirty="0">
                <a:cs typeface="Times New Roman" pitchFamily="18" charset="0"/>
              </a:rPr>
              <a:t> or f, and the phase (on a linear scale) vs the log of </a:t>
            </a:r>
            <a:r>
              <a:rPr lang="en-US" dirty="0">
                <a:latin typeface="Symbol" pitchFamily="18" charset="2"/>
                <a:cs typeface="Times New Roman" pitchFamily="18" charset="0"/>
              </a:rPr>
              <a:t>w</a:t>
            </a:r>
            <a:r>
              <a:rPr lang="en-US" dirty="0">
                <a:cs typeface="Times New Roman" pitchFamily="18" charset="0"/>
              </a:rPr>
              <a:t> or f. </a:t>
            </a:r>
          </a:p>
          <a:p>
            <a:pPr>
              <a:buFontTx/>
              <a:buNone/>
            </a:pPr>
            <a:r>
              <a:rPr lang="en-US" dirty="0">
                <a:cs typeface="Times New Roman" pitchFamily="18" charset="0"/>
              </a:rPr>
              <a:t>Bode plots have become associated with the idea of the straight-line approximations to these same plots.  Note again:  The straight-line approximations are not the most important reason for using logarithmic plots, but they help make them even more useful.    </a:t>
            </a:r>
          </a:p>
        </p:txBody>
      </p:sp>
      <p:sp>
        <p:nvSpPr>
          <p:cNvPr id="119811" name="Rectangle 3"/>
          <p:cNvSpPr>
            <a:spLocks noGrp="1" noChangeArrowheads="1"/>
          </p:cNvSpPr>
          <p:nvPr>
            <p:ph type="title"/>
          </p:nvPr>
        </p:nvSpPr>
        <p:spPr>
          <a:xfrm>
            <a:off x="1371600" y="0"/>
            <a:ext cx="7772400" cy="1447800"/>
          </a:xfrm>
        </p:spPr>
        <p:txBody>
          <a:bodyPr/>
          <a:lstStyle/>
          <a:p>
            <a:r>
              <a:rPr lang="en-US" dirty="0">
                <a:cs typeface="Times New Roman" pitchFamily="18" charset="0"/>
              </a:rPr>
              <a:t>Straight-Line </a:t>
            </a:r>
            <a:br>
              <a:rPr lang="en-US" dirty="0">
                <a:cs typeface="Times New Roman" pitchFamily="18" charset="0"/>
              </a:rPr>
            </a:br>
            <a:r>
              <a:rPr lang="en-US" dirty="0">
                <a:cs typeface="Times New Roman" pitchFamily="18" charset="0"/>
              </a:rPr>
              <a:t>Approximations to Bode Plots</a:t>
            </a:r>
          </a:p>
        </p:txBody>
      </p:sp>
      <p:sp>
        <p:nvSpPr>
          <p:cNvPr id="11981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1981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1981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9810">
                                            <p:txEl>
                                              <p:pRg st="0" end="0"/>
                                            </p:txEl>
                                          </p:spTgt>
                                        </p:tgtEl>
                                        <p:attrNameLst>
                                          <p:attrName>style.visibility</p:attrName>
                                        </p:attrNameLst>
                                      </p:cBhvr>
                                      <p:to>
                                        <p:strVal val="visible"/>
                                      </p:to>
                                    </p:set>
                                    <p:anim calcmode="lin" valueType="num">
                                      <p:cBhvr additive="base">
                                        <p:cTn id="7" dur="500" fill="hold"/>
                                        <p:tgtEl>
                                          <p:spTgt spid="1198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98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9810">
                                            <p:txEl>
                                              <p:pRg st="1" end="1"/>
                                            </p:txEl>
                                          </p:spTgt>
                                        </p:tgtEl>
                                        <p:attrNameLst>
                                          <p:attrName>style.visibility</p:attrName>
                                        </p:attrNameLst>
                                      </p:cBhvr>
                                      <p:to>
                                        <p:strVal val="visible"/>
                                      </p:to>
                                    </p:set>
                                    <p:anim calcmode="lin" valueType="num">
                                      <p:cBhvr additive="base">
                                        <p:cTn id="13" dur="500" fill="hold"/>
                                        <p:tgtEl>
                                          <p:spTgt spid="11981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981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41" name="Rectangle 9"/>
          <p:cNvSpPr>
            <a:spLocks noChangeArrowheads="1"/>
          </p:cNvSpPr>
          <p:nvPr/>
        </p:nvSpPr>
        <p:spPr bwMode="auto">
          <a:xfrm>
            <a:off x="914400" y="35814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120834" name="Rectangle 2"/>
          <p:cNvSpPr>
            <a:spLocks noGrp="1" noChangeArrowheads="1"/>
          </p:cNvSpPr>
          <p:nvPr>
            <p:ph type="body" idx="1"/>
          </p:nvPr>
        </p:nvSpPr>
        <p:spPr>
          <a:xfrm>
            <a:off x="457200" y="1524000"/>
            <a:ext cx="8382000" cy="2057400"/>
          </a:xfrm>
        </p:spPr>
        <p:txBody>
          <a:bodyPr/>
          <a:lstStyle/>
          <a:p>
            <a:pPr>
              <a:buFontTx/>
              <a:buNone/>
            </a:pPr>
            <a:r>
              <a:rPr lang="en-US" dirty="0">
                <a:cs typeface="Times New Roman" pitchFamily="18" charset="0"/>
              </a:rPr>
              <a:t>If we restrict ourselves to the case of real valued poles and zeroes, then we can obtain the transfer function as a ratio of the product of terms, as </a:t>
            </a:r>
          </a:p>
        </p:txBody>
      </p:sp>
      <p:sp>
        <p:nvSpPr>
          <p:cNvPr id="120835" name="Rectangle 3"/>
          <p:cNvSpPr>
            <a:spLocks noGrp="1" noChangeArrowheads="1"/>
          </p:cNvSpPr>
          <p:nvPr>
            <p:ph type="title"/>
          </p:nvPr>
        </p:nvSpPr>
        <p:spPr>
          <a:xfrm>
            <a:off x="2667000" y="0"/>
            <a:ext cx="6477000" cy="762000"/>
          </a:xfrm>
        </p:spPr>
        <p:txBody>
          <a:bodyPr/>
          <a:lstStyle/>
          <a:p>
            <a:r>
              <a:rPr lang="en-US" dirty="0">
                <a:cs typeface="Times New Roman" pitchFamily="18" charset="0"/>
              </a:rPr>
              <a:t>Transfer Function Form</a:t>
            </a:r>
          </a:p>
        </p:txBody>
      </p:sp>
      <p:graphicFrame>
        <p:nvGraphicFramePr>
          <p:cNvPr id="120839" name="Object 7"/>
          <p:cNvGraphicFramePr>
            <a:graphicFrameLocks noChangeAspect="1"/>
          </p:cNvGraphicFramePr>
          <p:nvPr/>
        </p:nvGraphicFramePr>
        <p:xfrm>
          <a:off x="990600" y="3657600"/>
          <a:ext cx="6781800" cy="1446213"/>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0839"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657600"/>
                        <a:ext cx="6781800" cy="1446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0842" name="Text Box 10"/>
          <p:cNvSpPr txBox="1">
            <a:spLocks noChangeArrowheads="1"/>
          </p:cNvSpPr>
          <p:nvPr/>
        </p:nvSpPr>
        <p:spPr bwMode="auto">
          <a:xfrm>
            <a:off x="609600" y="5181600"/>
            <a:ext cx="7239000" cy="1190625"/>
          </a:xfrm>
          <a:prstGeom prst="rect">
            <a:avLst/>
          </a:prstGeom>
          <a:noFill/>
          <a:ln w="12700">
            <a:noFill/>
            <a:miter lim="800000"/>
            <a:headEnd/>
            <a:tailEnd/>
          </a:ln>
          <a:effectLst/>
        </p:spPr>
        <p:txBody>
          <a:bodyPr>
            <a:spAutoFit/>
          </a:bodyPr>
          <a:lstStyle/>
          <a:p>
            <a:pPr>
              <a:spcBef>
                <a:spcPct val="50000"/>
              </a:spcBef>
            </a:pPr>
            <a:r>
              <a:rPr lang="en-US" dirty="0">
                <a:cs typeface="Times New Roman" pitchFamily="18" charset="0"/>
              </a:rPr>
              <a:t>For this course, the z's and p's will be real.</a:t>
            </a:r>
            <a:r>
              <a:rPr lang="en-US" dirty="0">
                <a:latin typeface="Helvetica"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0834">
                                            <p:txEl>
                                              <p:pRg st="0" end="0"/>
                                            </p:txEl>
                                          </p:spTgt>
                                        </p:tgtEl>
                                        <p:attrNameLst>
                                          <p:attrName>style.visibility</p:attrName>
                                        </p:attrNameLst>
                                      </p:cBhvr>
                                      <p:to>
                                        <p:strVal val="visible"/>
                                      </p:to>
                                    </p:set>
                                    <p:anim calcmode="lin" valueType="num">
                                      <p:cBhvr additive="base">
                                        <p:cTn id="7" dur="500" fill="hold"/>
                                        <p:tgtEl>
                                          <p:spTgt spid="1208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08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20842"/>
                                        </p:tgtEl>
                                        <p:attrNameLst>
                                          <p:attrName>style.visibility</p:attrName>
                                        </p:attrNameLst>
                                      </p:cBhvr>
                                      <p:to>
                                        <p:strVal val="visible"/>
                                      </p:to>
                                    </p:set>
                                    <p:animEffect transition="in" filter="dissolve">
                                      <p:cBhvr>
                                        <p:cTn id="13" dur="500"/>
                                        <p:tgtEl>
                                          <p:spTgt spid="120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build="p" autoUpdateAnimBg="0"/>
      <p:bldP spid="12084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94211" name="Rectangle 3"/>
          <p:cNvSpPr>
            <a:spLocks noGrp="1" noChangeArrowheads="1"/>
          </p:cNvSpPr>
          <p:nvPr>
            <p:ph type="body" idx="1"/>
          </p:nvPr>
        </p:nvSpPr>
        <p:spPr/>
        <p:txBody>
          <a:bodyPr/>
          <a:lstStyle/>
          <a:p>
            <a:r>
              <a:rPr lang="en-US" sz="2800" b="1" dirty="0">
                <a:cs typeface="Times New Roman" pitchFamily="18" charset="0"/>
              </a:rPr>
              <a:t>Fourier's Theorem </a:t>
            </a:r>
            <a:r>
              <a:rPr lang="en-US" sz="2800" dirty="0">
                <a:cs typeface="Times New Roman" pitchFamily="18" charset="0"/>
              </a:rPr>
              <a:t>has profound implications, and represents a significant paradigm shift for electrical engineering.  </a:t>
            </a:r>
          </a:p>
          <a:p>
            <a:r>
              <a:rPr lang="en-US" sz="2800" dirty="0">
                <a:cs typeface="Times New Roman" pitchFamily="18" charset="0"/>
              </a:rPr>
              <a:t>We can think of any signal in terms of its </a:t>
            </a:r>
            <a:r>
              <a:rPr lang="en-US" sz="2800" b="1" dirty="0">
                <a:cs typeface="Times New Roman" pitchFamily="18" charset="0"/>
              </a:rPr>
              <a:t>frequency components</a:t>
            </a:r>
            <a:r>
              <a:rPr lang="en-US" sz="2800" dirty="0">
                <a:cs typeface="Times New Roman" pitchFamily="18" charset="0"/>
              </a:rPr>
              <a:t>, which are the amplitudes of the sine waves at that frequency.  We can find of the response of an amplifier to sinusoids and predict the response to any signal.</a:t>
            </a:r>
            <a:r>
              <a:rPr lang="en-US" sz="2800" dirty="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3"/>
          <p:cNvSpPr>
            <a:spLocks noGrp="1" noChangeArrowheads="1"/>
          </p:cNvSpPr>
          <p:nvPr>
            <p:ph type="body" idx="1"/>
          </p:nvPr>
        </p:nvSpPr>
        <p:spPr>
          <a:xfrm>
            <a:off x="228600" y="1524000"/>
            <a:ext cx="8610600" cy="3733800"/>
          </a:xfrm>
        </p:spPr>
        <p:txBody>
          <a:bodyPr/>
          <a:lstStyle/>
          <a:p>
            <a:pPr>
              <a:buFontTx/>
              <a:buNone/>
            </a:pPr>
            <a:r>
              <a:rPr lang="en-US" sz="2800" dirty="0">
                <a:cs typeface="Times New Roman" pitchFamily="18" charset="0"/>
              </a:rPr>
              <a:t>These values, z’s and p’s, correspond to frequencies where the dominant part of the term is changing:</a:t>
            </a:r>
          </a:p>
          <a:p>
            <a:pPr>
              <a:buFontTx/>
              <a:buNone/>
            </a:pPr>
            <a:r>
              <a:rPr lang="en-US" sz="2800" dirty="0">
                <a:cs typeface="Times New Roman" pitchFamily="18" charset="0"/>
              </a:rPr>
              <a:t>·     from not frequency dependent </a:t>
            </a:r>
          </a:p>
          <a:p>
            <a:pPr>
              <a:buFontTx/>
              <a:buNone/>
            </a:pPr>
            <a:r>
              <a:rPr lang="en-US" sz="2800" dirty="0">
                <a:cs typeface="Times New Roman" pitchFamily="18" charset="0"/>
              </a:rPr>
              <a:t>·     to frequency dependent.  </a:t>
            </a:r>
          </a:p>
          <a:p>
            <a:pPr>
              <a:buFontTx/>
              <a:buNone/>
            </a:pPr>
            <a:r>
              <a:rPr lang="en-US" sz="2800" dirty="0">
                <a:cs typeface="Times New Roman" pitchFamily="18" charset="0"/>
              </a:rPr>
              <a:t>These are values of frequency where the behavior of that term changes.  We will call these values </a:t>
            </a:r>
            <a:r>
              <a:rPr lang="en-US" sz="2800" b="1" dirty="0">
                <a:cs typeface="Times New Roman" pitchFamily="18" charset="0"/>
              </a:rPr>
              <a:t>breakpoints</a:t>
            </a:r>
            <a:r>
              <a:rPr lang="en-US" sz="2800" dirty="0">
                <a:cs typeface="Times New Roman" pitchFamily="18" charset="0"/>
              </a:rPr>
              <a:t>. </a:t>
            </a:r>
          </a:p>
        </p:txBody>
      </p:sp>
      <p:sp>
        <p:nvSpPr>
          <p:cNvPr id="121860" name="Rectangle 4"/>
          <p:cNvSpPr>
            <a:spLocks noGrp="1" noChangeArrowheads="1"/>
          </p:cNvSpPr>
          <p:nvPr>
            <p:ph type="title"/>
          </p:nvPr>
        </p:nvSpPr>
        <p:spPr>
          <a:xfrm>
            <a:off x="1371600" y="0"/>
            <a:ext cx="7772400" cy="762000"/>
          </a:xfrm>
        </p:spPr>
        <p:txBody>
          <a:bodyPr/>
          <a:lstStyle/>
          <a:p>
            <a:r>
              <a:rPr lang="en-US" dirty="0">
                <a:cs typeface="Times New Roman" pitchFamily="18" charset="0"/>
              </a:rPr>
              <a:t>Breakpoints</a:t>
            </a:r>
          </a:p>
        </p:txBody>
      </p:sp>
      <p:sp>
        <p:nvSpPr>
          <p:cNvPr id="121861"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dirty="0"/>
          </a:p>
        </p:txBody>
      </p:sp>
      <p:sp>
        <p:nvSpPr>
          <p:cNvPr id="121862"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dirty="0"/>
          </a:p>
        </p:txBody>
      </p:sp>
      <p:sp>
        <p:nvSpPr>
          <p:cNvPr id="121863"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dirty="0"/>
          </a:p>
        </p:txBody>
      </p:sp>
      <p:sp>
        <p:nvSpPr>
          <p:cNvPr id="121864"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dirty="0"/>
          </a:p>
        </p:txBody>
      </p:sp>
      <p:grpSp>
        <p:nvGrpSpPr>
          <p:cNvPr id="121867" name="Group 11"/>
          <p:cNvGrpSpPr>
            <a:grpSpLocks/>
          </p:cNvGrpSpPr>
          <p:nvPr/>
        </p:nvGrpSpPr>
        <p:grpSpPr bwMode="auto">
          <a:xfrm>
            <a:off x="1981200" y="5257800"/>
            <a:ext cx="6934200" cy="1600200"/>
            <a:chOff x="480" y="3312"/>
            <a:chExt cx="4368" cy="1008"/>
          </a:xfrm>
        </p:grpSpPr>
        <p:sp>
          <p:nvSpPr>
            <p:cNvPr id="121858" name="Rectangle 2"/>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graphicFrame>
          <p:nvGraphicFramePr>
            <p:cNvPr id="121865" name="Object 9"/>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1865"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1859">
                                            <p:txEl>
                                              <p:pRg st="0" end="0"/>
                                            </p:txEl>
                                          </p:spTgt>
                                        </p:tgtEl>
                                        <p:attrNameLst>
                                          <p:attrName>style.visibility</p:attrName>
                                        </p:attrNameLst>
                                      </p:cBhvr>
                                      <p:to>
                                        <p:strVal val="visible"/>
                                      </p:to>
                                    </p:set>
                                    <p:anim calcmode="lin" valueType="num">
                                      <p:cBhvr additive="base">
                                        <p:cTn id="7" dur="500" fill="hold"/>
                                        <p:tgtEl>
                                          <p:spTgt spid="1218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1859">
                                            <p:txEl>
                                              <p:pRg st="1" end="1"/>
                                            </p:txEl>
                                          </p:spTgt>
                                        </p:tgtEl>
                                        <p:attrNameLst>
                                          <p:attrName>style.visibility</p:attrName>
                                        </p:attrNameLst>
                                      </p:cBhvr>
                                      <p:to>
                                        <p:strVal val="visible"/>
                                      </p:to>
                                    </p:set>
                                    <p:anim calcmode="lin" valueType="num">
                                      <p:cBhvr additive="base">
                                        <p:cTn id="13" dur="500" fill="hold"/>
                                        <p:tgtEl>
                                          <p:spTgt spid="1218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1859">
                                            <p:txEl>
                                              <p:pRg st="2" end="2"/>
                                            </p:txEl>
                                          </p:spTgt>
                                        </p:tgtEl>
                                        <p:attrNameLst>
                                          <p:attrName>style.visibility</p:attrName>
                                        </p:attrNameLst>
                                      </p:cBhvr>
                                      <p:to>
                                        <p:strVal val="visible"/>
                                      </p:to>
                                    </p:set>
                                    <p:anim calcmode="lin" valueType="num">
                                      <p:cBhvr additive="base">
                                        <p:cTn id="19" dur="500" fill="hold"/>
                                        <p:tgtEl>
                                          <p:spTgt spid="1218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1859">
                                            <p:txEl>
                                              <p:pRg st="3" end="3"/>
                                            </p:txEl>
                                          </p:spTgt>
                                        </p:tgtEl>
                                        <p:attrNameLst>
                                          <p:attrName>style.visibility</p:attrName>
                                        </p:attrNameLst>
                                      </p:cBhvr>
                                      <p:to>
                                        <p:strVal val="visible"/>
                                      </p:to>
                                    </p:set>
                                    <p:anim calcmode="lin" valueType="num">
                                      <p:cBhvr additive="base">
                                        <p:cTn id="25" dur="500" fill="hold"/>
                                        <p:tgtEl>
                                          <p:spTgt spid="1218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body" idx="1"/>
          </p:nvPr>
        </p:nvSpPr>
        <p:spPr>
          <a:xfrm>
            <a:off x="228600" y="1524000"/>
            <a:ext cx="8610600" cy="3733800"/>
          </a:xfrm>
        </p:spPr>
        <p:txBody>
          <a:bodyPr/>
          <a:lstStyle/>
          <a:p>
            <a:pPr>
              <a:lnSpc>
                <a:spcPct val="90000"/>
              </a:lnSpc>
              <a:buFontTx/>
              <a:buNone/>
            </a:pPr>
            <a:r>
              <a:rPr lang="en-US" sz="2800" dirty="0">
                <a:cs typeface="Times New Roman" pitchFamily="18" charset="0"/>
              </a:rPr>
              <a:t>These values, z’s and p’s, correspond to frequencies where the dominant part of the term is changing from not frequency dependent to frequency dependent.  </a:t>
            </a:r>
          </a:p>
          <a:p>
            <a:pPr>
              <a:lnSpc>
                <a:spcPct val="90000"/>
              </a:lnSpc>
              <a:buFontTx/>
              <a:buNone/>
            </a:pPr>
            <a:r>
              <a:rPr lang="en-US" sz="2800" dirty="0">
                <a:cs typeface="Times New Roman" pitchFamily="18" charset="0"/>
              </a:rPr>
              <a:t>Note that for:</a:t>
            </a:r>
          </a:p>
          <a:p>
            <a:pPr>
              <a:lnSpc>
                <a:spcPct val="90000"/>
              </a:lnSpc>
              <a:buFontTx/>
              <a:buNone/>
            </a:pPr>
            <a:r>
              <a:rPr lang="en-US" sz="2800" dirty="0">
                <a:latin typeface="Symbol" pitchFamily="18" charset="2"/>
                <a:cs typeface="Times New Roman" pitchFamily="18" charset="0"/>
              </a:rPr>
              <a:t>w</a:t>
            </a:r>
            <a:r>
              <a:rPr lang="en-US" sz="2800" dirty="0">
                <a:cs typeface="Times New Roman" pitchFamily="18" charset="0"/>
              </a:rPr>
              <a:t> &gt;&gt; </a:t>
            </a:r>
            <a:r>
              <a:rPr lang="en-US" sz="2800" i="1" dirty="0">
                <a:cs typeface="Times New Roman" pitchFamily="18" charset="0"/>
              </a:rPr>
              <a:t>z</a:t>
            </a:r>
            <a:r>
              <a:rPr lang="en-US" sz="2800" i="1" baseline="-25000" dirty="0">
                <a:cs typeface="Times New Roman" pitchFamily="18" charset="0"/>
              </a:rPr>
              <a:t>n</a:t>
            </a:r>
            <a:r>
              <a:rPr lang="en-US" sz="2800" dirty="0">
                <a:cs typeface="Times New Roman" pitchFamily="18" charset="0"/>
              </a:rPr>
              <a:t>, (j</a:t>
            </a:r>
            <a:r>
              <a:rPr lang="en-US" sz="2800" dirty="0">
                <a:latin typeface="Symbol" pitchFamily="18" charset="2"/>
                <a:cs typeface="Times New Roman" pitchFamily="18" charset="0"/>
              </a:rPr>
              <a:t>w</a:t>
            </a:r>
            <a:r>
              <a:rPr lang="en-US" sz="2800" dirty="0">
                <a:cs typeface="Times New Roman" pitchFamily="18" charset="0"/>
              </a:rPr>
              <a:t> + </a:t>
            </a:r>
            <a:r>
              <a:rPr lang="en-US" sz="2800" i="1" dirty="0" err="1">
                <a:cs typeface="Times New Roman" pitchFamily="18" charset="0"/>
              </a:rPr>
              <a:t>z</a:t>
            </a:r>
            <a:r>
              <a:rPr lang="en-US" sz="2800" i="1" baseline="-25000" dirty="0" err="1">
                <a:cs typeface="Times New Roman" pitchFamily="18" charset="0"/>
              </a:rPr>
              <a:t>n</a:t>
            </a:r>
            <a:r>
              <a:rPr lang="en-US" sz="2800" dirty="0">
                <a:cs typeface="Times New Roman" pitchFamily="18" charset="0"/>
              </a:rPr>
              <a:t>) will increase linearly with </a:t>
            </a:r>
            <a:r>
              <a:rPr lang="en-US" sz="2800" dirty="0">
                <a:latin typeface="Symbol" pitchFamily="18" charset="2"/>
                <a:cs typeface="Times New Roman" pitchFamily="18" charset="0"/>
              </a:rPr>
              <a:t>w</a:t>
            </a:r>
            <a:r>
              <a:rPr lang="en-US" sz="2800" dirty="0">
                <a:cs typeface="Times New Roman" pitchFamily="18" charset="0"/>
              </a:rPr>
              <a:t>, and thus H(</a:t>
            </a:r>
            <a:r>
              <a:rPr lang="en-US" sz="2800" dirty="0">
                <a:latin typeface="Symbol" pitchFamily="18" charset="2"/>
                <a:cs typeface="Times New Roman" pitchFamily="18" charset="0"/>
              </a:rPr>
              <a:t>w</a:t>
            </a:r>
            <a:r>
              <a:rPr lang="en-US" sz="2800" dirty="0">
                <a:cs typeface="Times New Roman" pitchFamily="18" charset="0"/>
              </a:rPr>
              <a:t>) will </a:t>
            </a:r>
            <a:r>
              <a:rPr lang="en-US" sz="2800" b="1" dirty="0">
                <a:cs typeface="Times New Roman" pitchFamily="18" charset="0"/>
              </a:rPr>
              <a:t>increase</a:t>
            </a:r>
            <a:r>
              <a:rPr lang="en-US" sz="2800" dirty="0">
                <a:cs typeface="Times New Roman" pitchFamily="18" charset="0"/>
              </a:rPr>
              <a:t> linearly with </a:t>
            </a:r>
            <a:r>
              <a:rPr lang="en-US" sz="2800" dirty="0">
                <a:latin typeface="Symbol" pitchFamily="18" charset="2"/>
                <a:cs typeface="Times New Roman" pitchFamily="18" charset="0"/>
              </a:rPr>
              <a:t>w</a:t>
            </a:r>
            <a:r>
              <a:rPr lang="en-US" sz="2800" dirty="0">
                <a:cs typeface="Times New Roman" pitchFamily="18" charset="0"/>
              </a:rPr>
              <a:t>.</a:t>
            </a:r>
          </a:p>
          <a:p>
            <a:pPr>
              <a:lnSpc>
                <a:spcPct val="90000"/>
              </a:lnSpc>
              <a:buFontTx/>
              <a:buNone/>
            </a:pPr>
            <a:r>
              <a:rPr lang="en-US" sz="2800" dirty="0">
                <a:latin typeface="Symbol" pitchFamily="18" charset="2"/>
                <a:cs typeface="Times New Roman" pitchFamily="18" charset="0"/>
              </a:rPr>
              <a:t>w</a:t>
            </a:r>
            <a:r>
              <a:rPr lang="en-US" sz="2800" dirty="0">
                <a:cs typeface="Times New Roman" pitchFamily="18" charset="0"/>
              </a:rPr>
              <a:t> &gt;&gt; </a:t>
            </a:r>
            <a:r>
              <a:rPr lang="en-US" sz="2800" i="1" dirty="0" err="1">
                <a:cs typeface="Times New Roman" pitchFamily="18" charset="0"/>
              </a:rPr>
              <a:t>p</a:t>
            </a:r>
            <a:r>
              <a:rPr lang="en-US" sz="2800" i="1" baseline="-25000" dirty="0" err="1">
                <a:cs typeface="Times New Roman" pitchFamily="18" charset="0"/>
              </a:rPr>
              <a:t>n</a:t>
            </a:r>
            <a:r>
              <a:rPr lang="en-US" sz="2800" dirty="0">
                <a:cs typeface="Times New Roman" pitchFamily="18" charset="0"/>
              </a:rPr>
              <a:t>, (</a:t>
            </a:r>
            <a:r>
              <a:rPr lang="en-US" sz="2800" dirty="0" err="1">
                <a:cs typeface="Times New Roman" pitchFamily="18" charset="0"/>
              </a:rPr>
              <a:t>j</a:t>
            </a:r>
            <a:r>
              <a:rPr lang="en-US" sz="2800" dirty="0" err="1">
                <a:latin typeface="Symbol" pitchFamily="18" charset="2"/>
                <a:cs typeface="Times New Roman" pitchFamily="18" charset="0"/>
              </a:rPr>
              <a:t>w</a:t>
            </a:r>
            <a:r>
              <a:rPr lang="en-US" sz="2800" dirty="0">
                <a:cs typeface="Times New Roman" pitchFamily="18" charset="0"/>
              </a:rPr>
              <a:t> + </a:t>
            </a:r>
            <a:r>
              <a:rPr lang="en-US" sz="2800" i="1" dirty="0" err="1">
                <a:cs typeface="Times New Roman" pitchFamily="18" charset="0"/>
              </a:rPr>
              <a:t>p</a:t>
            </a:r>
            <a:r>
              <a:rPr lang="en-US" sz="2800" i="1" baseline="-25000" dirty="0" err="1">
                <a:cs typeface="Times New Roman" pitchFamily="18" charset="0"/>
              </a:rPr>
              <a:t>n</a:t>
            </a:r>
            <a:r>
              <a:rPr lang="en-US" sz="2800" dirty="0">
                <a:cs typeface="Times New Roman" pitchFamily="18" charset="0"/>
              </a:rPr>
              <a:t>) will increase linearly with </a:t>
            </a:r>
            <a:r>
              <a:rPr lang="en-US" sz="2800" dirty="0">
                <a:latin typeface="Symbol" pitchFamily="18" charset="2"/>
                <a:cs typeface="Times New Roman" pitchFamily="18" charset="0"/>
              </a:rPr>
              <a:t>w</a:t>
            </a:r>
            <a:r>
              <a:rPr lang="en-US" sz="2800" dirty="0">
                <a:cs typeface="Times New Roman" pitchFamily="18" charset="0"/>
              </a:rPr>
              <a:t>, and thus H(</a:t>
            </a:r>
            <a:r>
              <a:rPr lang="en-US" sz="2800" dirty="0">
                <a:latin typeface="Symbol" pitchFamily="18" charset="2"/>
                <a:cs typeface="Times New Roman" pitchFamily="18" charset="0"/>
              </a:rPr>
              <a:t>w</a:t>
            </a:r>
            <a:r>
              <a:rPr lang="en-US" sz="2800" dirty="0">
                <a:cs typeface="Times New Roman" pitchFamily="18" charset="0"/>
              </a:rPr>
              <a:t>) will </a:t>
            </a:r>
            <a:r>
              <a:rPr lang="en-US" sz="2800" b="1" dirty="0">
                <a:cs typeface="Times New Roman" pitchFamily="18" charset="0"/>
              </a:rPr>
              <a:t>decrease</a:t>
            </a:r>
            <a:r>
              <a:rPr lang="en-US" sz="2800" dirty="0">
                <a:cs typeface="Times New Roman" pitchFamily="18" charset="0"/>
              </a:rPr>
              <a:t> linearly with </a:t>
            </a:r>
            <a:r>
              <a:rPr lang="en-US" sz="2800" dirty="0">
                <a:latin typeface="Symbol" pitchFamily="18" charset="2"/>
                <a:cs typeface="Times New Roman" pitchFamily="18" charset="0"/>
              </a:rPr>
              <a:t>w</a:t>
            </a:r>
            <a:r>
              <a:rPr lang="en-US" sz="2800" dirty="0">
                <a:cs typeface="Times New Roman" pitchFamily="18" charset="0"/>
              </a:rPr>
              <a:t>. </a:t>
            </a:r>
          </a:p>
        </p:txBody>
      </p:sp>
      <p:sp>
        <p:nvSpPr>
          <p:cNvPr id="122883" name="Rectangle 3"/>
          <p:cNvSpPr>
            <a:spLocks noGrp="1" noChangeArrowheads="1"/>
          </p:cNvSpPr>
          <p:nvPr>
            <p:ph type="title"/>
          </p:nvPr>
        </p:nvSpPr>
        <p:spPr>
          <a:xfrm>
            <a:off x="2667000" y="0"/>
            <a:ext cx="6477000" cy="762000"/>
          </a:xfrm>
        </p:spPr>
        <p:txBody>
          <a:bodyPr/>
          <a:lstStyle/>
          <a:p>
            <a:r>
              <a:rPr lang="en-US">
                <a:cs typeface="Times New Roman" pitchFamily="18" charset="0"/>
              </a:rPr>
              <a:t>Behavior with Frequency</a:t>
            </a:r>
          </a:p>
        </p:txBody>
      </p:sp>
      <p:sp>
        <p:nvSpPr>
          <p:cNvPr id="12288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288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288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288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2888" name="Group 8"/>
          <p:cNvGrpSpPr>
            <a:grpSpLocks/>
          </p:cNvGrpSpPr>
          <p:nvPr/>
        </p:nvGrpSpPr>
        <p:grpSpPr bwMode="auto">
          <a:xfrm>
            <a:off x="1981200" y="5257800"/>
            <a:ext cx="6934200" cy="1600200"/>
            <a:chOff x="480" y="3312"/>
            <a:chExt cx="4368" cy="1008"/>
          </a:xfrm>
        </p:grpSpPr>
        <p:sp>
          <p:nvSpPr>
            <p:cNvPr id="122889"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2890"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289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882">
                                            <p:txEl>
                                              <p:pRg st="0" end="0"/>
                                            </p:txEl>
                                          </p:spTgt>
                                        </p:tgtEl>
                                        <p:attrNameLst>
                                          <p:attrName>style.visibility</p:attrName>
                                        </p:attrNameLst>
                                      </p:cBhvr>
                                      <p:to>
                                        <p:strVal val="visible"/>
                                      </p:to>
                                    </p:set>
                                    <p:anim calcmode="lin" valueType="num">
                                      <p:cBhvr additive="base">
                                        <p:cTn id="7" dur="500" fill="hold"/>
                                        <p:tgtEl>
                                          <p:spTgt spid="12288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88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2">
                                            <p:txEl>
                                              <p:pRg st="1" end="1"/>
                                            </p:txEl>
                                          </p:spTgt>
                                        </p:tgtEl>
                                        <p:attrNameLst>
                                          <p:attrName>style.visibility</p:attrName>
                                        </p:attrNameLst>
                                      </p:cBhvr>
                                      <p:to>
                                        <p:strVal val="visible"/>
                                      </p:to>
                                    </p:set>
                                    <p:anim calcmode="lin" valueType="num">
                                      <p:cBhvr additive="base">
                                        <p:cTn id="13" dur="500" fill="hold"/>
                                        <p:tgtEl>
                                          <p:spTgt spid="12288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882">
                                            <p:txEl>
                                              <p:pRg st="2" end="2"/>
                                            </p:txEl>
                                          </p:spTgt>
                                        </p:tgtEl>
                                        <p:attrNameLst>
                                          <p:attrName>style.visibility</p:attrName>
                                        </p:attrNameLst>
                                      </p:cBhvr>
                                      <p:to>
                                        <p:strVal val="visible"/>
                                      </p:to>
                                    </p:set>
                                    <p:anim calcmode="lin" valueType="num">
                                      <p:cBhvr additive="base">
                                        <p:cTn id="19" dur="500" fill="hold"/>
                                        <p:tgtEl>
                                          <p:spTgt spid="12288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88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882">
                                            <p:txEl>
                                              <p:pRg st="3" end="3"/>
                                            </p:txEl>
                                          </p:spTgt>
                                        </p:tgtEl>
                                        <p:attrNameLst>
                                          <p:attrName>style.visibility</p:attrName>
                                        </p:attrNameLst>
                                      </p:cBhvr>
                                      <p:to>
                                        <p:strVal val="visible"/>
                                      </p:to>
                                    </p:set>
                                    <p:anim calcmode="lin" valueType="num">
                                      <p:cBhvr additive="base">
                                        <p:cTn id="25" dur="500" fill="hold"/>
                                        <p:tgtEl>
                                          <p:spTgt spid="12288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88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body" idx="1"/>
          </p:nvPr>
        </p:nvSpPr>
        <p:spPr>
          <a:xfrm>
            <a:off x="266700" y="1371599"/>
            <a:ext cx="8610600" cy="4024311"/>
          </a:xfrm>
        </p:spPr>
        <p:txBody>
          <a:bodyPr/>
          <a:lstStyle/>
          <a:p>
            <a:pPr>
              <a:buFontTx/>
              <a:buNone/>
            </a:pPr>
            <a:r>
              <a:rPr lang="en-US" dirty="0">
                <a:cs typeface="Times New Roman" pitchFamily="18" charset="0"/>
              </a:rPr>
              <a:t>These values, z’s and p’s, correspond to frequencies where the dominant part of the term is changing from not frequency dependent to frequency dependent.  We would like to find a way to get these breakpoints quickly.  In later courses, we will let </a:t>
            </a:r>
            <a:r>
              <a:rPr lang="en-US" i="1" dirty="0" err="1">
                <a:cs typeface="Times New Roman" pitchFamily="18" charset="0"/>
              </a:rPr>
              <a:t>j</a:t>
            </a:r>
            <a:r>
              <a:rPr lang="en-US" i="1" dirty="0" err="1">
                <a:latin typeface="Symbol" pitchFamily="18" charset="2"/>
                <a:cs typeface="Times New Roman" pitchFamily="18" charset="0"/>
              </a:rPr>
              <a:t>w®</a:t>
            </a:r>
            <a:r>
              <a:rPr lang="en-US" i="1" dirty="0" err="1">
                <a:cs typeface="Times New Roman" pitchFamily="18" charset="0"/>
              </a:rPr>
              <a:t>s</a:t>
            </a:r>
            <a:r>
              <a:rPr lang="en-US" dirty="0">
                <a:cs typeface="Times New Roman" pitchFamily="18" charset="0"/>
              </a:rPr>
              <a:t>.  Then, we have</a:t>
            </a:r>
          </a:p>
          <a:p>
            <a:pPr>
              <a:buFontTx/>
              <a:buNone/>
            </a:pPr>
            <a:endParaRPr lang="en-US" dirty="0">
              <a:cs typeface="Times New Roman" pitchFamily="18" charset="0"/>
            </a:endParaRPr>
          </a:p>
        </p:txBody>
      </p:sp>
      <p:sp>
        <p:nvSpPr>
          <p:cNvPr id="123907" name="Rectangle 3"/>
          <p:cNvSpPr>
            <a:spLocks noGrp="1" noChangeArrowheads="1"/>
          </p:cNvSpPr>
          <p:nvPr>
            <p:ph type="title"/>
          </p:nvPr>
        </p:nvSpPr>
        <p:spPr>
          <a:xfrm>
            <a:off x="2667000" y="0"/>
            <a:ext cx="6477000" cy="1371600"/>
          </a:xfrm>
        </p:spPr>
        <p:txBody>
          <a:bodyPr/>
          <a:lstStyle/>
          <a:p>
            <a:r>
              <a:rPr lang="en-US">
                <a:cs typeface="Times New Roman" pitchFamily="18" charset="0"/>
              </a:rPr>
              <a:t>Transferance of Dominance</a:t>
            </a:r>
          </a:p>
        </p:txBody>
      </p:sp>
      <p:sp>
        <p:nvSpPr>
          <p:cNvPr id="12390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390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391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391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23913" name="Rectangle 9"/>
          <p:cNvSpPr>
            <a:spLocks noChangeArrowheads="1"/>
          </p:cNvSpPr>
          <p:nvPr/>
        </p:nvSpPr>
        <p:spPr bwMode="auto">
          <a:xfrm>
            <a:off x="1981200" y="52578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3914" name="Object 10"/>
          <p:cNvGraphicFramePr>
            <a:graphicFrameLocks noChangeAspect="1"/>
          </p:cNvGraphicFramePr>
          <p:nvPr/>
        </p:nvGraphicFramePr>
        <p:xfrm>
          <a:off x="2593975" y="5395913"/>
          <a:ext cx="5784850" cy="1462087"/>
        </p:xfrm>
        <a:graphic>
          <a:graphicData uri="http://schemas.openxmlformats.org/presentationml/2006/ole">
            <mc:AlternateContent xmlns:mc="http://schemas.openxmlformats.org/markup-compatibility/2006">
              <mc:Choice xmlns:v="urn:schemas-microsoft-com:vml" Requires="v">
                <p:oleObj name="Equation" r:id="rId2" imgW="3149280" imgH="799920" progId="Equation.3">
                  <p:embed/>
                </p:oleObj>
              </mc:Choice>
              <mc:Fallback>
                <p:oleObj name="Equation" r:id="rId2" imgW="3149280" imgH="799920" progId="Equation.3">
                  <p:embed/>
                  <p:pic>
                    <p:nvPicPr>
                      <p:cNvPr id="123914"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3975" y="5395913"/>
                        <a:ext cx="5784850" cy="1462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3906">
                                            <p:txEl>
                                              <p:pRg st="0" end="0"/>
                                            </p:txEl>
                                          </p:spTgt>
                                        </p:tgtEl>
                                        <p:attrNameLst>
                                          <p:attrName>style.visibility</p:attrName>
                                        </p:attrNameLst>
                                      </p:cBhvr>
                                      <p:to>
                                        <p:strVal val="visible"/>
                                      </p:to>
                                    </p:set>
                                    <p:anim calcmode="lin" valueType="num">
                                      <p:cBhvr additive="base">
                                        <p:cTn id="7" dur="500" fill="hold"/>
                                        <p:tgtEl>
                                          <p:spTgt spid="1239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390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body" idx="1"/>
          </p:nvPr>
        </p:nvSpPr>
        <p:spPr>
          <a:xfrm>
            <a:off x="228600" y="1524000"/>
            <a:ext cx="8610600" cy="3733800"/>
          </a:xfrm>
        </p:spPr>
        <p:txBody>
          <a:bodyPr/>
          <a:lstStyle/>
          <a:p>
            <a:pPr>
              <a:buFontTx/>
              <a:buNone/>
            </a:pPr>
            <a:r>
              <a:rPr lang="en-US" dirty="0">
                <a:cs typeface="Times New Roman" pitchFamily="18" charset="0"/>
              </a:rPr>
              <a:t>In this situation, the </a:t>
            </a:r>
          </a:p>
          <a:p>
            <a:pPr>
              <a:buFontTx/>
              <a:buNone/>
            </a:pPr>
            <a:r>
              <a:rPr lang="en-US" dirty="0">
                <a:cs typeface="Times New Roman" pitchFamily="18" charset="0"/>
              </a:rPr>
              <a:t>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are zeroes, and</a:t>
            </a:r>
          </a:p>
          <a:p>
            <a:pPr>
              <a:buFontTx/>
              <a:buNone/>
            </a:pPr>
            <a:r>
              <a:rPr lang="en-US" dirty="0">
                <a:cs typeface="Times New Roman" pitchFamily="18" charset="0"/>
              </a:rPr>
              <a:t>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are poles.</a:t>
            </a:r>
          </a:p>
        </p:txBody>
      </p:sp>
      <p:sp>
        <p:nvSpPr>
          <p:cNvPr id="124931"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4936" name="Rectangle 8"/>
          <p:cNvSpPr>
            <a:spLocks noChangeArrowheads="1"/>
          </p:cNvSpPr>
          <p:nvPr/>
        </p:nvSpPr>
        <p:spPr bwMode="auto">
          <a:xfrm>
            <a:off x="1981200" y="5257800"/>
            <a:ext cx="6934200" cy="16002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4937" name="Object 9"/>
          <p:cNvGraphicFramePr>
            <a:graphicFrameLocks noChangeAspect="1"/>
          </p:cNvGraphicFramePr>
          <p:nvPr/>
        </p:nvGraphicFramePr>
        <p:xfrm>
          <a:off x="2593975" y="5395913"/>
          <a:ext cx="5784850" cy="1462087"/>
        </p:xfrm>
        <a:graphic>
          <a:graphicData uri="http://schemas.openxmlformats.org/presentationml/2006/ole">
            <mc:AlternateContent xmlns:mc="http://schemas.openxmlformats.org/markup-compatibility/2006">
              <mc:Choice xmlns:v="urn:schemas-microsoft-com:vml" Requires="v">
                <p:oleObj name="Equation" r:id="rId2" imgW="3149280" imgH="799920" progId="Equation.3">
                  <p:embed/>
                </p:oleObj>
              </mc:Choice>
              <mc:Fallback>
                <p:oleObj name="Equation" r:id="rId2" imgW="3149280" imgH="799920" progId="Equation.3">
                  <p:embed/>
                  <p:pic>
                    <p:nvPicPr>
                      <p:cNvPr id="124937"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3975" y="5395913"/>
                        <a:ext cx="5784850" cy="1462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4938" name="Text Box 10"/>
          <p:cNvSpPr txBox="1">
            <a:spLocks noChangeArrowheads="1"/>
          </p:cNvSpPr>
          <p:nvPr/>
        </p:nvSpPr>
        <p:spPr bwMode="auto">
          <a:xfrm>
            <a:off x="4591665" y="1709171"/>
            <a:ext cx="4343400" cy="3416320"/>
          </a:xfrm>
          <a:prstGeom prst="rect">
            <a:avLst/>
          </a:prstGeom>
          <a:solidFill>
            <a:schemeClr val="tx2"/>
          </a:solidFill>
          <a:ln w="38100">
            <a:solidFill>
              <a:schemeClr val="tx1"/>
            </a:solidFill>
            <a:miter lim="800000"/>
            <a:headEnd/>
            <a:tailEnd/>
          </a:ln>
          <a:effectLst/>
        </p:spPr>
        <p:txBody>
          <a:bodyPr>
            <a:spAutoFit/>
          </a:bodyPr>
          <a:lstStyle/>
          <a:p>
            <a:pPr>
              <a:spcBef>
                <a:spcPct val="50000"/>
              </a:spcBef>
            </a:pPr>
            <a:r>
              <a:rPr lang="en-US" sz="2400" dirty="0">
                <a:highlight>
                  <a:srgbClr val="808080"/>
                </a:highlight>
              </a:rPr>
              <a:t>Actually, the </a:t>
            </a:r>
            <a:r>
              <a:rPr lang="en-US" sz="2400" i="1" dirty="0" err="1">
                <a:highlight>
                  <a:srgbClr val="808080"/>
                </a:highlight>
              </a:rPr>
              <a:t>z</a:t>
            </a:r>
            <a:r>
              <a:rPr lang="en-US" sz="2400" i="1" baseline="-25000" dirty="0" err="1">
                <a:highlight>
                  <a:srgbClr val="808080"/>
                </a:highlight>
              </a:rPr>
              <a:t>n</a:t>
            </a:r>
            <a:r>
              <a:rPr lang="en-US" sz="2400" dirty="0" err="1">
                <a:highlight>
                  <a:srgbClr val="808080"/>
                </a:highlight>
              </a:rPr>
              <a:t>’s</a:t>
            </a:r>
            <a:r>
              <a:rPr lang="en-US" sz="2400" dirty="0">
                <a:highlight>
                  <a:srgbClr val="808080"/>
                </a:highlight>
              </a:rPr>
              <a:t> and </a:t>
            </a:r>
            <a:r>
              <a:rPr lang="en-US" sz="2400" i="1" dirty="0" err="1">
                <a:highlight>
                  <a:srgbClr val="808080"/>
                </a:highlight>
              </a:rPr>
              <a:t>p</a:t>
            </a:r>
            <a:r>
              <a:rPr lang="en-US" sz="2400" i="1" baseline="-25000" dirty="0" err="1">
                <a:highlight>
                  <a:srgbClr val="808080"/>
                </a:highlight>
              </a:rPr>
              <a:t>n</a:t>
            </a:r>
            <a:r>
              <a:rPr lang="en-US" sz="2400" dirty="0" err="1">
                <a:highlight>
                  <a:srgbClr val="808080"/>
                </a:highlight>
              </a:rPr>
              <a:t>’s</a:t>
            </a:r>
            <a:r>
              <a:rPr lang="en-US" sz="2400" dirty="0">
                <a:highlight>
                  <a:srgbClr val="808080"/>
                </a:highlight>
              </a:rPr>
              <a:t> are the additive inverses of the zeroes and poles.  For this course, we will define the poles and zeroes as values  where the real and imaginary parts of a term are equal.  These definitions will change in later courses.</a:t>
            </a:r>
          </a:p>
        </p:txBody>
      </p:sp>
      <p:sp>
        <p:nvSpPr>
          <p:cNvPr id="124939" name="Line 11"/>
          <p:cNvSpPr>
            <a:spLocks noChangeShapeType="1"/>
          </p:cNvSpPr>
          <p:nvPr/>
        </p:nvSpPr>
        <p:spPr bwMode="auto">
          <a:xfrm flipH="1">
            <a:off x="3352800" y="1905000"/>
            <a:ext cx="1219200" cy="381000"/>
          </a:xfrm>
          <a:prstGeom prst="line">
            <a:avLst/>
          </a:prstGeom>
          <a:noFill/>
          <a:ln w="38100">
            <a:solidFill>
              <a:schemeClr val="tx1"/>
            </a:solidFill>
            <a:round/>
            <a:headEnd/>
            <a:tailEnd type="triangle" w="med" len="med"/>
          </a:ln>
          <a:effectLst/>
        </p:spPr>
        <p:txBody>
          <a:bodyPr wrap="none"/>
          <a:lstStyle/>
          <a:p>
            <a:endParaRPr lang="en-US"/>
          </a:p>
        </p:txBody>
      </p:sp>
      <p:sp>
        <p:nvSpPr>
          <p:cNvPr id="124940" name="Line 12"/>
          <p:cNvSpPr>
            <a:spLocks noChangeShapeType="1"/>
          </p:cNvSpPr>
          <p:nvPr/>
        </p:nvSpPr>
        <p:spPr bwMode="auto">
          <a:xfrm flipH="1">
            <a:off x="3276600" y="2971800"/>
            <a:ext cx="1295400" cy="0"/>
          </a:xfrm>
          <a:prstGeom prst="line">
            <a:avLst/>
          </a:prstGeom>
          <a:noFill/>
          <a:ln w="38100">
            <a:solidFill>
              <a:schemeClr val="tx1"/>
            </a:solidFill>
            <a:round/>
            <a:headEnd/>
            <a:tailEnd type="triangle" w="med" len="med"/>
          </a:ln>
          <a:effectLst/>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4930">
                                            <p:txEl>
                                              <p:pRg st="0" end="0"/>
                                            </p:txEl>
                                          </p:spTgt>
                                        </p:tgtEl>
                                        <p:attrNameLst>
                                          <p:attrName>style.visibility</p:attrName>
                                        </p:attrNameLst>
                                      </p:cBhvr>
                                      <p:to>
                                        <p:strVal val="visible"/>
                                      </p:to>
                                    </p:set>
                                    <p:anim calcmode="lin" valueType="num">
                                      <p:cBhvr additive="base">
                                        <p:cTn id="7" dur="500" fill="hold"/>
                                        <p:tgtEl>
                                          <p:spTgt spid="12493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493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4930">
                                            <p:txEl>
                                              <p:pRg st="1" end="1"/>
                                            </p:txEl>
                                          </p:spTgt>
                                        </p:tgtEl>
                                        <p:attrNameLst>
                                          <p:attrName>style.visibility</p:attrName>
                                        </p:attrNameLst>
                                      </p:cBhvr>
                                      <p:to>
                                        <p:strVal val="visible"/>
                                      </p:to>
                                    </p:set>
                                    <p:anim calcmode="lin" valueType="num">
                                      <p:cBhvr additive="base">
                                        <p:cTn id="13" dur="500" fill="hold"/>
                                        <p:tgtEl>
                                          <p:spTgt spid="12493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493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4930">
                                            <p:txEl>
                                              <p:pRg st="2" end="2"/>
                                            </p:txEl>
                                          </p:spTgt>
                                        </p:tgtEl>
                                        <p:attrNameLst>
                                          <p:attrName>style.visibility</p:attrName>
                                        </p:attrNameLst>
                                      </p:cBhvr>
                                      <p:to>
                                        <p:strVal val="visible"/>
                                      </p:to>
                                    </p:set>
                                    <p:anim calcmode="lin" valueType="num">
                                      <p:cBhvr additive="base">
                                        <p:cTn id="19" dur="500" fill="hold"/>
                                        <p:tgtEl>
                                          <p:spTgt spid="12493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493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24938"/>
                                        </p:tgtEl>
                                        <p:attrNameLst>
                                          <p:attrName>style.visibility</p:attrName>
                                        </p:attrNameLst>
                                      </p:cBhvr>
                                      <p:to>
                                        <p:strVal val="visible"/>
                                      </p:to>
                                    </p:set>
                                    <p:animEffect transition="in" filter="dissolve">
                                      <p:cBhvr>
                                        <p:cTn id="25" dur="500"/>
                                        <p:tgtEl>
                                          <p:spTgt spid="124938"/>
                                        </p:tgtEl>
                                      </p:cBhvr>
                                    </p:animEffect>
                                  </p:childTnLst>
                                </p:cTn>
                              </p:par>
                            </p:childTnLst>
                          </p:cTn>
                        </p:par>
                        <p:par>
                          <p:cTn id="26" fill="hold">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124939"/>
                                        </p:tgtEl>
                                        <p:attrNameLst>
                                          <p:attrName>style.visibility</p:attrName>
                                        </p:attrNameLst>
                                      </p:cBhvr>
                                      <p:to>
                                        <p:strVal val="visible"/>
                                      </p:to>
                                    </p:set>
                                    <p:animEffect transition="in" filter="dissolve">
                                      <p:cBhvr>
                                        <p:cTn id="29" dur="500"/>
                                        <p:tgtEl>
                                          <p:spTgt spid="124939"/>
                                        </p:tgtEl>
                                      </p:cBhvr>
                                    </p:animEffect>
                                  </p:childTnLst>
                                </p:cTn>
                              </p:par>
                            </p:childTnLst>
                          </p:cTn>
                        </p:par>
                        <p:par>
                          <p:cTn id="30" fill="hold">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124940"/>
                                        </p:tgtEl>
                                        <p:attrNameLst>
                                          <p:attrName>style.visibility</p:attrName>
                                        </p:attrNameLst>
                                      </p:cBhvr>
                                      <p:to>
                                        <p:strVal val="visible"/>
                                      </p:to>
                                    </p:set>
                                    <p:animEffect transition="in" filter="dissolve">
                                      <p:cBhvr>
                                        <p:cTn id="33" dur="500"/>
                                        <p:tgtEl>
                                          <p:spTgt spid="124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build="p" autoUpdateAnimBg="0"/>
      <p:bldP spid="124938" grpId="0" animBg="1" autoUpdateAnimBg="0"/>
      <p:bldP spid="124939" grpId="0" animBg="1"/>
      <p:bldP spid="124940"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228600" y="1524000"/>
            <a:ext cx="8610600" cy="3733800"/>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br>
              <a:rPr lang="en-US" dirty="0">
                <a:cs typeface="Times New Roman" pitchFamily="18" charset="0"/>
              </a:rPr>
            </a:br>
            <a:r>
              <a:rPr lang="en-US" dirty="0">
                <a:cs typeface="Times New Roman" pitchFamily="18" charset="0"/>
              </a:rPr>
              <a:t>(</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However, we are going to use the words “poles” and “zeroes”, but redefine them.</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152400" y="962024"/>
            <a:ext cx="8610600" cy="4143375"/>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br>
              <a:rPr lang="en-US" dirty="0">
                <a:cs typeface="Times New Roman" pitchFamily="18" charset="0"/>
              </a:rPr>
            </a:br>
            <a:r>
              <a:rPr lang="en-US" dirty="0">
                <a:cs typeface="Times New Roman" pitchFamily="18" charset="0"/>
              </a:rPr>
              <a:t>(</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a:t>
            </a:r>
          </a:p>
          <a:p>
            <a:pPr>
              <a:buFontTx/>
              <a:buNone/>
            </a:pPr>
            <a:r>
              <a:rPr lang="en-US" b="1" dirty="0">
                <a:cs typeface="Times New Roman" pitchFamily="18" charset="0"/>
              </a:rPr>
              <a:t>For this course, poles are frequency values where the real and imaginary parts of a term in the denominator are equal.</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extLst>
      <p:ext uri="{BB962C8B-B14F-4D97-AF65-F5344CB8AC3E}">
        <p14:creationId xmlns:p14="http://schemas.microsoft.com/office/powerpoint/2010/main" val="169086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5954">
                                            <p:txEl>
                                              <p:pRg st="1" end="1"/>
                                            </p:txEl>
                                          </p:spTgt>
                                        </p:tgtEl>
                                        <p:attrNameLst>
                                          <p:attrName>style.visibility</p:attrName>
                                        </p:attrNameLst>
                                      </p:cBhvr>
                                      <p:to>
                                        <p:strVal val="visible"/>
                                      </p:to>
                                    </p:set>
                                    <p:anim calcmode="lin" valueType="num">
                                      <p:cBhvr additive="base">
                                        <p:cTn id="13" dur="500" fill="hold"/>
                                        <p:tgtEl>
                                          <p:spTgt spid="12595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59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xfrm>
            <a:off x="152400" y="962024"/>
            <a:ext cx="8610600" cy="4143375"/>
          </a:xfrm>
        </p:spPr>
        <p:txBody>
          <a:bodyPr/>
          <a:lstStyle/>
          <a:p>
            <a:pPr>
              <a:buFontTx/>
              <a:buNone/>
            </a:pPr>
            <a:r>
              <a:rPr lang="en-US" dirty="0">
                <a:cs typeface="Times New Roman" pitchFamily="18" charset="0"/>
              </a:rPr>
              <a:t>For this course, these </a:t>
            </a:r>
            <a:r>
              <a:rPr lang="en-US" i="1" dirty="0" err="1">
                <a:cs typeface="Times New Roman" pitchFamily="18" charset="0"/>
              </a:rPr>
              <a:t>z</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and </a:t>
            </a:r>
            <a:r>
              <a:rPr lang="en-US" i="1" dirty="0" err="1">
                <a:cs typeface="Times New Roman" pitchFamily="18" charset="0"/>
              </a:rPr>
              <a:t>p</a:t>
            </a:r>
            <a:r>
              <a:rPr lang="en-US" i="1" baseline="-25000" dirty="0" err="1">
                <a:cs typeface="Times New Roman" pitchFamily="18" charset="0"/>
              </a:rPr>
              <a:t>n</a:t>
            </a:r>
            <a:r>
              <a:rPr lang="en-US" dirty="0" err="1">
                <a:cs typeface="Times New Roman" pitchFamily="18" charset="0"/>
              </a:rPr>
              <a:t>'s</a:t>
            </a:r>
            <a:r>
              <a:rPr lang="en-US" dirty="0">
                <a:cs typeface="Times New Roman" pitchFamily="18" charset="0"/>
              </a:rPr>
              <a:t> will be real values.  Strictly speaking, they are not really poles and zeroes of H(</a:t>
            </a:r>
            <a:r>
              <a:rPr lang="en-US" dirty="0">
                <a:latin typeface="Symbol" pitchFamily="18" charset="2"/>
                <a:cs typeface="Times New Roman" pitchFamily="18" charset="0"/>
              </a:rPr>
              <a:t>w</a:t>
            </a:r>
            <a:r>
              <a:rPr lang="en-US" dirty="0">
                <a:cs typeface="Times New Roman" pitchFamily="18" charset="0"/>
              </a:rPr>
              <a:t>), since </a:t>
            </a:r>
            <a:br>
              <a:rPr lang="en-US" dirty="0">
                <a:cs typeface="Times New Roman" pitchFamily="18" charset="0"/>
              </a:rPr>
            </a:br>
            <a:r>
              <a:rPr lang="en-US" dirty="0">
                <a:cs typeface="Times New Roman" pitchFamily="18" charset="0"/>
              </a:rPr>
              <a:t>(</a:t>
            </a:r>
            <a:r>
              <a:rPr lang="en-US" i="1" dirty="0" err="1">
                <a:cs typeface="Times New Roman" pitchFamily="18" charset="0"/>
              </a:rPr>
              <a:t>j</a:t>
            </a:r>
            <a:r>
              <a:rPr lang="en-US" i="1" dirty="0" err="1">
                <a:latin typeface="Symbol" pitchFamily="18" charset="2"/>
                <a:cs typeface="Times New Roman" pitchFamily="18" charset="0"/>
              </a:rPr>
              <a:t>w</a:t>
            </a:r>
            <a:r>
              <a:rPr lang="en-US" dirty="0">
                <a:cs typeface="Times New Roman" pitchFamily="18" charset="0"/>
              </a:rPr>
              <a:t> + </a:t>
            </a:r>
            <a:r>
              <a:rPr lang="en-US" i="1" dirty="0">
                <a:cs typeface="Times New Roman" pitchFamily="18" charset="0"/>
              </a:rPr>
              <a:t>a</a:t>
            </a:r>
            <a:r>
              <a:rPr lang="en-US" dirty="0">
                <a:cs typeface="Times New Roman" pitchFamily="18" charset="0"/>
              </a:rPr>
              <a:t>) is not really zero for any real value of </a:t>
            </a:r>
            <a:r>
              <a:rPr lang="en-US" i="1" dirty="0">
                <a:cs typeface="Times New Roman" pitchFamily="18" charset="0"/>
              </a:rPr>
              <a:t>a</a:t>
            </a:r>
            <a:r>
              <a:rPr lang="en-US" dirty="0">
                <a:cs typeface="Times New Roman" pitchFamily="18" charset="0"/>
              </a:rPr>
              <a:t>.  </a:t>
            </a:r>
          </a:p>
          <a:p>
            <a:pPr>
              <a:buFontTx/>
              <a:buNone/>
            </a:pPr>
            <a:r>
              <a:rPr lang="en-US" b="1" dirty="0">
                <a:cs typeface="Times New Roman" pitchFamily="18" charset="0"/>
              </a:rPr>
              <a:t>For this course, zeroes are frequency values where the real and imaginary parts of a term in the numerator are equal.</a:t>
            </a:r>
          </a:p>
        </p:txBody>
      </p:sp>
      <p:sp>
        <p:nvSpPr>
          <p:cNvPr id="125955"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595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5957"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5958"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595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5960" name="Group 8"/>
          <p:cNvGrpSpPr>
            <a:grpSpLocks/>
          </p:cNvGrpSpPr>
          <p:nvPr/>
        </p:nvGrpSpPr>
        <p:grpSpPr bwMode="auto">
          <a:xfrm>
            <a:off x="1981200" y="5257800"/>
            <a:ext cx="6934200" cy="1600200"/>
            <a:chOff x="480" y="3312"/>
            <a:chExt cx="4368" cy="1008"/>
          </a:xfrm>
        </p:grpSpPr>
        <p:sp>
          <p:nvSpPr>
            <p:cNvPr id="125961"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5962"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596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extLst>
      <p:ext uri="{BB962C8B-B14F-4D97-AF65-F5344CB8AC3E}">
        <p14:creationId xmlns:p14="http://schemas.microsoft.com/office/powerpoint/2010/main" val="373764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5954">
                                            <p:txEl>
                                              <p:pRg st="0" end="0"/>
                                            </p:txEl>
                                          </p:spTgt>
                                        </p:tgtEl>
                                        <p:attrNameLst>
                                          <p:attrName>style.visibility</p:attrName>
                                        </p:attrNameLst>
                                      </p:cBhvr>
                                      <p:to>
                                        <p:strVal val="visible"/>
                                      </p:to>
                                    </p:set>
                                    <p:anim calcmode="lin" valueType="num">
                                      <p:cBhvr additive="base">
                                        <p:cTn id="7" dur="500" fill="hold"/>
                                        <p:tgtEl>
                                          <p:spTgt spid="1259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59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5954">
                                            <p:txEl>
                                              <p:pRg st="1" end="1"/>
                                            </p:txEl>
                                          </p:spTgt>
                                        </p:tgtEl>
                                        <p:attrNameLst>
                                          <p:attrName>style.visibility</p:attrName>
                                        </p:attrNameLst>
                                      </p:cBhvr>
                                      <p:to>
                                        <p:strVal val="visible"/>
                                      </p:to>
                                    </p:set>
                                    <p:anim calcmode="lin" valueType="num">
                                      <p:cBhvr additive="base">
                                        <p:cTn id="13" dur="500" fill="hold"/>
                                        <p:tgtEl>
                                          <p:spTgt spid="12595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59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4"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body" idx="1"/>
          </p:nvPr>
        </p:nvSpPr>
        <p:spPr>
          <a:xfrm>
            <a:off x="228600" y="1524000"/>
            <a:ext cx="8610600" cy="3733800"/>
          </a:xfrm>
        </p:spPr>
        <p:txBody>
          <a:bodyPr/>
          <a:lstStyle/>
          <a:p>
            <a:pPr>
              <a:buFontTx/>
              <a:buNone/>
            </a:pPr>
            <a:r>
              <a:rPr lang="en-US" dirty="0">
                <a:cs typeface="Times New Roman" pitchFamily="18" charset="0"/>
              </a:rPr>
              <a:t>In other courses, we will worry about the signs of the poles and zeroes.  For the definition we use in this course, we will not need to worry about these signs.  Frequency values are positive, and all of the values will therefore be positive. </a:t>
            </a:r>
          </a:p>
        </p:txBody>
      </p:sp>
      <p:sp>
        <p:nvSpPr>
          <p:cNvPr id="126979" name="Rectangle 3"/>
          <p:cNvSpPr>
            <a:spLocks noGrp="1" noChangeArrowheads="1"/>
          </p:cNvSpPr>
          <p:nvPr>
            <p:ph type="title"/>
          </p:nvPr>
        </p:nvSpPr>
        <p:spPr>
          <a:xfrm>
            <a:off x="2667000" y="0"/>
            <a:ext cx="6477000" cy="762000"/>
          </a:xfrm>
        </p:spPr>
        <p:txBody>
          <a:bodyPr/>
          <a:lstStyle/>
          <a:p>
            <a:r>
              <a:rPr lang="en-US">
                <a:cs typeface="Times New Roman" pitchFamily="18" charset="0"/>
              </a:rPr>
              <a:t>Poles and Zeroes</a:t>
            </a:r>
          </a:p>
        </p:txBody>
      </p:sp>
      <p:sp>
        <p:nvSpPr>
          <p:cNvPr id="12698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698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698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698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grpSp>
        <p:nvGrpSpPr>
          <p:cNvPr id="126984" name="Group 8"/>
          <p:cNvGrpSpPr>
            <a:grpSpLocks/>
          </p:cNvGrpSpPr>
          <p:nvPr/>
        </p:nvGrpSpPr>
        <p:grpSpPr bwMode="auto">
          <a:xfrm>
            <a:off x="1981200" y="5257800"/>
            <a:ext cx="6934200" cy="1600200"/>
            <a:chOff x="480" y="3312"/>
            <a:chExt cx="4368" cy="1008"/>
          </a:xfrm>
        </p:grpSpPr>
        <p:sp>
          <p:nvSpPr>
            <p:cNvPr id="126985" name="Rectangle 9"/>
            <p:cNvSpPr>
              <a:spLocks noChangeArrowheads="1"/>
            </p:cNvSpPr>
            <p:nvPr/>
          </p:nvSpPr>
          <p:spPr bwMode="auto">
            <a:xfrm>
              <a:off x="480" y="3312"/>
              <a:ext cx="4368" cy="1008"/>
            </a:xfrm>
            <a:prstGeom prst="rect">
              <a:avLst/>
            </a:prstGeom>
            <a:solidFill>
              <a:schemeClr val="accent1"/>
            </a:solidFill>
            <a:ln w="12700">
              <a:solidFill>
                <a:schemeClr val="tx1"/>
              </a:solidFill>
              <a:miter lim="800000"/>
              <a:headEnd/>
              <a:tailEnd/>
            </a:ln>
            <a:effectLst/>
          </p:spPr>
          <p:txBody>
            <a:bodyPr wrap="none" anchor="ctr"/>
            <a:lstStyle/>
            <a:p>
              <a:endParaRPr lang="en-US"/>
            </a:p>
          </p:txBody>
        </p:sp>
        <p:graphicFrame>
          <p:nvGraphicFramePr>
            <p:cNvPr id="126986" name="Object 10"/>
            <p:cNvGraphicFramePr>
              <a:graphicFrameLocks noChangeAspect="1"/>
            </p:cNvGraphicFramePr>
            <p:nvPr/>
          </p:nvGraphicFramePr>
          <p:xfrm>
            <a:off x="528" y="3399"/>
            <a:ext cx="4320" cy="921"/>
          </p:xfrm>
          <a:graphic>
            <a:graphicData uri="http://schemas.openxmlformats.org/presentationml/2006/ole">
              <mc:AlternateContent xmlns:mc="http://schemas.openxmlformats.org/markup-compatibility/2006">
                <mc:Choice xmlns:v="urn:schemas-microsoft-com:vml" Requires="v">
                  <p:oleObj r:id="rId2" imgW="3733800" imgH="800100" progId="Equation.3">
                    <p:embed/>
                  </p:oleObj>
                </mc:Choice>
                <mc:Fallback>
                  <p:oleObj r:id="rId2" imgW="3733800" imgH="800100" progId="Equation.3">
                    <p:embed/>
                    <p:pic>
                      <p:nvPicPr>
                        <p:cNvPr id="12698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 y="3399"/>
                          <a:ext cx="4320" cy="9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6978">
                                            <p:txEl>
                                              <p:pRg st="0" end="0"/>
                                            </p:txEl>
                                          </p:spTgt>
                                        </p:tgtEl>
                                        <p:attrNameLst>
                                          <p:attrName>style.visibility</p:attrName>
                                        </p:attrNameLst>
                                      </p:cBhvr>
                                      <p:to>
                                        <p:strVal val="visible"/>
                                      </p:to>
                                    </p:set>
                                    <p:anim calcmode="lin" valueType="num">
                                      <p:cBhvr additive="base">
                                        <p:cTn id="7" dur="500" fill="hold"/>
                                        <p:tgtEl>
                                          <p:spTgt spid="12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697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body" idx="1"/>
          </p:nvPr>
        </p:nvSpPr>
        <p:spPr>
          <a:xfrm>
            <a:off x="533400" y="1524000"/>
            <a:ext cx="8001000" cy="5181600"/>
          </a:xfrm>
        </p:spPr>
        <p:txBody>
          <a:bodyPr/>
          <a:lstStyle/>
          <a:p>
            <a:pPr>
              <a:buFontTx/>
              <a:buNone/>
            </a:pPr>
            <a:r>
              <a:rPr lang="en-US" dirty="0">
                <a:cs typeface="Times New Roman" pitchFamily="18" charset="0"/>
              </a:rPr>
              <a:t>Our approach to plotting Bode plots using the straight-line approximations:</a:t>
            </a:r>
          </a:p>
          <a:p>
            <a:pPr>
              <a:buFontTx/>
              <a:buNone/>
            </a:pPr>
            <a:r>
              <a:rPr lang="en-US" dirty="0">
                <a:cs typeface="Times New Roman" pitchFamily="18" charset="0"/>
              </a:rPr>
              <a:t>1.  Obtain the transfer function H(</a:t>
            </a:r>
            <a:r>
              <a:rPr lang="en-US" dirty="0">
                <a:latin typeface="Symbol" pitchFamily="18" charset="2"/>
                <a:cs typeface="Times New Roman" pitchFamily="18" charset="0"/>
              </a:rPr>
              <a:t>w</a:t>
            </a:r>
            <a:r>
              <a:rPr lang="en-US" dirty="0">
                <a:cs typeface="Times New Roman" pitchFamily="18" charset="0"/>
              </a:rPr>
              <a:t>).</a:t>
            </a:r>
          </a:p>
          <a:p>
            <a:pPr marL="514350" indent="-514350">
              <a:buFontTx/>
              <a:buAutoNum type="arabicPeriod" startAt="2"/>
            </a:pPr>
            <a:r>
              <a:rPr lang="en-US" dirty="0">
                <a:cs typeface="Times New Roman" pitchFamily="18" charset="0"/>
              </a:rPr>
              <a:t>Find the poles and zeroes of H(</a:t>
            </a:r>
            <a:r>
              <a:rPr lang="en-US" dirty="0">
                <a:latin typeface="Symbol" pitchFamily="18" charset="2"/>
                <a:cs typeface="Times New Roman" pitchFamily="18" charset="0"/>
              </a:rPr>
              <a:t>w</a:t>
            </a:r>
            <a:r>
              <a:rPr lang="en-US" dirty="0">
                <a:cs typeface="Times New Roman" pitchFamily="18" charset="0"/>
              </a:rPr>
              <a:t>).  </a:t>
            </a:r>
            <a:br>
              <a:rPr lang="en-US" dirty="0">
                <a:cs typeface="Times New Roman" pitchFamily="18" charset="0"/>
              </a:rPr>
            </a:br>
            <a:r>
              <a:rPr lang="en-US" dirty="0">
                <a:cs typeface="Times New Roman" pitchFamily="18" charset="0"/>
              </a:rPr>
              <a:t>P</a:t>
            </a:r>
            <a:r>
              <a:rPr lang="en-US" b="1" dirty="0">
                <a:cs typeface="Times New Roman" pitchFamily="18" charset="0"/>
              </a:rPr>
              <a:t>oles are frequency values where the real and imaginary parts of a term in the denominator are equal. Zeroes are frequency values where the real and imaginary parts of a term in the numerator are equal.</a:t>
            </a:r>
          </a:p>
          <a:p>
            <a:pPr marL="514350" indent="-514350">
              <a:buFontTx/>
              <a:buAutoNum type="arabicPeriod" startAt="2"/>
            </a:pPr>
            <a:endParaRPr lang="en-US" b="1" dirty="0">
              <a:cs typeface="Times New Roman" pitchFamily="18" charset="0"/>
            </a:endParaRPr>
          </a:p>
          <a:p>
            <a:pPr marL="514350" indent="-514350">
              <a:buFontTx/>
              <a:buAutoNum type="arabicPeriod" startAt="2"/>
            </a:pPr>
            <a:endParaRPr lang="en-US" dirty="0">
              <a:cs typeface="Times New Roman" pitchFamily="18" charset="0"/>
            </a:endParaRPr>
          </a:p>
        </p:txBody>
      </p:sp>
      <p:sp>
        <p:nvSpPr>
          <p:cNvPr id="128003" name="Rectangle 3"/>
          <p:cNvSpPr>
            <a:spLocks noGrp="1" noChangeArrowheads="1"/>
          </p:cNvSpPr>
          <p:nvPr>
            <p:ph type="title"/>
          </p:nvPr>
        </p:nvSpPr>
        <p:spPr>
          <a:xfrm>
            <a:off x="2667000" y="0"/>
            <a:ext cx="6477000" cy="1447800"/>
          </a:xfrm>
        </p:spPr>
        <p:txBody>
          <a:bodyPr/>
          <a:lstStyle/>
          <a:p>
            <a:r>
              <a:rPr lang="en-US">
                <a:cs typeface="Times New Roman" pitchFamily="18" charset="0"/>
              </a:rPr>
              <a:t>Straight Line </a:t>
            </a:r>
            <a:br>
              <a:rPr lang="en-US">
                <a:cs typeface="Times New Roman" pitchFamily="18" charset="0"/>
              </a:rPr>
            </a:br>
            <a:r>
              <a:rPr lang="en-US">
                <a:cs typeface="Times New Roman" pitchFamily="18" charset="0"/>
              </a:rPr>
              <a:t>Approximation Rules</a:t>
            </a:r>
          </a:p>
        </p:txBody>
      </p:sp>
      <p:sp>
        <p:nvSpPr>
          <p:cNvPr id="12800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800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8002">
                                            <p:txEl>
                                              <p:pRg st="0" end="0"/>
                                            </p:txEl>
                                          </p:spTgt>
                                        </p:tgtEl>
                                        <p:attrNameLst>
                                          <p:attrName>style.visibility</p:attrName>
                                        </p:attrNameLst>
                                      </p:cBhvr>
                                      <p:to>
                                        <p:strVal val="visible"/>
                                      </p:to>
                                    </p:set>
                                    <p:anim calcmode="lin" valueType="num">
                                      <p:cBhvr additive="base">
                                        <p:cTn id="7" dur="500" fill="hold"/>
                                        <p:tgtEl>
                                          <p:spTgt spid="12800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800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8002">
                                            <p:txEl>
                                              <p:pRg st="1" end="1"/>
                                            </p:txEl>
                                          </p:spTgt>
                                        </p:tgtEl>
                                        <p:attrNameLst>
                                          <p:attrName>style.visibility</p:attrName>
                                        </p:attrNameLst>
                                      </p:cBhvr>
                                      <p:to>
                                        <p:strVal val="visible"/>
                                      </p:to>
                                    </p:set>
                                    <p:anim calcmode="lin" valueType="num">
                                      <p:cBhvr additive="base">
                                        <p:cTn id="13" dur="500" fill="hold"/>
                                        <p:tgtEl>
                                          <p:spTgt spid="12800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80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8002">
                                            <p:txEl>
                                              <p:pRg st="2" end="2"/>
                                            </p:txEl>
                                          </p:spTgt>
                                        </p:tgtEl>
                                        <p:attrNameLst>
                                          <p:attrName>style.visibility</p:attrName>
                                        </p:attrNameLst>
                                      </p:cBhvr>
                                      <p:to>
                                        <p:strVal val="visible"/>
                                      </p:to>
                                    </p:set>
                                    <p:anim calcmode="lin" valueType="num">
                                      <p:cBhvr additive="base">
                                        <p:cTn id="19" dur="500" fill="hold"/>
                                        <p:tgtEl>
                                          <p:spTgt spid="12800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800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body" idx="1"/>
          </p:nvPr>
        </p:nvSpPr>
        <p:spPr>
          <a:xfrm>
            <a:off x="533400" y="1524000"/>
            <a:ext cx="8077200" cy="4724400"/>
          </a:xfrm>
        </p:spPr>
        <p:txBody>
          <a:bodyPr/>
          <a:lstStyle/>
          <a:p>
            <a:pPr marL="660400" indent="-660400">
              <a:buFontTx/>
              <a:buNone/>
            </a:pPr>
            <a:endParaRPr lang="en-US" sz="2800" dirty="0">
              <a:cs typeface="Times New Roman" pitchFamily="18" charset="0"/>
            </a:endParaRPr>
          </a:p>
          <a:p>
            <a:pPr marL="660400" indent="-660400">
              <a:buFontTx/>
              <a:buNone/>
            </a:pPr>
            <a:r>
              <a:rPr lang="en-US" sz="2800" dirty="0">
                <a:cs typeface="Times New Roman" pitchFamily="18" charset="0"/>
              </a:rPr>
              <a:t>3. Plot the Magnitude Plot</a:t>
            </a:r>
          </a:p>
          <a:p>
            <a:pPr marL="660400" indent="-660400">
              <a:buFontTx/>
              <a:buNone/>
            </a:pPr>
            <a:r>
              <a:rPr lang="en-US" sz="2800" dirty="0">
                <a:cs typeface="Times New Roman" pitchFamily="18" charset="0"/>
              </a:rPr>
              <a:t>	A.  Evaluate |H(</a:t>
            </a:r>
            <a:r>
              <a:rPr lang="en-US" sz="2800" dirty="0">
                <a:latin typeface="Symbol" pitchFamily="18" charset="2"/>
                <a:cs typeface="Times New Roman" pitchFamily="18" charset="0"/>
              </a:rPr>
              <a:t>w</a:t>
            </a:r>
            <a:r>
              <a:rPr lang="en-US" sz="2800" dirty="0">
                <a:cs typeface="Times New Roman" pitchFamily="18" charset="0"/>
              </a:rPr>
              <a:t>)| at some </a:t>
            </a:r>
            <a:r>
              <a:rPr lang="en-US" sz="2800" dirty="0">
                <a:latin typeface="Symbol" pitchFamily="18" charset="2"/>
                <a:cs typeface="Times New Roman" pitchFamily="18" charset="0"/>
              </a:rPr>
              <a:t>w</a:t>
            </a:r>
            <a:r>
              <a:rPr lang="en-US" sz="2800" dirty="0">
                <a:cs typeface="Times New Roman" pitchFamily="18" charset="0"/>
              </a:rPr>
              <a:t>.  Pick an easy spot.  </a:t>
            </a:r>
          </a:p>
          <a:p>
            <a:pPr marL="660400" indent="-660400">
              <a:buFontTx/>
              <a:buNone/>
            </a:pPr>
            <a:r>
              <a:rPr lang="en-US" sz="2800" dirty="0">
                <a:cs typeface="Times New Roman" pitchFamily="18" charset="0"/>
              </a:rPr>
              <a:t>	B.  Plot the straight-line approximation.</a:t>
            </a:r>
          </a:p>
          <a:p>
            <a:pPr marL="1409700" lvl="2" indent="-495300">
              <a:buFontTx/>
              <a:buAutoNum type="romanLcPeriod"/>
            </a:pPr>
            <a:r>
              <a:rPr lang="en-US" sz="2800" dirty="0">
                <a:cs typeface="Times New Roman" pitchFamily="18" charset="0"/>
              </a:rPr>
              <a:t>At poles, the slope </a:t>
            </a:r>
            <a:r>
              <a:rPr lang="en-US" sz="2800" b="1" dirty="0">
                <a:cs typeface="Times New Roman" pitchFamily="18" charset="0"/>
              </a:rPr>
              <a:t>decreases</a:t>
            </a:r>
            <a:r>
              <a:rPr lang="en-US" sz="2800" dirty="0">
                <a:cs typeface="Times New Roman" pitchFamily="18" charset="0"/>
              </a:rPr>
              <a:t> by 20[dB/decade] as you move to the right.</a:t>
            </a:r>
          </a:p>
          <a:p>
            <a:pPr marL="1409700" lvl="2" indent="-495300">
              <a:buFontTx/>
              <a:buAutoNum type="romanLcPeriod"/>
            </a:pPr>
            <a:r>
              <a:rPr lang="en-US" sz="2800" dirty="0">
                <a:cs typeface="Times New Roman" pitchFamily="18" charset="0"/>
              </a:rPr>
              <a:t>At zeroes, the slope </a:t>
            </a:r>
            <a:r>
              <a:rPr lang="en-US" sz="2800" b="1" dirty="0">
                <a:cs typeface="Times New Roman" pitchFamily="18" charset="0"/>
              </a:rPr>
              <a:t>increases</a:t>
            </a:r>
            <a:r>
              <a:rPr lang="en-US" sz="2800" dirty="0">
                <a:cs typeface="Times New Roman" pitchFamily="18" charset="0"/>
              </a:rPr>
              <a:t> by 20[dB/decade] as you move to the right.</a:t>
            </a:r>
          </a:p>
        </p:txBody>
      </p:sp>
      <p:sp>
        <p:nvSpPr>
          <p:cNvPr id="129027" name="Rectangle 3"/>
          <p:cNvSpPr>
            <a:spLocks noGrp="1" noChangeArrowheads="1"/>
          </p:cNvSpPr>
          <p:nvPr>
            <p:ph type="title"/>
          </p:nvPr>
        </p:nvSpPr>
        <p:spPr>
          <a:xfrm>
            <a:off x="2667000" y="0"/>
            <a:ext cx="6477000" cy="1447800"/>
          </a:xfrm>
        </p:spPr>
        <p:txBody>
          <a:bodyPr/>
          <a:lstStyle/>
          <a:p>
            <a:r>
              <a:rPr lang="en-US">
                <a:cs typeface="Times New Roman" pitchFamily="18" charset="0"/>
              </a:rPr>
              <a:t>Straight Line </a:t>
            </a:r>
            <a:br>
              <a:rPr lang="en-US">
                <a:cs typeface="Times New Roman" pitchFamily="18" charset="0"/>
              </a:rPr>
            </a:br>
            <a:r>
              <a:rPr lang="en-US">
                <a:cs typeface="Times New Roman" pitchFamily="18" charset="0"/>
              </a:rPr>
              <a:t>Approximation Rules</a:t>
            </a:r>
          </a:p>
        </p:txBody>
      </p:sp>
      <p:sp>
        <p:nvSpPr>
          <p:cNvPr id="12902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2902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2903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2903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9026">
                                            <p:txEl>
                                              <p:pRg st="1" end="1"/>
                                            </p:txEl>
                                          </p:spTgt>
                                        </p:tgtEl>
                                        <p:attrNameLst>
                                          <p:attrName>style.visibility</p:attrName>
                                        </p:attrNameLst>
                                      </p:cBhvr>
                                      <p:to>
                                        <p:strVal val="visible"/>
                                      </p:to>
                                    </p:set>
                                    <p:anim calcmode="lin" valueType="num">
                                      <p:cBhvr additive="base">
                                        <p:cTn id="7" dur="500" fill="hold"/>
                                        <p:tgtEl>
                                          <p:spTgt spid="12902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902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9026">
                                            <p:txEl>
                                              <p:pRg st="2" end="2"/>
                                            </p:txEl>
                                          </p:spTgt>
                                        </p:tgtEl>
                                        <p:attrNameLst>
                                          <p:attrName>style.visibility</p:attrName>
                                        </p:attrNameLst>
                                      </p:cBhvr>
                                      <p:to>
                                        <p:strVal val="visible"/>
                                      </p:to>
                                    </p:set>
                                    <p:anim calcmode="lin" valueType="num">
                                      <p:cBhvr additive="base">
                                        <p:cTn id="13" dur="500" fill="hold"/>
                                        <p:tgtEl>
                                          <p:spTgt spid="12902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902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9026">
                                            <p:txEl>
                                              <p:pRg st="3" end="3"/>
                                            </p:txEl>
                                          </p:spTgt>
                                        </p:tgtEl>
                                        <p:attrNameLst>
                                          <p:attrName>style.visibility</p:attrName>
                                        </p:attrNameLst>
                                      </p:cBhvr>
                                      <p:to>
                                        <p:strVal val="visible"/>
                                      </p:to>
                                    </p:set>
                                    <p:anim calcmode="lin" valueType="num">
                                      <p:cBhvr additive="base">
                                        <p:cTn id="19" dur="500" fill="hold"/>
                                        <p:tgtEl>
                                          <p:spTgt spid="12902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9026">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29026">
                                            <p:txEl>
                                              <p:pRg st="4" end="4"/>
                                            </p:txEl>
                                          </p:spTgt>
                                        </p:tgtEl>
                                        <p:attrNameLst>
                                          <p:attrName>style.visibility</p:attrName>
                                        </p:attrNameLst>
                                      </p:cBhvr>
                                      <p:to>
                                        <p:strVal val="visible"/>
                                      </p:to>
                                    </p:set>
                                    <p:anim calcmode="lin" valueType="num">
                                      <p:cBhvr additive="base">
                                        <p:cTn id="23" dur="500" fill="hold"/>
                                        <p:tgtEl>
                                          <p:spTgt spid="129026">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29026">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29026">
                                            <p:txEl>
                                              <p:pRg st="5" end="5"/>
                                            </p:txEl>
                                          </p:spTgt>
                                        </p:tgtEl>
                                        <p:attrNameLst>
                                          <p:attrName>style.visibility</p:attrName>
                                        </p:attrNameLst>
                                      </p:cBhvr>
                                      <p:to>
                                        <p:strVal val="visible"/>
                                      </p:to>
                                    </p:set>
                                    <p:anim calcmode="lin" valueType="num">
                                      <p:cBhvr additive="base">
                                        <p:cTn id="27" dur="500" fill="hold"/>
                                        <p:tgtEl>
                                          <p:spTgt spid="129026">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29026">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b="1" dirty="0">
                <a:cs typeface="Times New Roman" pitchFamily="18" charset="0"/>
              </a:rPr>
              <a:t>Fourier's Theorem</a:t>
            </a:r>
          </a:p>
        </p:txBody>
      </p:sp>
      <p:sp>
        <p:nvSpPr>
          <p:cNvPr id="95235" name="Rectangle 3"/>
          <p:cNvSpPr>
            <a:spLocks noGrp="1" noChangeArrowheads="1"/>
          </p:cNvSpPr>
          <p:nvPr>
            <p:ph type="body" idx="1"/>
          </p:nvPr>
        </p:nvSpPr>
        <p:spPr/>
        <p:txBody>
          <a:bodyPr/>
          <a:lstStyle/>
          <a:p>
            <a:r>
              <a:rPr lang="en-US" sz="2800" b="1" dirty="0">
                <a:cs typeface="Times New Roman" pitchFamily="18" charset="0"/>
              </a:rPr>
              <a:t>Fourier's Theorem </a:t>
            </a:r>
            <a:r>
              <a:rPr lang="en-US" sz="2800" dirty="0">
                <a:cs typeface="Times New Roman" pitchFamily="18" charset="0"/>
              </a:rPr>
              <a:t>has profound implications, and represents a significant paradigm shift for electrical engineering.  </a:t>
            </a:r>
          </a:p>
          <a:p>
            <a:r>
              <a:rPr lang="en-US" sz="2800" dirty="0">
                <a:cs typeface="Times New Roman" pitchFamily="18" charset="0"/>
              </a:rPr>
              <a:t>We can think of any signal in terms of its </a:t>
            </a:r>
            <a:r>
              <a:rPr lang="en-US" sz="2800" b="1" dirty="0">
                <a:cs typeface="Times New Roman" pitchFamily="18" charset="0"/>
              </a:rPr>
              <a:t>frequency components</a:t>
            </a:r>
            <a:r>
              <a:rPr lang="en-US" sz="2800" dirty="0">
                <a:cs typeface="Times New Roman" pitchFamily="18" charset="0"/>
              </a:rPr>
              <a:t>, which are the amplitudes of the sine waves at that frequency.  We can find of the response of an amplifier to sinusoids and predict the response to any signal.</a:t>
            </a:r>
            <a:r>
              <a:rPr lang="en-US" sz="2800" dirty="0"/>
              <a:t> </a:t>
            </a:r>
          </a:p>
        </p:txBody>
      </p:sp>
      <p:sp>
        <p:nvSpPr>
          <p:cNvPr id="95236" name="Text Box 4"/>
          <p:cNvSpPr txBox="1">
            <a:spLocks noChangeArrowheads="1"/>
          </p:cNvSpPr>
          <p:nvPr/>
        </p:nvSpPr>
        <p:spPr bwMode="auto">
          <a:xfrm>
            <a:off x="441325" y="6062663"/>
            <a:ext cx="4248150" cy="641350"/>
          </a:xfrm>
          <a:prstGeom prst="rect">
            <a:avLst/>
          </a:prstGeom>
          <a:noFill/>
          <a:ln w="12700">
            <a:noFill/>
            <a:miter lim="800000"/>
            <a:headEnd/>
            <a:tailEnd/>
          </a:ln>
          <a:effectLst/>
        </p:spPr>
        <p:txBody>
          <a:bodyPr wrap="none">
            <a:spAutoFit/>
          </a:bodyPr>
          <a:lstStyle/>
          <a:p>
            <a:r>
              <a:rPr lang="en-US" dirty="0"/>
              <a:t>What’s a paradigm?</a:t>
            </a:r>
          </a:p>
        </p:txBody>
      </p:sp>
      <p:pic>
        <p:nvPicPr>
          <p:cNvPr id="95237" name="Picture 5" descr="Cartoon illustration of a person's face wearing sunglasses with a speech bubble containing a large question mark. The image uses bold outlines and a dotted background in a pop art style, emphasizing confusion or inquiry."/>
          <p:cNvPicPr>
            <a:picLocks noChangeAspect="1" noChangeArrowheads="1" noCrop="1"/>
          </p:cNvPicPr>
          <p:nvPr/>
        </p:nvPicPr>
        <p:blipFill>
          <a:blip r:embed="rId2" cstate="print"/>
          <a:srcRect/>
          <a:stretch>
            <a:fillRect/>
          </a:stretch>
        </p:blipFill>
        <p:spPr bwMode="auto">
          <a:xfrm>
            <a:off x="5257800" y="5897563"/>
            <a:ext cx="1714500" cy="960437"/>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body" idx="1"/>
          </p:nvPr>
        </p:nvSpPr>
        <p:spPr>
          <a:xfrm>
            <a:off x="533400" y="1295400"/>
            <a:ext cx="8153400" cy="5029200"/>
          </a:xfrm>
        </p:spPr>
        <p:txBody>
          <a:bodyPr/>
          <a:lstStyle/>
          <a:p>
            <a:pPr marL="660400" indent="-660400">
              <a:buFontTx/>
              <a:buNone/>
            </a:pPr>
            <a:r>
              <a:rPr lang="en-US" sz="2800" dirty="0">
                <a:cs typeface="Times New Roman" pitchFamily="18" charset="0"/>
              </a:rPr>
              <a:t>	3. C.  (optional) Mark off some corrections to these straight lines, and plot more accurate curves. </a:t>
            </a:r>
          </a:p>
          <a:p>
            <a:pPr marL="1409700" lvl="2" indent="-495300">
              <a:buFontTx/>
              <a:buAutoNum type="romanLcPeriod"/>
            </a:pPr>
            <a:r>
              <a:rPr lang="en-US" sz="2800" dirty="0">
                <a:cs typeface="Times New Roman" pitchFamily="18" charset="0"/>
              </a:rPr>
              <a:t>At poles, label a point 3[dB] below the straight-line approximation.  </a:t>
            </a:r>
          </a:p>
          <a:p>
            <a:pPr marL="1409700" lvl="2" indent="-495300">
              <a:buFontTx/>
              <a:buAutoNum type="romanLcPeriod"/>
            </a:pPr>
            <a:r>
              <a:rPr lang="en-US" sz="2800" dirty="0">
                <a:cs typeface="Times New Roman" pitchFamily="18" charset="0"/>
              </a:rPr>
              <a:t>At zeroes, label a point 3[dB] above the straight-line approximation. </a:t>
            </a:r>
          </a:p>
          <a:p>
            <a:pPr marL="1409700" lvl="2" indent="-495300">
              <a:buFontTx/>
              <a:buAutoNum type="romanLcPeriod"/>
            </a:pPr>
            <a:r>
              <a:rPr lang="en-US" sz="2800" dirty="0">
                <a:cs typeface="Times New Roman" pitchFamily="18" charset="0"/>
              </a:rPr>
              <a:t>Draw a smooth curve through these points using the straight lines as asymptotes.</a:t>
            </a:r>
          </a:p>
        </p:txBody>
      </p:sp>
      <p:sp>
        <p:nvSpPr>
          <p:cNvPr id="130051" name="Rectangle 3"/>
          <p:cNvSpPr>
            <a:spLocks noGrp="1" noChangeArrowheads="1"/>
          </p:cNvSpPr>
          <p:nvPr>
            <p:ph type="title"/>
          </p:nvPr>
        </p:nvSpPr>
        <p:spPr>
          <a:xfrm>
            <a:off x="2667000" y="0"/>
            <a:ext cx="6477000" cy="12192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005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005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005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005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0050">
                                            <p:txEl>
                                              <p:pRg st="0" end="0"/>
                                            </p:txEl>
                                          </p:spTgt>
                                        </p:tgtEl>
                                        <p:attrNameLst>
                                          <p:attrName>style.visibility</p:attrName>
                                        </p:attrNameLst>
                                      </p:cBhvr>
                                      <p:to>
                                        <p:strVal val="visible"/>
                                      </p:to>
                                    </p:set>
                                    <p:anim calcmode="lin" valueType="num">
                                      <p:cBhvr additive="base">
                                        <p:cTn id="7" dur="500" fill="hold"/>
                                        <p:tgtEl>
                                          <p:spTgt spid="13005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0050">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0050">
                                            <p:txEl>
                                              <p:pRg st="1" end="1"/>
                                            </p:txEl>
                                          </p:spTgt>
                                        </p:tgtEl>
                                        <p:attrNameLst>
                                          <p:attrName>style.visibility</p:attrName>
                                        </p:attrNameLst>
                                      </p:cBhvr>
                                      <p:to>
                                        <p:strVal val="visible"/>
                                      </p:to>
                                    </p:set>
                                    <p:anim calcmode="lin" valueType="num">
                                      <p:cBhvr additive="base">
                                        <p:cTn id="11" dur="500" fill="hold"/>
                                        <p:tgtEl>
                                          <p:spTgt spid="130050">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0050">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0050">
                                            <p:txEl>
                                              <p:pRg st="2" end="2"/>
                                            </p:txEl>
                                          </p:spTgt>
                                        </p:tgtEl>
                                        <p:attrNameLst>
                                          <p:attrName>style.visibility</p:attrName>
                                        </p:attrNameLst>
                                      </p:cBhvr>
                                      <p:to>
                                        <p:strVal val="visible"/>
                                      </p:to>
                                    </p:set>
                                    <p:anim calcmode="lin" valueType="num">
                                      <p:cBhvr additive="base">
                                        <p:cTn id="15" dur="500" fill="hold"/>
                                        <p:tgtEl>
                                          <p:spTgt spid="130050">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0050">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30050">
                                            <p:txEl>
                                              <p:pRg st="3" end="3"/>
                                            </p:txEl>
                                          </p:spTgt>
                                        </p:tgtEl>
                                        <p:attrNameLst>
                                          <p:attrName>style.visibility</p:attrName>
                                        </p:attrNameLst>
                                      </p:cBhvr>
                                      <p:to>
                                        <p:strVal val="visible"/>
                                      </p:to>
                                    </p:set>
                                    <p:anim calcmode="lin" valueType="num">
                                      <p:cBhvr additive="base">
                                        <p:cTn id="19" dur="500" fill="hold"/>
                                        <p:tgtEl>
                                          <p:spTgt spid="130050">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005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body" idx="1"/>
          </p:nvPr>
        </p:nvSpPr>
        <p:spPr>
          <a:xfrm>
            <a:off x="609600" y="1295400"/>
            <a:ext cx="7772400" cy="4800600"/>
          </a:xfrm>
        </p:spPr>
        <p:txBody>
          <a:bodyPr/>
          <a:lstStyle/>
          <a:p>
            <a:pPr marL="660400" indent="-660400">
              <a:buFontTx/>
              <a:buNone/>
            </a:pPr>
            <a:r>
              <a:rPr lang="en-US" sz="2800">
                <a:latin typeface="Helvetica" charset="0"/>
                <a:cs typeface="Times New Roman" pitchFamily="18" charset="0"/>
              </a:rPr>
              <a:t>	3. </a:t>
            </a:r>
            <a:r>
              <a:rPr lang="en-US" sz="2800">
                <a:cs typeface="Times New Roman" pitchFamily="18" charset="0"/>
              </a:rPr>
              <a:t>D.  For multiple poles and zeroes, increase the effects proportionately. </a:t>
            </a:r>
          </a:p>
          <a:p>
            <a:pPr marL="1409700" lvl="2" indent="-495300">
              <a:buFontTx/>
              <a:buAutoNum type="romanLcPeriod"/>
            </a:pPr>
            <a:r>
              <a:rPr lang="en-US" sz="2800">
                <a:cs typeface="Times New Roman" pitchFamily="18" charset="0"/>
              </a:rPr>
              <a:t>If you have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zeroes, the slope increases by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20[dB/</a:t>
            </a:r>
            <a:r>
              <a:rPr lang="en-US" sz="2800" err="1">
                <a:cs typeface="Times New Roman" pitchFamily="18" charset="0"/>
              </a:rPr>
              <a:t>dec</a:t>
            </a:r>
            <a:r>
              <a:rPr lang="en-US" sz="2800">
                <a:cs typeface="Times New Roman" pitchFamily="18" charset="0"/>
              </a:rPr>
              <a:t>], and the correction at the breakpoint is </a:t>
            </a:r>
            <a:br>
              <a:rPr lang="en-US" sz="2800">
                <a:cs typeface="Times New Roman" pitchFamily="18" charset="0"/>
              </a:rPr>
            </a:br>
            <a:r>
              <a:rPr lang="en-US" sz="2800">
                <a:cs typeface="Times New Roman" pitchFamily="18" charset="0"/>
              </a:rPr>
              <a:t>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3[dB]. </a:t>
            </a:r>
          </a:p>
          <a:p>
            <a:pPr marL="1409700" lvl="2" indent="-495300">
              <a:buFontTx/>
              <a:buAutoNum type="romanLcPeriod"/>
            </a:pPr>
            <a:r>
              <a:rPr lang="en-US" sz="2800">
                <a:cs typeface="Times New Roman" pitchFamily="18" charset="0"/>
              </a:rPr>
              <a:t>If you have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poles, the slope decreases by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20[dB/</a:t>
            </a:r>
            <a:r>
              <a:rPr lang="en-US" sz="2800" err="1">
                <a:cs typeface="Times New Roman" pitchFamily="18" charset="0"/>
              </a:rPr>
              <a:t>dec</a:t>
            </a:r>
            <a:r>
              <a:rPr lang="en-US" sz="2800">
                <a:cs typeface="Times New Roman" pitchFamily="18" charset="0"/>
              </a:rPr>
              <a:t>], and the correction at the breakpoint is </a:t>
            </a:r>
            <a:br>
              <a:rPr lang="en-US" sz="2800">
                <a:cs typeface="Times New Roman" pitchFamily="18" charset="0"/>
              </a:rPr>
            </a:br>
            <a:r>
              <a:rPr lang="en-US" sz="2800">
                <a:cs typeface="Times New Roman" pitchFamily="18" charset="0"/>
              </a:rPr>
              <a:t>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3[dB]. </a:t>
            </a:r>
            <a:endParaRPr lang="en-US" sz="2000">
              <a:cs typeface="Times New Roman" pitchFamily="18" charset="0"/>
            </a:endParaRPr>
          </a:p>
        </p:txBody>
      </p:sp>
      <p:sp>
        <p:nvSpPr>
          <p:cNvPr id="131075" name="Rectangle 3"/>
          <p:cNvSpPr>
            <a:spLocks noGrp="1" noChangeArrowheads="1"/>
          </p:cNvSpPr>
          <p:nvPr>
            <p:ph type="title"/>
          </p:nvPr>
        </p:nvSpPr>
        <p:spPr>
          <a:xfrm>
            <a:off x="2667000" y="0"/>
            <a:ext cx="6477000" cy="11430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1076"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1079"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 calcmode="lin" valueType="num">
                                      <p:cBhvr additive="base">
                                        <p:cTn id="7" dur="500" fill="hold"/>
                                        <p:tgtEl>
                                          <p:spTgt spid="13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1074">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1074">
                                            <p:txEl>
                                              <p:pRg st="1" end="1"/>
                                            </p:txEl>
                                          </p:spTgt>
                                        </p:tgtEl>
                                        <p:attrNameLst>
                                          <p:attrName>style.visibility</p:attrName>
                                        </p:attrNameLst>
                                      </p:cBhvr>
                                      <p:to>
                                        <p:strVal val="visible"/>
                                      </p:to>
                                    </p:set>
                                    <p:anim calcmode="lin" valueType="num">
                                      <p:cBhvr additive="base">
                                        <p:cTn id="11" dur="500" fill="hold"/>
                                        <p:tgtEl>
                                          <p:spTgt spid="131074">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107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1074">
                                            <p:txEl>
                                              <p:pRg st="2" end="2"/>
                                            </p:txEl>
                                          </p:spTgt>
                                        </p:tgtEl>
                                        <p:attrNameLst>
                                          <p:attrName>style.visibility</p:attrName>
                                        </p:attrNameLst>
                                      </p:cBhvr>
                                      <p:to>
                                        <p:strVal val="visible"/>
                                      </p:to>
                                    </p:set>
                                    <p:anim calcmode="lin" valueType="num">
                                      <p:cBhvr additive="base">
                                        <p:cTn id="15" dur="500" fill="hold"/>
                                        <p:tgtEl>
                                          <p:spTgt spid="131074">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107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body" idx="1"/>
          </p:nvPr>
        </p:nvSpPr>
        <p:spPr>
          <a:xfrm>
            <a:off x="533400" y="1447800"/>
            <a:ext cx="8001000" cy="4648200"/>
          </a:xfrm>
        </p:spPr>
        <p:txBody>
          <a:bodyPr/>
          <a:lstStyle/>
          <a:p>
            <a:pPr marL="660400" indent="-660400">
              <a:buFontTx/>
              <a:buNone/>
            </a:pPr>
            <a:r>
              <a:rPr lang="en-US" sz="2800" dirty="0">
                <a:latin typeface="Helvetica" charset="0"/>
                <a:cs typeface="Times New Roman" pitchFamily="18" charset="0"/>
              </a:rPr>
              <a:t>	</a:t>
            </a:r>
            <a:r>
              <a:rPr lang="en-US" sz="2800" dirty="0">
                <a:cs typeface="Times New Roman" pitchFamily="18" charset="0"/>
              </a:rPr>
              <a:t>4.  Plot the Phase Plot</a:t>
            </a:r>
          </a:p>
          <a:p>
            <a:pPr marL="660400" indent="-660400">
              <a:buFontTx/>
              <a:buNone/>
            </a:pPr>
            <a:r>
              <a:rPr lang="en-US" sz="2800" dirty="0">
                <a:cs typeface="Times New Roman" pitchFamily="18" charset="0"/>
              </a:rPr>
              <a:t>	A.  Evaluate </a:t>
            </a:r>
            <a:r>
              <a:rPr lang="en-US" sz="2800" dirty="0">
                <a:latin typeface="Symbol" pitchFamily="18" charset="2"/>
                <a:cs typeface="Times New Roman" pitchFamily="18" charset="0"/>
              </a:rPr>
              <a:t>Ð</a:t>
            </a:r>
            <a:r>
              <a:rPr lang="en-US" sz="2800" dirty="0">
                <a:cs typeface="Times New Roman" pitchFamily="18" charset="0"/>
              </a:rPr>
              <a:t>H(</a:t>
            </a:r>
            <a:r>
              <a:rPr lang="en-US" sz="2800" dirty="0">
                <a:latin typeface="Symbol" pitchFamily="18" charset="2"/>
                <a:cs typeface="Times New Roman" pitchFamily="18" charset="0"/>
              </a:rPr>
              <a:t>w</a:t>
            </a:r>
            <a:r>
              <a:rPr lang="en-US" sz="2800" dirty="0">
                <a:cs typeface="Times New Roman" pitchFamily="18" charset="0"/>
              </a:rPr>
              <a:t>) at some </a:t>
            </a:r>
            <a:r>
              <a:rPr lang="en-US" sz="2800" dirty="0">
                <a:latin typeface="Symbol" pitchFamily="18" charset="2"/>
                <a:cs typeface="Times New Roman" pitchFamily="18" charset="0"/>
              </a:rPr>
              <a:t>w</a:t>
            </a:r>
            <a:r>
              <a:rPr lang="en-US" sz="2800" dirty="0">
                <a:cs typeface="Times New Roman" pitchFamily="18" charset="0"/>
              </a:rPr>
              <a:t>.  Pick an easy spot. </a:t>
            </a:r>
          </a:p>
          <a:p>
            <a:pPr marL="660400" indent="-660400">
              <a:buFontTx/>
              <a:buNone/>
            </a:pPr>
            <a:r>
              <a:rPr lang="en-US" sz="2800" dirty="0">
                <a:cs typeface="Times New Roman" pitchFamily="18" charset="0"/>
              </a:rPr>
              <a:t>	B.  Plot the straight-line approximation.</a:t>
            </a:r>
          </a:p>
          <a:p>
            <a:pPr marL="1409700" lvl="2" indent="-495300">
              <a:buFontTx/>
              <a:buAutoNum type="romanLcPeriod"/>
            </a:pPr>
            <a:r>
              <a:rPr lang="en-US" sz="2800" dirty="0">
                <a:cs typeface="Times New Roman" pitchFamily="18" charset="0"/>
              </a:rPr>
              <a:t>At p/10, the slope </a:t>
            </a:r>
            <a:r>
              <a:rPr lang="en-US" sz="2800" b="1" dirty="0">
                <a:cs typeface="Times New Roman" pitchFamily="18" charset="0"/>
              </a:rPr>
              <a:t>decreases</a:t>
            </a:r>
            <a:r>
              <a:rPr lang="en-US" sz="2800" dirty="0">
                <a:cs typeface="Times New Roman" pitchFamily="18" charset="0"/>
              </a:rPr>
              <a:t> by 45[</a:t>
            </a:r>
            <a:r>
              <a:rPr lang="en-US" sz="2800" b="1" dirty="0">
                <a:cs typeface="Times New Roman" pitchFamily="18" charset="0"/>
              </a:rPr>
              <a:t>°</a:t>
            </a:r>
            <a:r>
              <a:rPr lang="en-US" sz="2800" dirty="0">
                <a:cs typeface="Times New Roman" pitchFamily="18" charset="0"/>
              </a:rPr>
              <a:t>/decade] as you move to the right, for 2 decades only (until 10p).</a:t>
            </a:r>
          </a:p>
          <a:p>
            <a:pPr marL="1409700" lvl="2" indent="-495300">
              <a:buFontTx/>
              <a:buAutoNum type="romanLcPeriod"/>
            </a:pPr>
            <a:r>
              <a:rPr lang="en-US" sz="2800" dirty="0">
                <a:cs typeface="Times New Roman" pitchFamily="18" charset="0"/>
              </a:rPr>
              <a:t>At z/10, the slope </a:t>
            </a:r>
            <a:r>
              <a:rPr lang="en-US" sz="2800" b="1" dirty="0">
                <a:cs typeface="Times New Roman" pitchFamily="18" charset="0"/>
              </a:rPr>
              <a:t>increases</a:t>
            </a:r>
            <a:r>
              <a:rPr lang="en-US" sz="2800" dirty="0">
                <a:cs typeface="Times New Roman" pitchFamily="18" charset="0"/>
              </a:rPr>
              <a:t> by 45[</a:t>
            </a:r>
            <a:r>
              <a:rPr lang="en-US" sz="2800" b="1" dirty="0">
                <a:cs typeface="Times New Roman" pitchFamily="18" charset="0"/>
              </a:rPr>
              <a:t>°</a:t>
            </a:r>
            <a:r>
              <a:rPr lang="en-US" sz="2800" dirty="0">
                <a:cs typeface="Times New Roman" pitchFamily="18" charset="0"/>
              </a:rPr>
              <a:t>/decade] as you move to the right, for 2 decades only (until 10z). </a:t>
            </a:r>
          </a:p>
        </p:txBody>
      </p:sp>
      <p:sp>
        <p:nvSpPr>
          <p:cNvPr id="132099" name="Rectangle 3"/>
          <p:cNvSpPr>
            <a:spLocks noGrp="1" noChangeArrowheads="1"/>
          </p:cNvSpPr>
          <p:nvPr>
            <p:ph type="title"/>
          </p:nvPr>
        </p:nvSpPr>
        <p:spPr>
          <a:xfrm>
            <a:off x="2667000" y="0"/>
            <a:ext cx="7772400" cy="1295400"/>
          </a:xfrm>
        </p:spPr>
        <p:txBody>
          <a:bodyPr/>
          <a:lstStyle/>
          <a:p>
            <a:r>
              <a:rPr lang="en-US" sz="3600">
                <a:cs typeface="Times New Roman" pitchFamily="18" charset="0"/>
              </a:rPr>
              <a:t>Straight Line </a:t>
            </a:r>
            <a:br>
              <a:rPr lang="en-US" sz="3600">
                <a:cs typeface="Times New Roman" pitchFamily="18" charset="0"/>
              </a:rPr>
            </a:br>
            <a:r>
              <a:rPr lang="en-US" sz="3600">
                <a:cs typeface="Times New Roman" pitchFamily="18" charset="0"/>
              </a:rPr>
              <a:t>Approximation Rules</a:t>
            </a:r>
          </a:p>
        </p:txBody>
      </p:sp>
      <p:sp>
        <p:nvSpPr>
          <p:cNvPr id="13210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210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210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210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2098">
                                            <p:txEl>
                                              <p:pRg st="0" end="0"/>
                                            </p:txEl>
                                          </p:spTgt>
                                        </p:tgtEl>
                                        <p:attrNameLst>
                                          <p:attrName>style.visibility</p:attrName>
                                        </p:attrNameLst>
                                      </p:cBhvr>
                                      <p:to>
                                        <p:strVal val="visible"/>
                                      </p:to>
                                    </p:set>
                                    <p:anim calcmode="lin" valueType="num">
                                      <p:cBhvr additive="base">
                                        <p:cTn id="7" dur="500" fill="hold"/>
                                        <p:tgtEl>
                                          <p:spTgt spid="1320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209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2098">
                                            <p:txEl>
                                              <p:pRg st="1" end="1"/>
                                            </p:txEl>
                                          </p:spTgt>
                                        </p:tgtEl>
                                        <p:attrNameLst>
                                          <p:attrName>style.visibility</p:attrName>
                                        </p:attrNameLst>
                                      </p:cBhvr>
                                      <p:to>
                                        <p:strVal val="visible"/>
                                      </p:to>
                                    </p:set>
                                    <p:anim calcmode="lin" valueType="num">
                                      <p:cBhvr additive="base">
                                        <p:cTn id="13" dur="500" fill="hold"/>
                                        <p:tgtEl>
                                          <p:spTgt spid="1320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20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2098">
                                            <p:txEl>
                                              <p:pRg st="2" end="2"/>
                                            </p:txEl>
                                          </p:spTgt>
                                        </p:tgtEl>
                                        <p:attrNameLst>
                                          <p:attrName>style.visibility</p:attrName>
                                        </p:attrNameLst>
                                      </p:cBhvr>
                                      <p:to>
                                        <p:strVal val="visible"/>
                                      </p:to>
                                    </p:set>
                                    <p:anim calcmode="lin" valueType="num">
                                      <p:cBhvr additive="base">
                                        <p:cTn id="19" dur="500" fill="hold"/>
                                        <p:tgtEl>
                                          <p:spTgt spid="13209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2098">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32098">
                                            <p:txEl>
                                              <p:pRg st="3" end="3"/>
                                            </p:txEl>
                                          </p:spTgt>
                                        </p:tgtEl>
                                        <p:attrNameLst>
                                          <p:attrName>style.visibility</p:attrName>
                                        </p:attrNameLst>
                                      </p:cBhvr>
                                      <p:to>
                                        <p:strVal val="visible"/>
                                      </p:to>
                                    </p:set>
                                    <p:anim calcmode="lin" valueType="num">
                                      <p:cBhvr additive="base">
                                        <p:cTn id="23" dur="500" fill="hold"/>
                                        <p:tgtEl>
                                          <p:spTgt spid="132098">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32098">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32098">
                                            <p:txEl>
                                              <p:pRg st="4" end="4"/>
                                            </p:txEl>
                                          </p:spTgt>
                                        </p:tgtEl>
                                        <p:attrNameLst>
                                          <p:attrName>style.visibility</p:attrName>
                                        </p:attrNameLst>
                                      </p:cBhvr>
                                      <p:to>
                                        <p:strVal val="visible"/>
                                      </p:to>
                                    </p:set>
                                    <p:anim calcmode="lin" valueType="num">
                                      <p:cBhvr additive="base">
                                        <p:cTn id="27" dur="500" fill="hold"/>
                                        <p:tgtEl>
                                          <p:spTgt spid="132098">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3209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body" idx="1"/>
          </p:nvPr>
        </p:nvSpPr>
        <p:spPr>
          <a:xfrm>
            <a:off x="304800" y="1066800"/>
            <a:ext cx="8458200" cy="5791200"/>
          </a:xfrm>
        </p:spPr>
        <p:txBody>
          <a:bodyPr/>
          <a:lstStyle/>
          <a:p>
            <a:pPr marL="609600" indent="-609600">
              <a:buFontTx/>
              <a:buNone/>
            </a:pPr>
            <a:r>
              <a:rPr lang="en-US" dirty="0">
                <a:latin typeface="Helvetica" charset="0"/>
                <a:cs typeface="Times New Roman" pitchFamily="18" charset="0"/>
              </a:rPr>
              <a:t>	4. </a:t>
            </a:r>
            <a:r>
              <a:rPr lang="en-US" dirty="0">
                <a:cs typeface="Times New Roman" pitchFamily="18" charset="0"/>
              </a:rPr>
              <a:t>C.  (optional) Mark off some corrections to these straight lines, and plot more accurate curves.  </a:t>
            </a:r>
          </a:p>
          <a:p>
            <a:pPr marL="1371600" lvl="2" indent="-457200">
              <a:buFontTx/>
              <a:buAutoNum type="romanLcPeriod"/>
            </a:pPr>
            <a:r>
              <a:rPr lang="en-US" dirty="0">
                <a:cs typeface="Times New Roman" pitchFamily="18" charset="0"/>
              </a:rPr>
              <a:t>At p/10, label a point 5.7</a:t>
            </a:r>
            <a:r>
              <a:rPr lang="en-US" b="1" dirty="0">
                <a:cs typeface="Times New Roman" pitchFamily="18" charset="0"/>
              </a:rPr>
              <a:t>°</a:t>
            </a:r>
            <a:r>
              <a:rPr lang="en-US" dirty="0">
                <a:cs typeface="Times New Roman" pitchFamily="18" charset="0"/>
              </a:rPr>
              <a:t> below the straight-line approximation.  </a:t>
            </a:r>
          </a:p>
          <a:p>
            <a:pPr marL="1371600" lvl="2" indent="-457200">
              <a:buFontTx/>
              <a:buAutoNum type="romanLcPeriod"/>
            </a:pPr>
            <a:r>
              <a:rPr lang="en-US" dirty="0">
                <a:cs typeface="Times New Roman" pitchFamily="18" charset="0"/>
              </a:rPr>
              <a:t>At 10p, label a point 5.7</a:t>
            </a:r>
            <a:r>
              <a:rPr lang="en-US" b="1" dirty="0">
                <a:cs typeface="Times New Roman" pitchFamily="18" charset="0"/>
              </a:rPr>
              <a:t>°</a:t>
            </a:r>
            <a:r>
              <a:rPr lang="en-US" dirty="0">
                <a:cs typeface="Times New Roman" pitchFamily="18" charset="0"/>
              </a:rPr>
              <a:t> above the straight-line approximation.  </a:t>
            </a:r>
          </a:p>
          <a:p>
            <a:pPr marL="1371600" lvl="2" indent="-457200">
              <a:buFontTx/>
              <a:buAutoNum type="romanLcPeriod"/>
            </a:pPr>
            <a:r>
              <a:rPr lang="en-US" dirty="0">
                <a:cs typeface="Times New Roman" pitchFamily="18" charset="0"/>
              </a:rPr>
              <a:t>At z/10, label a point 5.7</a:t>
            </a:r>
            <a:r>
              <a:rPr lang="en-US" b="1" dirty="0">
                <a:cs typeface="Times New Roman" pitchFamily="18" charset="0"/>
              </a:rPr>
              <a:t>°</a:t>
            </a:r>
            <a:r>
              <a:rPr lang="en-US" dirty="0">
                <a:cs typeface="Times New Roman" pitchFamily="18" charset="0"/>
              </a:rPr>
              <a:t> above the straight-line approximation.  </a:t>
            </a:r>
          </a:p>
          <a:p>
            <a:pPr marL="1371600" lvl="2" indent="-457200">
              <a:buFontTx/>
              <a:buAutoNum type="romanLcPeriod"/>
            </a:pPr>
            <a:r>
              <a:rPr lang="en-US" dirty="0">
                <a:cs typeface="Times New Roman" pitchFamily="18" charset="0"/>
              </a:rPr>
              <a:t>At 10z, label a point 5.7</a:t>
            </a:r>
            <a:r>
              <a:rPr lang="en-US" b="1" dirty="0">
                <a:cs typeface="Times New Roman" pitchFamily="18" charset="0"/>
              </a:rPr>
              <a:t>°</a:t>
            </a:r>
            <a:r>
              <a:rPr lang="en-US" dirty="0">
                <a:cs typeface="Times New Roman" pitchFamily="18" charset="0"/>
              </a:rPr>
              <a:t> below the straight-line approximation.  </a:t>
            </a:r>
          </a:p>
          <a:p>
            <a:pPr marL="1371600" lvl="2" indent="-457200">
              <a:buFontTx/>
              <a:buAutoNum type="romanLcPeriod"/>
            </a:pPr>
            <a:r>
              <a:rPr lang="en-US" dirty="0">
                <a:cs typeface="Times New Roman" pitchFamily="18" charset="0"/>
              </a:rPr>
              <a:t>Draw a smooth curve through these points using the straight lines as asymptotes. </a:t>
            </a:r>
          </a:p>
        </p:txBody>
      </p:sp>
      <p:sp>
        <p:nvSpPr>
          <p:cNvPr id="133123" name="Rectangle 3"/>
          <p:cNvSpPr>
            <a:spLocks noGrp="1" noChangeArrowheads="1"/>
          </p:cNvSpPr>
          <p:nvPr>
            <p:ph type="title"/>
          </p:nvPr>
        </p:nvSpPr>
        <p:spPr>
          <a:xfrm>
            <a:off x="2667000" y="0"/>
            <a:ext cx="6705600" cy="1219200"/>
          </a:xfrm>
        </p:spPr>
        <p:txBody>
          <a:bodyPr/>
          <a:lstStyle/>
          <a:p>
            <a:r>
              <a:rPr lang="en-US" sz="3600">
                <a:cs typeface="Times New Roman" pitchFamily="18" charset="0"/>
              </a:rPr>
              <a:t>Straight Line Approximation Rules</a:t>
            </a:r>
          </a:p>
        </p:txBody>
      </p:sp>
      <p:sp>
        <p:nvSpPr>
          <p:cNvPr id="133124"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3125"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3126"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3127"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2">
                                            <p:txEl>
                                              <p:pRg st="0" end="0"/>
                                            </p:txEl>
                                          </p:spTgt>
                                        </p:tgtEl>
                                        <p:attrNameLst>
                                          <p:attrName>style.visibility</p:attrName>
                                        </p:attrNameLst>
                                      </p:cBhvr>
                                      <p:to>
                                        <p:strVal val="visible"/>
                                      </p:to>
                                    </p:set>
                                    <p:anim calcmode="lin" valueType="num">
                                      <p:cBhvr additive="base">
                                        <p:cTn id="7" dur="500" fill="hold"/>
                                        <p:tgtEl>
                                          <p:spTgt spid="13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2">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3122">
                                            <p:txEl>
                                              <p:pRg st="1" end="1"/>
                                            </p:txEl>
                                          </p:spTgt>
                                        </p:tgtEl>
                                        <p:attrNameLst>
                                          <p:attrName>style.visibility</p:attrName>
                                        </p:attrNameLst>
                                      </p:cBhvr>
                                      <p:to>
                                        <p:strVal val="visible"/>
                                      </p:to>
                                    </p:set>
                                    <p:anim calcmode="lin" valueType="num">
                                      <p:cBhvr additive="base">
                                        <p:cTn id="11" dur="500" fill="hold"/>
                                        <p:tgtEl>
                                          <p:spTgt spid="133122">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3122">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3122">
                                            <p:txEl>
                                              <p:pRg st="2" end="2"/>
                                            </p:txEl>
                                          </p:spTgt>
                                        </p:tgtEl>
                                        <p:attrNameLst>
                                          <p:attrName>style.visibility</p:attrName>
                                        </p:attrNameLst>
                                      </p:cBhvr>
                                      <p:to>
                                        <p:strVal val="visible"/>
                                      </p:to>
                                    </p:set>
                                    <p:anim calcmode="lin" valueType="num">
                                      <p:cBhvr additive="base">
                                        <p:cTn id="15" dur="500" fill="hold"/>
                                        <p:tgtEl>
                                          <p:spTgt spid="133122">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3122">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33122">
                                            <p:txEl>
                                              <p:pRg st="3" end="3"/>
                                            </p:txEl>
                                          </p:spTgt>
                                        </p:tgtEl>
                                        <p:attrNameLst>
                                          <p:attrName>style.visibility</p:attrName>
                                        </p:attrNameLst>
                                      </p:cBhvr>
                                      <p:to>
                                        <p:strVal val="visible"/>
                                      </p:to>
                                    </p:set>
                                    <p:anim calcmode="lin" valueType="num">
                                      <p:cBhvr additive="base">
                                        <p:cTn id="19" dur="500" fill="hold"/>
                                        <p:tgtEl>
                                          <p:spTgt spid="13312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2">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33122">
                                            <p:txEl>
                                              <p:pRg st="4" end="4"/>
                                            </p:txEl>
                                          </p:spTgt>
                                        </p:tgtEl>
                                        <p:attrNameLst>
                                          <p:attrName>style.visibility</p:attrName>
                                        </p:attrNameLst>
                                      </p:cBhvr>
                                      <p:to>
                                        <p:strVal val="visible"/>
                                      </p:to>
                                    </p:set>
                                    <p:anim calcmode="lin" valueType="num">
                                      <p:cBhvr additive="base">
                                        <p:cTn id="23" dur="500" fill="hold"/>
                                        <p:tgtEl>
                                          <p:spTgt spid="133122">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33122">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133122">
                                            <p:txEl>
                                              <p:pRg st="5" end="5"/>
                                            </p:txEl>
                                          </p:spTgt>
                                        </p:tgtEl>
                                        <p:attrNameLst>
                                          <p:attrName>style.visibility</p:attrName>
                                        </p:attrNameLst>
                                      </p:cBhvr>
                                      <p:to>
                                        <p:strVal val="visible"/>
                                      </p:to>
                                    </p:set>
                                    <p:anim calcmode="lin" valueType="num">
                                      <p:cBhvr additive="base">
                                        <p:cTn id="27" dur="500" fill="hold"/>
                                        <p:tgtEl>
                                          <p:spTgt spid="133122">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33122">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body" idx="1"/>
          </p:nvPr>
        </p:nvSpPr>
        <p:spPr>
          <a:xfrm>
            <a:off x="457200" y="1371600"/>
            <a:ext cx="8305800" cy="4267200"/>
          </a:xfrm>
        </p:spPr>
        <p:txBody>
          <a:bodyPr/>
          <a:lstStyle/>
          <a:p>
            <a:pPr marL="660400" indent="-660400">
              <a:buFontTx/>
              <a:buNone/>
            </a:pPr>
            <a:r>
              <a:rPr lang="en-US" sz="2800">
                <a:latin typeface="Helvetica" charset="0"/>
                <a:cs typeface="Times New Roman" pitchFamily="18" charset="0"/>
              </a:rPr>
              <a:t>	4. </a:t>
            </a:r>
            <a:r>
              <a:rPr lang="en-US" sz="2800">
                <a:cs typeface="Times New Roman" pitchFamily="18" charset="0"/>
              </a:rPr>
              <a:t>D.  For multiple poles and zeroes, increase the effects proportionately. </a:t>
            </a:r>
          </a:p>
          <a:p>
            <a:pPr marL="1409700" lvl="2" indent="-495300">
              <a:buFontTx/>
              <a:buAutoNum type="romanLcPeriod"/>
            </a:pPr>
            <a:r>
              <a:rPr lang="en-US" sz="2800">
                <a:cs typeface="Times New Roman" pitchFamily="18" charset="0"/>
              </a:rPr>
              <a:t>If you have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zeroes, the slope increases by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45[</a:t>
            </a:r>
            <a:r>
              <a:rPr lang="en-US" sz="2800" b="1">
                <a:cs typeface="Times New Roman" pitchFamily="18" charset="0"/>
              </a:rPr>
              <a:t>°</a:t>
            </a:r>
            <a:r>
              <a:rPr lang="en-US" sz="2800">
                <a:cs typeface="Times New Roman" pitchFamily="18" charset="0"/>
              </a:rPr>
              <a:t>/</a:t>
            </a:r>
            <a:r>
              <a:rPr lang="en-US" sz="2800" err="1">
                <a:cs typeface="Times New Roman" pitchFamily="18" charset="0"/>
              </a:rPr>
              <a:t>dec</a:t>
            </a:r>
            <a:r>
              <a:rPr lang="en-US" sz="2800">
                <a:cs typeface="Times New Roman" pitchFamily="18" charset="0"/>
              </a:rPr>
              <a:t>], and the correction at the breakpoints is </a:t>
            </a:r>
            <a:r>
              <a:rPr lang="en-US" sz="2800" i="1" err="1">
                <a:cs typeface="Times New Roman" pitchFamily="18" charset="0"/>
              </a:rPr>
              <a:t>n</a:t>
            </a:r>
            <a:r>
              <a:rPr lang="en-US" sz="2800" i="1" baseline="-25000" err="1">
                <a:cs typeface="Times New Roman" pitchFamily="18" charset="0"/>
              </a:rPr>
              <a:t>z</a:t>
            </a:r>
            <a:r>
              <a:rPr lang="en-US" sz="2800">
                <a:cs typeface="Times New Roman" pitchFamily="18" charset="0"/>
              </a:rPr>
              <a:t> x 5.7</a:t>
            </a:r>
            <a:r>
              <a:rPr lang="en-US" sz="2800" b="1">
                <a:cs typeface="Times New Roman" pitchFamily="18" charset="0"/>
              </a:rPr>
              <a:t>°</a:t>
            </a:r>
            <a:r>
              <a:rPr lang="en-US" sz="2800">
                <a:cs typeface="Times New Roman" pitchFamily="18" charset="0"/>
              </a:rPr>
              <a:t>. </a:t>
            </a:r>
          </a:p>
          <a:p>
            <a:pPr marL="1409700" lvl="2" indent="-495300">
              <a:buFontTx/>
              <a:buAutoNum type="romanLcPeriod"/>
            </a:pPr>
            <a:r>
              <a:rPr lang="en-US" sz="2800">
                <a:cs typeface="Times New Roman" pitchFamily="18" charset="0"/>
              </a:rPr>
              <a:t>If you have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poles, the slope decreases by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45[</a:t>
            </a:r>
            <a:r>
              <a:rPr lang="en-US" sz="2800" b="1">
                <a:cs typeface="Times New Roman" pitchFamily="18" charset="0"/>
              </a:rPr>
              <a:t>°</a:t>
            </a:r>
            <a:r>
              <a:rPr lang="en-US" sz="2800">
                <a:cs typeface="Times New Roman" pitchFamily="18" charset="0"/>
              </a:rPr>
              <a:t>/</a:t>
            </a:r>
            <a:r>
              <a:rPr lang="en-US" sz="2800" err="1">
                <a:cs typeface="Times New Roman" pitchFamily="18" charset="0"/>
              </a:rPr>
              <a:t>dec</a:t>
            </a:r>
            <a:r>
              <a:rPr lang="en-US" sz="2800">
                <a:cs typeface="Times New Roman" pitchFamily="18" charset="0"/>
              </a:rPr>
              <a:t>], and the correction at the breakpoints is </a:t>
            </a:r>
            <a:r>
              <a:rPr lang="en-US" sz="2800" i="1">
                <a:cs typeface="Times New Roman" pitchFamily="18" charset="0"/>
              </a:rPr>
              <a:t>n</a:t>
            </a:r>
            <a:r>
              <a:rPr lang="en-US" sz="2800" i="1" baseline="-25000">
                <a:cs typeface="Times New Roman" pitchFamily="18" charset="0"/>
              </a:rPr>
              <a:t>p</a:t>
            </a:r>
            <a:r>
              <a:rPr lang="en-US" sz="2800">
                <a:cs typeface="Times New Roman" pitchFamily="18" charset="0"/>
              </a:rPr>
              <a:t> x 5.7</a:t>
            </a:r>
            <a:r>
              <a:rPr lang="en-US" sz="2800" b="1">
                <a:cs typeface="Times New Roman" pitchFamily="18" charset="0"/>
              </a:rPr>
              <a:t>°</a:t>
            </a:r>
            <a:r>
              <a:rPr lang="en-US" sz="2800">
                <a:cs typeface="Times New Roman" pitchFamily="18" charset="0"/>
              </a:rPr>
              <a:t>. </a:t>
            </a:r>
            <a:endParaRPr lang="en-US" sz="2000">
              <a:cs typeface="Times New Roman" pitchFamily="18" charset="0"/>
            </a:endParaRPr>
          </a:p>
        </p:txBody>
      </p:sp>
      <p:sp>
        <p:nvSpPr>
          <p:cNvPr id="134147" name="Rectangle 3"/>
          <p:cNvSpPr>
            <a:spLocks noGrp="1" noChangeArrowheads="1"/>
          </p:cNvSpPr>
          <p:nvPr>
            <p:ph type="title"/>
          </p:nvPr>
        </p:nvSpPr>
        <p:spPr>
          <a:xfrm>
            <a:off x="2667000" y="0"/>
            <a:ext cx="6477000" cy="1143000"/>
          </a:xfrm>
        </p:spPr>
        <p:txBody>
          <a:bodyPr/>
          <a:lstStyle/>
          <a:p>
            <a:r>
              <a:rPr lang="en-US" sz="3600">
                <a:cs typeface="Times New Roman" pitchFamily="18" charset="0"/>
              </a:rPr>
              <a:t>Straight Line Approximation Rules</a:t>
            </a:r>
          </a:p>
        </p:txBody>
      </p:sp>
      <p:sp>
        <p:nvSpPr>
          <p:cNvPr id="13414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4150"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4151"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4146">
                                            <p:txEl>
                                              <p:pRg st="0" end="0"/>
                                            </p:txEl>
                                          </p:spTgt>
                                        </p:tgtEl>
                                        <p:attrNameLst>
                                          <p:attrName>style.visibility</p:attrName>
                                        </p:attrNameLst>
                                      </p:cBhvr>
                                      <p:to>
                                        <p:strVal val="visible"/>
                                      </p:to>
                                    </p:set>
                                    <p:anim calcmode="lin" valueType="num">
                                      <p:cBhvr additive="base">
                                        <p:cTn id="7" dur="500" fill="hold"/>
                                        <p:tgtEl>
                                          <p:spTgt spid="1341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414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4146">
                                            <p:txEl>
                                              <p:pRg st="1" end="1"/>
                                            </p:txEl>
                                          </p:spTgt>
                                        </p:tgtEl>
                                        <p:attrNameLst>
                                          <p:attrName>style.visibility</p:attrName>
                                        </p:attrNameLst>
                                      </p:cBhvr>
                                      <p:to>
                                        <p:strVal val="visible"/>
                                      </p:to>
                                    </p:set>
                                    <p:anim calcmode="lin" valueType="num">
                                      <p:cBhvr additive="base">
                                        <p:cTn id="11" dur="500" fill="hold"/>
                                        <p:tgtEl>
                                          <p:spTgt spid="134146">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4146">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4146">
                                            <p:txEl>
                                              <p:pRg st="2" end="2"/>
                                            </p:txEl>
                                          </p:spTgt>
                                        </p:tgtEl>
                                        <p:attrNameLst>
                                          <p:attrName>style.visibility</p:attrName>
                                        </p:attrNameLst>
                                      </p:cBhvr>
                                      <p:to>
                                        <p:strVal val="visible"/>
                                      </p:to>
                                    </p:set>
                                    <p:anim calcmode="lin" valueType="num">
                                      <p:cBhvr additive="base">
                                        <p:cTn id="15" dur="500" fill="hold"/>
                                        <p:tgtEl>
                                          <p:spTgt spid="134146">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414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a:xfrm>
            <a:off x="304800" y="914400"/>
            <a:ext cx="8534400" cy="5943600"/>
          </a:xfrm>
        </p:spPr>
        <p:txBody>
          <a:bodyPr/>
          <a:lstStyle/>
          <a:p>
            <a:pPr marL="609600" indent="-609600">
              <a:lnSpc>
                <a:spcPct val="90000"/>
              </a:lnSpc>
              <a:buFontTx/>
              <a:buNone/>
            </a:pPr>
            <a:r>
              <a:rPr lang="en-US" sz="2800" dirty="0">
                <a:cs typeface="Times New Roman" pitchFamily="18" charset="0"/>
              </a:rPr>
              <a:t>The following plots are a sample Bode plot.  The transfer function for these plots is </a:t>
            </a:r>
          </a:p>
          <a:p>
            <a:pPr marL="609600" indent="-609600">
              <a:lnSpc>
                <a:spcPct val="90000"/>
              </a:lnSpc>
              <a:buFontTx/>
              <a:buNone/>
            </a:pPr>
            <a:r>
              <a:rPr lang="en-US" sz="2800" dirty="0">
                <a:cs typeface="Times New Roman" pitchFamily="18" charset="0"/>
              </a:rPr>
              <a:t> </a:t>
            </a:r>
          </a:p>
          <a:p>
            <a:pPr marL="609600" indent="-609600">
              <a:lnSpc>
                <a:spcPct val="90000"/>
              </a:lnSpc>
              <a:buFontTx/>
              <a:buNone/>
            </a:pPr>
            <a:endParaRPr lang="en-US" sz="2800" dirty="0">
              <a:cs typeface="Times New Roman" pitchFamily="18" charset="0"/>
            </a:endParaRPr>
          </a:p>
          <a:p>
            <a:pPr marL="609600" indent="-609600">
              <a:lnSpc>
                <a:spcPct val="90000"/>
              </a:lnSpc>
              <a:buFontTx/>
              <a:buNone/>
            </a:pPr>
            <a:endParaRPr lang="en-US" sz="2800" dirty="0">
              <a:cs typeface="Times New Roman" pitchFamily="18" charset="0"/>
            </a:endParaRPr>
          </a:p>
          <a:p>
            <a:pPr marL="609600" indent="-609600">
              <a:lnSpc>
                <a:spcPct val="90000"/>
              </a:lnSpc>
              <a:buFontTx/>
              <a:buNone/>
            </a:pPr>
            <a:r>
              <a:rPr lang="en-US" sz="2800" dirty="0">
                <a:cs typeface="Times New Roman" pitchFamily="18" charset="0"/>
              </a:rPr>
              <a:t>This transfer function has one zero, at 0, and two poles, one at 1 and one at 10,000.  (The units are not shown, since this is an arbitrary example.  In a real transfer function, the units would be indicated here and on all the plots that follow.)  The magnitude plot, in dB, is given in the next slide.  Note that the straight-line approximations, also drawn, approach the actual curve asymptotically away from the breakpoints. </a:t>
            </a:r>
          </a:p>
        </p:txBody>
      </p:sp>
      <p:sp>
        <p:nvSpPr>
          <p:cNvPr id="135178" name="Rectangle 10"/>
          <p:cNvSpPr>
            <a:spLocks noChangeArrowheads="1"/>
          </p:cNvSpPr>
          <p:nvPr/>
        </p:nvSpPr>
        <p:spPr bwMode="auto">
          <a:xfrm>
            <a:off x="1676400" y="1752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5171"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517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517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517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517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5177"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5176" name="Object 8"/>
          <p:cNvGraphicFramePr>
            <a:graphicFrameLocks noChangeAspect="1"/>
          </p:cNvGraphicFramePr>
          <p:nvPr/>
        </p:nvGraphicFramePr>
        <p:xfrm>
          <a:off x="1752600" y="1905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5176" name="Object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905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5170">
                                            <p:txEl>
                                              <p:pRg st="0" end="0"/>
                                            </p:txEl>
                                          </p:spTgt>
                                        </p:tgtEl>
                                        <p:attrNameLst>
                                          <p:attrName>style.visibility</p:attrName>
                                        </p:attrNameLst>
                                      </p:cBhvr>
                                      <p:to>
                                        <p:strVal val="visible"/>
                                      </p:to>
                                    </p:set>
                                    <p:anim calcmode="lin" valueType="num">
                                      <p:cBhvr additive="base">
                                        <p:cTn id="7" dur="500" fill="hold"/>
                                        <p:tgtEl>
                                          <p:spTgt spid="13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51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5170">
                                            <p:txEl>
                                              <p:pRg st="1" end="1"/>
                                            </p:txEl>
                                          </p:spTgt>
                                        </p:tgtEl>
                                        <p:attrNameLst>
                                          <p:attrName>style.visibility</p:attrName>
                                        </p:attrNameLst>
                                      </p:cBhvr>
                                      <p:to>
                                        <p:strVal val="visible"/>
                                      </p:to>
                                    </p:set>
                                    <p:anim calcmode="lin" valueType="num">
                                      <p:cBhvr additive="base">
                                        <p:cTn id="13" dur="500" fill="hold"/>
                                        <p:tgtEl>
                                          <p:spTgt spid="13517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51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5170">
                                            <p:txEl>
                                              <p:pRg st="4" end="4"/>
                                            </p:txEl>
                                          </p:spTgt>
                                        </p:tgtEl>
                                        <p:attrNameLst>
                                          <p:attrName>style.visibility</p:attrName>
                                        </p:attrNameLst>
                                      </p:cBhvr>
                                      <p:to>
                                        <p:strVal val="visible"/>
                                      </p:to>
                                    </p:set>
                                    <p:anim calcmode="lin" valueType="num">
                                      <p:cBhvr additive="base">
                                        <p:cTn id="19" dur="500" fill="hold"/>
                                        <p:tgtEl>
                                          <p:spTgt spid="13517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517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205" name="Rectangle 13"/>
          <p:cNvSpPr>
            <a:spLocks noChangeArrowheads="1"/>
          </p:cNvSpPr>
          <p:nvPr/>
        </p:nvSpPr>
        <p:spPr bwMode="auto">
          <a:xfrm>
            <a:off x="0" y="990600"/>
            <a:ext cx="9144000" cy="5486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6196"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619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619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619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6200"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6201"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36204" name="Rectangle 12"/>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grpSp>
        <p:nvGrpSpPr>
          <p:cNvPr id="136406" name="Group 214"/>
          <p:cNvGrpSpPr>
            <a:grpSpLocks/>
          </p:cNvGrpSpPr>
          <p:nvPr/>
        </p:nvGrpSpPr>
        <p:grpSpPr bwMode="auto">
          <a:xfrm>
            <a:off x="623888" y="2298700"/>
            <a:ext cx="8147050" cy="3449638"/>
            <a:chOff x="393" y="1448"/>
            <a:chExt cx="5132" cy="2173"/>
          </a:xfrm>
        </p:grpSpPr>
        <p:sp>
          <p:nvSpPr>
            <p:cNvPr id="136206" name="Rectangle 14"/>
            <p:cNvSpPr>
              <a:spLocks noChangeArrowheads="1"/>
            </p:cNvSpPr>
            <p:nvPr/>
          </p:nvSpPr>
          <p:spPr bwMode="auto">
            <a:xfrm>
              <a:off x="426" y="1456"/>
              <a:ext cx="5083" cy="2140"/>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36207" name="Line 15"/>
            <p:cNvSpPr>
              <a:spLocks noChangeShapeType="1"/>
            </p:cNvSpPr>
            <p:nvPr/>
          </p:nvSpPr>
          <p:spPr bwMode="auto">
            <a:xfrm>
              <a:off x="426" y="3539"/>
              <a:ext cx="5083" cy="1"/>
            </a:xfrm>
            <a:prstGeom prst="line">
              <a:avLst/>
            </a:prstGeom>
            <a:noFill/>
            <a:ln w="12700">
              <a:solidFill>
                <a:srgbClr val="000000"/>
              </a:solidFill>
              <a:round/>
              <a:headEnd/>
              <a:tailEnd/>
            </a:ln>
          </p:spPr>
          <p:txBody>
            <a:bodyPr/>
            <a:lstStyle/>
            <a:p>
              <a:endParaRPr lang="en-US"/>
            </a:p>
          </p:txBody>
        </p:sp>
        <p:sp>
          <p:nvSpPr>
            <p:cNvPr id="136208" name="Line 16"/>
            <p:cNvSpPr>
              <a:spLocks noChangeShapeType="1"/>
            </p:cNvSpPr>
            <p:nvPr/>
          </p:nvSpPr>
          <p:spPr bwMode="auto">
            <a:xfrm>
              <a:off x="426" y="3473"/>
              <a:ext cx="5083" cy="1"/>
            </a:xfrm>
            <a:prstGeom prst="line">
              <a:avLst/>
            </a:prstGeom>
            <a:noFill/>
            <a:ln w="12700">
              <a:solidFill>
                <a:srgbClr val="000000"/>
              </a:solidFill>
              <a:round/>
              <a:headEnd/>
              <a:tailEnd/>
            </a:ln>
          </p:spPr>
          <p:txBody>
            <a:bodyPr/>
            <a:lstStyle/>
            <a:p>
              <a:endParaRPr lang="en-US"/>
            </a:p>
          </p:txBody>
        </p:sp>
        <p:sp>
          <p:nvSpPr>
            <p:cNvPr id="136209" name="Line 17"/>
            <p:cNvSpPr>
              <a:spLocks noChangeShapeType="1"/>
            </p:cNvSpPr>
            <p:nvPr/>
          </p:nvSpPr>
          <p:spPr bwMode="auto">
            <a:xfrm>
              <a:off x="426" y="3415"/>
              <a:ext cx="5083" cy="1"/>
            </a:xfrm>
            <a:prstGeom prst="line">
              <a:avLst/>
            </a:prstGeom>
            <a:noFill/>
            <a:ln w="12700">
              <a:solidFill>
                <a:srgbClr val="000000"/>
              </a:solidFill>
              <a:round/>
              <a:headEnd/>
              <a:tailEnd/>
            </a:ln>
          </p:spPr>
          <p:txBody>
            <a:bodyPr/>
            <a:lstStyle/>
            <a:p>
              <a:endParaRPr lang="en-US"/>
            </a:p>
          </p:txBody>
        </p:sp>
        <p:sp>
          <p:nvSpPr>
            <p:cNvPr id="136210" name="Line 18"/>
            <p:cNvSpPr>
              <a:spLocks noChangeShapeType="1"/>
            </p:cNvSpPr>
            <p:nvPr/>
          </p:nvSpPr>
          <p:spPr bwMode="auto">
            <a:xfrm>
              <a:off x="426" y="3349"/>
              <a:ext cx="5083" cy="1"/>
            </a:xfrm>
            <a:prstGeom prst="line">
              <a:avLst/>
            </a:prstGeom>
            <a:noFill/>
            <a:ln w="12700">
              <a:solidFill>
                <a:srgbClr val="000000"/>
              </a:solidFill>
              <a:round/>
              <a:headEnd/>
              <a:tailEnd/>
            </a:ln>
          </p:spPr>
          <p:txBody>
            <a:bodyPr/>
            <a:lstStyle/>
            <a:p>
              <a:endParaRPr lang="en-US"/>
            </a:p>
          </p:txBody>
        </p:sp>
        <p:sp>
          <p:nvSpPr>
            <p:cNvPr id="136211" name="Line 19"/>
            <p:cNvSpPr>
              <a:spLocks noChangeShapeType="1"/>
            </p:cNvSpPr>
            <p:nvPr/>
          </p:nvSpPr>
          <p:spPr bwMode="auto">
            <a:xfrm>
              <a:off x="426" y="3226"/>
              <a:ext cx="5083" cy="1"/>
            </a:xfrm>
            <a:prstGeom prst="line">
              <a:avLst/>
            </a:prstGeom>
            <a:noFill/>
            <a:ln w="12700">
              <a:solidFill>
                <a:srgbClr val="000000"/>
              </a:solidFill>
              <a:round/>
              <a:headEnd/>
              <a:tailEnd/>
            </a:ln>
          </p:spPr>
          <p:txBody>
            <a:bodyPr/>
            <a:lstStyle/>
            <a:p>
              <a:endParaRPr lang="en-US"/>
            </a:p>
          </p:txBody>
        </p:sp>
        <p:sp>
          <p:nvSpPr>
            <p:cNvPr id="136212" name="Line 20"/>
            <p:cNvSpPr>
              <a:spLocks noChangeShapeType="1"/>
            </p:cNvSpPr>
            <p:nvPr/>
          </p:nvSpPr>
          <p:spPr bwMode="auto">
            <a:xfrm>
              <a:off x="426" y="3168"/>
              <a:ext cx="5083" cy="1"/>
            </a:xfrm>
            <a:prstGeom prst="line">
              <a:avLst/>
            </a:prstGeom>
            <a:noFill/>
            <a:ln w="12700">
              <a:solidFill>
                <a:srgbClr val="000000"/>
              </a:solidFill>
              <a:round/>
              <a:headEnd/>
              <a:tailEnd/>
            </a:ln>
          </p:spPr>
          <p:txBody>
            <a:bodyPr/>
            <a:lstStyle/>
            <a:p>
              <a:endParaRPr lang="en-US"/>
            </a:p>
          </p:txBody>
        </p:sp>
        <p:sp>
          <p:nvSpPr>
            <p:cNvPr id="136213" name="Line 21"/>
            <p:cNvSpPr>
              <a:spLocks noChangeShapeType="1"/>
            </p:cNvSpPr>
            <p:nvPr/>
          </p:nvSpPr>
          <p:spPr bwMode="auto">
            <a:xfrm>
              <a:off x="426" y="3111"/>
              <a:ext cx="5083" cy="1"/>
            </a:xfrm>
            <a:prstGeom prst="line">
              <a:avLst/>
            </a:prstGeom>
            <a:noFill/>
            <a:ln w="12700">
              <a:solidFill>
                <a:srgbClr val="000000"/>
              </a:solidFill>
              <a:round/>
              <a:headEnd/>
              <a:tailEnd/>
            </a:ln>
          </p:spPr>
          <p:txBody>
            <a:bodyPr/>
            <a:lstStyle/>
            <a:p>
              <a:endParaRPr lang="en-US"/>
            </a:p>
          </p:txBody>
        </p:sp>
        <p:sp>
          <p:nvSpPr>
            <p:cNvPr id="136214" name="Line 22"/>
            <p:cNvSpPr>
              <a:spLocks noChangeShapeType="1"/>
            </p:cNvSpPr>
            <p:nvPr/>
          </p:nvSpPr>
          <p:spPr bwMode="auto">
            <a:xfrm>
              <a:off x="426" y="3045"/>
              <a:ext cx="5083" cy="1"/>
            </a:xfrm>
            <a:prstGeom prst="line">
              <a:avLst/>
            </a:prstGeom>
            <a:noFill/>
            <a:ln w="12700">
              <a:solidFill>
                <a:srgbClr val="000000"/>
              </a:solidFill>
              <a:round/>
              <a:headEnd/>
              <a:tailEnd/>
            </a:ln>
          </p:spPr>
          <p:txBody>
            <a:bodyPr/>
            <a:lstStyle/>
            <a:p>
              <a:endParaRPr lang="en-US"/>
            </a:p>
          </p:txBody>
        </p:sp>
        <p:sp>
          <p:nvSpPr>
            <p:cNvPr id="136215" name="Line 23"/>
            <p:cNvSpPr>
              <a:spLocks noChangeShapeType="1"/>
            </p:cNvSpPr>
            <p:nvPr/>
          </p:nvSpPr>
          <p:spPr bwMode="auto">
            <a:xfrm>
              <a:off x="426" y="2921"/>
              <a:ext cx="5083" cy="1"/>
            </a:xfrm>
            <a:prstGeom prst="line">
              <a:avLst/>
            </a:prstGeom>
            <a:noFill/>
            <a:ln w="12700">
              <a:solidFill>
                <a:srgbClr val="000000"/>
              </a:solidFill>
              <a:round/>
              <a:headEnd/>
              <a:tailEnd/>
            </a:ln>
          </p:spPr>
          <p:txBody>
            <a:bodyPr/>
            <a:lstStyle/>
            <a:p>
              <a:endParaRPr lang="en-US"/>
            </a:p>
          </p:txBody>
        </p:sp>
        <p:sp>
          <p:nvSpPr>
            <p:cNvPr id="136216" name="Line 24"/>
            <p:cNvSpPr>
              <a:spLocks noChangeShapeType="1"/>
            </p:cNvSpPr>
            <p:nvPr/>
          </p:nvSpPr>
          <p:spPr bwMode="auto">
            <a:xfrm>
              <a:off x="426" y="2864"/>
              <a:ext cx="5083" cy="1"/>
            </a:xfrm>
            <a:prstGeom prst="line">
              <a:avLst/>
            </a:prstGeom>
            <a:noFill/>
            <a:ln w="12700">
              <a:solidFill>
                <a:srgbClr val="000000"/>
              </a:solidFill>
              <a:round/>
              <a:headEnd/>
              <a:tailEnd/>
            </a:ln>
          </p:spPr>
          <p:txBody>
            <a:bodyPr/>
            <a:lstStyle/>
            <a:p>
              <a:endParaRPr lang="en-US"/>
            </a:p>
          </p:txBody>
        </p:sp>
        <p:sp>
          <p:nvSpPr>
            <p:cNvPr id="136217" name="Line 25"/>
            <p:cNvSpPr>
              <a:spLocks noChangeShapeType="1"/>
            </p:cNvSpPr>
            <p:nvPr/>
          </p:nvSpPr>
          <p:spPr bwMode="auto">
            <a:xfrm>
              <a:off x="426" y="2798"/>
              <a:ext cx="5083" cy="1"/>
            </a:xfrm>
            <a:prstGeom prst="line">
              <a:avLst/>
            </a:prstGeom>
            <a:noFill/>
            <a:ln w="12700">
              <a:solidFill>
                <a:srgbClr val="000000"/>
              </a:solidFill>
              <a:round/>
              <a:headEnd/>
              <a:tailEnd/>
            </a:ln>
          </p:spPr>
          <p:txBody>
            <a:bodyPr/>
            <a:lstStyle/>
            <a:p>
              <a:endParaRPr lang="en-US"/>
            </a:p>
          </p:txBody>
        </p:sp>
        <p:sp>
          <p:nvSpPr>
            <p:cNvPr id="136218" name="Line 26"/>
            <p:cNvSpPr>
              <a:spLocks noChangeShapeType="1"/>
            </p:cNvSpPr>
            <p:nvPr/>
          </p:nvSpPr>
          <p:spPr bwMode="auto">
            <a:xfrm>
              <a:off x="426" y="2740"/>
              <a:ext cx="5083" cy="1"/>
            </a:xfrm>
            <a:prstGeom prst="line">
              <a:avLst/>
            </a:prstGeom>
            <a:noFill/>
            <a:ln w="12700">
              <a:solidFill>
                <a:srgbClr val="000000"/>
              </a:solidFill>
              <a:round/>
              <a:headEnd/>
              <a:tailEnd/>
            </a:ln>
          </p:spPr>
          <p:txBody>
            <a:bodyPr/>
            <a:lstStyle/>
            <a:p>
              <a:endParaRPr lang="en-US"/>
            </a:p>
          </p:txBody>
        </p:sp>
        <p:sp>
          <p:nvSpPr>
            <p:cNvPr id="136219" name="Line 27"/>
            <p:cNvSpPr>
              <a:spLocks noChangeShapeType="1"/>
            </p:cNvSpPr>
            <p:nvPr/>
          </p:nvSpPr>
          <p:spPr bwMode="auto">
            <a:xfrm>
              <a:off x="426" y="2617"/>
              <a:ext cx="5083" cy="1"/>
            </a:xfrm>
            <a:prstGeom prst="line">
              <a:avLst/>
            </a:prstGeom>
            <a:noFill/>
            <a:ln w="12700">
              <a:solidFill>
                <a:srgbClr val="000000"/>
              </a:solidFill>
              <a:round/>
              <a:headEnd/>
              <a:tailEnd/>
            </a:ln>
          </p:spPr>
          <p:txBody>
            <a:bodyPr/>
            <a:lstStyle/>
            <a:p>
              <a:endParaRPr lang="en-US"/>
            </a:p>
          </p:txBody>
        </p:sp>
        <p:sp>
          <p:nvSpPr>
            <p:cNvPr id="136220" name="Line 28"/>
            <p:cNvSpPr>
              <a:spLocks noChangeShapeType="1"/>
            </p:cNvSpPr>
            <p:nvPr/>
          </p:nvSpPr>
          <p:spPr bwMode="auto">
            <a:xfrm>
              <a:off x="426" y="2559"/>
              <a:ext cx="5083" cy="1"/>
            </a:xfrm>
            <a:prstGeom prst="line">
              <a:avLst/>
            </a:prstGeom>
            <a:noFill/>
            <a:ln w="12700">
              <a:solidFill>
                <a:srgbClr val="000000"/>
              </a:solidFill>
              <a:round/>
              <a:headEnd/>
              <a:tailEnd/>
            </a:ln>
          </p:spPr>
          <p:txBody>
            <a:bodyPr/>
            <a:lstStyle/>
            <a:p>
              <a:endParaRPr lang="en-US"/>
            </a:p>
          </p:txBody>
        </p:sp>
        <p:sp>
          <p:nvSpPr>
            <p:cNvPr id="136221" name="Line 29"/>
            <p:cNvSpPr>
              <a:spLocks noChangeShapeType="1"/>
            </p:cNvSpPr>
            <p:nvPr/>
          </p:nvSpPr>
          <p:spPr bwMode="auto">
            <a:xfrm>
              <a:off x="426" y="2493"/>
              <a:ext cx="5083" cy="1"/>
            </a:xfrm>
            <a:prstGeom prst="line">
              <a:avLst/>
            </a:prstGeom>
            <a:noFill/>
            <a:ln w="12700">
              <a:solidFill>
                <a:srgbClr val="000000"/>
              </a:solidFill>
              <a:round/>
              <a:headEnd/>
              <a:tailEnd/>
            </a:ln>
          </p:spPr>
          <p:txBody>
            <a:bodyPr/>
            <a:lstStyle/>
            <a:p>
              <a:endParaRPr lang="en-US"/>
            </a:p>
          </p:txBody>
        </p:sp>
        <p:sp>
          <p:nvSpPr>
            <p:cNvPr id="136222" name="Line 30"/>
            <p:cNvSpPr>
              <a:spLocks noChangeShapeType="1"/>
            </p:cNvSpPr>
            <p:nvPr/>
          </p:nvSpPr>
          <p:spPr bwMode="auto">
            <a:xfrm>
              <a:off x="426" y="2436"/>
              <a:ext cx="5083" cy="1"/>
            </a:xfrm>
            <a:prstGeom prst="line">
              <a:avLst/>
            </a:prstGeom>
            <a:noFill/>
            <a:ln w="12700">
              <a:solidFill>
                <a:srgbClr val="000000"/>
              </a:solidFill>
              <a:round/>
              <a:headEnd/>
              <a:tailEnd/>
            </a:ln>
          </p:spPr>
          <p:txBody>
            <a:bodyPr/>
            <a:lstStyle/>
            <a:p>
              <a:endParaRPr lang="en-US"/>
            </a:p>
          </p:txBody>
        </p:sp>
        <p:sp>
          <p:nvSpPr>
            <p:cNvPr id="136223" name="Line 31"/>
            <p:cNvSpPr>
              <a:spLocks noChangeShapeType="1"/>
            </p:cNvSpPr>
            <p:nvPr/>
          </p:nvSpPr>
          <p:spPr bwMode="auto">
            <a:xfrm>
              <a:off x="426" y="2312"/>
              <a:ext cx="5083" cy="1"/>
            </a:xfrm>
            <a:prstGeom prst="line">
              <a:avLst/>
            </a:prstGeom>
            <a:noFill/>
            <a:ln w="12700">
              <a:solidFill>
                <a:srgbClr val="000000"/>
              </a:solidFill>
              <a:round/>
              <a:headEnd/>
              <a:tailEnd/>
            </a:ln>
          </p:spPr>
          <p:txBody>
            <a:bodyPr/>
            <a:lstStyle/>
            <a:p>
              <a:endParaRPr lang="en-US"/>
            </a:p>
          </p:txBody>
        </p:sp>
        <p:sp>
          <p:nvSpPr>
            <p:cNvPr id="136224" name="Line 32"/>
            <p:cNvSpPr>
              <a:spLocks noChangeShapeType="1"/>
            </p:cNvSpPr>
            <p:nvPr/>
          </p:nvSpPr>
          <p:spPr bwMode="auto">
            <a:xfrm>
              <a:off x="426" y="2255"/>
              <a:ext cx="5083" cy="1"/>
            </a:xfrm>
            <a:prstGeom prst="line">
              <a:avLst/>
            </a:prstGeom>
            <a:noFill/>
            <a:ln w="12700">
              <a:solidFill>
                <a:srgbClr val="000000"/>
              </a:solidFill>
              <a:round/>
              <a:headEnd/>
              <a:tailEnd/>
            </a:ln>
          </p:spPr>
          <p:txBody>
            <a:bodyPr/>
            <a:lstStyle/>
            <a:p>
              <a:endParaRPr lang="en-US"/>
            </a:p>
          </p:txBody>
        </p:sp>
        <p:sp>
          <p:nvSpPr>
            <p:cNvPr id="136225" name="Line 33"/>
            <p:cNvSpPr>
              <a:spLocks noChangeShapeType="1"/>
            </p:cNvSpPr>
            <p:nvPr/>
          </p:nvSpPr>
          <p:spPr bwMode="auto">
            <a:xfrm>
              <a:off x="426" y="2189"/>
              <a:ext cx="5083" cy="1"/>
            </a:xfrm>
            <a:prstGeom prst="line">
              <a:avLst/>
            </a:prstGeom>
            <a:noFill/>
            <a:ln w="12700">
              <a:solidFill>
                <a:srgbClr val="000000"/>
              </a:solidFill>
              <a:round/>
              <a:headEnd/>
              <a:tailEnd/>
            </a:ln>
          </p:spPr>
          <p:txBody>
            <a:bodyPr/>
            <a:lstStyle/>
            <a:p>
              <a:endParaRPr lang="en-US"/>
            </a:p>
          </p:txBody>
        </p:sp>
        <p:sp>
          <p:nvSpPr>
            <p:cNvPr id="136226" name="Line 34"/>
            <p:cNvSpPr>
              <a:spLocks noChangeShapeType="1"/>
            </p:cNvSpPr>
            <p:nvPr/>
          </p:nvSpPr>
          <p:spPr bwMode="auto">
            <a:xfrm>
              <a:off x="426" y="2131"/>
              <a:ext cx="5083" cy="1"/>
            </a:xfrm>
            <a:prstGeom prst="line">
              <a:avLst/>
            </a:prstGeom>
            <a:noFill/>
            <a:ln w="12700">
              <a:solidFill>
                <a:srgbClr val="000000"/>
              </a:solidFill>
              <a:round/>
              <a:headEnd/>
              <a:tailEnd/>
            </a:ln>
          </p:spPr>
          <p:txBody>
            <a:bodyPr/>
            <a:lstStyle/>
            <a:p>
              <a:endParaRPr lang="en-US"/>
            </a:p>
          </p:txBody>
        </p:sp>
        <p:sp>
          <p:nvSpPr>
            <p:cNvPr id="136227" name="Line 35"/>
            <p:cNvSpPr>
              <a:spLocks noChangeShapeType="1"/>
            </p:cNvSpPr>
            <p:nvPr/>
          </p:nvSpPr>
          <p:spPr bwMode="auto">
            <a:xfrm>
              <a:off x="426" y="2008"/>
              <a:ext cx="5083" cy="1"/>
            </a:xfrm>
            <a:prstGeom prst="line">
              <a:avLst/>
            </a:prstGeom>
            <a:noFill/>
            <a:ln w="12700">
              <a:solidFill>
                <a:srgbClr val="000000"/>
              </a:solidFill>
              <a:round/>
              <a:headEnd/>
              <a:tailEnd/>
            </a:ln>
          </p:spPr>
          <p:txBody>
            <a:bodyPr/>
            <a:lstStyle/>
            <a:p>
              <a:endParaRPr lang="en-US"/>
            </a:p>
          </p:txBody>
        </p:sp>
        <p:sp>
          <p:nvSpPr>
            <p:cNvPr id="136228" name="Line 36"/>
            <p:cNvSpPr>
              <a:spLocks noChangeShapeType="1"/>
            </p:cNvSpPr>
            <p:nvPr/>
          </p:nvSpPr>
          <p:spPr bwMode="auto">
            <a:xfrm>
              <a:off x="426" y="1942"/>
              <a:ext cx="5083" cy="1"/>
            </a:xfrm>
            <a:prstGeom prst="line">
              <a:avLst/>
            </a:prstGeom>
            <a:noFill/>
            <a:ln w="12700">
              <a:solidFill>
                <a:srgbClr val="000000"/>
              </a:solidFill>
              <a:round/>
              <a:headEnd/>
              <a:tailEnd/>
            </a:ln>
          </p:spPr>
          <p:txBody>
            <a:bodyPr/>
            <a:lstStyle/>
            <a:p>
              <a:endParaRPr lang="en-US"/>
            </a:p>
          </p:txBody>
        </p:sp>
        <p:sp>
          <p:nvSpPr>
            <p:cNvPr id="136229" name="Line 37"/>
            <p:cNvSpPr>
              <a:spLocks noChangeShapeType="1"/>
            </p:cNvSpPr>
            <p:nvPr/>
          </p:nvSpPr>
          <p:spPr bwMode="auto">
            <a:xfrm>
              <a:off x="426" y="1884"/>
              <a:ext cx="5083" cy="1"/>
            </a:xfrm>
            <a:prstGeom prst="line">
              <a:avLst/>
            </a:prstGeom>
            <a:noFill/>
            <a:ln w="12700">
              <a:solidFill>
                <a:srgbClr val="000000"/>
              </a:solidFill>
              <a:round/>
              <a:headEnd/>
              <a:tailEnd/>
            </a:ln>
          </p:spPr>
          <p:txBody>
            <a:bodyPr/>
            <a:lstStyle/>
            <a:p>
              <a:endParaRPr lang="en-US"/>
            </a:p>
          </p:txBody>
        </p:sp>
        <p:sp>
          <p:nvSpPr>
            <p:cNvPr id="136230" name="Line 38"/>
            <p:cNvSpPr>
              <a:spLocks noChangeShapeType="1"/>
            </p:cNvSpPr>
            <p:nvPr/>
          </p:nvSpPr>
          <p:spPr bwMode="auto">
            <a:xfrm>
              <a:off x="426" y="1827"/>
              <a:ext cx="5083" cy="1"/>
            </a:xfrm>
            <a:prstGeom prst="line">
              <a:avLst/>
            </a:prstGeom>
            <a:noFill/>
            <a:ln w="12700">
              <a:solidFill>
                <a:srgbClr val="000000"/>
              </a:solidFill>
              <a:round/>
              <a:headEnd/>
              <a:tailEnd/>
            </a:ln>
          </p:spPr>
          <p:txBody>
            <a:bodyPr/>
            <a:lstStyle/>
            <a:p>
              <a:endParaRPr lang="en-US"/>
            </a:p>
          </p:txBody>
        </p:sp>
        <p:sp>
          <p:nvSpPr>
            <p:cNvPr id="136231" name="Line 39"/>
            <p:cNvSpPr>
              <a:spLocks noChangeShapeType="1"/>
            </p:cNvSpPr>
            <p:nvPr/>
          </p:nvSpPr>
          <p:spPr bwMode="auto">
            <a:xfrm>
              <a:off x="426" y="1703"/>
              <a:ext cx="5083" cy="1"/>
            </a:xfrm>
            <a:prstGeom prst="line">
              <a:avLst/>
            </a:prstGeom>
            <a:noFill/>
            <a:ln w="12700">
              <a:solidFill>
                <a:srgbClr val="000000"/>
              </a:solidFill>
              <a:round/>
              <a:headEnd/>
              <a:tailEnd/>
            </a:ln>
          </p:spPr>
          <p:txBody>
            <a:bodyPr/>
            <a:lstStyle/>
            <a:p>
              <a:endParaRPr lang="en-US"/>
            </a:p>
          </p:txBody>
        </p:sp>
        <p:sp>
          <p:nvSpPr>
            <p:cNvPr id="136232" name="Line 40"/>
            <p:cNvSpPr>
              <a:spLocks noChangeShapeType="1"/>
            </p:cNvSpPr>
            <p:nvPr/>
          </p:nvSpPr>
          <p:spPr bwMode="auto">
            <a:xfrm>
              <a:off x="426" y="1637"/>
              <a:ext cx="5083" cy="1"/>
            </a:xfrm>
            <a:prstGeom prst="line">
              <a:avLst/>
            </a:prstGeom>
            <a:noFill/>
            <a:ln w="12700">
              <a:solidFill>
                <a:srgbClr val="000000"/>
              </a:solidFill>
              <a:round/>
              <a:headEnd/>
              <a:tailEnd/>
            </a:ln>
          </p:spPr>
          <p:txBody>
            <a:bodyPr/>
            <a:lstStyle/>
            <a:p>
              <a:endParaRPr lang="en-US"/>
            </a:p>
          </p:txBody>
        </p:sp>
        <p:sp>
          <p:nvSpPr>
            <p:cNvPr id="136233" name="Line 41"/>
            <p:cNvSpPr>
              <a:spLocks noChangeShapeType="1"/>
            </p:cNvSpPr>
            <p:nvPr/>
          </p:nvSpPr>
          <p:spPr bwMode="auto">
            <a:xfrm>
              <a:off x="426" y="1580"/>
              <a:ext cx="5083" cy="1"/>
            </a:xfrm>
            <a:prstGeom prst="line">
              <a:avLst/>
            </a:prstGeom>
            <a:noFill/>
            <a:ln w="12700">
              <a:solidFill>
                <a:srgbClr val="000000"/>
              </a:solidFill>
              <a:round/>
              <a:headEnd/>
              <a:tailEnd/>
            </a:ln>
          </p:spPr>
          <p:txBody>
            <a:bodyPr/>
            <a:lstStyle/>
            <a:p>
              <a:endParaRPr lang="en-US"/>
            </a:p>
          </p:txBody>
        </p:sp>
        <p:sp>
          <p:nvSpPr>
            <p:cNvPr id="136234" name="Line 42"/>
            <p:cNvSpPr>
              <a:spLocks noChangeShapeType="1"/>
            </p:cNvSpPr>
            <p:nvPr/>
          </p:nvSpPr>
          <p:spPr bwMode="auto">
            <a:xfrm>
              <a:off x="426" y="1514"/>
              <a:ext cx="5083" cy="1"/>
            </a:xfrm>
            <a:prstGeom prst="line">
              <a:avLst/>
            </a:prstGeom>
            <a:noFill/>
            <a:ln w="12700">
              <a:solidFill>
                <a:srgbClr val="000000"/>
              </a:solidFill>
              <a:round/>
              <a:headEnd/>
              <a:tailEnd/>
            </a:ln>
          </p:spPr>
          <p:txBody>
            <a:bodyPr/>
            <a:lstStyle/>
            <a:p>
              <a:endParaRPr lang="en-US"/>
            </a:p>
          </p:txBody>
        </p:sp>
        <p:sp>
          <p:nvSpPr>
            <p:cNvPr id="136235" name="Line 43"/>
            <p:cNvSpPr>
              <a:spLocks noChangeShapeType="1"/>
            </p:cNvSpPr>
            <p:nvPr/>
          </p:nvSpPr>
          <p:spPr bwMode="auto">
            <a:xfrm>
              <a:off x="426" y="3292"/>
              <a:ext cx="5083" cy="1"/>
            </a:xfrm>
            <a:prstGeom prst="line">
              <a:avLst/>
            </a:prstGeom>
            <a:noFill/>
            <a:ln w="12700">
              <a:solidFill>
                <a:srgbClr val="000000"/>
              </a:solidFill>
              <a:round/>
              <a:headEnd/>
              <a:tailEnd/>
            </a:ln>
          </p:spPr>
          <p:txBody>
            <a:bodyPr/>
            <a:lstStyle/>
            <a:p>
              <a:endParaRPr lang="en-US"/>
            </a:p>
          </p:txBody>
        </p:sp>
        <p:sp>
          <p:nvSpPr>
            <p:cNvPr id="136236" name="Line 44"/>
            <p:cNvSpPr>
              <a:spLocks noChangeShapeType="1"/>
            </p:cNvSpPr>
            <p:nvPr/>
          </p:nvSpPr>
          <p:spPr bwMode="auto">
            <a:xfrm>
              <a:off x="426" y="2987"/>
              <a:ext cx="5083" cy="1"/>
            </a:xfrm>
            <a:prstGeom prst="line">
              <a:avLst/>
            </a:prstGeom>
            <a:noFill/>
            <a:ln w="12700">
              <a:solidFill>
                <a:srgbClr val="000000"/>
              </a:solidFill>
              <a:round/>
              <a:headEnd/>
              <a:tailEnd/>
            </a:ln>
          </p:spPr>
          <p:txBody>
            <a:bodyPr/>
            <a:lstStyle/>
            <a:p>
              <a:endParaRPr lang="en-US"/>
            </a:p>
          </p:txBody>
        </p:sp>
        <p:sp>
          <p:nvSpPr>
            <p:cNvPr id="136237" name="Line 45"/>
            <p:cNvSpPr>
              <a:spLocks noChangeShapeType="1"/>
            </p:cNvSpPr>
            <p:nvPr/>
          </p:nvSpPr>
          <p:spPr bwMode="auto">
            <a:xfrm>
              <a:off x="426" y="2683"/>
              <a:ext cx="5083" cy="1"/>
            </a:xfrm>
            <a:prstGeom prst="line">
              <a:avLst/>
            </a:prstGeom>
            <a:noFill/>
            <a:ln w="12700">
              <a:solidFill>
                <a:srgbClr val="000000"/>
              </a:solidFill>
              <a:round/>
              <a:headEnd/>
              <a:tailEnd/>
            </a:ln>
          </p:spPr>
          <p:txBody>
            <a:bodyPr/>
            <a:lstStyle/>
            <a:p>
              <a:endParaRPr lang="en-US"/>
            </a:p>
          </p:txBody>
        </p:sp>
        <p:sp>
          <p:nvSpPr>
            <p:cNvPr id="136238" name="Line 46"/>
            <p:cNvSpPr>
              <a:spLocks noChangeShapeType="1"/>
            </p:cNvSpPr>
            <p:nvPr/>
          </p:nvSpPr>
          <p:spPr bwMode="auto">
            <a:xfrm>
              <a:off x="426" y="2370"/>
              <a:ext cx="5083" cy="1"/>
            </a:xfrm>
            <a:prstGeom prst="line">
              <a:avLst/>
            </a:prstGeom>
            <a:noFill/>
            <a:ln w="12700">
              <a:solidFill>
                <a:srgbClr val="000000"/>
              </a:solidFill>
              <a:round/>
              <a:headEnd/>
              <a:tailEnd/>
            </a:ln>
          </p:spPr>
          <p:txBody>
            <a:bodyPr/>
            <a:lstStyle/>
            <a:p>
              <a:endParaRPr lang="en-US"/>
            </a:p>
          </p:txBody>
        </p:sp>
        <p:sp>
          <p:nvSpPr>
            <p:cNvPr id="136239" name="Line 47"/>
            <p:cNvSpPr>
              <a:spLocks noChangeShapeType="1"/>
            </p:cNvSpPr>
            <p:nvPr/>
          </p:nvSpPr>
          <p:spPr bwMode="auto">
            <a:xfrm>
              <a:off x="426" y="2065"/>
              <a:ext cx="5083" cy="1"/>
            </a:xfrm>
            <a:prstGeom prst="line">
              <a:avLst/>
            </a:prstGeom>
            <a:noFill/>
            <a:ln w="12700">
              <a:solidFill>
                <a:srgbClr val="000000"/>
              </a:solidFill>
              <a:round/>
              <a:headEnd/>
              <a:tailEnd/>
            </a:ln>
          </p:spPr>
          <p:txBody>
            <a:bodyPr/>
            <a:lstStyle/>
            <a:p>
              <a:endParaRPr lang="en-US"/>
            </a:p>
          </p:txBody>
        </p:sp>
        <p:sp>
          <p:nvSpPr>
            <p:cNvPr id="136240" name="Line 48"/>
            <p:cNvSpPr>
              <a:spLocks noChangeShapeType="1"/>
            </p:cNvSpPr>
            <p:nvPr/>
          </p:nvSpPr>
          <p:spPr bwMode="auto">
            <a:xfrm>
              <a:off x="426" y="1761"/>
              <a:ext cx="5083" cy="1"/>
            </a:xfrm>
            <a:prstGeom prst="line">
              <a:avLst/>
            </a:prstGeom>
            <a:noFill/>
            <a:ln w="12700">
              <a:solidFill>
                <a:srgbClr val="000000"/>
              </a:solidFill>
              <a:round/>
              <a:headEnd/>
              <a:tailEnd/>
            </a:ln>
          </p:spPr>
          <p:txBody>
            <a:bodyPr/>
            <a:lstStyle/>
            <a:p>
              <a:endParaRPr lang="en-US"/>
            </a:p>
          </p:txBody>
        </p:sp>
        <p:sp>
          <p:nvSpPr>
            <p:cNvPr id="136241" name="Line 49"/>
            <p:cNvSpPr>
              <a:spLocks noChangeShapeType="1"/>
            </p:cNvSpPr>
            <p:nvPr/>
          </p:nvSpPr>
          <p:spPr bwMode="auto">
            <a:xfrm>
              <a:off x="426" y="1456"/>
              <a:ext cx="5083" cy="1"/>
            </a:xfrm>
            <a:prstGeom prst="line">
              <a:avLst/>
            </a:prstGeom>
            <a:noFill/>
            <a:ln w="12700">
              <a:solidFill>
                <a:srgbClr val="000000"/>
              </a:solidFill>
              <a:round/>
              <a:headEnd/>
              <a:tailEnd/>
            </a:ln>
          </p:spPr>
          <p:txBody>
            <a:bodyPr/>
            <a:lstStyle/>
            <a:p>
              <a:endParaRPr lang="en-US"/>
            </a:p>
          </p:txBody>
        </p:sp>
        <p:sp>
          <p:nvSpPr>
            <p:cNvPr id="136242" name="Line 50"/>
            <p:cNvSpPr>
              <a:spLocks noChangeShapeType="1"/>
            </p:cNvSpPr>
            <p:nvPr/>
          </p:nvSpPr>
          <p:spPr bwMode="auto">
            <a:xfrm>
              <a:off x="582" y="1456"/>
              <a:ext cx="1" cy="2140"/>
            </a:xfrm>
            <a:prstGeom prst="line">
              <a:avLst/>
            </a:prstGeom>
            <a:noFill/>
            <a:ln w="12700">
              <a:solidFill>
                <a:srgbClr val="000000"/>
              </a:solidFill>
              <a:round/>
              <a:headEnd/>
              <a:tailEnd/>
            </a:ln>
          </p:spPr>
          <p:txBody>
            <a:bodyPr/>
            <a:lstStyle/>
            <a:p>
              <a:endParaRPr lang="en-US"/>
            </a:p>
          </p:txBody>
        </p:sp>
        <p:sp>
          <p:nvSpPr>
            <p:cNvPr id="136243" name="Line 51"/>
            <p:cNvSpPr>
              <a:spLocks noChangeShapeType="1"/>
            </p:cNvSpPr>
            <p:nvPr/>
          </p:nvSpPr>
          <p:spPr bwMode="auto">
            <a:xfrm>
              <a:off x="664" y="1456"/>
              <a:ext cx="1" cy="2140"/>
            </a:xfrm>
            <a:prstGeom prst="line">
              <a:avLst/>
            </a:prstGeom>
            <a:noFill/>
            <a:ln w="12700">
              <a:solidFill>
                <a:srgbClr val="000000"/>
              </a:solidFill>
              <a:round/>
              <a:headEnd/>
              <a:tailEnd/>
            </a:ln>
          </p:spPr>
          <p:txBody>
            <a:bodyPr/>
            <a:lstStyle/>
            <a:p>
              <a:endParaRPr lang="en-US"/>
            </a:p>
          </p:txBody>
        </p:sp>
        <p:sp>
          <p:nvSpPr>
            <p:cNvPr id="136244" name="Line 52"/>
            <p:cNvSpPr>
              <a:spLocks noChangeShapeType="1"/>
            </p:cNvSpPr>
            <p:nvPr/>
          </p:nvSpPr>
          <p:spPr bwMode="auto">
            <a:xfrm>
              <a:off x="730" y="1456"/>
              <a:ext cx="1" cy="2140"/>
            </a:xfrm>
            <a:prstGeom prst="line">
              <a:avLst/>
            </a:prstGeom>
            <a:noFill/>
            <a:ln w="12700">
              <a:solidFill>
                <a:srgbClr val="000000"/>
              </a:solidFill>
              <a:round/>
              <a:headEnd/>
              <a:tailEnd/>
            </a:ln>
          </p:spPr>
          <p:txBody>
            <a:bodyPr/>
            <a:lstStyle/>
            <a:p>
              <a:endParaRPr lang="en-US"/>
            </a:p>
          </p:txBody>
        </p:sp>
        <p:sp>
          <p:nvSpPr>
            <p:cNvPr id="136245" name="Line 53"/>
            <p:cNvSpPr>
              <a:spLocks noChangeShapeType="1"/>
            </p:cNvSpPr>
            <p:nvPr/>
          </p:nvSpPr>
          <p:spPr bwMode="auto">
            <a:xfrm>
              <a:off x="779" y="1456"/>
              <a:ext cx="1" cy="2140"/>
            </a:xfrm>
            <a:prstGeom prst="line">
              <a:avLst/>
            </a:prstGeom>
            <a:noFill/>
            <a:ln w="12700">
              <a:solidFill>
                <a:srgbClr val="000000"/>
              </a:solidFill>
              <a:round/>
              <a:headEnd/>
              <a:tailEnd/>
            </a:ln>
          </p:spPr>
          <p:txBody>
            <a:bodyPr/>
            <a:lstStyle/>
            <a:p>
              <a:endParaRPr lang="en-US"/>
            </a:p>
          </p:txBody>
        </p:sp>
        <p:sp>
          <p:nvSpPr>
            <p:cNvPr id="136246" name="Line 54"/>
            <p:cNvSpPr>
              <a:spLocks noChangeShapeType="1"/>
            </p:cNvSpPr>
            <p:nvPr/>
          </p:nvSpPr>
          <p:spPr bwMode="auto">
            <a:xfrm>
              <a:off x="820" y="1456"/>
              <a:ext cx="1" cy="2140"/>
            </a:xfrm>
            <a:prstGeom prst="line">
              <a:avLst/>
            </a:prstGeom>
            <a:noFill/>
            <a:ln w="12700">
              <a:solidFill>
                <a:srgbClr val="000000"/>
              </a:solidFill>
              <a:round/>
              <a:headEnd/>
              <a:tailEnd/>
            </a:ln>
          </p:spPr>
          <p:txBody>
            <a:bodyPr/>
            <a:lstStyle/>
            <a:p>
              <a:endParaRPr lang="en-US"/>
            </a:p>
          </p:txBody>
        </p:sp>
        <p:sp>
          <p:nvSpPr>
            <p:cNvPr id="136247" name="Line 55"/>
            <p:cNvSpPr>
              <a:spLocks noChangeShapeType="1"/>
            </p:cNvSpPr>
            <p:nvPr/>
          </p:nvSpPr>
          <p:spPr bwMode="auto">
            <a:xfrm>
              <a:off x="853" y="1456"/>
              <a:ext cx="1" cy="2140"/>
            </a:xfrm>
            <a:prstGeom prst="line">
              <a:avLst/>
            </a:prstGeom>
            <a:noFill/>
            <a:ln w="12700">
              <a:solidFill>
                <a:srgbClr val="000000"/>
              </a:solidFill>
              <a:round/>
              <a:headEnd/>
              <a:tailEnd/>
            </a:ln>
          </p:spPr>
          <p:txBody>
            <a:bodyPr/>
            <a:lstStyle/>
            <a:p>
              <a:endParaRPr lang="en-US"/>
            </a:p>
          </p:txBody>
        </p:sp>
        <p:sp>
          <p:nvSpPr>
            <p:cNvPr id="136248" name="Line 56"/>
            <p:cNvSpPr>
              <a:spLocks noChangeShapeType="1"/>
            </p:cNvSpPr>
            <p:nvPr/>
          </p:nvSpPr>
          <p:spPr bwMode="auto">
            <a:xfrm>
              <a:off x="886" y="1456"/>
              <a:ext cx="1" cy="2140"/>
            </a:xfrm>
            <a:prstGeom prst="line">
              <a:avLst/>
            </a:prstGeom>
            <a:noFill/>
            <a:ln w="12700">
              <a:solidFill>
                <a:srgbClr val="000000"/>
              </a:solidFill>
              <a:round/>
              <a:headEnd/>
              <a:tailEnd/>
            </a:ln>
          </p:spPr>
          <p:txBody>
            <a:bodyPr/>
            <a:lstStyle/>
            <a:p>
              <a:endParaRPr lang="en-US"/>
            </a:p>
          </p:txBody>
        </p:sp>
        <p:sp>
          <p:nvSpPr>
            <p:cNvPr id="136249" name="Line 57"/>
            <p:cNvSpPr>
              <a:spLocks noChangeShapeType="1"/>
            </p:cNvSpPr>
            <p:nvPr/>
          </p:nvSpPr>
          <p:spPr bwMode="auto">
            <a:xfrm>
              <a:off x="911" y="1456"/>
              <a:ext cx="1" cy="2140"/>
            </a:xfrm>
            <a:prstGeom prst="line">
              <a:avLst/>
            </a:prstGeom>
            <a:noFill/>
            <a:ln w="12700">
              <a:solidFill>
                <a:srgbClr val="000000"/>
              </a:solidFill>
              <a:round/>
              <a:headEnd/>
              <a:tailEnd/>
            </a:ln>
          </p:spPr>
          <p:txBody>
            <a:bodyPr/>
            <a:lstStyle/>
            <a:p>
              <a:endParaRPr lang="en-US"/>
            </a:p>
          </p:txBody>
        </p:sp>
        <p:sp>
          <p:nvSpPr>
            <p:cNvPr id="136250" name="Line 58"/>
            <p:cNvSpPr>
              <a:spLocks noChangeShapeType="1"/>
            </p:cNvSpPr>
            <p:nvPr/>
          </p:nvSpPr>
          <p:spPr bwMode="auto">
            <a:xfrm>
              <a:off x="1084" y="1456"/>
              <a:ext cx="1" cy="2140"/>
            </a:xfrm>
            <a:prstGeom prst="line">
              <a:avLst/>
            </a:prstGeom>
            <a:noFill/>
            <a:ln w="12700">
              <a:solidFill>
                <a:srgbClr val="000000"/>
              </a:solidFill>
              <a:round/>
              <a:headEnd/>
              <a:tailEnd/>
            </a:ln>
          </p:spPr>
          <p:txBody>
            <a:bodyPr/>
            <a:lstStyle/>
            <a:p>
              <a:endParaRPr lang="en-US"/>
            </a:p>
          </p:txBody>
        </p:sp>
        <p:sp>
          <p:nvSpPr>
            <p:cNvPr id="136251" name="Line 59"/>
            <p:cNvSpPr>
              <a:spLocks noChangeShapeType="1"/>
            </p:cNvSpPr>
            <p:nvPr/>
          </p:nvSpPr>
          <p:spPr bwMode="auto">
            <a:xfrm>
              <a:off x="1174" y="1456"/>
              <a:ext cx="1" cy="2140"/>
            </a:xfrm>
            <a:prstGeom prst="line">
              <a:avLst/>
            </a:prstGeom>
            <a:noFill/>
            <a:ln w="12700">
              <a:solidFill>
                <a:srgbClr val="000000"/>
              </a:solidFill>
              <a:round/>
              <a:headEnd/>
              <a:tailEnd/>
            </a:ln>
          </p:spPr>
          <p:txBody>
            <a:bodyPr/>
            <a:lstStyle/>
            <a:p>
              <a:endParaRPr lang="en-US"/>
            </a:p>
          </p:txBody>
        </p:sp>
        <p:sp>
          <p:nvSpPr>
            <p:cNvPr id="136252" name="Line 60"/>
            <p:cNvSpPr>
              <a:spLocks noChangeShapeType="1"/>
            </p:cNvSpPr>
            <p:nvPr/>
          </p:nvSpPr>
          <p:spPr bwMode="auto">
            <a:xfrm>
              <a:off x="1240" y="1456"/>
              <a:ext cx="1" cy="2140"/>
            </a:xfrm>
            <a:prstGeom prst="line">
              <a:avLst/>
            </a:prstGeom>
            <a:noFill/>
            <a:ln w="12700">
              <a:solidFill>
                <a:srgbClr val="000000"/>
              </a:solidFill>
              <a:round/>
              <a:headEnd/>
              <a:tailEnd/>
            </a:ln>
          </p:spPr>
          <p:txBody>
            <a:bodyPr/>
            <a:lstStyle/>
            <a:p>
              <a:endParaRPr lang="en-US"/>
            </a:p>
          </p:txBody>
        </p:sp>
        <p:sp>
          <p:nvSpPr>
            <p:cNvPr id="136253" name="Line 61"/>
            <p:cNvSpPr>
              <a:spLocks noChangeShapeType="1"/>
            </p:cNvSpPr>
            <p:nvPr/>
          </p:nvSpPr>
          <p:spPr bwMode="auto">
            <a:xfrm>
              <a:off x="1289" y="1456"/>
              <a:ext cx="1" cy="2140"/>
            </a:xfrm>
            <a:prstGeom prst="line">
              <a:avLst/>
            </a:prstGeom>
            <a:noFill/>
            <a:ln w="12700">
              <a:solidFill>
                <a:srgbClr val="000000"/>
              </a:solidFill>
              <a:round/>
              <a:headEnd/>
              <a:tailEnd/>
            </a:ln>
          </p:spPr>
          <p:txBody>
            <a:bodyPr/>
            <a:lstStyle/>
            <a:p>
              <a:endParaRPr lang="en-US"/>
            </a:p>
          </p:txBody>
        </p:sp>
        <p:sp>
          <p:nvSpPr>
            <p:cNvPr id="136254" name="Line 62"/>
            <p:cNvSpPr>
              <a:spLocks noChangeShapeType="1"/>
            </p:cNvSpPr>
            <p:nvPr/>
          </p:nvSpPr>
          <p:spPr bwMode="auto">
            <a:xfrm>
              <a:off x="1330" y="1456"/>
              <a:ext cx="1" cy="2140"/>
            </a:xfrm>
            <a:prstGeom prst="line">
              <a:avLst/>
            </a:prstGeom>
            <a:noFill/>
            <a:ln w="12700">
              <a:solidFill>
                <a:srgbClr val="000000"/>
              </a:solidFill>
              <a:round/>
              <a:headEnd/>
              <a:tailEnd/>
            </a:ln>
          </p:spPr>
          <p:txBody>
            <a:bodyPr/>
            <a:lstStyle/>
            <a:p>
              <a:endParaRPr lang="en-US"/>
            </a:p>
          </p:txBody>
        </p:sp>
        <p:sp>
          <p:nvSpPr>
            <p:cNvPr id="136255" name="Line 63"/>
            <p:cNvSpPr>
              <a:spLocks noChangeShapeType="1"/>
            </p:cNvSpPr>
            <p:nvPr/>
          </p:nvSpPr>
          <p:spPr bwMode="auto">
            <a:xfrm>
              <a:off x="1363" y="1456"/>
              <a:ext cx="1" cy="2140"/>
            </a:xfrm>
            <a:prstGeom prst="line">
              <a:avLst/>
            </a:prstGeom>
            <a:noFill/>
            <a:ln w="12700">
              <a:solidFill>
                <a:srgbClr val="000000"/>
              </a:solidFill>
              <a:round/>
              <a:headEnd/>
              <a:tailEnd/>
            </a:ln>
          </p:spPr>
          <p:txBody>
            <a:bodyPr/>
            <a:lstStyle/>
            <a:p>
              <a:endParaRPr lang="en-US"/>
            </a:p>
          </p:txBody>
        </p:sp>
        <p:sp>
          <p:nvSpPr>
            <p:cNvPr id="136256" name="Line 64"/>
            <p:cNvSpPr>
              <a:spLocks noChangeShapeType="1"/>
            </p:cNvSpPr>
            <p:nvPr/>
          </p:nvSpPr>
          <p:spPr bwMode="auto">
            <a:xfrm>
              <a:off x="1396" y="1456"/>
              <a:ext cx="1" cy="2140"/>
            </a:xfrm>
            <a:prstGeom prst="line">
              <a:avLst/>
            </a:prstGeom>
            <a:noFill/>
            <a:ln w="12700">
              <a:solidFill>
                <a:srgbClr val="000000"/>
              </a:solidFill>
              <a:round/>
              <a:headEnd/>
              <a:tailEnd/>
            </a:ln>
          </p:spPr>
          <p:txBody>
            <a:bodyPr/>
            <a:lstStyle/>
            <a:p>
              <a:endParaRPr lang="en-US"/>
            </a:p>
          </p:txBody>
        </p:sp>
        <p:sp>
          <p:nvSpPr>
            <p:cNvPr id="136257" name="Line 65"/>
            <p:cNvSpPr>
              <a:spLocks noChangeShapeType="1"/>
            </p:cNvSpPr>
            <p:nvPr/>
          </p:nvSpPr>
          <p:spPr bwMode="auto">
            <a:xfrm>
              <a:off x="1421" y="1456"/>
              <a:ext cx="1" cy="2140"/>
            </a:xfrm>
            <a:prstGeom prst="line">
              <a:avLst/>
            </a:prstGeom>
            <a:noFill/>
            <a:ln w="12700">
              <a:solidFill>
                <a:srgbClr val="000000"/>
              </a:solidFill>
              <a:round/>
              <a:headEnd/>
              <a:tailEnd/>
            </a:ln>
          </p:spPr>
          <p:txBody>
            <a:bodyPr/>
            <a:lstStyle/>
            <a:p>
              <a:endParaRPr lang="en-US"/>
            </a:p>
          </p:txBody>
        </p:sp>
        <p:sp>
          <p:nvSpPr>
            <p:cNvPr id="136258" name="Line 66"/>
            <p:cNvSpPr>
              <a:spLocks noChangeShapeType="1"/>
            </p:cNvSpPr>
            <p:nvPr/>
          </p:nvSpPr>
          <p:spPr bwMode="auto">
            <a:xfrm>
              <a:off x="1594" y="1456"/>
              <a:ext cx="1" cy="2140"/>
            </a:xfrm>
            <a:prstGeom prst="line">
              <a:avLst/>
            </a:prstGeom>
            <a:noFill/>
            <a:ln w="12700">
              <a:solidFill>
                <a:srgbClr val="000000"/>
              </a:solidFill>
              <a:round/>
              <a:headEnd/>
              <a:tailEnd/>
            </a:ln>
          </p:spPr>
          <p:txBody>
            <a:bodyPr/>
            <a:lstStyle/>
            <a:p>
              <a:endParaRPr lang="en-US"/>
            </a:p>
          </p:txBody>
        </p:sp>
        <p:sp>
          <p:nvSpPr>
            <p:cNvPr id="136259" name="Line 67"/>
            <p:cNvSpPr>
              <a:spLocks noChangeShapeType="1"/>
            </p:cNvSpPr>
            <p:nvPr/>
          </p:nvSpPr>
          <p:spPr bwMode="auto">
            <a:xfrm>
              <a:off x="1684" y="1456"/>
              <a:ext cx="1" cy="2140"/>
            </a:xfrm>
            <a:prstGeom prst="line">
              <a:avLst/>
            </a:prstGeom>
            <a:noFill/>
            <a:ln w="12700">
              <a:solidFill>
                <a:srgbClr val="000000"/>
              </a:solidFill>
              <a:round/>
              <a:headEnd/>
              <a:tailEnd/>
            </a:ln>
          </p:spPr>
          <p:txBody>
            <a:bodyPr/>
            <a:lstStyle/>
            <a:p>
              <a:endParaRPr lang="en-US"/>
            </a:p>
          </p:txBody>
        </p:sp>
        <p:sp>
          <p:nvSpPr>
            <p:cNvPr id="136260" name="Line 68"/>
            <p:cNvSpPr>
              <a:spLocks noChangeShapeType="1"/>
            </p:cNvSpPr>
            <p:nvPr/>
          </p:nvSpPr>
          <p:spPr bwMode="auto">
            <a:xfrm>
              <a:off x="1750" y="1456"/>
              <a:ext cx="1" cy="2140"/>
            </a:xfrm>
            <a:prstGeom prst="line">
              <a:avLst/>
            </a:prstGeom>
            <a:noFill/>
            <a:ln w="12700">
              <a:solidFill>
                <a:srgbClr val="000000"/>
              </a:solidFill>
              <a:round/>
              <a:headEnd/>
              <a:tailEnd/>
            </a:ln>
          </p:spPr>
          <p:txBody>
            <a:bodyPr/>
            <a:lstStyle/>
            <a:p>
              <a:endParaRPr lang="en-US"/>
            </a:p>
          </p:txBody>
        </p:sp>
        <p:sp>
          <p:nvSpPr>
            <p:cNvPr id="136261" name="Line 69"/>
            <p:cNvSpPr>
              <a:spLocks noChangeShapeType="1"/>
            </p:cNvSpPr>
            <p:nvPr/>
          </p:nvSpPr>
          <p:spPr bwMode="auto">
            <a:xfrm>
              <a:off x="1799" y="1456"/>
              <a:ext cx="1" cy="2140"/>
            </a:xfrm>
            <a:prstGeom prst="line">
              <a:avLst/>
            </a:prstGeom>
            <a:noFill/>
            <a:ln w="12700">
              <a:solidFill>
                <a:srgbClr val="000000"/>
              </a:solidFill>
              <a:round/>
              <a:headEnd/>
              <a:tailEnd/>
            </a:ln>
          </p:spPr>
          <p:txBody>
            <a:bodyPr/>
            <a:lstStyle/>
            <a:p>
              <a:endParaRPr lang="en-US"/>
            </a:p>
          </p:txBody>
        </p:sp>
        <p:sp>
          <p:nvSpPr>
            <p:cNvPr id="136262" name="Line 70"/>
            <p:cNvSpPr>
              <a:spLocks noChangeShapeType="1"/>
            </p:cNvSpPr>
            <p:nvPr/>
          </p:nvSpPr>
          <p:spPr bwMode="auto">
            <a:xfrm>
              <a:off x="1840" y="1456"/>
              <a:ext cx="1" cy="2140"/>
            </a:xfrm>
            <a:prstGeom prst="line">
              <a:avLst/>
            </a:prstGeom>
            <a:noFill/>
            <a:ln w="12700">
              <a:solidFill>
                <a:srgbClr val="000000"/>
              </a:solidFill>
              <a:round/>
              <a:headEnd/>
              <a:tailEnd/>
            </a:ln>
          </p:spPr>
          <p:txBody>
            <a:bodyPr/>
            <a:lstStyle/>
            <a:p>
              <a:endParaRPr lang="en-US"/>
            </a:p>
          </p:txBody>
        </p:sp>
        <p:sp>
          <p:nvSpPr>
            <p:cNvPr id="136263" name="Line 71"/>
            <p:cNvSpPr>
              <a:spLocks noChangeShapeType="1"/>
            </p:cNvSpPr>
            <p:nvPr/>
          </p:nvSpPr>
          <p:spPr bwMode="auto">
            <a:xfrm>
              <a:off x="1873" y="1456"/>
              <a:ext cx="1" cy="2140"/>
            </a:xfrm>
            <a:prstGeom prst="line">
              <a:avLst/>
            </a:prstGeom>
            <a:noFill/>
            <a:ln w="12700">
              <a:solidFill>
                <a:srgbClr val="000000"/>
              </a:solidFill>
              <a:round/>
              <a:headEnd/>
              <a:tailEnd/>
            </a:ln>
          </p:spPr>
          <p:txBody>
            <a:bodyPr/>
            <a:lstStyle/>
            <a:p>
              <a:endParaRPr lang="en-US"/>
            </a:p>
          </p:txBody>
        </p:sp>
        <p:sp>
          <p:nvSpPr>
            <p:cNvPr id="136264" name="Line 72"/>
            <p:cNvSpPr>
              <a:spLocks noChangeShapeType="1"/>
            </p:cNvSpPr>
            <p:nvPr/>
          </p:nvSpPr>
          <p:spPr bwMode="auto">
            <a:xfrm>
              <a:off x="1898" y="1456"/>
              <a:ext cx="1" cy="2140"/>
            </a:xfrm>
            <a:prstGeom prst="line">
              <a:avLst/>
            </a:prstGeom>
            <a:noFill/>
            <a:ln w="12700">
              <a:solidFill>
                <a:srgbClr val="000000"/>
              </a:solidFill>
              <a:round/>
              <a:headEnd/>
              <a:tailEnd/>
            </a:ln>
          </p:spPr>
          <p:txBody>
            <a:bodyPr/>
            <a:lstStyle/>
            <a:p>
              <a:endParaRPr lang="en-US"/>
            </a:p>
          </p:txBody>
        </p:sp>
        <p:sp>
          <p:nvSpPr>
            <p:cNvPr id="136265" name="Line 73"/>
            <p:cNvSpPr>
              <a:spLocks noChangeShapeType="1"/>
            </p:cNvSpPr>
            <p:nvPr/>
          </p:nvSpPr>
          <p:spPr bwMode="auto">
            <a:xfrm>
              <a:off x="1931" y="1456"/>
              <a:ext cx="1" cy="2140"/>
            </a:xfrm>
            <a:prstGeom prst="line">
              <a:avLst/>
            </a:prstGeom>
            <a:noFill/>
            <a:ln w="12700">
              <a:solidFill>
                <a:srgbClr val="000000"/>
              </a:solidFill>
              <a:round/>
              <a:headEnd/>
              <a:tailEnd/>
            </a:ln>
          </p:spPr>
          <p:txBody>
            <a:bodyPr/>
            <a:lstStyle/>
            <a:p>
              <a:endParaRPr lang="en-US"/>
            </a:p>
          </p:txBody>
        </p:sp>
        <p:sp>
          <p:nvSpPr>
            <p:cNvPr id="136266" name="Line 74"/>
            <p:cNvSpPr>
              <a:spLocks noChangeShapeType="1"/>
            </p:cNvSpPr>
            <p:nvPr/>
          </p:nvSpPr>
          <p:spPr bwMode="auto">
            <a:xfrm>
              <a:off x="2104" y="1456"/>
              <a:ext cx="1" cy="2140"/>
            </a:xfrm>
            <a:prstGeom prst="line">
              <a:avLst/>
            </a:prstGeom>
            <a:noFill/>
            <a:ln w="12700">
              <a:solidFill>
                <a:srgbClr val="000000"/>
              </a:solidFill>
              <a:round/>
              <a:headEnd/>
              <a:tailEnd/>
            </a:ln>
          </p:spPr>
          <p:txBody>
            <a:bodyPr/>
            <a:lstStyle/>
            <a:p>
              <a:endParaRPr lang="en-US"/>
            </a:p>
          </p:txBody>
        </p:sp>
        <p:sp>
          <p:nvSpPr>
            <p:cNvPr id="136267" name="Line 75"/>
            <p:cNvSpPr>
              <a:spLocks noChangeShapeType="1"/>
            </p:cNvSpPr>
            <p:nvPr/>
          </p:nvSpPr>
          <p:spPr bwMode="auto">
            <a:xfrm>
              <a:off x="2194" y="1456"/>
              <a:ext cx="1" cy="2140"/>
            </a:xfrm>
            <a:prstGeom prst="line">
              <a:avLst/>
            </a:prstGeom>
            <a:noFill/>
            <a:ln w="12700">
              <a:solidFill>
                <a:srgbClr val="000000"/>
              </a:solidFill>
              <a:round/>
              <a:headEnd/>
              <a:tailEnd/>
            </a:ln>
          </p:spPr>
          <p:txBody>
            <a:bodyPr/>
            <a:lstStyle/>
            <a:p>
              <a:endParaRPr lang="en-US"/>
            </a:p>
          </p:txBody>
        </p:sp>
        <p:sp>
          <p:nvSpPr>
            <p:cNvPr id="136268" name="Line 76"/>
            <p:cNvSpPr>
              <a:spLocks noChangeShapeType="1"/>
            </p:cNvSpPr>
            <p:nvPr/>
          </p:nvSpPr>
          <p:spPr bwMode="auto">
            <a:xfrm>
              <a:off x="2260" y="1456"/>
              <a:ext cx="1" cy="2140"/>
            </a:xfrm>
            <a:prstGeom prst="line">
              <a:avLst/>
            </a:prstGeom>
            <a:noFill/>
            <a:ln w="12700">
              <a:solidFill>
                <a:srgbClr val="000000"/>
              </a:solidFill>
              <a:round/>
              <a:headEnd/>
              <a:tailEnd/>
            </a:ln>
          </p:spPr>
          <p:txBody>
            <a:bodyPr/>
            <a:lstStyle/>
            <a:p>
              <a:endParaRPr lang="en-US"/>
            </a:p>
          </p:txBody>
        </p:sp>
        <p:sp>
          <p:nvSpPr>
            <p:cNvPr id="136269" name="Line 77"/>
            <p:cNvSpPr>
              <a:spLocks noChangeShapeType="1"/>
            </p:cNvSpPr>
            <p:nvPr/>
          </p:nvSpPr>
          <p:spPr bwMode="auto">
            <a:xfrm>
              <a:off x="2309" y="1456"/>
              <a:ext cx="1" cy="2140"/>
            </a:xfrm>
            <a:prstGeom prst="line">
              <a:avLst/>
            </a:prstGeom>
            <a:noFill/>
            <a:ln w="12700">
              <a:solidFill>
                <a:srgbClr val="000000"/>
              </a:solidFill>
              <a:round/>
              <a:headEnd/>
              <a:tailEnd/>
            </a:ln>
          </p:spPr>
          <p:txBody>
            <a:bodyPr/>
            <a:lstStyle/>
            <a:p>
              <a:endParaRPr lang="en-US"/>
            </a:p>
          </p:txBody>
        </p:sp>
        <p:sp>
          <p:nvSpPr>
            <p:cNvPr id="136270" name="Line 78"/>
            <p:cNvSpPr>
              <a:spLocks noChangeShapeType="1"/>
            </p:cNvSpPr>
            <p:nvPr/>
          </p:nvSpPr>
          <p:spPr bwMode="auto">
            <a:xfrm>
              <a:off x="2342" y="1456"/>
              <a:ext cx="1" cy="2140"/>
            </a:xfrm>
            <a:prstGeom prst="line">
              <a:avLst/>
            </a:prstGeom>
            <a:noFill/>
            <a:ln w="12700">
              <a:solidFill>
                <a:srgbClr val="000000"/>
              </a:solidFill>
              <a:round/>
              <a:headEnd/>
              <a:tailEnd/>
            </a:ln>
          </p:spPr>
          <p:txBody>
            <a:bodyPr/>
            <a:lstStyle/>
            <a:p>
              <a:endParaRPr lang="en-US"/>
            </a:p>
          </p:txBody>
        </p:sp>
        <p:sp>
          <p:nvSpPr>
            <p:cNvPr id="136271" name="Line 79"/>
            <p:cNvSpPr>
              <a:spLocks noChangeShapeType="1"/>
            </p:cNvSpPr>
            <p:nvPr/>
          </p:nvSpPr>
          <p:spPr bwMode="auto">
            <a:xfrm>
              <a:off x="2383" y="1456"/>
              <a:ext cx="1" cy="2140"/>
            </a:xfrm>
            <a:prstGeom prst="line">
              <a:avLst/>
            </a:prstGeom>
            <a:noFill/>
            <a:ln w="12700">
              <a:solidFill>
                <a:srgbClr val="000000"/>
              </a:solidFill>
              <a:round/>
              <a:headEnd/>
              <a:tailEnd/>
            </a:ln>
          </p:spPr>
          <p:txBody>
            <a:bodyPr/>
            <a:lstStyle/>
            <a:p>
              <a:endParaRPr lang="en-US"/>
            </a:p>
          </p:txBody>
        </p:sp>
        <p:sp>
          <p:nvSpPr>
            <p:cNvPr id="136272" name="Line 80"/>
            <p:cNvSpPr>
              <a:spLocks noChangeShapeType="1"/>
            </p:cNvSpPr>
            <p:nvPr/>
          </p:nvSpPr>
          <p:spPr bwMode="auto">
            <a:xfrm>
              <a:off x="2408" y="1456"/>
              <a:ext cx="1" cy="2140"/>
            </a:xfrm>
            <a:prstGeom prst="line">
              <a:avLst/>
            </a:prstGeom>
            <a:noFill/>
            <a:ln w="12700">
              <a:solidFill>
                <a:srgbClr val="000000"/>
              </a:solidFill>
              <a:round/>
              <a:headEnd/>
              <a:tailEnd/>
            </a:ln>
          </p:spPr>
          <p:txBody>
            <a:bodyPr/>
            <a:lstStyle/>
            <a:p>
              <a:endParaRPr lang="en-US"/>
            </a:p>
          </p:txBody>
        </p:sp>
        <p:sp>
          <p:nvSpPr>
            <p:cNvPr id="136273" name="Line 81"/>
            <p:cNvSpPr>
              <a:spLocks noChangeShapeType="1"/>
            </p:cNvSpPr>
            <p:nvPr/>
          </p:nvSpPr>
          <p:spPr bwMode="auto">
            <a:xfrm>
              <a:off x="2433" y="1456"/>
              <a:ext cx="1" cy="2140"/>
            </a:xfrm>
            <a:prstGeom prst="line">
              <a:avLst/>
            </a:prstGeom>
            <a:noFill/>
            <a:ln w="12700">
              <a:solidFill>
                <a:srgbClr val="000000"/>
              </a:solidFill>
              <a:round/>
              <a:headEnd/>
              <a:tailEnd/>
            </a:ln>
          </p:spPr>
          <p:txBody>
            <a:bodyPr/>
            <a:lstStyle/>
            <a:p>
              <a:endParaRPr lang="en-US"/>
            </a:p>
          </p:txBody>
        </p:sp>
        <p:sp>
          <p:nvSpPr>
            <p:cNvPr id="136274" name="Line 82"/>
            <p:cNvSpPr>
              <a:spLocks noChangeShapeType="1"/>
            </p:cNvSpPr>
            <p:nvPr/>
          </p:nvSpPr>
          <p:spPr bwMode="auto">
            <a:xfrm>
              <a:off x="2614" y="1456"/>
              <a:ext cx="1" cy="2140"/>
            </a:xfrm>
            <a:prstGeom prst="line">
              <a:avLst/>
            </a:prstGeom>
            <a:noFill/>
            <a:ln w="12700">
              <a:solidFill>
                <a:srgbClr val="000000"/>
              </a:solidFill>
              <a:round/>
              <a:headEnd/>
              <a:tailEnd/>
            </a:ln>
          </p:spPr>
          <p:txBody>
            <a:bodyPr/>
            <a:lstStyle/>
            <a:p>
              <a:endParaRPr lang="en-US"/>
            </a:p>
          </p:txBody>
        </p:sp>
        <p:sp>
          <p:nvSpPr>
            <p:cNvPr id="136275" name="Line 83"/>
            <p:cNvSpPr>
              <a:spLocks noChangeShapeType="1"/>
            </p:cNvSpPr>
            <p:nvPr/>
          </p:nvSpPr>
          <p:spPr bwMode="auto">
            <a:xfrm>
              <a:off x="2704" y="1456"/>
              <a:ext cx="1" cy="2140"/>
            </a:xfrm>
            <a:prstGeom prst="line">
              <a:avLst/>
            </a:prstGeom>
            <a:noFill/>
            <a:ln w="12700">
              <a:solidFill>
                <a:srgbClr val="000000"/>
              </a:solidFill>
              <a:round/>
              <a:headEnd/>
              <a:tailEnd/>
            </a:ln>
          </p:spPr>
          <p:txBody>
            <a:bodyPr/>
            <a:lstStyle/>
            <a:p>
              <a:endParaRPr lang="en-US"/>
            </a:p>
          </p:txBody>
        </p:sp>
        <p:sp>
          <p:nvSpPr>
            <p:cNvPr id="136276" name="Line 84"/>
            <p:cNvSpPr>
              <a:spLocks noChangeShapeType="1"/>
            </p:cNvSpPr>
            <p:nvPr/>
          </p:nvSpPr>
          <p:spPr bwMode="auto">
            <a:xfrm>
              <a:off x="2762" y="1456"/>
              <a:ext cx="1" cy="2140"/>
            </a:xfrm>
            <a:prstGeom prst="line">
              <a:avLst/>
            </a:prstGeom>
            <a:noFill/>
            <a:ln w="12700">
              <a:solidFill>
                <a:srgbClr val="000000"/>
              </a:solidFill>
              <a:round/>
              <a:headEnd/>
              <a:tailEnd/>
            </a:ln>
          </p:spPr>
          <p:txBody>
            <a:bodyPr/>
            <a:lstStyle/>
            <a:p>
              <a:endParaRPr lang="en-US"/>
            </a:p>
          </p:txBody>
        </p:sp>
        <p:sp>
          <p:nvSpPr>
            <p:cNvPr id="136277" name="Line 85"/>
            <p:cNvSpPr>
              <a:spLocks noChangeShapeType="1"/>
            </p:cNvSpPr>
            <p:nvPr/>
          </p:nvSpPr>
          <p:spPr bwMode="auto">
            <a:xfrm>
              <a:off x="2811" y="1456"/>
              <a:ext cx="1" cy="2140"/>
            </a:xfrm>
            <a:prstGeom prst="line">
              <a:avLst/>
            </a:prstGeom>
            <a:noFill/>
            <a:ln w="12700">
              <a:solidFill>
                <a:srgbClr val="000000"/>
              </a:solidFill>
              <a:round/>
              <a:headEnd/>
              <a:tailEnd/>
            </a:ln>
          </p:spPr>
          <p:txBody>
            <a:bodyPr/>
            <a:lstStyle/>
            <a:p>
              <a:endParaRPr lang="en-US"/>
            </a:p>
          </p:txBody>
        </p:sp>
        <p:sp>
          <p:nvSpPr>
            <p:cNvPr id="136278" name="Line 86"/>
            <p:cNvSpPr>
              <a:spLocks noChangeShapeType="1"/>
            </p:cNvSpPr>
            <p:nvPr/>
          </p:nvSpPr>
          <p:spPr bwMode="auto">
            <a:xfrm>
              <a:off x="2852" y="1456"/>
              <a:ext cx="1" cy="2140"/>
            </a:xfrm>
            <a:prstGeom prst="line">
              <a:avLst/>
            </a:prstGeom>
            <a:noFill/>
            <a:ln w="12700">
              <a:solidFill>
                <a:srgbClr val="000000"/>
              </a:solidFill>
              <a:round/>
              <a:headEnd/>
              <a:tailEnd/>
            </a:ln>
          </p:spPr>
          <p:txBody>
            <a:bodyPr/>
            <a:lstStyle/>
            <a:p>
              <a:endParaRPr lang="en-US"/>
            </a:p>
          </p:txBody>
        </p:sp>
        <p:sp>
          <p:nvSpPr>
            <p:cNvPr id="136279" name="Line 87"/>
            <p:cNvSpPr>
              <a:spLocks noChangeShapeType="1"/>
            </p:cNvSpPr>
            <p:nvPr/>
          </p:nvSpPr>
          <p:spPr bwMode="auto">
            <a:xfrm>
              <a:off x="2885" y="1456"/>
              <a:ext cx="1" cy="2140"/>
            </a:xfrm>
            <a:prstGeom prst="line">
              <a:avLst/>
            </a:prstGeom>
            <a:noFill/>
            <a:ln w="12700">
              <a:solidFill>
                <a:srgbClr val="000000"/>
              </a:solidFill>
              <a:round/>
              <a:headEnd/>
              <a:tailEnd/>
            </a:ln>
          </p:spPr>
          <p:txBody>
            <a:bodyPr/>
            <a:lstStyle/>
            <a:p>
              <a:endParaRPr lang="en-US"/>
            </a:p>
          </p:txBody>
        </p:sp>
        <p:sp>
          <p:nvSpPr>
            <p:cNvPr id="136280" name="Line 88"/>
            <p:cNvSpPr>
              <a:spLocks noChangeShapeType="1"/>
            </p:cNvSpPr>
            <p:nvPr/>
          </p:nvSpPr>
          <p:spPr bwMode="auto">
            <a:xfrm>
              <a:off x="2918" y="1456"/>
              <a:ext cx="1" cy="2140"/>
            </a:xfrm>
            <a:prstGeom prst="line">
              <a:avLst/>
            </a:prstGeom>
            <a:noFill/>
            <a:ln w="12700">
              <a:solidFill>
                <a:srgbClr val="000000"/>
              </a:solidFill>
              <a:round/>
              <a:headEnd/>
              <a:tailEnd/>
            </a:ln>
          </p:spPr>
          <p:txBody>
            <a:bodyPr/>
            <a:lstStyle/>
            <a:p>
              <a:endParaRPr lang="en-US"/>
            </a:p>
          </p:txBody>
        </p:sp>
        <p:sp>
          <p:nvSpPr>
            <p:cNvPr id="136281" name="Line 89"/>
            <p:cNvSpPr>
              <a:spLocks noChangeShapeType="1"/>
            </p:cNvSpPr>
            <p:nvPr/>
          </p:nvSpPr>
          <p:spPr bwMode="auto">
            <a:xfrm>
              <a:off x="2943" y="1456"/>
              <a:ext cx="1" cy="2140"/>
            </a:xfrm>
            <a:prstGeom prst="line">
              <a:avLst/>
            </a:prstGeom>
            <a:noFill/>
            <a:ln w="12700">
              <a:solidFill>
                <a:srgbClr val="000000"/>
              </a:solidFill>
              <a:round/>
              <a:headEnd/>
              <a:tailEnd/>
            </a:ln>
          </p:spPr>
          <p:txBody>
            <a:bodyPr/>
            <a:lstStyle/>
            <a:p>
              <a:endParaRPr lang="en-US"/>
            </a:p>
          </p:txBody>
        </p:sp>
        <p:sp>
          <p:nvSpPr>
            <p:cNvPr id="136282" name="Line 90"/>
            <p:cNvSpPr>
              <a:spLocks noChangeShapeType="1"/>
            </p:cNvSpPr>
            <p:nvPr/>
          </p:nvSpPr>
          <p:spPr bwMode="auto">
            <a:xfrm>
              <a:off x="3123" y="1456"/>
              <a:ext cx="1" cy="2140"/>
            </a:xfrm>
            <a:prstGeom prst="line">
              <a:avLst/>
            </a:prstGeom>
            <a:noFill/>
            <a:ln w="12700">
              <a:solidFill>
                <a:srgbClr val="000000"/>
              </a:solidFill>
              <a:round/>
              <a:headEnd/>
              <a:tailEnd/>
            </a:ln>
          </p:spPr>
          <p:txBody>
            <a:bodyPr/>
            <a:lstStyle/>
            <a:p>
              <a:endParaRPr lang="en-US"/>
            </a:p>
          </p:txBody>
        </p:sp>
        <p:sp>
          <p:nvSpPr>
            <p:cNvPr id="136283" name="Line 91"/>
            <p:cNvSpPr>
              <a:spLocks noChangeShapeType="1"/>
            </p:cNvSpPr>
            <p:nvPr/>
          </p:nvSpPr>
          <p:spPr bwMode="auto">
            <a:xfrm>
              <a:off x="3206" y="1456"/>
              <a:ext cx="1" cy="2140"/>
            </a:xfrm>
            <a:prstGeom prst="line">
              <a:avLst/>
            </a:prstGeom>
            <a:noFill/>
            <a:ln w="12700">
              <a:solidFill>
                <a:srgbClr val="000000"/>
              </a:solidFill>
              <a:round/>
              <a:headEnd/>
              <a:tailEnd/>
            </a:ln>
          </p:spPr>
          <p:txBody>
            <a:bodyPr/>
            <a:lstStyle/>
            <a:p>
              <a:endParaRPr lang="en-US"/>
            </a:p>
          </p:txBody>
        </p:sp>
        <p:sp>
          <p:nvSpPr>
            <p:cNvPr id="136284" name="Line 92"/>
            <p:cNvSpPr>
              <a:spLocks noChangeShapeType="1"/>
            </p:cNvSpPr>
            <p:nvPr/>
          </p:nvSpPr>
          <p:spPr bwMode="auto">
            <a:xfrm>
              <a:off x="3272" y="1456"/>
              <a:ext cx="1" cy="2140"/>
            </a:xfrm>
            <a:prstGeom prst="line">
              <a:avLst/>
            </a:prstGeom>
            <a:noFill/>
            <a:ln w="12700">
              <a:solidFill>
                <a:srgbClr val="000000"/>
              </a:solidFill>
              <a:round/>
              <a:headEnd/>
              <a:tailEnd/>
            </a:ln>
          </p:spPr>
          <p:txBody>
            <a:bodyPr/>
            <a:lstStyle/>
            <a:p>
              <a:endParaRPr lang="en-US"/>
            </a:p>
          </p:txBody>
        </p:sp>
        <p:sp>
          <p:nvSpPr>
            <p:cNvPr id="136285" name="Line 93"/>
            <p:cNvSpPr>
              <a:spLocks noChangeShapeType="1"/>
            </p:cNvSpPr>
            <p:nvPr/>
          </p:nvSpPr>
          <p:spPr bwMode="auto">
            <a:xfrm>
              <a:off x="3321" y="1456"/>
              <a:ext cx="1" cy="2140"/>
            </a:xfrm>
            <a:prstGeom prst="line">
              <a:avLst/>
            </a:prstGeom>
            <a:noFill/>
            <a:ln w="12700">
              <a:solidFill>
                <a:srgbClr val="000000"/>
              </a:solidFill>
              <a:round/>
              <a:headEnd/>
              <a:tailEnd/>
            </a:ln>
          </p:spPr>
          <p:txBody>
            <a:bodyPr/>
            <a:lstStyle/>
            <a:p>
              <a:endParaRPr lang="en-US"/>
            </a:p>
          </p:txBody>
        </p:sp>
        <p:sp>
          <p:nvSpPr>
            <p:cNvPr id="136286" name="Line 94"/>
            <p:cNvSpPr>
              <a:spLocks noChangeShapeType="1"/>
            </p:cNvSpPr>
            <p:nvPr/>
          </p:nvSpPr>
          <p:spPr bwMode="auto">
            <a:xfrm>
              <a:off x="3362" y="1456"/>
              <a:ext cx="1" cy="2140"/>
            </a:xfrm>
            <a:prstGeom prst="line">
              <a:avLst/>
            </a:prstGeom>
            <a:noFill/>
            <a:ln w="12700">
              <a:solidFill>
                <a:srgbClr val="000000"/>
              </a:solidFill>
              <a:round/>
              <a:headEnd/>
              <a:tailEnd/>
            </a:ln>
          </p:spPr>
          <p:txBody>
            <a:bodyPr/>
            <a:lstStyle/>
            <a:p>
              <a:endParaRPr lang="en-US"/>
            </a:p>
          </p:txBody>
        </p:sp>
        <p:sp>
          <p:nvSpPr>
            <p:cNvPr id="136287" name="Line 95"/>
            <p:cNvSpPr>
              <a:spLocks noChangeShapeType="1"/>
            </p:cNvSpPr>
            <p:nvPr/>
          </p:nvSpPr>
          <p:spPr bwMode="auto">
            <a:xfrm>
              <a:off x="3395" y="1456"/>
              <a:ext cx="1" cy="2140"/>
            </a:xfrm>
            <a:prstGeom prst="line">
              <a:avLst/>
            </a:prstGeom>
            <a:noFill/>
            <a:ln w="12700">
              <a:solidFill>
                <a:srgbClr val="000000"/>
              </a:solidFill>
              <a:round/>
              <a:headEnd/>
              <a:tailEnd/>
            </a:ln>
          </p:spPr>
          <p:txBody>
            <a:bodyPr/>
            <a:lstStyle/>
            <a:p>
              <a:endParaRPr lang="en-US"/>
            </a:p>
          </p:txBody>
        </p:sp>
        <p:sp>
          <p:nvSpPr>
            <p:cNvPr id="136288" name="Line 96"/>
            <p:cNvSpPr>
              <a:spLocks noChangeShapeType="1"/>
            </p:cNvSpPr>
            <p:nvPr/>
          </p:nvSpPr>
          <p:spPr bwMode="auto">
            <a:xfrm>
              <a:off x="3428" y="1456"/>
              <a:ext cx="1" cy="2140"/>
            </a:xfrm>
            <a:prstGeom prst="line">
              <a:avLst/>
            </a:prstGeom>
            <a:noFill/>
            <a:ln w="12700">
              <a:solidFill>
                <a:srgbClr val="000000"/>
              </a:solidFill>
              <a:round/>
              <a:headEnd/>
              <a:tailEnd/>
            </a:ln>
          </p:spPr>
          <p:txBody>
            <a:bodyPr/>
            <a:lstStyle/>
            <a:p>
              <a:endParaRPr lang="en-US"/>
            </a:p>
          </p:txBody>
        </p:sp>
        <p:sp>
          <p:nvSpPr>
            <p:cNvPr id="136289" name="Line 97"/>
            <p:cNvSpPr>
              <a:spLocks noChangeShapeType="1"/>
            </p:cNvSpPr>
            <p:nvPr/>
          </p:nvSpPr>
          <p:spPr bwMode="auto">
            <a:xfrm>
              <a:off x="3452" y="1456"/>
              <a:ext cx="1" cy="2140"/>
            </a:xfrm>
            <a:prstGeom prst="line">
              <a:avLst/>
            </a:prstGeom>
            <a:noFill/>
            <a:ln w="12700">
              <a:solidFill>
                <a:srgbClr val="000000"/>
              </a:solidFill>
              <a:round/>
              <a:headEnd/>
              <a:tailEnd/>
            </a:ln>
          </p:spPr>
          <p:txBody>
            <a:bodyPr/>
            <a:lstStyle/>
            <a:p>
              <a:endParaRPr lang="en-US"/>
            </a:p>
          </p:txBody>
        </p:sp>
        <p:sp>
          <p:nvSpPr>
            <p:cNvPr id="136290" name="Line 98"/>
            <p:cNvSpPr>
              <a:spLocks noChangeShapeType="1"/>
            </p:cNvSpPr>
            <p:nvPr/>
          </p:nvSpPr>
          <p:spPr bwMode="auto">
            <a:xfrm>
              <a:off x="3625" y="1456"/>
              <a:ext cx="1" cy="2140"/>
            </a:xfrm>
            <a:prstGeom prst="line">
              <a:avLst/>
            </a:prstGeom>
            <a:noFill/>
            <a:ln w="12700">
              <a:solidFill>
                <a:srgbClr val="000000"/>
              </a:solidFill>
              <a:round/>
              <a:headEnd/>
              <a:tailEnd/>
            </a:ln>
          </p:spPr>
          <p:txBody>
            <a:bodyPr/>
            <a:lstStyle/>
            <a:p>
              <a:endParaRPr lang="en-US"/>
            </a:p>
          </p:txBody>
        </p:sp>
        <p:sp>
          <p:nvSpPr>
            <p:cNvPr id="136291" name="Line 99"/>
            <p:cNvSpPr>
              <a:spLocks noChangeShapeType="1"/>
            </p:cNvSpPr>
            <p:nvPr/>
          </p:nvSpPr>
          <p:spPr bwMode="auto">
            <a:xfrm>
              <a:off x="3716" y="1456"/>
              <a:ext cx="1" cy="2140"/>
            </a:xfrm>
            <a:prstGeom prst="line">
              <a:avLst/>
            </a:prstGeom>
            <a:noFill/>
            <a:ln w="12700">
              <a:solidFill>
                <a:srgbClr val="000000"/>
              </a:solidFill>
              <a:round/>
              <a:headEnd/>
              <a:tailEnd/>
            </a:ln>
          </p:spPr>
          <p:txBody>
            <a:bodyPr/>
            <a:lstStyle/>
            <a:p>
              <a:endParaRPr lang="en-US"/>
            </a:p>
          </p:txBody>
        </p:sp>
        <p:sp>
          <p:nvSpPr>
            <p:cNvPr id="136292" name="Line 100"/>
            <p:cNvSpPr>
              <a:spLocks noChangeShapeType="1"/>
            </p:cNvSpPr>
            <p:nvPr/>
          </p:nvSpPr>
          <p:spPr bwMode="auto">
            <a:xfrm>
              <a:off x="3781" y="1456"/>
              <a:ext cx="1" cy="2140"/>
            </a:xfrm>
            <a:prstGeom prst="line">
              <a:avLst/>
            </a:prstGeom>
            <a:noFill/>
            <a:ln w="12700">
              <a:solidFill>
                <a:srgbClr val="000000"/>
              </a:solidFill>
              <a:round/>
              <a:headEnd/>
              <a:tailEnd/>
            </a:ln>
          </p:spPr>
          <p:txBody>
            <a:bodyPr/>
            <a:lstStyle/>
            <a:p>
              <a:endParaRPr lang="en-US"/>
            </a:p>
          </p:txBody>
        </p:sp>
        <p:sp>
          <p:nvSpPr>
            <p:cNvPr id="136293" name="Line 101"/>
            <p:cNvSpPr>
              <a:spLocks noChangeShapeType="1"/>
            </p:cNvSpPr>
            <p:nvPr/>
          </p:nvSpPr>
          <p:spPr bwMode="auto">
            <a:xfrm>
              <a:off x="3831" y="1456"/>
              <a:ext cx="1" cy="2140"/>
            </a:xfrm>
            <a:prstGeom prst="line">
              <a:avLst/>
            </a:prstGeom>
            <a:noFill/>
            <a:ln w="12700">
              <a:solidFill>
                <a:srgbClr val="000000"/>
              </a:solidFill>
              <a:round/>
              <a:headEnd/>
              <a:tailEnd/>
            </a:ln>
          </p:spPr>
          <p:txBody>
            <a:bodyPr/>
            <a:lstStyle/>
            <a:p>
              <a:endParaRPr lang="en-US"/>
            </a:p>
          </p:txBody>
        </p:sp>
        <p:sp>
          <p:nvSpPr>
            <p:cNvPr id="136294" name="Line 102"/>
            <p:cNvSpPr>
              <a:spLocks noChangeShapeType="1"/>
            </p:cNvSpPr>
            <p:nvPr/>
          </p:nvSpPr>
          <p:spPr bwMode="auto">
            <a:xfrm>
              <a:off x="3872" y="1456"/>
              <a:ext cx="1" cy="2140"/>
            </a:xfrm>
            <a:prstGeom prst="line">
              <a:avLst/>
            </a:prstGeom>
            <a:noFill/>
            <a:ln w="12700">
              <a:solidFill>
                <a:srgbClr val="000000"/>
              </a:solidFill>
              <a:round/>
              <a:headEnd/>
              <a:tailEnd/>
            </a:ln>
          </p:spPr>
          <p:txBody>
            <a:bodyPr/>
            <a:lstStyle/>
            <a:p>
              <a:endParaRPr lang="en-US"/>
            </a:p>
          </p:txBody>
        </p:sp>
        <p:sp>
          <p:nvSpPr>
            <p:cNvPr id="136295" name="Line 103"/>
            <p:cNvSpPr>
              <a:spLocks noChangeShapeType="1"/>
            </p:cNvSpPr>
            <p:nvPr/>
          </p:nvSpPr>
          <p:spPr bwMode="auto">
            <a:xfrm>
              <a:off x="3905" y="1456"/>
              <a:ext cx="1" cy="2140"/>
            </a:xfrm>
            <a:prstGeom prst="line">
              <a:avLst/>
            </a:prstGeom>
            <a:noFill/>
            <a:ln w="12700">
              <a:solidFill>
                <a:srgbClr val="000000"/>
              </a:solidFill>
              <a:round/>
              <a:headEnd/>
              <a:tailEnd/>
            </a:ln>
          </p:spPr>
          <p:txBody>
            <a:bodyPr/>
            <a:lstStyle/>
            <a:p>
              <a:endParaRPr lang="en-US"/>
            </a:p>
          </p:txBody>
        </p:sp>
        <p:sp>
          <p:nvSpPr>
            <p:cNvPr id="136296" name="Line 104"/>
            <p:cNvSpPr>
              <a:spLocks noChangeShapeType="1"/>
            </p:cNvSpPr>
            <p:nvPr/>
          </p:nvSpPr>
          <p:spPr bwMode="auto">
            <a:xfrm>
              <a:off x="3938" y="1456"/>
              <a:ext cx="1" cy="2140"/>
            </a:xfrm>
            <a:prstGeom prst="line">
              <a:avLst/>
            </a:prstGeom>
            <a:noFill/>
            <a:ln w="12700">
              <a:solidFill>
                <a:srgbClr val="000000"/>
              </a:solidFill>
              <a:round/>
              <a:headEnd/>
              <a:tailEnd/>
            </a:ln>
          </p:spPr>
          <p:txBody>
            <a:bodyPr/>
            <a:lstStyle/>
            <a:p>
              <a:endParaRPr lang="en-US"/>
            </a:p>
          </p:txBody>
        </p:sp>
        <p:sp>
          <p:nvSpPr>
            <p:cNvPr id="136297" name="Line 105"/>
            <p:cNvSpPr>
              <a:spLocks noChangeShapeType="1"/>
            </p:cNvSpPr>
            <p:nvPr/>
          </p:nvSpPr>
          <p:spPr bwMode="auto">
            <a:xfrm>
              <a:off x="3962" y="1456"/>
              <a:ext cx="1" cy="2140"/>
            </a:xfrm>
            <a:prstGeom prst="line">
              <a:avLst/>
            </a:prstGeom>
            <a:noFill/>
            <a:ln w="12700">
              <a:solidFill>
                <a:srgbClr val="000000"/>
              </a:solidFill>
              <a:round/>
              <a:headEnd/>
              <a:tailEnd/>
            </a:ln>
          </p:spPr>
          <p:txBody>
            <a:bodyPr/>
            <a:lstStyle/>
            <a:p>
              <a:endParaRPr lang="en-US"/>
            </a:p>
          </p:txBody>
        </p:sp>
        <p:sp>
          <p:nvSpPr>
            <p:cNvPr id="136298" name="Line 106"/>
            <p:cNvSpPr>
              <a:spLocks noChangeShapeType="1"/>
            </p:cNvSpPr>
            <p:nvPr/>
          </p:nvSpPr>
          <p:spPr bwMode="auto">
            <a:xfrm>
              <a:off x="4135" y="1456"/>
              <a:ext cx="1" cy="2140"/>
            </a:xfrm>
            <a:prstGeom prst="line">
              <a:avLst/>
            </a:prstGeom>
            <a:noFill/>
            <a:ln w="12700">
              <a:solidFill>
                <a:srgbClr val="000000"/>
              </a:solidFill>
              <a:round/>
              <a:headEnd/>
              <a:tailEnd/>
            </a:ln>
          </p:spPr>
          <p:txBody>
            <a:bodyPr/>
            <a:lstStyle/>
            <a:p>
              <a:endParaRPr lang="en-US"/>
            </a:p>
          </p:txBody>
        </p:sp>
        <p:sp>
          <p:nvSpPr>
            <p:cNvPr id="136299" name="Line 107"/>
            <p:cNvSpPr>
              <a:spLocks noChangeShapeType="1"/>
            </p:cNvSpPr>
            <p:nvPr/>
          </p:nvSpPr>
          <p:spPr bwMode="auto">
            <a:xfrm>
              <a:off x="4226" y="1456"/>
              <a:ext cx="1" cy="2140"/>
            </a:xfrm>
            <a:prstGeom prst="line">
              <a:avLst/>
            </a:prstGeom>
            <a:noFill/>
            <a:ln w="12700">
              <a:solidFill>
                <a:srgbClr val="000000"/>
              </a:solidFill>
              <a:round/>
              <a:headEnd/>
              <a:tailEnd/>
            </a:ln>
          </p:spPr>
          <p:txBody>
            <a:bodyPr/>
            <a:lstStyle/>
            <a:p>
              <a:endParaRPr lang="en-US"/>
            </a:p>
          </p:txBody>
        </p:sp>
        <p:sp>
          <p:nvSpPr>
            <p:cNvPr id="136300" name="Line 108"/>
            <p:cNvSpPr>
              <a:spLocks noChangeShapeType="1"/>
            </p:cNvSpPr>
            <p:nvPr/>
          </p:nvSpPr>
          <p:spPr bwMode="auto">
            <a:xfrm>
              <a:off x="4291" y="1456"/>
              <a:ext cx="1" cy="2140"/>
            </a:xfrm>
            <a:prstGeom prst="line">
              <a:avLst/>
            </a:prstGeom>
            <a:noFill/>
            <a:ln w="12700">
              <a:solidFill>
                <a:srgbClr val="000000"/>
              </a:solidFill>
              <a:round/>
              <a:headEnd/>
              <a:tailEnd/>
            </a:ln>
          </p:spPr>
          <p:txBody>
            <a:bodyPr/>
            <a:lstStyle/>
            <a:p>
              <a:endParaRPr lang="en-US"/>
            </a:p>
          </p:txBody>
        </p:sp>
        <p:sp>
          <p:nvSpPr>
            <p:cNvPr id="136301" name="Line 109"/>
            <p:cNvSpPr>
              <a:spLocks noChangeShapeType="1"/>
            </p:cNvSpPr>
            <p:nvPr/>
          </p:nvSpPr>
          <p:spPr bwMode="auto">
            <a:xfrm>
              <a:off x="4341" y="1456"/>
              <a:ext cx="1" cy="2140"/>
            </a:xfrm>
            <a:prstGeom prst="line">
              <a:avLst/>
            </a:prstGeom>
            <a:noFill/>
            <a:ln w="12700">
              <a:solidFill>
                <a:srgbClr val="000000"/>
              </a:solidFill>
              <a:round/>
              <a:headEnd/>
              <a:tailEnd/>
            </a:ln>
          </p:spPr>
          <p:txBody>
            <a:bodyPr/>
            <a:lstStyle/>
            <a:p>
              <a:endParaRPr lang="en-US"/>
            </a:p>
          </p:txBody>
        </p:sp>
        <p:sp>
          <p:nvSpPr>
            <p:cNvPr id="136302" name="Line 110"/>
            <p:cNvSpPr>
              <a:spLocks noChangeShapeType="1"/>
            </p:cNvSpPr>
            <p:nvPr/>
          </p:nvSpPr>
          <p:spPr bwMode="auto">
            <a:xfrm>
              <a:off x="4382" y="1456"/>
              <a:ext cx="1" cy="2140"/>
            </a:xfrm>
            <a:prstGeom prst="line">
              <a:avLst/>
            </a:prstGeom>
            <a:noFill/>
            <a:ln w="12700">
              <a:solidFill>
                <a:srgbClr val="000000"/>
              </a:solidFill>
              <a:round/>
              <a:headEnd/>
              <a:tailEnd/>
            </a:ln>
          </p:spPr>
          <p:txBody>
            <a:bodyPr/>
            <a:lstStyle/>
            <a:p>
              <a:endParaRPr lang="en-US"/>
            </a:p>
          </p:txBody>
        </p:sp>
        <p:sp>
          <p:nvSpPr>
            <p:cNvPr id="136303" name="Line 111"/>
            <p:cNvSpPr>
              <a:spLocks noChangeShapeType="1"/>
            </p:cNvSpPr>
            <p:nvPr/>
          </p:nvSpPr>
          <p:spPr bwMode="auto">
            <a:xfrm>
              <a:off x="4415" y="1456"/>
              <a:ext cx="1" cy="2140"/>
            </a:xfrm>
            <a:prstGeom prst="line">
              <a:avLst/>
            </a:prstGeom>
            <a:noFill/>
            <a:ln w="12700">
              <a:solidFill>
                <a:srgbClr val="000000"/>
              </a:solidFill>
              <a:round/>
              <a:headEnd/>
              <a:tailEnd/>
            </a:ln>
          </p:spPr>
          <p:txBody>
            <a:bodyPr/>
            <a:lstStyle/>
            <a:p>
              <a:endParaRPr lang="en-US"/>
            </a:p>
          </p:txBody>
        </p:sp>
        <p:sp>
          <p:nvSpPr>
            <p:cNvPr id="136304" name="Line 112"/>
            <p:cNvSpPr>
              <a:spLocks noChangeShapeType="1"/>
            </p:cNvSpPr>
            <p:nvPr/>
          </p:nvSpPr>
          <p:spPr bwMode="auto">
            <a:xfrm>
              <a:off x="4439" y="1456"/>
              <a:ext cx="1" cy="2140"/>
            </a:xfrm>
            <a:prstGeom prst="line">
              <a:avLst/>
            </a:prstGeom>
            <a:noFill/>
            <a:ln w="12700">
              <a:solidFill>
                <a:srgbClr val="000000"/>
              </a:solidFill>
              <a:round/>
              <a:headEnd/>
              <a:tailEnd/>
            </a:ln>
          </p:spPr>
          <p:txBody>
            <a:bodyPr/>
            <a:lstStyle/>
            <a:p>
              <a:endParaRPr lang="en-US"/>
            </a:p>
          </p:txBody>
        </p:sp>
        <p:sp>
          <p:nvSpPr>
            <p:cNvPr id="136305" name="Line 113"/>
            <p:cNvSpPr>
              <a:spLocks noChangeShapeType="1"/>
            </p:cNvSpPr>
            <p:nvPr/>
          </p:nvSpPr>
          <p:spPr bwMode="auto">
            <a:xfrm>
              <a:off x="4472" y="1456"/>
              <a:ext cx="1" cy="2140"/>
            </a:xfrm>
            <a:prstGeom prst="line">
              <a:avLst/>
            </a:prstGeom>
            <a:noFill/>
            <a:ln w="12700">
              <a:solidFill>
                <a:srgbClr val="000000"/>
              </a:solidFill>
              <a:round/>
              <a:headEnd/>
              <a:tailEnd/>
            </a:ln>
          </p:spPr>
          <p:txBody>
            <a:bodyPr/>
            <a:lstStyle/>
            <a:p>
              <a:endParaRPr lang="en-US"/>
            </a:p>
          </p:txBody>
        </p:sp>
        <p:sp>
          <p:nvSpPr>
            <p:cNvPr id="136306" name="Line 114"/>
            <p:cNvSpPr>
              <a:spLocks noChangeShapeType="1"/>
            </p:cNvSpPr>
            <p:nvPr/>
          </p:nvSpPr>
          <p:spPr bwMode="auto">
            <a:xfrm>
              <a:off x="4645" y="1456"/>
              <a:ext cx="1" cy="2140"/>
            </a:xfrm>
            <a:prstGeom prst="line">
              <a:avLst/>
            </a:prstGeom>
            <a:noFill/>
            <a:ln w="12700">
              <a:solidFill>
                <a:srgbClr val="000000"/>
              </a:solidFill>
              <a:round/>
              <a:headEnd/>
              <a:tailEnd/>
            </a:ln>
          </p:spPr>
          <p:txBody>
            <a:bodyPr/>
            <a:lstStyle/>
            <a:p>
              <a:endParaRPr lang="en-US"/>
            </a:p>
          </p:txBody>
        </p:sp>
        <p:sp>
          <p:nvSpPr>
            <p:cNvPr id="136307" name="Line 115"/>
            <p:cNvSpPr>
              <a:spLocks noChangeShapeType="1"/>
            </p:cNvSpPr>
            <p:nvPr/>
          </p:nvSpPr>
          <p:spPr bwMode="auto">
            <a:xfrm>
              <a:off x="4736" y="1456"/>
              <a:ext cx="1" cy="2140"/>
            </a:xfrm>
            <a:prstGeom prst="line">
              <a:avLst/>
            </a:prstGeom>
            <a:noFill/>
            <a:ln w="12700">
              <a:solidFill>
                <a:srgbClr val="000000"/>
              </a:solidFill>
              <a:round/>
              <a:headEnd/>
              <a:tailEnd/>
            </a:ln>
          </p:spPr>
          <p:txBody>
            <a:bodyPr/>
            <a:lstStyle/>
            <a:p>
              <a:endParaRPr lang="en-US"/>
            </a:p>
          </p:txBody>
        </p:sp>
        <p:sp>
          <p:nvSpPr>
            <p:cNvPr id="136308" name="Line 116"/>
            <p:cNvSpPr>
              <a:spLocks noChangeShapeType="1"/>
            </p:cNvSpPr>
            <p:nvPr/>
          </p:nvSpPr>
          <p:spPr bwMode="auto">
            <a:xfrm>
              <a:off x="4801" y="1456"/>
              <a:ext cx="1" cy="2140"/>
            </a:xfrm>
            <a:prstGeom prst="line">
              <a:avLst/>
            </a:prstGeom>
            <a:noFill/>
            <a:ln w="12700">
              <a:solidFill>
                <a:srgbClr val="000000"/>
              </a:solidFill>
              <a:round/>
              <a:headEnd/>
              <a:tailEnd/>
            </a:ln>
          </p:spPr>
          <p:txBody>
            <a:bodyPr/>
            <a:lstStyle/>
            <a:p>
              <a:endParaRPr lang="en-US"/>
            </a:p>
          </p:txBody>
        </p:sp>
        <p:sp>
          <p:nvSpPr>
            <p:cNvPr id="136309" name="Line 117"/>
            <p:cNvSpPr>
              <a:spLocks noChangeShapeType="1"/>
            </p:cNvSpPr>
            <p:nvPr/>
          </p:nvSpPr>
          <p:spPr bwMode="auto">
            <a:xfrm>
              <a:off x="4851" y="1456"/>
              <a:ext cx="1" cy="2140"/>
            </a:xfrm>
            <a:prstGeom prst="line">
              <a:avLst/>
            </a:prstGeom>
            <a:noFill/>
            <a:ln w="12700">
              <a:solidFill>
                <a:srgbClr val="000000"/>
              </a:solidFill>
              <a:round/>
              <a:headEnd/>
              <a:tailEnd/>
            </a:ln>
          </p:spPr>
          <p:txBody>
            <a:bodyPr/>
            <a:lstStyle/>
            <a:p>
              <a:endParaRPr lang="en-US"/>
            </a:p>
          </p:txBody>
        </p:sp>
        <p:sp>
          <p:nvSpPr>
            <p:cNvPr id="136310" name="Line 118"/>
            <p:cNvSpPr>
              <a:spLocks noChangeShapeType="1"/>
            </p:cNvSpPr>
            <p:nvPr/>
          </p:nvSpPr>
          <p:spPr bwMode="auto">
            <a:xfrm>
              <a:off x="4884" y="1456"/>
              <a:ext cx="1" cy="2140"/>
            </a:xfrm>
            <a:prstGeom prst="line">
              <a:avLst/>
            </a:prstGeom>
            <a:noFill/>
            <a:ln w="12700">
              <a:solidFill>
                <a:srgbClr val="000000"/>
              </a:solidFill>
              <a:round/>
              <a:headEnd/>
              <a:tailEnd/>
            </a:ln>
          </p:spPr>
          <p:txBody>
            <a:bodyPr/>
            <a:lstStyle/>
            <a:p>
              <a:endParaRPr lang="en-US"/>
            </a:p>
          </p:txBody>
        </p:sp>
        <p:sp>
          <p:nvSpPr>
            <p:cNvPr id="136311" name="Line 119"/>
            <p:cNvSpPr>
              <a:spLocks noChangeShapeType="1"/>
            </p:cNvSpPr>
            <p:nvPr/>
          </p:nvSpPr>
          <p:spPr bwMode="auto">
            <a:xfrm>
              <a:off x="4925" y="1456"/>
              <a:ext cx="1" cy="2140"/>
            </a:xfrm>
            <a:prstGeom prst="line">
              <a:avLst/>
            </a:prstGeom>
            <a:noFill/>
            <a:ln w="12700">
              <a:solidFill>
                <a:srgbClr val="000000"/>
              </a:solidFill>
              <a:round/>
              <a:headEnd/>
              <a:tailEnd/>
            </a:ln>
          </p:spPr>
          <p:txBody>
            <a:bodyPr/>
            <a:lstStyle/>
            <a:p>
              <a:endParaRPr lang="en-US"/>
            </a:p>
          </p:txBody>
        </p:sp>
        <p:sp>
          <p:nvSpPr>
            <p:cNvPr id="136312" name="Line 120"/>
            <p:cNvSpPr>
              <a:spLocks noChangeShapeType="1"/>
            </p:cNvSpPr>
            <p:nvPr/>
          </p:nvSpPr>
          <p:spPr bwMode="auto">
            <a:xfrm>
              <a:off x="4949" y="1456"/>
              <a:ext cx="1" cy="2140"/>
            </a:xfrm>
            <a:prstGeom prst="line">
              <a:avLst/>
            </a:prstGeom>
            <a:noFill/>
            <a:ln w="12700">
              <a:solidFill>
                <a:srgbClr val="000000"/>
              </a:solidFill>
              <a:round/>
              <a:headEnd/>
              <a:tailEnd/>
            </a:ln>
          </p:spPr>
          <p:txBody>
            <a:bodyPr/>
            <a:lstStyle/>
            <a:p>
              <a:endParaRPr lang="en-US"/>
            </a:p>
          </p:txBody>
        </p:sp>
        <p:sp>
          <p:nvSpPr>
            <p:cNvPr id="136313" name="Line 121"/>
            <p:cNvSpPr>
              <a:spLocks noChangeShapeType="1"/>
            </p:cNvSpPr>
            <p:nvPr/>
          </p:nvSpPr>
          <p:spPr bwMode="auto">
            <a:xfrm>
              <a:off x="4974" y="1456"/>
              <a:ext cx="1" cy="2140"/>
            </a:xfrm>
            <a:prstGeom prst="line">
              <a:avLst/>
            </a:prstGeom>
            <a:noFill/>
            <a:ln w="12700">
              <a:solidFill>
                <a:srgbClr val="000000"/>
              </a:solidFill>
              <a:round/>
              <a:headEnd/>
              <a:tailEnd/>
            </a:ln>
          </p:spPr>
          <p:txBody>
            <a:bodyPr/>
            <a:lstStyle/>
            <a:p>
              <a:endParaRPr lang="en-US"/>
            </a:p>
          </p:txBody>
        </p:sp>
        <p:sp>
          <p:nvSpPr>
            <p:cNvPr id="136314" name="Line 122"/>
            <p:cNvSpPr>
              <a:spLocks noChangeShapeType="1"/>
            </p:cNvSpPr>
            <p:nvPr/>
          </p:nvSpPr>
          <p:spPr bwMode="auto">
            <a:xfrm>
              <a:off x="5155" y="1456"/>
              <a:ext cx="1" cy="2140"/>
            </a:xfrm>
            <a:prstGeom prst="line">
              <a:avLst/>
            </a:prstGeom>
            <a:noFill/>
            <a:ln w="12700">
              <a:solidFill>
                <a:srgbClr val="000000"/>
              </a:solidFill>
              <a:round/>
              <a:headEnd/>
              <a:tailEnd/>
            </a:ln>
          </p:spPr>
          <p:txBody>
            <a:bodyPr/>
            <a:lstStyle/>
            <a:p>
              <a:endParaRPr lang="en-US"/>
            </a:p>
          </p:txBody>
        </p:sp>
        <p:sp>
          <p:nvSpPr>
            <p:cNvPr id="136315" name="Line 123"/>
            <p:cNvSpPr>
              <a:spLocks noChangeShapeType="1"/>
            </p:cNvSpPr>
            <p:nvPr/>
          </p:nvSpPr>
          <p:spPr bwMode="auto">
            <a:xfrm>
              <a:off x="5246" y="1456"/>
              <a:ext cx="1" cy="2140"/>
            </a:xfrm>
            <a:prstGeom prst="line">
              <a:avLst/>
            </a:prstGeom>
            <a:noFill/>
            <a:ln w="12700">
              <a:solidFill>
                <a:srgbClr val="000000"/>
              </a:solidFill>
              <a:round/>
              <a:headEnd/>
              <a:tailEnd/>
            </a:ln>
          </p:spPr>
          <p:txBody>
            <a:bodyPr/>
            <a:lstStyle/>
            <a:p>
              <a:endParaRPr lang="en-US"/>
            </a:p>
          </p:txBody>
        </p:sp>
        <p:sp>
          <p:nvSpPr>
            <p:cNvPr id="136316" name="Line 124"/>
            <p:cNvSpPr>
              <a:spLocks noChangeShapeType="1"/>
            </p:cNvSpPr>
            <p:nvPr/>
          </p:nvSpPr>
          <p:spPr bwMode="auto">
            <a:xfrm>
              <a:off x="5303" y="1456"/>
              <a:ext cx="1" cy="2140"/>
            </a:xfrm>
            <a:prstGeom prst="line">
              <a:avLst/>
            </a:prstGeom>
            <a:noFill/>
            <a:ln w="12700">
              <a:solidFill>
                <a:srgbClr val="000000"/>
              </a:solidFill>
              <a:round/>
              <a:headEnd/>
              <a:tailEnd/>
            </a:ln>
          </p:spPr>
          <p:txBody>
            <a:bodyPr/>
            <a:lstStyle/>
            <a:p>
              <a:endParaRPr lang="en-US"/>
            </a:p>
          </p:txBody>
        </p:sp>
        <p:sp>
          <p:nvSpPr>
            <p:cNvPr id="136317" name="Line 125"/>
            <p:cNvSpPr>
              <a:spLocks noChangeShapeType="1"/>
            </p:cNvSpPr>
            <p:nvPr/>
          </p:nvSpPr>
          <p:spPr bwMode="auto">
            <a:xfrm>
              <a:off x="5352" y="1456"/>
              <a:ext cx="1" cy="2140"/>
            </a:xfrm>
            <a:prstGeom prst="line">
              <a:avLst/>
            </a:prstGeom>
            <a:noFill/>
            <a:ln w="12700">
              <a:solidFill>
                <a:srgbClr val="000000"/>
              </a:solidFill>
              <a:round/>
              <a:headEnd/>
              <a:tailEnd/>
            </a:ln>
          </p:spPr>
          <p:txBody>
            <a:bodyPr/>
            <a:lstStyle/>
            <a:p>
              <a:endParaRPr lang="en-US"/>
            </a:p>
          </p:txBody>
        </p:sp>
        <p:sp>
          <p:nvSpPr>
            <p:cNvPr id="136318" name="Line 126"/>
            <p:cNvSpPr>
              <a:spLocks noChangeShapeType="1"/>
            </p:cNvSpPr>
            <p:nvPr/>
          </p:nvSpPr>
          <p:spPr bwMode="auto">
            <a:xfrm>
              <a:off x="5394" y="1456"/>
              <a:ext cx="1" cy="2140"/>
            </a:xfrm>
            <a:prstGeom prst="line">
              <a:avLst/>
            </a:prstGeom>
            <a:noFill/>
            <a:ln w="12700">
              <a:solidFill>
                <a:srgbClr val="000000"/>
              </a:solidFill>
              <a:round/>
              <a:headEnd/>
              <a:tailEnd/>
            </a:ln>
          </p:spPr>
          <p:txBody>
            <a:bodyPr/>
            <a:lstStyle/>
            <a:p>
              <a:endParaRPr lang="en-US"/>
            </a:p>
          </p:txBody>
        </p:sp>
        <p:sp>
          <p:nvSpPr>
            <p:cNvPr id="136319" name="Line 127"/>
            <p:cNvSpPr>
              <a:spLocks noChangeShapeType="1"/>
            </p:cNvSpPr>
            <p:nvPr/>
          </p:nvSpPr>
          <p:spPr bwMode="auto">
            <a:xfrm>
              <a:off x="5426" y="1456"/>
              <a:ext cx="1" cy="2140"/>
            </a:xfrm>
            <a:prstGeom prst="line">
              <a:avLst/>
            </a:prstGeom>
            <a:noFill/>
            <a:ln w="12700">
              <a:solidFill>
                <a:srgbClr val="000000"/>
              </a:solidFill>
              <a:round/>
              <a:headEnd/>
              <a:tailEnd/>
            </a:ln>
          </p:spPr>
          <p:txBody>
            <a:bodyPr/>
            <a:lstStyle/>
            <a:p>
              <a:endParaRPr lang="en-US"/>
            </a:p>
          </p:txBody>
        </p:sp>
        <p:sp>
          <p:nvSpPr>
            <p:cNvPr id="136320" name="Line 128"/>
            <p:cNvSpPr>
              <a:spLocks noChangeShapeType="1"/>
            </p:cNvSpPr>
            <p:nvPr/>
          </p:nvSpPr>
          <p:spPr bwMode="auto">
            <a:xfrm>
              <a:off x="5459" y="1456"/>
              <a:ext cx="1" cy="2140"/>
            </a:xfrm>
            <a:prstGeom prst="line">
              <a:avLst/>
            </a:prstGeom>
            <a:noFill/>
            <a:ln w="12700">
              <a:solidFill>
                <a:srgbClr val="000000"/>
              </a:solidFill>
              <a:round/>
              <a:headEnd/>
              <a:tailEnd/>
            </a:ln>
          </p:spPr>
          <p:txBody>
            <a:bodyPr/>
            <a:lstStyle/>
            <a:p>
              <a:endParaRPr lang="en-US"/>
            </a:p>
          </p:txBody>
        </p:sp>
        <p:sp>
          <p:nvSpPr>
            <p:cNvPr id="136321" name="Line 129"/>
            <p:cNvSpPr>
              <a:spLocks noChangeShapeType="1"/>
            </p:cNvSpPr>
            <p:nvPr/>
          </p:nvSpPr>
          <p:spPr bwMode="auto">
            <a:xfrm>
              <a:off x="5484" y="1456"/>
              <a:ext cx="1" cy="2140"/>
            </a:xfrm>
            <a:prstGeom prst="line">
              <a:avLst/>
            </a:prstGeom>
            <a:noFill/>
            <a:ln w="12700">
              <a:solidFill>
                <a:srgbClr val="000000"/>
              </a:solidFill>
              <a:round/>
              <a:headEnd/>
              <a:tailEnd/>
            </a:ln>
          </p:spPr>
          <p:txBody>
            <a:bodyPr/>
            <a:lstStyle/>
            <a:p>
              <a:endParaRPr lang="en-US"/>
            </a:p>
          </p:txBody>
        </p:sp>
        <p:sp>
          <p:nvSpPr>
            <p:cNvPr id="136322" name="Line 130"/>
            <p:cNvSpPr>
              <a:spLocks noChangeShapeType="1"/>
            </p:cNvSpPr>
            <p:nvPr/>
          </p:nvSpPr>
          <p:spPr bwMode="auto">
            <a:xfrm>
              <a:off x="936" y="1456"/>
              <a:ext cx="1" cy="2140"/>
            </a:xfrm>
            <a:prstGeom prst="line">
              <a:avLst/>
            </a:prstGeom>
            <a:noFill/>
            <a:ln w="12700">
              <a:solidFill>
                <a:srgbClr val="000000"/>
              </a:solidFill>
              <a:round/>
              <a:headEnd/>
              <a:tailEnd/>
            </a:ln>
          </p:spPr>
          <p:txBody>
            <a:bodyPr/>
            <a:lstStyle/>
            <a:p>
              <a:endParaRPr lang="en-US"/>
            </a:p>
          </p:txBody>
        </p:sp>
        <p:sp>
          <p:nvSpPr>
            <p:cNvPr id="136323" name="Line 131"/>
            <p:cNvSpPr>
              <a:spLocks noChangeShapeType="1"/>
            </p:cNvSpPr>
            <p:nvPr/>
          </p:nvSpPr>
          <p:spPr bwMode="auto">
            <a:xfrm>
              <a:off x="1446" y="1456"/>
              <a:ext cx="1" cy="2140"/>
            </a:xfrm>
            <a:prstGeom prst="line">
              <a:avLst/>
            </a:prstGeom>
            <a:noFill/>
            <a:ln w="12700">
              <a:solidFill>
                <a:srgbClr val="000000"/>
              </a:solidFill>
              <a:round/>
              <a:headEnd/>
              <a:tailEnd/>
            </a:ln>
          </p:spPr>
          <p:txBody>
            <a:bodyPr/>
            <a:lstStyle/>
            <a:p>
              <a:endParaRPr lang="en-US"/>
            </a:p>
          </p:txBody>
        </p:sp>
        <p:sp>
          <p:nvSpPr>
            <p:cNvPr id="136324" name="Line 132"/>
            <p:cNvSpPr>
              <a:spLocks noChangeShapeType="1"/>
            </p:cNvSpPr>
            <p:nvPr/>
          </p:nvSpPr>
          <p:spPr bwMode="auto">
            <a:xfrm>
              <a:off x="1947" y="1456"/>
              <a:ext cx="1" cy="2140"/>
            </a:xfrm>
            <a:prstGeom prst="line">
              <a:avLst/>
            </a:prstGeom>
            <a:noFill/>
            <a:ln w="12700">
              <a:solidFill>
                <a:srgbClr val="000000"/>
              </a:solidFill>
              <a:round/>
              <a:headEnd/>
              <a:tailEnd/>
            </a:ln>
          </p:spPr>
          <p:txBody>
            <a:bodyPr/>
            <a:lstStyle/>
            <a:p>
              <a:endParaRPr lang="en-US"/>
            </a:p>
          </p:txBody>
        </p:sp>
        <p:sp>
          <p:nvSpPr>
            <p:cNvPr id="136325" name="Line 133"/>
            <p:cNvSpPr>
              <a:spLocks noChangeShapeType="1"/>
            </p:cNvSpPr>
            <p:nvPr/>
          </p:nvSpPr>
          <p:spPr bwMode="auto">
            <a:xfrm>
              <a:off x="2457" y="1456"/>
              <a:ext cx="1" cy="2140"/>
            </a:xfrm>
            <a:prstGeom prst="line">
              <a:avLst/>
            </a:prstGeom>
            <a:noFill/>
            <a:ln w="12700">
              <a:solidFill>
                <a:srgbClr val="000000"/>
              </a:solidFill>
              <a:round/>
              <a:headEnd/>
              <a:tailEnd/>
            </a:ln>
          </p:spPr>
          <p:txBody>
            <a:bodyPr/>
            <a:lstStyle/>
            <a:p>
              <a:endParaRPr lang="en-US"/>
            </a:p>
          </p:txBody>
        </p:sp>
        <p:sp>
          <p:nvSpPr>
            <p:cNvPr id="136326" name="Line 134"/>
            <p:cNvSpPr>
              <a:spLocks noChangeShapeType="1"/>
            </p:cNvSpPr>
            <p:nvPr/>
          </p:nvSpPr>
          <p:spPr bwMode="auto">
            <a:xfrm>
              <a:off x="2967" y="1456"/>
              <a:ext cx="1" cy="2140"/>
            </a:xfrm>
            <a:prstGeom prst="line">
              <a:avLst/>
            </a:prstGeom>
            <a:noFill/>
            <a:ln w="12700">
              <a:solidFill>
                <a:srgbClr val="000000"/>
              </a:solidFill>
              <a:round/>
              <a:headEnd/>
              <a:tailEnd/>
            </a:ln>
          </p:spPr>
          <p:txBody>
            <a:bodyPr/>
            <a:lstStyle/>
            <a:p>
              <a:endParaRPr lang="en-US"/>
            </a:p>
          </p:txBody>
        </p:sp>
        <p:sp>
          <p:nvSpPr>
            <p:cNvPr id="136327" name="Line 135"/>
            <p:cNvSpPr>
              <a:spLocks noChangeShapeType="1"/>
            </p:cNvSpPr>
            <p:nvPr/>
          </p:nvSpPr>
          <p:spPr bwMode="auto">
            <a:xfrm>
              <a:off x="3477" y="1456"/>
              <a:ext cx="1" cy="2140"/>
            </a:xfrm>
            <a:prstGeom prst="line">
              <a:avLst/>
            </a:prstGeom>
            <a:noFill/>
            <a:ln w="12700">
              <a:solidFill>
                <a:srgbClr val="000000"/>
              </a:solidFill>
              <a:round/>
              <a:headEnd/>
              <a:tailEnd/>
            </a:ln>
          </p:spPr>
          <p:txBody>
            <a:bodyPr/>
            <a:lstStyle/>
            <a:p>
              <a:endParaRPr lang="en-US"/>
            </a:p>
          </p:txBody>
        </p:sp>
        <p:sp>
          <p:nvSpPr>
            <p:cNvPr id="136328" name="Line 136"/>
            <p:cNvSpPr>
              <a:spLocks noChangeShapeType="1"/>
            </p:cNvSpPr>
            <p:nvPr/>
          </p:nvSpPr>
          <p:spPr bwMode="auto">
            <a:xfrm>
              <a:off x="3987" y="1456"/>
              <a:ext cx="1" cy="2140"/>
            </a:xfrm>
            <a:prstGeom prst="line">
              <a:avLst/>
            </a:prstGeom>
            <a:noFill/>
            <a:ln w="12700">
              <a:solidFill>
                <a:srgbClr val="000000"/>
              </a:solidFill>
              <a:round/>
              <a:headEnd/>
              <a:tailEnd/>
            </a:ln>
          </p:spPr>
          <p:txBody>
            <a:bodyPr/>
            <a:lstStyle/>
            <a:p>
              <a:endParaRPr lang="en-US"/>
            </a:p>
          </p:txBody>
        </p:sp>
        <p:sp>
          <p:nvSpPr>
            <p:cNvPr id="136329" name="Line 137"/>
            <p:cNvSpPr>
              <a:spLocks noChangeShapeType="1"/>
            </p:cNvSpPr>
            <p:nvPr/>
          </p:nvSpPr>
          <p:spPr bwMode="auto">
            <a:xfrm>
              <a:off x="4489" y="1456"/>
              <a:ext cx="1" cy="2140"/>
            </a:xfrm>
            <a:prstGeom prst="line">
              <a:avLst/>
            </a:prstGeom>
            <a:noFill/>
            <a:ln w="12700">
              <a:solidFill>
                <a:srgbClr val="000000"/>
              </a:solidFill>
              <a:round/>
              <a:headEnd/>
              <a:tailEnd/>
            </a:ln>
          </p:spPr>
          <p:txBody>
            <a:bodyPr/>
            <a:lstStyle/>
            <a:p>
              <a:endParaRPr lang="en-US"/>
            </a:p>
          </p:txBody>
        </p:sp>
        <p:sp>
          <p:nvSpPr>
            <p:cNvPr id="136330" name="Line 138"/>
            <p:cNvSpPr>
              <a:spLocks noChangeShapeType="1"/>
            </p:cNvSpPr>
            <p:nvPr/>
          </p:nvSpPr>
          <p:spPr bwMode="auto">
            <a:xfrm>
              <a:off x="4999" y="1456"/>
              <a:ext cx="1" cy="2140"/>
            </a:xfrm>
            <a:prstGeom prst="line">
              <a:avLst/>
            </a:prstGeom>
            <a:noFill/>
            <a:ln w="12700">
              <a:solidFill>
                <a:srgbClr val="000000"/>
              </a:solidFill>
              <a:round/>
              <a:headEnd/>
              <a:tailEnd/>
            </a:ln>
          </p:spPr>
          <p:txBody>
            <a:bodyPr/>
            <a:lstStyle/>
            <a:p>
              <a:endParaRPr lang="en-US"/>
            </a:p>
          </p:txBody>
        </p:sp>
        <p:sp>
          <p:nvSpPr>
            <p:cNvPr id="136331" name="Line 139"/>
            <p:cNvSpPr>
              <a:spLocks noChangeShapeType="1"/>
            </p:cNvSpPr>
            <p:nvPr/>
          </p:nvSpPr>
          <p:spPr bwMode="auto">
            <a:xfrm>
              <a:off x="5509" y="1456"/>
              <a:ext cx="1" cy="2140"/>
            </a:xfrm>
            <a:prstGeom prst="line">
              <a:avLst/>
            </a:prstGeom>
            <a:noFill/>
            <a:ln w="12700">
              <a:solidFill>
                <a:srgbClr val="000000"/>
              </a:solidFill>
              <a:round/>
              <a:headEnd/>
              <a:tailEnd/>
            </a:ln>
          </p:spPr>
          <p:txBody>
            <a:bodyPr/>
            <a:lstStyle/>
            <a:p>
              <a:endParaRPr lang="en-US"/>
            </a:p>
          </p:txBody>
        </p:sp>
        <p:sp>
          <p:nvSpPr>
            <p:cNvPr id="136332" name="Rectangle 140"/>
            <p:cNvSpPr>
              <a:spLocks noChangeArrowheads="1"/>
            </p:cNvSpPr>
            <p:nvPr/>
          </p:nvSpPr>
          <p:spPr bwMode="auto">
            <a:xfrm>
              <a:off x="426" y="1456"/>
              <a:ext cx="5091" cy="9"/>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3" name="Rectangle 141"/>
            <p:cNvSpPr>
              <a:spLocks noChangeArrowheads="1"/>
            </p:cNvSpPr>
            <p:nvPr/>
          </p:nvSpPr>
          <p:spPr bwMode="auto">
            <a:xfrm>
              <a:off x="5509" y="1456"/>
              <a:ext cx="8" cy="214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4" name="Rectangle 142"/>
            <p:cNvSpPr>
              <a:spLocks noChangeArrowheads="1"/>
            </p:cNvSpPr>
            <p:nvPr/>
          </p:nvSpPr>
          <p:spPr bwMode="auto">
            <a:xfrm>
              <a:off x="426" y="3596"/>
              <a:ext cx="5091" cy="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5" name="Rectangle 143"/>
            <p:cNvSpPr>
              <a:spLocks noChangeArrowheads="1"/>
            </p:cNvSpPr>
            <p:nvPr/>
          </p:nvSpPr>
          <p:spPr bwMode="auto">
            <a:xfrm>
              <a:off x="426" y="1456"/>
              <a:ext cx="8" cy="214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36336" name="Line 144"/>
            <p:cNvSpPr>
              <a:spLocks noChangeShapeType="1"/>
            </p:cNvSpPr>
            <p:nvPr/>
          </p:nvSpPr>
          <p:spPr bwMode="auto">
            <a:xfrm>
              <a:off x="426" y="1456"/>
              <a:ext cx="1" cy="2140"/>
            </a:xfrm>
            <a:prstGeom prst="line">
              <a:avLst/>
            </a:prstGeom>
            <a:noFill/>
            <a:ln w="12700">
              <a:solidFill>
                <a:srgbClr val="000000"/>
              </a:solidFill>
              <a:round/>
              <a:headEnd/>
              <a:tailEnd/>
            </a:ln>
          </p:spPr>
          <p:txBody>
            <a:bodyPr/>
            <a:lstStyle/>
            <a:p>
              <a:endParaRPr lang="en-US"/>
            </a:p>
          </p:txBody>
        </p:sp>
        <p:sp>
          <p:nvSpPr>
            <p:cNvPr id="136337" name="Line 145"/>
            <p:cNvSpPr>
              <a:spLocks noChangeShapeType="1"/>
            </p:cNvSpPr>
            <p:nvPr/>
          </p:nvSpPr>
          <p:spPr bwMode="auto">
            <a:xfrm flipH="1">
              <a:off x="393" y="3596"/>
              <a:ext cx="33" cy="1"/>
            </a:xfrm>
            <a:prstGeom prst="line">
              <a:avLst/>
            </a:prstGeom>
            <a:noFill/>
            <a:ln w="12700">
              <a:solidFill>
                <a:srgbClr val="000000"/>
              </a:solidFill>
              <a:round/>
              <a:headEnd/>
              <a:tailEnd/>
            </a:ln>
          </p:spPr>
          <p:txBody>
            <a:bodyPr/>
            <a:lstStyle/>
            <a:p>
              <a:endParaRPr lang="en-US"/>
            </a:p>
          </p:txBody>
        </p:sp>
        <p:sp>
          <p:nvSpPr>
            <p:cNvPr id="136338" name="Line 146"/>
            <p:cNvSpPr>
              <a:spLocks noChangeShapeType="1"/>
            </p:cNvSpPr>
            <p:nvPr/>
          </p:nvSpPr>
          <p:spPr bwMode="auto">
            <a:xfrm>
              <a:off x="393" y="3292"/>
              <a:ext cx="33" cy="1"/>
            </a:xfrm>
            <a:prstGeom prst="line">
              <a:avLst/>
            </a:prstGeom>
            <a:noFill/>
            <a:ln w="12700">
              <a:solidFill>
                <a:srgbClr val="000000"/>
              </a:solidFill>
              <a:round/>
              <a:headEnd/>
              <a:tailEnd/>
            </a:ln>
          </p:spPr>
          <p:txBody>
            <a:bodyPr/>
            <a:lstStyle/>
            <a:p>
              <a:endParaRPr lang="en-US"/>
            </a:p>
          </p:txBody>
        </p:sp>
        <p:sp>
          <p:nvSpPr>
            <p:cNvPr id="136339" name="Line 147"/>
            <p:cNvSpPr>
              <a:spLocks noChangeShapeType="1"/>
            </p:cNvSpPr>
            <p:nvPr/>
          </p:nvSpPr>
          <p:spPr bwMode="auto">
            <a:xfrm>
              <a:off x="393" y="2987"/>
              <a:ext cx="33" cy="1"/>
            </a:xfrm>
            <a:prstGeom prst="line">
              <a:avLst/>
            </a:prstGeom>
            <a:noFill/>
            <a:ln w="12700">
              <a:solidFill>
                <a:srgbClr val="000000"/>
              </a:solidFill>
              <a:round/>
              <a:headEnd/>
              <a:tailEnd/>
            </a:ln>
          </p:spPr>
          <p:txBody>
            <a:bodyPr/>
            <a:lstStyle/>
            <a:p>
              <a:endParaRPr lang="en-US"/>
            </a:p>
          </p:txBody>
        </p:sp>
        <p:sp>
          <p:nvSpPr>
            <p:cNvPr id="136340" name="Line 148"/>
            <p:cNvSpPr>
              <a:spLocks noChangeShapeType="1"/>
            </p:cNvSpPr>
            <p:nvPr/>
          </p:nvSpPr>
          <p:spPr bwMode="auto">
            <a:xfrm>
              <a:off x="393" y="2683"/>
              <a:ext cx="33" cy="1"/>
            </a:xfrm>
            <a:prstGeom prst="line">
              <a:avLst/>
            </a:prstGeom>
            <a:noFill/>
            <a:ln w="12700">
              <a:solidFill>
                <a:srgbClr val="000000"/>
              </a:solidFill>
              <a:round/>
              <a:headEnd/>
              <a:tailEnd/>
            </a:ln>
          </p:spPr>
          <p:txBody>
            <a:bodyPr/>
            <a:lstStyle/>
            <a:p>
              <a:endParaRPr lang="en-US"/>
            </a:p>
          </p:txBody>
        </p:sp>
        <p:sp>
          <p:nvSpPr>
            <p:cNvPr id="136341" name="Line 149"/>
            <p:cNvSpPr>
              <a:spLocks noChangeShapeType="1"/>
            </p:cNvSpPr>
            <p:nvPr/>
          </p:nvSpPr>
          <p:spPr bwMode="auto">
            <a:xfrm>
              <a:off x="393" y="2370"/>
              <a:ext cx="33" cy="1"/>
            </a:xfrm>
            <a:prstGeom prst="line">
              <a:avLst/>
            </a:prstGeom>
            <a:noFill/>
            <a:ln w="12700">
              <a:solidFill>
                <a:srgbClr val="000000"/>
              </a:solidFill>
              <a:round/>
              <a:headEnd/>
              <a:tailEnd/>
            </a:ln>
          </p:spPr>
          <p:txBody>
            <a:bodyPr/>
            <a:lstStyle/>
            <a:p>
              <a:endParaRPr lang="en-US"/>
            </a:p>
          </p:txBody>
        </p:sp>
        <p:sp>
          <p:nvSpPr>
            <p:cNvPr id="136342" name="Line 150"/>
            <p:cNvSpPr>
              <a:spLocks noChangeShapeType="1"/>
            </p:cNvSpPr>
            <p:nvPr/>
          </p:nvSpPr>
          <p:spPr bwMode="auto">
            <a:xfrm>
              <a:off x="393" y="2065"/>
              <a:ext cx="33" cy="1"/>
            </a:xfrm>
            <a:prstGeom prst="line">
              <a:avLst/>
            </a:prstGeom>
            <a:noFill/>
            <a:ln w="12700">
              <a:solidFill>
                <a:srgbClr val="000000"/>
              </a:solidFill>
              <a:round/>
              <a:headEnd/>
              <a:tailEnd/>
            </a:ln>
          </p:spPr>
          <p:txBody>
            <a:bodyPr/>
            <a:lstStyle/>
            <a:p>
              <a:endParaRPr lang="en-US"/>
            </a:p>
          </p:txBody>
        </p:sp>
        <p:sp>
          <p:nvSpPr>
            <p:cNvPr id="136343" name="Line 151"/>
            <p:cNvSpPr>
              <a:spLocks noChangeShapeType="1"/>
            </p:cNvSpPr>
            <p:nvPr/>
          </p:nvSpPr>
          <p:spPr bwMode="auto">
            <a:xfrm>
              <a:off x="393" y="1761"/>
              <a:ext cx="33" cy="1"/>
            </a:xfrm>
            <a:prstGeom prst="line">
              <a:avLst/>
            </a:prstGeom>
            <a:noFill/>
            <a:ln w="12700">
              <a:solidFill>
                <a:srgbClr val="000000"/>
              </a:solidFill>
              <a:round/>
              <a:headEnd/>
              <a:tailEnd/>
            </a:ln>
          </p:spPr>
          <p:txBody>
            <a:bodyPr/>
            <a:lstStyle/>
            <a:p>
              <a:endParaRPr lang="en-US"/>
            </a:p>
          </p:txBody>
        </p:sp>
        <p:sp>
          <p:nvSpPr>
            <p:cNvPr id="136344" name="Line 152"/>
            <p:cNvSpPr>
              <a:spLocks noChangeShapeType="1"/>
            </p:cNvSpPr>
            <p:nvPr/>
          </p:nvSpPr>
          <p:spPr bwMode="auto">
            <a:xfrm>
              <a:off x="393" y="1456"/>
              <a:ext cx="33" cy="1"/>
            </a:xfrm>
            <a:prstGeom prst="line">
              <a:avLst/>
            </a:prstGeom>
            <a:noFill/>
            <a:ln w="12700">
              <a:solidFill>
                <a:srgbClr val="000000"/>
              </a:solidFill>
              <a:round/>
              <a:headEnd/>
              <a:tailEnd/>
            </a:ln>
          </p:spPr>
          <p:txBody>
            <a:bodyPr/>
            <a:lstStyle/>
            <a:p>
              <a:endParaRPr lang="en-US"/>
            </a:p>
          </p:txBody>
        </p:sp>
        <p:sp>
          <p:nvSpPr>
            <p:cNvPr id="136345" name="Line 153"/>
            <p:cNvSpPr>
              <a:spLocks noChangeShapeType="1"/>
            </p:cNvSpPr>
            <p:nvPr/>
          </p:nvSpPr>
          <p:spPr bwMode="auto">
            <a:xfrm>
              <a:off x="426" y="3596"/>
              <a:ext cx="5083" cy="1"/>
            </a:xfrm>
            <a:prstGeom prst="line">
              <a:avLst/>
            </a:prstGeom>
            <a:noFill/>
            <a:ln w="12700">
              <a:solidFill>
                <a:srgbClr val="000000"/>
              </a:solidFill>
              <a:round/>
              <a:headEnd/>
              <a:tailEnd/>
            </a:ln>
          </p:spPr>
          <p:txBody>
            <a:bodyPr/>
            <a:lstStyle/>
            <a:p>
              <a:endParaRPr lang="en-US"/>
            </a:p>
          </p:txBody>
        </p:sp>
        <p:sp>
          <p:nvSpPr>
            <p:cNvPr id="136346" name="Line 154"/>
            <p:cNvSpPr>
              <a:spLocks noChangeShapeType="1"/>
            </p:cNvSpPr>
            <p:nvPr/>
          </p:nvSpPr>
          <p:spPr bwMode="auto">
            <a:xfrm flipV="1">
              <a:off x="426" y="3596"/>
              <a:ext cx="1" cy="25"/>
            </a:xfrm>
            <a:prstGeom prst="line">
              <a:avLst/>
            </a:prstGeom>
            <a:noFill/>
            <a:ln w="12700">
              <a:solidFill>
                <a:srgbClr val="000000"/>
              </a:solidFill>
              <a:round/>
              <a:headEnd/>
              <a:tailEnd/>
            </a:ln>
          </p:spPr>
          <p:txBody>
            <a:bodyPr/>
            <a:lstStyle/>
            <a:p>
              <a:endParaRPr lang="en-US"/>
            </a:p>
          </p:txBody>
        </p:sp>
        <p:sp>
          <p:nvSpPr>
            <p:cNvPr id="136347" name="Line 155"/>
            <p:cNvSpPr>
              <a:spLocks noChangeShapeType="1"/>
            </p:cNvSpPr>
            <p:nvPr/>
          </p:nvSpPr>
          <p:spPr bwMode="auto">
            <a:xfrm flipV="1">
              <a:off x="936" y="3596"/>
              <a:ext cx="1" cy="25"/>
            </a:xfrm>
            <a:prstGeom prst="line">
              <a:avLst/>
            </a:prstGeom>
            <a:noFill/>
            <a:ln w="12700">
              <a:solidFill>
                <a:srgbClr val="000000"/>
              </a:solidFill>
              <a:round/>
              <a:headEnd/>
              <a:tailEnd/>
            </a:ln>
          </p:spPr>
          <p:txBody>
            <a:bodyPr/>
            <a:lstStyle/>
            <a:p>
              <a:endParaRPr lang="en-US"/>
            </a:p>
          </p:txBody>
        </p:sp>
        <p:sp>
          <p:nvSpPr>
            <p:cNvPr id="136348" name="Line 156"/>
            <p:cNvSpPr>
              <a:spLocks noChangeShapeType="1"/>
            </p:cNvSpPr>
            <p:nvPr/>
          </p:nvSpPr>
          <p:spPr bwMode="auto">
            <a:xfrm flipV="1">
              <a:off x="1446" y="3596"/>
              <a:ext cx="1" cy="25"/>
            </a:xfrm>
            <a:prstGeom prst="line">
              <a:avLst/>
            </a:prstGeom>
            <a:noFill/>
            <a:ln w="12700">
              <a:solidFill>
                <a:srgbClr val="000000"/>
              </a:solidFill>
              <a:round/>
              <a:headEnd/>
              <a:tailEnd/>
            </a:ln>
          </p:spPr>
          <p:txBody>
            <a:bodyPr/>
            <a:lstStyle/>
            <a:p>
              <a:endParaRPr lang="en-US"/>
            </a:p>
          </p:txBody>
        </p:sp>
        <p:sp>
          <p:nvSpPr>
            <p:cNvPr id="136349" name="Line 157"/>
            <p:cNvSpPr>
              <a:spLocks noChangeShapeType="1"/>
            </p:cNvSpPr>
            <p:nvPr/>
          </p:nvSpPr>
          <p:spPr bwMode="auto">
            <a:xfrm flipV="1">
              <a:off x="1947" y="3596"/>
              <a:ext cx="1" cy="25"/>
            </a:xfrm>
            <a:prstGeom prst="line">
              <a:avLst/>
            </a:prstGeom>
            <a:noFill/>
            <a:ln w="12700">
              <a:solidFill>
                <a:srgbClr val="000000"/>
              </a:solidFill>
              <a:round/>
              <a:headEnd/>
              <a:tailEnd/>
            </a:ln>
          </p:spPr>
          <p:txBody>
            <a:bodyPr/>
            <a:lstStyle/>
            <a:p>
              <a:endParaRPr lang="en-US"/>
            </a:p>
          </p:txBody>
        </p:sp>
        <p:sp>
          <p:nvSpPr>
            <p:cNvPr id="136350" name="Line 158"/>
            <p:cNvSpPr>
              <a:spLocks noChangeShapeType="1"/>
            </p:cNvSpPr>
            <p:nvPr/>
          </p:nvSpPr>
          <p:spPr bwMode="auto">
            <a:xfrm flipV="1">
              <a:off x="2457" y="3596"/>
              <a:ext cx="1" cy="25"/>
            </a:xfrm>
            <a:prstGeom prst="line">
              <a:avLst/>
            </a:prstGeom>
            <a:noFill/>
            <a:ln w="12700">
              <a:solidFill>
                <a:srgbClr val="000000"/>
              </a:solidFill>
              <a:round/>
              <a:headEnd/>
              <a:tailEnd/>
            </a:ln>
          </p:spPr>
          <p:txBody>
            <a:bodyPr/>
            <a:lstStyle/>
            <a:p>
              <a:endParaRPr lang="en-US"/>
            </a:p>
          </p:txBody>
        </p:sp>
        <p:sp>
          <p:nvSpPr>
            <p:cNvPr id="136351" name="Line 159"/>
            <p:cNvSpPr>
              <a:spLocks noChangeShapeType="1"/>
            </p:cNvSpPr>
            <p:nvPr/>
          </p:nvSpPr>
          <p:spPr bwMode="auto">
            <a:xfrm flipV="1">
              <a:off x="2967" y="3596"/>
              <a:ext cx="1" cy="25"/>
            </a:xfrm>
            <a:prstGeom prst="line">
              <a:avLst/>
            </a:prstGeom>
            <a:noFill/>
            <a:ln w="12700">
              <a:solidFill>
                <a:srgbClr val="000000"/>
              </a:solidFill>
              <a:round/>
              <a:headEnd/>
              <a:tailEnd/>
            </a:ln>
          </p:spPr>
          <p:txBody>
            <a:bodyPr/>
            <a:lstStyle/>
            <a:p>
              <a:endParaRPr lang="en-US"/>
            </a:p>
          </p:txBody>
        </p:sp>
        <p:sp>
          <p:nvSpPr>
            <p:cNvPr id="136352" name="Line 160"/>
            <p:cNvSpPr>
              <a:spLocks noChangeShapeType="1"/>
            </p:cNvSpPr>
            <p:nvPr/>
          </p:nvSpPr>
          <p:spPr bwMode="auto">
            <a:xfrm flipV="1">
              <a:off x="3477" y="3596"/>
              <a:ext cx="1" cy="25"/>
            </a:xfrm>
            <a:prstGeom prst="line">
              <a:avLst/>
            </a:prstGeom>
            <a:noFill/>
            <a:ln w="12700">
              <a:solidFill>
                <a:srgbClr val="000000"/>
              </a:solidFill>
              <a:round/>
              <a:headEnd/>
              <a:tailEnd/>
            </a:ln>
          </p:spPr>
          <p:txBody>
            <a:bodyPr/>
            <a:lstStyle/>
            <a:p>
              <a:endParaRPr lang="en-US"/>
            </a:p>
          </p:txBody>
        </p:sp>
        <p:sp>
          <p:nvSpPr>
            <p:cNvPr id="136353" name="Line 161"/>
            <p:cNvSpPr>
              <a:spLocks noChangeShapeType="1"/>
            </p:cNvSpPr>
            <p:nvPr/>
          </p:nvSpPr>
          <p:spPr bwMode="auto">
            <a:xfrm flipV="1">
              <a:off x="3987" y="3596"/>
              <a:ext cx="1" cy="25"/>
            </a:xfrm>
            <a:prstGeom prst="line">
              <a:avLst/>
            </a:prstGeom>
            <a:noFill/>
            <a:ln w="12700">
              <a:solidFill>
                <a:srgbClr val="000000"/>
              </a:solidFill>
              <a:round/>
              <a:headEnd/>
              <a:tailEnd/>
            </a:ln>
          </p:spPr>
          <p:txBody>
            <a:bodyPr/>
            <a:lstStyle/>
            <a:p>
              <a:endParaRPr lang="en-US"/>
            </a:p>
          </p:txBody>
        </p:sp>
        <p:sp>
          <p:nvSpPr>
            <p:cNvPr id="136354" name="Line 162"/>
            <p:cNvSpPr>
              <a:spLocks noChangeShapeType="1"/>
            </p:cNvSpPr>
            <p:nvPr/>
          </p:nvSpPr>
          <p:spPr bwMode="auto">
            <a:xfrm flipV="1">
              <a:off x="4489" y="3596"/>
              <a:ext cx="1" cy="25"/>
            </a:xfrm>
            <a:prstGeom prst="line">
              <a:avLst/>
            </a:prstGeom>
            <a:noFill/>
            <a:ln w="12700">
              <a:solidFill>
                <a:srgbClr val="000000"/>
              </a:solidFill>
              <a:round/>
              <a:headEnd/>
              <a:tailEnd/>
            </a:ln>
          </p:spPr>
          <p:txBody>
            <a:bodyPr/>
            <a:lstStyle/>
            <a:p>
              <a:endParaRPr lang="en-US"/>
            </a:p>
          </p:txBody>
        </p:sp>
        <p:sp>
          <p:nvSpPr>
            <p:cNvPr id="136355" name="Line 163"/>
            <p:cNvSpPr>
              <a:spLocks noChangeShapeType="1"/>
            </p:cNvSpPr>
            <p:nvPr/>
          </p:nvSpPr>
          <p:spPr bwMode="auto">
            <a:xfrm flipV="1">
              <a:off x="4999" y="3596"/>
              <a:ext cx="1" cy="25"/>
            </a:xfrm>
            <a:prstGeom prst="line">
              <a:avLst/>
            </a:prstGeom>
            <a:noFill/>
            <a:ln w="12700">
              <a:solidFill>
                <a:srgbClr val="000000"/>
              </a:solidFill>
              <a:round/>
              <a:headEnd/>
              <a:tailEnd/>
            </a:ln>
          </p:spPr>
          <p:txBody>
            <a:bodyPr/>
            <a:lstStyle/>
            <a:p>
              <a:endParaRPr lang="en-US"/>
            </a:p>
          </p:txBody>
        </p:sp>
        <p:sp>
          <p:nvSpPr>
            <p:cNvPr id="136356" name="Line 164"/>
            <p:cNvSpPr>
              <a:spLocks noChangeShapeType="1"/>
            </p:cNvSpPr>
            <p:nvPr/>
          </p:nvSpPr>
          <p:spPr bwMode="auto">
            <a:xfrm flipV="1">
              <a:off x="5509" y="3596"/>
              <a:ext cx="1" cy="25"/>
            </a:xfrm>
            <a:prstGeom prst="line">
              <a:avLst/>
            </a:prstGeom>
            <a:noFill/>
            <a:ln w="12700">
              <a:solidFill>
                <a:srgbClr val="000000"/>
              </a:solidFill>
              <a:round/>
              <a:headEnd/>
              <a:tailEnd/>
            </a:ln>
          </p:spPr>
          <p:txBody>
            <a:bodyPr/>
            <a:lstStyle/>
            <a:p>
              <a:endParaRPr lang="en-US"/>
            </a:p>
          </p:txBody>
        </p:sp>
        <p:sp>
          <p:nvSpPr>
            <p:cNvPr id="136357" name="Freeform 165"/>
            <p:cNvSpPr>
              <a:spLocks/>
            </p:cNvSpPr>
            <p:nvPr/>
          </p:nvSpPr>
          <p:spPr bwMode="auto">
            <a:xfrm>
              <a:off x="417" y="3094"/>
              <a:ext cx="181" cy="214"/>
            </a:xfrm>
            <a:custGeom>
              <a:avLst/>
              <a:gdLst/>
              <a:ahLst/>
              <a:cxnLst>
                <a:cxn ang="0">
                  <a:pos x="0" y="189"/>
                </a:cxn>
                <a:cxn ang="0">
                  <a:pos x="157" y="0"/>
                </a:cxn>
                <a:cxn ang="0">
                  <a:pos x="181" y="0"/>
                </a:cxn>
                <a:cxn ang="0">
                  <a:pos x="181" y="25"/>
                </a:cxn>
                <a:cxn ang="0">
                  <a:pos x="25" y="214"/>
                </a:cxn>
                <a:cxn ang="0">
                  <a:pos x="0" y="214"/>
                </a:cxn>
                <a:cxn ang="0">
                  <a:pos x="0" y="189"/>
                </a:cxn>
              </a:cxnLst>
              <a:rect l="0" t="0" r="r" b="b"/>
              <a:pathLst>
                <a:path w="181" h="214">
                  <a:moveTo>
                    <a:pt x="0" y="189"/>
                  </a:moveTo>
                  <a:lnTo>
                    <a:pt x="157" y="0"/>
                  </a:lnTo>
                  <a:lnTo>
                    <a:pt x="181" y="0"/>
                  </a:lnTo>
                  <a:lnTo>
                    <a:pt x="181"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58" name="Freeform 166"/>
            <p:cNvSpPr>
              <a:spLocks/>
            </p:cNvSpPr>
            <p:nvPr/>
          </p:nvSpPr>
          <p:spPr bwMode="auto">
            <a:xfrm>
              <a:off x="574" y="2855"/>
              <a:ext cx="222" cy="264"/>
            </a:xfrm>
            <a:custGeom>
              <a:avLst/>
              <a:gdLst/>
              <a:ahLst/>
              <a:cxnLst>
                <a:cxn ang="0">
                  <a:pos x="0" y="239"/>
                </a:cxn>
                <a:cxn ang="0">
                  <a:pos x="197" y="0"/>
                </a:cxn>
                <a:cxn ang="0">
                  <a:pos x="222" y="0"/>
                </a:cxn>
                <a:cxn ang="0">
                  <a:pos x="222" y="25"/>
                </a:cxn>
                <a:cxn ang="0">
                  <a:pos x="24" y="264"/>
                </a:cxn>
                <a:cxn ang="0">
                  <a:pos x="0" y="264"/>
                </a:cxn>
                <a:cxn ang="0">
                  <a:pos x="0" y="239"/>
                </a:cxn>
              </a:cxnLst>
              <a:rect l="0" t="0" r="r" b="b"/>
              <a:pathLst>
                <a:path w="222" h="264">
                  <a:moveTo>
                    <a:pt x="0" y="239"/>
                  </a:moveTo>
                  <a:lnTo>
                    <a:pt x="197" y="0"/>
                  </a:lnTo>
                  <a:lnTo>
                    <a:pt x="222" y="0"/>
                  </a:lnTo>
                  <a:lnTo>
                    <a:pt x="222" y="25"/>
                  </a:lnTo>
                  <a:lnTo>
                    <a:pt x="24" y="264"/>
                  </a:lnTo>
                  <a:lnTo>
                    <a:pt x="0" y="264"/>
                  </a:lnTo>
                  <a:lnTo>
                    <a:pt x="0" y="23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59" name="Freeform 167"/>
            <p:cNvSpPr>
              <a:spLocks/>
            </p:cNvSpPr>
            <p:nvPr/>
          </p:nvSpPr>
          <p:spPr bwMode="auto">
            <a:xfrm>
              <a:off x="771" y="2674"/>
              <a:ext cx="181" cy="206"/>
            </a:xfrm>
            <a:custGeom>
              <a:avLst/>
              <a:gdLst/>
              <a:ahLst/>
              <a:cxnLst>
                <a:cxn ang="0">
                  <a:pos x="0" y="181"/>
                </a:cxn>
                <a:cxn ang="0">
                  <a:pos x="156" y="0"/>
                </a:cxn>
                <a:cxn ang="0">
                  <a:pos x="181" y="0"/>
                </a:cxn>
                <a:cxn ang="0">
                  <a:pos x="181" y="25"/>
                </a:cxn>
                <a:cxn ang="0">
                  <a:pos x="25" y="206"/>
                </a:cxn>
                <a:cxn ang="0">
                  <a:pos x="0" y="206"/>
                </a:cxn>
                <a:cxn ang="0">
                  <a:pos x="0" y="181"/>
                </a:cxn>
              </a:cxnLst>
              <a:rect l="0" t="0" r="r" b="b"/>
              <a:pathLst>
                <a:path w="181" h="206">
                  <a:moveTo>
                    <a:pt x="0" y="181"/>
                  </a:moveTo>
                  <a:lnTo>
                    <a:pt x="156" y="0"/>
                  </a:lnTo>
                  <a:lnTo>
                    <a:pt x="181" y="0"/>
                  </a:lnTo>
                  <a:lnTo>
                    <a:pt x="181" y="25"/>
                  </a:lnTo>
                  <a:lnTo>
                    <a:pt x="25" y="206"/>
                  </a:lnTo>
                  <a:lnTo>
                    <a:pt x="0" y="206"/>
                  </a:lnTo>
                  <a:lnTo>
                    <a:pt x="0" y="181"/>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0" name="Freeform 168"/>
            <p:cNvSpPr>
              <a:spLocks/>
            </p:cNvSpPr>
            <p:nvPr/>
          </p:nvSpPr>
          <p:spPr bwMode="auto">
            <a:xfrm>
              <a:off x="927" y="2485"/>
              <a:ext cx="173" cy="214"/>
            </a:xfrm>
            <a:custGeom>
              <a:avLst/>
              <a:gdLst/>
              <a:ahLst/>
              <a:cxnLst>
                <a:cxn ang="0">
                  <a:pos x="0" y="189"/>
                </a:cxn>
                <a:cxn ang="0">
                  <a:pos x="148" y="0"/>
                </a:cxn>
                <a:cxn ang="0">
                  <a:pos x="173" y="0"/>
                </a:cxn>
                <a:cxn ang="0">
                  <a:pos x="173" y="25"/>
                </a:cxn>
                <a:cxn ang="0">
                  <a:pos x="25" y="214"/>
                </a:cxn>
                <a:cxn ang="0">
                  <a:pos x="0" y="214"/>
                </a:cxn>
                <a:cxn ang="0">
                  <a:pos x="0" y="189"/>
                </a:cxn>
              </a:cxnLst>
              <a:rect l="0" t="0" r="r" b="b"/>
              <a:pathLst>
                <a:path w="173" h="214">
                  <a:moveTo>
                    <a:pt x="0" y="189"/>
                  </a:moveTo>
                  <a:lnTo>
                    <a:pt x="148" y="0"/>
                  </a:lnTo>
                  <a:lnTo>
                    <a:pt x="173" y="0"/>
                  </a:lnTo>
                  <a:lnTo>
                    <a:pt x="173"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1" name="Freeform 169"/>
            <p:cNvSpPr>
              <a:spLocks/>
            </p:cNvSpPr>
            <p:nvPr/>
          </p:nvSpPr>
          <p:spPr bwMode="auto">
            <a:xfrm>
              <a:off x="1075" y="2246"/>
              <a:ext cx="231" cy="264"/>
            </a:xfrm>
            <a:custGeom>
              <a:avLst/>
              <a:gdLst/>
              <a:ahLst/>
              <a:cxnLst>
                <a:cxn ang="0">
                  <a:pos x="0" y="239"/>
                </a:cxn>
                <a:cxn ang="0">
                  <a:pos x="206" y="0"/>
                </a:cxn>
                <a:cxn ang="0">
                  <a:pos x="231" y="0"/>
                </a:cxn>
                <a:cxn ang="0">
                  <a:pos x="231" y="25"/>
                </a:cxn>
                <a:cxn ang="0">
                  <a:pos x="25" y="264"/>
                </a:cxn>
                <a:cxn ang="0">
                  <a:pos x="0" y="264"/>
                </a:cxn>
                <a:cxn ang="0">
                  <a:pos x="0" y="239"/>
                </a:cxn>
              </a:cxnLst>
              <a:rect l="0" t="0" r="r" b="b"/>
              <a:pathLst>
                <a:path w="231" h="264">
                  <a:moveTo>
                    <a:pt x="0" y="239"/>
                  </a:moveTo>
                  <a:lnTo>
                    <a:pt x="206" y="0"/>
                  </a:lnTo>
                  <a:lnTo>
                    <a:pt x="231" y="0"/>
                  </a:lnTo>
                  <a:lnTo>
                    <a:pt x="231" y="25"/>
                  </a:lnTo>
                  <a:lnTo>
                    <a:pt x="25" y="264"/>
                  </a:lnTo>
                  <a:lnTo>
                    <a:pt x="0" y="264"/>
                  </a:lnTo>
                  <a:lnTo>
                    <a:pt x="0" y="23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2" name="Freeform 170"/>
            <p:cNvSpPr>
              <a:spLocks/>
            </p:cNvSpPr>
            <p:nvPr/>
          </p:nvSpPr>
          <p:spPr bwMode="auto">
            <a:xfrm>
              <a:off x="1281" y="2057"/>
              <a:ext cx="181" cy="214"/>
            </a:xfrm>
            <a:custGeom>
              <a:avLst/>
              <a:gdLst/>
              <a:ahLst/>
              <a:cxnLst>
                <a:cxn ang="0">
                  <a:pos x="0" y="189"/>
                </a:cxn>
                <a:cxn ang="0">
                  <a:pos x="156" y="0"/>
                </a:cxn>
                <a:cxn ang="0">
                  <a:pos x="181" y="0"/>
                </a:cxn>
                <a:cxn ang="0">
                  <a:pos x="181" y="25"/>
                </a:cxn>
                <a:cxn ang="0">
                  <a:pos x="25" y="214"/>
                </a:cxn>
                <a:cxn ang="0">
                  <a:pos x="0" y="214"/>
                </a:cxn>
                <a:cxn ang="0">
                  <a:pos x="0" y="189"/>
                </a:cxn>
              </a:cxnLst>
              <a:rect l="0" t="0" r="r" b="b"/>
              <a:pathLst>
                <a:path w="181" h="214">
                  <a:moveTo>
                    <a:pt x="0" y="189"/>
                  </a:moveTo>
                  <a:lnTo>
                    <a:pt x="156" y="0"/>
                  </a:lnTo>
                  <a:lnTo>
                    <a:pt x="181" y="0"/>
                  </a:lnTo>
                  <a:lnTo>
                    <a:pt x="181" y="25"/>
                  </a:lnTo>
                  <a:lnTo>
                    <a:pt x="25" y="214"/>
                  </a:lnTo>
                  <a:lnTo>
                    <a:pt x="0" y="214"/>
                  </a:lnTo>
                  <a:lnTo>
                    <a:pt x="0" y="189"/>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3" name="Freeform 171"/>
            <p:cNvSpPr>
              <a:spLocks/>
            </p:cNvSpPr>
            <p:nvPr/>
          </p:nvSpPr>
          <p:spPr bwMode="auto">
            <a:xfrm>
              <a:off x="1437" y="1884"/>
              <a:ext cx="173" cy="198"/>
            </a:xfrm>
            <a:custGeom>
              <a:avLst/>
              <a:gdLst/>
              <a:ahLst/>
              <a:cxnLst>
                <a:cxn ang="0">
                  <a:pos x="0" y="173"/>
                </a:cxn>
                <a:cxn ang="0">
                  <a:pos x="148" y="0"/>
                </a:cxn>
                <a:cxn ang="0">
                  <a:pos x="173" y="0"/>
                </a:cxn>
                <a:cxn ang="0">
                  <a:pos x="173" y="25"/>
                </a:cxn>
                <a:cxn ang="0">
                  <a:pos x="25" y="198"/>
                </a:cxn>
                <a:cxn ang="0">
                  <a:pos x="0" y="198"/>
                </a:cxn>
                <a:cxn ang="0">
                  <a:pos x="0" y="173"/>
                </a:cxn>
              </a:cxnLst>
              <a:rect l="0" t="0" r="r" b="b"/>
              <a:pathLst>
                <a:path w="173" h="198">
                  <a:moveTo>
                    <a:pt x="0" y="173"/>
                  </a:moveTo>
                  <a:lnTo>
                    <a:pt x="148" y="0"/>
                  </a:lnTo>
                  <a:lnTo>
                    <a:pt x="173" y="0"/>
                  </a:lnTo>
                  <a:lnTo>
                    <a:pt x="173" y="25"/>
                  </a:lnTo>
                  <a:lnTo>
                    <a:pt x="25" y="198"/>
                  </a:lnTo>
                  <a:lnTo>
                    <a:pt x="0" y="198"/>
                  </a:lnTo>
                  <a:lnTo>
                    <a:pt x="0" y="173"/>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4" name="Freeform 172"/>
            <p:cNvSpPr>
              <a:spLocks/>
            </p:cNvSpPr>
            <p:nvPr/>
          </p:nvSpPr>
          <p:spPr bwMode="auto">
            <a:xfrm>
              <a:off x="1585" y="1662"/>
              <a:ext cx="231" cy="247"/>
            </a:xfrm>
            <a:custGeom>
              <a:avLst/>
              <a:gdLst/>
              <a:ahLst/>
              <a:cxnLst>
                <a:cxn ang="0">
                  <a:pos x="0" y="222"/>
                </a:cxn>
                <a:cxn ang="0">
                  <a:pos x="206" y="0"/>
                </a:cxn>
                <a:cxn ang="0">
                  <a:pos x="231" y="0"/>
                </a:cxn>
                <a:cxn ang="0">
                  <a:pos x="231" y="25"/>
                </a:cxn>
                <a:cxn ang="0">
                  <a:pos x="25" y="247"/>
                </a:cxn>
                <a:cxn ang="0">
                  <a:pos x="0" y="247"/>
                </a:cxn>
                <a:cxn ang="0">
                  <a:pos x="0" y="222"/>
                </a:cxn>
              </a:cxnLst>
              <a:rect l="0" t="0" r="r" b="b"/>
              <a:pathLst>
                <a:path w="231" h="247">
                  <a:moveTo>
                    <a:pt x="0" y="222"/>
                  </a:moveTo>
                  <a:lnTo>
                    <a:pt x="206" y="0"/>
                  </a:lnTo>
                  <a:lnTo>
                    <a:pt x="231" y="0"/>
                  </a:lnTo>
                  <a:lnTo>
                    <a:pt x="231" y="25"/>
                  </a:lnTo>
                  <a:lnTo>
                    <a:pt x="25" y="247"/>
                  </a:lnTo>
                  <a:lnTo>
                    <a:pt x="0" y="247"/>
                  </a:lnTo>
                  <a:lnTo>
                    <a:pt x="0" y="222"/>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5" name="Freeform 173"/>
            <p:cNvSpPr>
              <a:spLocks/>
            </p:cNvSpPr>
            <p:nvPr/>
          </p:nvSpPr>
          <p:spPr bwMode="auto">
            <a:xfrm>
              <a:off x="1791" y="1539"/>
              <a:ext cx="173" cy="148"/>
            </a:xfrm>
            <a:custGeom>
              <a:avLst/>
              <a:gdLst/>
              <a:ahLst/>
              <a:cxnLst>
                <a:cxn ang="0">
                  <a:pos x="0" y="123"/>
                </a:cxn>
                <a:cxn ang="0">
                  <a:pos x="148" y="0"/>
                </a:cxn>
                <a:cxn ang="0">
                  <a:pos x="173" y="0"/>
                </a:cxn>
                <a:cxn ang="0">
                  <a:pos x="173" y="24"/>
                </a:cxn>
                <a:cxn ang="0">
                  <a:pos x="25" y="148"/>
                </a:cxn>
                <a:cxn ang="0">
                  <a:pos x="0" y="148"/>
                </a:cxn>
                <a:cxn ang="0">
                  <a:pos x="0" y="123"/>
                </a:cxn>
              </a:cxnLst>
              <a:rect l="0" t="0" r="r" b="b"/>
              <a:pathLst>
                <a:path w="173" h="148">
                  <a:moveTo>
                    <a:pt x="0" y="123"/>
                  </a:moveTo>
                  <a:lnTo>
                    <a:pt x="148" y="0"/>
                  </a:lnTo>
                  <a:lnTo>
                    <a:pt x="173" y="0"/>
                  </a:lnTo>
                  <a:lnTo>
                    <a:pt x="173" y="24"/>
                  </a:lnTo>
                  <a:lnTo>
                    <a:pt x="25" y="148"/>
                  </a:lnTo>
                  <a:lnTo>
                    <a:pt x="0" y="148"/>
                  </a:lnTo>
                  <a:lnTo>
                    <a:pt x="0" y="123"/>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6" name="Freeform 174"/>
            <p:cNvSpPr>
              <a:spLocks/>
            </p:cNvSpPr>
            <p:nvPr/>
          </p:nvSpPr>
          <p:spPr bwMode="auto">
            <a:xfrm>
              <a:off x="1939" y="1481"/>
              <a:ext cx="181" cy="82"/>
            </a:xfrm>
            <a:custGeom>
              <a:avLst/>
              <a:gdLst/>
              <a:ahLst/>
              <a:cxnLst>
                <a:cxn ang="0">
                  <a:pos x="0" y="58"/>
                </a:cxn>
                <a:cxn ang="0">
                  <a:pos x="156" y="0"/>
                </a:cxn>
                <a:cxn ang="0">
                  <a:pos x="181" y="0"/>
                </a:cxn>
                <a:cxn ang="0">
                  <a:pos x="181" y="25"/>
                </a:cxn>
                <a:cxn ang="0">
                  <a:pos x="25" y="82"/>
                </a:cxn>
                <a:cxn ang="0">
                  <a:pos x="0" y="82"/>
                </a:cxn>
                <a:cxn ang="0">
                  <a:pos x="0" y="58"/>
                </a:cxn>
              </a:cxnLst>
              <a:rect l="0" t="0" r="r" b="b"/>
              <a:pathLst>
                <a:path w="181" h="82">
                  <a:moveTo>
                    <a:pt x="0" y="58"/>
                  </a:moveTo>
                  <a:lnTo>
                    <a:pt x="156" y="0"/>
                  </a:lnTo>
                  <a:lnTo>
                    <a:pt x="181" y="0"/>
                  </a:lnTo>
                  <a:lnTo>
                    <a:pt x="181" y="25"/>
                  </a:lnTo>
                  <a:lnTo>
                    <a:pt x="25" y="82"/>
                  </a:lnTo>
                  <a:lnTo>
                    <a:pt x="0" y="82"/>
                  </a:lnTo>
                  <a:lnTo>
                    <a:pt x="0" y="58"/>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7" name="Freeform 175"/>
            <p:cNvSpPr>
              <a:spLocks/>
            </p:cNvSpPr>
            <p:nvPr/>
          </p:nvSpPr>
          <p:spPr bwMode="auto">
            <a:xfrm>
              <a:off x="2095" y="1456"/>
              <a:ext cx="231" cy="50"/>
            </a:xfrm>
            <a:custGeom>
              <a:avLst/>
              <a:gdLst/>
              <a:ahLst/>
              <a:cxnLst>
                <a:cxn ang="0">
                  <a:pos x="0" y="25"/>
                </a:cxn>
                <a:cxn ang="0">
                  <a:pos x="206" y="0"/>
                </a:cxn>
                <a:cxn ang="0">
                  <a:pos x="231" y="0"/>
                </a:cxn>
                <a:cxn ang="0">
                  <a:pos x="231" y="25"/>
                </a:cxn>
                <a:cxn ang="0">
                  <a:pos x="25" y="50"/>
                </a:cxn>
                <a:cxn ang="0">
                  <a:pos x="0" y="50"/>
                </a:cxn>
                <a:cxn ang="0">
                  <a:pos x="0" y="25"/>
                </a:cxn>
              </a:cxnLst>
              <a:rect l="0" t="0" r="r" b="b"/>
              <a:pathLst>
                <a:path w="231" h="50">
                  <a:moveTo>
                    <a:pt x="0" y="25"/>
                  </a:moveTo>
                  <a:lnTo>
                    <a:pt x="206" y="0"/>
                  </a:lnTo>
                  <a:lnTo>
                    <a:pt x="231" y="0"/>
                  </a:lnTo>
                  <a:lnTo>
                    <a:pt x="231" y="25"/>
                  </a:lnTo>
                  <a:lnTo>
                    <a:pt x="25" y="50"/>
                  </a:lnTo>
                  <a:lnTo>
                    <a:pt x="0" y="50"/>
                  </a:lnTo>
                  <a:lnTo>
                    <a:pt x="0" y="25"/>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8" name="Freeform 176"/>
            <p:cNvSpPr>
              <a:spLocks/>
            </p:cNvSpPr>
            <p:nvPr/>
          </p:nvSpPr>
          <p:spPr bwMode="auto">
            <a:xfrm>
              <a:off x="2301" y="1448"/>
              <a:ext cx="173" cy="33"/>
            </a:xfrm>
            <a:custGeom>
              <a:avLst/>
              <a:gdLst/>
              <a:ahLst/>
              <a:cxnLst>
                <a:cxn ang="0">
                  <a:pos x="0" y="8"/>
                </a:cxn>
                <a:cxn ang="0">
                  <a:pos x="148" y="0"/>
                </a:cxn>
                <a:cxn ang="0">
                  <a:pos x="173" y="0"/>
                </a:cxn>
                <a:cxn ang="0">
                  <a:pos x="173" y="25"/>
                </a:cxn>
                <a:cxn ang="0">
                  <a:pos x="25" y="33"/>
                </a:cxn>
                <a:cxn ang="0">
                  <a:pos x="0" y="33"/>
                </a:cxn>
                <a:cxn ang="0">
                  <a:pos x="0" y="8"/>
                </a:cxn>
              </a:cxnLst>
              <a:rect l="0" t="0" r="r" b="b"/>
              <a:pathLst>
                <a:path w="173" h="33">
                  <a:moveTo>
                    <a:pt x="0" y="8"/>
                  </a:moveTo>
                  <a:lnTo>
                    <a:pt x="148" y="0"/>
                  </a:lnTo>
                  <a:lnTo>
                    <a:pt x="173" y="0"/>
                  </a:lnTo>
                  <a:lnTo>
                    <a:pt x="173" y="25"/>
                  </a:lnTo>
                  <a:lnTo>
                    <a:pt x="25" y="33"/>
                  </a:lnTo>
                  <a:lnTo>
                    <a:pt x="0" y="33"/>
                  </a:lnTo>
                  <a:lnTo>
                    <a:pt x="0" y="8"/>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69" name="Rectangle 177"/>
            <p:cNvSpPr>
              <a:spLocks noChangeArrowheads="1"/>
            </p:cNvSpPr>
            <p:nvPr/>
          </p:nvSpPr>
          <p:spPr bwMode="auto">
            <a:xfrm>
              <a:off x="2449"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0" name="Rectangle 178"/>
            <p:cNvSpPr>
              <a:spLocks noChangeArrowheads="1"/>
            </p:cNvSpPr>
            <p:nvPr/>
          </p:nvSpPr>
          <p:spPr bwMode="auto">
            <a:xfrm>
              <a:off x="2605" y="1448"/>
              <a:ext cx="222"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1" name="Rectangle 179"/>
            <p:cNvSpPr>
              <a:spLocks noChangeArrowheads="1"/>
            </p:cNvSpPr>
            <p:nvPr/>
          </p:nvSpPr>
          <p:spPr bwMode="auto">
            <a:xfrm>
              <a:off x="2803"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2" name="Rectangle 180"/>
            <p:cNvSpPr>
              <a:spLocks noChangeArrowheads="1"/>
            </p:cNvSpPr>
            <p:nvPr/>
          </p:nvSpPr>
          <p:spPr bwMode="auto">
            <a:xfrm>
              <a:off x="2959"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3" name="Rectangle 181"/>
            <p:cNvSpPr>
              <a:spLocks noChangeArrowheads="1"/>
            </p:cNvSpPr>
            <p:nvPr/>
          </p:nvSpPr>
          <p:spPr bwMode="auto">
            <a:xfrm>
              <a:off x="3115" y="1448"/>
              <a:ext cx="222"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4" name="Rectangle 182"/>
            <p:cNvSpPr>
              <a:spLocks noChangeArrowheads="1"/>
            </p:cNvSpPr>
            <p:nvPr/>
          </p:nvSpPr>
          <p:spPr bwMode="auto">
            <a:xfrm>
              <a:off x="3313" y="1448"/>
              <a:ext cx="181" cy="25"/>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375" name="Freeform 183"/>
            <p:cNvSpPr>
              <a:spLocks/>
            </p:cNvSpPr>
            <p:nvPr/>
          </p:nvSpPr>
          <p:spPr bwMode="auto">
            <a:xfrm>
              <a:off x="3469" y="1448"/>
              <a:ext cx="173" cy="33"/>
            </a:xfrm>
            <a:custGeom>
              <a:avLst/>
              <a:gdLst/>
              <a:ahLst/>
              <a:cxnLst>
                <a:cxn ang="0">
                  <a:pos x="0" y="0"/>
                </a:cxn>
                <a:cxn ang="0">
                  <a:pos x="25" y="0"/>
                </a:cxn>
                <a:cxn ang="0">
                  <a:pos x="173" y="8"/>
                </a:cxn>
                <a:cxn ang="0">
                  <a:pos x="173" y="33"/>
                </a:cxn>
                <a:cxn ang="0">
                  <a:pos x="148" y="33"/>
                </a:cxn>
                <a:cxn ang="0">
                  <a:pos x="0" y="25"/>
                </a:cxn>
                <a:cxn ang="0">
                  <a:pos x="0" y="0"/>
                </a:cxn>
              </a:cxnLst>
              <a:rect l="0" t="0" r="r" b="b"/>
              <a:pathLst>
                <a:path w="173" h="33">
                  <a:moveTo>
                    <a:pt x="0" y="0"/>
                  </a:moveTo>
                  <a:lnTo>
                    <a:pt x="25" y="0"/>
                  </a:lnTo>
                  <a:lnTo>
                    <a:pt x="173" y="8"/>
                  </a:lnTo>
                  <a:lnTo>
                    <a:pt x="173" y="33"/>
                  </a:lnTo>
                  <a:lnTo>
                    <a:pt x="148" y="33"/>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6" name="Freeform 184"/>
            <p:cNvSpPr>
              <a:spLocks/>
            </p:cNvSpPr>
            <p:nvPr/>
          </p:nvSpPr>
          <p:spPr bwMode="auto">
            <a:xfrm>
              <a:off x="3617" y="1456"/>
              <a:ext cx="230" cy="50"/>
            </a:xfrm>
            <a:custGeom>
              <a:avLst/>
              <a:gdLst/>
              <a:ahLst/>
              <a:cxnLst>
                <a:cxn ang="0">
                  <a:pos x="0" y="0"/>
                </a:cxn>
                <a:cxn ang="0">
                  <a:pos x="25" y="0"/>
                </a:cxn>
                <a:cxn ang="0">
                  <a:pos x="230" y="25"/>
                </a:cxn>
                <a:cxn ang="0">
                  <a:pos x="230" y="50"/>
                </a:cxn>
                <a:cxn ang="0">
                  <a:pos x="206" y="50"/>
                </a:cxn>
                <a:cxn ang="0">
                  <a:pos x="0" y="25"/>
                </a:cxn>
                <a:cxn ang="0">
                  <a:pos x="0" y="0"/>
                </a:cxn>
              </a:cxnLst>
              <a:rect l="0" t="0" r="r" b="b"/>
              <a:pathLst>
                <a:path w="230" h="50">
                  <a:moveTo>
                    <a:pt x="0" y="0"/>
                  </a:moveTo>
                  <a:lnTo>
                    <a:pt x="25" y="0"/>
                  </a:lnTo>
                  <a:lnTo>
                    <a:pt x="230" y="25"/>
                  </a:lnTo>
                  <a:lnTo>
                    <a:pt x="230" y="50"/>
                  </a:lnTo>
                  <a:lnTo>
                    <a:pt x="206" y="50"/>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7" name="Freeform 185"/>
            <p:cNvSpPr>
              <a:spLocks/>
            </p:cNvSpPr>
            <p:nvPr/>
          </p:nvSpPr>
          <p:spPr bwMode="auto">
            <a:xfrm>
              <a:off x="3823" y="1481"/>
              <a:ext cx="181" cy="82"/>
            </a:xfrm>
            <a:custGeom>
              <a:avLst/>
              <a:gdLst/>
              <a:ahLst/>
              <a:cxnLst>
                <a:cxn ang="0">
                  <a:pos x="0" y="0"/>
                </a:cxn>
                <a:cxn ang="0">
                  <a:pos x="24" y="0"/>
                </a:cxn>
                <a:cxn ang="0">
                  <a:pos x="181" y="58"/>
                </a:cxn>
                <a:cxn ang="0">
                  <a:pos x="181" y="82"/>
                </a:cxn>
                <a:cxn ang="0">
                  <a:pos x="156" y="82"/>
                </a:cxn>
                <a:cxn ang="0">
                  <a:pos x="0" y="25"/>
                </a:cxn>
                <a:cxn ang="0">
                  <a:pos x="0" y="0"/>
                </a:cxn>
              </a:cxnLst>
              <a:rect l="0" t="0" r="r" b="b"/>
              <a:pathLst>
                <a:path w="181" h="82">
                  <a:moveTo>
                    <a:pt x="0" y="0"/>
                  </a:moveTo>
                  <a:lnTo>
                    <a:pt x="24" y="0"/>
                  </a:lnTo>
                  <a:lnTo>
                    <a:pt x="181" y="58"/>
                  </a:lnTo>
                  <a:lnTo>
                    <a:pt x="181" y="82"/>
                  </a:lnTo>
                  <a:lnTo>
                    <a:pt x="156" y="82"/>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8" name="Freeform 186"/>
            <p:cNvSpPr>
              <a:spLocks/>
            </p:cNvSpPr>
            <p:nvPr/>
          </p:nvSpPr>
          <p:spPr bwMode="auto">
            <a:xfrm>
              <a:off x="3979" y="1539"/>
              <a:ext cx="173" cy="148"/>
            </a:xfrm>
            <a:custGeom>
              <a:avLst/>
              <a:gdLst/>
              <a:ahLst/>
              <a:cxnLst>
                <a:cxn ang="0">
                  <a:pos x="0" y="0"/>
                </a:cxn>
                <a:cxn ang="0">
                  <a:pos x="25" y="0"/>
                </a:cxn>
                <a:cxn ang="0">
                  <a:pos x="173" y="123"/>
                </a:cxn>
                <a:cxn ang="0">
                  <a:pos x="173" y="148"/>
                </a:cxn>
                <a:cxn ang="0">
                  <a:pos x="148" y="148"/>
                </a:cxn>
                <a:cxn ang="0">
                  <a:pos x="0" y="24"/>
                </a:cxn>
                <a:cxn ang="0">
                  <a:pos x="0" y="0"/>
                </a:cxn>
              </a:cxnLst>
              <a:rect l="0" t="0" r="r" b="b"/>
              <a:pathLst>
                <a:path w="173" h="148">
                  <a:moveTo>
                    <a:pt x="0" y="0"/>
                  </a:moveTo>
                  <a:lnTo>
                    <a:pt x="25" y="0"/>
                  </a:lnTo>
                  <a:lnTo>
                    <a:pt x="173" y="123"/>
                  </a:lnTo>
                  <a:lnTo>
                    <a:pt x="173" y="148"/>
                  </a:lnTo>
                  <a:lnTo>
                    <a:pt x="148" y="148"/>
                  </a:lnTo>
                  <a:lnTo>
                    <a:pt x="0" y="24"/>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79" name="Freeform 187"/>
            <p:cNvSpPr>
              <a:spLocks/>
            </p:cNvSpPr>
            <p:nvPr/>
          </p:nvSpPr>
          <p:spPr bwMode="auto">
            <a:xfrm>
              <a:off x="4127" y="1662"/>
              <a:ext cx="230" cy="247"/>
            </a:xfrm>
            <a:custGeom>
              <a:avLst/>
              <a:gdLst/>
              <a:ahLst/>
              <a:cxnLst>
                <a:cxn ang="0">
                  <a:pos x="0" y="0"/>
                </a:cxn>
                <a:cxn ang="0">
                  <a:pos x="25" y="0"/>
                </a:cxn>
                <a:cxn ang="0">
                  <a:pos x="230" y="222"/>
                </a:cxn>
                <a:cxn ang="0">
                  <a:pos x="230" y="247"/>
                </a:cxn>
                <a:cxn ang="0">
                  <a:pos x="206" y="247"/>
                </a:cxn>
                <a:cxn ang="0">
                  <a:pos x="0" y="25"/>
                </a:cxn>
                <a:cxn ang="0">
                  <a:pos x="0" y="0"/>
                </a:cxn>
              </a:cxnLst>
              <a:rect l="0" t="0" r="r" b="b"/>
              <a:pathLst>
                <a:path w="230" h="247">
                  <a:moveTo>
                    <a:pt x="0" y="0"/>
                  </a:moveTo>
                  <a:lnTo>
                    <a:pt x="25" y="0"/>
                  </a:lnTo>
                  <a:lnTo>
                    <a:pt x="230" y="222"/>
                  </a:lnTo>
                  <a:lnTo>
                    <a:pt x="230" y="247"/>
                  </a:lnTo>
                  <a:lnTo>
                    <a:pt x="206" y="247"/>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0" name="Freeform 188"/>
            <p:cNvSpPr>
              <a:spLocks/>
            </p:cNvSpPr>
            <p:nvPr/>
          </p:nvSpPr>
          <p:spPr bwMode="auto">
            <a:xfrm>
              <a:off x="4333" y="1884"/>
              <a:ext cx="172" cy="198"/>
            </a:xfrm>
            <a:custGeom>
              <a:avLst/>
              <a:gdLst/>
              <a:ahLst/>
              <a:cxnLst>
                <a:cxn ang="0">
                  <a:pos x="0" y="0"/>
                </a:cxn>
                <a:cxn ang="0">
                  <a:pos x="24" y="0"/>
                </a:cxn>
                <a:cxn ang="0">
                  <a:pos x="172" y="173"/>
                </a:cxn>
                <a:cxn ang="0">
                  <a:pos x="172" y="198"/>
                </a:cxn>
                <a:cxn ang="0">
                  <a:pos x="148" y="198"/>
                </a:cxn>
                <a:cxn ang="0">
                  <a:pos x="0" y="25"/>
                </a:cxn>
                <a:cxn ang="0">
                  <a:pos x="0" y="0"/>
                </a:cxn>
              </a:cxnLst>
              <a:rect l="0" t="0" r="r" b="b"/>
              <a:pathLst>
                <a:path w="172" h="198">
                  <a:moveTo>
                    <a:pt x="0" y="0"/>
                  </a:moveTo>
                  <a:lnTo>
                    <a:pt x="24" y="0"/>
                  </a:lnTo>
                  <a:lnTo>
                    <a:pt x="172" y="173"/>
                  </a:lnTo>
                  <a:lnTo>
                    <a:pt x="172" y="198"/>
                  </a:lnTo>
                  <a:lnTo>
                    <a:pt x="148" y="198"/>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1" name="Freeform 189"/>
            <p:cNvSpPr>
              <a:spLocks/>
            </p:cNvSpPr>
            <p:nvPr/>
          </p:nvSpPr>
          <p:spPr bwMode="auto">
            <a:xfrm>
              <a:off x="4481" y="2057"/>
              <a:ext cx="181" cy="214"/>
            </a:xfrm>
            <a:custGeom>
              <a:avLst/>
              <a:gdLst/>
              <a:ahLst/>
              <a:cxnLst>
                <a:cxn ang="0">
                  <a:pos x="0" y="0"/>
                </a:cxn>
                <a:cxn ang="0">
                  <a:pos x="24" y="0"/>
                </a:cxn>
                <a:cxn ang="0">
                  <a:pos x="181" y="189"/>
                </a:cxn>
                <a:cxn ang="0">
                  <a:pos x="181" y="214"/>
                </a:cxn>
                <a:cxn ang="0">
                  <a:pos x="156" y="214"/>
                </a:cxn>
                <a:cxn ang="0">
                  <a:pos x="0" y="25"/>
                </a:cxn>
                <a:cxn ang="0">
                  <a:pos x="0" y="0"/>
                </a:cxn>
              </a:cxnLst>
              <a:rect l="0" t="0" r="r" b="b"/>
              <a:pathLst>
                <a:path w="181" h="214">
                  <a:moveTo>
                    <a:pt x="0" y="0"/>
                  </a:moveTo>
                  <a:lnTo>
                    <a:pt x="24" y="0"/>
                  </a:lnTo>
                  <a:lnTo>
                    <a:pt x="181" y="189"/>
                  </a:lnTo>
                  <a:lnTo>
                    <a:pt x="181" y="214"/>
                  </a:lnTo>
                  <a:lnTo>
                    <a:pt x="156"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2" name="Freeform 190"/>
            <p:cNvSpPr>
              <a:spLocks/>
            </p:cNvSpPr>
            <p:nvPr/>
          </p:nvSpPr>
          <p:spPr bwMode="auto">
            <a:xfrm>
              <a:off x="4637" y="2246"/>
              <a:ext cx="230" cy="264"/>
            </a:xfrm>
            <a:custGeom>
              <a:avLst/>
              <a:gdLst/>
              <a:ahLst/>
              <a:cxnLst>
                <a:cxn ang="0">
                  <a:pos x="0" y="0"/>
                </a:cxn>
                <a:cxn ang="0">
                  <a:pos x="25" y="0"/>
                </a:cxn>
                <a:cxn ang="0">
                  <a:pos x="230" y="239"/>
                </a:cxn>
                <a:cxn ang="0">
                  <a:pos x="230" y="264"/>
                </a:cxn>
                <a:cxn ang="0">
                  <a:pos x="205" y="264"/>
                </a:cxn>
                <a:cxn ang="0">
                  <a:pos x="0" y="25"/>
                </a:cxn>
                <a:cxn ang="0">
                  <a:pos x="0" y="0"/>
                </a:cxn>
              </a:cxnLst>
              <a:rect l="0" t="0" r="r" b="b"/>
              <a:pathLst>
                <a:path w="230" h="264">
                  <a:moveTo>
                    <a:pt x="0" y="0"/>
                  </a:moveTo>
                  <a:lnTo>
                    <a:pt x="25" y="0"/>
                  </a:lnTo>
                  <a:lnTo>
                    <a:pt x="230" y="239"/>
                  </a:lnTo>
                  <a:lnTo>
                    <a:pt x="230" y="264"/>
                  </a:lnTo>
                  <a:lnTo>
                    <a:pt x="205" y="26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3" name="Freeform 191"/>
            <p:cNvSpPr>
              <a:spLocks/>
            </p:cNvSpPr>
            <p:nvPr/>
          </p:nvSpPr>
          <p:spPr bwMode="auto">
            <a:xfrm>
              <a:off x="4842" y="2485"/>
              <a:ext cx="173" cy="214"/>
            </a:xfrm>
            <a:custGeom>
              <a:avLst/>
              <a:gdLst/>
              <a:ahLst/>
              <a:cxnLst>
                <a:cxn ang="0">
                  <a:pos x="0" y="0"/>
                </a:cxn>
                <a:cxn ang="0">
                  <a:pos x="25" y="0"/>
                </a:cxn>
                <a:cxn ang="0">
                  <a:pos x="173" y="189"/>
                </a:cxn>
                <a:cxn ang="0">
                  <a:pos x="173" y="214"/>
                </a:cxn>
                <a:cxn ang="0">
                  <a:pos x="149" y="214"/>
                </a:cxn>
                <a:cxn ang="0">
                  <a:pos x="0" y="25"/>
                </a:cxn>
                <a:cxn ang="0">
                  <a:pos x="0" y="0"/>
                </a:cxn>
              </a:cxnLst>
              <a:rect l="0" t="0" r="r" b="b"/>
              <a:pathLst>
                <a:path w="173" h="214">
                  <a:moveTo>
                    <a:pt x="0" y="0"/>
                  </a:moveTo>
                  <a:lnTo>
                    <a:pt x="25" y="0"/>
                  </a:lnTo>
                  <a:lnTo>
                    <a:pt x="173" y="189"/>
                  </a:lnTo>
                  <a:lnTo>
                    <a:pt x="173" y="214"/>
                  </a:lnTo>
                  <a:lnTo>
                    <a:pt x="149"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4" name="Freeform 192"/>
            <p:cNvSpPr>
              <a:spLocks/>
            </p:cNvSpPr>
            <p:nvPr/>
          </p:nvSpPr>
          <p:spPr bwMode="auto">
            <a:xfrm>
              <a:off x="4991" y="2674"/>
              <a:ext cx="180" cy="206"/>
            </a:xfrm>
            <a:custGeom>
              <a:avLst/>
              <a:gdLst/>
              <a:ahLst/>
              <a:cxnLst>
                <a:cxn ang="0">
                  <a:pos x="0" y="0"/>
                </a:cxn>
                <a:cxn ang="0">
                  <a:pos x="24" y="0"/>
                </a:cxn>
                <a:cxn ang="0">
                  <a:pos x="180" y="181"/>
                </a:cxn>
                <a:cxn ang="0">
                  <a:pos x="180" y="206"/>
                </a:cxn>
                <a:cxn ang="0">
                  <a:pos x="156" y="206"/>
                </a:cxn>
                <a:cxn ang="0">
                  <a:pos x="0" y="25"/>
                </a:cxn>
                <a:cxn ang="0">
                  <a:pos x="0" y="0"/>
                </a:cxn>
              </a:cxnLst>
              <a:rect l="0" t="0" r="r" b="b"/>
              <a:pathLst>
                <a:path w="180" h="206">
                  <a:moveTo>
                    <a:pt x="0" y="0"/>
                  </a:moveTo>
                  <a:lnTo>
                    <a:pt x="24" y="0"/>
                  </a:lnTo>
                  <a:lnTo>
                    <a:pt x="180" y="181"/>
                  </a:lnTo>
                  <a:lnTo>
                    <a:pt x="180" y="206"/>
                  </a:lnTo>
                  <a:lnTo>
                    <a:pt x="156" y="206"/>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5" name="Freeform 193"/>
            <p:cNvSpPr>
              <a:spLocks/>
            </p:cNvSpPr>
            <p:nvPr/>
          </p:nvSpPr>
          <p:spPr bwMode="auto">
            <a:xfrm>
              <a:off x="5147" y="2855"/>
              <a:ext cx="222" cy="264"/>
            </a:xfrm>
            <a:custGeom>
              <a:avLst/>
              <a:gdLst/>
              <a:ahLst/>
              <a:cxnLst>
                <a:cxn ang="0">
                  <a:pos x="0" y="0"/>
                </a:cxn>
                <a:cxn ang="0">
                  <a:pos x="24" y="0"/>
                </a:cxn>
                <a:cxn ang="0">
                  <a:pos x="222" y="239"/>
                </a:cxn>
                <a:cxn ang="0">
                  <a:pos x="222" y="264"/>
                </a:cxn>
                <a:cxn ang="0">
                  <a:pos x="197" y="264"/>
                </a:cxn>
                <a:cxn ang="0">
                  <a:pos x="0" y="25"/>
                </a:cxn>
                <a:cxn ang="0">
                  <a:pos x="0" y="0"/>
                </a:cxn>
              </a:cxnLst>
              <a:rect l="0" t="0" r="r" b="b"/>
              <a:pathLst>
                <a:path w="222" h="264">
                  <a:moveTo>
                    <a:pt x="0" y="0"/>
                  </a:moveTo>
                  <a:lnTo>
                    <a:pt x="24" y="0"/>
                  </a:lnTo>
                  <a:lnTo>
                    <a:pt x="222" y="239"/>
                  </a:lnTo>
                  <a:lnTo>
                    <a:pt x="222" y="264"/>
                  </a:lnTo>
                  <a:lnTo>
                    <a:pt x="197" y="26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6" name="Freeform 194"/>
            <p:cNvSpPr>
              <a:spLocks/>
            </p:cNvSpPr>
            <p:nvPr/>
          </p:nvSpPr>
          <p:spPr bwMode="auto">
            <a:xfrm>
              <a:off x="5344" y="3094"/>
              <a:ext cx="181" cy="214"/>
            </a:xfrm>
            <a:custGeom>
              <a:avLst/>
              <a:gdLst/>
              <a:ahLst/>
              <a:cxnLst>
                <a:cxn ang="0">
                  <a:pos x="0" y="0"/>
                </a:cxn>
                <a:cxn ang="0">
                  <a:pos x="25" y="0"/>
                </a:cxn>
                <a:cxn ang="0">
                  <a:pos x="181" y="189"/>
                </a:cxn>
                <a:cxn ang="0">
                  <a:pos x="181" y="214"/>
                </a:cxn>
                <a:cxn ang="0">
                  <a:pos x="156" y="214"/>
                </a:cxn>
                <a:cxn ang="0">
                  <a:pos x="0" y="25"/>
                </a:cxn>
                <a:cxn ang="0">
                  <a:pos x="0" y="0"/>
                </a:cxn>
              </a:cxnLst>
              <a:rect l="0" t="0" r="r" b="b"/>
              <a:pathLst>
                <a:path w="181" h="214">
                  <a:moveTo>
                    <a:pt x="0" y="0"/>
                  </a:moveTo>
                  <a:lnTo>
                    <a:pt x="25" y="0"/>
                  </a:lnTo>
                  <a:lnTo>
                    <a:pt x="181" y="189"/>
                  </a:lnTo>
                  <a:lnTo>
                    <a:pt x="181" y="214"/>
                  </a:lnTo>
                  <a:lnTo>
                    <a:pt x="156" y="214"/>
                  </a:lnTo>
                  <a:lnTo>
                    <a:pt x="0" y="25"/>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387" name="Line 195"/>
            <p:cNvSpPr>
              <a:spLocks noChangeShapeType="1"/>
            </p:cNvSpPr>
            <p:nvPr/>
          </p:nvSpPr>
          <p:spPr bwMode="auto">
            <a:xfrm flipV="1">
              <a:off x="426" y="3102"/>
              <a:ext cx="156" cy="190"/>
            </a:xfrm>
            <a:prstGeom prst="line">
              <a:avLst/>
            </a:prstGeom>
            <a:noFill/>
            <a:ln w="52388">
              <a:solidFill>
                <a:srgbClr val="F20884"/>
              </a:solidFill>
              <a:round/>
              <a:headEnd/>
              <a:tailEnd/>
            </a:ln>
          </p:spPr>
          <p:txBody>
            <a:bodyPr/>
            <a:lstStyle/>
            <a:p>
              <a:endParaRPr lang="en-US"/>
            </a:p>
          </p:txBody>
        </p:sp>
        <p:sp>
          <p:nvSpPr>
            <p:cNvPr id="136388" name="Line 196"/>
            <p:cNvSpPr>
              <a:spLocks noChangeShapeType="1"/>
            </p:cNvSpPr>
            <p:nvPr/>
          </p:nvSpPr>
          <p:spPr bwMode="auto">
            <a:xfrm flipV="1">
              <a:off x="582" y="2864"/>
              <a:ext cx="197" cy="238"/>
            </a:xfrm>
            <a:prstGeom prst="line">
              <a:avLst/>
            </a:prstGeom>
            <a:noFill/>
            <a:ln w="52388">
              <a:solidFill>
                <a:srgbClr val="F20884"/>
              </a:solidFill>
              <a:round/>
              <a:headEnd/>
              <a:tailEnd/>
            </a:ln>
          </p:spPr>
          <p:txBody>
            <a:bodyPr/>
            <a:lstStyle/>
            <a:p>
              <a:endParaRPr lang="en-US"/>
            </a:p>
          </p:txBody>
        </p:sp>
        <p:sp>
          <p:nvSpPr>
            <p:cNvPr id="136389" name="Line 197"/>
            <p:cNvSpPr>
              <a:spLocks noChangeShapeType="1"/>
            </p:cNvSpPr>
            <p:nvPr/>
          </p:nvSpPr>
          <p:spPr bwMode="auto">
            <a:xfrm flipV="1">
              <a:off x="779" y="2683"/>
              <a:ext cx="157" cy="181"/>
            </a:xfrm>
            <a:prstGeom prst="line">
              <a:avLst/>
            </a:prstGeom>
            <a:noFill/>
            <a:ln w="52388">
              <a:solidFill>
                <a:srgbClr val="F20884"/>
              </a:solidFill>
              <a:round/>
              <a:headEnd/>
              <a:tailEnd/>
            </a:ln>
          </p:spPr>
          <p:txBody>
            <a:bodyPr/>
            <a:lstStyle/>
            <a:p>
              <a:endParaRPr lang="en-US"/>
            </a:p>
          </p:txBody>
        </p:sp>
        <p:sp>
          <p:nvSpPr>
            <p:cNvPr id="136390" name="Line 198"/>
            <p:cNvSpPr>
              <a:spLocks noChangeShapeType="1"/>
            </p:cNvSpPr>
            <p:nvPr/>
          </p:nvSpPr>
          <p:spPr bwMode="auto">
            <a:xfrm flipV="1">
              <a:off x="936" y="2493"/>
              <a:ext cx="148" cy="190"/>
            </a:xfrm>
            <a:prstGeom prst="line">
              <a:avLst/>
            </a:prstGeom>
            <a:noFill/>
            <a:ln w="52388">
              <a:solidFill>
                <a:srgbClr val="F20884"/>
              </a:solidFill>
              <a:round/>
              <a:headEnd/>
              <a:tailEnd/>
            </a:ln>
          </p:spPr>
          <p:txBody>
            <a:bodyPr/>
            <a:lstStyle/>
            <a:p>
              <a:endParaRPr lang="en-US"/>
            </a:p>
          </p:txBody>
        </p:sp>
        <p:sp>
          <p:nvSpPr>
            <p:cNvPr id="136391" name="Line 199"/>
            <p:cNvSpPr>
              <a:spLocks noChangeShapeType="1"/>
            </p:cNvSpPr>
            <p:nvPr/>
          </p:nvSpPr>
          <p:spPr bwMode="auto">
            <a:xfrm flipV="1">
              <a:off x="1084" y="2255"/>
              <a:ext cx="205" cy="238"/>
            </a:xfrm>
            <a:prstGeom prst="line">
              <a:avLst/>
            </a:prstGeom>
            <a:noFill/>
            <a:ln w="52388">
              <a:solidFill>
                <a:srgbClr val="F20884"/>
              </a:solidFill>
              <a:round/>
              <a:headEnd/>
              <a:tailEnd/>
            </a:ln>
          </p:spPr>
          <p:txBody>
            <a:bodyPr/>
            <a:lstStyle/>
            <a:p>
              <a:endParaRPr lang="en-US"/>
            </a:p>
          </p:txBody>
        </p:sp>
        <p:sp>
          <p:nvSpPr>
            <p:cNvPr id="136392" name="Line 200"/>
            <p:cNvSpPr>
              <a:spLocks noChangeShapeType="1"/>
            </p:cNvSpPr>
            <p:nvPr/>
          </p:nvSpPr>
          <p:spPr bwMode="auto">
            <a:xfrm flipV="1">
              <a:off x="1289" y="2065"/>
              <a:ext cx="157" cy="190"/>
            </a:xfrm>
            <a:prstGeom prst="line">
              <a:avLst/>
            </a:prstGeom>
            <a:noFill/>
            <a:ln w="52388">
              <a:solidFill>
                <a:srgbClr val="F20884"/>
              </a:solidFill>
              <a:round/>
              <a:headEnd/>
              <a:tailEnd/>
            </a:ln>
          </p:spPr>
          <p:txBody>
            <a:bodyPr/>
            <a:lstStyle/>
            <a:p>
              <a:endParaRPr lang="en-US"/>
            </a:p>
          </p:txBody>
        </p:sp>
        <p:sp>
          <p:nvSpPr>
            <p:cNvPr id="136393" name="Line 201"/>
            <p:cNvSpPr>
              <a:spLocks noChangeShapeType="1"/>
            </p:cNvSpPr>
            <p:nvPr/>
          </p:nvSpPr>
          <p:spPr bwMode="auto">
            <a:xfrm flipV="1">
              <a:off x="1446" y="1884"/>
              <a:ext cx="148" cy="181"/>
            </a:xfrm>
            <a:prstGeom prst="line">
              <a:avLst/>
            </a:prstGeom>
            <a:noFill/>
            <a:ln w="52388">
              <a:solidFill>
                <a:srgbClr val="F20884"/>
              </a:solidFill>
              <a:round/>
              <a:headEnd/>
              <a:tailEnd/>
            </a:ln>
          </p:spPr>
          <p:txBody>
            <a:bodyPr/>
            <a:lstStyle/>
            <a:p>
              <a:endParaRPr lang="en-US"/>
            </a:p>
          </p:txBody>
        </p:sp>
        <p:sp>
          <p:nvSpPr>
            <p:cNvPr id="136394" name="Line 202"/>
            <p:cNvSpPr>
              <a:spLocks noChangeShapeType="1"/>
            </p:cNvSpPr>
            <p:nvPr/>
          </p:nvSpPr>
          <p:spPr bwMode="auto">
            <a:xfrm flipV="1">
              <a:off x="1594" y="1637"/>
              <a:ext cx="205" cy="247"/>
            </a:xfrm>
            <a:prstGeom prst="line">
              <a:avLst/>
            </a:prstGeom>
            <a:noFill/>
            <a:ln w="52388">
              <a:solidFill>
                <a:srgbClr val="F20884"/>
              </a:solidFill>
              <a:round/>
              <a:headEnd/>
              <a:tailEnd/>
            </a:ln>
          </p:spPr>
          <p:txBody>
            <a:bodyPr/>
            <a:lstStyle/>
            <a:p>
              <a:endParaRPr lang="en-US"/>
            </a:p>
          </p:txBody>
        </p:sp>
        <p:sp>
          <p:nvSpPr>
            <p:cNvPr id="136395" name="Line 203"/>
            <p:cNvSpPr>
              <a:spLocks noChangeShapeType="1"/>
            </p:cNvSpPr>
            <p:nvPr/>
          </p:nvSpPr>
          <p:spPr bwMode="auto">
            <a:xfrm flipV="1">
              <a:off x="1799" y="1456"/>
              <a:ext cx="148" cy="181"/>
            </a:xfrm>
            <a:prstGeom prst="line">
              <a:avLst/>
            </a:prstGeom>
            <a:noFill/>
            <a:ln w="52388">
              <a:solidFill>
                <a:srgbClr val="F20884"/>
              </a:solidFill>
              <a:round/>
              <a:headEnd/>
              <a:tailEnd/>
            </a:ln>
          </p:spPr>
          <p:txBody>
            <a:bodyPr/>
            <a:lstStyle/>
            <a:p>
              <a:endParaRPr lang="en-US"/>
            </a:p>
          </p:txBody>
        </p:sp>
        <p:sp>
          <p:nvSpPr>
            <p:cNvPr id="136396" name="Line 204"/>
            <p:cNvSpPr>
              <a:spLocks noChangeShapeType="1"/>
            </p:cNvSpPr>
            <p:nvPr/>
          </p:nvSpPr>
          <p:spPr bwMode="auto">
            <a:xfrm>
              <a:off x="1947" y="1456"/>
              <a:ext cx="157" cy="1"/>
            </a:xfrm>
            <a:prstGeom prst="line">
              <a:avLst/>
            </a:prstGeom>
            <a:noFill/>
            <a:ln w="39688">
              <a:solidFill>
                <a:srgbClr val="F20884"/>
              </a:solidFill>
              <a:round/>
              <a:headEnd/>
              <a:tailEnd/>
            </a:ln>
          </p:spPr>
          <p:txBody>
            <a:bodyPr/>
            <a:lstStyle/>
            <a:p>
              <a:endParaRPr lang="en-US"/>
            </a:p>
          </p:txBody>
        </p:sp>
        <p:sp>
          <p:nvSpPr>
            <p:cNvPr id="136397" name="Line 205"/>
            <p:cNvSpPr>
              <a:spLocks noChangeShapeType="1"/>
            </p:cNvSpPr>
            <p:nvPr/>
          </p:nvSpPr>
          <p:spPr bwMode="auto">
            <a:xfrm>
              <a:off x="2104" y="1456"/>
              <a:ext cx="205" cy="1"/>
            </a:xfrm>
            <a:prstGeom prst="line">
              <a:avLst/>
            </a:prstGeom>
            <a:noFill/>
            <a:ln w="39688">
              <a:solidFill>
                <a:srgbClr val="F20884"/>
              </a:solidFill>
              <a:round/>
              <a:headEnd/>
              <a:tailEnd/>
            </a:ln>
          </p:spPr>
          <p:txBody>
            <a:bodyPr/>
            <a:lstStyle/>
            <a:p>
              <a:endParaRPr lang="en-US"/>
            </a:p>
          </p:txBody>
        </p:sp>
        <p:sp>
          <p:nvSpPr>
            <p:cNvPr id="136398" name="Line 206"/>
            <p:cNvSpPr>
              <a:spLocks noChangeShapeType="1"/>
            </p:cNvSpPr>
            <p:nvPr/>
          </p:nvSpPr>
          <p:spPr bwMode="auto">
            <a:xfrm>
              <a:off x="2309" y="1456"/>
              <a:ext cx="148" cy="1"/>
            </a:xfrm>
            <a:prstGeom prst="line">
              <a:avLst/>
            </a:prstGeom>
            <a:noFill/>
            <a:ln w="39688">
              <a:solidFill>
                <a:srgbClr val="F20884"/>
              </a:solidFill>
              <a:round/>
              <a:headEnd/>
              <a:tailEnd/>
            </a:ln>
          </p:spPr>
          <p:txBody>
            <a:bodyPr/>
            <a:lstStyle/>
            <a:p>
              <a:endParaRPr lang="en-US"/>
            </a:p>
          </p:txBody>
        </p:sp>
        <p:sp>
          <p:nvSpPr>
            <p:cNvPr id="136399" name="Line 207"/>
            <p:cNvSpPr>
              <a:spLocks noChangeShapeType="1"/>
            </p:cNvSpPr>
            <p:nvPr/>
          </p:nvSpPr>
          <p:spPr bwMode="auto">
            <a:xfrm>
              <a:off x="2457" y="1456"/>
              <a:ext cx="157" cy="1"/>
            </a:xfrm>
            <a:prstGeom prst="line">
              <a:avLst/>
            </a:prstGeom>
            <a:noFill/>
            <a:ln w="39688">
              <a:solidFill>
                <a:srgbClr val="F20884"/>
              </a:solidFill>
              <a:round/>
              <a:headEnd/>
              <a:tailEnd/>
            </a:ln>
          </p:spPr>
          <p:txBody>
            <a:bodyPr/>
            <a:lstStyle/>
            <a:p>
              <a:endParaRPr lang="en-US"/>
            </a:p>
          </p:txBody>
        </p:sp>
        <p:sp>
          <p:nvSpPr>
            <p:cNvPr id="136400" name="Line 208"/>
            <p:cNvSpPr>
              <a:spLocks noChangeShapeType="1"/>
            </p:cNvSpPr>
            <p:nvPr/>
          </p:nvSpPr>
          <p:spPr bwMode="auto">
            <a:xfrm>
              <a:off x="2614" y="1456"/>
              <a:ext cx="197" cy="1"/>
            </a:xfrm>
            <a:prstGeom prst="line">
              <a:avLst/>
            </a:prstGeom>
            <a:noFill/>
            <a:ln w="39688">
              <a:solidFill>
                <a:srgbClr val="F20884"/>
              </a:solidFill>
              <a:round/>
              <a:headEnd/>
              <a:tailEnd/>
            </a:ln>
          </p:spPr>
          <p:txBody>
            <a:bodyPr/>
            <a:lstStyle/>
            <a:p>
              <a:endParaRPr lang="en-US"/>
            </a:p>
          </p:txBody>
        </p:sp>
        <p:sp>
          <p:nvSpPr>
            <p:cNvPr id="136401" name="Line 209"/>
            <p:cNvSpPr>
              <a:spLocks noChangeShapeType="1"/>
            </p:cNvSpPr>
            <p:nvPr/>
          </p:nvSpPr>
          <p:spPr bwMode="auto">
            <a:xfrm>
              <a:off x="2811" y="1456"/>
              <a:ext cx="156" cy="1"/>
            </a:xfrm>
            <a:prstGeom prst="line">
              <a:avLst/>
            </a:prstGeom>
            <a:noFill/>
            <a:ln w="39688">
              <a:solidFill>
                <a:srgbClr val="F20884"/>
              </a:solidFill>
              <a:round/>
              <a:headEnd/>
              <a:tailEnd/>
            </a:ln>
          </p:spPr>
          <p:txBody>
            <a:bodyPr/>
            <a:lstStyle/>
            <a:p>
              <a:endParaRPr lang="en-US"/>
            </a:p>
          </p:txBody>
        </p:sp>
        <p:sp>
          <p:nvSpPr>
            <p:cNvPr id="136402" name="Line 210"/>
            <p:cNvSpPr>
              <a:spLocks noChangeShapeType="1"/>
            </p:cNvSpPr>
            <p:nvPr/>
          </p:nvSpPr>
          <p:spPr bwMode="auto">
            <a:xfrm>
              <a:off x="2967" y="1456"/>
              <a:ext cx="156" cy="1"/>
            </a:xfrm>
            <a:prstGeom prst="line">
              <a:avLst/>
            </a:prstGeom>
            <a:noFill/>
            <a:ln w="39688">
              <a:solidFill>
                <a:srgbClr val="F20884"/>
              </a:solidFill>
              <a:round/>
              <a:headEnd/>
              <a:tailEnd/>
            </a:ln>
          </p:spPr>
          <p:txBody>
            <a:bodyPr/>
            <a:lstStyle/>
            <a:p>
              <a:endParaRPr lang="en-US"/>
            </a:p>
          </p:txBody>
        </p:sp>
        <p:sp>
          <p:nvSpPr>
            <p:cNvPr id="136403" name="Line 211"/>
            <p:cNvSpPr>
              <a:spLocks noChangeShapeType="1"/>
            </p:cNvSpPr>
            <p:nvPr/>
          </p:nvSpPr>
          <p:spPr bwMode="auto">
            <a:xfrm>
              <a:off x="3123" y="1456"/>
              <a:ext cx="198" cy="1"/>
            </a:xfrm>
            <a:prstGeom prst="line">
              <a:avLst/>
            </a:prstGeom>
            <a:noFill/>
            <a:ln w="39688">
              <a:solidFill>
                <a:srgbClr val="F20884"/>
              </a:solidFill>
              <a:round/>
              <a:headEnd/>
              <a:tailEnd/>
            </a:ln>
          </p:spPr>
          <p:txBody>
            <a:bodyPr/>
            <a:lstStyle/>
            <a:p>
              <a:endParaRPr lang="en-US"/>
            </a:p>
          </p:txBody>
        </p:sp>
        <p:sp>
          <p:nvSpPr>
            <p:cNvPr id="136404" name="Line 212"/>
            <p:cNvSpPr>
              <a:spLocks noChangeShapeType="1"/>
            </p:cNvSpPr>
            <p:nvPr/>
          </p:nvSpPr>
          <p:spPr bwMode="auto">
            <a:xfrm>
              <a:off x="3321" y="1456"/>
              <a:ext cx="156" cy="1"/>
            </a:xfrm>
            <a:prstGeom prst="line">
              <a:avLst/>
            </a:prstGeom>
            <a:noFill/>
            <a:ln w="39688">
              <a:solidFill>
                <a:srgbClr val="F20884"/>
              </a:solidFill>
              <a:round/>
              <a:headEnd/>
              <a:tailEnd/>
            </a:ln>
          </p:spPr>
          <p:txBody>
            <a:bodyPr/>
            <a:lstStyle/>
            <a:p>
              <a:endParaRPr lang="en-US"/>
            </a:p>
          </p:txBody>
        </p:sp>
        <p:sp>
          <p:nvSpPr>
            <p:cNvPr id="136405" name="Line 213"/>
            <p:cNvSpPr>
              <a:spLocks noChangeShapeType="1"/>
            </p:cNvSpPr>
            <p:nvPr/>
          </p:nvSpPr>
          <p:spPr bwMode="auto">
            <a:xfrm>
              <a:off x="3477" y="1456"/>
              <a:ext cx="148" cy="1"/>
            </a:xfrm>
            <a:prstGeom prst="line">
              <a:avLst/>
            </a:prstGeom>
            <a:noFill/>
            <a:ln w="39688">
              <a:solidFill>
                <a:srgbClr val="F20884"/>
              </a:solidFill>
              <a:round/>
              <a:headEnd/>
              <a:tailEnd/>
            </a:ln>
          </p:spPr>
          <p:txBody>
            <a:bodyPr/>
            <a:lstStyle/>
            <a:p>
              <a:endParaRPr lang="en-US"/>
            </a:p>
          </p:txBody>
        </p:sp>
      </p:grpSp>
      <p:sp>
        <p:nvSpPr>
          <p:cNvPr id="136407" name="Line 215"/>
          <p:cNvSpPr>
            <a:spLocks noChangeShapeType="1"/>
          </p:cNvSpPr>
          <p:nvPr/>
        </p:nvSpPr>
        <p:spPr bwMode="auto">
          <a:xfrm>
            <a:off x="5754688" y="2311400"/>
            <a:ext cx="327025" cy="1588"/>
          </a:xfrm>
          <a:prstGeom prst="line">
            <a:avLst/>
          </a:prstGeom>
          <a:noFill/>
          <a:ln w="39688">
            <a:solidFill>
              <a:srgbClr val="F20884"/>
            </a:solidFill>
            <a:round/>
            <a:headEnd/>
            <a:tailEnd/>
          </a:ln>
        </p:spPr>
        <p:txBody>
          <a:bodyPr/>
          <a:lstStyle/>
          <a:p>
            <a:endParaRPr lang="en-US"/>
          </a:p>
        </p:txBody>
      </p:sp>
      <p:sp>
        <p:nvSpPr>
          <p:cNvPr id="136408" name="Line 216"/>
          <p:cNvSpPr>
            <a:spLocks noChangeShapeType="1"/>
          </p:cNvSpPr>
          <p:nvPr/>
        </p:nvSpPr>
        <p:spPr bwMode="auto">
          <a:xfrm>
            <a:off x="6081713" y="2311400"/>
            <a:ext cx="247650" cy="1588"/>
          </a:xfrm>
          <a:prstGeom prst="line">
            <a:avLst/>
          </a:prstGeom>
          <a:noFill/>
          <a:ln w="39688">
            <a:solidFill>
              <a:srgbClr val="F20884"/>
            </a:solidFill>
            <a:round/>
            <a:headEnd/>
            <a:tailEnd/>
          </a:ln>
        </p:spPr>
        <p:txBody>
          <a:bodyPr/>
          <a:lstStyle/>
          <a:p>
            <a:endParaRPr lang="en-US"/>
          </a:p>
        </p:txBody>
      </p:sp>
      <p:sp>
        <p:nvSpPr>
          <p:cNvPr id="136409" name="Line 217"/>
          <p:cNvSpPr>
            <a:spLocks noChangeShapeType="1"/>
          </p:cNvSpPr>
          <p:nvPr/>
        </p:nvSpPr>
        <p:spPr bwMode="auto">
          <a:xfrm>
            <a:off x="6329363" y="2311400"/>
            <a:ext cx="234950" cy="287338"/>
          </a:xfrm>
          <a:prstGeom prst="line">
            <a:avLst/>
          </a:prstGeom>
          <a:noFill/>
          <a:ln w="52388">
            <a:solidFill>
              <a:srgbClr val="F20884"/>
            </a:solidFill>
            <a:round/>
            <a:headEnd/>
            <a:tailEnd/>
          </a:ln>
        </p:spPr>
        <p:txBody>
          <a:bodyPr/>
          <a:lstStyle/>
          <a:p>
            <a:endParaRPr lang="en-US"/>
          </a:p>
        </p:txBody>
      </p:sp>
      <p:sp>
        <p:nvSpPr>
          <p:cNvPr id="136410" name="Line 218"/>
          <p:cNvSpPr>
            <a:spLocks noChangeShapeType="1"/>
          </p:cNvSpPr>
          <p:nvPr/>
        </p:nvSpPr>
        <p:spPr bwMode="auto">
          <a:xfrm>
            <a:off x="6564313" y="2598738"/>
            <a:ext cx="327025" cy="392112"/>
          </a:xfrm>
          <a:prstGeom prst="line">
            <a:avLst/>
          </a:prstGeom>
          <a:noFill/>
          <a:ln w="52388">
            <a:solidFill>
              <a:srgbClr val="F20884"/>
            </a:solidFill>
            <a:round/>
            <a:headEnd/>
            <a:tailEnd/>
          </a:ln>
        </p:spPr>
        <p:txBody>
          <a:bodyPr/>
          <a:lstStyle/>
          <a:p>
            <a:endParaRPr lang="en-US"/>
          </a:p>
        </p:txBody>
      </p:sp>
      <p:sp>
        <p:nvSpPr>
          <p:cNvPr id="136411" name="Line 219"/>
          <p:cNvSpPr>
            <a:spLocks noChangeShapeType="1"/>
          </p:cNvSpPr>
          <p:nvPr/>
        </p:nvSpPr>
        <p:spPr bwMode="auto">
          <a:xfrm>
            <a:off x="6891338" y="2990850"/>
            <a:ext cx="234950" cy="287338"/>
          </a:xfrm>
          <a:prstGeom prst="line">
            <a:avLst/>
          </a:prstGeom>
          <a:noFill/>
          <a:ln w="52388">
            <a:solidFill>
              <a:srgbClr val="F20884"/>
            </a:solidFill>
            <a:round/>
            <a:headEnd/>
            <a:tailEnd/>
          </a:ln>
        </p:spPr>
        <p:txBody>
          <a:bodyPr/>
          <a:lstStyle/>
          <a:p>
            <a:endParaRPr lang="en-US"/>
          </a:p>
        </p:txBody>
      </p:sp>
      <p:sp>
        <p:nvSpPr>
          <p:cNvPr id="136412" name="Line 220"/>
          <p:cNvSpPr>
            <a:spLocks noChangeShapeType="1"/>
          </p:cNvSpPr>
          <p:nvPr/>
        </p:nvSpPr>
        <p:spPr bwMode="auto">
          <a:xfrm>
            <a:off x="7126288" y="3278188"/>
            <a:ext cx="247650" cy="301625"/>
          </a:xfrm>
          <a:prstGeom prst="line">
            <a:avLst/>
          </a:prstGeom>
          <a:noFill/>
          <a:ln w="52388">
            <a:solidFill>
              <a:srgbClr val="F20884"/>
            </a:solidFill>
            <a:round/>
            <a:headEnd/>
            <a:tailEnd/>
          </a:ln>
        </p:spPr>
        <p:txBody>
          <a:bodyPr/>
          <a:lstStyle/>
          <a:p>
            <a:endParaRPr lang="en-US"/>
          </a:p>
        </p:txBody>
      </p:sp>
      <p:sp>
        <p:nvSpPr>
          <p:cNvPr id="136413" name="Line 221"/>
          <p:cNvSpPr>
            <a:spLocks noChangeShapeType="1"/>
          </p:cNvSpPr>
          <p:nvPr/>
        </p:nvSpPr>
        <p:spPr bwMode="auto">
          <a:xfrm>
            <a:off x="7373938" y="3579813"/>
            <a:ext cx="327025" cy="377825"/>
          </a:xfrm>
          <a:prstGeom prst="line">
            <a:avLst/>
          </a:prstGeom>
          <a:noFill/>
          <a:ln w="52388">
            <a:solidFill>
              <a:srgbClr val="F20884"/>
            </a:solidFill>
            <a:round/>
            <a:headEnd/>
            <a:tailEnd/>
          </a:ln>
        </p:spPr>
        <p:txBody>
          <a:bodyPr/>
          <a:lstStyle/>
          <a:p>
            <a:endParaRPr lang="en-US"/>
          </a:p>
        </p:txBody>
      </p:sp>
      <p:sp>
        <p:nvSpPr>
          <p:cNvPr id="136414" name="Line 222"/>
          <p:cNvSpPr>
            <a:spLocks noChangeShapeType="1"/>
          </p:cNvSpPr>
          <p:nvPr/>
        </p:nvSpPr>
        <p:spPr bwMode="auto">
          <a:xfrm>
            <a:off x="7700963" y="3957638"/>
            <a:ext cx="234950" cy="301625"/>
          </a:xfrm>
          <a:prstGeom prst="line">
            <a:avLst/>
          </a:prstGeom>
          <a:noFill/>
          <a:ln w="52388">
            <a:solidFill>
              <a:srgbClr val="F20884"/>
            </a:solidFill>
            <a:round/>
            <a:headEnd/>
            <a:tailEnd/>
          </a:ln>
        </p:spPr>
        <p:txBody>
          <a:bodyPr/>
          <a:lstStyle/>
          <a:p>
            <a:endParaRPr lang="en-US"/>
          </a:p>
        </p:txBody>
      </p:sp>
      <p:sp>
        <p:nvSpPr>
          <p:cNvPr id="136415" name="Line 223"/>
          <p:cNvSpPr>
            <a:spLocks noChangeShapeType="1"/>
          </p:cNvSpPr>
          <p:nvPr/>
        </p:nvSpPr>
        <p:spPr bwMode="auto">
          <a:xfrm>
            <a:off x="7935913" y="4259263"/>
            <a:ext cx="247650" cy="287337"/>
          </a:xfrm>
          <a:prstGeom prst="line">
            <a:avLst/>
          </a:prstGeom>
          <a:noFill/>
          <a:ln w="52388">
            <a:solidFill>
              <a:srgbClr val="F20884"/>
            </a:solidFill>
            <a:round/>
            <a:headEnd/>
            <a:tailEnd/>
          </a:ln>
        </p:spPr>
        <p:txBody>
          <a:bodyPr/>
          <a:lstStyle/>
          <a:p>
            <a:endParaRPr lang="en-US"/>
          </a:p>
        </p:txBody>
      </p:sp>
      <p:sp>
        <p:nvSpPr>
          <p:cNvPr id="136416" name="Line 224"/>
          <p:cNvSpPr>
            <a:spLocks noChangeShapeType="1"/>
          </p:cNvSpPr>
          <p:nvPr/>
        </p:nvSpPr>
        <p:spPr bwMode="auto">
          <a:xfrm>
            <a:off x="8183563" y="4546600"/>
            <a:ext cx="312737" cy="377825"/>
          </a:xfrm>
          <a:prstGeom prst="line">
            <a:avLst/>
          </a:prstGeom>
          <a:noFill/>
          <a:ln w="52388">
            <a:solidFill>
              <a:srgbClr val="F20884"/>
            </a:solidFill>
            <a:round/>
            <a:headEnd/>
            <a:tailEnd/>
          </a:ln>
        </p:spPr>
        <p:txBody>
          <a:bodyPr/>
          <a:lstStyle/>
          <a:p>
            <a:endParaRPr lang="en-US"/>
          </a:p>
        </p:txBody>
      </p:sp>
      <p:sp>
        <p:nvSpPr>
          <p:cNvPr id="136417" name="Line 225"/>
          <p:cNvSpPr>
            <a:spLocks noChangeShapeType="1"/>
          </p:cNvSpPr>
          <p:nvPr/>
        </p:nvSpPr>
        <p:spPr bwMode="auto">
          <a:xfrm>
            <a:off x="8496300" y="4924425"/>
            <a:ext cx="249238" cy="301625"/>
          </a:xfrm>
          <a:prstGeom prst="line">
            <a:avLst/>
          </a:prstGeom>
          <a:noFill/>
          <a:ln w="52388">
            <a:solidFill>
              <a:srgbClr val="F20884"/>
            </a:solidFill>
            <a:round/>
            <a:headEnd/>
            <a:tailEnd/>
          </a:ln>
        </p:spPr>
        <p:txBody>
          <a:bodyPr/>
          <a:lstStyle/>
          <a:p>
            <a:endParaRPr lang="en-US"/>
          </a:p>
        </p:txBody>
      </p:sp>
      <p:sp>
        <p:nvSpPr>
          <p:cNvPr id="136418" name="Freeform 226"/>
          <p:cNvSpPr>
            <a:spLocks/>
          </p:cNvSpPr>
          <p:nvPr/>
        </p:nvSpPr>
        <p:spPr bwMode="auto">
          <a:xfrm>
            <a:off x="636588" y="5186363"/>
            <a:ext cx="77787" cy="77787"/>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19" name="Freeform 227"/>
          <p:cNvSpPr>
            <a:spLocks/>
          </p:cNvSpPr>
          <p:nvPr/>
        </p:nvSpPr>
        <p:spPr bwMode="auto">
          <a:xfrm>
            <a:off x="884238" y="4886325"/>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0" name="Freeform 228"/>
          <p:cNvSpPr>
            <a:spLocks/>
          </p:cNvSpPr>
          <p:nvPr/>
        </p:nvSpPr>
        <p:spPr bwMode="auto">
          <a:xfrm>
            <a:off x="1198563" y="4506913"/>
            <a:ext cx="77787" cy="77787"/>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1" name="Freeform 229"/>
          <p:cNvSpPr>
            <a:spLocks/>
          </p:cNvSpPr>
          <p:nvPr/>
        </p:nvSpPr>
        <p:spPr bwMode="auto">
          <a:xfrm>
            <a:off x="1446213" y="4219575"/>
            <a:ext cx="77787"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2" name="Freeform 230"/>
          <p:cNvSpPr>
            <a:spLocks/>
          </p:cNvSpPr>
          <p:nvPr/>
        </p:nvSpPr>
        <p:spPr bwMode="auto">
          <a:xfrm>
            <a:off x="1681163" y="391953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3" name="Freeform 231"/>
          <p:cNvSpPr>
            <a:spLocks/>
          </p:cNvSpPr>
          <p:nvPr/>
        </p:nvSpPr>
        <p:spPr bwMode="auto">
          <a:xfrm>
            <a:off x="2008188" y="3540125"/>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4" name="Freeform 232"/>
          <p:cNvSpPr>
            <a:spLocks/>
          </p:cNvSpPr>
          <p:nvPr/>
        </p:nvSpPr>
        <p:spPr bwMode="auto">
          <a:xfrm>
            <a:off x="2255838" y="324008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5" name="Freeform 233"/>
          <p:cNvSpPr>
            <a:spLocks/>
          </p:cNvSpPr>
          <p:nvPr/>
        </p:nvSpPr>
        <p:spPr bwMode="auto">
          <a:xfrm>
            <a:off x="2490788" y="2965450"/>
            <a:ext cx="77787"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6" name="Freeform 234"/>
          <p:cNvSpPr>
            <a:spLocks/>
          </p:cNvSpPr>
          <p:nvPr/>
        </p:nvSpPr>
        <p:spPr bwMode="auto">
          <a:xfrm>
            <a:off x="2817813" y="2613025"/>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7" name="Freeform 235"/>
          <p:cNvSpPr>
            <a:spLocks/>
          </p:cNvSpPr>
          <p:nvPr/>
        </p:nvSpPr>
        <p:spPr bwMode="auto">
          <a:xfrm>
            <a:off x="3052763" y="2416175"/>
            <a:ext cx="77787" cy="79375"/>
          </a:xfrm>
          <a:custGeom>
            <a:avLst/>
            <a:gdLst/>
            <a:ahLst/>
            <a:cxnLst>
              <a:cxn ang="0">
                <a:pos x="24" y="0"/>
              </a:cxn>
              <a:cxn ang="0">
                <a:pos x="49" y="25"/>
              </a:cxn>
              <a:cxn ang="0">
                <a:pos x="24" y="50"/>
              </a:cxn>
              <a:cxn ang="0">
                <a:pos x="0" y="25"/>
              </a:cxn>
              <a:cxn ang="0">
                <a:pos x="24" y="0"/>
              </a:cxn>
            </a:cxnLst>
            <a:rect l="0" t="0" r="r" b="b"/>
            <a:pathLst>
              <a:path w="49" h="50">
                <a:moveTo>
                  <a:pt x="24" y="0"/>
                </a:moveTo>
                <a:lnTo>
                  <a:pt x="49" y="25"/>
                </a:lnTo>
                <a:lnTo>
                  <a:pt x="24" y="50"/>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8" name="Freeform 236"/>
          <p:cNvSpPr>
            <a:spLocks/>
          </p:cNvSpPr>
          <p:nvPr/>
        </p:nvSpPr>
        <p:spPr bwMode="auto">
          <a:xfrm>
            <a:off x="3300413" y="2325688"/>
            <a:ext cx="77787"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29" name="Freeform 237"/>
          <p:cNvSpPr>
            <a:spLocks/>
          </p:cNvSpPr>
          <p:nvPr/>
        </p:nvSpPr>
        <p:spPr bwMode="auto">
          <a:xfrm>
            <a:off x="3627438" y="2286000"/>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0" name="Freeform 238"/>
          <p:cNvSpPr>
            <a:spLocks/>
          </p:cNvSpPr>
          <p:nvPr/>
        </p:nvSpPr>
        <p:spPr bwMode="auto">
          <a:xfrm>
            <a:off x="3862388"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1" name="Freeform 239"/>
          <p:cNvSpPr>
            <a:spLocks/>
          </p:cNvSpPr>
          <p:nvPr/>
        </p:nvSpPr>
        <p:spPr bwMode="auto">
          <a:xfrm>
            <a:off x="4110038" y="2273300"/>
            <a:ext cx="77787" cy="77788"/>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2" name="Freeform 240"/>
          <p:cNvSpPr>
            <a:spLocks/>
          </p:cNvSpPr>
          <p:nvPr/>
        </p:nvSpPr>
        <p:spPr bwMode="auto">
          <a:xfrm>
            <a:off x="4422775"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3" name="Freeform 241"/>
          <p:cNvSpPr>
            <a:spLocks/>
          </p:cNvSpPr>
          <p:nvPr/>
        </p:nvSpPr>
        <p:spPr bwMode="auto">
          <a:xfrm>
            <a:off x="4672013"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4" name="Freeform 242"/>
          <p:cNvSpPr>
            <a:spLocks/>
          </p:cNvSpPr>
          <p:nvPr/>
        </p:nvSpPr>
        <p:spPr bwMode="auto">
          <a:xfrm>
            <a:off x="4919663" y="2273300"/>
            <a:ext cx="77787"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5" name="Freeform 243"/>
          <p:cNvSpPr>
            <a:spLocks/>
          </p:cNvSpPr>
          <p:nvPr/>
        </p:nvSpPr>
        <p:spPr bwMode="auto">
          <a:xfrm>
            <a:off x="5232400"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6" name="Freeform 244"/>
          <p:cNvSpPr>
            <a:spLocks/>
          </p:cNvSpPr>
          <p:nvPr/>
        </p:nvSpPr>
        <p:spPr bwMode="auto">
          <a:xfrm>
            <a:off x="5480050" y="2273300"/>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7" name="Freeform 245"/>
          <p:cNvSpPr>
            <a:spLocks/>
          </p:cNvSpPr>
          <p:nvPr/>
        </p:nvSpPr>
        <p:spPr bwMode="auto">
          <a:xfrm>
            <a:off x="5716588" y="2286000"/>
            <a:ext cx="77787" cy="77788"/>
          </a:xfrm>
          <a:custGeom>
            <a:avLst/>
            <a:gdLst/>
            <a:ahLst/>
            <a:cxnLst>
              <a:cxn ang="0">
                <a:pos x="24" y="0"/>
              </a:cxn>
              <a:cxn ang="0">
                <a:pos x="49" y="25"/>
              </a:cxn>
              <a:cxn ang="0">
                <a:pos x="24" y="49"/>
              </a:cxn>
              <a:cxn ang="0">
                <a:pos x="0" y="25"/>
              </a:cxn>
              <a:cxn ang="0">
                <a:pos x="24" y="0"/>
              </a:cxn>
            </a:cxnLst>
            <a:rect l="0" t="0" r="r" b="b"/>
            <a:pathLst>
              <a:path w="49" h="49">
                <a:moveTo>
                  <a:pt x="24" y="0"/>
                </a:moveTo>
                <a:lnTo>
                  <a:pt x="49" y="25"/>
                </a:lnTo>
                <a:lnTo>
                  <a:pt x="24" y="49"/>
                </a:lnTo>
                <a:lnTo>
                  <a:pt x="0" y="25"/>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8" name="Freeform 246"/>
          <p:cNvSpPr>
            <a:spLocks/>
          </p:cNvSpPr>
          <p:nvPr/>
        </p:nvSpPr>
        <p:spPr bwMode="auto">
          <a:xfrm>
            <a:off x="6042025" y="2325688"/>
            <a:ext cx="79375" cy="77787"/>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39" name="Freeform 247"/>
          <p:cNvSpPr>
            <a:spLocks/>
          </p:cNvSpPr>
          <p:nvPr/>
        </p:nvSpPr>
        <p:spPr bwMode="auto">
          <a:xfrm>
            <a:off x="6289675" y="2416175"/>
            <a:ext cx="79375" cy="79375"/>
          </a:xfrm>
          <a:custGeom>
            <a:avLst/>
            <a:gdLst/>
            <a:ahLst/>
            <a:cxnLst>
              <a:cxn ang="0">
                <a:pos x="25" y="0"/>
              </a:cxn>
              <a:cxn ang="0">
                <a:pos x="50" y="25"/>
              </a:cxn>
              <a:cxn ang="0">
                <a:pos x="25" y="50"/>
              </a:cxn>
              <a:cxn ang="0">
                <a:pos x="0" y="25"/>
              </a:cxn>
              <a:cxn ang="0">
                <a:pos x="25" y="0"/>
              </a:cxn>
            </a:cxnLst>
            <a:rect l="0" t="0" r="r" b="b"/>
            <a:pathLst>
              <a:path w="50" h="50">
                <a:moveTo>
                  <a:pt x="25" y="0"/>
                </a:moveTo>
                <a:lnTo>
                  <a:pt x="50" y="25"/>
                </a:lnTo>
                <a:lnTo>
                  <a:pt x="25" y="50"/>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0" name="Freeform 248"/>
          <p:cNvSpPr>
            <a:spLocks/>
          </p:cNvSpPr>
          <p:nvPr/>
        </p:nvSpPr>
        <p:spPr bwMode="auto">
          <a:xfrm>
            <a:off x="6524625" y="2613025"/>
            <a:ext cx="79375" cy="77788"/>
          </a:xfrm>
          <a:custGeom>
            <a:avLst/>
            <a:gdLst/>
            <a:ahLst/>
            <a:cxnLst>
              <a:cxn ang="0">
                <a:pos x="25" y="0"/>
              </a:cxn>
              <a:cxn ang="0">
                <a:pos x="50" y="24"/>
              </a:cxn>
              <a:cxn ang="0">
                <a:pos x="25" y="49"/>
              </a:cxn>
              <a:cxn ang="0">
                <a:pos x="0" y="24"/>
              </a:cxn>
              <a:cxn ang="0">
                <a:pos x="25" y="0"/>
              </a:cxn>
            </a:cxnLst>
            <a:rect l="0" t="0" r="r" b="b"/>
            <a:pathLst>
              <a:path w="50" h="49">
                <a:moveTo>
                  <a:pt x="25" y="0"/>
                </a:moveTo>
                <a:lnTo>
                  <a:pt x="50"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1" name="Freeform 249"/>
          <p:cNvSpPr>
            <a:spLocks/>
          </p:cNvSpPr>
          <p:nvPr/>
        </p:nvSpPr>
        <p:spPr bwMode="auto">
          <a:xfrm>
            <a:off x="6851650" y="2965450"/>
            <a:ext cx="77788"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2" name="Freeform 250"/>
          <p:cNvSpPr>
            <a:spLocks/>
          </p:cNvSpPr>
          <p:nvPr/>
        </p:nvSpPr>
        <p:spPr bwMode="auto">
          <a:xfrm>
            <a:off x="7086600" y="3240088"/>
            <a:ext cx="77788"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3" name="Freeform 251"/>
          <p:cNvSpPr>
            <a:spLocks/>
          </p:cNvSpPr>
          <p:nvPr/>
        </p:nvSpPr>
        <p:spPr bwMode="auto">
          <a:xfrm>
            <a:off x="7334250" y="3540125"/>
            <a:ext cx="79375" cy="77788"/>
          </a:xfrm>
          <a:custGeom>
            <a:avLst/>
            <a:gdLst/>
            <a:ahLst/>
            <a:cxnLst>
              <a:cxn ang="0">
                <a:pos x="25" y="0"/>
              </a:cxn>
              <a:cxn ang="0">
                <a:pos x="50" y="25"/>
              </a:cxn>
              <a:cxn ang="0">
                <a:pos x="25" y="49"/>
              </a:cxn>
              <a:cxn ang="0">
                <a:pos x="0" y="25"/>
              </a:cxn>
              <a:cxn ang="0">
                <a:pos x="25" y="0"/>
              </a:cxn>
            </a:cxnLst>
            <a:rect l="0" t="0" r="r" b="b"/>
            <a:pathLst>
              <a:path w="50" h="49">
                <a:moveTo>
                  <a:pt x="25" y="0"/>
                </a:moveTo>
                <a:lnTo>
                  <a:pt x="50"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4" name="Freeform 252"/>
          <p:cNvSpPr>
            <a:spLocks/>
          </p:cNvSpPr>
          <p:nvPr/>
        </p:nvSpPr>
        <p:spPr bwMode="auto">
          <a:xfrm>
            <a:off x="7661275" y="3919538"/>
            <a:ext cx="77788" cy="77787"/>
          </a:xfrm>
          <a:custGeom>
            <a:avLst/>
            <a:gdLst/>
            <a:ahLst/>
            <a:cxnLst>
              <a:cxn ang="0">
                <a:pos x="25" y="0"/>
              </a:cxn>
              <a:cxn ang="0">
                <a:pos x="49" y="24"/>
              </a:cxn>
              <a:cxn ang="0">
                <a:pos x="25" y="49"/>
              </a:cxn>
              <a:cxn ang="0">
                <a:pos x="0" y="24"/>
              </a:cxn>
              <a:cxn ang="0">
                <a:pos x="25" y="0"/>
              </a:cxn>
            </a:cxnLst>
            <a:rect l="0" t="0" r="r" b="b"/>
            <a:pathLst>
              <a:path w="49" h="49">
                <a:moveTo>
                  <a:pt x="25" y="0"/>
                </a:moveTo>
                <a:lnTo>
                  <a:pt x="49" y="24"/>
                </a:lnTo>
                <a:lnTo>
                  <a:pt x="25" y="49"/>
                </a:lnTo>
                <a:lnTo>
                  <a:pt x="0" y="24"/>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5" name="Freeform 253"/>
          <p:cNvSpPr>
            <a:spLocks/>
          </p:cNvSpPr>
          <p:nvPr/>
        </p:nvSpPr>
        <p:spPr bwMode="auto">
          <a:xfrm>
            <a:off x="7896225" y="4219575"/>
            <a:ext cx="77788" cy="77788"/>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6" name="Freeform 254"/>
          <p:cNvSpPr>
            <a:spLocks/>
          </p:cNvSpPr>
          <p:nvPr/>
        </p:nvSpPr>
        <p:spPr bwMode="auto">
          <a:xfrm>
            <a:off x="8143875" y="4506913"/>
            <a:ext cx="79375" cy="77787"/>
          </a:xfrm>
          <a:custGeom>
            <a:avLst/>
            <a:gdLst/>
            <a:ahLst/>
            <a:cxnLst>
              <a:cxn ang="0">
                <a:pos x="25" y="0"/>
              </a:cxn>
              <a:cxn ang="0">
                <a:pos x="50" y="25"/>
              </a:cxn>
              <a:cxn ang="0">
                <a:pos x="25" y="49"/>
              </a:cxn>
              <a:cxn ang="0">
                <a:pos x="0" y="25"/>
              </a:cxn>
              <a:cxn ang="0">
                <a:pos x="25" y="0"/>
              </a:cxn>
            </a:cxnLst>
            <a:rect l="0" t="0" r="r" b="b"/>
            <a:pathLst>
              <a:path w="50" h="49">
                <a:moveTo>
                  <a:pt x="25" y="0"/>
                </a:moveTo>
                <a:lnTo>
                  <a:pt x="50"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7" name="Freeform 255"/>
          <p:cNvSpPr>
            <a:spLocks/>
          </p:cNvSpPr>
          <p:nvPr/>
        </p:nvSpPr>
        <p:spPr bwMode="auto">
          <a:xfrm>
            <a:off x="8458200" y="4886325"/>
            <a:ext cx="77788" cy="77788"/>
          </a:xfrm>
          <a:custGeom>
            <a:avLst/>
            <a:gdLst/>
            <a:ahLst/>
            <a:cxnLst>
              <a:cxn ang="0">
                <a:pos x="24" y="0"/>
              </a:cxn>
              <a:cxn ang="0">
                <a:pos x="49" y="24"/>
              </a:cxn>
              <a:cxn ang="0">
                <a:pos x="24" y="49"/>
              </a:cxn>
              <a:cxn ang="0">
                <a:pos x="0" y="24"/>
              </a:cxn>
              <a:cxn ang="0">
                <a:pos x="24" y="0"/>
              </a:cxn>
            </a:cxnLst>
            <a:rect l="0" t="0" r="r" b="b"/>
            <a:pathLst>
              <a:path w="49" h="49">
                <a:moveTo>
                  <a:pt x="24" y="0"/>
                </a:moveTo>
                <a:lnTo>
                  <a:pt x="49" y="24"/>
                </a:lnTo>
                <a:lnTo>
                  <a:pt x="24" y="49"/>
                </a:lnTo>
                <a:lnTo>
                  <a:pt x="0" y="24"/>
                </a:lnTo>
                <a:lnTo>
                  <a:pt x="24"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8" name="Freeform 256"/>
          <p:cNvSpPr>
            <a:spLocks/>
          </p:cNvSpPr>
          <p:nvPr/>
        </p:nvSpPr>
        <p:spPr bwMode="auto">
          <a:xfrm>
            <a:off x="8705850" y="5186363"/>
            <a:ext cx="77788" cy="77787"/>
          </a:xfrm>
          <a:custGeom>
            <a:avLst/>
            <a:gdLst/>
            <a:ahLst/>
            <a:cxnLst>
              <a:cxn ang="0">
                <a:pos x="25" y="0"/>
              </a:cxn>
              <a:cxn ang="0">
                <a:pos x="49" y="25"/>
              </a:cxn>
              <a:cxn ang="0">
                <a:pos x="25" y="49"/>
              </a:cxn>
              <a:cxn ang="0">
                <a:pos x="0" y="25"/>
              </a:cxn>
              <a:cxn ang="0">
                <a:pos x="25" y="0"/>
              </a:cxn>
            </a:cxnLst>
            <a:rect l="0" t="0" r="r" b="b"/>
            <a:pathLst>
              <a:path w="49" h="49">
                <a:moveTo>
                  <a:pt x="25" y="0"/>
                </a:moveTo>
                <a:lnTo>
                  <a:pt x="49" y="25"/>
                </a:lnTo>
                <a:lnTo>
                  <a:pt x="25" y="49"/>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449" name="Rectangle 257"/>
          <p:cNvSpPr>
            <a:spLocks noChangeArrowheads="1"/>
          </p:cNvSpPr>
          <p:nvPr/>
        </p:nvSpPr>
        <p:spPr bwMode="auto">
          <a:xfrm>
            <a:off x="642938" y="5192713"/>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0" name="Rectangle 258"/>
          <p:cNvSpPr>
            <a:spLocks noChangeArrowheads="1"/>
          </p:cNvSpPr>
          <p:nvPr/>
        </p:nvSpPr>
        <p:spPr bwMode="auto">
          <a:xfrm>
            <a:off x="890588" y="4892675"/>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1" name="Rectangle 259"/>
          <p:cNvSpPr>
            <a:spLocks noChangeArrowheads="1"/>
          </p:cNvSpPr>
          <p:nvPr/>
        </p:nvSpPr>
        <p:spPr bwMode="auto">
          <a:xfrm>
            <a:off x="1204913" y="4513263"/>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2" name="Rectangle 260"/>
          <p:cNvSpPr>
            <a:spLocks noChangeArrowheads="1"/>
          </p:cNvSpPr>
          <p:nvPr/>
        </p:nvSpPr>
        <p:spPr bwMode="auto">
          <a:xfrm>
            <a:off x="1452563" y="4225925"/>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3" name="Rectangle 261"/>
          <p:cNvSpPr>
            <a:spLocks noChangeArrowheads="1"/>
          </p:cNvSpPr>
          <p:nvPr/>
        </p:nvSpPr>
        <p:spPr bwMode="auto">
          <a:xfrm>
            <a:off x="1687513" y="392588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4" name="Rectangle 262"/>
          <p:cNvSpPr>
            <a:spLocks noChangeArrowheads="1"/>
          </p:cNvSpPr>
          <p:nvPr/>
        </p:nvSpPr>
        <p:spPr bwMode="auto">
          <a:xfrm>
            <a:off x="2014538" y="3546475"/>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5" name="Rectangle 263"/>
          <p:cNvSpPr>
            <a:spLocks noChangeArrowheads="1"/>
          </p:cNvSpPr>
          <p:nvPr/>
        </p:nvSpPr>
        <p:spPr bwMode="auto">
          <a:xfrm>
            <a:off x="2262188" y="324643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6" name="Rectangle 264"/>
          <p:cNvSpPr>
            <a:spLocks noChangeArrowheads="1"/>
          </p:cNvSpPr>
          <p:nvPr/>
        </p:nvSpPr>
        <p:spPr bwMode="auto">
          <a:xfrm>
            <a:off x="2497138" y="295910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7" name="Rectangle 265"/>
          <p:cNvSpPr>
            <a:spLocks noChangeArrowheads="1"/>
          </p:cNvSpPr>
          <p:nvPr/>
        </p:nvSpPr>
        <p:spPr bwMode="auto">
          <a:xfrm>
            <a:off x="2824163" y="2566988"/>
            <a:ext cx="65087" cy="65087"/>
          </a:xfrm>
          <a:prstGeom prst="rect">
            <a:avLst/>
          </a:prstGeom>
          <a:solidFill>
            <a:srgbClr val="F20884"/>
          </a:solidFill>
          <a:ln w="12700">
            <a:solidFill>
              <a:srgbClr val="F20884"/>
            </a:solidFill>
            <a:miter lim="800000"/>
            <a:headEnd/>
            <a:tailEnd/>
          </a:ln>
        </p:spPr>
        <p:txBody>
          <a:bodyPr/>
          <a:lstStyle/>
          <a:p>
            <a:endParaRPr lang="en-US"/>
          </a:p>
        </p:txBody>
      </p:sp>
      <p:sp>
        <p:nvSpPr>
          <p:cNvPr id="136458" name="Rectangle 266"/>
          <p:cNvSpPr>
            <a:spLocks noChangeArrowheads="1"/>
          </p:cNvSpPr>
          <p:nvPr/>
        </p:nvSpPr>
        <p:spPr bwMode="auto">
          <a:xfrm>
            <a:off x="305911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59" name="Rectangle 267"/>
          <p:cNvSpPr>
            <a:spLocks noChangeArrowheads="1"/>
          </p:cNvSpPr>
          <p:nvPr/>
        </p:nvSpPr>
        <p:spPr bwMode="auto">
          <a:xfrm>
            <a:off x="330676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0" name="Rectangle 268"/>
          <p:cNvSpPr>
            <a:spLocks noChangeArrowheads="1"/>
          </p:cNvSpPr>
          <p:nvPr/>
        </p:nvSpPr>
        <p:spPr bwMode="auto">
          <a:xfrm>
            <a:off x="363378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1" name="Rectangle 269"/>
          <p:cNvSpPr>
            <a:spLocks noChangeArrowheads="1"/>
          </p:cNvSpPr>
          <p:nvPr/>
        </p:nvSpPr>
        <p:spPr bwMode="auto">
          <a:xfrm>
            <a:off x="386873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2" name="Rectangle 270"/>
          <p:cNvSpPr>
            <a:spLocks noChangeArrowheads="1"/>
          </p:cNvSpPr>
          <p:nvPr/>
        </p:nvSpPr>
        <p:spPr bwMode="auto">
          <a:xfrm>
            <a:off x="411638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3" name="Rectangle 271"/>
          <p:cNvSpPr>
            <a:spLocks noChangeArrowheads="1"/>
          </p:cNvSpPr>
          <p:nvPr/>
        </p:nvSpPr>
        <p:spPr bwMode="auto">
          <a:xfrm>
            <a:off x="442912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4" name="Rectangle 272"/>
          <p:cNvSpPr>
            <a:spLocks noChangeArrowheads="1"/>
          </p:cNvSpPr>
          <p:nvPr/>
        </p:nvSpPr>
        <p:spPr bwMode="auto">
          <a:xfrm>
            <a:off x="467836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5" name="Rectangle 273"/>
          <p:cNvSpPr>
            <a:spLocks noChangeArrowheads="1"/>
          </p:cNvSpPr>
          <p:nvPr/>
        </p:nvSpPr>
        <p:spPr bwMode="auto">
          <a:xfrm>
            <a:off x="4926013"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6" name="Rectangle 274"/>
          <p:cNvSpPr>
            <a:spLocks noChangeArrowheads="1"/>
          </p:cNvSpPr>
          <p:nvPr/>
        </p:nvSpPr>
        <p:spPr bwMode="auto">
          <a:xfrm>
            <a:off x="5238750"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7" name="Rectangle 275"/>
          <p:cNvSpPr>
            <a:spLocks noChangeArrowheads="1"/>
          </p:cNvSpPr>
          <p:nvPr/>
        </p:nvSpPr>
        <p:spPr bwMode="auto">
          <a:xfrm>
            <a:off x="5486400"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8" name="Rectangle 276"/>
          <p:cNvSpPr>
            <a:spLocks noChangeArrowheads="1"/>
          </p:cNvSpPr>
          <p:nvPr/>
        </p:nvSpPr>
        <p:spPr bwMode="auto">
          <a:xfrm>
            <a:off x="5722938" y="2279650"/>
            <a:ext cx="65087" cy="65088"/>
          </a:xfrm>
          <a:prstGeom prst="rect">
            <a:avLst/>
          </a:prstGeom>
          <a:solidFill>
            <a:srgbClr val="F20884"/>
          </a:solidFill>
          <a:ln w="12700">
            <a:solidFill>
              <a:srgbClr val="F20884"/>
            </a:solidFill>
            <a:miter lim="800000"/>
            <a:headEnd/>
            <a:tailEnd/>
          </a:ln>
        </p:spPr>
        <p:txBody>
          <a:bodyPr/>
          <a:lstStyle/>
          <a:p>
            <a:endParaRPr lang="en-US"/>
          </a:p>
        </p:txBody>
      </p:sp>
      <p:sp>
        <p:nvSpPr>
          <p:cNvPr id="136469" name="Rectangle 277"/>
          <p:cNvSpPr>
            <a:spLocks noChangeArrowheads="1"/>
          </p:cNvSpPr>
          <p:nvPr/>
        </p:nvSpPr>
        <p:spPr bwMode="auto">
          <a:xfrm>
            <a:off x="604837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0" name="Rectangle 278"/>
          <p:cNvSpPr>
            <a:spLocks noChangeArrowheads="1"/>
          </p:cNvSpPr>
          <p:nvPr/>
        </p:nvSpPr>
        <p:spPr bwMode="auto">
          <a:xfrm>
            <a:off x="6296025" y="2279650"/>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1" name="Rectangle 279"/>
          <p:cNvSpPr>
            <a:spLocks noChangeArrowheads="1"/>
          </p:cNvSpPr>
          <p:nvPr/>
        </p:nvSpPr>
        <p:spPr bwMode="auto">
          <a:xfrm>
            <a:off x="6530975" y="2566988"/>
            <a:ext cx="66675"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2" name="Rectangle 280"/>
          <p:cNvSpPr>
            <a:spLocks noChangeArrowheads="1"/>
          </p:cNvSpPr>
          <p:nvPr/>
        </p:nvSpPr>
        <p:spPr bwMode="auto">
          <a:xfrm>
            <a:off x="6858000" y="2959100"/>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3" name="Rectangle 281"/>
          <p:cNvSpPr>
            <a:spLocks noChangeArrowheads="1"/>
          </p:cNvSpPr>
          <p:nvPr/>
        </p:nvSpPr>
        <p:spPr bwMode="auto">
          <a:xfrm>
            <a:off x="7092950" y="3246438"/>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4" name="Rectangle 282"/>
          <p:cNvSpPr>
            <a:spLocks noChangeArrowheads="1"/>
          </p:cNvSpPr>
          <p:nvPr/>
        </p:nvSpPr>
        <p:spPr bwMode="auto">
          <a:xfrm>
            <a:off x="7340600" y="3546475"/>
            <a:ext cx="66675"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5" name="Rectangle 283"/>
          <p:cNvSpPr>
            <a:spLocks noChangeArrowheads="1"/>
          </p:cNvSpPr>
          <p:nvPr/>
        </p:nvSpPr>
        <p:spPr bwMode="auto">
          <a:xfrm>
            <a:off x="7667625" y="3925888"/>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6" name="Rectangle 284"/>
          <p:cNvSpPr>
            <a:spLocks noChangeArrowheads="1"/>
          </p:cNvSpPr>
          <p:nvPr/>
        </p:nvSpPr>
        <p:spPr bwMode="auto">
          <a:xfrm>
            <a:off x="7902575" y="4225925"/>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7" name="Rectangle 285"/>
          <p:cNvSpPr>
            <a:spLocks noChangeArrowheads="1"/>
          </p:cNvSpPr>
          <p:nvPr/>
        </p:nvSpPr>
        <p:spPr bwMode="auto">
          <a:xfrm>
            <a:off x="8150225" y="4513263"/>
            <a:ext cx="66675" cy="65087"/>
          </a:xfrm>
          <a:prstGeom prst="rect">
            <a:avLst/>
          </a:prstGeom>
          <a:solidFill>
            <a:srgbClr val="F20884"/>
          </a:solidFill>
          <a:ln w="12700">
            <a:solidFill>
              <a:srgbClr val="F20884"/>
            </a:solidFill>
            <a:miter lim="800000"/>
            <a:headEnd/>
            <a:tailEnd/>
          </a:ln>
        </p:spPr>
        <p:txBody>
          <a:bodyPr/>
          <a:lstStyle/>
          <a:p>
            <a:endParaRPr lang="en-US"/>
          </a:p>
        </p:txBody>
      </p:sp>
      <p:sp>
        <p:nvSpPr>
          <p:cNvPr id="136478" name="Rectangle 286"/>
          <p:cNvSpPr>
            <a:spLocks noChangeArrowheads="1"/>
          </p:cNvSpPr>
          <p:nvPr/>
        </p:nvSpPr>
        <p:spPr bwMode="auto">
          <a:xfrm>
            <a:off x="8464550" y="4892675"/>
            <a:ext cx="65088" cy="65088"/>
          </a:xfrm>
          <a:prstGeom prst="rect">
            <a:avLst/>
          </a:prstGeom>
          <a:solidFill>
            <a:srgbClr val="F20884"/>
          </a:solidFill>
          <a:ln w="12700">
            <a:solidFill>
              <a:srgbClr val="F20884"/>
            </a:solidFill>
            <a:miter lim="800000"/>
            <a:headEnd/>
            <a:tailEnd/>
          </a:ln>
        </p:spPr>
        <p:txBody>
          <a:bodyPr/>
          <a:lstStyle/>
          <a:p>
            <a:endParaRPr lang="en-US"/>
          </a:p>
        </p:txBody>
      </p:sp>
      <p:sp>
        <p:nvSpPr>
          <p:cNvPr id="136479" name="Rectangle 287"/>
          <p:cNvSpPr>
            <a:spLocks noChangeArrowheads="1"/>
          </p:cNvSpPr>
          <p:nvPr/>
        </p:nvSpPr>
        <p:spPr bwMode="auto">
          <a:xfrm>
            <a:off x="8712200" y="5192713"/>
            <a:ext cx="65088" cy="65087"/>
          </a:xfrm>
          <a:prstGeom prst="rect">
            <a:avLst/>
          </a:prstGeom>
          <a:solidFill>
            <a:srgbClr val="F20884"/>
          </a:solidFill>
          <a:ln w="12700">
            <a:solidFill>
              <a:srgbClr val="F20884"/>
            </a:solidFill>
            <a:miter lim="800000"/>
            <a:headEnd/>
            <a:tailEnd/>
          </a:ln>
        </p:spPr>
        <p:txBody>
          <a:bodyPr/>
          <a:lstStyle/>
          <a:p>
            <a:endParaRPr lang="en-US"/>
          </a:p>
        </p:txBody>
      </p:sp>
      <p:sp>
        <p:nvSpPr>
          <p:cNvPr id="136480" name="Rectangle 288"/>
          <p:cNvSpPr>
            <a:spLocks noChangeArrowheads="1"/>
          </p:cNvSpPr>
          <p:nvPr/>
        </p:nvSpPr>
        <p:spPr bwMode="auto">
          <a:xfrm>
            <a:off x="1354138" y="1751013"/>
            <a:ext cx="2428875" cy="457200"/>
          </a:xfrm>
          <a:prstGeom prst="rect">
            <a:avLst/>
          </a:prstGeom>
          <a:noFill/>
          <a:ln w="9525">
            <a:noFill/>
            <a:miter lim="800000"/>
            <a:headEnd/>
            <a:tailEnd/>
          </a:ln>
        </p:spPr>
        <p:txBody>
          <a:bodyPr wrap="none" lIns="0" tIns="0" rIns="0" bIns="0">
            <a:spAutoFit/>
          </a:bodyPr>
          <a:lstStyle/>
          <a:p>
            <a:r>
              <a:rPr lang="en-US" sz="2500" b="1">
                <a:solidFill>
                  <a:srgbClr val="000000"/>
                </a:solidFill>
                <a:latin typeface="Helvetica" charset="0"/>
              </a:rPr>
              <a:t>Magnitude Plot</a:t>
            </a:r>
            <a:endParaRPr lang="en-US"/>
          </a:p>
        </p:txBody>
      </p:sp>
      <p:sp>
        <p:nvSpPr>
          <p:cNvPr id="136481" name="Rectangle 289"/>
          <p:cNvSpPr>
            <a:spLocks noChangeArrowheads="1"/>
          </p:cNvSpPr>
          <p:nvPr/>
        </p:nvSpPr>
        <p:spPr bwMode="auto">
          <a:xfrm>
            <a:off x="192088" y="5551488"/>
            <a:ext cx="444500"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-10</a:t>
            </a:r>
            <a:endParaRPr lang="en-US"/>
          </a:p>
        </p:txBody>
      </p:sp>
      <p:sp>
        <p:nvSpPr>
          <p:cNvPr id="136482" name="Rectangle 290"/>
          <p:cNvSpPr>
            <a:spLocks noChangeArrowheads="1"/>
          </p:cNvSpPr>
          <p:nvPr/>
        </p:nvSpPr>
        <p:spPr bwMode="auto">
          <a:xfrm>
            <a:off x="401638" y="5068888"/>
            <a:ext cx="234950"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0</a:t>
            </a:r>
            <a:endParaRPr lang="en-US"/>
          </a:p>
        </p:txBody>
      </p:sp>
      <p:sp>
        <p:nvSpPr>
          <p:cNvPr id="136483" name="Rectangle 291"/>
          <p:cNvSpPr>
            <a:spLocks noChangeArrowheads="1"/>
          </p:cNvSpPr>
          <p:nvPr/>
        </p:nvSpPr>
        <p:spPr bwMode="auto">
          <a:xfrm>
            <a:off x="271463" y="4584700"/>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10</a:t>
            </a:r>
            <a:endParaRPr lang="en-US"/>
          </a:p>
        </p:txBody>
      </p:sp>
      <p:sp>
        <p:nvSpPr>
          <p:cNvPr id="136484" name="Rectangle 292"/>
          <p:cNvSpPr>
            <a:spLocks noChangeArrowheads="1"/>
          </p:cNvSpPr>
          <p:nvPr/>
        </p:nvSpPr>
        <p:spPr bwMode="auto">
          <a:xfrm>
            <a:off x="271463" y="4102100"/>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20</a:t>
            </a:r>
            <a:endParaRPr lang="en-US"/>
          </a:p>
        </p:txBody>
      </p:sp>
      <p:sp>
        <p:nvSpPr>
          <p:cNvPr id="136485" name="Rectangle 293"/>
          <p:cNvSpPr>
            <a:spLocks noChangeArrowheads="1"/>
          </p:cNvSpPr>
          <p:nvPr/>
        </p:nvSpPr>
        <p:spPr bwMode="auto">
          <a:xfrm>
            <a:off x="271463" y="3605213"/>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30</a:t>
            </a:r>
            <a:endParaRPr lang="en-US"/>
          </a:p>
        </p:txBody>
      </p:sp>
      <p:sp>
        <p:nvSpPr>
          <p:cNvPr id="136486" name="Rectangle 294"/>
          <p:cNvSpPr>
            <a:spLocks noChangeArrowheads="1"/>
          </p:cNvSpPr>
          <p:nvPr/>
        </p:nvSpPr>
        <p:spPr bwMode="auto">
          <a:xfrm>
            <a:off x="271463" y="3122613"/>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40</a:t>
            </a:r>
            <a:endParaRPr lang="en-US"/>
          </a:p>
        </p:txBody>
      </p:sp>
      <p:sp>
        <p:nvSpPr>
          <p:cNvPr id="136487" name="Rectangle 295"/>
          <p:cNvSpPr>
            <a:spLocks noChangeArrowheads="1"/>
          </p:cNvSpPr>
          <p:nvPr/>
        </p:nvSpPr>
        <p:spPr bwMode="auto">
          <a:xfrm>
            <a:off x="271463" y="2638425"/>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50</a:t>
            </a:r>
            <a:endParaRPr lang="en-US"/>
          </a:p>
        </p:txBody>
      </p:sp>
      <p:sp>
        <p:nvSpPr>
          <p:cNvPr id="136488" name="Rectangle 296"/>
          <p:cNvSpPr>
            <a:spLocks noChangeArrowheads="1"/>
          </p:cNvSpPr>
          <p:nvPr/>
        </p:nvSpPr>
        <p:spPr bwMode="auto">
          <a:xfrm>
            <a:off x="271463" y="2155825"/>
            <a:ext cx="3651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60</a:t>
            </a:r>
            <a:endParaRPr lang="en-US"/>
          </a:p>
        </p:txBody>
      </p:sp>
      <p:sp>
        <p:nvSpPr>
          <p:cNvPr id="136489" name="Rectangle 297"/>
          <p:cNvSpPr>
            <a:spLocks noChangeArrowheads="1"/>
          </p:cNvSpPr>
          <p:nvPr/>
        </p:nvSpPr>
        <p:spPr bwMode="auto">
          <a:xfrm>
            <a:off x="454025" y="5800725"/>
            <a:ext cx="56197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0.001</a:t>
            </a:r>
            <a:endParaRPr lang="en-US"/>
          </a:p>
        </p:txBody>
      </p:sp>
      <p:sp>
        <p:nvSpPr>
          <p:cNvPr id="136490" name="Rectangle 298"/>
          <p:cNvSpPr>
            <a:spLocks noChangeArrowheads="1"/>
          </p:cNvSpPr>
          <p:nvPr/>
        </p:nvSpPr>
        <p:spPr bwMode="auto">
          <a:xfrm>
            <a:off x="1316038" y="5800725"/>
            <a:ext cx="457200"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0.01</a:t>
            </a:r>
            <a:endParaRPr lang="en-US"/>
          </a:p>
        </p:txBody>
      </p:sp>
      <p:sp>
        <p:nvSpPr>
          <p:cNvPr id="136491" name="Rectangle 299"/>
          <p:cNvSpPr>
            <a:spLocks noChangeArrowheads="1"/>
          </p:cNvSpPr>
          <p:nvPr/>
        </p:nvSpPr>
        <p:spPr bwMode="auto">
          <a:xfrm>
            <a:off x="2178050" y="5800725"/>
            <a:ext cx="35242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0.1</a:t>
            </a:r>
            <a:endParaRPr lang="en-US"/>
          </a:p>
        </p:txBody>
      </p:sp>
      <p:sp>
        <p:nvSpPr>
          <p:cNvPr id="136492" name="Rectangle 300"/>
          <p:cNvSpPr>
            <a:spLocks noChangeArrowheads="1"/>
          </p:cNvSpPr>
          <p:nvPr/>
        </p:nvSpPr>
        <p:spPr bwMode="auto">
          <a:xfrm>
            <a:off x="3038475" y="5800725"/>
            <a:ext cx="195263"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a:t>
            </a:r>
            <a:endParaRPr lang="en-US"/>
          </a:p>
        </p:txBody>
      </p:sp>
      <p:sp>
        <p:nvSpPr>
          <p:cNvPr id="136493" name="Rectangle 301"/>
          <p:cNvSpPr>
            <a:spLocks noChangeArrowheads="1"/>
          </p:cNvSpPr>
          <p:nvPr/>
        </p:nvSpPr>
        <p:spPr bwMode="auto">
          <a:xfrm>
            <a:off x="3795713" y="5800725"/>
            <a:ext cx="300037"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a:t>
            </a:r>
            <a:endParaRPr lang="en-US"/>
          </a:p>
        </p:txBody>
      </p:sp>
      <p:sp>
        <p:nvSpPr>
          <p:cNvPr id="136494" name="Rectangle 302"/>
          <p:cNvSpPr>
            <a:spLocks noChangeArrowheads="1"/>
          </p:cNvSpPr>
          <p:nvPr/>
        </p:nvSpPr>
        <p:spPr bwMode="auto">
          <a:xfrm>
            <a:off x="4554538" y="5800725"/>
            <a:ext cx="404812"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a:t>
            </a:r>
            <a:endParaRPr lang="en-US"/>
          </a:p>
        </p:txBody>
      </p:sp>
      <p:sp>
        <p:nvSpPr>
          <p:cNvPr id="136495" name="Rectangle 303"/>
          <p:cNvSpPr>
            <a:spLocks noChangeArrowheads="1"/>
          </p:cNvSpPr>
          <p:nvPr/>
        </p:nvSpPr>
        <p:spPr bwMode="auto">
          <a:xfrm>
            <a:off x="5311775" y="5800725"/>
            <a:ext cx="509588"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a:t>
            </a:r>
            <a:endParaRPr lang="en-US"/>
          </a:p>
        </p:txBody>
      </p:sp>
      <p:sp>
        <p:nvSpPr>
          <p:cNvPr id="136496" name="Rectangle 304"/>
          <p:cNvSpPr>
            <a:spLocks noChangeArrowheads="1"/>
          </p:cNvSpPr>
          <p:nvPr/>
        </p:nvSpPr>
        <p:spPr bwMode="auto">
          <a:xfrm>
            <a:off x="6069013" y="5800725"/>
            <a:ext cx="614362"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a:t>
            </a:r>
            <a:endParaRPr lang="en-US"/>
          </a:p>
        </p:txBody>
      </p:sp>
      <p:sp>
        <p:nvSpPr>
          <p:cNvPr id="136497" name="Rectangle 305"/>
          <p:cNvSpPr>
            <a:spLocks noChangeArrowheads="1"/>
          </p:cNvSpPr>
          <p:nvPr/>
        </p:nvSpPr>
        <p:spPr bwMode="auto">
          <a:xfrm>
            <a:off x="6811963" y="5800725"/>
            <a:ext cx="717550"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100000</a:t>
            </a:r>
            <a:endParaRPr lang="en-US"/>
          </a:p>
        </p:txBody>
      </p:sp>
      <p:sp>
        <p:nvSpPr>
          <p:cNvPr id="136498" name="Rectangle 306"/>
          <p:cNvSpPr>
            <a:spLocks noChangeArrowheads="1"/>
          </p:cNvSpPr>
          <p:nvPr/>
        </p:nvSpPr>
        <p:spPr bwMode="auto">
          <a:xfrm>
            <a:off x="7569200" y="5800725"/>
            <a:ext cx="822325" cy="261938"/>
          </a:xfrm>
          <a:prstGeom prst="rect">
            <a:avLst/>
          </a:prstGeom>
          <a:noFill/>
          <a:ln w="9525">
            <a:noFill/>
            <a:miter lim="800000"/>
            <a:headEnd/>
            <a:tailEnd/>
          </a:ln>
        </p:spPr>
        <p:txBody>
          <a:bodyPr wrap="none" lIns="0" tIns="0" rIns="0" bIns="0">
            <a:spAutoFit/>
          </a:bodyPr>
          <a:lstStyle/>
          <a:p>
            <a:r>
              <a:rPr lang="en-US" sz="1400">
                <a:solidFill>
                  <a:srgbClr val="000000"/>
                </a:solidFill>
                <a:latin typeface="Helvetica" charset="0"/>
              </a:rPr>
              <a:t>1000000</a:t>
            </a:r>
            <a:endParaRPr lang="en-US"/>
          </a:p>
        </p:txBody>
      </p:sp>
      <p:sp>
        <p:nvSpPr>
          <p:cNvPr id="136500" name="Rectangle 308"/>
          <p:cNvSpPr>
            <a:spLocks noChangeArrowheads="1"/>
          </p:cNvSpPr>
          <p:nvPr/>
        </p:nvSpPr>
        <p:spPr bwMode="auto">
          <a:xfrm>
            <a:off x="3600450" y="6061075"/>
            <a:ext cx="2363788"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Frequency (log scale)</a:t>
            </a:r>
            <a:endParaRPr lang="en-US"/>
          </a:p>
        </p:txBody>
      </p:sp>
      <p:sp>
        <p:nvSpPr>
          <p:cNvPr id="136501" name="Rectangle 309"/>
          <p:cNvSpPr>
            <a:spLocks noChangeArrowheads="1"/>
          </p:cNvSpPr>
          <p:nvPr/>
        </p:nvSpPr>
        <p:spPr bwMode="auto">
          <a:xfrm>
            <a:off x="5826125" y="1390650"/>
            <a:ext cx="2533650" cy="549275"/>
          </a:xfrm>
          <a:prstGeom prst="rect">
            <a:avLst/>
          </a:prstGeom>
          <a:solidFill>
            <a:srgbClr val="FFFFFF"/>
          </a:solidFill>
          <a:ln w="12700">
            <a:solidFill>
              <a:srgbClr val="000000"/>
            </a:solidFill>
            <a:miter lim="800000"/>
            <a:headEnd/>
            <a:tailEnd/>
          </a:ln>
        </p:spPr>
        <p:txBody>
          <a:bodyPr/>
          <a:lstStyle/>
          <a:p>
            <a:endParaRPr lang="en-US"/>
          </a:p>
        </p:txBody>
      </p:sp>
      <p:sp>
        <p:nvSpPr>
          <p:cNvPr id="136502" name="Rectangle 310"/>
          <p:cNvSpPr>
            <a:spLocks noChangeArrowheads="1"/>
          </p:cNvSpPr>
          <p:nvPr/>
        </p:nvSpPr>
        <p:spPr bwMode="auto">
          <a:xfrm>
            <a:off x="5872163" y="1489075"/>
            <a:ext cx="352425" cy="39688"/>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36503" name="Freeform 311"/>
          <p:cNvSpPr>
            <a:spLocks/>
          </p:cNvSpPr>
          <p:nvPr/>
        </p:nvSpPr>
        <p:spPr bwMode="auto">
          <a:xfrm>
            <a:off x="6002338" y="1462088"/>
            <a:ext cx="79375" cy="79375"/>
          </a:xfrm>
          <a:custGeom>
            <a:avLst/>
            <a:gdLst/>
            <a:ahLst/>
            <a:cxnLst>
              <a:cxn ang="0">
                <a:pos x="25" y="0"/>
              </a:cxn>
              <a:cxn ang="0">
                <a:pos x="50" y="25"/>
              </a:cxn>
              <a:cxn ang="0">
                <a:pos x="25" y="50"/>
              </a:cxn>
              <a:cxn ang="0">
                <a:pos x="0" y="25"/>
              </a:cxn>
              <a:cxn ang="0">
                <a:pos x="25" y="0"/>
              </a:cxn>
            </a:cxnLst>
            <a:rect l="0" t="0" r="r" b="b"/>
            <a:pathLst>
              <a:path w="50" h="50">
                <a:moveTo>
                  <a:pt x="25" y="0"/>
                </a:moveTo>
                <a:lnTo>
                  <a:pt x="50" y="25"/>
                </a:lnTo>
                <a:lnTo>
                  <a:pt x="25" y="50"/>
                </a:lnTo>
                <a:lnTo>
                  <a:pt x="0" y="25"/>
                </a:lnTo>
                <a:lnTo>
                  <a:pt x="25"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36504" name="Rectangle 312"/>
          <p:cNvSpPr>
            <a:spLocks noChangeArrowheads="1"/>
          </p:cNvSpPr>
          <p:nvPr/>
        </p:nvSpPr>
        <p:spPr bwMode="auto">
          <a:xfrm>
            <a:off x="6251575" y="1371600"/>
            <a:ext cx="1801813"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Magnitude in dB</a:t>
            </a:r>
            <a:endParaRPr lang="en-US"/>
          </a:p>
        </p:txBody>
      </p:sp>
      <p:sp>
        <p:nvSpPr>
          <p:cNvPr id="136505" name="Line 313"/>
          <p:cNvSpPr>
            <a:spLocks noChangeShapeType="1"/>
          </p:cNvSpPr>
          <p:nvPr/>
        </p:nvSpPr>
        <p:spPr bwMode="auto">
          <a:xfrm>
            <a:off x="5884863" y="1776413"/>
            <a:ext cx="314325" cy="1587"/>
          </a:xfrm>
          <a:prstGeom prst="line">
            <a:avLst/>
          </a:prstGeom>
          <a:noFill/>
          <a:ln w="39688">
            <a:solidFill>
              <a:srgbClr val="F20884"/>
            </a:solidFill>
            <a:round/>
            <a:headEnd/>
            <a:tailEnd/>
          </a:ln>
        </p:spPr>
        <p:txBody>
          <a:bodyPr/>
          <a:lstStyle/>
          <a:p>
            <a:endParaRPr lang="en-US"/>
          </a:p>
        </p:txBody>
      </p:sp>
      <p:sp>
        <p:nvSpPr>
          <p:cNvPr id="136506" name="Rectangle 314"/>
          <p:cNvSpPr>
            <a:spLocks noChangeArrowheads="1"/>
          </p:cNvSpPr>
          <p:nvPr/>
        </p:nvSpPr>
        <p:spPr bwMode="auto">
          <a:xfrm>
            <a:off x="6008688" y="1743075"/>
            <a:ext cx="66675" cy="66675"/>
          </a:xfrm>
          <a:prstGeom prst="rect">
            <a:avLst/>
          </a:prstGeom>
          <a:solidFill>
            <a:srgbClr val="F20884"/>
          </a:solidFill>
          <a:ln w="12700">
            <a:solidFill>
              <a:srgbClr val="F20884"/>
            </a:solidFill>
            <a:miter lim="800000"/>
            <a:headEnd/>
            <a:tailEnd/>
          </a:ln>
        </p:spPr>
        <p:txBody>
          <a:bodyPr/>
          <a:lstStyle/>
          <a:p>
            <a:endParaRPr lang="en-US"/>
          </a:p>
        </p:txBody>
      </p:sp>
      <p:sp>
        <p:nvSpPr>
          <p:cNvPr id="136507" name="Rectangle 315"/>
          <p:cNvSpPr>
            <a:spLocks noChangeArrowheads="1"/>
          </p:cNvSpPr>
          <p:nvPr/>
        </p:nvSpPr>
        <p:spPr bwMode="auto">
          <a:xfrm>
            <a:off x="6251575" y="1646238"/>
            <a:ext cx="2181225" cy="327025"/>
          </a:xfrm>
          <a:prstGeom prst="rect">
            <a:avLst/>
          </a:prstGeom>
          <a:noFill/>
          <a:ln w="9525">
            <a:noFill/>
            <a:miter lim="800000"/>
            <a:headEnd/>
            <a:tailEnd/>
          </a:ln>
        </p:spPr>
        <p:txBody>
          <a:bodyPr wrap="none" lIns="0" tIns="0" rIns="0" bIns="0">
            <a:spAutoFit/>
          </a:bodyPr>
          <a:lstStyle/>
          <a:p>
            <a:r>
              <a:rPr lang="en-US" sz="1900">
                <a:solidFill>
                  <a:srgbClr val="000000"/>
                </a:solidFill>
                <a:latin typeface="Helvetica" charset="0"/>
              </a:rPr>
              <a:t>Straight line approx.</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0" y="914400"/>
            <a:ext cx="9144000" cy="59436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error between the actual plot and the straight-line approximation, we get the plot in the following slide.</a:t>
            </a:r>
          </a:p>
        </p:txBody>
      </p:sp>
      <p:sp>
        <p:nvSpPr>
          <p:cNvPr id="138243"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8244"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8245"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8246"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8247"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8248"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8249"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8250"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8250"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8242">
                                            <p:txEl>
                                              <p:pRg st="0" end="0"/>
                                            </p:txEl>
                                          </p:spTgt>
                                        </p:tgtEl>
                                        <p:attrNameLst>
                                          <p:attrName>style.visibility</p:attrName>
                                        </p:attrNameLst>
                                      </p:cBhvr>
                                      <p:to>
                                        <p:strVal val="visible"/>
                                      </p:to>
                                    </p:set>
                                    <p:anim calcmode="lin" valueType="num">
                                      <p:cBhvr additive="base">
                                        <p:cTn id="7" dur="500" fill="hold"/>
                                        <p:tgtEl>
                                          <p:spTgt spid="13824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824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8242">
                                            <p:txEl>
                                              <p:pRg st="1" end="1"/>
                                            </p:txEl>
                                          </p:spTgt>
                                        </p:tgtEl>
                                        <p:attrNameLst>
                                          <p:attrName>style.visibility</p:attrName>
                                        </p:attrNameLst>
                                      </p:cBhvr>
                                      <p:to>
                                        <p:strVal val="visible"/>
                                      </p:to>
                                    </p:set>
                                    <p:anim calcmode="lin" valueType="num">
                                      <p:cBhvr additive="base">
                                        <p:cTn id="13" dur="500" fill="hold"/>
                                        <p:tgtEl>
                                          <p:spTgt spid="13824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82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8242">
                                            <p:txEl>
                                              <p:pRg st="4" end="4"/>
                                            </p:txEl>
                                          </p:spTgt>
                                        </p:tgtEl>
                                        <p:attrNameLst>
                                          <p:attrName>style.visibility</p:attrName>
                                        </p:attrNameLst>
                                      </p:cBhvr>
                                      <p:to>
                                        <p:strVal val="visible"/>
                                      </p:to>
                                    </p:set>
                                    <p:anim calcmode="lin" valueType="num">
                                      <p:cBhvr additive="base">
                                        <p:cTn id="19" dur="500" fill="hold"/>
                                        <p:tgtEl>
                                          <p:spTgt spid="13824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824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2" grpId="0" build="p"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0" y="990600"/>
            <a:ext cx="9144000" cy="5486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7219"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722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722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722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722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7224"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37225"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37228" name="Rectangle 12"/>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graphicFrame>
        <p:nvGraphicFramePr>
          <p:cNvPr id="137227" name="Object 11"/>
          <p:cNvGraphicFramePr>
            <a:graphicFrameLocks noChangeAspect="1"/>
          </p:cNvGraphicFramePr>
          <p:nvPr/>
        </p:nvGraphicFramePr>
        <p:xfrm>
          <a:off x="304800" y="1066800"/>
          <a:ext cx="8534400" cy="5359400"/>
        </p:xfrm>
        <a:graphic>
          <a:graphicData uri="http://schemas.openxmlformats.org/presentationml/2006/ole">
            <mc:AlternateContent xmlns:mc="http://schemas.openxmlformats.org/markup-compatibility/2006">
              <mc:Choice xmlns:v="urn:schemas-microsoft-com:vml" Requires="v">
                <p:oleObj name="Picture" r:id="rId2" imgW="7658640" imgH="5232960" progId="Word.Picture.8">
                  <p:embed/>
                </p:oleObj>
              </mc:Choice>
              <mc:Fallback>
                <p:oleObj name="Picture" r:id="rId2" imgW="7658640" imgH="5232960" progId="Word.Picture.8">
                  <p:embed/>
                  <p:pic>
                    <p:nvPicPr>
                      <p:cNvPr id="137227"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0"/>
                        <a:ext cx="8534400" cy="535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body" idx="1"/>
          </p:nvPr>
        </p:nvSpPr>
        <p:spPr>
          <a:xfrm>
            <a:off x="304800" y="914400"/>
            <a:ext cx="8610600" cy="54864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phase plot, we get the plot in the following slide.</a:t>
            </a:r>
          </a:p>
        </p:txBody>
      </p:sp>
      <p:sp>
        <p:nvSpPr>
          <p:cNvPr id="139267"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39268"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39269"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39270"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39271"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39272"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39273"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39274"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39274"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9266">
                                            <p:txEl>
                                              <p:pRg st="0" end="0"/>
                                            </p:txEl>
                                          </p:spTgt>
                                        </p:tgtEl>
                                        <p:attrNameLst>
                                          <p:attrName>style.visibility</p:attrName>
                                        </p:attrNameLst>
                                      </p:cBhvr>
                                      <p:to>
                                        <p:strVal val="visible"/>
                                      </p:to>
                                    </p:set>
                                    <p:anim calcmode="lin" valueType="num">
                                      <p:cBhvr additive="base">
                                        <p:cTn id="7" dur="500" fill="hold"/>
                                        <p:tgtEl>
                                          <p:spTgt spid="13926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92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9266">
                                            <p:txEl>
                                              <p:pRg st="1" end="1"/>
                                            </p:txEl>
                                          </p:spTgt>
                                        </p:tgtEl>
                                        <p:attrNameLst>
                                          <p:attrName>style.visibility</p:attrName>
                                        </p:attrNameLst>
                                      </p:cBhvr>
                                      <p:to>
                                        <p:strVal val="visible"/>
                                      </p:to>
                                    </p:set>
                                    <p:anim calcmode="lin" valueType="num">
                                      <p:cBhvr additive="base">
                                        <p:cTn id="13" dur="500" fill="hold"/>
                                        <p:tgtEl>
                                          <p:spTgt spid="13926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92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9266">
                                            <p:txEl>
                                              <p:pRg st="4" end="4"/>
                                            </p:txEl>
                                          </p:spTgt>
                                        </p:tgtEl>
                                        <p:attrNameLst>
                                          <p:attrName>style.visibility</p:attrName>
                                        </p:attrNameLst>
                                      </p:cBhvr>
                                      <p:to>
                                        <p:strVal val="visible"/>
                                      </p:to>
                                    </p:set>
                                    <p:anim calcmode="lin" valueType="num">
                                      <p:cBhvr additive="base">
                                        <p:cTn id="19" dur="500" fill="hold"/>
                                        <p:tgtEl>
                                          <p:spTgt spid="13926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926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6477000" y="4343400"/>
            <a:ext cx="2133600" cy="2133600"/>
          </a:xfrm>
          <a:prstGeom prst="rect">
            <a:avLst/>
          </a:prstGeom>
          <a:solidFill>
            <a:schemeClr val="accent1"/>
          </a:solidFill>
          <a:ln w="12700">
            <a:solidFill>
              <a:schemeClr val="tx1"/>
            </a:solidFill>
            <a:miter lim="800000"/>
            <a:headEnd type="none" w="sm" len="sm"/>
            <a:tailEnd type="none" w="sm" len="sm"/>
          </a:ln>
          <a:effectLst/>
        </p:spPr>
        <p:txBody>
          <a:bodyPr wrap="none" anchor="ctr"/>
          <a:lstStyle/>
          <a:p>
            <a:endParaRPr lang="en-US" dirty="0"/>
          </a:p>
        </p:txBody>
      </p:sp>
      <p:sp>
        <p:nvSpPr>
          <p:cNvPr id="145411" name="Rectangle 3"/>
          <p:cNvSpPr>
            <a:spLocks noGrp="1" noChangeArrowheads="1"/>
          </p:cNvSpPr>
          <p:nvPr>
            <p:ph type="title"/>
          </p:nvPr>
        </p:nvSpPr>
        <p:spPr>
          <a:xfrm>
            <a:off x="609600" y="457200"/>
            <a:ext cx="7772400" cy="1066800"/>
          </a:xfrm>
        </p:spPr>
        <p:txBody>
          <a:bodyPr/>
          <a:lstStyle/>
          <a:p>
            <a:r>
              <a:rPr lang="en-US" sz="3600" dirty="0"/>
              <a:t>What are paradigms?</a:t>
            </a:r>
          </a:p>
        </p:txBody>
      </p:sp>
      <p:pic>
        <p:nvPicPr>
          <p:cNvPr id="145412" name="Picture 4" descr="E:\Program Files\Microsoft Office\Clipart\homeanim\ag00007_.gif"/>
          <p:cNvPicPr>
            <a:picLocks noChangeAspect="1" noChangeArrowheads="1" noCrop="1"/>
          </p:cNvPicPr>
          <p:nvPr/>
        </p:nvPicPr>
        <p:blipFill>
          <a:blip r:embed="rId3" cstate="print"/>
          <a:srcRect/>
          <a:stretch>
            <a:fillRect/>
          </a:stretch>
        </p:blipFill>
        <p:spPr bwMode="auto">
          <a:xfrm>
            <a:off x="6858000" y="4800600"/>
            <a:ext cx="1235075" cy="1428750"/>
          </a:xfrm>
          <a:prstGeom prst="rect">
            <a:avLst/>
          </a:prstGeom>
          <a:noFill/>
        </p:spPr>
      </p:pic>
      <p:sp>
        <p:nvSpPr>
          <p:cNvPr id="145413" name="Text Box 5"/>
          <p:cNvSpPr txBox="1">
            <a:spLocks noChangeArrowheads="1"/>
          </p:cNvSpPr>
          <p:nvPr/>
        </p:nvSpPr>
        <p:spPr bwMode="auto">
          <a:xfrm>
            <a:off x="609600" y="1752600"/>
            <a:ext cx="3124200" cy="457200"/>
          </a:xfrm>
          <a:prstGeom prst="rect">
            <a:avLst/>
          </a:prstGeom>
          <a:noFill/>
          <a:ln w="9525">
            <a:noFill/>
            <a:miter lim="800000"/>
            <a:headEnd/>
            <a:tailEnd/>
          </a:ln>
          <a:effectLst/>
        </p:spPr>
        <p:txBody>
          <a:bodyPr>
            <a:spAutoFit/>
          </a:bodyPr>
          <a:lstStyle/>
          <a:p>
            <a:pPr eaLnBrk="0" hangingPunct="0">
              <a:spcBef>
                <a:spcPct val="50000"/>
              </a:spcBef>
            </a:pPr>
            <a:r>
              <a:rPr lang="en-US" sz="2400" dirty="0">
                <a:latin typeface="Times New Roman" pitchFamily="18" charset="0"/>
              </a:rPr>
              <a:t>About 20 cents.</a:t>
            </a:r>
          </a:p>
        </p:txBody>
      </p:sp>
      <p:sp>
        <p:nvSpPr>
          <p:cNvPr id="145414" name="Text Box 6"/>
          <p:cNvSpPr txBox="1">
            <a:spLocks noChangeArrowheads="1"/>
          </p:cNvSpPr>
          <p:nvPr/>
        </p:nvSpPr>
        <p:spPr bwMode="auto">
          <a:xfrm>
            <a:off x="6400800" y="2362200"/>
            <a:ext cx="2057400" cy="1927225"/>
          </a:xfrm>
          <a:prstGeom prst="rect">
            <a:avLst/>
          </a:prstGeom>
          <a:solidFill>
            <a:srgbClr val="66CCFF"/>
          </a:solidFill>
          <a:ln w="9525">
            <a:solidFill>
              <a:schemeClr val="tx1"/>
            </a:solidFill>
            <a:miter lim="800000"/>
            <a:headEnd/>
            <a:tailEnd/>
          </a:ln>
          <a:effectLst/>
        </p:spPr>
        <p:txBody>
          <a:bodyPr>
            <a:spAutoFit/>
          </a:bodyPr>
          <a:lstStyle/>
          <a:p>
            <a:pPr eaLnBrk="0" hangingPunct="0">
              <a:spcBef>
                <a:spcPct val="50000"/>
              </a:spcBef>
            </a:pPr>
            <a:r>
              <a:rPr lang="en-US" sz="2400" dirty="0">
                <a:latin typeface="Times New Roman" pitchFamily="18" charset="0"/>
              </a:rPr>
              <a:t>Get it? “Pair a dimes?”  Okay, so it is not very funny…</a:t>
            </a:r>
          </a:p>
        </p:txBody>
      </p:sp>
      <p:pic>
        <p:nvPicPr>
          <p:cNvPr id="145415" name="Picture 7" descr="C:\WINNT\Profiles\Administrator\Application Data\Microsoft\Media Catalog\Downloaded Clips\cl33\j0128580.wmf&#10;This is a picture of a dime, a coin worth 10 cents."/>
          <p:cNvPicPr>
            <a:picLocks noChangeAspect="1" noChangeArrowheads="1"/>
          </p:cNvPicPr>
          <p:nvPr/>
        </p:nvPicPr>
        <p:blipFill>
          <a:blip r:embed="rId4" cstate="print"/>
          <a:srcRect/>
          <a:stretch>
            <a:fillRect/>
          </a:stretch>
        </p:blipFill>
        <p:spPr bwMode="auto">
          <a:xfrm>
            <a:off x="304800" y="2209800"/>
            <a:ext cx="3352800" cy="2652713"/>
          </a:xfrm>
          <a:prstGeom prst="rect">
            <a:avLst/>
          </a:prstGeom>
          <a:noFill/>
        </p:spPr>
      </p:pic>
      <p:pic>
        <p:nvPicPr>
          <p:cNvPr id="145416" name="Picture 8" descr="C:\WINNT\Profiles\Administrator\Application Data\Microsoft\Media Catalog\Downloaded Clips\cl33\j0128580.wmf&#10;This is a picture of a dime, a coin worth 10 cents."/>
          <p:cNvPicPr>
            <a:picLocks noChangeAspect="1" noChangeArrowheads="1"/>
          </p:cNvPicPr>
          <p:nvPr/>
        </p:nvPicPr>
        <p:blipFill>
          <a:blip r:embed="rId4" cstate="print"/>
          <a:srcRect/>
          <a:stretch>
            <a:fillRect/>
          </a:stretch>
        </p:blipFill>
        <p:spPr bwMode="auto">
          <a:xfrm>
            <a:off x="2743200" y="4205288"/>
            <a:ext cx="3352800" cy="26527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5413"/>
                                        </p:tgtEl>
                                        <p:attrNameLst>
                                          <p:attrName>style.visibility</p:attrName>
                                        </p:attrNameLst>
                                      </p:cBhvr>
                                      <p:to>
                                        <p:strVal val="visible"/>
                                      </p:to>
                                    </p:set>
                                    <p:anim calcmode="lin" valueType="num">
                                      <p:cBhvr additive="base">
                                        <p:cTn id="7" dur="500" fill="hold"/>
                                        <p:tgtEl>
                                          <p:spTgt spid="145413"/>
                                        </p:tgtEl>
                                        <p:attrNameLst>
                                          <p:attrName>ppt_x</p:attrName>
                                        </p:attrNameLst>
                                      </p:cBhvr>
                                      <p:tavLst>
                                        <p:tav tm="0">
                                          <p:val>
                                            <p:strVal val="0-#ppt_w/2"/>
                                          </p:val>
                                        </p:tav>
                                        <p:tav tm="100000">
                                          <p:val>
                                            <p:strVal val="#ppt_x"/>
                                          </p:val>
                                        </p:tav>
                                      </p:tavLst>
                                    </p:anim>
                                    <p:anim calcmode="lin" valueType="num">
                                      <p:cBhvr additive="base">
                                        <p:cTn id="8" dur="500" fill="hold"/>
                                        <p:tgtEl>
                                          <p:spTgt spid="14541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5" presetClass="entr" presetSubtype="0" fill="hold" nodeType="afterEffect">
                                  <p:stCondLst>
                                    <p:cond delay="2000"/>
                                  </p:stCondLst>
                                  <p:childTnLst>
                                    <p:set>
                                      <p:cBhvr>
                                        <p:cTn id="11" dur="1" fill="hold">
                                          <p:stCondLst>
                                            <p:cond delay="0"/>
                                          </p:stCondLst>
                                        </p:cTn>
                                        <p:tgtEl>
                                          <p:spTgt spid="145415"/>
                                        </p:tgtEl>
                                        <p:attrNameLst>
                                          <p:attrName>style.visibility</p:attrName>
                                        </p:attrNameLst>
                                      </p:cBhvr>
                                      <p:to>
                                        <p:strVal val="visible"/>
                                      </p:to>
                                    </p:set>
                                    <p:anim calcmode="lin" valueType="num">
                                      <p:cBhvr>
                                        <p:cTn id="12" dur="1000" fill="hold"/>
                                        <p:tgtEl>
                                          <p:spTgt spid="145415"/>
                                        </p:tgtEl>
                                        <p:attrNameLst>
                                          <p:attrName>ppt_w</p:attrName>
                                        </p:attrNameLst>
                                      </p:cBhvr>
                                      <p:tavLst>
                                        <p:tav tm="0">
                                          <p:val>
                                            <p:fltVal val="0"/>
                                          </p:val>
                                        </p:tav>
                                        <p:tav tm="100000">
                                          <p:val>
                                            <p:strVal val="#ppt_w"/>
                                          </p:val>
                                        </p:tav>
                                      </p:tavLst>
                                    </p:anim>
                                    <p:anim calcmode="lin" valueType="num">
                                      <p:cBhvr>
                                        <p:cTn id="13" dur="1000" fill="hold"/>
                                        <p:tgtEl>
                                          <p:spTgt spid="145415"/>
                                        </p:tgtEl>
                                        <p:attrNameLst>
                                          <p:attrName>ppt_h</p:attrName>
                                        </p:attrNameLst>
                                      </p:cBhvr>
                                      <p:tavLst>
                                        <p:tav tm="0">
                                          <p:val>
                                            <p:fltVal val="0"/>
                                          </p:val>
                                        </p:tav>
                                        <p:tav tm="100000">
                                          <p:val>
                                            <p:strVal val="#ppt_h"/>
                                          </p:val>
                                        </p:tav>
                                      </p:tavLst>
                                    </p:anim>
                                    <p:anim calcmode="lin" valueType="num">
                                      <p:cBhvr>
                                        <p:cTn id="14" dur="1000" fill="hold"/>
                                        <p:tgtEl>
                                          <p:spTgt spid="145415"/>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45415"/>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3500"/>
                            </p:stCondLst>
                            <p:childTnLst>
                              <p:par>
                                <p:cTn id="17" presetID="15" presetClass="entr" presetSubtype="0" fill="hold" nodeType="afterEffect">
                                  <p:stCondLst>
                                    <p:cond delay="2000"/>
                                  </p:stCondLst>
                                  <p:childTnLst>
                                    <p:set>
                                      <p:cBhvr>
                                        <p:cTn id="18" dur="1" fill="hold">
                                          <p:stCondLst>
                                            <p:cond delay="0"/>
                                          </p:stCondLst>
                                        </p:cTn>
                                        <p:tgtEl>
                                          <p:spTgt spid="145416"/>
                                        </p:tgtEl>
                                        <p:attrNameLst>
                                          <p:attrName>style.visibility</p:attrName>
                                        </p:attrNameLst>
                                      </p:cBhvr>
                                      <p:to>
                                        <p:strVal val="visible"/>
                                      </p:to>
                                    </p:set>
                                    <p:anim calcmode="lin" valueType="num">
                                      <p:cBhvr>
                                        <p:cTn id="19" dur="1000" fill="hold"/>
                                        <p:tgtEl>
                                          <p:spTgt spid="145416"/>
                                        </p:tgtEl>
                                        <p:attrNameLst>
                                          <p:attrName>ppt_w</p:attrName>
                                        </p:attrNameLst>
                                      </p:cBhvr>
                                      <p:tavLst>
                                        <p:tav tm="0">
                                          <p:val>
                                            <p:fltVal val="0"/>
                                          </p:val>
                                        </p:tav>
                                        <p:tav tm="100000">
                                          <p:val>
                                            <p:strVal val="#ppt_w"/>
                                          </p:val>
                                        </p:tav>
                                      </p:tavLst>
                                    </p:anim>
                                    <p:anim calcmode="lin" valueType="num">
                                      <p:cBhvr>
                                        <p:cTn id="20" dur="1000" fill="hold"/>
                                        <p:tgtEl>
                                          <p:spTgt spid="145416"/>
                                        </p:tgtEl>
                                        <p:attrNameLst>
                                          <p:attrName>ppt_h</p:attrName>
                                        </p:attrNameLst>
                                      </p:cBhvr>
                                      <p:tavLst>
                                        <p:tav tm="0">
                                          <p:val>
                                            <p:fltVal val="0"/>
                                          </p:val>
                                        </p:tav>
                                        <p:tav tm="100000">
                                          <p:val>
                                            <p:strVal val="#ppt_h"/>
                                          </p:val>
                                        </p:tav>
                                      </p:tavLst>
                                    </p:anim>
                                    <p:anim calcmode="lin" valueType="num">
                                      <p:cBhvr>
                                        <p:cTn id="21" dur="1000" fill="hold"/>
                                        <p:tgtEl>
                                          <p:spTgt spid="14541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45416"/>
                                        </p:tgtEl>
                                        <p:attrNameLst>
                                          <p:attrName>ppt_y</p:attrName>
                                        </p:attrNameLst>
                                      </p:cBhvr>
                                      <p:tavLst>
                                        <p:tav tm="0" fmla="#ppt_y+(sin(-2*pi*(1-$))*-#ppt_x+cos(-2*pi*(1-$))*(1-#ppt_y))*(1-$)">
                                          <p:val>
                                            <p:fltVal val="0"/>
                                          </p:val>
                                        </p:tav>
                                        <p:tav tm="100000">
                                          <p:val>
                                            <p:fltVal val="1"/>
                                          </p:val>
                                        </p:tav>
                                      </p:tavLst>
                                    </p:anim>
                                  </p:childTnLst>
                                </p:cTn>
                              </p:par>
                            </p:childTnLst>
                          </p:cTn>
                        </p:par>
                        <p:par>
                          <p:cTn id="23" fill="hold">
                            <p:stCondLst>
                              <p:cond delay="6500"/>
                            </p:stCondLst>
                            <p:childTnLst>
                              <p:par>
                                <p:cTn id="24" presetID="2" presetClass="entr" presetSubtype="2" fill="hold" grpId="0" nodeType="afterEffect">
                                  <p:stCondLst>
                                    <p:cond delay="5000"/>
                                  </p:stCondLst>
                                  <p:childTnLst>
                                    <p:set>
                                      <p:cBhvr>
                                        <p:cTn id="25" dur="1" fill="hold">
                                          <p:stCondLst>
                                            <p:cond delay="0"/>
                                          </p:stCondLst>
                                        </p:cTn>
                                        <p:tgtEl>
                                          <p:spTgt spid="145414"/>
                                        </p:tgtEl>
                                        <p:attrNameLst>
                                          <p:attrName>style.visibility</p:attrName>
                                        </p:attrNameLst>
                                      </p:cBhvr>
                                      <p:to>
                                        <p:strVal val="visible"/>
                                      </p:to>
                                    </p:set>
                                    <p:anim calcmode="lin" valueType="num">
                                      <p:cBhvr additive="base">
                                        <p:cTn id="26" dur="500" fill="hold"/>
                                        <p:tgtEl>
                                          <p:spTgt spid="145414"/>
                                        </p:tgtEl>
                                        <p:attrNameLst>
                                          <p:attrName>ppt_x</p:attrName>
                                        </p:attrNameLst>
                                      </p:cBhvr>
                                      <p:tavLst>
                                        <p:tav tm="0">
                                          <p:val>
                                            <p:strVal val="1+#ppt_w/2"/>
                                          </p:val>
                                        </p:tav>
                                        <p:tav tm="100000">
                                          <p:val>
                                            <p:strVal val="#ppt_x"/>
                                          </p:val>
                                        </p:tav>
                                      </p:tavLst>
                                    </p:anim>
                                    <p:anim calcmode="lin" valueType="num">
                                      <p:cBhvr additive="base">
                                        <p:cTn id="27" dur="500" fill="hold"/>
                                        <p:tgtEl>
                                          <p:spTgt spid="145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3" grpId="0" autoUpdateAnimBg="0"/>
      <p:bldP spid="145414" grpId="0" animBg="1"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0" y="990600"/>
            <a:ext cx="9144000" cy="5867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0291"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0292"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0293"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0294"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0295"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0296"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40297"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40298" name="Rectangle 10"/>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sp>
        <p:nvSpPr>
          <p:cNvPr id="140301" name="Rectangle 13"/>
          <p:cNvSpPr>
            <a:spLocks noChangeArrowheads="1"/>
          </p:cNvSpPr>
          <p:nvPr/>
        </p:nvSpPr>
        <p:spPr bwMode="auto">
          <a:xfrm>
            <a:off x="-228600" y="285750"/>
            <a:ext cx="9144000" cy="0"/>
          </a:xfrm>
          <a:prstGeom prst="rect">
            <a:avLst/>
          </a:prstGeom>
          <a:noFill/>
          <a:ln w="12700">
            <a:noFill/>
            <a:miter lim="800000"/>
            <a:headEnd/>
            <a:tailEnd/>
          </a:ln>
          <a:effectLst/>
        </p:spPr>
        <p:txBody>
          <a:bodyPr>
            <a:spAutoFit/>
          </a:bodyPr>
          <a:lstStyle/>
          <a:p>
            <a:endParaRPr lang="en-US"/>
          </a:p>
        </p:txBody>
      </p:sp>
      <p:grpSp>
        <p:nvGrpSpPr>
          <p:cNvPr id="140502" name="Group 214"/>
          <p:cNvGrpSpPr>
            <a:grpSpLocks/>
          </p:cNvGrpSpPr>
          <p:nvPr/>
        </p:nvGrpSpPr>
        <p:grpSpPr bwMode="auto">
          <a:xfrm>
            <a:off x="1489075" y="1084263"/>
            <a:ext cx="8799513" cy="5749925"/>
            <a:chOff x="938" y="683"/>
            <a:chExt cx="5543" cy="3622"/>
          </a:xfrm>
        </p:grpSpPr>
        <p:sp>
          <p:nvSpPr>
            <p:cNvPr id="140302" name="Rectangle 14"/>
            <p:cNvSpPr>
              <a:spLocks noChangeArrowheads="1"/>
            </p:cNvSpPr>
            <p:nvPr/>
          </p:nvSpPr>
          <p:spPr bwMode="auto">
            <a:xfrm>
              <a:off x="938" y="683"/>
              <a:ext cx="5543" cy="3622"/>
            </a:xfrm>
            <a:prstGeom prst="rect">
              <a:avLst/>
            </a:prstGeom>
            <a:solidFill>
              <a:srgbClr val="FFFFFF"/>
            </a:solidFill>
            <a:ln w="9525">
              <a:noFill/>
              <a:miter lim="800000"/>
              <a:headEnd/>
              <a:tailEnd/>
            </a:ln>
          </p:spPr>
          <p:txBody>
            <a:bodyPr/>
            <a:lstStyle/>
            <a:p>
              <a:endParaRPr lang="en-US"/>
            </a:p>
          </p:txBody>
        </p:sp>
        <p:sp>
          <p:nvSpPr>
            <p:cNvPr id="140303" name="Rectangle 15"/>
            <p:cNvSpPr>
              <a:spLocks noChangeArrowheads="1"/>
            </p:cNvSpPr>
            <p:nvPr/>
          </p:nvSpPr>
          <p:spPr bwMode="auto">
            <a:xfrm>
              <a:off x="1374" y="1178"/>
              <a:ext cx="3459" cy="2669"/>
            </a:xfrm>
            <a:prstGeom prst="rect">
              <a:avLst/>
            </a:prstGeom>
            <a:blipFill dpi="0" rotWithShape="0">
              <a:blip r:embed="rId2" cstate="print"/>
              <a:srcRect/>
              <a:tile tx="0" ty="0" sx="100000" sy="100000" flip="none" algn="tl"/>
            </a:blipFill>
            <a:ln w="9525">
              <a:noFill/>
              <a:miter lim="800000"/>
              <a:headEnd/>
              <a:tailEnd/>
            </a:ln>
          </p:spPr>
          <p:txBody>
            <a:bodyPr/>
            <a:lstStyle/>
            <a:p>
              <a:endParaRPr lang="en-US"/>
            </a:p>
          </p:txBody>
        </p:sp>
        <p:sp>
          <p:nvSpPr>
            <p:cNvPr id="140304" name="Line 16"/>
            <p:cNvSpPr>
              <a:spLocks noChangeShapeType="1"/>
            </p:cNvSpPr>
            <p:nvPr/>
          </p:nvSpPr>
          <p:spPr bwMode="auto">
            <a:xfrm>
              <a:off x="1374" y="3795"/>
              <a:ext cx="3459" cy="1"/>
            </a:xfrm>
            <a:prstGeom prst="line">
              <a:avLst/>
            </a:prstGeom>
            <a:noFill/>
            <a:ln w="11113">
              <a:solidFill>
                <a:srgbClr val="000000"/>
              </a:solidFill>
              <a:round/>
              <a:headEnd/>
              <a:tailEnd/>
            </a:ln>
          </p:spPr>
          <p:txBody>
            <a:bodyPr/>
            <a:lstStyle/>
            <a:p>
              <a:endParaRPr lang="en-US"/>
            </a:p>
          </p:txBody>
        </p:sp>
        <p:sp>
          <p:nvSpPr>
            <p:cNvPr id="140305" name="Line 17"/>
            <p:cNvSpPr>
              <a:spLocks noChangeShapeType="1"/>
            </p:cNvSpPr>
            <p:nvPr/>
          </p:nvSpPr>
          <p:spPr bwMode="auto">
            <a:xfrm>
              <a:off x="1374" y="3743"/>
              <a:ext cx="3459" cy="1"/>
            </a:xfrm>
            <a:prstGeom prst="line">
              <a:avLst/>
            </a:prstGeom>
            <a:noFill/>
            <a:ln w="11113">
              <a:solidFill>
                <a:srgbClr val="000000"/>
              </a:solidFill>
              <a:round/>
              <a:headEnd/>
              <a:tailEnd/>
            </a:ln>
          </p:spPr>
          <p:txBody>
            <a:bodyPr/>
            <a:lstStyle/>
            <a:p>
              <a:endParaRPr lang="en-US"/>
            </a:p>
          </p:txBody>
        </p:sp>
        <p:sp>
          <p:nvSpPr>
            <p:cNvPr id="140306" name="Line 18"/>
            <p:cNvSpPr>
              <a:spLocks noChangeShapeType="1"/>
            </p:cNvSpPr>
            <p:nvPr/>
          </p:nvSpPr>
          <p:spPr bwMode="auto">
            <a:xfrm>
              <a:off x="1374" y="3684"/>
              <a:ext cx="3459" cy="1"/>
            </a:xfrm>
            <a:prstGeom prst="line">
              <a:avLst/>
            </a:prstGeom>
            <a:noFill/>
            <a:ln w="11113">
              <a:solidFill>
                <a:srgbClr val="000000"/>
              </a:solidFill>
              <a:round/>
              <a:headEnd/>
              <a:tailEnd/>
            </a:ln>
          </p:spPr>
          <p:txBody>
            <a:bodyPr/>
            <a:lstStyle/>
            <a:p>
              <a:endParaRPr lang="en-US"/>
            </a:p>
          </p:txBody>
        </p:sp>
        <p:sp>
          <p:nvSpPr>
            <p:cNvPr id="140307" name="Line 19"/>
            <p:cNvSpPr>
              <a:spLocks noChangeShapeType="1"/>
            </p:cNvSpPr>
            <p:nvPr/>
          </p:nvSpPr>
          <p:spPr bwMode="auto">
            <a:xfrm>
              <a:off x="1374" y="3633"/>
              <a:ext cx="3459" cy="1"/>
            </a:xfrm>
            <a:prstGeom prst="line">
              <a:avLst/>
            </a:prstGeom>
            <a:noFill/>
            <a:ln w="11113">
              <a:solidFill>
                <a:srgbClr val="000000"/>
              </a:solidFill>
              <a:round/>
              <a:headEnd/>
              <a:tailEnd/>
            </a:ln>
          </p:spPr>
          <p:txBody>
            <a:bodyPr/>
            <a:lstStyle/>
            <a:p>
              <a:endParaRPr lang="en-US"/>
            </a:p>
          </p:txBody>
        </p:sp>
        <p:sp>
          <p:nvSpPr>
            <p:cNvPr id="140308" name="Line 20"/>
            <p:cNvSpPr>
              <a:spLocks noChangeShapeType="1"/>
            </p:cNvSpPr>
            <p:nvPr/>
          </p:nvSpPr>
          <p:spPr bwMode="auto">
            <a:xfrm>
              <a:off x="1374" y="3529"/>
              <a:ext cx="3459" cy="1"/>
            </a:xfrm>
            <a:prstGeom prst="line">
              <a:avLst/>
            </a:prstGeom>
            <a:noFill/>
            <a:ln w="11113">
              <a:solidFill>
                <a:srgbClr val="000000"/>
              </a:solidFill>
              <a:round/>
              <a:headEnd/>
              <a:tailEnd/>
            </a:ln>
          </p:spPr>
          <p:txBody>
            <a:bodyPr/>
            <a:lstStyle/>
            <a:p>
              <a:endParaRPr lang="en-US"/>
            </a:p>
          </p:txBody>
        </p:sp>
        <p:sp>
          <p:nvSpPr>
            <p:cNvPr id="140309" name="Line 21"/>
            <p:cNvSpPr>
              <a:spLocks noChangeShapeType="1"/>
            </p:cNvSpPr>
            <p:nvPr/>
          </p:nvSpPr>
          <p:spPr bwMode="auto">
            <a:xfrm>
              <a:off x="1374" y="3470"/>
              <a:ext cx="3459" cy="1"/>
            </a:xfrm>
            <a:prstGeom prst="line">
              <a:avLst/>
            </a:prstGeom>
            <a:noFill/>
            <a:ln w="11113">
              <a:solidFill>
                <a:srgbClr val="000000"/>
              </a:solidFill>
              <a:round/>
              <a:headEnd/>
              <a:tailEnd/>
            </a:ln>
          </p:spPr>
          <p:txBody>
            <a:bodyPr/>
            <a:lstStyle/>
            <a:p>
              <a:endParaRPr lang="en-US"/>
            </a:p>
          </p:txBody>
        </p:sp>
        <p:sp>
          <p:nvSpPr>
            <p:cNvPr id="140310" name="Line 22"/>
            <p:cNvSpPr>
              <a:spLocks noChangeShapeType="1"/>
            </p:cNvSpPr>
            <p:nvPr/>
          </p:nvSpPr>
          <p:spPr bwMode="auto">
            <a:xfrm>
              <a:off x="1374" y="3418"/>
              <a:ext cx="3459" cy="1"/>
            </a:xfrm>
            <a:prstGeom prst="line">
              <a:avLst/>
            </a:prstGeom>
            <a:noFill/>
            <a:ln w="11113">
              <a:solidFill>
                <a:srgbClr val="000000"/>
              </a:solidFill>
              <a:round/>
              <a:headEnd/>
              <a:tailEnd/>
            </a:ln>
          </p:spPr>
          <p:txBody>
            <a:bodyPr/>
            <a:lstStyle/>
            <a:p>
              <a:endParaRPr lang="en-US"/>
            </a:p>
          </p:txBody>
        </p:sp>
        <p:sp>
          <p:nvSpPr>
            <p:cNvPr id="140311" name="Line 23"/>
            <p:cNvSpPr>
              <a:spLocks noChangeShapeType="1"/>
            </p:cNvSpPr>
            <p:nvPr/>
          </p:nvSpPr>
          <p:spPr bwMode="auto">
            <a:xfrm>
              <a:off x="1374" y="3366"/>
              <a:ext cx="3459" cy="1"/>
            </a:xfrm>
            <a:prstGeom prst="line">
              <a:avLst/>
            </a:prstGeom>
            <a:noFill/>
            <a:ln w="11113">
              <a:solidFill>
                <a:srgbClr val="000000"/>
              </a:solidFill>
              <a:round/>
              <a:headEnd/>
              <a:tailEnd/>
            </a:ln>
          </p:spPr>
          <p:txBody>
            <a:bodyPr/>
            <a:lstStyle/>
            <a:p>
              <a:endParaRPr lang="en-US"/>
            </a:p>
          </p:txBody>
        </p:sp>
        <p:sp>
          <p:nvSpPr>
            <p:cNvPr id="140312" name="Line 24"/>
            <p:cNvSpPr>
              <a:spLocks noChangeShapeType="1"/>
            </p:cNvSpPr>
            <p:nvPr/>
          </p:nvSpPr>
          <p:spPr bwMode="auto">
            <a:xfrm>
              <a:off x="1374" y="3263"/>
              <a:ext cx="3459" cy="1"/>
            </a:xfrm>
            <a:prstGeom prst="line">
              <a:avLst/>
            </a:prstGeom>
            <a:noFill/>
            <a:ln w="11113">
              <a:solidFill>
                <a:srgbClr val="000000"/>
              </a:solidFill>
              <a:round/>
              <a:headEnd/>
              <a:tailEnd/>
            </a:ln>
          </p:spPr>
          <p:txBody>
            <a:bodyPr/>
            <a:lstStyle/>
            <a:p>
              <a:endParaRPr lang="en-US"/>
            </a:p>
          </p:txBody>
        </p:sp>
        <p:sp>
          <p:nvSpPr>
            <p:cNvPr id="140313" name="Line 25"/>
            <p:cNvSpPr>
              <a:spLocks noChangeShapeType="1"/>
            </p:cNvSpPr>
            <p:nvPr/>
          </p:nvSpPr>
          <p:spPr bwMode="auto">
            <a:xfrm>
              <a:off x="1374" y="3204"/>
              <a:ext cx="3459" cy="1"/>
            </a:xfrm>
            <a:prstGeom prst="line">
              <a:avLst/>
            </a:prstGeom>
            <a:noFill/>
            <a:ln w="11113">
              <a:solidFill>
                <a:srgbClr val="000000"/>
              </a:solidFill>
              <a:round/>
              <a:headEnd/>
              <a:tailEnd/>
            </a:ln>
          </p:spPr>
          <p:txBody>
            <a:bodyPr/>
            <a:lstStyle/>
            <a:p>
              <a:endParaRPr lang="en-US"/>
            </a:p>
          </p:txBody>
        </p:sp>
        <p:sp>
          <p:nvSpPr>
            <p:cNvPr id="140314" name="Line 26"/>
            <p:cNvSpPr>
              <a:spLocks noChangeShapeType="1"/>
            </p:cNvSpPr>
            <p:nvPr/>
          </p:nvSpPr>
          <p:spPr bwMode="auto">
            <a:xfrm>
              <a:off x="1374" y="3152"/>
              <a:ext cx="3459" cy="1"/>
            </a:xfrm>
            <a:prstGeom prst="line">
              <a:avLst/>
            </a:prstGeom>
            <a:noFill/>
            <a:ln w="11113">
              <a:solidFill>
                <a:srgbClr val="000000"/>
              </a:solidFill>
              <a:round/>
              <a:headEnd/>
              <a:tailEnd/>
            </a:ln>
          </p:spPr>
          <p:txBody>
            <a:bodyPr/>
            <a:lstStyle/>
            <a:p>
              <a:endParaRPr lang="en-US"/>
            </a:p>
          </p:txBody>
        </p:sp>
        <p:sp>
          <p:nvSpPr>
            <p:cNvPr id="140315" name="Line 27"/>
            <p:cNvSpPr>
              <a:spLocks noChangeShapeType="1"/>
            </p:cNvSpPr>
            <p:nvPr/>
          </p:nvSpPr>
          <p:spPr bwMode="auto">
            <a:xfrm>
              <a:off x="1374" y="3100"/>
              <a:ext cx="3459" cy="1"/>
            </a:xfrm>
            <a:prstGeom prst="line">
              <a:avLst/>
            </a:prstGeom>
            <a:noFill/>
            <a:ln w="11113">
              <a:solidFill>
                <a:srgbClr val="000000"/>
              </a:solidFill>
              <a:round/>
              <a:headEnd/>
              <a:tailEnd/>
            </a:ln>
          </p:spPr>
          <p:txBody>
            <a:bodyPr/>
            <a:lstStyle/>
            <a:p>
              <a:endParaRPr lang="en-US"/>
            </a:p>
          </p:txBody>
        </p:sp>
        <p:sp>
          <p:nvSpPr>
            <p:cNvPr id="140316" name="Line 28"/>
            <p:cNvSpPr>
              <a:spLocks noChangeShapeType="1"/>
            </p:cNvSpPr>
            <p:nvPr/>
          </p:nvSpPr>
          <p:spPr bwMode="auto">
            <a:xfrm>
              <a:off x="1374" y="2989"/>
              <a:ext cx="3459" cy="1"/>
            </a:xfrm>
            <a:prstGeom prst="line">
              <a:avLst/>
            </a:prstGeom>
            <a:noFill/>
            <a:ln w="11113">
              <a:solidFill>
                <a:srgbClr val="000000"/>
              </a:solidFill>
              <a:round/>
              <a:headEnd/>
              <a:tailEnd/>
            </a:ln>
          </p:spPr>
          <p:txBody>
            <a:bodyPr/>
            <a:lstStyle/>
            <a:p>
              <a:endParaRPr lang="en-US"/>
            </a:p>
          </p:txBody>
        </p:sp>
        <p:sp>
          <p:nvSpPr>
            <p:cNvPr id="140317" name="Line 29"/>
            <p:cNvSpPr>
              <a:spLocks noChangeShapeType="1"/>
            </p:cNvSpPr>
            <p:nvPr/>
          </p:nvSpPr>
          <p:spPr bwMode="auto">
            <a:xfrm>
              <a:off x="1374" y="2938"/>
              <a:ext cx="3459" cy="1"/>
            </a:xfrm>
            <a:prstGeom prst="line">
              <a:avLst/>
            </a:prstGeom>
            <a:noFill/>
            <a:ln w="11113">
              <a:solidFill>
                <a:srgbClr val="000000"/>
              </a:solidFill>
              <a:round/>
              <a:headEnd/>
              <a:tailEnd/>
            </a:ln>
          </p:spPr>
          <p:txBody>
            <a:bodyPr/>
            <a:lstStyle/>
            <a:p>
              <a:endParaRPr lang="en-US"/>
            </a:p>
          </p:txBody>
        </p:sp>
        <p:sp>
          <p:nvSpPr>
            <p:cNvPr id="140318" name="Line 30"/>
            <p:cNvSpPr>
              <a:spLocks noChangeShapeType="1"/>
            </p:cNvSpPr>
            <p:nvPr/>
          </p:nvSpPr>
          <p:spPr bwMode="auto">
            <a:xfrm>
              <a:off x="1374" y="2886"/>
              <a:ext cx="3459" cy="1"/>
            </a:xfrm>
            <a:prstGeom prst="line">
              <a:avLst/>
            </a:prstGeom>
            <a:noFill/>
            <a:ln w="11113">
              <a:solidFill>
                <a:srgbClr val="000000"/>
              </a:solidFill>
              <a:round/>
              <a:headEnd/>
              <a:tailEnd/>
            </a:ln>
          </p:spPr>
          <p:txBody>
            <a:bodyPr/>
            <a:lstStyle/>
            <a:p>
              <a:endParaRPr lang="en-US"/>
            </a:p>
          </p:txBody>
        </p:sp>
        <p:sp>
          <p:nvSpPr>
            <p:cNvPr id="140319" name="Line 31"/>
            <p:cNvSpPr>
              <a:spLocks noChangeShapeType="1"/>
            </p:cNvSpPr>
            <p:nvPr/>
          </p:nvSpPr>
          <p:spPr bwMode="auto">
            <a:xfrm>
              <a:off x="1374" y="2834"/>
              <a:ext cx="3459" cy="1"/>
            </a:xfrm>
            <a:prstGeom prst="line">
              <a:avLst/>
            </a:prstGeom>
            <a:noFill/>
            <a:ln w="11113">
              <a:solidFill>
                <a:srgbClr val="000000"/>
              </a:solidFill>
              <a:round/>
              <a:headEnd/>
              <a:tailEnd/>
            </a:ln>
          </p:spPr>
          <p:txBody>
            <a:bodyPr/>
            <a:lstStyle/>
            <a:p>
              <a:endParaRPr lang="en-US"/>
            </a:p>
          </p:txBody>
        </p:sp>
        <p:sp>
          <p:nvSpPr>
            <p:cNvPr id="140320" name="Line 32"/>
            <p:cNvSpPr>
              <a:spLocks noChangeShapeType="1"/>
            </p:cNvSpPr>
            <p:nvPr/>
          </p:nvSpPr>
          <p:spPr bwMode="auto">
            <a:xfrm>
              <a:off x="1374" y="2723"/>
              <a:ext cx="3459" cy="1"/>
            </a:xfrm>
            <a:prstGeom prst="line">
              <a:avLst/>
            </a:prstGeom>
            <a:noFill/>
            <a:ln w="11113">
              <a:solidFill>
                <a:srgbClr val="000000"/>
              </a:solidFill>
              <a:round/>
              <a:headEnd/>
              <a:tailEnd/>
            </a:ln>
          </p:spPr>
          <p:txBody>
            <a:bodyPr/>
            <a:lstStyle/>
            <a:p>
              <a:endParaRPr lang="en-US"/>
            </a:p>
          </p:txBody>
        </p:sp>
        <p:sp>
          <p:nvSpPr>
            <p:cNvPr id="140321" name="Line 33"/>
            <p:cNvSpPr>
              <a:spLocks noChangeShapeType="1"/>
            </p:cNvSpPr>
            <p:nvPr/>
          </p:nvSpPr>
          <p:spPr bwMode="auto">
            <a:xfrm>
              <a:off x="1374" y="2672"/>
              <a:ext cx="3459" cy="1"/>
            </a:xfrm>
            <a:prstGeom prst="line">
              <a:avLst/>
            </a:prstGeom>
            <a:noFill/>
            <a:ln w="11113">
              <a:solidFill>
                <a:srgbClr val="000000"/>
              </a:solidFill>
              <a:round/>
              <a:headEnd/>
              <a:tailEnd/>
            </a:ln>
          </p:spPr>
          <p:txBody>
            <a:bodyPr/>
            <a:lstStyle/>
            <a:p>
              <a:endParaRPr lang="en-US"/>
            </a:p>
          </p:txBody>
        </p:sp>
        <p:sp>
          <p:nvSpPr>
            <p:cNvPr id="140322" name="Line 34"/>
            <p:cNvSpPr>
              <a:spLocks noChangeShapeType="1"/>
            </p:cNvSpPr>
            <p:nvPr/>
          </p:nvSpPr>
          <p:spPr bwMode="auto">
            <a:xfrm>
              <a:off x="1374" y="2620"/>
              <a:ext cx="3459" cy="1"/>
            </a:xfrm>
            <a:prstGeom prst="line">
              <a:avLst/>
            </a:prstGeom>
            <a:noFill/>
            <a:ln w="11113">
              <a:solidFill>
                <a:srgbClr val="000000"/>
              </a:solidFill>
              <a:round/>
              <a:headEnd/>
              <a:tailEnd/>
            </a:ln>
          </p:spPr>
          <p:txBody>
            <a:bodyPr/>
            <a:lstStyle/>
            <a:p>
              <a:endParaRPr lang="en-US"/>
            </a:p>
          </p:txBody>
        </p:sp>
        <p:sp>
          <p:nvSpPr>
            <p:cNvPr id="140323" name="Line 35"/>
            <p:cNvSpPr>
              <a:spLocks noChangeShapeType="1"/>
            </p:cNvSpPr>
            <p:nvPr/>
          </p:nvSpPr>
          <p:spPr bwMode="auto">
            <a:xfrm>
              <a:off x="1374" y="2568"/>
              <a:ext cx="3459" cy="1"/>
            </a:xfrm>
            <a:prstGeom prst="line">
              <a:avLst/>
            </a:prstGeom>
            <a:noFill/>
            <a:ln w="11113">
              <a:solidFill>
                <a:srgbClr val="000000"/>
              </a:solidFill>
              <a:round/>
              <a:headEnd/>
              <a:tailEnd/>
            </a:ln>
          </p:spPr>
          <p:txBody>
            <a:bodyPr/>
            <a:lstStyle/>
            <a:p>
              <a:endParaRPr lang="en-US"/>
            </a:p>
          </p:txBody>
        </p:sp>
        <p:sp>
          <p:nvSpPr>
            <p:cNvPr id="140324" name="Line 36"/>
            <p:cNvSpPr>
              <a:spLocks noChangeShapeType="1"/>
            </p:cNvSpPr>
            <p:nvPr/>
          </p:nvSpPr>
          <p:spPr bwMode="auto">
            <a:xfrm>
              <a:off x="1374" y="2457"/>
              <a:ext cx="3459" cy="1"/>
            </a:xfrm>
            <a:prstGeom prst="line">
              <a:avLst/>
            </a:prstGeom>
            <a:noFill/>
            <a:ln w="11113">
              <a:solidFill>
                <a:srgbClr val="000000"/>
              </a:solidFill>
              <a:round/>
              <a:headEnd/>
              <a:tailEnd/>
            </a:ln>
          </p:spPr>
          <p:txBody>
            <a:bodyPr/>
            <a:lstStyle/>
            <a:p>
              <a:endParaRPr lang="en-US"/>
            </a:p>
          </p:txBody>
        </p:sp>
        <p:sp>
          <p:nvSpPr>
            <p:cNvPr id="140325" name="Line 37"/>
            <p:cNvSpPr>
              <a:spLocks noChangeShapeType="1"/>
            </p:cNvSpPr>
            <p:nvPr/>
          </p:nvSpPr>
          <p:spPr bwMode="auto">
            <a:xfrm>
              <a:off x="1374" y="2405"/>
              <a:ext cx="3459" cy="1"/>
            </a:xfrm>
            <a:prstGeom prst="line">
              <a:avLst/>
            </a:prstGeom>
            <a:noFill/>
            <a:ln w="11113">
              <a:solidFill>
                <a:srgbClr val="000000"/>
              </a:solidFill>
              <a:round/>
              <a:headEnd/>
              <a:tailEnd/>
            </a:ln>
          </p:spPr>
          <p:txBody>
            <a:bodyPr/>
            <a:lstStyle/>
            <a:p>
              <a:endParaRPr lang="en-US"/>
            </a:p>
          </p:txBody>
        </p:sp>
        <p:sp>
          <p:nvSpPr>
            <p:cNvPr id="140326" name="Line 38"/>
            <p:cNvSpPr>
              <a:spLocks noChangeShapeType="1"/>
            </p:cNvSpPr>
            <p:nvPr/>
          </p:nvSpPr>
          <p:spPr bwMode="auto">
            <a:xfrm>
              <a:off x="1374" y="2354"/>
              <a:ext cx="3459" cy="1"/>
            </a:xfrm>
            <a:prstGeom prst="line">
              <a:avLst/>
            </a:prstGeom>
            <a:noFill/>
            <a:ln w="11113">
              <a:solidFill>
                <a:srgbClr val="000000"/>
              </a:solidFill>
              <a:round/>
              <a:headEnd/>
              <a:tailEnd/>
            </a:ln>
          </p:spPr>
          <p:txBody>
            <a:bodyPr/>
            <a:lstStyle/>
            <a:p>
              <a:endParaRPr lang="en-US"/>
            </a:p>
          </p:txBody>
        </p:sp>
        <p:sp>
          <p:nvSpPr>
            <p:cNvPr id="140327" name="Line 39"/>
            <p:cNvSpPr>
              <a:spLocks noChangeShapeType="1"/>
            </p:cNvSpPr>
            <p:nvPr/>
          </p:nvSpPr>
          <p:spPr bwMode="auto">
            <a:xfrm>
              <a:off x="1374" y="2302"/>
              <a:ext cx="3459" cy="1"/>
            </a:xfrm>
            <a:prstGeom prst="line">
              <a:avLst/>
            </a:prstGeom>
            <a:noFill/>
            <a:ln w="11113">
              <a:solidFill>
                <a:srgbClr val="000000"/>
              </a:solidFill>
              <a:round/>
              <a:headEnd/>
              <a:tailEnd/>
            </a:ln>
          </p:spPr>
          <p:txBody>
            <a:bodyPr/>
            <a:lstStyle/>
            <a:p>
              <a:endParaRPr lang="en-US"/>
            </a:p>
          </p:txBody>
        </p:sp>
        <p:sp>
          <p:nvSpPr>
            <p:cNvPr id="140328" name="Line 40"/>
            <p:cNvSpPr>
              <a:spLocks noChangeShapeType="1"/>
            </p:cNvSpPr>
            <p:nvPr/>
          </p:nvSpPr>
          <p:spPr bwMode="auto">
            <a:xfrm>
              <a:off x="1374" y="2191"/>
              <a:ext cx="3459" cy="1"/>
            </a:xfrm>
            <a:prstGeom prst="line">
              <a:avLst/>
            </a:prstGeom>
            <a:noFill/>
            <a:ln w="11113">
              <a:solidFill>
                <a:srgbClr val="000000"/>
              </a:solidFill>
              <a:round/>
              <a:headEnd/>
              <a:tailEnd/>
            </a:ln>
          </p:spPr>
          <p:txBody>
            <a:bodyPr/>
            <a:lstStyle/>
            <a:p>
              <a:endParaRPr lang="en-US"/>
            </a:p>
          </p:txBody>
        </p:sp>
        <p:sp>
          <p:nvSpPr>
            <p:cNvPr id="140329" name="Line 41"/>
            <p:cNvSpPr>
              <a:spLocks noChangeShapeType="1"/>
            </p:cNvSpPr>
            <p:nvPr/>
          </p:nvSpPr>
          <p:spPr bwMode="auto">
            <a:xfrm>
              <a:off x="1374" y="2139"/>
              <a:ext cx="3459" cy="1"/>
            </a:xfrm>
            <a:prstGeom prst="line">
              <a:avLst/>
            </a:prstGeom>
            <a:noFill/>
            <a:ln w="11113">
              <a:solidFill>
                <a:srgbClr val="000000"/>
              </a:solidFill>
              <a:round/>
              <a:headEnd/>
              <a:tailEnd/>
            </a:ln>
          </p:spPr>
          <p:txBody>
            <a:bodyPr/>
            <a:lstStyle/>
            <a:p>
              <a:endParaRPr lang="en-US"/>
            </a:p>
          </p:txBody>
        </p:sp>
        <p:sp>
          <p:nvSpPr>
            <p:cNvPr id="140330" name="Line 42"/>
            <p:cNvSpPr>
              <a:spLocks noChangeShapeType="1"/>
            </p:cNvSpPr>
            <p:nvPr/>
          </p:nvSpPr>
          <p:spPr bwMode="auto">
            <a:xfrm>
              <a:off x="1374" y="2088"/>
              <a:ext cx="3459" cy="1"/>
            </a:xfrm>
            <a:prstGeom prst="line">
              <a:avLst/>
            </a:prstGeom>
            <a:noFill/>
            <a:ln w="11113">
              <a:solidFill>
                <a:srgbClr val="000000"/>
              </a:solidFill>
              <a:round/>
              <a:headEnd/>
              <a:tailEnd/>
            </a:ln>
          </p:spPr>
          <p:txBody>
            <a:bodyPr/>
            <a:lstStyle/>
            <a:p>
              <a:endParaRPr lang="en-US"/>
            </a:p>
          </p:txBody>
        </p:sp>
        <p:sp>
          <p:nvSpPr>
            <p:cNvPr id="140331" name="Line 43"/>
            <p:cNvSpPr>
              <a:spLocks noChangeShapeType="1"/>
            </p:cNvSpPr>
            <p:nvPr/>
          </p:nvSpPr>
          <p:spPr bwMode="auto">
            <a:xfrm>
              <a:off x="1374" y="2036"/>
              <a:ext cx="3459" cy="1"/>
            </a:xfrm>
            <a:prstGeom prst="line">
              <a:avLst/>
            </a:prstGeom>
            <a:noFill/>
            <a:ln w="11113">
              <a:solidFill>
                <a:srgbClr val="000000"/>
              </a:solidFill>
              <a:round/>
              <a:headEnd/>
              <a:tailEnd/>
            </a:ln>
          </p:spPr>
          <p:txBody>
            <a:bodyPr/>
            <a:lstStyle/>
            <a:p>
              <a:endParaRPr lang="en-US"/>
            </a:p>
          </p:txBody>
        </p:sp>
        <p:sp>
          <p:nvSpPr>
            <p:cNvPr id="140332" name="Line 44"/>
            <p:cNvSpPr>
              <a:spLocks noChangeShapeType="1"/>
            </p:cNvSpPr>
            <p:nvPr/>
          </p:nvSpPr>
          <p:spPr bwMode="auto">
            <a:xfrm>
              <a:off x="1374" y="1925"/>
              <a:ext cx="3459" cy="1"/>
            </a:xfrm>
            <a:prstGeom prst="line">
              <a:avLst/>
            </a:prstGeom>
            <a:noFill/>
            <a:ln w="11113">
              <a:solidFill>
                <a:srgbClr val="000000"/>
              </a:solidFill>
              <a:round/>
              <a:headEnd/>
              <a:tailEnd/>
            </a:ln>
          </p:spPr>
          <p:txBody>
            <a:bodyPr/>
            <a:lstStyle/>
            <a:p>
              <a:endParaRPr lang="en-US"/>
            </a:p>
          </p:txBody>
        </p:sp>
        <p:sp>
          <p:nvSpPr>
            <p:cNvPr id="140333" name="Line 45"/>
            <p:cNvSpPr>
              <a:spLocks noChangeShapeType="1"/>
            </p:cNvSpPr>
            <p:nvPr/>
          </p:nvSpPr>
          <p:spPr bwMode="auto">
            <a:xfrm>
              <a:off x="1374" y="1873"/>
              <a:ext cx="3459" cy="1"/>
            </a:xfrm>
            <a:prstGeom prst="line">
              <a:avLst/>
            </a:prstGeom>
            <a:noFill/>
            <a:ln w="11113">
              <a:solidFill>
                <a:srgbClr val="000000"/>
              </a:solidFill>
              <a:round/>
              <a:headEnd/>
              <a:tailEnd/>
            </a:ln>
          </p:spPr>
          <p:txBody>
            <a:bodyPr/>
            <a:lstStyle/>
            <a:p>
              <a:endParaRPr lang="en-US"/>
            </a:p>
          </p:txBody>
        </p:sp>
        <p:sp>
          <p:nvSpPr>
            <p:cNvPr id="140334" name="Line 46"/>
            <p:cNvSpPr>
              <a:spLocks noChangeShapeType="1"/>
            </p:cNvSpPr>
            <p:nvPr/>
          </p:nvSpPr>
          <p:spPr bwMode="auto">
            <a:xfrm>
              <a:off x="1374" y="1822"/>
              <a:ext cx="3459" cy="1"/>
            </a:xfrm>
            <a:prstGeom prst="line">
              <a:avLst/>
            </a:prstGeom>
            <a:noFill/>
            <a:ln w="11113">
              <a:solidFill>
                <a:srgbClr val="000000"/>
              </a:solidFill>
              <a:round/>
              <a:headEnd/>
              <a:tailEnd/>
            </a:ln>
          </p:spPr>
          <p:txBody>
            <a:bodyPr/>
            <a:lstStyle/>
            <a:p>
              <a:endParaRPr lang="en-US"/>
            </a:p>
          </p:txBody>
        </p:sp>
        <p:sp>
          <p:nvSpPr>
            <p:cNvPr id="140335" name="Line 47"/>
            <p:cNvSpPr>
              <a:spLocks noChangeShapeType="1"/>
            </p:cNvSpPr>
            <p:nvPr/>
          </p:nvSpPr>
          <p:spPr bwMode="auto">
            <a:xfrm>
              <a:off x="1374" y="1762"/>
              <a:ext cx="3459" cy="1"/>
            </a:xfrm>
            <a:prstGeom prst="line">
              <a:avLst/>
            </a:prstGeom>
            <a:noFill/>
            <a:ln w="11113">
              <a:solidFill>
                <a:srgbClr val="000000"/>
              </a:solidFill>
              <a:round/>
              <a:headEnd/>
              <a:tailEnd/>
            </a:ln>
          </p:spPr>
          <p:txBody>
            <a:bodyPr/>
            <a:lstStyle/>
            <a:p>
              <a:endParaRPr lang="en-US"/>
            </a:p>
          </p:txBody>
        </p:sp>
        <p:sp>
          <p:nvSpPr>
            <p:cNvPr id="140336" name="Line 48"/>
            <p:cNvSpPr>
              <a:spLocks noChangeShapeType="1"/>
            </p:cNvSpPr>
            <p:nvPr/>
          </p:nvSpPr>
          <p:spPr bwMode="auto">
            <a:xfrm>
              <a:off x="1374" y="1659"/>
              <a:ext cx="3459" cy="1"/>
            </a:xfrm>
            <a:prstGeom prst="line">
              <a:avLst/>
            </a:prstGeom>
            <a:noFill/>
            <a:ln w="11113">
              <a:solidFill>
                <a:srgbClr val="000000"/>
              </a:solidFill>
              <a:round/>
              <a:headEnd/>
              <a:tailEnd/>
            </a:ln>
          </p:spPr>
          <p:txBody>
            <a:bodyPr/>
            <a:lstStyle/>
            <a:p>
              <a:endParaRPr lang="en-US"/>
            </a:p>
          </p:txBody>
        </p:sp>
        <p:sp>
          <p:nvSpPr>
            <p:cNvPr id="140337" name="Line 49"/>
            <p:cNvSpPr>
              <a:spLocks noChangeShapeType="1"/>
            </p:cNvSpPr>
            <p:nvPr/>
          </p:nvSpPr>
          <p:spPr bwMode="auto">
            <a:xfrm>
              <a:off x="1374" y="1607"/>
              <a:ext cx="3459" cy="1"/>
            </a:xfrm>
            <a:prstGeom prst="line">
              <a:avLst/>
            </a:prstGeom>
            <a:noFill/>
            <a:ln w="11113">
              <a:solidFill>
                <a:srgbClr val="000000"/>
              </a:solidFill>
              <a:round/>
              <a:headEnd/>
              <a:tailEnd/>
            </a:ln>
          </p:spPr>
          <p:txBody>
            <a:bodyPr/>
            <a:lstStyle/>
            <a:p>
              <a:endParaRPr lang="en-US"/>
            </a:p>
          </p:txBody>
        </p:sp>
        <p:sp>
          <p:nvSpPr>
            <p:cNvPr id="140338" name="Line 50"/>
            <p:cNvSpPr>
              <a:spLocks noChangeShapeType="1"/>
            </p:cNvSpPr>
            <p:nvPr/>
          </p:nvSpPr>
          <p:spPr bwMode="auto">
            <a:xfrm>
              <a:off x="1374" y="1555"/>
              <a:ext cx="3459" cy="1"/>
            </a:xfrm>
            <a:prstGeom prst="line">
              <a:avLst/>
            </a:prstGeom>
            <a:noFill/>
            <a:ln w="11113">
              <a:solidFill>
                <a:srgbClr val="000000"/>
              </a:solidFill>
              <a:round/>
              <a:headEnd/>
              <a:tailEnd/>
            </a:ln>
          </p:spPr>
          <p:txBody>
            <a:bodyPr/>
            <a:lstStyle/>
            <a:p>
              <a:endParaRPr lang="en-US"/>
            </a:p>
          </p:txBody>
        </p:sp>
        <p:sp>
          <p:nvSpPr>
            <p:cNvPr id="140339" name="Line 51"/>
            <p:cNvSpPr>
              <a:spLocks noChangeShapeType="1"/>
            </p:cNvSpPr>
            <p:nvPr/>
          </p:nvSpPr>
          <p:spPr bwMode="auto">
            <a:xfrm>
              <a:off x="1374" y="1496"/>
              <a:ext cx="3459" cy="1"/>
            </a:xfrm>
            <a:prstGeom prst="line">
              <a:avLst/>
            </a:prstGeom>
            <a:noFill/>
            <a:ln w="11113">
              <a:solidFill>
                <a:srgbClr val="000000"/>
              </a:solidFill>
              <a:round/>
              <a:headEnd/>
              <a:tailEnd/>
            </a:ln>
          </p:spPr>
          <p:txBody>
            <a:bodyPr/>
            <a:lstStyle/>
            <a:p>
              <a:endParaRPr lang="en-US"/>
            </a:p>
          </p:txBody>
        </p:sp>
        <p:sp>
          <p:nvSpPr>
            <p:cNvPr id="140340" name="Line 52"/>
            <p:cNvSpPr>
              <a:spLocks noChangeShapeType="1"/>
            </p:cNvSpPr>
            <p:nvPr/>
          </p:nvSpPr>
          <p:spPr bwMode="auto">
            <a:xfrm>
              <a:off x="1374" y="1393"/>
              <a:ext cx="3459" cy="1"/>
            </a:xfrm>
            <a:prstGeom prst="line">
              <a:avLst/>
            </a:prstGeom>
            <a:noFill/>
            <a:ln w="11113">
              <a:solidFill>
                <a:srgbClr val="000000"/>
              </a:solidFill>
              <a:round/>
              <a:headEnd/>
              <a:tailEnd/>
            </a:ln>
          </p:spPr>
          <p:txBody>
            <a:bodyPr/>
            <a:lstStyle/>
            <a:p>
              <a:endParaRPr lang="en-US"/>
            </a:p>
          </p:txBody>
        </p:sp>
        <p:sp>
          <p:nvSpPr>
            <p:cNvPr id="140341" name="Line 53"/>
            <p:cNvSpPr>
              <a:spLocks noChangeShapeType="1"/>
            </p:cNvSpPr>
            <p:nvPr/>
          </p:nvSpPr>
          <p:spPr bwMode="auto">
            <a:xfrm>
              <a:off x="1374" y="1341"/>
              <a:ext cx="3459" cy="1"/>
            </a:xfrm>
            <a:prstGeom prst="line">
              <a:avLst/>
            </a:prstGeom>
            <a:noFill/>
            <a:ln w="11113">
              <a:solidFill>
                <a:srgbClr val="000000"/>
              </a:solidFill>
              <a:round/>
              <a:headEnd/>
              <a:tailEnd/>
            </a:ln>
          </p:spPr>
          <p:txBody>
            <a:bodyPr/>
            <a:lstStyle/>
            <a:p>
              <a:endParaRPr lang="en-US"/>
            </a:p>
          </p:txBody>
        </p:sp>
        <p:sp>
          <p:nvSpPr>
            <p:cNvPr id="140342" name="Line 54"/>
            <p:cNvSpPr>
              <a:spLocks noChangeShapeType="1"/>
            </p:cNvSpPr>
            <p:nvPr/>
          </p:nvSpPr>
          <p:spPr bwMode="auto">
            <a:xfrm>
              <a:off x="1374" y="1282"/>
              <a:ext cx="3459" cy="1"/>
            </a:xfrm>
            <a:prstGeom prst="line">
              <a:avLst/>
            </a:prstGeom>
            <a:noFill/>
            <a:ln w="11113">
              <a:solidFill>
                <a:srgbClr val="000000"/>
              </a:solidFill>
              <a:round/>
              <a:headEnd/>
              <a:tailEnd/>
            </a:ln>
          </p:spPr>
          <p:txBody>
            <a:bodyPr/>
            <a:lstStyle/>
            <a:p>
              <a:endParaRPr lang="en-US"/>
            </a:p>
          </p:txBody>
        </p:sp>
        <p:sp>
          <p:nvSpPr>
            <p:cNvPr id="140343" name="Line 55"/>
            <p:cNvSpPr>
              <a:spLocks noChangeShapeType="1"/>
            </p:cNvSpPr>
            <p:nvPr/>
          </p:nvSpPr>
          <p:spPr bwMode="auto">
            <a:xfrm>
              <a:off x="1374" y="1230"/>
              <a:ext cx="3459" cy="1"/>
            </a:xfrm>
            <a:prstGeom prst="line">
              <a:avLst/>
            </a:prstGeom>
            <a:noFill/>
            <a:ln w="11113">
              <a:solidFill>
                <a:srgbClr val="000000"/>
              </a:solidFill>
              <a:round/>
              <a:headEnd/>
              <a:tailEnd/>
            </a:ln>
          </p:spPr>
          <p:txBody>
            <a:bodyPr/>
            <a:lstStyle/>
            <a:p>
              <a:endParaRPr lang="en-US"/>
            </a:p>
          </p:txBody>
        </p:sp>
        <p:sp>
          <p:nvSpPr>
            <p:cNvPr id="140344" name="Line 56"/>
            <p:cNvSpPr>
              <a:spLocks noChangeShapeType="1"/>
            </p:cNvSpPr>
            <p:nvPr/>
          </p:nvSpPr>
          <p:spPr bwMode="auto">
            <a:xfrm>
              <a:off x="1374" y="3581"/>
              <a:ext cx="3459" cy="1"/>
            </a:xfrm>
            <a:prstGeom prst="line">
              <a:avLst/>
            </a:prstGeom>
            <a:noFill/>
            <a:ln w="11113">
              <a:solidFill>
                <a:srgbClr val="000000"/>
              </a:solidFill>
              <a:round/>
              <a:headEnd/>
              <a:tailEnd/>
            </a:ln>
          </p:spPr>
          <p:txBody>
            <a:bodyPr/>
            <a:lstStyle/>
            <a:p>
              <a:endParaRPr lang="en-US"/>
            </a:p>
          </p:txBody>
        </p:sp>
        <p:sp>
          <p:nvSpPr>
            <p:cNvPr id="140345" name="Line 57"/>
            <p:cNvSpPr>
              <a:spLocks noChangeShapeType="1"/>
            </p:cNvSpPr>
            <p:nvPr/>
          </p:nvSpPr>
          <p:spPr bwMode="auto">
            <a:xfrm>
              <a:off x="1374" y="3315"/>
              <a:ext cx="3459" cy="1"/>
            </a:xfrm>
            <a:prstGeom prst="line">
              <a:avLst/>
            </a:prstGeom>
            <a:noFill/>
            <a:ln w="11113">
              <a:solidFill>
                <a:srgbClr val="000000"/>
              </a:solidFill>
              <a:round/>
              <a:headEnd/>
              <a:tailEnd/>
            </a:ln>
          </p:spPr>
          <p:txBody>
            <a:bodyPr/>
            <a:lstStyle/>
            <a:p>
              <a:endParaRPr lang="en-US"/>
            </a:p>
          </p:txBody>
        </p:sp>
        <p:sp>
          <p:nvSpPr>
            <p:cNvPr id="140346" name="Line 58"/>
            <p:cNvSpPr>
              <a:spLocks noChangeShapeType="1"/>
            </p:cNvSpPr>
            <p:nvPr/>
          </p:nvSpPr>
          <p:spPr bwMode="auto">
            <a:xfrm>
              <a:off x="1374" y="3049"/>
              <a:ext cx="3459" cy="1"/>
            </a:xfrm>
            <a:prstGeom prst="line">
              <a:avLst/>
            </a:prstGeom>
            <a:noFill/>
            <a:ln w="11113">
              <a:solidFill>
                <a:srgbClr val="000000"/>
              </a:solidFill>
              <a:round/>
              <a:headEnd/>
              <a:tailEnd/>
            </a:ln>
          </p:spPr>
          <p:txBody>
            <a:bodyPr/>
            <a:lstStyle/>
            <a:p>
              <a:endParaRPr lang="en-US"/>
            </a:p>
          </p:txBody>
        </p:sp>
        <p:sp>
          <p:nvSpPr>
            <p:cNvPr id="140347" name="Line 59"/>
            <p:cNvSpPr>
              <a:spLocks noChangeShapeType="1"/>
            </p:cNvSpPr>
            <p:nvPr/>
          </p:nvSpPr>
          <p:spPr bwMode="auto">
            <a:xfrm>
              <a:off x="1374" y="2782"/>
              <a:ext cx="3459" cy="1"/>
            </a:xfrm>
            <a:prstGeom prst="line">
              <a:avLst/>
            </a:prstGeom>
            <a:noFill/>
            <a:ln w="11113">
              <a:solidFill>
                <a:srgbClr val="000000"/>
              </a:solidFill>
              <a:round/>
              <a:headEnd/>
              <a:tailEnd/>
            </a:ln>
          </p:spPr>
          <p:txBody>
            <a:bodyPr/>
            <a:lstStyle/>
            <a:p>
              <a:endParaRPr lang="en-US"/>
            </a:p>
          </p:txBody>
        </p:sp>
        <p:sp>
          <p:nvSpPr>
            <p:cNvPr id="140348" name="Line 60"/>
            <p:cNvSpPr>
              <a:spLocks noChangeShapeType="1"/>
            </p:cNvSpPr>
            <p:nvPr/>
          </p:nvSpPr>
          <p:spPr bwMode="auto">
            <a:xfrm>
              <a:off x="1374" y="2509"/>
              <a:ext cx="3459" cy="1"/>
            </a:xfrm>
            <a:prstGeom prst="line">
              <a:avLst/>
            </a:prstGeom>
            <a:noFill/>
            <a:ln w="11113">
              <a:solidFill>
                <a:srgbClr val="000000"/>
              </a:solidFill>
              <a:round/>
              <a:headEnd/>
              <a:tailEnd/>
            </a:ln>
          </p:spPr>
          <p:txBody>
            <a:bodyPr/>
            <a:lstStyle/>
            <a:p>
              <a:endParaRPr lang="en-US"/>
            </a:p>
          </p:txBody>
        </p:sp>
        <p:sp>
          <p:nvSpPr>
            <p:cNvPr id="140349" name="Line 61"/>
            <p:cNvSpPr>
              <a:spLocks noChangeShapeType="1"/>
            </p:cNvSpPr>
            <p:nvPr/>
          </p:nvSpPr>
          <p:spPr bwMode="auto">
            <a:xfrm>
              <a:off x="1374" y="2243"/>
              <a:ext cx="3459" cy="1"/>
            </a:xfrm>
            <a:prstGeom prst="line">
              <a:avLst/>
            </a:prstGeom>
            <a:noFill/>
            <a:ln w="11113">
              <a:solidFill>
                <a:srgbClr val="000000"/>
              </a:solidFill>
              <a:round/>
              <a:headEnd/>
              <a:tailEnd/>
            </a:ln>
          </p:spPr>
          <p:txBody>
            <a:bodyPr/>
            <a:lstStyle/>
            <a:p>
              <a:endParaRPr lang="en-US"/>
            </a:p>
          </p:txBody>
        </p:sp>
        <p:sp>
          <p:nvSpPr>
            <p:cNvPr id="140350" name="Line 62"/>
            <p:cNvSpPr>
              <a:spLocks noChangeShapeType="1"/>
            </p:cNvSpPr>
            <p:nvPr/>
          </p:nvSpPr>
          <p:spPr bwMode="auto">
            <a:xfrm>
              <a:off x="1374" y="1977"/>
              <a:ext cx="3459" cy="1"/>
            </a:xfrm>
            <a:prstGeom prst="line">
              <a:avLst/>
            </a:prstGeom>
            <a:noFill/>
            <a:ln w="11113">
              <a:solidFill>
                <a:srgbClr val="000000"/>
              </a:solidFill>
              <a:round/>
              <a:headEnd/>
              <a:tailEnd/>
            </a:ln>
          </p:spPr>
          <p:txBody>
            <a:bodyPr/>
            <a:lstStyle/>
            <a:p>
              <a:endParaRPr lang="en-US"/>
            </a:p>
          </p:txBody>
        </p:sp>
        <p:sp>
          <p:nvSpPr>
            <p:cNvPr id="140351" name="Line 63"/>
            <p:cNvSpPr>
              <a:spLocks noChangeShapeType="1"/>
            </p:cNvSpPr>
            <p:nvPr/>
          </p:nvSpPr>
          <p:spPr bwMode="auto">
            <a:xfrm>
              <a:off x="1374" y="1711"/>
              <a:ext cx="3459" cy="1"/>
            </a:xfrm>
            <a:prstGeom prst="line">
              <a:avLst/>
            </a:prstGeom>
            <a:noFill/>
            <a:ln w="11113">
              <a:solidFill>
                <a:srgbClr val="000000"/>
              </a:solidFill>
              <a:round/>
              <a:headEnd/>
              <a:tailEnd/>
            </a:ln>
          </p:spPr>
          <p:txBody>
            <a:bodyPr/>
            <a:lstStyle/>
            <a:p>
              <a:endParaRPr lang="en-US"/>
            </a:p>
          </p:txBody>
        </p:sp>
        <p:sp>
          <p:nvSpPr>
            <p:cNvPr id="140352" name="Line 64"/>
            <p:cNvSpPr>
              <a:spLocks noChangeShapeType="1"/>
            </p:cNvSpPr>
            <p:nvPr/>
          </p:nvSpPr>
          <p:spPr bwMode="auto">
            <a:xfrm>
              <a:off x="1374" y="1445"/>
              <a:ext cx="3459" cy="1"/>
            </a:xfrm>
            <a:prstGeom prst="line">
              <a:avLst/>
            </a:prstGeom>
            <a:noFill/>
            <a:ln w="11113">
              <a:solidFill>
                <a:srgbClr val="000000"/>
              </a:solidFill>
              <a:round/>
              <a:headEnd/>
              <a:tailEnd/>
            </a:ln>
          </p:spPr>
          <p:txBody>
            <a:bodyPr/>
            <a:lstStyle/>
            <a:p>
              <a:endParaRPr lang="en-US"/>
            </a:p>
          </p:txBody>
        </p:sp>
        <p:sp>
          <p:nvSpPr>
            <p:cNvPr id="140353" name="Line 65"/>
            <p:cNvSpPr>
              <a:spLocks noChangeShapeType="1"/>
            </p:cNvSpPr>
            <p:nvPr/>
          </p:nvSpPr>
          <p:spPr bwMode="auto">
            <a:xfrm>
              <a:off x="1374" y="1178"/>
              <a:ext cx="3459" cy="1"/>
            </a:xfrm>
            <a:prstGeom prst="line">
              <a:avLst/>
            </a:prstGeom>
            <a:noFill/>
            <a:ln w="11113">
              <a:solidFill>
                <a:srgbClr val="000000"/>
              </a:solidFill>
              <a:round/>
              <a:headEnd/>
              <a:tailEnd/>
            </a:ln>
          </p:spPr>
          <p:txBody>
            <a:bodyPr/>
            <a:lstStyle/>
            <a:p>
              <a:endParaRPr lang="en-US"/>
            </a:p>
          </p:txBody>
        </p:sp>
        <p:sp>
          <p:nvSpPr>
            <p:cNvPr id="140354" name="Line 66"/>
            <p:cNvSpPr>
              <a:spLocks noChangeShapeType="1"/>
            </p:cNvSpPr>
            <p:nvPr/>
          </p:nvSpPr>
          <p:spPr bwMode="auto">
            <a:xfrm>
              <a:off x="1492" y="1178"/>
              <a:ext cx="1" cy="2669"/>
            </a:xfrm>
            <a:prstGeom prst="line">
              <a:avLst/>
            </a:prstGeom>
            <a:noFill/>
            <a:ln w="11113">
              <a:solidFill>
                <a:srgbClr val="000000"/>
              </a:solidFill>
              <a:round/>
              <a:headEnd/>
              <a:tailEnd/>
            </a:ln>
          </p:spPr>
          <p:txBody>
            <a:bodyPr/>
            <a:lstStyle/>
            <a:p>
              <a:endParaRPr lang="en-US"/>
            </a:p>
          </p:txBody>
        </p:sp>
        <p:sp>
          <p:nvSpPr>
            <p:cNvPr id="140355" name="Line 67"/>
            <p:cNvSpPr>
              <a:spLocks noChangeShapeType="1"/>
            </p:cNvSpPr>
            <p:nvPr/>
          </p:nvSpPr>
          <p:spPr bwMode="auto">
            <a:xfrm>
              <a:off x="1559" y="1178"/>
              <a:ext cx="1" cy="2669"/>
            </a:xfrm>
            <a:prstGeom prst="line">
              <a:avLst/>
            </a:prstGeom>
            <a:noFill/>
            <a:ln w="11113">
              <a:solidFill>
                <a:srgbClr val="000000"/>
              </a:solidFill>
              <a:round/>
              <a:headEnd/>
              <a:tailEnd/>
            </a:ln>
          </p:spPr>
          <p:txBody>
            <a:bodyPr/>
            <a:lstStyle/>
            <a:p>
              <a:endParaRPr lang="en-US"/>
            </a:p>
          </p:txBody>
        </p:sp>
        <p:sp>
          <p:nvSpPr>
            <p:cNvPr id="140356" name="Line 68"/>
            <p:cNvSpPr>
              <a:spLocks noChangeShapeType="1"/>
            </p:cNvSpPr>
            <p:nvPr/>
          </p:nvSpPr>
          <p:spPr bwMode="auto">
            <a:xfrm>
              <a:off x="1603" y="1178"/>
              <a:ext cx="1" cy="2669"/>
            </a:xfrm>
            <a:prstGeom prst="line">
              <a:avLst/>
            </a:prstGeom>
            <a:noFill/>
            <a:ln w="11113">
              <a:solidFill>
                <a:srgbClr val="000000"/>
              </a:solidFill>
              <a:round/>
              <a:headEnd/>
              <a:tailEnd/>
            </a:ln>
          </p:spPr>
          <p:txBody>
            <a:bodyPr/>
            <a:lstStyle/>
            <a:p>
              <a:endParaRPr lang="en-US"/>
            </a:p>
          </p:txBody>
        </p:sp>
        <p:sp>
          <p:nvSpPr>
            <p:cNvPr id="140357" name="Line 69"/>
            <p:cNvSpPr>
              <a:spLocks noChangeShapeType="1"/>
            </p:cNvSpPr>
            <p:nvPr/>
          </p:nvSpPr>
          <p:spPr bwMode="auto">
            <a:xfrm>
              <a:off x="1640" y="1178"/>
              <a:ext cx="1" cy="2669"/>
            </a:xfrm>
            <a:prstGeom prst="line">
              <a:avLst/>
            </a:prstGeom>
            <a:noFill/>
            <a:ln w="11113">
              <a:solidFill>
                <a:srgbClr val="000000"/>
              </a:solidFill>
              <a:round/>
              <a:headEnd/>
              <a:tailEnd/>
            </a:ln>
          </p:spPr>
          <p:txBody>
            <a:bodyPr/>
            <a:lstStyle/>
            <a:p>
              <a:endParaRPr lang="en-US"/>
            </a:p>
          </p:txBody>
        </p:sp>
        <p:sp>
          <p:nvSpPr>
            <p:cNvPr id="140358" name="Line 70"/>
            <p:cNvSpPr>
              <a:spLocks noChangeShapeType="1"/>
            </p:cNvSpPr>
            <p:nvPr/>
          </p:nvSpPr>
          <p:spPr bwMode="auto">
            <a:xfrm>
              <a:off x="1670" y="1178"/>
              <a:ext cx="1" cy="2669"/>
            </a:xfrm>
            <a:prstGeom prst="line">
              <a:avLst/>
            </a:prstGeom>
            <a:noFill/>
            <a:ln w="11113">
              <a:solidFill>
                <a:srgbClr val="000000"/>
              </a:solidFill>
              <a:round/>
              <a:headEnd/>
              <a:tailEnd/>
            </a:ln>
          </p:spPr>
          <p:txBody>
            <a:bodyPr/>
            <a:lstStyle/>
            <a:p>
              <a:endParaRPr lang="en-US"/>
            </a:p>
          </p:txBody>
        </p:sp>
        <p:sp>
          <p:nvSpPr>
            <p:cNvPr id="140359" name="Line 71"/>
            <p:cNvSpPr>
              <a:spLocks noChangeShapeType="1"/>
            </p:cNvSpPr>
            <p:nvPr/>
          </p:nvSpPr>
          <p:spPr bwMode="auto">
            <a:xfrm>
              <a:off x="1699" y="1178"/>
              <a:ext cx="1" cy="2669"/>
            </a:xfrm>
            <a:prstGeom prst="line">
              <a:avLst/>
            </a:prstGeom>
            <a:noFill/>
            <a:ln w="11113">
              <a:solidFill>
                <a:srgbClr val="000000"/>
              </a:solidFill>
              <a:round/>
              <a:headEnd/>
              <a:tailEnd/>
            </a:ln>
          </p:spPr>
          <p:txBody>
            <a:bodyPr/>
            <a:lstStyle/>
            <a:p>
              <a:endParaRPr lang="en-US"/>
            </a:p>
          </p:txBody>
        </p:sp>
        <p:sp>
          <p:nvSpPr>
            <p:cNvPr id="140360" name="Line 72"/>
            <p:cNvSpPr>
              <a:spLocks noChangeShapeType="1"/>
            </p:cNvSpPr>
            <p:nvPr/>
          </p:nvSpPr>
          <p:spPr bwMode="auto">
            <a:xfrm>
              <a:off x="1722" y="1178"/>
              <a:ext cx="1" cy="2669"/>
            </a:xfrm>
            <a:prstGeom prst="line">
              <a:avLst/>
            </a:prstGeom>
            <a:noFill/>
            <a:ln w="11113">
              <a:solidFill>
                <a:srgbClr val="000000"/>
              </a:solidFill>
              <a:round/>
              <a:headEnd/>
              <a:tailEnd/>
            </a:ln>
          </p:spPr>
          <p:txBody>
            <a:bodyPr/>
            <a:lstStyle/>
            <a:p>
              <a:endParaRPr lang="en-US"/>
            </a:p>
          </p:txBody>
        </p:sp>
        <p:sp>
          <p:nvSpPr>
            <p:cNvPr id="140361" name="Line 73"/>
            <p:cNvSpPr>
              <a:spLocks noChangeShapeType="1"/>
            </p:cNvSpPr>
            <p:nvPr/>
          </p:nvSpPr>
          <p:spPr bwMode="auto">
            <a:xfrm>
              <a:off x="1744" y="1178"/>
              <a:ext cx="1" cy="2669"/>
            </a:xfrm>
            <a:prstGeom prst="line">
              <a:avLst/>
            </a:prstGeom>
            <a:noFill/>
            <a:ln w="11113">
              <a:solidFill>
                <a:srgbClr val="000000"/>
              </a:solidFill>
              <a:round/>
              <a:headEnd/>
              <a:tailEnd/>
            </a:ln>
          </p:spPr>
          <p:txBody>
            <a:bodyPr/>
            <a:lstStyle/>
            <a:p>
              <a:endParaRPr lang="en-US"/>
            </a:p>
          </p:txBody>
        </p:sp>
        <p:sp>
          <p:nvSpPr>
            <p:cNvPr id="140362" name="Line 74"/>
            <p:cNvSpPr>
              <a:spLocks noChangeShapeType="1"/>
            </p:cNvSpPr>
            <p:nvPr/>
          </p:nvSpPr>
          <p:spPr bwMode="auto">
            <a:xfrm>
              <a:off x="1877" y="1178"/>
              <a:ext cx="1" cy="2669"/>
            </a:xfrm>
            <a:prstGeom prst="line">
              <a:avLst/>
            </a:prstGeom>
            <a:noFill/>
            <a:ln w="11113">
              <a:solidFill>
                <a:srgbClr val="000000"/>
              </a:solidFill>
              <a:round/>
              <a:headEnd/>
              <a:tailEnd/>
            </a:ln>
          </p:spPr>
          <p:txBody>
            <a:bodyPr/>
            <a:lstStyle/>
            <a:p>
              <a:endParaRPr lang="en-US"/>
            </a:p>
          </p:txBody>
        </p:sp>
        <p:sp>
          <p:nvSpPr>
            <p:cNvPr id="140363" name="Line 75"/>
            <p:cNvSpPr>
              <a:spLocks noChangeShapeType="1"/>
            </p:cNvSpPr>
            <p:nvPr/>
          </p:nvSpPr>
          <p:spPr bwMode="auto">
            <a:xfrm>
              <a:off x="1943" y="1178"/>
              <a:ext cx="1" cy="2669"/>
            </a:xfrm>
            <a:prstGeom prst="line">
              <a:avLst/>
            </a:prstGeom>
            <a:noFill/>
            <a:ln w="11113">
              <a:solidFill>
                <a:srgbClr val="000000"/>
              </a:solidFill>
              <a:round/>
              <a:headEnd/>
              <a:tailEnd/>
            </a:ln>
          </p:spPr>
          <p:txBody>
            <a:bodyPr/>
            <a:lstStyle/>
            <a:p>
              <a:endParaRPr lang="en-US"/>
            </a:p>
          </p:txBody>
        </p:sp>
        <p:sp>
          <p:nvSpPr>
            <p:cNvPr id="140364" name="Line 76"/>
            <p:cNvSpPr>
              <a:spLocks noChangeShapeType="1"/>
            </p:cNvSpPr>
            <p:nvPr/>
          </p:nvSpPr>
          <p:spPr bwMode="auto">
            <a:xfrm>
              <a:off x="1988" y="1178"/>
              <a:ext cx="1" cy="2669"/>
            </a:xfrm>
            <a:prstGeom prst="line">
              <a:avLst/>
            </a:prstGeom>
            <a:noFill/>
            <a:ln w="11113">
              <a:solidFill>
                <a:srgbClr val="000000"/>
              </a:solidFill>
              <a:round/>
              <a:headEnd/>
              <a:tailEnd/>
            </a:ln>
          </p:spPr>
          <p:txBody>
            <a:bodyPr/>
            <a:lstStyle/>
            <a:p>
              <a:endParaRPr lang="en-US"/>
            </a:p>
          </p:txBody>
        </p:sp>
        <p:sp>
          <p:nvSpPr>
            <p:cNvPr id="140365" name="Line 77"/>
            <p:cNvSpPr>
              <a:spLocks noChangeShapeType="1"/>
            </p:cNvSpPr>
            <p:nvPr/>
          </p:nvSpPr>
          <p:spPr bwMode="auto">
            <a:xfrm>
              <a:off x="2025" y="1178"/>
              <a:ext cx="1" cy="2669"/>
            </a:xfrm>
            <a:prstGeom prst="line">
              <a:avLst/>
            </a:prstGeom>
            <a:noFill/>
            <a:ln w="11113">
              <a:solidFill>
                <a:srgbClr val="000000"/>
              </a:solidFill>
              <a:round/>
              <a:headEnd/>
              <a:tailEnd/>
            </a:ln>
          </p:spPr>
          <p:txBody>
            <a:bodyPr/>
            <a:lstStyle/>
            <a:p>
              <a:endParaRPr lang="en-US"/>
            </a:p>
          </p:txBody>
        </p:sp>
        <p:sp>
          <p:nvSpPr>
            <p:cNvPr id="140366" name="Line 78"/>
            <p:cNvSpPr>
              <a:spLocks noChangeShapeType="1"/>
            </p:cNvSpPr>
            <p:nvPr/>
          </p:nvSpPr>
          <p:spPr bwMode="auto">
            <a:xfrm>
              <a:off x="2054" y="1178"/>
              <a:ext cx="1" cy="2669"/>
            </a:xfrm>
            <a:prstGeom prst="line">
              <a:avLst/>
            </a:prstGeom>
            <a:noFill/>
            <a:ln w="11113">
              <a:solidFill>
                <a:srgbClr val="000000"/>
              </a:solidFill>
              <a:round/>
              <a:headEnd/>
              <a:tailEnd/>
            </a:ln>
          </p:spPr>
          <p:txBody>
            <a:bodyPr/>
            <a:lstStyle/>
            <a:p>
              <a:endParaRPr lang="en-US"/>
            </a:p>
          </p:txBody>
        </p:sp>
        <p:sp>
          <p:nvSpPr>
            <p:cNvPr id="140367" name="Line 79"/>
            <p:cNvSpPr>
              <a:spLocks noChangeShapeType="1"/>
            </p:cNvSpPr>
            <p:nvPr/>
          </p:nvSpPr>
          <p:spPr bwMode="auto">
            <a:xfrm>
              <a:off x="2084" y="1178"/>
              <a:ext cx="1" cy="2669"/>
            </a:xfrm>
            <a:prstGeom prst="line">
              <a:avLst/>
            </a:prstGeom>
            <a:noFill/>
            <a:ln w="11113">
              <a:solidFill>
                <a:srgbClr val="000000"/>
              </a:solidFill>
              <a:round/>
              <a:headEnd/>
              <a:tailEnd/>
            </a:ln>
          </p:spPr>
          <p:txBody>
            <a:bodyPr/>
            <a:lstStyle/>
            <a:p>
              <a:endParaRPr lang="en-US"/>
            </a:p>
          </p:txBody>
        </p:sp>
        <p:sp>
          <p:nvSpPr>
            <p:cNvPr id="140368" name="Line 80"/>
            <p:cNvSpPr>
              <a:spLocks noChangeShapeType="1"/>
            </p:cNvSpPr>
            <p:nvPr/>
          </p:nvSpPr>
          <p:spPr bwMode="auto">
            <a:xfrm>
              <a:off x="2106" y="1178"/>
              <a:ext cx="1" cy="2669"/>
            </a:xfrm>
            <a:prstGeom prst="line">
              <a:avLst/>
            </a:prstGeom>
            <a:noFill/>
            <a:ln w="11113">
              <a:solidFill>
                <a:srgbClr val="000000"/>
              </a:solidFill>
              <a:round/>
              <a:headEnd/>
              <a:tailEnd/>
            </a:ln>
          </p:spPr>
          <p:txBody>
            <a:bodyPr/>
            <a:lstStyle/>
            <a:p>
              <a:endParaRPr lang="en-US"/>
            </a:p>
          </p:txBody>
        </p:sp>
        <p:sp>
          <p:nvSpPr>
            <p:cNvPr id="140369" name="Line 81"/>
            <p:cNvSpPr>
              <a:spLocks noChangeShapeType="1"/>
            </p:cNvSpPr>
            <p:nvPr/>
          </p:nvSpPr>
          <p:spPr bwMode="auto">
            <a:xfrm>
              <a:off x="2128" y="1178"/>
              <a:ext cx="1" cy="2669"/>
            </a:xfrm>
            <a:prstGeom prst="line">
              <a:avLst/>
            </a:prstGeom>
            <a:noFill/>
            <a:ln w="11113">
              <a:solidFill>
                <a:srgbClr val="000000"/>
              </a:solidFill>
              <a:round/>
              <a:headEnd/>
              <a:tailEnd/>
            </a:ln>
          </p:spPr>
          <p:txBody>
            <a:bodyPr/>
            <a:lstStyle/>
            <a:p>
              <a:endParaRPr lang="en-US"/>
            </a:p>
          </p:txBody>
        </p:sp>
        <p:sp>
          <p:nvSpPr>
            <p:cNvPr id="140370" name="Line 82"/>
            <p:cNvSpPr>
              <a:spLocks noChangeShapeType="1"/>
            </p:cNvSpPr>
            <p:nvPr/>
          </p:nvSpPr>
          <p:spPr bwMode="auto">
            <a:xfrm>
              <a:off x="2261" y="1178"/>
              <a:ext cx="1" cy="2669"/>
            </a:xfrm>
            <a:prstGeom prst="line">
              <a:avLst/>
            </a:prstGeom>
            <a:noFill/>
            <a:ln w="11113">
              <a:solidFill>
                <a:srgbClr val="000000"/>
              </a:solidFill>
              <a:round/>
              <a:headEnd/>
              <a:tailEnd/>
            </a:ln>
          </p:spPr>
          <p:txBody>
            <a:bodyPr/>
            <a:lstStyle/>
            <a:p>
              <a:endParaRPr lang="en-US"/>
            </a:p>
          </p:txBody>
        </p:sp>
        <p:sp>
          <p:nvSpPr>
            <p:cNvPr id="140371" name="Line 83"/>
            <p:cNvSpPr>
              <a:spLocks noChangeShapeType="1"/>
            </p:cNvSpPr>
            <p:nvPr/>
          </p:nvSpPr>
          <p:spPr bwMode="auto">
            <a:xfrm>
              <a:off x="2328" y="1178"/>
              <a:ext cx="1" cy="2669"/>
            </a:xfrm>
            <a:prstGeom prst="line">
              <a:avLst/>
            </a:prstGeom>
            <a:noFill/>
            <a:ln w="11113">
              <a:solidFill>
                <a:srgbClr val="000000"/>
              </a:solidFill>
              <a:round/>
              <a:headEnd/>
              <a:tailEnd/>
            </a:ln>
          </p:spPr>
          <p:txBody>
            <a:bodyPr/>
            <a:lstStyle/>
            <a:p>
              <a:endParaRPr lang="en-US"/>
            </a:p>
          </p:txBody>
        </p:sp>
        <p:sp>
          <p:nvSpPr>
            <p:cNvPr id="140372" name="Line 84"/>
            <p:cNvSpPr>
              <a:spLocks noChangeShapeType="1"/>
            </p:cNvSpPr>
            <p:nvPr/>
          </p:nvSpPr>
          <p:spPr bwMode="auto">
            <a:xfrm>
              <a:off x="2372" y="1178"/>
              <a:ext cx="1" cy="2669"/>
            </a:xfrm>
            <a:prstGeom prst="line">
              <a:avLst/>
            </a:prstGeom>
            <a:noFill/>
            <a:ln w="11113">
              <a:solidFill>
                <a:srgbClr val="000000"/>
              </a:solidFill>
              <a:round/>
              <a:headEnd/>
              <a:tailEnd/>
            </a:ln>
          </p:spPr>
          <p:txBody>
            <a:bodyPr/>
            <a:lstStyle/>
            <a:p>
              <a:endParaRPr lang="en-US"/>
            </a:p>
          </p:txBody>
        </p:sp>
        <p:sp>
          <p:nvSpPr>
            <p:cNvPr id="140373" name="Line 85"/>
            <p:cNvSpPr>
              <a:spLocks noChangeShapeType="1"/>
            </p:cNvSpPr>
            <p:nvPr/>
          </p:nvSpPr>
          <p:spPr bwMode="auto">
            <a:xfrm>
              <a:off x="2409" y="1178"/>
              <a:ext cx="1" cy="2669"/>
            </a:xfrm>
            <a:prstGeom prst="line">
              <a:avLst/>
            </a:prstGeom>
            <a:noFill/>
            <a:ln w="11113">
              <a:solidFill>
                <a:srgbClr val="000000"/>
              </a:solidFill>
              <a:round/>
              <a:headEnd/>
              <a:tailEnd/>
            </a:ln>
          </p:spPr>
          <p:txBody>
            <a:bodyPr/>
            <a:lstStyle/>
            <a:p>
              <a:endParaRPr lang="en-US"/>
            </a:p>
          </p:txBody>
        </p:sp>
        <p:sp>
          <p:nvSpPr>
            <p:cNvPr id="140374" name="Line 86"/>
            <p:cNvSpPr>
              <a:spLocks noChangeShapeType="1"/>
            </p:cNvSpPr>
            <p:nvPr/>
          </p:nvSpPr>
          <p:spPr bwMode="auto">
            <a:xfrm>
              <a:off x="2438" y="1178"/>
              <a:ext cx="1" cy="2669"/>
            </a:xfrm>
            <a:prstGeom prst="line">
              <a:avLst/>
            </a:prstGeom>
            <a:noFill/>
            <a:ln w="11113">
              <a:solidFill>
                <a:srgbClr val="000000"/>
              </a:solidFill>
              <a:round/>
              <a:headEnd/>
              <a:tailEnd/>
            </a:ln>
          </p:spPr>
          <p:txBody>
            <a:bodyPr/>
            <a:lstStyle/>
            <a:p>
              <a:endParaRPr lang="en-US"/>
            </a:p>
          </p:txBody>
        </p:sp>
        <p:sp>
          <p:nvSpPr>
            <p:cNvPr id="140375" name="Line 87"/>
            <p:cNvSpPr>
              <a:spLocks noChangeShapeType="1"/>
            </p:cNvSpPr>
            <p:nvPr/>
          </p:nvSpPr>
          <p:spPr bwMode="auto">
            <a:xfrm>
              <a:off x="2468" y="1178"/>
              <a:ext cx="1" cy="2669"/>
            </a:xfrm>
            <a:prstGeom prst="line">
              <a:avLst/>
            </a:prstGeom>
            <a:noFill/>
            <a:ln w="11113">
              <a:solidFill>
                <a:srgbClr val="000000"/>
              </a:solidFill>
              <a:round/>
              <a:headEnd/>
              <a:tailEnd/>
            </a:ln>
          </p:spPr>
          <p:txBody>
            <a:bodyPr/>
            <a:lstStyle/>
            <a:p>
              <a:endParaRPr lang="en-US"/>
            </a:p>
          </p:txBody>
        </p:sp>
        <p:sp>
          <p:nvSpPr>
            <p:cNvPr id="140376" name="Line 88"/>
            <p:cNvSpPr>
              <a:spLocks noChangeShapeType="1"/>
            </p:cNvSpPr>
            <p:nvPr/>
          </p:nvSpPr>
          <p:spPr bwMode="auto">
            <a:xfrm>
              <a:off x="2490" y="1178"/>
              <a:ext cx="1" cy="2669"/>
            </a:xfrm>
            <a:prstGeom prst="line">
              <a:avLst/>
            </a:prstGeom>
            <a:noFill/>
            <a:ln w="11113">
              <a:solidFill>
                <a:srgbClr val="000000"/>
              </a:solidFill>
              <a:round/>
              <a:headEnd/>
              <a:tailEnd/>
            </a:ln>
          </p:spPr>
          <p:txBody>
            <a:bodyPr/>
            <a:lstStyle/>
            <a:p>
              <a:endParaRPr lang="en-US"/>
            </a:p>
          </p:txBody>
        </p:sp>
        <p:sp>
          <p:nvSpPr>
            <p:cNvPr id="140377" name="Line 89"/>
            <p:cNvSpPr>
              <a:spLocks noChangeShapeType="1"/>
            </p:cNvSpPr>
            <p:nvPr/>
          </p:nvSpPr>
          <p:spPr bwMode="auto">
            <a:xfrm>
              <a:off x="2512" y="1178"/>
              <a:ext cx="1" cy="2669"/>
            </a:xfrm>
            <a:prstGeom prst="line">
              <a:avLst/>
            </a:prstGeom>
            <a:noFill/>
            <a:ln w="11113">
              <a:solidFill>
                <a:srgbClr val="000000"/>
              </a:solidFill>
              <a:round/>
              <a:headEnd/>
              <a:tailEnd/>
            </a:ln>
          </p:spPr>
          <p:txBody>
            <a:bodyPr/>
            <a:lstStyle/>
            <a:p>
              <a:endParaRPr lang="en-US"/>
            </a:p>
          </p:txBody>
        </p:sp>
        <p:sp>
          <p:nvSpPr>
            <p:cNvPr id="140378" name="Line 90"/>
            <p:cNvSpPr>
              <a:spLocks noChangeShapeType="1"/>
            </p:cNvSpPr>
            <p:nvPr/>
          </p:nvSpPr>
          <p:spPr bwMode="auto">
            <a:xfrm>
              <a:off x="2645" y="1178"/>
              <a:ext cx="1" cy="2669"/>
            </a:xfrm>
            <a:prstGeom prst="line">
              <a:avLst/>
            </a:prstGeom>
            <a:noFill/>
            <a:ln w="11113">
              <a:solidFill>
                <a:srgbClr val="000000"/>
              </a:solidFill>
              <a:round/>
              <a:headEnd/>
              <a:tailEnd/>
            </a:ln>
          </p:spPr>
          <p:txBody>
            <a:bodyPr/>
            <a:lstStyle/>
            <a:p>
              <a:endParaRPr lang="en-US"/>
            </a:p>
          </p:txBody>
        </p:sp>
        <p:sp>
          <p:nvSpPr>
            <p:cNvPr id="140379" name="Line 91"/>
            <p:cNvSpPr>
              <a:spLocks noChangeShapeType="1"/>
            </p:cNvSpPr>
            <p:nvPr/>
          </p:nvSpPr>
          <p:spPr bwMode="auto">
            <a:xfrm>
              <a:off x="2712" y="1178"/>
              <a:ext cx="1" cy="2669"/>
            </a:xfrm>
            <a:prstGeom prst="line">
              <a:avLst/>
            </a:prstGeom>
            <a:noFill/>
            <a:ln w="11113">
              <a:solidFill>
                <a:srgbClr val="000000"/>
              </a:solidFill>
              <a:round/>
              <a:headEnd/>
              <a:tailEnd/>
            </a:ln>
          </p:spPr>
          <p:txBody>
            <a:bodyPr/>
            <a:lstStyle/>
            <a:p>
              <a:endParaRPr lang="en-US"/>
            </a:p>
          </p:txBody>
        </p:sp>
        <p:sp>
          <p:nvSpPr>
            <p:cNvPr id="140380" name="Line 92"/>
            <p:cNvSpPr>
              <a:spLocks noChangeShapeType="1"/>
            </p:cNvSpPr>
            <p:nvPr/>
          </p:nvSpPr>
          <p:spPr bwMode="auto">
            <a:xfrm>
              <a:off x="2756" y="1178"/>
              <a:ext cx="1" cy="2669"/>
            </a:xfrm>
            <a:prstGeom prst="line">
              <a:avLst/>
            </a:prstGeom>
            <a:noFill/>
            <a:ln w="11113">
              <a:solidFill>
                <a:srgbClr val="000000"/>
              </a:solidFill>
              <a:round/>
              <a:headEnd/>
              <a:tailEnd/>
            </a:ln>
          </p:spPr>
          <p:txBody>
            <a:bodyPr/>
            <a:lstStyle/>
            <a:p>
              <a:endParaRPr lang="en-US"/>
            </a:p>
          </p:txBody>
        </p:sp>
        <p:sp>
          <p:nvSpPr>
            <p:cNvPr id="140381" name="Line 93"/>
            <p:cNvSpPr>
              <a:spLocks noChangeShapeType="1"/>
            </p:cNvSpPr>
            <p:nvPr/>
          </p:nvSpPr>
          <p:spPr bwMode="auto">
            <a:xfrm>
              <a:off x="2793" y="1178"/>
              <a:ext cx="1" cy="2669"/>
            </a:xfrm>
            <a:prstGeom prst="line">
              <a:avLst/>
            </a:prstGeom>
            <a:noFill/>
            <a:ln w="11113">
              <a:solidFill>
                <a:srgbClr val="000000"/>
              </a:solidFill>
              <a:round/>
              <a:headEnd/>
              <a:tailEnd/>
            </a:ln>
          </p:spPr>
          <p:txBody>
            <a:bodyPr/>
            <a:lstStyle/>
            <a:p>
              <a:endParaRPr lang="en-US"/>
            </a:p>
          </p:txBody>
        </p:sp>
        <p:sp>
          <p:nvSpPr>
            <p:cNvPr id="140382" name="Line 94"/>
            <p:cNvSpPr>
              <a:spLocks noChangeShapeType="1"/>
            </p:cNvSpPr>
            <p:nvPr/>
          </p:nvSpPr>
          <p:spPr bwMode="auto">
            <a:xfrm>
              <a:off x="2823" y="1178"/>
              <a:ext cx="1" cy="2669"/>
            </a:xfrm>
            <a:prstGeom prst="line">
              <a:avLst/>
            </a:prstGeom>
            <a:noFill/>
            <a:ln w="11113">
              <a:solidFill>
                <a:srgbClr val="000000"/>
              </a:solidFill>
              <a:round/>
              <a:headEnd/>
              <a:tailEnd/>
            </a:ln>
          </p:spPr>
          <p:txBody>
            <a:bodyPr/>
            <a:lstStyle/>
            <a:p>
              <a:endParaRPr lang="en-US"/>
            </a:p>
          </p:txBody>
        </p:sp>
        <p:sp>
          <p:nvSpPr>
            <p:cNvPr id="140383" name="Line 95"/>
            <p:cNvSpPr>
              <a:spLocks noChangeShapeType="1"/>
            </p:cNvSpPr>
            <p:nvPr/>
          </p:nvSpPr>
          <p:spPr bwMode="auto">
            <a:xfrm>
              <a:off x="2852" y="1178"/>
              <a:ext cx="1" cy="2669"/>
            </a:xfrm>
            <a:prstGeom prst="line">
              <a:avLst/>
            </a:prstGeom>
            <a:noFill/>
            <a:ln w="11113">
              <a:solidFill>
                <a:srgbClr val="000000"/>
              </a:solidFill>
              <a:round/>
              <a:headEnd/>
              <a:tailEnd/>
            </a:ln>
          </p:spPr>
          <p:txBody>
            <a:bodyPr/>
            <a:lstStyle/>
            <a:p>
              <a:endParaRPr lang="en-US"/>
            </a:p>
          </p:txBody>
        </p:sp>
        <p:sp>
          <p:nvSpPr>
            <p:cNvPr id="140384" name="Line 96"/>
            <p:cNvSpPr>
              <a:spLocks noChangeShapeType="1"/>
            </p:cNvSpPr>
            <p:nvPr/>
          </p:nvSpPr>
          <p:spPr bwMode="auto">
            <a:xfrm>
              <a:off x="2874" y="1178"/>
              <a:ext cx="1" cy="2669"/>
            </a:xfrm>
            <a:prstGeom prst="line">
              <a:avLst/>
            </a:prstGeom>
            <a:noFill/>
            <a:ln w="11113">
              <a:solidFill>
                <a:srgbClr val="000000"/>
              </a:solidFill>
              <a:round/>
              <a:headEnd/>
              <a:tailEnd/>
            </a:ln>
          </p:spPr>
          <p:txBody>
            <a:bodyPr/>
            <a:lstStyle/>
            <a:p>
              <a:endParaRPr lang="en-US"/>
            </a:p>
          </p:txBody>
        </p:sp>
        <p:sp>
          <p:nvSpPr>
            <p:cNvPr id="140385" name="Line 97"/>
            <p:cNvSpPr>
              <a:spLocks noChangeShapeType="1"/>
            </p:cNvSpPr>
            <p:nvPr/>
          </p:nvSpPr>
          <p:spPr bwMode="auto">
            <a:xfrm>
              <a:off x="2897" y="1178"/>
              <a:ext cx="1" cy="2669"/>
            </a:xfrm>
            <a:prstGeom prst="line">
              <a:avLst/>
            </a:prstGeom>
            <a:noFill/>
            <a:ln w="11113">
              <a:solidFill>
                <a:srgbClr val="000000"/>
              </a:solidFill>
              <a:round/>
              <a:headEnd/>
              <a:tailEnd/>
            </a:ln>
          </p:spPr>
          <p:txBody>
            <a:bodyPr/>
            <a:lstStyle/>
            <a:p>
              <a:endParaRPr lang="en-US"/>
            </a:p>
          </p:txBody>
        </p:sp>
        <p:sp>
          <p:nvSpPr>
            <p:cNvPr id="140386" name="Line 98"/>
            <p:cNvSpPr>
              <a:spLocks noChangeShapeType="1"/>
            </p:cNvSpPr>
            <p:nvPr/>
          </p:nvSpPr>
          <p:spPr bwMode="auto">
            <a:xfrm>
              <a:off x="3030" y="1178"/>
              <a:ext cx="1" cy="2669"/>
            </a:xfrm>
            <a:prstGeom prst="line">
              <a:avLst/>
            </a:prstGeom>
            <a:noFill/>
            <a:ln w="11113">
              <a:solidFill>
                <a:srgbClr val="000000"/>
              </a:solidFill>
              <a:round/>
              <a:headEnd/>
              <a:tailEnd/>
            </a:ln>
          </p:spPr>
          <p:txBody>
            <a:bodyPr/>
            <a:lstStyle/>
            <a:p>
              <a:endParaRPr lang="en-US"/>
            </a:p>
          </p:txBody>
        </p:sp>
        <p:sp>
          <p:nvSpPr>
            <p:cNvPr id="140387" name="Line 99"/>
            <p:cNvSpPr>
              <a:spLocks noChangeShapeType="1"/>
            </p:cNvSpPr>
            <p:nvPr/>
          </p:nvSpPr>
          <p:spPr bwMode="auto">
            <a:xfrm>
              <a:off x="3096" y="1178"/>
              <a:ext cx="1" cy="2669"/>
            </a:xfrm>
            <a:prstGeom prst="line">
              <a:avLst/>
            </a:prstGeom>
            <a:noFill/>
            <a:ln w="11113">
              <a:solidFill>
                <a:srgbClr val="000000"/>
              </a:solidFill>
              <a:round/>
              <a:headEnd/>
              <a:tailEnd/>
            </a:ln>
          </p:spPr>
          <p:txBody>
            <a:bodyPr/>
            <a:lstStyle/>
            <a:p>
              <a:endParaRPr lang="en-US"/>
            </a:p>
          </p:txBody>
        </p:sp>
        <p:sp>
          <p:nvSpPr>
            <p:cNvPr id="140388" name="Line 100"/>
            <p:cNvSpPr>
              <a:spLocks noChangeShapeType="1"/>
            </p:cNvSpPr>
            <p:nvPr/>
          </p:nvSpPr>
          <p:spPr bwMode="auto">
            <a:xfrm>
              <a:off x="3140" y="1178"/>
              <a:ext cx="1" cy="2669"/>
            </a:xfrm>
            <a:prstGeom prst="line">
              <a:avLst/>
            </a:prstGeom>
            <a:noFill/>
            <a:ln w="11113">
              <a:solidFill>
                <a:srgbClr val="000000"/>
              </a:solidFill>
              <a:round/>
              <a:headEnd/>
              <a:tailEnd/>
            </a:ln>
          </p:spPr>
          <p:txBody>
            <a:bodyPr/>
            <a:lstStyle/>
            <a:p>
              <a:endParaRPr lang="en-US"/>
            </a:p>
          </p:txBody>
        </p:sp>
        <p:sp>
          <p:nvSpPr>
            <p:cNvPr id="140389" name="Line 101"/>
            <p:cNvSpPr>
              <a:spLocks noChangeShapeType="1"/>
            </p:cNvSpPr>
            <p:nvPr/>
          </p:nvSpPr>
          <p:spPr bwMode="auto">
            <a:xfrm>
              <a:off x="3177" y="1178"/>
              <a:ext cx="1" cy="2669"/>
            </a:xfrm>
            <a:prstGeom prst="line">
              <a:avLst/>
            </a:prstGeom>
            <a:noFill/>
            <a:ln w="11113">
              <a:solidFill>
                <a:srgbClr val="000000"/>
              </a:solidFill>
              <a:round/>
              <a:headEnd/>
              <a:tailEnd/>
            </a:ln>
          </p:spPr>
          <p:txBody>
            <a:bodyPr/>
            <a:lstStyle/>
            <a:p>
              <a:endParaRPr lang="en-US"/>
            </a:p>
          </p:txBody>
        </p:sp>
        <p:sp>
          <p:nvSpPr>
            <p:cNvPr id="140390" name="Line 102"/>
            <p:cNvSpPr>
              <a:spLocks noChangeShapeType="1"/>
            </p:cNvSpPr>
            <p:nvPr/>
          </p:nvSpPr>
          <p:spPr bwMode="auto">
            <a:xfrm>
              <a:off x="3207" y="1178"/>
              <a:ext cx="1" cy="2669"/>
            </a:xfrm>
            <a:prstGeom prst="line">
              <a:avLst/>
            </a:prstGeom>
            <a:noFill/>
            <a:ln w="11113">
              <a:solidFill>
                <a:srgbClr val="000000"/>
              </a:solidFill>
              <a:round/>
              <a:headEnd/>
              <a:tailEnd/>
            </a:ln>
          </p:spPr>
          <p:txBody>
            <a:bodyPr/>
            <a:lstStyle/>
            <a:p>
              <a:endParaRPr lang="en-US"/>
            </a:p>
          </p:txBody>
        </p:sp>
        <p:sp>
          <p:nvSpPr>
            <p:cNvPr id="140391" name="Line 103"/>
            <p:cNvSpPr>
              <a:spLocks noChangeShapeType="1"/>
            </p:cNvSpPr>
            <p:nvPr/>
          </p:nvSpPr>
          <p:spPr bwMode="auto">
            <a:xfrm>
              <a:off x="3237" y="1178"/>
              <a:ext cx="1" cy="2669"/>
            </a:xfrm>
            <a:prstGeom prst="line">
              <a:avLst/>
            </a:prstGeom>
            <a:noFill/>
            <a:ln w="11113">
              <a:solidFill>
                <a:srgbClr val="000000"/>
              </a:solidFill>
              <a:round/>
              <a:headEnd/>
              <a:tailEnd/>
            </a:ln>
          </p:spPr>
          <p:txBody>
            <a:bodyPr/>
            <a:lstStyle/>
            <a:p>
              <a:endParaRPr lang="en-US"/>
            </a:p>
          </p:txBody>
        </p:sp>
        <p:sp>
          <p:nvSpPr>
            <p:cNvPr id="140392" name="Line 104"/>
            <p:cNvSpPr>
              <a:spLocks noChangeShapeType="1"/>
            </p:cNvSpPr>
            <p:nvPr/>
          </p:nvSpPr>
          <p:spPr bwMode="auto">
            <a:xfrm>
              <a:off x="3259" y="1178"/>
              <a:ext cx="1" cy="2669"/>
            </a:xfrm>
            <a:prstGeom prst="line">
              <a:avLst/>
            </a:prstGeom>
            <a:noFill/>
            <a:ln w="11113">
              <a:solidFill>
                <a:srgbClr val="000000"/>
              </a:solidFill>
              <a:round/>
              <a:headEnd/>
              <a:tailEnd/>
            </a:ln>
          </p:spPr>
          <p:txBody>
            <a:bodyPr/>
            <a:lstStyle/>
            <a:p>
              <a:endParaRPr lang="en-US"/>
            </a:p>
          </p:txBody>
        </p:sp>
        <p:sp>
          <p:nvSpPr>
            <p:cNvPr id="140393" name="Line 105"/>
            <p:cNvSpPr>
              <a:spLocks noChangeShapeType="1"/>
            </p:cNvSpPr>
            <p:nvPr/>
          </p:nvSpPr>
          <p:spPr bwMode="auto">
            <a:xfrm>
              <a:off x="3281" y="1178"/>
              <a:ext cx="1" cy="2669"/>
            </a:xfrm>
            <a:prstGeom prst="line">
              <a:avLst/>
            </a:prstGeom>
            <a:noFill/>
            <a:ln w="11113">
              <a:solidFill>
                <a:srgbClr val="000000"/>
              </a:solidFill>
              <a:round/>
              <a:headEnd/>
              <a:tailEnd/>
            </a:ln>
          </p:spPr>
          <p:txBody>
            <a:bodyPr/>
            <a:lstStyle/>
            <a:p>
              <a:endParaRPr lang="en-US"/>
            </a:p>
          </p:txBody>
        </p:sp>
        <p:sp>
          <p:nvSpPr>
            <p:cNvPr id="140394" name="Line 106"/>
            <p:cNvSpPr>
              <a:spLocks noChangeShapeType="1"/>
            </p:cNvSpPr>
            <p:nvPr/>
          </p:nvSpPr>
          <p:spPr bwMode="auto">
            <a:xfrm>
              <a:off x="3414" y="1178"/>
              <a:ext cx="1" cy="2669"/>
            </a:xfrm>
            <a:prstGeom prst="line">
              <a:avLst/>
            </a:prstGeom>
            <a:noFill/>
            <a:ln w="11113">
              <a:solidFill>
                <a:srgbClr val="000000"/>
              </a:solidFill>
              <a:round/>
              <a:headEnd/>
              <a:tailEnd/>
            </a:ln>
          </p:spPr>
          <p:txBody>
            <a:bodyPr/>
            <a:lstStyle/>
            <a:p>
              <a:endParaRPr lang="en-US"/>
            </a:p>
          </p:txBody>
        </p:sp>
        <p:sp>
          <p:nvSpPr>
            <p:cNvPr id="140395" name="Line 107"/>
            <p:cNvSpPr>
              <a:spLocks noChangeShapeType="1"/>
            </p:cNvSpPr>
            <p:nvPr/>
          </p:nvSpPr>
          <p:spPr bwMode="auto">
            <a:xfrm>
              <a:off x="3480" y="1178"/>
              <a:ext cx="1" cy="2669"/>
            </a:xfrm>
            <a:prstGeom prst="line">
              <a:avLst/>
            </a:prstGeom>
            <a:noFill/>
            <a:ln w="11113">
              <a:solidFill>
                <a:srgbClr val="000000"/>
              </a:solidFill>
              <a:round/>
              <a:headEnd/>
              <a:tailEnd/>
            </a:ln>
          </p:spPr>
          <p:txBody>
            <a:bodyPr/>
            <a:lstStyle/>
            <a:p>
              <a:endParaRPr lang="en-US"/>
            </a:p>
          </p:txBody>
        </p:sp>
        <p:sp>
          <p:nvSpPr>
            <p:cNvPr id="140396" name="Line 108"/>
            <p:cNvSpPr>
              <a:spLocks noChangeShapeType="1"/>
            </p:cNvSpPr>
            <p:nvPr/>
          </p:nvSpPr>
          <p:spPr bwMode="auto">
            <a:xfrm>
              <a:off x="3525" y="1178"/>
              <a:ext cx="1" cy="2669"/>
            </a:xfrm>
            <a:prstGeom prst="line">
              <a:avLst/>
            </a:prstGeom>
            <a:noFill/>
            <a:ln w="11113">
              <a:solidFill>
                <a:srgbClr val="000000"/>
              </a:solidFill>
              <a:round/>
              <a:headEnd/>
              <a:tailEnd/>
            </a:ln>
          </p:spPr>
          <p:txBody>
            <a:bodyPr/>
            <a:lstStyle/>
            <a:p>
              <a:endParaRPr lang="en-US"/>
            </a:p>
          </p:txBody>
        </p:sp>
        <p:sp>
          <p:nvSpPr>
            <p:cNvPr id="140397" name="Line 109"/>
            <p:cNvSpPr>
              <a:spLocks noChangeShapeType="1"/>
            </p:cNvSpPr>
            <p:nvPr/>
          </p:nvSpPr>
          <p:spPr bwMode="auto">
            <a:xfrm>
              <a:off x="3562" y="1178"/>
              <a:ext cx="1" cy="2669"/>
            </a:xfrm>
            <a:prstGeom prst="line">
              <a:avLst/>
            </a:prstGeom>
            <a:noFill/>
            <a:ln w="11113">
              <a:solidFill>
                <a:srgbClr val="000000"/>
              </a:solidFill>
              <a:round/>
              <a:headEnd/>
              <a:tailEnd/>
            </a:ln>
          </p:spPr>
          <p:txBody>
            <a:bodyPr/>
            <a:lstStyle/>
            <a:p>
              <a:endParaRPr lang="en-US"/>
            </a:p>
          </p:txBody>
        </p:sp>
        <p:sp>
          <p:nvSpPr>
            <p:cNvPr id="140398" name="Line 110"/>
            <p:cNvSpPr>
              <a:spLocks noChangeShapeType="1"/>
            </p:cNvSpPr>
            <p:nvPr/>
          </p:nvSpPr>
          <p:spPr bwMode="auto">
            <a:xfrm>
              <a:off x="3591" y="1178"/>
              <a:ext cx="1" cy="2669"/>
            </a:xfrm>
            <a:prstGeom prst="line">
              <a:avLst/>
            </a:prstGeom>
            <a:noFill/>
            <a:ln w="11113">
              <a:solidFill>
                <a:srgbClr val="000000"/>
              </a:solidFill>
              <a:round/>
              <a:headEnd/>
              <a:tailEnd/>
            </a:ln>
          </p:spPr>
          <p:txBody>
            <a:bodyPr/>
            <a:lstStyle/>
            <a:p>
              <a:endParaRPr lang="en-US"/>
            </a:p>
          </p:txBody>
        </p:sp>
        <p:sp>
          <p:nvSpPr>
            <p:cNvPr id="140399" name="Line 111"/>
            <p:cNvSpPr>
              <a:spLocks noChangeShapeType="1"/>
            </p:cNvSpPr>
            <p:nvPr/>
          </p:nvSpPr>
          <p:spPr bwMode="auto">
            <a:xfrm>
              <a:off x="3621" y="1178"/>
              <a:ext cx="1" cy="2669"/>
            </a:xfrm>
            <a:prstGeom prst="line">
              <a:avLst/>
            </a:prstGeom>
            <a:noFill/>
            <a:ln w="11113">
              <a:solidFill>
                <a:srgbClr val="000000"/>
              </a:solidFill>
              <a:round/>
              <a:headEnd/>
              <a:tailEnd/>
            </a:ln>
          </p:spPr>
          <p:txBody>
            <a:bodyPr/>
            <a:lstStyle/>
            <a:p>
              <a:endParaRPr lang="en-US"/>
            </a:p>
          </p:txBody>
        </p:sp>
        <p:sp>
          <p:nvSpPr>
            <p:cNvPr id="140400" name="Line 112"/>
            <p:cNvSpPr>
              <a:spLocks noChangeShapeType="1"/>
            </p:cNvSpPr>
            <p:nvPr/>
          </p:nvSpPr>
          <p:spPr bwMode="auto">
            <a:xfrm>
              <a:off x="3643" y="1178"/>
              <a:ext cx="1" cy="2669"/>
            </a:xfrm>
            <a:prstGeom prst="line">
              <a:avLst/>
            </a:prstGeom>
            <a:noFill/>
            <a:ln w="11113">
              <a:solidFill>
                <a:srgbClr val="000000"/>
              </a:solidFill>
              <a:round/>
              <a:headEnd/>
              <a:tailEnd/>
            </a:ln>
          </p:spPr>
          <p:txBody>
            <a:bodyPr/>
            <a:lstStyle/>
            <a:p>
              <a:endParaRPr lang="en-US"/>
            </a:p>
          </p:txBody>
        </p:sp>
        <p:sp>
          <p:nvSpPr>
            <p:cNvPr id="140401" name="Line 113"/>
            <p:cNvSpPr>
              <a:spLocks noChangeShapeType="1"/>
            </p:cNvSpPr>
            <p:nvPr/>
          </p:nvSpPr>
          <p:spPr bwMode="auto">
            <a:xfrm>
              <a:off x="3665" y="1178"/>
              <a:ext cx="1" cy="2669"/>
            </a:xfrm>
            <a:prstGeom prst="line">
              <a:avLst/>
            </a:prstGeom>
            <a:noFill/>
            <a:ln w="11113">
              <a:solidFill>
                <a:srgbClr val="000000"/>
              </a:solidFill>
              <a:round/>
              <a:headEnd/>
              <a:tailEnd/>
            </a:ln>
          </p:spPr>
          <p:txBody>
            <a:bodyPr/>
            <a:lstStyle/>
            <a:p>
              <a:endParaRPr lang="en-US"/>
            </a:p>
          </p:txBody>
        </p:sp>
        <p:sp>
          <p:nvSpPr>
            <p:cNvPr id="140402" name="Line 114"/>
            <p:cNvSpPr>
              <a:spLocks noChangeShapeType="1"/>
            </p:cNvSpPr>
            <p:nvPr/>
          </p:nvSpPr>
          <p:spPr bwMode="auto">
            <a:xfrm>
              <a:off x="3798" y="1178"/>
              <a:ext cx="1" cy="2669"/>
            </a:xfrm>
            <a:prstGeom prst="line">
              <a:avLst/>
            </a:prstGeom>
            <a:noFill/>
            <a:ln w="11113">
              <a:solidFill>
                <a:srgbClr val="000000"/>
              </a:solidFill>
              <a:round/>
              <a:headEnd/>
              <a:tailEnd/>
            </a:ln>
          </p:spPr>
          <p:txBody>
            <a:bodyPr/>
            <a:lstStyle/>
            <a:p>
              <a:endParaRPr lang="en-US"/>
            </a:p>
          </p:txBody>
        </p:sp>
        <p:sp>
          <p:nvSpPr>
            <p:cNvPr id="140403" name="Line 115"/>
            <p:cNvSpPr>
              <a:spLocks noChangeShapeType="1"/>
            </p:cNvSpPr>
            <p:nvPr/>
          </p:nvSpPr>
          <p:spPr bwMode="auto">
            <a:xfrm>
              <a:off x="3865" y="1178"/>
              <a:ext cx="1" cy="2669"/>
            </a:xfrm>
            <a:prstGeom prst="line">
              <a:avLst/>
            </a:prstGeom>
            <a:noFill/>
            <a:ln w="11113">
              <a:solidFill>
                <a:srgbClr val="000000"/>
              </a:solidFill>
              <a:round/>
              <a:headEnd/>
              <a:tailEnd/>
            </a:ln>
          </p:spPr>
          <p:txBody>
            <a:bodyPr/>
            <a:lstStyle/>
            <a:p>
              <a:endParaRPr lang="en-US"/>
            </a:p>
          </p:txBody>
        </p:sp>
        <p:sp>
          <p:nvSpPr>
            <p:cNvPr id="140404" name="Line 116"/>
            <p:cNvSpPr>
              <a:spLocks noChangeShapeType="1"/>
            </p:cNvSpPr>
            <p:nvPr/>
          </p:nvSpPr>
          <p:spPr bwMode="auto">
            <a:xfrm>
              <a:off x="3909" y="1178"/>
              <a:ext cx="1" cy="2669"/>
            </a:xfrm>
            <a:prstGeom prst="line">
              <a:avLst/>
            </a:prstGeom>
            <a:noFill/>
            <a:ln w="11113">
              <a:solidFill>
                <a:srgbClr val="000000"/>
              </a:solidFill>
              <a:round/>
              <a:headEnd/>
              <a:tailEnd/>
            </a:ln>
          </p:spPr>
          <p:txBody>
            <a:bodyPr/>
            <a:lstStyle/>
            <a:p>
              <a:endParaRPr lang="en-US"/>
            </a:p>
          </p:txBody>
        </p:sp>
        <p:sp>
          <p:nvSpPr>
            <p:cNvPr id="140405" name="Line 117"/>
            <p:cNvSpPr>
              <a:spLocks noChangeShapeType="1"/>
            </p:cNvSpPr>
            <p:nvPr/>
          </p:nvSpPr>
          <p:spPr bwMode="auto">
            <a:xfrm>
              <a:off x="3946" y="1178"/>
              <a:ext cx="1" cy="2669"/>
            </a:xfrm>
            <a:prstGeom prst="line">
              <a:avLst/>
            </a:prstGeom>
            <a:noFill/>
            <a:ln w="11113">
              <a:solidFill>
                <a:srgbClr val="000000"/>
              </a:solidFill>
              <a:round/>
              <a:headEnd/>
              <a:tailEnd/>
            </a:ln>
          </p:spPr>
          <p:txBody>
            <a:bodyPr/>
            <a:lstStyle/>
            <a:p>
              <a:endParaRPr lang="en-US"/>
            </a:p>
          </p:txBody>
        </p:sp>
        <p:sp>
          <p:nvSpPr>
            <p:cNvPr id="140406" name="Line 118"/>
            <p:cNvSpPr>
              <a:spLocks noChangeShapeType="1"/>
            </p:cNvSpPr>
            <p:nvPr/>
          </p:nvSpPr>
          <p:spPr bwMode="auto">
            <a:xfrm>
              <a:off x="3976" y="1178"/>
              <a:ext cx="1" cy="2669"/>
            </a:xfrm>
            <a:prstGeom prst="line">
              <a:avLst/>
            </a:prstGeom>
            <a:noFill/>
            <a:ln w="11113">
              <a:solidFill>
                <a:srgbClr val="000000"/>
              </a:solidFill>
              <a:round/>
              <a:headEnd/>
              <a:tailEnd/>
            </a:ln>
          </p:spPr>
          <p:txBody>
            <a:bodyPr/>
            <a:lstStyle/>
            <a:p>
              <a:endParaRPr lang="en-US"/>
            </a:p>
          </p:txBody>
        </p:sp>
        <p:sp>
          <p:nvSpPr>
            <p:cNvPr id="140407" name="Line 119"/>
            <p:cNvSpPr>
              <a:spLocks noChangeShapeType="1"/>
            </p:cNvSpPr>
            <p:nvPr/>
          </p:nvSpPr>
          <p:spPr bwMode="auto">
            <a:xfrm>
              <a:off x="4005" y="1178"/>
              <a:ext cx="1" cy="2669"/>
            </a:xfrm>
            <a:prstGeom prst="line">
              <a:avLst/>
            </a:prstGeom>
            <a:noFill/>
            <a:ln w="11113">
              <a:solidFill>
                <a:srgbClr val="000000"/>
              </a:solidFill>
              <a:round/>
              <a:headEnd/>
              <a:tailEnd/>
            </a:ln>
          </p:spPr>
          <p:txBody>
            <a:bodyPr/>
            <a:lstStyle/>
            <a:p>
              <a:endParaRPr lang="en-US"/>
            </a:p>
          </p:txBody>
        </p:sp>
        <p:sp>
          <p:nvSpPr>
            <p:cNvPr id="140408" name="Line 120"/>
            <p:cNvSpPr>
              <a:spLocks noChangeShapeType="1"/>
            </p:cNvSpPr>
            <p:nvPr/>
          </p:nvSpPr>
          <p:spPr bwMode="auto">
            <a:xfrm>
              <a:off x="4027" y="1178"/>
              <a:ext cx="1" cy="2669"/>
            </a:xfrm>
            <a:prstGeom prst="line">
              <a:avLst/>
            </a:prstGeom>
            <a:noFill/>
            <a:ln w="11113">
              <a:solidFill>
                <a:srgbClr val="000000"/>
              </a:solidFill>
              <a:round/>
              <a:headEnd/>
              <a:tailEnd/>
            </a:ln>
          </p:spPr>
          <p:txBody>
            <a:bodyPr/>
            <a:lstStyle/>
            <a:p>
              <a:endParaRPr lang="en-US"/>
            </a:p>
          </p:txBody>
        </p:sp>
        <p:sp>
          <p:nvSpPr>
            <p:cNvPr id="140409" name="Line 121"/>
            <p:cNvSpPr>
              <a:spLocks noChangeShapeType="1"/>
            </p:cNvSpPr>
            <p:nvPr/>
          </p:nvSpPr>
          <p:spPr bwMode="auto">
            <a:xfrm>
              <a:off x="4049" y="1178"/>
              <a:ext cx="1" cy="2669"/>
            </a:xfrm>
            <a:prstGeom prst="line">
              <a:avLst/>
            </a:prstGeom>
            <a:noFill/>
            <a:ln w="11113">
              <a:solidFill>
                <a:srgbClr val="000000"/>
              </a:solidFill>
              <a:round/>
              <a:headEnd/>
              <a:tailEnd/>
            </a:ln>
          </p:spPr>
          <p:txBody>
            <a:bodyPr/>
            <a:lstStyle/>
            <a:p>
              <a:endParaRPr lang="en-US"/>
            </a:p>
          </p:txBody>
        </p:sp>
        <p:sp>
          <p:nvSpPr>
            <p:cNvPr id="140410" name="Line 122"/>
            <p:cNvSpPr>
              <a:spLocks noChangeShapeType="1"/>
            </p:cNvSpPr>
            <p:nvPr/>
          </p:nvSpPr>
          <p:spPr bwMode="auto">
            <a:xfrm>
              <a:off x="4182" y="1178"/>
              <a:ext cx="1" cy="2669"/>
            </a:xfrm>
            <a:prstGeom prst="line">
              <a:avLst/>
            </a:prstGeom>
            <a:noFill/>
            <a:ln w="11113">
              <a:solidFill>
                <a:srgbClr val="000000"/>
              </a:solidFill>
              <a:round/>
              <a:headEnd/>
              <a:tailEnd/>
            </a:ln>
          </p:spPr>
          <p:txBody>
            <a:bodyPr/>
            <a:lstStyle/>
            <a:p>
              <a:endParaRPr lang="en-US"/>
            </a:p>
          </p:txBody>
        </p:sp>
        <p:sp>
          <p:nvSpPr>
            <p:cNvPr id="140411" name="Line 123"/>
            <p:cNvSpPr>
              <a:spLocks noChangeShapeType="1"/>
            </p:cNvSpPr>
            <p:nvPr/>
          </p:nvSpPr>
          <p:spPr bwMode="auto">
            <a:xfrm>
              <a:off x="4249" y="1178"/>
              <a:ext cx="1" cy="2669"/>
            </a:xfrm>
            <a:prstGeom prst="line">
              <a:avLst/>
            </a:prstGeom>
            <a:noFill/>
            <a:ln w="11113">
              <a:solidFill>
                <a:srgbClr val="000000"/>
              </a:solidFill>
              <a:round/>
              <a:headEnd/>
              <a:tailEnd/>
            </a:ln>
          </p:spPr>
          <p:txBody>
            <a:bodyPr/>
            <a:lstStyle/>
            <a:p>
              <a:endParaRPr lang="en-US"/>
            </a:p>
          </p:txBody>
        </p:sp>
        <p:sp>
          <p:nvSpPr>
            <p:cNvPr id="140412" name="Line 124"/>
            <p:cNvSpPr>
              <a:spLocks noChangeShapeType="1"/>
            </p:cNvSpPr>
            <p:nvPr/>
          </p:nvSpPr>
          <p:spPr bwMode="auto">
            <a:xfrm>
              <a:off x="4293" y="1178"/>
              <a:ext cx="1" cy="2669"/>
            </a:xfrm>
            <a:prstGeom prst="line">
              <a:avLst/>
            </a:prstGeom>
            <a:noFill/>
            <a:ln w="11113">
              <a:solidFill>
                <a:srgbClr val="000000"/>
              </a:solidFill>
              <a:round/>
              <a:headEnd/>
              <a:tailEnd/>
            </a:ln>
          </p:spPr>
          <p:txBody>
            <a:bodyPr/>
            <a:lstStyle/>
            <a:p>
              <a:endParaRPr lang="en-US"/>
            </a:p>
          </p:txBody>
        </p:sp>
        <p:sp>
          <p:nvSpPr>
            <p:cNvPr id="140413" name="Line 125"/>
            <p:cNvSpPr>
              <a:spLocks noChangeShapeType="1"/>
            </p:cNvSpPr>
            <p:nvPr/>
          </p:nvSpPr>
          <p:spPr bwMode="auto">
            <a:xfrm>
              <a:off x="4330" y="1178"/>
              <a:ext cx="1" cy="2669"/>
            </a:xfrm>
            <a:prstGeom prst="line">
              <a:avLst/>
            </a:prstGeom>
            <a:noFill/>
            <a:ln w="11113">
              <a:solidFill>
                <a:srgbClr val="000000"/>
              </a:solidFill>
              <a:round/>
              <a:headEnd/>
              <a:tailEnd/>
            </a:ln>
          </p:spPr>
          <p:txBody>
            <a:bodyPr/>
            <a:lstStyle/>
            <a:p>
              <a:endParaRPr lang="en-US"/>
            </a:p>
          </p:txBody>
        </p:sp>
        <p:sp>
          <p:nvSpPr>
            <p:cNvPr id="140414" name="Line 126"/>
            <p:cNvSpPr>
              <a:spLocks noChangeShapeType="1"/>
            </p:cNvSpPr>
            <p:nvPr/>
          </p:nvSpPr>
          <p:spPr bwMode="auto">
            <a:xfrm>
              <a:off x="4360" y="1178"/>
              <a:ext cx="1" cy="2669"/>
            </a:xfrm>
            <a:prstGeom prst="line">
              <a:avLst/>
            </a:prstGeom>
            <a:noFill/>
            <a:ln w="11113">
              <a:solidFill>
                <a:srgbClr val="000000"/>
              </a:solidFill>
              <a:round/>
              <a:headEnd/>
              <a:tailEnd/>
            </a:ln>
          </p:spPr>
          <p:txBody>
            <a:bodyPr/>
            <a:lstStyle/>
            <a:p>
              <a:endParaRPr lang="en-US"/>
            </a:p>
          </p:txBody>
        </p:sp>
        <p:sp>
          <p:nvSpPr>
            <p:cNvPr id="140415" name="Line 127"/>
            <p:cNvSpPr>
              <a:spLocks noChangeShapeType="1"/>
            </p:cNvSpPr>
            <p:nvPr/>
          </p:nvSpPr>
          <p:spPr bwMode="auto">
            <a:xfrm>
              <a:off x="4389" y="1178"/>
              <a:ext cx="1" cy="2669"/>
            </a:xfrm>
            <a:prstGeom prst="line">
              <a:avLst/>
            </a:prstGeom>
            <a:noFill/>
            <a:ln w="11113">
              <a:solidFill>
                <a:srgbClr val="000000"/>
              </a:solidFill>
              <a:round/>
              <a:headEnd/>
              <a:tailEnd/>
            </a:ln>
          </p:spPr>
          <p:txBody>
            <a:bodyPr/>
            <a:lstStyle/>
            <a:p>
              <a:endParaRPr lang="en-US"/>
            </a:p>
          </p:txBody>
        </p:sp>
        <p:sp>
          <p:nvSpPr>
            <p:cNvPr id="140416" name="Line 128"/>
            <p:cNvSpPr>
              <a:spLocks noChangeShapeType="1"/>
            </p:cNvSpPr>
            <p:nvPr/>
          </p:nvSpPr>
          <p:spPr bwMode="auto">
            <a:xfrm>
              <a:off x="4412" y="1178"/>
              <a:ext cx="1" cy="2669"/>
            </a:xfrm>
            <a:prstGeom prst="line">
              <a:avLst/>
            </a:prstGeom>
            <a:noFill/>
            <a:ln w="11113">
              <a:solidFill>
                <a:srgbClr val="000000"/>
              </a:solidFill>
              <a:round/>
              <a:headEnd/>
              <a:tailEnd/>
            </a:ln>
          </p:spPr>
          <p:txBody>
            <a:bodyPr/>
            <a:lstStyle/>
            <a:p>
              <a:endParaRPr lang="en-US"/>
            </a:p>
          </p:txBody>
        </p:sp>
        <p:sp>
          <p:nvSpPr>
            <p:cNvPr id="140417" name="Line 129"/>
            <p:cNvSpPr>
              <a:spLocks noChangeShapeType="1"/>
            </p:cNvSpPr>
            <p:nvPr/>
          </p:nvSpPr>
          <p:spPr bwMode="auto">
            <a:xfrm>
              <a:off x="4434" y="1178"/>
              <a:ext cx="1" cy="2669"/>
            </a:xfrm>
            <a:prstGeom prst="line">
              <a:avLst/>
            </a:prstGeom>
            <a:noFill/>
            <a:ln w="11113">
              <a:solidFill>
                <a:srgbClr val="000000"/>
              </a:solidFill>
              <a:round/>
              <a:headEnd/>
              <a:tailEnd/>
            </a:ln>
          </p:spPr>
          <p:txBody>
            <a:bodyPr/>
            <a:lstStyle/>
            <a:p>
              <a:endParaRPr lang="en-US"/>
            </a:p>
          </p:txBody>
        </p:sp>
        <p:sp>
          <p:nvSpPr>
            <p:cNvPr id="140418" name="Line 130"/>
            <p:cNvSpPr>
              <a:spLocks noChangeShapeType="1"/>
            </p:cNvSpPr>
            <p:nvPr/>
          </p:nvSpPr>
          <p:spPr bwMode="auto">
            <a:xfrm>
              <a:off x="4567" y="1178"/>
              <a:ext cx="1" cy="2669"/>
            </a:xfrm>
            <a:prstGeom prst="line">
              <a:avLst/>
            </a:prstGeom>
            <a:noFill/>
            <a:ln w="11113">
              <a:solidFill>
                <a:srgbClr val="000000"/>
              </a:solidFill>
              <a:round/>
              <a:headEnd/>
              <a:tailEnd/>
            </a:ln>
          </p:spPr>
          <p:txBody>
            <a:bodyPr/>
            <a:lstStyle/>
            <a:p>
              <a:endParaRPr lang="en-US"/>
            </a:p>
          </p:txBody>
        </p:sp>
        <p:sp>
          <p:nvSpPr>
            <p:cNvPr id="140419" name="Line 131"/>
            <p:cNvSpPr>
              <a:spLocks noChangeShapeType="1"/>
            </p:cNvSpPr>
            <p:nvPr/>
          </p:nvSpPr>
          <p:spPr bwMode="auto">
            <a:xfrm>
              <a:off x="4633" y="1178"/>
              <a:ext cx="1" cy="2669"/>
            </a:xfrm>
            <a:prstGeom prst="line">
              <a:avLst/>
            </a:prstGeom>
            <a:noFill/>
            <a:ln w="11113">
              <a:solidFill>
                <a:srgbClr val="000000"/>
              </a:solidFill>
              <a:round/>
              <a:headEnd/>
              <a:tailEnd/>
            </a:ln>
          </p:spPr>
          <p:txBody>
            <a:bodyPr/>
            <a:lstStyle/>
            <a:p>
              <a:endParaRPr lang="en-US"/>
            </a:p>
          </p:txBody>
        </p:sp>
        <p:sp>
          <p:nvSpPr>
            <p:cNvPr id="140420" name="Line 132"/>
            <p:cNvSpPr>
              <a:spLocks noChangeShapeType="1"/>
            </p:cNvSpPr>
            <p:nvPr/>
          </p:nvSpPr>
          <p:spPr bwMode="auto">
            <a:xfrm>
              <a:off x="4678" y="1178"/>
              <a:ext cx="1" cy="2669"/>
            </a:xfrm>
            <a:prstGeom prst="line">
              <a:avLst/>
            </a:prstGeom>
            <a:noFill/>
            <a:ln w="11113">
              <a:solidFill>
                <a:srgbClr val="000000"/>
              </a:solidFill>
              <a:round/>
              <a:headEnd/>
              <a:tailEnd/>
            </a:ln>
          </p:spPr>
          <p:txBody>
            <a:bodyPr/>
            <a:lstStyle/>
            <a:p>
              <a:endParaRPr lang="en-US"/>
            </a:p>
          </p:txBody>
        </p:sp>
        <p:sp>
          <p:nvSpPr>
            <p:cNvPr id="140421" name="Line 133"/>
            <p:cNvSpPr>
              <a:spLocks noChangeShapeType="1"/>
            </p:cNvSpPr>
            <p:nvPr/>
          </p:nvSpPr>
          <p:spPr bwMode="auto">
            <a:xfrm>
              <a:off x="4715" y="1178"/>
              <a:ext cx="1" cy="2669"/>
            </a:xfrm>
            <a:prstGeom prst="line">
              <a:avLst/>
            </a:prstGeom>
            <a:noFill/>
            <a:ln w="11113">
              <a:solidFill>
                <a:srgbClr val="000000"/>
              </a:solidFill>
              <a:round/>
              <a:headEnd/>
              <a:tailEnd/>
            </a:ln>
          </p:spPr>
          <p:txBody>
            <a:bodyPr/>
            <a:lstStyle/>
            <a:p>
              <a:endParaRPr lang="en-US"/>
            </a:p>
          </p:txBody>
        </p:sp>
        <p:sp>
          <p:nvSpPr>
            <p:cNvPr id="140422" name="Line 134"/>
            <p:cNvSpPr>
              <a:spLocks noChangeShapeType="1"/>
            </p:cNvSpPr>
            <p:nvPr/>
          </p:nvSpPr>
          <p:spPr bwMode="auto">
            <a:xfrm>
              <a:off x="4744" y="1178"/>
              <a:ext cx="1" cy="2669"/>
            </a:xfrm>
            <a:prstGeom prst="line">
              <a:avLst/>
            </a:prstGeom>
            <a:noFill/>
            <a:ln w="11113">
              <a:solidFill>
                <a:srgbClr val="000000"/>
              </a:solidFill>
              <a:round/>
              <a:headEnd/>
              <a:tailEnd/>
            </a:ln>
          </p:spPr>
          <p:txBody>
            <a:bodyPr/>
            <a:lstStyle/>
            <a:p>
              <a:endParaRPr lang="en-US"/>
            </a:p>
          </p:txBody>
        </p:sp>
        <p:sp>
          <p:nvSpPr>
            <p:cNvPr id="140423" name="Line 135"/>
            <p:cNvSpPr>
              <a:spLocks noChangeShapeType="1"/>
            </p:cNvSpPr>
            <p:nvPr/>
          </p:nvSpPr>
          <p:spPr bwMode="auto">
            <a:xfrm>
              <a:off x="4774" y="1178"/>
              <a:ext cx="1" cy="2669"/>
            </a:xfrm>
            <a:prstGeom prst="line">
              <a:avLst/>
            </a:prstGeom>
            <a:noFill/>
            <a:ln w="11113">
              <a:solidFill>
                <a:srgbClr val="000000"/>
              </a:solidFill>
              <a:round/>
              <a:headEnd/>
              <a:tailEnd/>
            </a:ln>
          </p:spPr>
          <p:txBody>
            <a:bodyPr/>
            <a:lstStyle/>
            <a:p>
              <a:endParaRPr lang="en-US"/>
            </a:p>
          </p:txBody>
        </p:sp>
        <p:sp>
          <p:nvSpPr>
            <p:cNvPr id="140424" name="Line 136"/>
            <p:cNvSpPr>
              <a:spLocks noChangeShapeType="1"/>
            </p:cNvSpPr>
            <p:nvPr/>
          </p:nvSpPr>
          <p:spPr bwMode="auto">
            <a:xfrm>
              <a:off x="4796" y="1178"/>
              <a:ext cx="1" cy="2669"/>
            </a:xfrm>
            <a:prstGeom prst="line">
              <a:avLst/>
            </a:prstGeom>
            <a:noFill/>
            <a:ln w="11113">
              <a:solidFill>
                <a:srgbClr val="000000"/>
              </a:solidFill>
              <a:round/>
              <a:headEnd/>
              <a:tailEnd/>
            </a:ln>
          </p:spPr>
          <p:txBody>
            <a:bodyPr/>
            <a:lstStyle/>
            <a:p>
              <a:endParaRPr lang="en-US"/>
            </a:p>
          </p:txBody>
        </p:sp>
        <p:sp>
          <p:nvSpPr>
            <p:cNvPr id="140425" name="Line 137"/>
            <p:cNvSpPr>
              <a:spLocks noChangeShapeType="1"/>
            </p:cNvSpPr>
            <p:nvPr/>
          </p:nvSpPr>
          <p:spPr bwMode="auto">
            <a:xfrm>
              <a:off x="4818" y="1178"/>
              <a:ext cx="1" cy="2669"/>
            </a:xfrm>
            <a:prstGeom prst="line">
              <a:avLst/>
            </a:prstGeom>
            <a:noFill/>
            <a:ln w="11113">
              <a:solidFill>
                <a:srgbClr val="000000"/>
              </a:solidFill>
              <a:round/>
              <a:headEnd/>
              <a:tailEnd/>
            </a:ln>
          </p:spPr>
          <p:txBody>
            <a:bodyPr/>
            <a:lstStyle/>
            <a:p>
              <a:endParaRPr lang="en-US"/>
            </a:p>
          </p:txBody>
        </p:sp>
        <p:sp>
          <p:nvSpPr>
            <p:cNvPr id="140426" name="Line 138"/>
            <p:cNvSpPr>
              <a:spLocks noChangeShapeType="1"/>
            </p:cNvSpPr>
            <p:nvPr/>
          </p:nvSpPr>
          <p:spPr bwMode="auto">
            <a:xfrm>
              <a:off x="1758" y="1178"/>
              <a:ext cx="1" cy="2669"/>
            </a:xfrm>
            <a:prstGeom prst="line">
              <a:avLst/>
            </a:prstGeom>
            <a:noFill/>
            <a:ln w="11113">
              <a:solidFill>
                <a:srgbClr val="000000"/>
              </a:solidFill>
              <a:round/>
              <a:headEnd/>
              <a:tailEnd/>
            </a:ln>
          </p:spPr>
          <p:txBody>
            <a:bodyPr/>
            <a:lstStyle/>
            <a:p>
              <a:endParaRPr lang="en-US"/>
            </a:p>
          </p:txBody>
        </p:sp>
        <p:sp>
          <p:nvSpPr>
            <p:cNvPr id="140427" name="Line 139"/>
            <p:cNvSpPr>
              <a:spLocks noChangeShapeType="1"/>
            </p:cNvSpPr>
            <p:nvPr/>
          </p:nvSpPr>
          <p:spPr bwMode="auto">
            <a:xfrm>
              <a:off x="2143" y="1178"/>
              <a:ext cx="1" cy="2669"/>
            </a:xfrm>
            <a:prstGeom prst="line">
              <a:avLst/>
            </a:prstGeom>
            <a:noFill/>
            <a:ln w="11113">
              <a:solidFill>
                <a:srgbClr val="000000"/>
              </a:solidFill>
              <a:round/>
              <a:headEnd/>
              <a:tailEnd/>
            </a:ln>
          </p:spPr>
          <p:txBody>
            <a:bodyPr/>
            <a:lstStyle/>
            <a:p>
              <a:endParaRPr lang="en-US"/>
            </a:p>
          </p:txBody>
        </p:sp>
        <p:sp>
          <p:nvSpPr>
            <p:cNvPr id="140428" name="Line 140"/>
            <p:cNvSpPr>
              <a:spLocks noChangeShapeType="1"/>
            </p:cNvSpPr>
            <p:nvPr/>
          </p:nvSpPr>
          <p:spPr bwMode="auto">
            <a:xfrm>
              <a:off x="2527" y="1178"/>
              <a:ext cx="1" cy="2669"/>
            </a:xfrm>
            <a:prstGeom prst="line">
              <a:avLst/>
            </a:prstGeom>
            <a:noFill/>
            <a:ln w="11113">
              <a:solidFill>
                <a:srgbClr val="000000"/>
              </a:solidFill>
              <a:round/>
              <a:headEnd/>
              <a:tailEnd/>
            </a:ln>
          </p:spPr>
          <p:txBody>
            <a:bodyPr/>
            <a:lstStyle/>
            <a:p>
              <a:endParaRPr lang="en-US"/>
            </a:p>
          </p:txBody>
        </p:sp>
        <p:sp>
          <p:nvSpPr>
            <p:cNvPr id="140429" name="Line 141"/>
            <p:cNvSpPr>
              <a:spLocks noChangeShapeType="1"/>
            </p:cNvSpPr>
            <p:nvPr/>
          </p:nvSpPr>
          <p:spPr bwMode="auto">
            <a:xfrm>
              <a:off x="2911" y="1178"/>
              <a:ext cx="1" cy="2669"/>
            </a:xfrm>
            <a:prstGeom prst="line">
              <a:avLst/>
            </a:prstGeom>
            <a:noFill/>
            <a:ln w="11113">
              <a:solidFill>
                <a:srgbClr val="000000"/>
              </a:solidFill>
              <a:round/>
              <a:headEnd/>
              <a:tailEnd/>
            </a:ln>
          </p:spPr>
          <p:txBody>
            <a:bodyPr/>
            <a:lstStyle/>
            <a:p>
              <a:endParaRPr lang="en-US"/>
            </a:p>
          </p:txBody>
        </p:sp>
        <p:sp>
          <p:nvSpPr>
            <p:cNvPr id="140430" name="Line 142"/>
            <p:cNvSpPr>
              <a:spLocks noChangeShapeType="1"/>
            </p:cNvSpPr>
            <p:nvPr/>
          </p:nvSpPr>
          <p:spPr bwMode="auto">
            <a:xfrm>
              <a:off x="3296" y="1178"/>
              <a:ext cx="1" cy="2669"/>
            </a:xfrm>
            <a:prstGeom prst="line">
              <a:avLst/>
            </a:prstGeom>
            <a:noFill/>
            <a:ln w="11113">
              <a:solidFill>
                <a:srgbClr val="000000"/>
              </a:solidFill>
              <a:round/>
              <a:headEnd/>
              <a:tailEnd/>
            </a:ln>
          </p:spPr>
          <p:txBody>
            <a:bodyPr/>
            <a:lstStyle/>
            <a:p>
              <a:endParaRPr lang="en-US"/>
            </a:p>
          </p:txBody>
        </p:sp>
        <p:sp>
          <p:nvSpPr>
            <p:cNvPr id="140431" name="Line 143"/>
            <p:cNvSpPr>
              <a:spLocks noChangeShapeType="1"/>
            </p:cNvSpPr>
            <p:nvPr/>
          </p:nvSpPr>
          <p:spPr bwMode="auto">
            <a:xfrm>
              <a:off x="3680" y="1178"/>
              <a:ext cx="1" cy="2669"/>
            </a:xfrm>
            <a:prstGeom prst="line">
              <a:avLst/>
            </a:prstGeom>
            <a:noFill/>
            <a:ln w="11113">
              <a:solidFill>
                <a:srgbClr val="000000"/>
              </a:solidFill>
              <a:round/>
              <a:headEnd/>
              <a:tailEnd/>
            </a:ln>
          </p:spPr>
          <p:txBody>
            <a:bodyPr/>
            <a:lstStyle/>
            <a:p>
              <a:endParaRPr lang="en-US"/>
            </a:p>
          </p:txBody>
        </p:sp>
        <p:sp>
          <p:nvSpPr>
            <p:cNvPr id="140432" name="Line 144"/>
            <p:cNvSpPr>
              <a:spLocks noChangeShapeType="1"/>
            </p:cNvSpPr>
            <p:nvPr/>
          </p:nvSpPr>
          <p:spPr bwMode="auto">
            <a:xfrm>
              <a:off x="4064" y="1178"/>
              <a:ext cx="1" cy="2669"/>
            </a:xfrm>
            <a:prstGeom prst="line">
              <a:avLst/>
            </a:prstGeom>
            <a:noFill/>
            <a:ln w="11113">
              <a:solidFill>
                <a:srgbClr val="000000"/>
              </a:solidFill>
              <a:round/>
              <a:headEnd/>
              <a:tailEnd/>
            </a:ln>
          </p:spPr>
          <p:txBody>
            <a:bodyPr/>
            <a:lstStyle/>
            <a:p>
              <a:endParaRPr lang="en-US"/>
            </a:p>
          </p:txBody>
        </p:sp>
        <p:sp>
          <p:nvSpPr>
            <p:cNvPr id="140433" name="Line 145"/>
            <p:cNvSpPr>
              <a:spLocks noChangeShapeType="1"/>
            </p:cNvSpPr>
            <p:nvPr/>
          </p:nvSpPr>
          <p:spPr bwMode="auto">
            <a:xfrm>
              <a:off x="4449" y="1178"/>
              <a:ext cx="1" cy="2669"/>
            </a:xfrm>
            <a:prstGeom prst="line">
              <a:avLst/>
            </a:prstGeom>
            <a:noFill/>
            <a:ln w="11113">
              <a:solidFill>
                <a:srgbClr val="000000"/>
              </a:solidFill>
              <a:round/>
              <a:headEnd/>
              <a:tailEnd/>
            </a:ln>
          </p:spPr>
          <p:txBody>
            <a:bodyPr/>
            <a:lstStyle/>
            <a:p>
              <a:endParaRPr lang="en-US"/>
            </a:p>
          </p:txBody>
        </p:sp>
        <p:sp>
          <p:nvSpPr>
            <p:cNvPr id="140434" name="Line 146"/>
            <p:cNvSpPr>
              <a:spLocks noChangeShapeType="1"/>
            </p:cNvSpPr>
            <p:nvPr/>
          </p:nvSpPr>
          <p:spPr bwMode="auto">
            <a:xfrm>
              <a:off x="4833" y="1178"/>
              <a:ext cx="1" cy="2669"/>
            </a:xfrm>
            <a:prstGeom prst="line">
              <a:avLst/>
            </a:prstGeom>
            <a:noFill/>
            <a:ln w="11113">
              <a:solidFill>
                <a:srgbClr val="000000"/>
              </a:solidFill>
              <a:round/>
              <a:headEnd/>
              <a:tailEnd/>
            </a:ln>
          </p:spPr>
          <p:txBody>
            <a:bodyPr/>
            <a:lstStyle/>
            <a:p>
              <a:endParaRPr lang="en-US"/>
            </a:p>
          </p:txBody>
        </p:sp>
        <p:sp>
          <p:nvSpPr>
            <p:cNvPr id="140435" name="Rectangle 147"/>
            <p:cNvSpPr>
              <a:spLocks noChangeArrowheads="1"/>
            </p:cNvSpPr>
            <p:nvPr/>
          </p:nvSpPr>
          <p:spPr bwMode="auto">
            <a:xfrm>
              <a:off x="1374" y="1178"/>
              <a:ext cx="3466" cy="8"/>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6" name="Rectangle 148"/>
            <p:cNvSpPr>
              <a:spLocks noChangeArrowheads="1"/>
            </p:cNvSpPr>
            <p:nvPr/>
          </p:nvSpPr>
          <p:spPr bwMode="auto">
            <a:xfrm>
              <a:off x="4833" y="1178"/>
              <a:ext cx="7" cy="2676"/>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7" name="Rectangle 149"/>
            <p:cNvSpPr>
              <a:spLocks noChangeArrowheads="1"/>
            </p:cNvSpPr>
            <p:nvPr/>
          </p:nvSpPr>
          <p:spPr bwMode="auto">
            <a:xfrm>
              <a:off x="1374" y="3847"/>
              <a:ext cx="3466" cy="7"/>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8" name="Rectangle 150"/>
            <p:cNvSpPr>
              <a:spLocks noChangeArrowheads="1"/>
            </p:cNvSpPr>
            <p:nvPr/>
          </p:nvSpPr>
          <p:spPr bwMode="auto">
            <a:xfrm>
              <a:off x="1374" y="1178"/>
              <a:ext cx="8" cy="2676"/>
            </a:xfrm>
            <a:prstGeom prst="rect">
              <a:avLst/>
            </a:prstGeom>
            <a:blipFill dpi="0" rotWithShape="0">
              <a:blip r:embed="rId3" cstate="print"/>
              <a:srcRect/>
              <a:tile tx="0" ty="0" sx="100000" sy="100000" flip="none" algn="tl"/>
            </a:blipFill>
            <a:ln w="9525">
              <a:noFill/>
              <a:miter lim="800000"/>
              <a:headEnd/>
              <a:tailEnd/>
            </a:ln>
          </p:spPr>
          <p:txBody>
            <a:bodyPr/>
            <a:lstStyle/>
            <a:p>
              <a:endParaRPr lang="en-US"/>
            </a:p>
          </p:txBody>
        </p:sp>
        <p:sp>
          <p:nvSpPr>
            <p:cNvPr id="140439" name="Line 151"/>
            <p:cNvSpPr>
              <a:spLocks noChangeShapeType="1"/>
            </p:cNvSpPr>
            <p:nvPr/>
          </p:nvSpPr>
          <p:spPr bwMode="auto">
            <a:xfrm>
              <a:off x="1374" y="1178"/>
              <a:ext cx="1" cy="2669"/>
            </a:xfrm>
            <a:prstGeom prst="line">
              <a:avLst/>
            </a:prstGeom>
            <a:noFill/>
            <a:ln w="11113">
              <a:solidFill>
                <a:srgbClr val="000000"/>
              </a:solidFill>
              <a:round/>
              <a:headEnd/>
              <a:tailEnd/>
            </a:ln>
          </p:spPr>
          <p:txBody>
            <a:bodyPr/>
            <a:lstStyle/>
            <a:p>
              <a:endParaRPr lang="en-US"/>
            </a:p>
          </p:txBody>
        </p:sp>
        <p:sp>
          <p:nvSpPr>
            <p:cNvPr id="140440" name="Line 152"/>
            <p:cNvSpPr>
              <a:spLocks noChangeShapeType="1"/>
            </p:cNvSpPr>
            <p:nvPr/>
          </p:nvSpPr>
          <p:spPr bwMode="auto">
            <a:xfrm flipH="1">
              <a:off x="1345" y="3847"/>
              <a:ext cx="29" cy="1"/>
            </a:xfrm>
            <a:prstGeom prst="line">
              <a:avLst/>
            </a:prstGeom>
            <a:noFill/>
            <a:ln w="11113">
              <a:solidFill>
                <a:srgbClr val="000000"/>
              </a:solidFill>
              <a:round/>
              <a:headEnd/>
              <a:tailEnd/>
            </a:ln>
          </p:spPr>
          <p:txBody>
            <a:bodyPr/>
            <a:lstStyle/>
            <a:p>
              <a:endParaRPr lang="en-US"/>
            </a:p>
          </p:txBody>
        </p:sp>
        <p:sp>
          <p:nvSpPr>
            <p:cNvPr id="140441" name="Line 153"/>
            <p:cNvSpPr>
              <a:spLocks noChangeShapeType="1"/>
            </p:cNvSpPr>
            <p:nvPr/>
          </p:nvSpPr>
          <p:spPr bwMode="auto">
            <a:xfrm>
              <a:off x="1345" y="3581"/>
              <a:ext cx="29" cy="1"/>
            </a:xfrm>
            <a:prstGeom prst="line">
              <a:avLst/>
            </a:prstGeom>
            <a:noFill/>
            <a:ln w="11113">
              <a:solidFill>
                <a:srgbClr val="000000"/>
              </a:solidFill>
              <a:round/>
              <a:headEnd/>
              <a:tailEnd/>
            </a:ln>
          </p:spPr>
          <p:txBody>
            <a:bodyPr/>
            <a:lstStyle/>
            <a:p>
              <a:endParaRPr lang="en-US"/>
            </a:p>
          </p:txBody>
        </p:sp>
        <p:sp>
          <p:nvSpPr>
            <p:cNvPr id="140442" name="Line 154"/>
            <p:cNvSpPr>
              <a:spLocks noChangeShapeType="1"/>
            </p:cNvSpPr>
            <p:nvPr/>
          </p:nvSpPr>
          <p:spPr bwMode="auto">
            <a:xfrm>
              <a:off x="1345" y="3315"/>
              <a:ext cx="29" cy="1"/>
            </a:xfrm>
            <a:prstGeom prst="line">
              <a:avLst/>
            </a:prstGeom>
            <a:noFill/>
            <a:ln w="11113">
              <a:solidFill>
                <a:srgbClr val="000000"/>
              </a:solidFill>
              <a:round/>
              <a:headEnd/>
              <a:tailEnd/>
            </a:ln>
          </p:spPr>
          <p:txBody>
            <a:bodyPr/>
            <a:lstStyle/>
            <a:p>
              <a:endParaRPr lang="en-US"/>
            </a:p>
          </p:txBody>
        </p:sp>
        <p:sp>
          <p:nvSpPr>
            <p:cNvPr id="140443" name="Line 155"/>
            <p:cNvSpPr>
              <a:spLocks noChangeShapeType="1"/>
            </p:cNvSpPr>
            <p:nvPr/>
          </p:nvSpPr>
          <p:spPr bwMode="auto">
            <a:xfrm>
              <a:off x="1345" y="3049"/>
              <a:ext cx="29" cy="1"/>
            </a:xfrm>
            <a:prstGeom prst="line">
              <a:avLst/>
            </a:prstGeom>
            <a:noFill/>
            <a:ln w="11113">
              <a:solidFill>
                <a:srgbClr val="000000"/>
              </a:solidFill>
              <a:round/>
              <a:headEnd/>
              <a:tailEnd/>
            </a:ln>
          </p:spPr>
          <p:txBody>
            <a:bodyPr/>
            <a:lstStyle/>
            <a:p>
              <a:endParaRPr lang="en-US"/>
            </a:p>
          </p:txBody>
        </p:sp>
        <p:sp>
          <p:nvSpPr>
            <p:cNvPr id="140444" name="Line 156"/>
            <p:cNvSpPr>
              <a:spLocks noChangeShapeType="1"/>
            </p:cNvSpPr>
            <p:nvPr/>
          </p:nvSpPr>
          <p:spPr bwMode="auto">
            <a:xfrm>
              <a:off x="1345" y="2782"/>
              <a:ext cx="29" cy="1"/>
            </a:xfrm>
            <a:prstGeom prst="line">
              <a:avLst/>
            </a:prstGeom>
            <a:noFill/>
            <a:ln w="11113">
              <a:solidFill>
                <a:srgbClr val="000000"/>
              </a:solidFill>
              <a:round/>
              <a:headEnd/>
              <a:tailEnd/>
            </a:ln>
          </p:spPr>
          <p:txBody>
            <a:bodyPr/>
            <a:lstStyle/>
            <a:p>
              <a:endParaRPr lang="en-US"/>
            </a:p>
          </p:txBody>
        </p:sp>
        <p:sp>
          <p:nvSpPr>
            <p:cNvPr id="140445" name="Line 157"/>
            <p:cNvSpPr>
              <a:spLocks noChangeShapeType="1"/>
            </p:cNvSpPr>
            <p:nvPr/>
          </p:nvSpPr>
          <p:spPr bwMode="auto">
            <a:xfrm>
              <a:off x="1345" y="2509"/>
              <a:ext cx="29" cy="1"/>
            </a:xfrm>
            <a:prstGeom prst="line">
              <a:avLst/>
            </a:prstGeom>
            <a:noFill/>
            <a:ln w="11113">
              <a:solidFill>
                <a:srgbClr val="000000"/>
              </a:solidFill>
              <a:round/>
              <a:headEnd/>
              <a:tailEnd/>
            </a:ln>
          </p:spPr>
          <p:txBody>
            <a:bodyPr/>
            <a:lstStyle/>
            <a:p>
              <a:endParaRPr lang="en-US"/>
            </a:p>
          </p:txBody>
        </p:sp>
        <p:sp>
          <p:nvSpPr>
            <p:cNvPr id="140446" name="Line 158"/>
            <p:cNvSpPr>
              <a:spLocks noChangeShapeType="1"/>
            </p:cNvSpPr>
            <p:nvPr/>
          </p:nvSpPr>
          <p:spPr bwMode="auto">
            <a:xfrm>
              <a:off x="1345" y="2243"/>
              <a:ext cx="29" cy="1"/>
            </a:xfrm>
            <a:prstGeom prst="line">
              <a:avLst/>
            </a:prstGeom>
            <a:noFill/>
            <a:ln w="11113">
              <a:solidFill>
                <a:srgbClr val="000000"/>
              </a:solidFill>
              <a:round/>
              <a:headEnd/>
              <a:tailEnd/>
            </a:ln>
          </p:spPr>
          <p:txBody>
            <a:bodyPr/>
            <a:lstStyle/>
            <a:p>
              <a:endParaRPr lang="en-US"/>
            </a:p>
          </p:txBody>
        </p:sp>
        <p:sp>
          <p:nvSpPr>
            <p:cNvPr id="140447" name="Line 159"/>
            <p:cNvSpPr>
              <a:spLocks noChangeShapeType="1"/>
            </p:cNvSpPr>
            <p:nvPr/>
          </p:nvSpPr>
          <p:spPr bwMode="auto">
            <a:xfrm>
              <a:off x="1345" y="1977"/>
              <a:ext cx="29" cy="1"/>
            </a:xfrm>
            <a:prstGeom prst="line">
              <a:avLst/>
            </a:prstGeom>
            <a:noFill/>
            <a:ln w="11113">
              <a:solidFill>
                <a:srgbClr val="000000"/>
              </a:solidFill>
              <a:round/>
              <a:headEnd/>
              <a:tailEnd/>
            </a:ln>
          </p:spPr>
          <p:txBody>
            <a:bodyPr/>
            <a:lstStyle/>
            <a:p>
              <a:endParaRPr lang="en-US"/>
            </a:p>
          </p:txBody>
        </p:sp>
        <p:sp>
          <p:nvSpPr>
            <p:cNvPr id="140448" name="Line 160"/>
            <p:cNvSpPr>
              <a:spLocks noChangeShapeType="1"/>
            </p:cNvSpPr>
            <p:nvPr/>
          </p:nvSpPr>
          <p:spPr bwMode="auto">
            <a:xfrm>
              <a:off x="1345" y="1711"/>
              <a:ext cx="29" cy="1"/>
            </a:xfrm>
            <a:prstGeom prst="line">
              <a:avLst/>
            </a:prstGeom>
            <a:noFill/>
            <a:ln w="11113">
              <a:solidFill>
                <a:srgbClr val="000000"/>
              </a:solidFill>
              <a:round/>
              <a:headEnd/>
              <a:tailEnd/>
            </a:ln>
          </p:spPr>
          <p:txBody>
            <a:bodyPr/>
            <a:lstStyle/>
            <a:p>
              <a:endParaRPr lang="en-US"/>
            </a:p>
          </p:txBody>
        </p:sp>
        <p:sp>
          <p:nvSpPr>
            <p:cNvPr id="140449" name="Line 161"/>
            <p:cNvSpPr>
              <a:spLocks noChangeShapeType="1"/>
            </p:cNvSpPr>
            <p:nvPr/>
          </p:nvSpPr>
          <p:spPr bwMode="auto">
            <a:xfrm>
              <a:off x="1345" y="1445"/>
              <a:ext cx="29" cy="1"/>
            </a:xfrm>
            <a:prstGeom prst="line">
              <a:avLst/>
            </a:prstGeom>
            <a:noFill/>
            <a:ln w="11113">
              <a:solidFill>
                <a:srgbClr val="000000"/>
              </a:solidFill>
              <a:round/>
              <a:headEnd/>
              <a:tailEnd/>
            </a:ln>
          </p:spPr>
          <p:txBody>
            <a:bodyPr/>
            <a:lstStyle/>
            <a:p>
              <a:endParaRPr lang="en-US"/>
            </a:p>
          </p:txBody>
        </p:sp>
        <p:sp>
          <p:nvSpPr>
            <p:cNvPr id="140450" name="Line 162"/>
            <p:cNvSpPr>
              <a:spLocks noChangeShapeType="1"/>
            </p:cNvSpPr>
            <p:nvPr/>
          </p:nvSpPr>
          <p:spPr bwMode="auto">
            <a:xfrm>
              <a:off x="1345" y="1178"/>
              <a:ext cx="29" cy="1"/>
            </a:xfrm>
            <a:prstGeom prst="line">
              <a:avLst/>
            </a:prstGeom>
            <a:noFill/>
            <a:ln w="11113">
              <a:solidFill>
                <a:srgbClr val="000000"/>
              </a:solidFill>
              <a:round/>
              <a:headEnd/>
              <a:tailEnd/>
            </a:ln>
          </p:spPr>
          <p:txBody>
            <a:bodyPr/>
            <a:lstStyle/>
            <a:p>
              <a:endParaRPr lang="en-US"/>
            </a:p>
          </p:txBody>
        </p:sp>
        <p:sp>
          <p:nvSpPr>
            <p:cNvPr id="140451" name="Line 163"/>
            <p:cNvSpPr>
              <a:spLocks noChangeShapeType="1"/>
            </p:cNvSpPr>
            <p:nvPr/>
          </p:nvSpPr>
          <p:spPr bwMode="auto">
            <a:xfrm>
              <a:off x="1374" y="3847"/>
              <a:ext cx="3459" cy="1"/>
            </a:xfrm>
            <a:prstGeom prst="line">
              <a:avLst/>
            </a:prstGeom>
            <a:noFill/>
            <a:ln w="11113">
              <a:solidFill>
                <a:srgbClr val="000000"/>
              </a:solidFill>
              <a:round/>
              <a:headEnd/>
              <a:tailEnd/>
            </a:ln>
          </p:spPr>
          <p:txBody>
            <a:bodyPr/>
            <a:lstStyle/>
            <a:p>
              <a:endParaRPr lang="en-US"/>
            </a:p>
          </p:txBody>
        </p:sp>
        <p:sp>
          <p:nvSpPr>
            <p:cNvPr id="140452" name="Line 164"/>
            <p:cNvSpPr>
              <a:spLocks noChangeShapeType="1"/>
            </p:cNvSpPr>
            <p:nvPr/>
          </p:nvSpPr>
          <p:spPr bwMode="auto">
            <a:xfrm flipV="1">
              <a:off x="1374" y="3847"/>
              <a:ext cx="1" cy="29"/>
            </a:xfrm>
            <a:prstGeom prst="line">
              <a:avLst/>
            </a:prstGeom>
            <a:noFill/>
            <a:ln w="11113">
              <a:solidFill>
                <a:srgbClr val="000000"/>
              </a:solidFill>
              <a:round/>
              <a:headEnd/>
              <a:tailEnd/>
            </a:ln>
          </p:spPr>
          <p:txBody>
            <a:bodyPr/>
            <a:lstStyle/>
            <a:p>
              <a:endParaRPr lang="en-US"/>
            </a:p>
          </p:txBody>
        </p:sp>
        <p:sp>
          <p:nvSpPr>
            <p:cNvPr id="140453" name="Line 165"/>
            <p:cNvSpPr>
              <a:spLocks noChangeShapeType="1"/>
            </p:cNvSpPr>
            <p:nvPr/>
          </p:nvSpPr>
          <p:spPr bwMode="auto">
            <a:xfrm flipV="1">
              <a:off x="1758" y="3847"/>
              <a:ext cx="1" cy="29"/>
            </a:xfrm>
            <a:prstGeom prst="line">
              <a:avLst/>
            </a:prstGeom>
            <a:noFill/>
            <a:ln w="11113">
              <a:solidFill>
                <a:srgbClr val="000000"/>
              </a:solidFill>
              <a:round/>
              <a:headEnd/>
              <a:tailEnd/>
            </a:ln>
          </p:spPr>
          <p:txBody>
            <a:bodyPr/>
            <a:lstStyle/>
            <a:p>
              <a:endParaRPr lang="en-US"/>
            </a:p>
          </p:txBody>
        </p:sp>
        <p:sp>
          <p:nvSpPr>
            <p:cNvPr id="140454" name="Line 166"/>
            <p:cNvSpPr>
              <a:spLocks noChangeShapeType="1"/>
            </p:cNvSpPr>
            <p:nvPr/>
          </p:nvSpPr>
          <p:spPr bwMode="auto">
            <a:xfrm flipV="1">
              <a:off x="2143" y="3847"/>
              <a:ext cx="1" cy="29"/>
            </a:xfrm>
            <a:prstGeom prst="line">
              <a:avLst/>
            </a:prstGeom>
            <a:noFill/>
            <a:ln w="11113">
              <a:solidFill>
                <a:srgbClr val="000000"/>
              </a:solidFill>
              <a:round/>
              <a:headEnd/>
              <a:tailEnd/>
            </a:ln>
          </p:spPr>
          <p:txBody>
            <a:bodyPr/>
            <a:lstStyle/>
            <a:p>
              <a:endParaRPr lang="en-US"/>
            </a:p>
          </p:txBody>
        </p:sp>
        <p:sp>
          <p:nvSpPr>
            <p:cNvPr id="140455" name="Line 167"/>
            <p:cNvSpPr>
              <a:spLocks noChangeShapeType="1"/>
            </p:cNvSpPr>
            <p:nvPr/>
          </p:nvSpPr>
          <p:spPr bwMode="auto">
            <a:xfrm flipV="1">
              <a:off x="2527" y="3847"/>
              <a:ext cx="1" cy="29"/>
            </a:xfrm>
            <a:prstGeom prst="line">
              <a:avLst/>
            </a:prstGeom>
            <a:noFill/>
            <a:ln w="11113">
              <a:solidFill>
                <a:srgbClr val="000000"/>
              </a:solidFill>
              <a:round/>
              <a:headEnd/>
              <a:tailEnd/>
            </a:ln>
          </p:spPr>
          <p:txBody>
            <a:bodyPr/>
            <a:lstStyle/>
            <a:p>
              <a:endParaRPr lang="en-US"/>
            </a:p>
          </p:txBody>
        </p:sp>
        <p:sp>
          <p:nvSpPr>
            <p:cNvPr id="140456" name="Line 168"/>
            <p:cNvSpPr>
              <a:spLocks noChangeShapeType="1"/>
            </p:cNvSpPr>
            <p:nvPr/>
          </p:nvSpPr>
          <p:spPr bwMode="auto">
            <a:xfrm flipV="1">
              <a:off x="2911" y="3847"/>
              <a:ext cx="1" cy="29"/>
            </a:xfrm>
            <a:prstGeom prst="line">
              <a:avLst/>
            </a:prstGeom>
            <a:noFill/>
            <a:ln w="11113">
              <a:solidFill>
                <a:srgbClr val="000000"/>
              </a:solidFill>
              <a:round/>
              <a:headEnd/>
              <a:tailEnd/>
            </a:ln>
          </p:spPr>
          <p:txBody>
            <a:bodyPr/>
            <a:lstStyle/>
            <a:p>
              <a:endParaRPr lang="en-US"/>
            </a:p>
          </p:txBody>
        </p:sp>
        <p:sp>
          <p:nvSpPr>
            <p:cNvPr id="140457" name="Line 169"/>
            <p:cNvSpPr>
              <a:spLocks noChangeShapeType="1"/>
            </p:cNvSpPr>
            <p:nvPr/>
          </p:nvSpPr>
          <p:spPr bwMode="auto">
            <a:xfrm flipV="1">
              <a:off x="3296" y="3847"/>
              <a:ext cx="1" cy="29"/>
            </a:xfrm>
            <a:prstGeom prst="line">
              <a:avLst/>
            </a:prstGeom>
            <a:noFill/>
            <a:ln w="11113">
              <a:solidFill>
                <a:srgbClr val="000000"/>
              </a:solidFill>
              <a:round/>
              <a:headEnd/>
              <a:tailEnd/>
            </a:ln>
          </p:spPr>
          <p:txBody>
            <a:bodyPr/>
            <a:lstStyle/>
            <a:p>
              <a:endParaRPr lang="en-US"/>
            </a:p>
          </p:txBody>
        </p:sp>
        <p:sp>
          <p:nvSpPr>
            <p:cNvPr id="140458" name="Line 170"/>
            <p:cNvSpPr>
              <a:spLocks noChangeShapeType="1"/>
            </p:cNvSpPr>
            <p:nvPr/>
          </p:nvSpPr>
          <p:spPr bwMode="auto">
            <a:xfrm flipV="1">
              <a:off x="3680" y="3847"/>
              <a:ext cx="1" cy="29"/>
            </a:xfrm>
            <a:prstGeom prst="line">
              <a:avLst/>
            </a:prstGeom>
            <a:noFill/>
            <a:ln w="11113">
              <a:solidFill>
                <a:srgbClr val="000000"/>
              </a:solidFill>
              <a:round/>
              <a:headEnd/>
              <a:tailEnd/>
            </a:ln>
          </p:spPr>
          <p:txBody>
            <a:bodyPr/>
            <a:lstStyle/>
            <a:p>
              <a:endParaRPr lang="en-US"/>
            </a:p>
          </p:txBody>
        </p:sp>
        <p:sp>
          <p:nvSpPr>
            <p:cNvPr id="140459" name="Line 171"/>
            <p:cNvSpPr>
              <a:spLocks noChangeShapeType="1"/>
            </p:cNvSpPr>
            <p:nvPr/>
          </p:nvSpPr>
          <p:spPr bwMode="auto">
            <a:xfrm flipV="1">
              <a:off x="4064" y="3847"/>
              <a:ext cx="1" cy="29"/>
            </a:xfrm>
            <a:prstGeom prst="line">
              <a:avLst/>
            </a:prstGeom>
            <a:noFill/>
            <a:ln w="11113">
              <a:solidFill>
                <a:srgbClr val="000000"/>
              </a:solidFill>
              <a:round/>
              <a:headEnd/>
              <a:tailEnd/>
            </a:ln>
          </p:spPr>
          <p:txBody>
            <a:bodyPr/>
            <a:lstStyle/>
            <a:p>
              <a:endParaRPr lang="en-US"/>
            </a:p>
          </p:txBody>
        </p:sp>
        <p:sp>
          <p:nvSpPr>
            <p:cNvPr id="140460" name="Line 172"/>
            <p:cNvSpPr>
              <a:spLocks noChangeShapeType="1"/>
            </p:cNvSpPr>
            <p:nvPr/>
          </p:nvSpPr>
          <p:spPr bwMode="auto">
            <a:xfrm flipV="1">
              <a:off x="4449" y="3847"/>
              <a:ext cx="1" cy="29"/>
            </a:xfrm>
            <a:prstGeom prst="line">
              <a:avLst/>
            </a:prstGeom>
            <a:noFill/>
            <a:ln w="11113">
              <a:solidFill>
                <a:srgbClr val="000000"/>
              </a:solidFill>
              <a:round/>
              <a:headEnd/>
              <a:tailEnd/>
            </a:ln>
          </p:spPr>
          <p:txBody>
            <a:bodyPr/>
            <a:lstStyle/>
            <a:p>
              <a:endParaRPr lang="en-US"/>
            </a:p>
          </p:txBody>
        </p:sp>
        <p:sp>
          <p:nvSpPr>
            <p:cNvPr id="140461" name="Line 173"/>
            <p:cNvSpPr>
              <a:spLocks noChangeShapeType="1"/>
            </p:cNvSpPr>
            <p:nvPr/>
          </p:nvSpPr>
          <p:spPr bwMode="auto">
            <a:xfrm flipV="1">
              <a:off x="4833" y="3847"/>
              <a:ext cx="1" cy="29"/>
            </a:xfrm>
            <a:prstGeom prst="line">
              <a:avLst/>
            </a:prstGeom>
            <a:noFill/>
            <a:ln w="11113">
              <a:solidFill>
                <a:srgbClr val="000000"/>
              </a:solidFill>
              <a:round/>
              <a:headEnd/>
              <a:tailEnd/>
            </a:ln>
          </p:spPr>
          <p:txBody>
            <a:bodyPr/>
            <a:lstStyle/>
            <a:p>
              <a:endParaRPr lang="en-US"/>
            </a:p>
          </p:txBody>
        </p:sp>
        <p:sp>
          <p:nvSpPr>
            <p:cNvPr id="140462" name="Rectangle 174"/>
            <p:cNvSpPr>
              <a:spLocks noChangeArrowheads="1"/>
            </p:cNvSpPr>
            <p:nvPr/>
          </p:nvSpPr>
          <p:spPr bwMode="auto">
            <a:xfrm>
              <a:off x="983" y="1304"/>
              <a:ext cx="140" cy="22"/>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63" name="Freeform 175"/>
            <p:cNvSpPr>
              <a:spLocks/>
            </p:cNvSpPr>
            <p:nvPr/>
          </p:nvSpPr>
          <p:spPr bwMode="auto">
            <a:xfrm>
              <a:off x="1101" y="1304"/>
              <a:ext cx="170" cy="30"/>
            </a:xfrm>
            <a:custGeom>
              <a:avLst/>
              <a:gdLst/>
              <a:ahLst/>
              <a:cxnLst>
                <a:cxn ang="0">
                  <a:pos x="0" y="0"/>
                </a:cxn>
                <a:cxn ang="0">
                  <a:pos x="22" y="0"/>
                </a:cxn>
                <a:cxn ang="0">
                  <a:pos x="170" y="7"/>
                </a:cxn>
                <a:cxn ang="0">
                  <a:pos x="170" y="30"/>
                </a:cxn>
                <a:cxn ang="0">
                  <a:pos x="148" y="30"/>
                </a:cxn>
                <a:cxn ang="0">
                  <a:pos x="0" y="22"/>
                </a:cxn>
                <a:cxn ang="0">
                  <a:pos x="0" y="0"/>
                </a:cxn>
              </a:cxnLst>
              <a:rect l="0" t="0" r="r" b="b"/>
              <a:pathLst>
                <a:path w="170" h="30">
                  <a:moveTo>
                    <a:pt x="0" y="0"/>
                  </a:moveTo>
                  <a:lnTo>
                    <a:pt x="22" y="0"/>
                  </a:lnTo>
                  <a:lnTo>
                    <a:pt x="170" y="7"/>
                  </a:lnTo>
                  <a:lnTo>
                    <a:pt x="170" y="30"/>
                  </a:lnTo>
                  <a:lnTo>
                    <a:pt x="14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4" name="Rectangle 176"/>
            <p:cNvSpPr>
              <a:spLocks noChangeArrowheads="1"/>
            </p:cNvSpPr>
            <p:nvPr/>
          </p:nvSpPr>
          <p:spPr bwMode="auto">
            <a:xfrm>
              <a:off x="1249" y="1311"/>
              <a:ext cx="140" cy="2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65" name="Freeform 177"/>
            <p:cNvSpPr>
              <a:spLocks/>
            </p:cNvSpPr>
            <p:nvPr/>
          </p:nvSpPr>
          <p:spPr bwMode="auto">
            <a:xfrm>
              <a:off x="1367" y="1311"/>
              <a:ext cx="140" cy="30"/>
            </a:xfrm>
            <a:custGeom>
              <a:avLst/>
              <a:gdLst/>
              <a:ahLst/>
              <a:cxnLst>
                <a:cxn ang="0">
                  <a:pos x="0" y="0"/>
                </a:cxn>
                <a:cxn ang="0">
                  <a:pos x="22" y="0"/>
                </a:cxn>
                <a:cxn ang="0">
                  <a:pos x="140" y="8"/>
                </a:cxn>
                <a:cxn ang="0">
                  <a:pos x="140" y="30"/>
                </a:cxn>
                <a:cxn ang="0">
                  <a:pos x="118" y="30"/>
                </a:cxn>
                <a:cxn ang="0">
                  <a:pos x="0" y="23"/>
                </a:cxn>
                <a:cxn ang="0">
                  <a:pos x="0" y="0"/>
                </a:cxn>
              </a:cxnLst>
              <a:rect l="0" t="0" r="r" b="b"/>
              <a:pathLst>
                <a:path w="140" h="30">
                  <a:moveTo>
                    <a:pt x="0" y="0"/>
                  </a:moveTo>
                  <a:lnTo>
                    <a:pt x="22" y="0"/>
                  </a:lnTo>
                  <a:lnTo>
                    <a:pt x="140" y="8"/>
                  </a:lnTo>
                  <a:lnTo>
                    <a:pt x="140" y="30"/>
                  </a:lnTo>
                  <a:lnTo>
                    <a:pt x="118" y="30"/>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6" name="Freeform 178"/>
            <p:cNvSpPr>
              <a:spLocks/>
            </p:cNvSpPr>
            <p:nvPr/>
          </p:nvSpPr>
          <p:spPr bwMode="auto">
            <a:xfrm>
              <a:off x="1485" y="1319"/>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7" name="Freeform 179"/>
            <p:cNvSpPr>
              <a:spLocks/>
            </p:cNvSpPr>
            <p:nvPr/>
          </p:nvSpPr>
          <p:spPr bwMode="auto">
            <a:xfrm>
              <a:off x="1633" y="1341"/>
              <a:ext cx="140" cy="59"/>
            </a:xfrm>
            <a:custGeom>
              <a:avLst/>
              <a:gdLst/>
              <a:ahLst/>
              <a:cxnLst>
                <a:cxn ang="0">
                  <a:pos x="0" y="0"/>
                </a:cxn>
                <a:cxn ang="0">
                  <a:pos x="22" y="0"/>
                </a:cxn>
                <a:cxn ang="0">
                  <a:pos x="140" y="37"/>
                </a:cxn>
                <a:cxn ang="0">
                  <a:pos x="140" y="59"/>
                </a:cxn>
                <a:cxn ang="0">
                  <a:pos x="118" y="59"/>
                </a:cxn>
                <a:cxn ang="0">
                  <a:pos x="0" y="22"/>
                </a:cxn>
                <a:cxn ang="0">
                  <a:pos x="0" y="0"/>
                </a:cxn>
              </a:cxnLst>
              <a:rect l="0" t="0" r="r" b="b"/>
              <a:pathLst>
                <a:path w="140" h="59">
                  <a:moveTo>
                    <a:pt x="0" y="0"/>
                  </a:moveTo>
                  <a:lnTo>
                    <a:pt x="22" y="0"/>
                  </a:lnTo>
                  <a:lnTo>
                    <a:pt x="140" y="37"/>
                  </a:lnTo>
                  <a:lnTo>
                    <a:pt x="140" y="59"/>
                  </a:lnTo>
                  <a:lnTo>
                    <a:pt x="118" y="5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8" name="Freeform 180"/>
            <p:cNvSpPr>
              <a:spLocks/>
            </p:cNvSpPr>
            <p:nvPr/>
          </p:nvSpPr>
          <p:spPr bwMode="auto">
            <a:xfrm>
              <a:off x="1751" y="1378"/>
              <a:ext cx="141" cy="96"/>
            </a:xfrm>
            <a:custGeom>
              <a:avLst/>
              <a:gdLst/>
              <a:ahLst/>
              <a:cxnLst>
                <a:cxn ang="0">
                  <a:pos x="0" y="0"/>
                </a:cxn>
                <a:cxn ang="0">
                  <a:pos x="22" y="0"/>
                </a:cxn>
                <a:cxn ang="0">
                  <a:pos x="141" y="74"/>
                </a:cxn>
                <a:cxn ang="0">
                  <a:pos x="141" y="96"/>
                </a:cxn>
                <a:cxn ang="0">
                  <a:pos x="118" y="96"/>
                </a:cxn>
                <a:cxn ang="0">
                  <a:pos x="0" y="22"/>
                </a:cxn>
                <a:cxn ang="0">
                  <a:pos x="0" y="0"/>
                </a:cxn>
              </a:cxnLst>
              <a:rect l="0" t="0" r="r" b="b"/>
              <a:pathLst>
                <a:path w="141" h="96">
                  <a:moveTo>
                    <a:pt x="0" y="0"/>
                  </a:moveTo>
                  <a:lnTo>
                    <a:pt x="22" y="0"/>
                  </a:lnTo>
                  <a:lnTo>
                    <a:pt x="141" y="74"/>
                  </a:lnTo>
                  <a:lnTo>
                    <a:pt x="141" y="96"/>
                  </a:lnTo>
                  <a:lnTo>
                    <a:pt x="118"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69" name="Freeform 181"/>
            <p:cNvSpPr>
              <a:spLocks/>
            </p:cNvSpPr>
            <p:nvPr/>
          </p:nvSpPr>
          <p:spPr bwMode="auto">
            <a:xfrm>
              <a:off x="1869" y="1452"/>
              <a:ext cx="170" cy="229"/>
            </a:xfrm>
            <a:custGeom>
              <a:avLst/>
              <a:gdLst/>
              <a:ahLst/>
              <a:cxnLst>
                <a:cxn ang="0">
                  <a:pos x="0" y="0"/>
                </a:cxn>
                <a:cxn ang="0">
                  <a:pos x="23" y="0"/>
                </a:cxn>
                <a:cxn ang="0">
                  <a:pos x="170" y="207"/>
                </a:cxn>
                <a:cxn ang="0">
                  <a:pos x="170" y="229"/>
                </a:cxn>
                <a:cxn ang="0">
                  <a:pos x="148" y="229"/>
                </a:cxn>
                <a:cxn ang="0">
                  <a:pos x="0" y="22"/>
                </a:cxn>
                <a:cxn ang="0">
                  <a:pos x="0" y="0"/>
                </a:cxn>
              </a:cxnLst>
              <a:rect l="0" t="0" r="r" b="b"/>
              <a:pathLst>
                <a:path w="170" h="229">
                  <a:moveTo>
                    <a:pt x="0" y="0"/>
                  </a:moveTo>
                  <a:lnTo>
                    <a:pt x="23" y="0"/>
                  </a:lnTo>
                  <a:lnTo>
                    <a:pt x="170" y="207"/>
                  </a:lnTo>
                  <a:lnTo>
                    <a:pt x="170" y="229"/>
                  </a:lnTo>
                  <a:lnTo>
                    <a:pt x="148" y="2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0" name="Freeform 182"/>
            <p:cNvSpPr>
              <a:spLocks/>
            </p:cNvSpPr>
            <p:nvPr/>
          </p:nvSpPr>
          <p:spPr bwMode="auto">
            <a:xfrm>
              <a:off x="2017" y="1659"/>
              <a:ext cx="141" cy="266"/>
            </a:xfrm>
            <a:custGeom>
              <a:avLst/>
              <a:gdLst/>
              <a:ahLst/>
              <a:cxnLst>
                <a:cxn ang="0">
                  <a:pos x="0" y="0"/>
                </a:cxn>
                <a:cxn ang="0">
                  <a:pos x="22" y="0"/>
                </a:cxn>
                <a:cxn ang="0">
                  <a:pos x="141" y="244"/>
                </a:cxn>
                <a:cxn ang="0">
                  <a:pos x="141" y="266"/>
                </a:cxn>
                <a:cxn ang="0">
                  <a:pos x="118" y="266"/>
                </a:cxn>
                <a:cxn ang="0">
                  <a:pos x="0" y="22"/>
                </a:cxn>
                <a:cxn ang="0">
                  <a:pos x="0" y="0"/>
                </a:cxn>
              </a:cxnLst>
              <a:rect l="0" t="0" r="r" b="b"/>
              <a:pathLst>
                <a:path w="141" h="266">
                  <a:moveTo>
                    <a:pt x="0" y="0"/>
                  </a:moveTo>
                  <a:lnTo>
                    <a:pt x="22" y="0"/>
                  </a:lnTo>
                  <a:lnTo>
                    <a:pt x="141" y="244"/>
                  </a:lnTo>
                  <a:lnTo>
                    <a:pt x="141" y="266"/>
                  </a:lnTo>
                  <a:lnTo>
                    <a:pt x="118" y="2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1" name="Freeform 183"/>
            <p:cNvSpPr>
              <a:spLocks/>
            </p:cNvSpPr>
            <p:nvPr/>
          </p:nvSpPr>
          <p:spPr bwMode="auto">
            <a:xfrm>
              <a:off x="2135" y="1903"/>
              <a:ext cx="141" cy="273"/>
            </a:xfrm>
            <a:custGeom>
              <a:avLst/>
              <a:gdLst/>
              <a:ahLst/>
              <a:cxnLst>
                <a:cxn ang="0">
                  <a:pos x="0" y="0"/>
                </a:cxn>
                <a:cxn ang="0">
                  <a:pos x="23" y="0"/>
                </a:cxn>
                <a:cxn ang="0">
                  <a:pos x="141" y="251"/>
                </a:cxn>
                <a:cxn ang="0">
                  <a:pos x="141" y="273"/>
                </a:cxn>
                <a:cxn ang="0">
                  <a:pos x="119" y="273"/>
                </a:cxn>
                <a:cxn ang="0">
                  <a:pos x="0" y="22"/>
                </a:cxn>
                <a:cxn ang="0">
                  <a:pos x="0" y="0"/>
                </a:cxn>
              </a:cxnLst>
              <a:rect l="0" t="0" r="r" b="b"/>
              <a:pathLst>
                <a:path w="141" h="273">
                  <a:moveTo>
                    <a:pt x="0" y="0"/>
                  </a:moveTo>
                  <a:lnTo>
                    <a:pt x="23" y="0"/>
                  </a:lnTo>
                  <a:lnTo>
                    <a:pt x="141" y="251"/>
                  </a:lnTo>
                  <a:lnTo>
                    <a:pt x="141" y="273"/>
                  </a:lnTo>
                  <a:lnTo>
                    <a:pt x="119" y="273"/>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2" name="Freeform 184"/>
            <p:cNvSpPr>
              <a:spLocks/>
            </p:cNvSpPr>
            <p:nvPr/>
          </p:nvSpPr>
          <p:spPr bwMode="auto">
            <a:xfrm>
              <a:off x="2254" y="2154"/>
              <a:ext cx="170" cy="222"/>
            </a:xfrm>
            <a:custGeom>
              <a:avLst/>
              <a:gdLst/>
              <a:ahLst/>
              <a:cxnLst>
                <a:cxn ang="0">
                  <a:pos x="0" y="0"/>
                </a:cxn>
                <a:cxn ang="0">
                  <a:pos x="22" y="0"/>
                </a:cxn>
                <a:cxn ang="0">
                  <a:pos x="170" y="200"/>
                </a:cxn>
                <a:cxn ang="0">
                  <a:pos x="170" y="222"/>
                </a:cxn>
                <a:cxn ang="0">
                  <a:pos x="147" y="222"/>
                </a:cxn>
                <a:cxn ang="0">
                  <a:pos x="0" y="22"/>
                </a:cxn>
                <a:cxn ang="0">
                  <a:pos x="0" y="0"/>
                </a:cxn>
              </a:cxnLst>
              <a:rect l="0" t="0" r="r" b="b"/>
              <a:pathLst>
                <a:path w="170" h="222">
                  <a:moveTo>
                    <a:pt x="0" y="0"/>
                  </a:moveTo>
                  <a:lnTo>
                    <a:pt x="22" y="0"/>
                  </a:lnTo>
                  <a:lnTo>
                    <a:pt x="170" y="200"/>
                  </a:lnTo>
                  <a:lnTo>
                    <a:pt x="170" y="222"/>
                  </a:lnTo>
                  <a:lnTo>
                    <a:pt x="147" y="222"/>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3" name="Freeform 185"/>
            <p:cNvSpPr>
              <a:spLocks/>
            </p:cNvSpPr>
            <p:nvPr/>
          </p:nvSpPr>
          <p:spPr bwMode="auto">
            <a:xfrm>
              <a:off x="2401" y="2354"/>
              <a:ext cx="141" cy="96"/>
            </a:xfrm>
            <a:custGeom>
              <a:avLst/>
              <a:gdLst/>
              <a:ahLst/>
              <a:cxnLst>
                <a:cxn ang="0">
                  <a:pos x="0" y="0"/>
                </a:cxn>
                <a:cxn ang="0">
                  <a:pos x="23" y="0"/>
                </a:cxn>
                <a:cxn ang="0">
                  <a:pos x="141" y="74"/>
                </a:cxn>
                <a:cxn ang="0">
                  <a:pos x="141" y="96"/>
                </a:cxn>
                <a:cxn ang="0">
                  <a:pos x="119" y="96"/>
                </a:cxn>
                <a:cxn ang="0">
                  <a:pos x="0" y="22"/>
                </a:cxn>
                <a:cxn ang="0">
                  <a:pos x="0" y="0"/>
                </a:cxn>
              </a:cxnLst>
              <a:rect l="0" t="0" r="r" b="b"/>
              <a:pathLst>
                <a:path w="141" h="96">
                  <a:moveTo>
                    <a:pt x="0" y="0"/>
                  </a:moveTo>
                  <a:lnTo>
                    <a:pt x="23" y="0"/>
                  </a:lnTo>
                  <a:lnTo>
                    <a:pt x="141" y="74"/>
                  </a:lnTo>
                  <a:lnTo>
                    <a:pt x="141" y="96"/>
                  </a:lnTo>
                  <a:lnTo>
                    <a:pt x="119"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4" name="Freeform 186"/>
            <p:cNvSpPr>
              <a:spLocks/>
            </p:cNvSpPr>
            <p:nvPr/>
          </p:nvSpPr>
          <p:spPr bwMode="auto">
            <a:xfrm>
              <a:off x="2520" y="2428"/>
              <a:ext cx="140" cy="66"/>
            </a:xfrm>
            <a:custGeom>
              <a:avLst/>
              <a:gdLst/>
              <a:ahLst/>
              <a:cxnLst>
                <a:cxn ang="0">
                  <a:pos x="0" y="0"/>
                </a:cxn>
                <a:cxn ang="0">
                  <a:pos x="22" y="0"/>
                </a:cxn>
                <a:cxn ang="0">
                  <a:pos x="140" y="44"/>
                </a:cxn>
                <a:cxn ang="0">
                  <a:pos x="140" y="66"/>
                </a:cxn>
                <a:cxn ang="0">
                  <a:pos x="118" y="66"/>
                </a:cxn>
                <a:cxn ang="0">
                  <a:pos x="0" y="22"/>
                </a:cxn>
                <a:cxn ang="0">
                  <a:pos x="0" y="0"/>
                </a:cxn>
              </a:cxnLst>
              <a:rect l="0" t="0" r="r" b="b"/>
              <a:pathLst>
                <a:path w="140" h="66">
                  <a:moveTo>
                    <a:pt x="0" y="0"/>
                  </a:moveTo>
                  <a:lnTo>
                    <a:pt x="22" y="0"/>
                  </a:lnTo>
                  <a:lnTo>
                    <a:pt x="140" y="44"/>
                  </a:lnTo>
                  <a:lnTo>
                    <a:pt x="140" y="66"/>
                  </a:lnTo>
                  <a:lnTo>
                    <a:pt x="118" y="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5" name="Freeform 187"/>
            <p:cNvSpPr>
              <a:spLocks/>
            </p:cNvSpPr>
            <p:nvPr/>
          </p:nvSpPr>
          <p:spPr bwMode="auto">
            <a:xfrm>
              <a:off x="2638" y="2472"/>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6" name="Freeform 188"/>
            <p:cNvSpPr>
              <a:spLocks/>
            </p:cNvSpPr>
            <p:nvPr/>
          </p:nvSpPr>
          <p:spPr bwMode="auto">
            <a:xfrm>
              <a:off x="2786" y="2494"/>
              <a:ext cx="140" cy="30"/>
            </a:xfrm>
            <a:custGeom>
              <a:avLst/>
              <a:gdLst/>
              <a:ahLst/>
              <a:cxnLst>
                <a:cxn ang="0">
                  <a:pos x="0" y="0"/>
                </a:cxn>
                <a:cxn ang="0">
                  <a:pos x="22" y="0"/>
                </a:cxn>
                <a:cxn ang="0">
                  <a:pos x="140" y="8"/>
                </a:cxn>
                <a:cxn ang="0">
                  <a:pos x="140" y="30"/>
                </a:cxn>
                <a:cxn ang="0">
                  <a:pos x="118" y="30"/>
                </a:cxn>
                <a:cxn ang="0">
                  <a:pos x="0" y="22"/>
                </a:cxn>
                <a:cxn ang="0">
                  <a:pos x="0" y="0"/>
                </a:cxn>
              </a:cxnLst>
              <a:rect l="0" t="0" r="r" b="b"/>
              <a:pathLst>
                <a:path w="140" h="30">
                  <a:moveTo>
                    <a:pt x="0" y="0"/>
                  </a:moveTo>
                  <a:lnTo>
                    <a:pt x="22" y="0"/>
                  </a:lnTo>
                  <a:lnTo>
                    <a:pt x="140" y="8"/>
                  </a:lnTo>
                  <a:lnTo>
                    <a:pt x="140" y="30"/>
                  </a:lnTo>
                  <a:lnTo>
                    <a:pt x="11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7" name="Freeform 189"/>
            <p:cNvSpPr>
              <a:spLocks/>
            </p:cNvSpPr>
            <p:nvPr/>
          </p:nvSpPr>
          <p:spPr bwMode="auto">
            <a:xfrm>
              <a:off x="2904" y="2502"/>
              <a:ext cx="140" cy="37"/>
            </a:xfrm>
            <a:custGeom>
              <a:avLst/>
              <a:gdLst/>
              <a:ahLst/>
              <a:cxnLst>
                <a:cxn ang="0">
                  <a:pos x="0" y="0"/>
                </a:cxn>
                <a:cxn ang="0">
                  <a:pos x="22" y="0"/>
                </a:cxn>
                <a:cxn ang="0">
                  <a:pos x="140" y="14"/>
                </a:cxn>
                <a:cxn ang="0">
                  <a:pos x="140" y="37"/>
                </a:cxn>
                <a:cxn ang="0">
                  <a:pos x="118" y="37"/>
                </a:cxn>
                <a:cxn ang="0">
                  <a:pos x="0" y="22"/>
                </a:cxn>
                <a:cxn ang="0">
                  <a:pos x="0" y="0"/>
                </a:cxn>
              </a:cxnLst>
              <a:rect l="0" t="0" r="r" b="b"/>
              <a:pathLst>
                <a:path w="140" h="37">
                  <a:moveTo>
                    <a:pt x="0" y="0"/>
                  </a:moveTo>
                  <a:lnTo>
                    <a:pt x="22" y="0"/>
                  </a:lnTo>
                  <a:lnTo>
                    <a:pt x="140" y="14"/>
                  </a:lnTo>
                  <a:lnTo>
                    <a:pt x="140" y="37"/>
                  </a:lnTo>
                  <a:lnTo>
                    <a:pt x="118" y="37"/>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8" name="Freeform 190"/>
            <p:cNvSpPr>
              <a:spLocks/>
            </p:cNvSpPr>
            <p:nvPr/>
          </p:nvSpPr>
          <p:spPr bwMode="auto">
            <a:xfrm>
              <a:off x="3022" y="2516"/>
              <a:ext cx="170" cy="45"/>
            </a:xfrm>
            <a:custGeom>
              <a:avLst/>
              <a:gdLst/>
              <a:ahLst/>
              <a:cxnLst>
                <a:cxn ang="0">
                  <a:pos x="0" y="0"/>
                </a:cxn>
                <a:cxn ang="0">
                  <a:pos x="22" y="0"/>
                </a:cxn>
                <a:cxn ang="0">
                  <a:pos x="170" y="23"/>
                </a:cxn>
                <a:cxn ang="0">
                  <a:pos x="170" y="45"/>
                </a:cxn>
                <a:cxn ang="0">
                  <a:pos x="148" y="45"/>
                </a:cxn>
                <a:cxn ang="0">
                  <a:pos x="0" y="23"/>
                </a:cxn>
                <a:cxn ang="0">
                  <a:pos x="0" y="0"/>
                </a:cxn>
              </a:cxnLst>
              <a:rect l="0" t="0" r="r" b="b"/>
              <a:pathLst>
                <a:path w="170" h="45">
                  <a:moveTo>
                    <a:pt x="0" y="0"/>
                  </a:moveTo>
                  <a:lnTo>
                    <a:pt x="22" y="0"/>
                  </a:lnTo>
                  <a:lnTo>
                    <a:pt x="170" y="23"/>
                  </a:lnTo>
                  <a:lnTo>
                    <a:pt x="170" y="45"/>
                  </a:lnTo>
                  <a:lnTo>
                    <a:pt x="148" y="45"/>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79" name="Freeform 191"/>
            <p:cNvSpPr>
              <a:spLocks/>
            </p:cNvSpPr>
            <p:nvPr/>
          </p:nvSpPr>
          <p:spPr bwMode="auto">
            <a:xfrm>
              <a:off x="3170" y="2539"/>
              <a:ext cx="140" cy="66"/>
            </a:xfrm>
            <a:custGeom>
              <a:avLst/>
              <a:gdLst/>
              <a:ahLst/>
              <a:cxnLst>
                <a:cxn ang="0">
                  <a:pos x="0" y="0"/>
                </a:cxn>
                <a:cxn ang="0">
                  <a:pos x="22" y="0"/>
                </a:cxn>
                <a:cxn ang="0">
                  <a:pos x="140" y="44"/>
                </a:cxn>
                <a:cxn ang="0">
                  <a:pos x="140" y="66"/>
                </a:cxn>
                <a:cxn ang="0">
                  <a:pos x="118" y="66"/>
                </a:cxn>
                <a:cxn ang="0">
                  <a:pos x="0" y="22"/>
                </a:cxn>
                <a:cxn ang="0">
                  <a:pos x="0" y="0"/>
                </a:cxn>
              </a:cxnLst>
              <a:rect l="0" t="0" r="r" b="b"/>
              <a:pathLst>
                <a:path w="140" h="66">
                  <a:moveTo>
                    <a:pt x="0" y="0"/>
                  </a:moveTo>
                  <a:lnTo>
                    <a:pt x="22" y="0"/>
                  </a:lnTo>
                  <a:lnTo>
                    <a:pt x="140" y="44"/>
                  </a:lnTo>
                  <a:lnTo>
                    <a:pt x="140" y="66"/>
                  </a:lnTo>
                  <a:lnTo>
                    <a:pt x="118" y="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0" name="Freeform 192"/>
            <p:cNvSpPr>
              <a:spLocks/>
            </p:cNvSpPr>
            <p:nvPr/>
          </p:nvSpPr>
          <p:spPr bwMode="auto">
            <a:xfrm>
              <a:off x="3288" y="2583"/>
              <a:ext cx="141" cy="96"/>
            </a:xfrm>
            <a:custGeom>
              <a:avLst/>
              <a:gdLst/>
              <a:ahLst/>
              <a:cxnLst>
                <a:cxn ang="0">
                  <a:pos x="0" y="0"/>
                </a:cxn>
                <a:cxn ang="0">
                  <a:pos x="22" y="0"/>
                </a:cxn>
                <a:cxn ang="0">
                  <a:pos x="141" y="74"/>
                </a:cxn>
                <a:cxn ang="0">
                  <a:pos x="141" y="96"/>
                </a:cxn>
                <a:cxn ang="0">
                  <a:pos x="119" y="96"/>
                </a:cxn>
                <a:cxn ang="0">
                  <a:pos x="0" y="22"/>
                </a:cxn>
                <a:cxn ang="0">
                  <a:pos x="0" y="0"/>
                </a:cxn>
              </a:cxnLst>
              <a:rect l="0" t="0" r="r" b="b"/>
              <a:pathLst>
                <a:path w="141" h="96">
                  <a:moveTo>
                    <a:pt x="0" y="0"/>
                  </a:moveTo>
                  <a:lnTo>
                    <a:pt x="22" y="0"/>
                  </a:lnTo>
                  <a:lnTo>
                    <a:pt x="141" y="74"/>
                  </a:lnTo>
                  <a:lnTo>
                    <a:pt x="141" y="96"/>
                  </a:lnTo>
                  <a:lnTo>
                    <a:pt x="119"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1" name="Freeform 193"/>
            <p:cNvSpPr>
              <a:spLocks/>
            </p:cNvSpPr>
            <p:nvPr/>
          </p:nvSpPr>
          <p:spPr bwMode="auto">
            <a:xfrm>
              <a:off x="3407" y="2657"/>
              <a:ext cx="169" cy="222"/>
            </a:xfrm>
            <a:custGeom>
              <a:avLst/>
              <a:gdLst/>
              <a:ahLst/>
              <a:cxnLst>
                <a:cxn ang="0">
                  <a:pos x="0" y="0"/>
                </a:cxn>
                <a:cxn ang="0">
                  <a:pos x="22" y="0"/>
                </a:cxn>
                <a:cxn ang="0">
                  <a:pos x="169" y="199"/>
                </a:cxn>
                <a:cxn ang="0">
                  <a:pos x="169" y="222"/>
                </a:cxn>
                <a:cxn ang="0">
                  <a:pos x="147" y="222"/>
                </a:cxn>
                <a:cxn ang="0">
                  <a:pos x="0" y="22"/>
                </a:cxn>
                <a:cxn ang="0">
                  <a:pos x="0" y="0"/>
                </a:cxn>
              </a:cxnLst>
              <a:rect l="0" t="0" r="r" b="b"/>
              <a:pathLst>
                <a:path w="169" h="222">
                  <a:moveTo>
                    <a:pt x="0" y="0"/>
                  </a:moveTo>
                  <a:lnTo>
                    <a:pt x="22" y="0"/>
                  </a:lnTo>
                  <a:lnTo>
                    <a:pt x="169" y="199"/>
                  </a:lnTo>
                  <a:lnTo>
                    <a:pt x="169" y="222"/>
                  </a:lnTo>
                  <a:lnTo>
                    <a:pt x="147" y="222"/>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2" name="Freeform 194"/>
            <p:cNvSpPr>
              <a:spLocks/>
            </p:cNvSpPr>
            <p:nvPr/>
          </p:nvSpPr>
          <p:spPr bwMode="auto">
            <a:xfrm>
              <a:off x="3554" y="2856"/>
              <a:ext cx="141" cy="274"/>
            </a:xfrm>
            <a:custGeom>
              <a:avLst/>
              <a:gdLst/>
              <a:ahLst/>
              <a:cxnLst>
                <a:cxn ang="0">
                  <a:pos x="0" y="0"/>
                </a:cxn>
                <a:cxn ang="0">
                  <a:pos x="22" y="0"/>
                </a:cxn>
                <a:cxn ang="0">
                  <a:pos x="141" y="252"/>
                </a:cxn>
                <a:cxn ang="0">
                  <a:pos x="141" y="274"/>
                </a:cxn>
                <a:cxn ang="0">
                  <a:pos x="119" y="274"/>
                </a:cxn>
                <a:cxn ang="0">
                  <a:pos x="0" y="23"/>
                </a:cxn>
                <a:cxn ang="0">
                  <a:pos x="0" y="0"/>
                </a:cxn>
              </a:cxnLst>
              <a:rect l="0" t="0" r="r" b="b"/>
              <a:pathLst>
                <a:path w="141" h="274">
                  <a:moveTo>
                    <a:pt x="0" y="0"/>
                  </a:moveTo>
                  <a:lnTo>
                    <a:pt x="22" y="0"/>
                  </a:lnTo>
                  <a:lnTo>
                    <a:pt x="141" y="252"/>
                  </a:lnTo>
                  <a:lnTo>
                    <a:pt x="141" y="274"/>
                  </a:lnTo>
                  <a:lnTo>
                    <a:pt x="119" y="274"/>
                  </a:lnTo>
                  <a:lnTo>
                    <a:pt x="0" y="23"/>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3" name="Freeform 195"/>
            <p:cNvSpPr>
              <a:spLocks/>
            </p:cNvSpPr>
            <p:nvPr/>
          </p:nvSpPr>
          <p:spPr bwMode="auto">
            <a:xfrm>
              <a:off x="3673" y="3108"/>
              <a:ext cx="140" cy="266"/>
            </a:xfrm>
            <a:custGeom>
              <a:avLst/>
              <a:gdLst/>
              <a:ahLst/>
              <a:cxnLst>
                <a:cxn ang="0">
                  <a:pos x="0" y="0"/>
                </a:cxn>
                <a:cxn ang="0">
                  <a:pos x="22" y="0"/>
                </a:cxn>
                <a:cxn ang="0">
                  <a:pos x="140" y="244"/>
                </a:cxn>
                <a:cxn ang="0">
                  <a:pos x="140" y="266"/>
                </a:cxn>
                <a:cxn ang="0">
                  <a:pos x="118" y="266"/>
                </a:cxn>
                <a:cxn ang="0">
                  <a:pos x="0" y="22"/>
                </a:cxn>
                <a:cxn ang="0">
                  <a:pos x="0" y="0"/>
                </a:cxn>
              </a:cxnLst>
              <a:rect l="0" t="0" r="r" b="b"/>
              <a:pathLst>
                <a:path w="140" h="266">
                  <a:moveTo>
                    <a:pt x="0" y="0"/>
                  </a:moveTo>
                  <a:lnTo>
                    <a:pt x="22" y="0"/>
                  </a:lnTo>
                  <a:lnTo>
                    <a:pt x="140" y="244"/>
                  </a:lnTo>
                  <a:lnTo>
                    <a:pt x="140" y="266"/>
                  </a:lnTo>
                  <a:lnTo>
                    <a:pt x="118" y="26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4" name="Freeform 196"/>
            <p:cNvSpPr>
              <a:spLocks/>
            </p:cNvSpPr>
            <p:nvPr/>
          </p:nvSpPr>
          <p:spPr bwMode="auto">
            <a:xfrm>
              <a:off x="3791" y="3352"/>
              <a:ext cx="170" cy="229"/>
            </a:xfrm>
            <a:custGeom>
              <a:avLst/>
              <a:gdLst/>
              <a:ahLst/>
              <a:cxnLst>
                <a:cxn ang="0">
                  <a:pos x="0" y="0"/>
                </a:cxn>
                <a:cxn ang="0">
                  <a:pos x="22" y="0"/>
                </a:cxn>
                <a:cxn ang="0">
                  <a:pos x="170" y="207"/>
                </a:cxn>
                <a:cxn ang="0">
                  <a:pos x="170" y="229"/>
                </a:cxn>
                <a:cxn ang="0">
                  <a:pos x="148" y="229"/>
                </a:cxn>
                <a:cxn ang="0">
                  <a:pos x="0" y="22"/>
                </a:cxn>
                <a:cxn ang="0">
                  <a:pos x="0" y="0"/>
                </a:cxn>
              </a:cxnLst>
              <a:rect l="0" t="0" r="r" b="b"/>
              <a:pathLst>
                <a:path w="170" h="229">
                  <a:moveTo>
                    <a:pt x="0" y="0"/>
                  </a:moveTo>
                  <a:lnTo>
                    <a:pt x="22" y="0"/>
                  </a:lnTo>
                  <a:lnTo>
                    <a:pt x="170" y="207"/>
                  </a:lnTo>
                  <a:lnTo>
                    <a:pt x="170" y="229"/>
                  </a:lnTo>
                  <a:lnTo>
                    <a:pt x="148" y="2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5" name="Freeform 197"/>
            <p:cNvSpPr>
              <a:spLocks/>
            </p:cNvSpPr>
            <p:nvPr/>
          </p:nvSpPr>
          <p:spPr bwMode="auto">
            <a:xfrm>
              <a:off x="3939" y="3559"/>
              <a:ext cx="140" cy="96"/>
            </a:xfrm>
            <a:custGeom>
              <a:avLst/>
              <a:gdLst/>
              <a:ahLst/>
              <a:cxnLst>
                <a:cxn ang="0">
                  <a:pos x="0" y="0"/>
                </a:cxn>
                <a:cxn ang="0">
                  <a:pos x="22" y="0"/>
                </a:cxn>
                <a:cxn ang="0">
                  <a:pos x="140" y="74"/>
                </a:cxn>
                <a:cxn ang="0">
                  <a:pos x="140" y="96"/>
                </a:cxn>
                <a:cxn ang="0">
                  <a:pos x="118" y="96"/>
                </a:cxn>
                <a:cxn ang="0">
                  <a:pos x="0" y="22"/>
                </a:cxn>
                <a:cxn ang="0">
                  <a:pos x="0" y="0"/>
                </a:cxn>
              </a:cxnLst>
              <a:rect l="0" t="0" r="r" b="b"/>
              <a:pathLst>
                <a:path w="140" h="96">
                  <a:moveTo>
                    <a:pt x="0" y="0"/>
                  </a:moveTo>
                  <a:lnTo>
                    <a:pt x="22" y="0"/>
                  </a:lnTo>
                  <a:lnTo>
                    <a:pt x="140" y="74"/>
                  </a:lnTo>
                  <a:lnTo>
                    <a:pt x="140" y="96"/>
                  </a:lnTo>
                  <a:lnTo>
                    <a:pt x="118" y="96"/>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6" name="Freeform 198"/>
            <p:cNvSpPr>
              <a:spLocks/>
            </p:cNvSpPr>
            <p:nvPr/>
          </p:nvSpPr>
          <p:spPr bwMode="auto">
            <a:xfrm>
              <a:off x="4057" y="3633"/>
              <a:ext cx="140" cy="59"/>
            </a:xfrm>
            <a:custGeom>
              <a:avLst/>
              <a:gdLst/>
              <a:ahLst/>
              <a:cxnLst>
                <a:cxn ang="0">
                  <a:pos x="0" y="0"/>
                </a:cxn>
                <a:cxn ang="0">
                  <a:pos x="22" y="0"/>
                </a:cxn>
                <a:cxn ang="0">
                  <a:pos x="140" y="37"/>
                </a:cxn>
                <a:cxn ang="0">
                  <a:pos x="140" y="59"/>
                </a:cxn>
                <a:cxn ang="0">
                  <a:pos x="118" y="59"/>
                </a:cxn>
                <a:cxn ang="0">
                  <a:pos x="0" y="22"/>
                </a:cxn>
                <a:cxn ang="0">
                  <a:pos x="0" y="0"/>
                </a:cxn>
              </a:cxnLst>
              <a:rect l="0" t="0" r="r" b="b"/>
              <a:pathLst>
                <a:path w="140" h="59">
                  <a:moveTo>
                    <a:pt x="0" y="0"/>
                  </a:moveTo>
                  <a:lnTo>
                    <a:pt x="22" y="0"/>
                  </a:lnTo>
                  <a:lnTo>
                    <a:pt x="140" y="37"/>
                  </a:lnTo>
                  <a:lnTo>
                    <a:pt x="140" y="59"/>
                  </a:lnTo>
                  <a:lnTo>
                    <a:pt x="118" y="5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7" name="Freeform 199"/>
            <p:cNvSpPr>
              <a:spLocks/>
            </p:cNvSpPr>
            <p:nvPr/>
          </p:nvSpPr>
          <p:spPr bwMode="auto">
            <a:xfrm>
              <a:off x="4175" y="3670"/>
              <a:ext cx="170" cy="44"/>
            </a:xfrm>
            <a:custGeom>
              <a:avLst/>
              <a:gdLst/>
              <a:ahLst/>
              <a:cxnLst>
                <a:cxn ang="0">
                  <a:pos x="0" y="0"/>
                </a:cxn>
                <a:cxn ang="0">
                  <a:pos x="22" y="0"/>
                </a:cxn>
                <a:cxn ang="0">
                  <a:pos x="170" y="22"/>
                </a:cxn>
                <a:cxn ang="0">
                  <a:pos x="170" y="44"/>
                </a:cxn>
                <a:cxn ang="0">
                  <a:pos x="148" y="44"/>
                </a:cxn>
                <a:cxn ang="0">
                  <a:pos x="0" y="22"/>
                </a:cxn>
                <a:cxn ang="0">
                  <a:pos x="0" y="0"/>
                </a:cxn>
              </a:cxnLst>
              <a:rect l="0" t="0" r="r" b="b"/>
              <a:pathLst>
                <a:path w="170" h="44">
                  <a:moveTo>
                    <a:pt x="0" y="0"/>
                  </a:moveTo>
                  <a:lnTo>
                    <a:pt x="22" y="0"/>
                  </a:lnTo>
                  <a:lnTo>
                    <a:pt x="170" y="22"/>
                  </a:lnTo>
                  <a:lnTo>
                    <a:pt x="170" y="44"/>
                  </a:lnTo>
                  <a:lnTo>
                    <a:pt x="148" y="44"/>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8" name="Freeform 200"/>
            <p:cNvSpPr>
              <a:spLocks/>
            </p:cNvSpPr>
            <p:nvPr/>
          </p:nvSpPr>
          <p:spPr bwMode="auto">
            <a:xfrm>
              <a:off x="4323" y="3692"/>
              <a:ext cx="140" cy="29"/>
            </a:xfrm>
            <a:custGeom>
              <a:avLst/>
              <a:gdLst/>
              <a:ahLst/>
              <a:cxnLst>
                <a:cxn ang="0">
                  <a:pos x="0" y="0"/>
                </a:cxn>
                <a:cxn ang="0">
                  <a:pos x="22" y="0"/>
                </a:cxn>
                <a:cxn ang="0">
                  <a:pos x="140" y="7"/>
                </a:cxn>
                <a:cxn ang="0">
                  <a:pos x="140" y="29"/>
                </a:cxn>
                <a:cxn ang="0">
                  <a:pos x="118" y="29"/>
                </a:cxn>
                <a:cxn ang="0">
                  <a:pos x="0" y="22"/>
                </a:cxn>
                <a:cxn ang="0">
                  <a:pos x="0" y="0"/>
                </a:cxn>
              </a:cxnLst>
              <a:rect l="0" t="0" r="r" b="b"/>
              <a:pathLst>
                <a:path w="140" h="29">
                  <a:moveTo>
                    <a:pt x="0" y="0"/>
                  </a:moveTo>
                  <a:lnTo>
                    <a:pt x="22" y="0"/>
                  </a:lnTo>
                  <a:lnTo>
                    <a:pt x="140" y="7"/>
                  </a:lnTo>
                  <a:lnTo>
                    <a:pt x="140" y="29"/>
                  </a:lnTo>
                  <a:lnTo>
                    <a:pt x="118" y="29"/>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89" name="Rectangle 201"/>
            <p:cNvSpPr>
              <a:spLocks noChangeArrowheads="1"/>
            </p:cNvSpPr>
            <p:nvPr/>
          </p:nvSpPr>
          <p:spPr bwMode="auto">
            <a:xfrm>
              <a:off x="4441" y="3699"/>
              <a:ext cx="141" cy="22"/>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90" name="Freeform 202"/>
            <p:cNvSpPr>
              <a:spLocks/>
            </p:cNvSpPr>
            <p:nvPr/>
          </p:nvSpPr>
          <p:spPr bwMode="auto">
            <a:xfrm>
              <a:off x="4559" y="3699"/>
              <a:ext cx="170" cy="30"/>
            </a:xfrm>
            <a:custGeom>
              <a:avLst/>
              <a:gdLst/>
              <a:ahLst/>
              <a:cxnLst>
                <a:cxn ang="0">
                  <a:pos x="0" y="0"/>
                </a:cxn>
                <a:cxn ang="0">
                  <a:pos x="23" y="0"/>
                </a:cxn>
                <a:cxn ang="0">
                  <a:pos x="170" y="7"/>
                </a:cxn>
                <a:cxn ang="0">
                  <a:pos x="170" y="30"/>
                </a:cxn>
                <a:cxn ang="0">
                  <a:pos x="148" y="30"/>
                </a:cxn>
                <a:cxn ang="0">
                  <a:pos x="0" y="22"/>
                </a:cxn>
                <a:cxn ang="0">
                  <a:pos x="0" y="0"/>
                </a:cxn>
              </a:cxnLst>
              <a:rect l="0" t="0" r="r" b="b"/>
              <a:pathLst>
                <a:path w="170" h="30">
                  <a:moveTo>
                    <a:pt x="0" y="0"/>
                  </a:moveTo>
                  <a:lnTo>
                    <a:pt x="23" y="0"/>
                  </a:lnTo>
                  <a:lnTo>
                    <a:pt x="170" y="7"/>
                  </a:lnTo>
                  <a:lnTo>
                    <a:pt x="170" y="30"/>
                  </a:lnTo>
                  <a:lnTo>
                    <a:pt x="148" y="30"/>
                  </a:lnTo>
                  <a:lnTo>
                    <a:pt x="0" y="22"/>
                  </a:lnTo>
                  <a:lnTo>
                    <a:pt x="0"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491" name="Rectangle 203"/>
            <p:cNvSpPr>
              <a:spLocks noChangeArrowheads="1"/>
            </p:cNvSpPr>
            <p:nvPr/>
          </p:nvSpPr>
          <p:spPr bwMode="auto">
            <a:xfrm>
              <a:off x="4707" y="3706"/>
              <a:ext cx="141" cy="2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492" name="Line 204"/>
            <p:cNvSpPr>
              <a:spLocks noChangeShapeType="1"/>
            </p:cNvSpPr>
            <p:nvPr/>
          </p:nvSpPr>
          <p:spPr bwMode="auto">
            <a:xfrm>
              <a:off x="990" y="1311"/>
              <a:ext cx="118" cy="1"/>
            </a:xfrm>
            <a:prstGeom prst="line">
              <a:avLst/>
            </a:prstGeom>
            <a:noFill/>
            <a:ln w="34925">
              <a:solidFill>
                <a:srgbClr val="F20884"/>
              </a:solidFill>
              <a:round/>
              <a:headEnd/>
              <a:tailEnd/>
            </a:ln>
          </p:spPr>
          <p:txBody>
            <a:bodyPr/>
            <a:lstStyle/>
            <a:p>
              <a:endParaRPr lang="en-US"/>
            </a:p>
          </p:txBody>
        </p:sp>
        <p:sp>
          <p:nvSpPr>
            <p:cNvPr id="140493" name="Line 205"/>
            <p:cNvSpPr>
              <a:spLocks noChangeShapeType="1"/>
            </p:cNvSpPr>
            <p:nvPr/>
          </p:nvSpPr>
          <p:spPr bwMode="auto">
            <a:xfrm>
              <a:off x="1108" y="1311"/>
              <a:ext cx="148" cy="1"/>
            </a:xfrm>
            <a:prstGeom prst="line">
              <a:avLst/>
            </a:prstGeom>
            <a:noFill/>
            <a:ln w="34925">
              <a:solidFill>
                <a:srgbClr val="F20884"/>
              </a:solidFill>
              <a:round/>
              <a:headEnd/>
              <a:tailEnd/>
            </a:ln>
          </p:spPr>
          <p:txBody>
            <a:bodyPr/>
            <a:lstStyle/>
            <a:p>
              <a:endParaRPr lang="en-US"/>
            </a:p>
          </p:txBody>
        </p:sp>
        <p:sp>
          <p:nvSpPr>
            <p:cNvPr id="140494" name="Line 206"/>
            <p:cNvSpPr>
              <a:spLocks noChangeShapeType="1"/>
            </p:cNvSpPr>
            <p:nvPr/>
          </p:nvSpPr>
          <p:spPr bwMode="auto">
            <a:xfrm>
              <a:off x="1337" y="1311"/>
              <a:ext cx="37" cy="1"/>
            </a:xfrm>
            <a:prstGeom prst="line">
              <a:avLst/>
            </a:prstGeom>
            <a:noFill/>
            <a:ln w="34925">
              <a:solidFill>
                <a:srgbClr val="F20884"/>
              </a:solidFill>
              <a:round/>
              <a:headEnd/>
              <a:tailEnd/>
            </a:ln>
          </p:spPr>
          <p:txBody>
            <a:bodyPr/>
            <a:lstStyle/>
            <a:p>
              <a:endParaRPr lang="en-US"/>
            </a:p>
          </p:txBody>
        </p:sp>
        <p:sp>
          <p:nvSpPr>
            <p:cNvPr id="140495" name="Line 207"/>
            <p:cNvSpPr>
              <a:spLocks noChangeShapeType="1"/>
            </p:cNvSpPr>
            <p:nvPr/>
          </p:nvSpPr>
          <p:spPr bwMode="auto">
            <a:xfrm>
              <a:off x="1374" y="1311"/>
              <a:ext cx="118" cy="1"/>
            </a:xfrm>
            <a:prstGeom prst="line">
              <a:avLst/>
            </a:prstGeom>
            <a:noFill/>
            <a:ln w="34925">
              <a:solidFill>
                <a:srgbClr val="F20884"/>
              </a:solidFill>
              <a:round/>
              <a:headEnd/>
              <a:tailEnd/>
            </a:ln>
          </p:spPr>
          <p:txBody>
            <a:bodyPr/>
            <a:lstStyle/>
            <a:p>
              <a:endParaRPr lang="en-US"/>
            </a:p>
          </p:txBody>
        </p:sp>
        <p:sp>
          <p:nvSpPr>
            <p:cNvPr id="140496" name="Line 208"/>
            <p:cNvSpPr>
              <a:spLocks noChangeShapeType="1"/>
            </p:cNvSpPr>
            <p:nvPr/>
          </p:nvSpPr>
          <p:spPr bwMode="auto">
            <a:xfrm>
              <a:off x="1492" y="1311"/>
              <a:ext cx="148" cy="1"/>
            </a:xfrm>
            <a:prstGeom prst="line">
              <a:avLst/>
            </a:prstGeom>
            <a:noFill/>
            <a:ln w="34925">
              <a:solidFill>
                <a:srgbClr val="F20884"/>
              </a:solidFill>
              <a:round/>
              <a:headEnd/>
              <a:tailEnd/>
            </a:ln>
          </p:spPr>
          <p:txBody>
            <a:bodyPr/>
            <a:lstStyle/>
            <a:p>
              <a:endParaRPr lang="en-US"/>
            </a:p>
          </p:txBody>
        </p:sp>
        <p:sp>
          <p:nvSpPr>
            <p:cNvPr id="140497" name="Line 209"/>
            <p:cNvSpPr>
              <a:spLocks noChangeShapeType="1"/>
            </p:cNvSpPr>
            <p:nvPr/>
          </p:nvSpPr>
          <p:spPr bwMode="auto">
            <a:xfrm>
              <a:off x="1640" y="1311"/>
              <a:ext cx="118" cy="1"/>
            </a:xfrm>
            <a:prstGeom prst="line">
              <a:avLst/>
            </a:prstGeom>
            <a:noFill/>
            <a:ln w="34925">
              <a:solidFill>
                <a:srgbClr val="F20884"/>
              </a:solidFill>
              <a:round/>
              <a:headEnd/>
              <a:tailEnd/>
            </a:ln>
          </p:spPr>
          <p:txBody>
            <a:bodyPr/>
            <a:lstStyle/>
            <a:p>
              <a:endParaRPr lang="en-US"/>
            </a:p>
          </p:txBody>
        </p:sp>
        <p:sp>
          <p:nvSpPr>
            <p:cNvPr id="140498" name="Line 210"/>
            <p:cNvSpPr>
              <a:spLocks noChangeShapeType="1"/>
            </p:cNvSpPr>
            <p:nvPr/>
          </p:nvSpPr>
          <p:spPr bwMode="auto">
            <a:xfrm>
              <a:off x="1758" y="1311"/>
              <a:ext cx="119" cy="185"/>
            </a:xfrm>
            <a:prstGeom prst="line">
              <a:avLst/>
            </a:prstGeom>
            <a:noFill/>
            <a:ln w="47625">
              <a:solidFill>
                <a:srgbClr val="F20884"/>
              </a:solidFill>
              <a:round/>
              <a:headEnd/>
              <a:tailEnd/>
            </a:ln>
          </p:spPr>
          <p:txBody>
            <a:bodyPr/>
            <a:lstStyle/>
            <a:p>
              <a:endParaRPr lang="en-US"/>
            </a:p>
          </p:txBody>
        </p:sp>
        <p:sp>
          <p:nvSpPr>
            <p:cNvPr id="140499" name="Line 211"/>
            <p:cNvSpPr>
              <a:spLocks noChangeShapeType="1"/>
            </p:cNvSpPr>
            <p:nvPr/>
          </p:nvSpPr>
          <p:spPr bwMode="auto">
            <a:xfrm>
              <a:off x="1877" y="1496"/>
              <a:ext cx="148" cy="237"/>
            </a:xfrm>
            <a:prstGeom prst="line">
              <a:avLst/>
            </a:prstGeom>
            <a:noFill/>
            <a:ln w="47625">
              <a:solidFill>
                <a:srgbClr val="F20884"/>
              </a:solidFill>
              <a:round/>
              <a:headEnd/>
              <a:tailEnd/>
            </a:ln>
          </p:spPr>
          <p:txBody>
            <a:bodyPr/>
            <a:lstStyle/>
            <a:p>
              <a:endParaRPr lang="en-US"/>
            </a:p>
          </p:txBody>
        </p:sp>
        <p:sp>
          <p:nvSpPr>
            <p:cNvPr id="140500" name="Line 212"/>
            <p:cNvSpPr>
              <a:spLocks noChangeShapeType="1"/>
            </p:cNvSpPr>
            <p:nvPr/>
          </p:nvSpPr>
          <p:spPr bwMode="auto">
            <a:xfrm>
              <a:off x="2025" y="1733"/>
              <a:ext cx="118" cy="177"/>
            </a:xfrm>
            <a:prstGeom prst="line">
              <a:avLst/>
            </a:prstGeom>
            <a:noFill/>
            <a:ln w="47625">
              <a:solidFill>
                <a:srgbClr val="F20884"/>
              </a:solidFill>
              <a:round/>
              <a:headEnd/>
              <a:tailEnd/>
            </a:ln>
          </p:spPr>
          <p:txBody>
            <a:bodyPr/>
            <a:lstStyle/>
            <a:p>
              <a:endParaRPr lang="en-US"/>
            </a:p>
          </p:txBody>
        </p:sp>
        <p:sp>
          <p:nvSpPr>
            <p:cNvPr id="140501" name="Line 213"/>
            <p:cNvSpPr>
              <a:spLocks noChangeShapeType="1"/>
            </p:cNvSpPr>
            <p:nvPr/>
          </p:nvSpPr>
          <p:spPr bwMode="auto">
            <a:xfrm>
              <a:off x="2143" y="1910"/>
              <a:ext cx="118" cy="185"/>
            </a:xfrm>
            <a:prstGeom prst="line">
              <a:avLst/>
            </a:prstGeom>
            <a:noFill/>
            <a:ln w="47625">
              <a:solidFill>
                <a:srgbClr val="F20884"/>
              </a:solidFill>
              <a:round/>
              <a:headEnd/>
              <a:tailEnd/>
            </a:ln>
          </p:spPr>
          <p:txBody>
            <a:bodyPr/>
            <a:lstStyle/>
            <a:p>
              <a:endParaRPr lang="en-US"/>
            </a:p>
          </p:txBody>
        </p:sp>
      </p:grpSp>
      <p:sp>
        <p:nvSpPr>
          <p:cNvPr id="140503" name="Line 215"/>
          <p:cNvSpPr>
            <a:spLocks noChangeShapeType="1"/>
          </p:cNvSpPr>
          <p:nvPr/>
        </p:nvSpPr>
        <p:spPr bwMode="auto">
          <a:xfrm>
            <a:off x="3589338" y="3325813"/>
            <a:ext cx="234950" cy="376237"/>
          </a:xfrm>
          <a:prstGeom prst="line">
            <a:avLst/>
          </a:prstGeom>
          <a:noFill/>
          <a:ln w="47625">
            <a:solidFill>
              <a:srgbClr val="F20884"/>
            </a:solidFill>
            <a:round/>
            <a:headEnd/>
            <a:tailEnd/>
          </a:ln>
        </p:spPr>
        <p:txBody>
          <a:bodyPr/>
          <a:lstStyle/>
          <a:p>
            <a:endParaRPr lang="en-US"/>
          </a:p>
        </p:txBody>
      </p:sp>
      <p:sp>
        <p:nvSpPr>
          <p:cNvPr id="140504" name="Line 216"/>
          <p:cNvSpPr>
            <a:spLocks noChangeShapeType="1"/>
          </p:cNvSpPr>
          <p:nvPr/>
        </p:nvSpPr>
        <p:spPr bwMode="auto">
          <a:xfrm>
            <a:off x="3824288" y="3702050"/>
            <a:ext cx="187325" cy="292100"/>
          </a:xfrm>
          <a:prstGeom prst="line">
            <a:avLst/>
          </a:prstGeom>
          <a:noFill/>
          <a:ln w="47625">
            <a:solidFill>
              <a:srgbClr val="F20884"/>
            </a:solidFill>
            <a:round/>
            <a:headEnd/>
            <a:tailEnd/>
          </a:ln>
        </p:spPr>
        <p:txBody>
          <a:bodyPr/>
          <a:lstStyle/>
          <a:p>
            <a:endParaRPr lang="en-US"/>
          </a:p>
        </p:txBody>
      </p:sp>
      <p:sp>
        <p:nvSpPr>
          <p:cNvPr id="140505" name="Line 217"/>
          <p:cNvSpPr>
            <a:spLocks noChangeShapeType="1"/>
          </p:cNvSpPr>
          <p:nvPr/>
        </p:nvSpPr>
        <p:spPr bwMode="auto">
          <a:xfrm>
            <a:off x="4011613" y="3994150"/>
            <a:ext cx="187325" cy="1588"/>
          </a:xfrm>
          <a:prstGeom prst="line">
            <a:avLst/>
          </a:prstGeom>
          <a:noFill/>
          <a:ln w="34925">
            <a:solidFill>
              <a:srgbClr val="F20884"/>
            </a:solidFill>
            <a:round/>
            <a:headEnd/>
            <a:tailEnd/>
          </a:ln>
        </p:spPr>
        <p:txBody>
          <a:bodyPr/>
          <a:lstStyle/>
          <a:p>
            <a:endParaRPr lang="en-US"/>
          </a:p>
        </p:txBody>
      </p:sp>
      <p:sp>
        <p:nvSpPr>
          <p:cNvPr id="140506" name="Line 218"/>
          <p:cNvSpPr>
            <a:spLocks noChangeShapeType="1"/>
          </p:cNvSpPr>
          <p:nvPr/>
        </p:nvSpPr>
        <p:spPr bwMode="auto">
          <a:xfrm>
            <a:off x="4198938" y="3994150"/>
            <a:ext cx="234950" cy="1588"/>
          </a:xfrm>
          <a:prstGeom prst="line">
            <a:avLst/>
          </a:prstGeom>
          <a:noFill/>
          <a:ln w="34925">
            <a:solidFill>
              <a:srgbClr val="F20884"/>
            </a:solidFill>
            <a:round/>
            <a:headEnd/>
            <a:tailEnd/>
          </a:ln>
        </p:spPr>
        <p:txBody>
          <a:bodyPr/>
          <a:lstStyle/>
          <a:p>
            <a:endParaRPr lang="en-US"/>
          </a:p>
        </p:txBody>
      </p:sp>
      <p:sp>
        <p:nvSpPr>
          <p:cNvPr id="140507" name="Line 219"/>
          <p:cNvSpPr>
            <a:spLocks noChangeShapeType="1"/>
          </p:cNvSpPr>
          <p:nvPr/>
        </p:nvSpPr>
        <p:spPr bwMode="auto">
          <a:xfrm>
            <a:off x="4433888" y="3994150"/>
            <a:ext cx="187325" cy="1588"/>
          </a:xfrm>
          <a:prstGeom prst="line">
            <a:avLst/>
          </a:prstGeom>
          <a:noFill/>
          <a:ln w="34925">
            <a:solidFill>
              <a:srgbClr val="F20884"/>
            </a:solidFill>
            <a:round/>
            <a:headEnd/>
            <a:tailEnd/>
          </a:ln>
        </p:spPr>
        <p:txBody>
          <a:bodyPr/>
          <a:lstStyle/>
          <a:p>
            <a:endParaRPr lang="en-US"/>
          </a:p>
        </p:txBody>
      </p:sp>
      <p:sp>
        <p:nvSpPr>
          <p:cNvPr id="140508" name="Line 220"/>
          <p:cNvSpPr>
            <a:spLocks noChangeShapeType="1"/>
          </p:cNvSpPr>
          <p:nvPr/>
        </p:nvSpPr>
        <p:spPr bwMode="auto">
          <a:xfrm>
            <a:off x="4621213" y="3994150"/>
            <a:ext cx="188912" cy="1588"/>
          </a:xfrm>
          <a:prstGeom prst="line">
            <a:avLst/>
          </a:prstGeom>
          <a:noFill/>
          <a:ln w="34925">
            <a:solidFill>
              <a:srgbClr val="F20884"/>
            </a:solidFill>
            <a:round/>
            <a:headEnd/>
            <a:tailEnd/>
          </a:ln>
        </p:spPr>
        <p:txBody>
          <a:bodyPr/>
          <a:lstStyle/>
          <a:p>
            <a:endParaRPr lang="en-US"/>
          </a:p>
        </p:txBody>
      </p:sp>
      <p:sp>
        <p:nvSpPr>
          <p:cNvPr id="140509" name="Line 221"/>
          <p:cNvSpPr>
            <a:spLocks noChangeShapeType="1"/>
          </p:cNvSpPr>
          <p:nvPr/>
        </p:nvSpPr>
        <p:spPr bwMode="auto">
          <a:xfrm>
            <a:off x="4810125" y="3994150"/>
            <a:ext cx="233363" cy="1588"/>
          </a:xfrm>
          <a:prstGeom prst="line">
            <a:avLst/>
          </a:prstGeom>
          <a:noFill/>
          <a:ln w="34925">
            <a:solidFill>
              <a:srgbClr val="F20884"/>
            </a:solidFill>
            <a:round/>
            <a:headEnd/>
            <a:tailEnd/>
          </a:ln>
        </p:spPr>
        <p:txBody>
          <a:bodyPr/>
          <a:lstStyle/>
          <a:p>
            <a:endParaRPr lang="en-US"/>
          </a:p>
        </p:txBody>
      </p:sp>
      <p:sp>
        <p:nvSpPr>
          <p:cNvPr id="140510" name="Line 222"/>
          <p:cNvSpPr>
            <a:spLocks noChangeShapeType="1"/>
          </p:cNvSpPr>
          <p:nvPr/>
        </p:nvSpPr>
        <p:spPr bwMode="auto">
          <a:xfrm>
            <a:off x="5043488" y="3994150"/>
            <a:ext cx="188912" cy="1588"/>
          </a:xfrm>
          <a:prstGeom prst="line">
            <a:avLst/>
          </a:prstGeom>
          <a:noFill/>
          <a:ln w="34925">
            <a:solidFill>
              <a:srgbClr val="F20884"/>
            </a:solidFill>
            <a:round/>
            <a:headEnd/>
            <a:tailEnd/>
          </a:ln>
        </p:spPr>
        <p:txBody>
          <a:bodyPr/>
          <a:lstStyle/>
          <a:p>
            <a:endParaRPr lang="en-US"/>
          </a:p>
        </p:txBody>
      </p:sp>
      <p:sp>
        <p:nvSpPr>
          <p:cNvPr id="140511" name="Line 223"/>
          <p:cNvSpPr>
            <a:spLocks noChangeShapeType="1"/>
          </p:cNvSpPr>
          <p:nvPr/>
        </p:nvSpPr>
        <p:spPr bwMode="auto">
          <a:xfrm>
            <a:off x="5232400" y="3994150"/>
            <a:ext cx="187325" cy="282575"/>
          </a:xfrm>
          <a:prstGeom prst="line">
            <a:avLst/>
          </a:prstGeom>
          <a:noFill/>
          <a:ln w="47625">
            <a:solidFill>
              <a:srgbClr val="F20884"/>
            </a:solidFill>
            <a:round/>
            <a:headEnd/>
            <a:tailEnd/>
          </a:ln>
        </p:spPr>
        <p:txBody>
          <a:bodyPr/>
          <a:lstStyle/>
          <a:p>
            <a:endParaRPr lang="en-US"/>
          </a:p>
        </p:txBody>
      </p:sp>
      <p:sp>
        <p:nvSpPr>
          <p:cNvPr id="140512" name="Line 224"/>
          <p:cNvSpPr>
            <a:spLocks noChangeShapeType="1"/>
          </p:cNvSpPr>
          <p:nvPr/>
        </p:nvSpPr>
        <p:spPr bwMode="auto">
          <a:xfrm>
            <a:off x="5419725" y="4276725"/>
            <a:ext cx="234950" cy="374650"/>
          </a:xfrm>
          <a:prstGeom prst="line">
            <a:avLst/>
          </a:prstGeom>
          <a:noFill/>
          <a:ln w="47625">
            <a:solidFill>
              <a:srgbClr val="F20884"/>
            </a:solidFill>
            <a:round/>
            <a:headEnd/>
            <a:tailEnd/>
          </a:ln>
        </p:spPr>
        <p:txBody>
          <a:bodyPr/>
          <a:lstStyle/>
          <a:p>
            <a:endParaRPr lang="en-US"/>
          </a:p>
        </p:txBody>
      </p:sp>
      <p:sp>
        <p:nvSpPr>
          <p:cNvPr id="140513" name="Line 225"/>
          <p:cNvSpPr>
            <a:spLocks noChangeShapeType="1"/>
          </p:cNvSpPr>
          <p:nvPr/>
        </p:nvSpPr>
        <p:spPr bwMode="auto">
          <a:xfrm>
            <a:off x="5654675" y="4651375"/>
            <a:ext cx="187325" cy="293688"/>
          </a:xfrm>
          <a:prstGeom prst="line">
            <a:avLst/>
          </a:prstGeom>
          <a:noFill/>
          <a:ln w="47625">
            <a:solidFill>
              <a:srgbClr val="F20884"/>
            </a:solidFill>
            <a:round/>
            <a:headEnd/>
            <a:tailEnd/>
          </a:ln>
        </p:spPr>
        <p:txBody>
          <a:bodyPr/>
          <a:lstStyle/>
          <a:p>
            <a:endParaRPr lang="en-US"/>
          </a:p>
        </p:txBody>
      </p:sp>
      <p:sp>
        <p:nvSpPr>
          <p:cNvPr id="140514" name="Line 226"/>
          <p:cNvSpPr>
            <a:spLocks noChangeShapeType="1"/>
          </p:cNvSpPr>
          <p:nvPr/>
        </p:nvSpPr>
        <p:spPr bwMode="auto">
          <a:xfrm>
            <a:off x="5842000" y="4945063"/>
            <a:ext cx="187325" cy="282575"/>
          </a:xfrm>
          <a:prstGeom prst="line">
            <a:avLst/>
          </a:prstGeom>
          <a:noFill/>
          <a:ln w="47625">
            <a:solidFill>
              <a:srgbClr val="F20884"/>
            </a:solidFill>
            <a:round/>
            <a:headEnd/>
            <a:tailEnd/>
          </a:ln>
        </p:spPr>
        <p:txBody>
          <a:bodyPr/>
          <a:lstStyle/>
          <a:p>
            <a:endParaRPr lang="en-US"/>
          </a:p>
        </p:txBody>
      </p:sp>
      <p:sp>
        <p:nvSpPr>
          <p:cNvPr id="140515" name="Line 227"/>
          <p:cNvSpPr>
            <a:spLocks noChangeShapeType="1"/>
          </p:cNvSpPr>
          <p:nvPr/>
        </p:nvSpPr>
        <p:spPr bwMode="auto">
          <a:xfrm>
            <a:off x="6029325" y="5227638"/>
            <a:ext cx="234950" cy="374650"/>
          </a:xfrm>
          <a:prstGeom prst="line">
            <a:avLst/>
          </a:prstGeom>
          <a:noFill/>
          <a:ln w="47625">
            <a:solidFill>
              <a:srgbClr val="F20884"/>
            </a:solidFill>
            <a:round/>
            <a:headEnd/>
            <a:tailEnd/>
          </a:ln>
        </p:spPr>
        <p:txBody>
          <a:bodyPr/>
          <a:lstStyle/>
          <a:p>
            <a:endParaRPr lang="en-US"/>
          </a:p>
        </p:txBody>
      </p:sp>
      <p:sp>
        <p:nvSpPr>
          <p:cNvPr id="140516" name="Line 228"/>
          <p:cNvSpPr>
            <a:spLocks noChangeShapeType="1"/>
          </p:cNvSpPr>
          <p:nvPr/>
        </p:nvSpPr>
        <p:spPr bwMode="auto">
          <a:xfrm>
            <a:off x="6264275" y="5602288"/>
            <a:ext cx="187325" cy="293687"/>
          </a:xfrm>
          <a:prstGeom prst="line">
            <a:avLst/>
          </a:prstGeom>
          <a:noFill/>
          <a:ln w="47625">
            <a:solidFill>
              <a:srgbClr val="F20884"/>
            </a:solidFill>
            <a:round/>
            <a:headEnd/>
            <a:tailEnd/>
          </a:ln>
        </p:spPr>
        <p:txBody>
          <a:bodyPr/>
          <a:lstStyle/>
          <a:p>
            <a:endParaRPr lang="en-US"/>
          </a:p>
        </p:txBody>
      </p:sp>
      <p:sp>
        <p:nvSpPr>
          <p:cNvPr id="140517" name="Line 229"/>
          <p:cNvSpPr>
            <a:spLocks noChangeShapeType="1"/>
          </p:cNvSpPr>
          <p:nvPr/>
        </p:nvSpPr>
        <p:spPr bwMode="auto">
          <a:xfrm>
            <a:off x="6451600" y="5895975"/>
            <a:ext cx="187325" cy="1588"/>
          </a:xfrm>
          <a:prstGeom prst="line">
            <a:avLst/>
          </a:prstGeom>
          <a:noFill/>
          <a:ln w="34925">
            <a:solidFill>
              <a:srgbClr val="F20884"/>
            </a:solidFill>
            <a:round/>
            <a:headEnd/>
            <a:tailEnd/>
          </a:ln>
        </p:spPr>
        <p:txBody>
          <a:bodyPr/>
          <a:lstStyle/>
          <a:p>
            <a:endParaRPr lang="en-US"/>
          </a:p>
        </p:txBody>
      </p:sp>
      <p:sp>
        <p:nvSpPr>
          <p:cNvPr id="140518" name="Line 230"/>
          <p:cNvSpPr>
            <a:spLocks noChangeShapeType="1"/>
          </p:cNvSpPr>
          <p:nvPr/>
        </p:nvSpPr>
        <p:spPr bwMode="auto">
          <a:xfrm>
            <a:off x="6638925" y="5895975"/>
            <a:ext cx="234950" cy="1588"/>
          </a:xfrm>
          <a:prstGeom prst="line">
            <a:avLst/>
          </a:prstGeom>
          <a:noFill/>
          <a:ln w="34925">
            <a:solidFill>
              <a:srgbClr val="F20884"/>
            </a:solidFill>
            <a:round/>
            <a:headEnd/>
            <a:tailEnd/>
          </a:ln>
        </p:spPr>
        <p:txBody>
          <a:bodyPr/>
          <a:lstStyle/>
          <a:p>
            <a:endParaRPr lang="en-US"/>
          </a:p>
        </p:txBody>
      </p:sp>
      <p:sp>
        <p:nvSpPr>
          <p:cNvPr id="140519" name="Line 231"/>
          <p:cNvSpPr>
            <a:spLocks noChangeShapeType="1"/>
          </p:cNvSpPr>
          <p:nvPr/>
        </p:nvSpPr>
        <p:spPr bwMode="auto">
          <a:xfrm>
            <a:off x="6873875" y="5895975"/>
            <a:ext cx="188913" cy="1588"/>
          </a:xfrm>
          <a:prstGeom prst="line">
            <a:avLst/>
          </a:prstGeom>
          <a:noFill/>
          <a:ln w="34925">
            <a:solidFill>
              <a:srgbClr val="F20884"/>
            </a:solidFill>
            <a:round/>
            <a:headEnd/>
            <a:tailEnd/>
          </a:ln>
        </p:spPr>
        <p:txBody>
          <a:bodyPr/>
          <a:lstStyle/>
          <a:p>
            <a:endParaRPr lang="en-US"/>
          </a:p>
        </p:txBody>
      </p:sp>
      <p:sp>
        <p:nvSpPr>
          <p:cNvPr id="140520" name="Line 232"/>
          <p:cNvSpPr>
            <a:spLocks noChangeShapeType="1"/>
          </p:cNvSpPr>
          <p:nvPr/>
        </p:nvSpPr>
        <p:spPr bwMode="auto">
          <a:xfrm>
            <a:off x="7062788" y="5895975"/>
            <a:ext cx="187325" cy="1588"/>
          </a:xfrm>
          <a:prstGeom prst="line">
            <a:avLst/>
          </a:prstGeom>
          <a:noFill/>
          <a:ln w="34925">
            <a:solidFill>
              <a:srgbClr val="F20884"/>
            </a:solidFill>
            <a:round/>
            <a:headEnd/>
            <a:tailEnd/>
          </a:ln>
        </p:spPr>
        <p:txBody>
          <a:bodyPr/>
          <a:lstStyle/>
          <a:p>
            <a:endParaRPr lang="en-US"/>
          </a:p>
        </p:txBody>
      </p:sp>
      <p:sp>
        <p:nvSpPr>
          <p:cNvPr id="140521" name="Line 233"/>
          <p:cNvSpPr>
            <a:spLocks noChangeShapeType="1"/>
          </p:cNvSpPr>
          <p:nvPr/>
        </p:nvSpPr>
        <p:spPr bwMode="auto">
          <a:xfrm>
            <a:off x="7250113" y="5895975"/>
            <a:ext cx="234950" cy="1588"/>
          </a:xfrm>
          <a:prstGeom prst="line">
            <a:avLst/>
          </a:prstGeom>
          <a:noFill/>
          <a:ln w="34925">
            <a:solidFill>
              <a:srgbClr val="F20884"/>
            </a:solidFill>
            <a:round/>
            <a:headEnd/>
            <a:tailEnd/>
          </a:ln>
        </p:spPr>
        <p:txBody>
          <a:bodyPr/>
          <a:lstStyle/>
          <a:p>
            <a:endParaRPr lang="en-US"/>
          </a:p>
        </p:txBody>
      </p:sp>
      <p:sp>
        <p:nvSpPr>
          <p:cNvPr id="140522" name="Line 234"/>
          <p:cNvSpPr>
            <a:spLocks noChangeShapeType="1"/>
          </p:cNvSpPr>
          <p:nvPr/>
        </p:nvSpPr>
        <p:spPr bwMode="auto">
          <a:xfrm>
            <a:off x="7485063" y="5895975"/>
            <a:ext cx="187325" cy="1588"/>
          </a:xfrm>
          <a:prstGeom prst="line">
            <a:avLst/>
          </a:prstGeom>
          <a:noFill/>
          <a:ln w="34925">
            <a:solidFill>
              <a:srgbClr val="F20884"/>
            </a:solidFill>
            <a:round/>
            <a:headEnd/>
            <a:tailEnd/>
          </a:ln>
        </p:spPr>
        <p:txBody>
          <a:bodyPr/>
          <a:lstStyle/>
          <a:p>
            <a:endParaRPr lang="en-US"/>
          </a:p>
        </p:txBody>
      </p:sp>
      <p:sp>
        <p:nvSpPr>
          <p:cNvPr id="140523" name="Freeform 235"/>
          <p:cNvSpPr>
            <a:spLocks/>
          </p:cNvSpPr>
          <p:nvPr/>
        </p:nvSpPr>
        <p:spPr bwMode="auto">
          <a:xfrm>
            <a:off x="1536700" y="20462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4" name="Freeform 236"/>
          <p:cNvSpPr>
            <a:spLocks/>
          </p:cNvSpPr>
          <p:nvPr/>
        </p:nvSpPr>
        <p:spPr bwMode="auto">
          <a:xfrm>
            <a:off x="1724025" y="20462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5" name="Freeform 237"/>
          <p:cNvSpPr>
            <a:spLocks/>
          </p:cNvSpPr>
          <p:nvPr/>
        </p:nvSpPr>
        <p:spPr bwMode="auto">
          <a:xfrm>
            <a:off x="1958975" y="20589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6" name="Freeform 238"/>
          <p:cNvSpPr>
            <a:spLocks/>
          </p:cNvSpPr>
          <p:nvPr/>
        </p:nvSpPr>
        <p:spPr bwMode="auto">
          <a:xfrm>
            <a:off x="2146300" y="20589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7" name="Freeform 239"/>
          <p:cNvSpPr>
            <a:spLocks/>
          </p:cNvSpPr>
          <p:nvPr/>
        </p:nvSpPr>
        <p:spPr bwMode="auto">
          <a:xfrm>
            <a:off x="2333625" y="2070100"/>
            <a:ext cx="71438"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8" name="Freeform 240"/>
          <p:cNvSpPr>
            <a:spLocks/>
          </p:cNvSpPr>
          <p:nvPr/>
        </p:nvSpPr>
        <p:spPr bwMode="auto">
          <a:xfrm>
            <a:off x="2568575" y="2105025"/>
            <a:ext cx="69850" cy="71438"/>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29" name="Freeform 241"/>
          <p:cNvSpPr>
            <a:spLocks/>
          </p:cNvSpPr>
          <p:nvPr/>
        </p:nvSpPr>
        <p:spPr bwMode="auto">
          <a:xfrm>
            <a:off x="2755900" y="2163763"/>
            <a:ext cx="71438" cy="71437"/>
          </a:xfrm>
          <a:custGeom>
            <a:avLst/>
            <a:gdLst/>
            <a:ahLst/>
            <a:cxnLst>
              <a:cxn ang="0">
                <a:pos x="22" y="0"/>
              </a:cxn>
              <a:cxn ang="0">
                <a:pos x="45" y="22"/>
              </a:cxn>
              <a:cxn ang="0">
                <a:pos x="22" y="45"/>
              </a:cxn>
              <a:cxn ang="0">
                <a:pos x="0" y="22"/>
              </a:cxn>
              <a:cxn ang="0">
                <a:pos x="22" y="0"/>
              </a:cxn>
            </a:cxnLst>
            <a:rect l="0" t="0" r="r" b="b"/>
            <a:pathLst>
              <a:path w="45" h="45">
                <a:moveTo>
                  <a:pt x="22" y="0"/>
                </a:moveTo>
                <a:lnTo>
                  <a:pt x="45"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0" name="Freeform 242"/>
          <p:cNvSpPr>
            <a:spLocks/>
          </p:cNvSpPr>
          <p:nvPr/>
        </p:nvSpPr>
        <p:spPr bwMode="auto">
          <a:xfrm>
            <a:off x="2944813" y="228123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1" name="Freeform 243"/>
          <p:cNvSpPr>
            <a:spLocks/>
          </p:cNvSpPr>
          <p:nvPr/>
        </p:nvSpPr>
        <p:spPr bwMode="auto">
          <a:xfrm>
            <a:off x="3178175" y="2609850"/>
            <a:ext cx="71438"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2" name="Freeform 244"/>
          <p:cNvSpPr>
            <a:spLocks/>
          </p:cNvSpPr>
          <p:nvPr/>
        </p:nvSpPr>
        <p:spPr bwMode="auto">
          <a:xfrm>
            <a:off x="3367088" y="29972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3" name="Freeform 245"/>
          <p:cNvSpPr>
            <a:spLocks/>
          </p:cNvSpPr>
          <p:nvPr/>
        </p:nvSpPr>
        <p:spPr bwMode="auto">
          <a:xfrm>
            <a:off x="3554413" y="3395663"/>
            <a:ext cx="69850" cy="71437"/>
          </a:xfrm>
          <a:custGeom>
            <a:avLst/>
            <a:gdLst/>
            <a:ahLst/>
            <a:cxnLst>
              <a:cxn ang="0">
                <a:pos x="22" y="0"/>
              </a:cxn>
              <a:cxn ang="0">
                <a:pos x="44" y="23"/>
              </a:cxn>
              <a:cxn ang="0">
                <a:pos x="22" y="45"/>
              </a:cxn>
              <a:cxn ang="0">
                <a:pos x="0" y="23"/>
              </a:cxn>
              <a:cxn ang="0">
                <a:pos x="22" y="0"/>
              </a:cxn>
            </a:cxnLst>
            <a:rect l="0" t="0" r="r" b="b"/>
            <a:pathLst>
              <a:path w="44" h="45">
                <a:moveTo>
                  <a:pt x="22" y="0"/>
                </a:moveTo>
                <a:lnTo>
                  <a:pt x="44" y="23"/>
                </a:lnTo>
                <a:lnTo>
                  <a:pt x="22" y="45"/>
                </a:lnTo>
                <a:lnTo>
                  <a:pt x="0" y="23"/>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4" name="Freeform 246"/>
          <p:cNvSpPr>
            <a:spLocks/>
          </p:cNvSpPr>
          <p:nvPr/>
        </p:nvSpPr>
        <p:spPr bwMode="auto">
          <a:xfrm>
            <a:off x="3789363" y="3713163"/>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5" name="Freeform 247"/>
          <p:cNvSpPr>
            <a:spLocks/>
          </p:cNvSpPr>
          <p:nvPr/>
        </p:nvSpPr>
        <p:spPr bwMode="auto">
          <a:xfrm>
            <a:off x="3976688" y="38306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6" name="Freeform 248"/>
          <p:cNvSpPr>
            <a:spLocks/>
          </p:cNvSpPr>
          <p:nvPr/>
        </p:nvSpPr>
        <p:spPr bwMode="auto">
          <a:xfrm>
            <a:off x="4164013" y="3900488"/>
            <a:ext cx="69850" cy="71437"/>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7" name="Freeform 249"/>
          <p:cNvSpPr>
            <a:spLocks/>
          </p:cNvSpPr>
          <p:nvPr/>
        </p:nvSpPr>
        <p:spPr bwMode="auto">
          <a:xfrm>
            <a:off x="4398963" y="3935413"/>
            <a:ext cx="69850" cy="71437"/>
          </a:xfrm>
          <a:custGeom>
            <a:avLst/>
            <a:gdLst/>
            <a:ahLst/>
            <a:cxnLst>
              <a:cxn ang="0">
                <a:pos x="22" y="0"/>
              </a:cxn>
              <a:cxn ang="0">
                <a:pos x="44" y="23"/>
              </a:cxn>
              <a:cxn ang="0">
                <a:pos x="22" y="45"/>
              </a:cxn>
              <a:cxn ang="0">
                <a:pos x="0" y="23"/>
              </a:cxn>
              <a:cxn ang="0">
                <a:pos x="22" y="0"/>
              </a:cxn>
            </a:cxnLst>
            <a:rect l="0" t="0" r="r" b="b"/>
            <a:pathLst>
              <a:path w="44" h="45">
                <a:moveTo>
                  <a:pt x="22" y="0"/>
                </a:moveTo>
                <a:lnTo>
                  <a:pt x="44" y="23"/>
                </a:lnTo>
                <a:lnTo>
                  <a:pt x="22" y="45"/>
                </a:lnTo>
                <a:lnTo>
                  <a:pt x="0" y="23"/>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8" name="Freeform 250"/>
          <p:cNvSpPr>
            <a:spLocks/>
          </p:cNvSpPr>
          <p:nvPr/>
        </p:nvSpPr>
        <p:spPr bwMode="auto">
          <a:xfrm>
            <a:off x="4586288" y="3948113"/>
            <a:ext cx="71437"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39" name="Freeform 251"/>
          <p:cNvSpPr>
            <a:spLocks/>
          </p:cNvSpPr>
          <p:nvPr/>
        </p:nvSpPr>
        <p:spPr bwMode="auto">
          <a:xfrm>
            <a:off x="4773613" y="3971925"/>
            <a:ext cx="71437"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0" name="Freeform 252"/>
          <p:cNvSpPr>
            <a:spLocks/>
          </p:cNvSpPr>
          <p:nvPr/>
        </p:nvSpPr>
        <p:spPr bwMode="auto">
          <a:xfrm>
            <a:off x="5008563" y="4006850"/>
            <a:ext cx="71437"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1" name="Freeform 253"/>
          <p:cNvSpPr>
            <a:spLocks/>
          </p:cNvSpPr>
          <p:nvPr/>
        </p:nvSpPr>
        <p:spPr bwMode="auto">
          <a:xfrm>
            <a:off x="5195888" y="4076700"/>
            <a:ext cx="71437"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2" name="Freeform 254"/>
          <p:cNvSpPr>
            <a:spLocks/>
          </p:cNvSpPr>
          <p:nvPr/>
        </p:nvSpPr>
        <p:spPr bwMode="auto">
          <a:xfrm>
            <a:off x="5384800" y="41941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3" name="Freeform 255"/>
          <p:cNvSpPr>
            <a:spLocks/>
          </p:cNvSpPr>
          <p:nvPr/>
        </p:nvSpPr>
        <p:spPr bwMode="auto">
          <a:xfrm>
            <a:off x="5619750" y="45116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4" name="Freeform 256"/>
          <p:cNvSpPr>
            <a:spLocks/>
          </p:cNvSpPr>
          <p:nvPr/>
        </p:nvSpPr>
        <p:spPr bwMode="auto">
          <a:xfrm>
            <a:off x="5807075" y="49101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5" name="Freeform 257"/>
          <p:cNvSpPr>
            <a:spLocks/>
          </p:cNvSpPr>
          <p:nvPr/>
        </p:nvSpPr>
        <p:spPr bwMode="auto">
          <a:xfrm>
            <a:off x="5994400" y="529748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6" name="Freeform 258"/>
          <p:cNvSpPr>
            <a:spLocks/>
          </p:cNvSpPr>
          <p:nvPr/>
        </p:nvSpPr>
        <p:spPr bwMode="auto">
          <a:xfrm>
            <a:off x="6229350" y="56261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7" name="Freeform 259"/>
          <p:cNvSpPr>
            <a:spLocks/>
          </p:cNvSpPr>
          <p:nvPr/>
        </p:nvSpPr>
        <p:spPr bwMode="auto">
          <a:xfrm>
            <a:off x="6416675" y="5743575"/>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8" name="Freeform 260"/>
          <p:cNvSpPr>
            <a:spLocks/>
          </p:cNvSpPr>
          <p:nvPr/>
        </p:nvSpPr>
        <p:spPr bwMode="auto">
          <a:xfrm>
            <a:off x="6604000" y="5802313"/>
            <a:ext cx="71438" cy="69850"/>
          </a:xfrm>
          <a:custGeom>
            <a:avLst/>
            <a:gdLst/>
            <a:ahLst/>
            <a:cxnLst>
              <a:cxn ang="0">
                <a:pos x="22" y="0"/>
              </a:cxn>
              <a:cxn ang="0">
                <a:pos x="45" y="22"/>
              </a:cxn>
              <a:cxn ang="0">
                <a:pos x="22" y="44"/>
              </a:cxn>
              <a:cxn ang="0">
                <a:pos x="0" y="22"/>
              </a:cxn>
              <a:cxn ang="0">
                <a:pos x="22" y="0"/>
              </a:cxn>
            </a:cxnLst>
            <a:rect l="0" t="0" r="r" b="b"/>
            <a:pathLst>
              <a:path w="45" h="44">
                <a:moveTo>
                  <a:pt x="22" y="0"/>
                </a:moveTo>
                <a:lnTo>
                  <a:pt x="45"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49" name="Freeform 261"/>
          <p:cNvSpPr>
            <a:spLocks/>
          </p:cNvSpPr>
          <p:nvPr/>
        </p:nvSpPr>
        <p:spPr bwMode="auto">
          <a:xfrm>
            <a:off x="6838950" y="5837238"/>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0" name="Freeform 262"/>
          <p:cNvSpPr>
            <a:spLocks/>
          </p:cNvSpPr>
          <p:nvPr/>
        </p:nvSpPr>
        <p:spPr bwMode="auto">
          <a:xfrm>
            <a:off x="7026275" y="5848350"/>
            <a:ext cx="71438" cy="71438"/>
          </a:xfrm>
          <a:custGeom>
            <a:avLst/>
            <a:gdLst/>
            <a:ahLst/>
            <a:cxnLst>
              <a:cxn ang="0">
                <a:pos x="23" y="0"/>
              </a:cxn>
              <a:cxn ang="0">
                <a:pos x="45" y="22"/>
              </a:cxn>
              <a:cxn ang="0">
                <a:pos x="23" y="45"/>
              </a:cxn>
              <a:cxn ang="0">
                <a:pos x="0" y="22"/>
              </a:cxn>
              <a:cxn ang="0">
                <a:pos x="23" y="0"/>
              </a:cxn>
            </a:cxnLst>
            <a:rect l="0" t="0" r="r" b="b"/>
            <a:pathLst>
              <a:path w="45" h="45">
                <a:moveTo>
                  <a:pt x="23" y="0"/>
                </a:moveTo>
                <a:lnTo>
                  <a:pt x="45" y="22"/>
                </a:lnTo>
                <a:lnTo>
                  <a:pt x="23" y="45"/>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1" name="Freeform 263"/>
          <p:cNvSpPr>
            <a:spLocks/>
          </p:cNvSpPr>
          <p:nvPr/>
        </p:nvSpPr>
        <p:spPr bwMode="auto">
          <a:xfrm>
            <a:off x="7215188" y="5848350"/>
            <a:ext cx="69850" cy="71438"/>
          </a:xfrm>
          <a:custGeom>
            <a:avLst/>
            <a:gdLst/>
            <a:ahLst/>
            <a:cxnLst>
              <a:cxn ang="0">
                <a:pos x="22" y="0"/>
              </a:cxn>
              <a:cxn ang="0">
                <a:pos x="44" y="22"/>
              </a:cxn>
              <a:cxn ang="0">
                <a:pos x="22" y="45"/>
              </a:cxn>
              <a:cxn ang="0">
                <a:pos x="0" y="22"/>
              </a:cxn>
              <a:cxn ang="0">
                <a:pos x="22" y="0"/>
              </a:cxn>
            </a:cxnLst>
            <a:rect l="0" t="0" r="r" b="b"/>
            <a:pathLst>
              <a:path w="44" h="45">
                <a:moveTo>
                  <a:pt x="22" y="0"/>
                </a:moveTo>
                <a:lnTo>
                  <a:pt x="44" y="22"/>
                </a:lnTo>
                <a:lnTo>
                  <a:pt x="22" y="45"/>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2" name="Freeform 264"/>
          <p:cNvSpPr>
            <a:spLocks/>
          </p:cNvSpPr>
          <p:nvPr/>
        </p:nvSpPr>
        <p:spPr bwMode="auto">
          <a:xfrm>
            <a:off x="7448550" y="5861050"/>
            <a:ext cx="71438" cy="69850"/>
          </a:xfrm>
          <a:custGeom>
            <a:avLst/>
            <a:gdLst/>
            <a:ahLst/>
            <a:cxnLst>
              <a:cxn ang="0">
                <a:pos x="23" y="0"/>
              </a:cxn>
              <a:cxn ang="0">
                <a:pos x="45" y="22"/>
              </a:cxn>
              <a:cxn ang="0">
                <a:pos x="23" y="44"/>
              </a:cxn>
              <a:cxn ang="0">
                <a:pos x="0" y="22"/>
              </a:cxn>
              <a:cxn ang="0">
                <a:pos x="23" y="0"/>
              </a:cxn>
            </a:cxnLst>
            <a:rect l="0" t="0" r="r" b="b"/>
            <a:pathLst>
              <a:path w="45" h="44">
                <a:moveTo>
                  <a:pt x="23" y="0"/>
                </a:moveTo>
                <a:lnTo>
                  <a:pt x="45" y="22"/>
                </a:lnTo>
                <a:lnTo>
                  <a:pt x="23" y="44"/>
                </a:lnTo>
                <a:lnTo>
                  <a:pt x="0" y="22"/>
                </a:lnTo>
                <a:lnTo>
                  <a:pt x="23"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3" name="Freeform 265"/>
          <p:cNvSpPr>
            <a:spLocks/>
          </p:cNvSpPr>
          <p:nvPr/>
        </p:nvSpPr>
        <p:spPr bwMode="auto">
          <a:xfrm>
            <a:off x="7637463" y="586105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554" name="Rectangle 266"/>
          <p:cNvSpPr>
            <a:spLocks noChangeArrowheads="1"/>
          </p:cNvSpPr>
          <p:nvPr/>
        </p:nvSpPr>
        <p:spPr bwMode="auto">
          <a:xfrm>
            <a:off x="1541463"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5" name="Rectangle 267"/>
          <p:cNvSpPr>
            <a:spLocks noChangeArrowheads="1"/>
          </p:cNvSpPr>
          <p:nvPr/>
        </p:nvSpPr>
        <p:spPr bwMode="auto">
          <a:xfrm>
            <a:off x="172878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6" name="Rectangle 268"/>
          <p:cNvSpPr>
            <a:spLocks noChangeArrowheads="1"/>
          </p:cNvSpPr>
          <p:nvPr/>
        </p:nvSpPr>
        <p:spPr bwMode="auto">
          <a:xfrm>
            <a:off x="196373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7" name="Rectangle 269"/>
          <p:cNvSpPr>
            <a:spLocks noChangeArrowheads="1"/>
          </p:cNvSpPr>
          <p:nvPr/>
        </p:nvSpPr>
        <p:spPr bwMode="auto">
          <a:xfrm>
            <a:off x="2151063"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8" name="Rectangle 270"/>
          <p:cNvSpPr>
            <a:spLocks noChangeArrowheads="1"/>
          </p:cNvSpPr>
          <p:nvPr/>
        </p:nvSpPr>
        <p:spPr bwMode="auto">
          <a:xfrm>
            <a:off x="2338388" y="2051050"/>
            <a:ext cx="61912" cy="61913"/>
          </a:xfrm>
          <a:prstGeom prst="rect">
            <a:avLst/>
          </a:prstGeom>
          <a:solidFill>
            <a:srgbClr val="F20884"/>
          </a:solidFill>
          <a:ln w="11113">
            <a:solidFill>
              <a:srgbClr val="F20884"/>
            </a:solidFill>
            <a:miter lim="800000"/>
            <a:headEnd/>
            <a:tailEnd/>
          </a:ln>
        </p:spPr>
        <p:txBody>
          <a:bodyPr/>
          <a:lstStyle/>
          <a:p>
            <a:endParaRPr lang="en-US"/>
          </a:p>
        </p:txBody>
      </p:sp>
      <p:sp>
        <p:nvSpPr>
          <p:cNvPr id="140559" name="Rectangle 271"/>
          <p:cNvSpPr>
            <a:spLocks noChangeArrowheads="1"/>
          </p:cNvSpPr>
          <p:nvPr/>
        </p:nvSpPr>
        <p:spPr bwMode="auto">
          <a:xfrm>
            <a:off x="2573338" y="205105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0" name="Rectangle 272"/>
          <p:cNvSpPr>
            <a:spLocks noChangeArrowheads="1"/>
          </p:cNvSpPr>
          <p:nvPr/>
        </p:nvSpPr>
        <p:spPr bwMode="auto">
          <a:xfrm>
            <a:off x="2760663" y="2051050"/>
            <a:ext cx="61912"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1" name="Rectangle 273"/>
          <p:cNvSpPr>
            <a:spLocks noChangeArrowheads="1"/>
          </p:cNvSpPr>
          <p:nvPr/>
        </p:nvSpPr>
        <p:spPr bwMode="auto">
          <a:xfrm>
            <a:off x="2949575" y="2344738"/>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2" name="Rectangle 274"/>
          <p:cNvSpPr>
            <a:spLocks noChangeArrowheads="1"/>
          </p:cNvSpPr>
          <p:nvPr/>
        </p:nvSpPr>
        <p:spPr bwMode="auto">
          <a:xfrm>
            <a:off x="3182938" y="2720975"/>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3" name="Rectangle 275"/>
          <p:cNvSpPr>
            <a:spLocks noChangeArrowheads="1"/>
          </p:cNvSpPr>
          <p:nvPr/>
        </p:nvSpPr>
        <p:spPr bwMode="auto">
          <a:xfrm>
            <a:off x="3371850" y="300196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4" name="Rectangle 276"/>
          <p:cNvSpPr>
            <a:spLocks noChangeArrowheads="1"/>
          </p:cNvSpPr>
          <p:nvPr/>
        </p:nvSpPr>
        <p:spPr bwMode="auto">
          <a:xfrm>
            <a:off x="3559175" y="3295650"/>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65" name="Rectangle 277"/>
          <p:cNvSpPr>
            <a:spLocks noChangeArrowheads="1"/>
          </p:cNvSpPr>
          <p:nvPr/>
        </p:nvSpPr>
        <p:spPr bwMode="auto">
          <a:xfrm>
            <a:off x="3794125" y="3670300"/>
            <a:ext cx="60325" cy="61913"/>
          </a:xfrm>
          <a:prstGeom prst="rect">
            <a:avLst/>
          </a:prstGeom>
          <a:solidFill>
            <a:srgbClr val="F20884"/>
          </a:solidFill>
          <a:ln w="11113">
            <a:solidFill>
              <a:srgbClr val="F20884"/>
            </a:solidFill>
            <a:miter lim="800000"/>
            <a:headEnd/>
            <a:tailEnd/>
          </a:ln>
        </p:spPr>
        <p:txBody>
          <a:bodyPr/>
          <a:lstStyle/>
          <a:p>
            <a:endParaRPr lang="en-US"/>
          </a:p>
        </p:txBody>
      </p:sp>
      <p:sp>
        <p:nvSpPr>
          <p:cNvPr id="140566" name="Rectangle 278"/>
          <p:cNvSpPr>
            <a:spLocks noChangeArrowheads="1"/>
          </p:cNvSpPr>
          <p:nvPr/>
        </p:nvSpPr>
        <p:spPr bwMode="auto">
          <a:xfrm>
            <a:off x="3981450"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7" name="Rectangle 279"/>
          <p:cNvSpPr>
            <a:spLocks noChangeArrowheads="1"/>
          </p:cNvSpPr>
          <p:nvPr/>
        </p:nvSpPr>
        <p:spPr bwMode="auto">
          <a:xfrm>
            <a:off x="4168775"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8" name="Rectangle 280"/>
          <p:cNvSpPr>
            <a:spLocks noChangeArrowheads="1"/>
          </p:cNvSpPr>
          <p:nvPr/>
        </p:nvSpPr>
        <p:spPr bwMode="auto">
          <a:xfrm>
            <a:off x="4403725" y="39639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69" name="Rectangle 281"/>
          <p:cNvSpPr>
            <a:spLocks noChangeArrowheads="1"/>
          </p:cNvSpPr>
          <p:nvPr/>
        </p:nvSpPr>
        <p:spPr bwMode="auto">
          <a:xfrm>
            <a:off x="4591050"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0" name="Rectangle 282"/>
          <p:cNvSpPr>
            <a:spLocks noChangeArrowheads="1"/>
          </p:cNvSpPr>
          <p:nvPr/>
        </p:nvSpPr>
        <p:spPr bwMode="auto">
          <a:xfrm>
            <a:off x="4778375"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1" name="Rectangle 283"/>
          <p:cNvSpPr>
            <a:spLocks noChangeArrowheads="1"/>
          </p:cNvSpPr>
          <p:nvPr/>
        </p:nvSpPr>
        <p:spPr bwMode="auto">
          <a:xfrm>
            <a:off x="5013325"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2" name="Rectangle 284"/>
          <p:cNvSpPr>
            <a:spLocks noChangeArrowheads="1"/>
          </p:cNvSpPr>
          <p:nvPr/>
        </p:nvSpPr>
        <p:spPr bwMode="auto">
          <a:xfrm>
            <a:off x="5200650" y="3963988"/>
            <a:ext cx="61913"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3" name="Rectangle 285"/>
          <p:cNvSpPr>
            <a:spLocks noChangeArrowheads="1"/>
          </p:cNvSpPr>
          <p:nvPr/>
        </p:nvSpPr>
        <p:spPr bwMode="auto">
          <a:xfrm>
            <a:off x="5389563" y="424656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4" name="Rectangle 286"/>
          <p:cNvSpPr>
            <a:spLocks noChangeArrowheads="1"/>
          </p:cNvSpPr>
          <p:nvPr/>
        </p:nvSpPr>
        <p:spPr bwMode="auto">
          <a:xfrm>
            <a:off x="5624513" y="46212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5" name="Rectangle 287"/>
          <p:cNvSpPr>
            <a:spLocks noChangeArrowheads="1"/>
          </p:cNvSpPr>
          <p:nvPr/>
        </p:nvSpPr>
        <p:spPr bwMode="auto">
          <a:xfrm>
            <a:off x="5811838" y="4914900"/>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6" name="Rectangle 288"/>
          <p:cNvSpPr>
            <a:spLocks noChangeArrowheads="1"/>
          </p:cNvSpPr>
          <p:nvPr/>
        </p:nvSpPr>
        <p:spPr bwMode="auto">
          <a:xfrm>
            <a:off x="5999163" y="5195888"/>
            <a:ext cx="60325" cy="61912"/>
          </a:xfrm>
          <a:prstGeom prst="rect">
            <a:avLst/>
          </a:prstGeom>
          <a:solidFill>
            <a:srgbClr val="F20884"/>
          </a:solidFill>
          <a:ln w="11113">
            <a:solidFill>
              <a:srgbClr val="F20884"/>
            </a:solidFill>
            <a:miter lim="800000"/>
            <a:headEnd/>
            <a:tailEnd/>
          </a:ln>
        </p:spPr>
        <p:txBody>
          <a:bodyPr/>
          <a:lstStyle/>
          <a:p>
            <a:endParaRPr lang="en-US"/>
          </a:p>
        </p:txBody>
      </p:sp>
      <p:sp>
        <p:nvSpPr>
          <p:cNvPr id="140577" name="Rectangle 289"/>
          <p:cNvSpPr>
            <a:spLocks noChangeArrowheads="1"/>
          </p:cNvSpPr>
          <p:nvPr/>
        </p:nvSpPr>
        <p:spPr bwMode="auto">
          <a:xfrm>
            <a:off x="6234113" y="5572125"/>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8" name="Rectangle 290"/>
          <p:cNvSpPr>
            <a:spLocks noChangeArrowheads="1"/>
          </p:cNvSpPr>
          <p:nvPr/>
        </p:nvSpPr>
        <p:spPr bwMode="auto">
          <a:xfrm>
            <a:off x="6421438"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79" name="Rectangle 291"/>
          <p:cNvSpPr>
            <a:spLocks noChangeArrowheads="1"/>
          </p:cNvSpPr>
          <p:nvPr/>
        </p:nvSpPr>
        <p:spPr bwMode="auto">
          <a:xfrm>
            <a:off x="6608763"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0" name="Rectangle 292"/>
          <p:cNvSpPr>
            <a:spLocks noChangeArrowheads="1"/>
          </p:cNvSpPr>
          <p:nvPr/>
        </p:nvSpPr>
        <p:spPr bwMode="auto">
          <a:xfrm>
            <a:off x="6843713"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1" name="Rectangle 293"/>
          <p:cNvSpPr>
            <a:spLocks noChangeArrowheads="1"/>
          </p:cNvSpPr>
          <p:nvPr/>
        </p:nvSpPr>
        <p:spPr bwMode="auto">
          <a:xfrm>
            <a:off x="7031038"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2" name="Rectangle 294"/>
          <p:cNvSpPr>
            <a:spLocks noChangeArrowheads="1"/>
          </p:cNvSpPr>
          <p:nvPr/>
        </p:nvSpPr>
        <p:spPr bwMode="auto">
          <a:xfrm>
            <a:off x="7219950"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3" name="Rectangle 295"/>
          <p:cNvSpPr>
            <a:spLocks noChangeArrowheads="1"/>
          </p:cNvSpPr>
          <p:nvPr/>
        </p:nvSpPr>
        <p:spPr bwMode="auto">
          <a:xfrm>
            <a:off x="7453313" y="5865813"/>
            <a:ext cx="61912"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4" name="Rectangle 296"/>
          <p:cNvSpPr>
            <a:spLocks noChangeArrowheads="1"/>
          </p:cNvSpPr>
          <p:nvPr/>
        </p:nvSpPr>
        <p:spPr bwMode="auto">
          <a:xfrm>
            <a:off x="7642225" y="5865813"/>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585" name="Rectangle 297"/>
          <p:cNvSpPr>
            <a:spLocks noChangeArrowheads="1"/>
          </p:cNvSpPr>
          <p:nvPr/>
        </p:nvSpPr>
        <p:spPr bwMode="auto">
          <a:xfrm>
            <a:off x="2557463" y="1506538"/>
            <a:ext cx="2063750" cy="211137"/>
          </a:xfrm>
          <a:prstGeom prst="rect">
            <a:avLst/>
          </a:prstGeom>
          <a:solidFill>
            <a:srgbClr val="FFFFFF"/>
          </a:solidFill>
          <a:ln w="9525">
            <a:noFill/>
            <a:miter lim="800000"/>
            <a:headEnd/>
            <a:tailEnd/>
          </a:ln>
        </p:spPr>
        <p:txBody>
          <a:bodyPr/>
          <a:lstStyle/>
          <a:p>
            <a:endParaRPr lang="en-US"/>
          </a:p>
        </p:txBody>
      </p:sp>
      <p:sp>
        <p:nvSpPr>
          <p:cNvPr id="140586" name="Rectangle 298"/>
          <p:cNvSpPr>
            <a:spLocks noChangeArrowheads="1"/>
          </p:cNvSpPr>
          <p:nvPr/>
        </p:nvSpPr>
        <p:spPr bwMode="auto">
          <a:xfrm>
            <a:off x="2557463" y="1471613"/>
            <a:ext cx="219392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Phase Plot in Degrees</a:t>
            </a:r>
            <a:endParaRPr lang="en-US"/>
          </a:p>
        </p:txBody>
      </p:sp>
      <p:sp>
        <p:nvSpPr>
          <p:cNvPr id="140587" name="Rectangle 299"/>
          <p:cNvSpPr>
            <a:spLocks noChangeArrowheads="1"/>
          </p:cNvSpPr>
          <p:nvPr/>
        </p:nvSpPr>
        <p:spPr bwMode="auto">
          <a:xfrm>
            <a:off x="1630363" y="6000750"/>
            <a:ext cx="422275" cy="211138"/>
          </a:xfrm>
          <a:prstGeom prst="rect">
            <a:avLst/>
          </a:prstGeom>
          <a:solidFill>
            <a:srgbClr val="FFFFFF"/>
          </a:solidFill>
          <a:ln w="9525">
            <a:noFill/>
            <a:miter lim="800000"/>
            <a:headEnd/>
            <a:tailEnd/>
          </a:ln>
        </p:spPr>
        <p:txBody>
          <a:bodyPr/>
          <a:lstStyle/>
          <a:p>
            <a:endParaRPr lang="en-US"/>
          </a:p>
        </p:txBody>
      </p:sp>
      <p:sp>
        <p:nvSpPr>
          <p:cNvPr id="140588" name="Rectangle 300"/>
          <p:cNvSpPr>
            <a:spLocks noChangeArrowheads="1"/>
          </p:cNvSpPr>
          <p:nvPr/>
        </p:nvSpPr>
        <p:spPr bwMode="auto">
          <a:xfrm>
            <a:off x="1630363" y="5965825"/>
            <a:ext cx="515937"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-100</a:t>
            </a:r>
            <a:endParaRPr lang="en-US"/>
          </a:p>
        </p:txBody>
      </p:sp>
      <p:sp>
        <p:nvSpPr>
          <p:cNvPr id="140589" name="Rectangle 301"/>
          <p:cNvSpPr>
            <a:spLocks noChangeArrowheads="1"/>
          </p:cNvSpPr>
          <p:nvPr/>
        </p:nvSpPr>
        <p:spPr bwMode="auto">
          <a:xfrm>
            <a:off x="1747838" y="5578475"/>
            <a:ext cx="304800" cy="211138"/>
          </a:xfrm>
          <a:prstGeom prst="rect">
            <a:avLst/>
          </a:prstGeom>
          <a:solidFill>
            <a:srgbClr val="FFFFFF"/>
          </a:solidFill>
          <a:ln w="9525">
            <a:noFill/>
            <a:miter lim="800000"/>
            <a:headEnd/>
            <a:tailEnd/>
          </a:ln>
        </p:spPr>
        <p:txBody>
          <a:bodyPr/>
          <a:lstStyle/>
          <a:p>
            <a:endParaRPr lang="en-US"/>
          </a:p>
        </p:txBody>
      </p:sp>
      <p:sp>
        <p:nvSpPr>
          <p:cNvPr id="140590" name="Rectangle 302"/>
          <p:cNvSpPr>
            <a:spLocks noChangeArrowheads="1"/>
          </p:cNvSpPr>
          <p:nvPr/>
        </p:nvSpPr>
        <p:spPr bwMode="auto">
          <a:xfrm>
            <a:off x="1747838" y="5543550"/>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-80</a:t>
            </a:r>
            <a:endParaRPr lang="en-US"/>
          </a:p>
        </p:txBody>
      </p:sp>
      <p:sp>
        <p:nvSpPr>
          <p:cNvPr id="140591" name="Rectangle 303"/>
          <p:cNvSpPr>
            <a:spLocks noChangeArrowheads="1"/>
          </p:cNvSpPr>
          <p:nvPr/>
        </p:nvSpPr>
        <p:spPr bwMode="auto">
          <a:xfrm>
            <a:off x="1747838" y="5156200"/>
            <a:ext cx="304800" cy="211138"/>
          </a:xfrm>
          <a:prstGeom prst="rect">
            <a:avLst/>
          </a:prstGeom>
          <a:solidFill>
            <a:srgbClr val="FFFFFF"/>
          </a:solidFill>
          <a:ln w="9525">
            <a:noFill/>
            <a:miter lim="800000"/>
            <a:headEnd/>
            <a:tailEnd/>
          </a:ln>
        </p:spPr>
        <p:txBody>
          <a:bodyPr/>
          <a:lstStyle/>
          <a:p>
            <a:endParaRPr lang="en-US"/>
          </a:p>
        </p:txBody>
      </p:sp>
      <p:sp>
        <p:nvSpPr>
          <p:cNvPr id="140592" name="Rectangle 304"/>
          <p:cNvSpPr>
            <a:spLocks noChangeArrowheads="1"/>
          </p:cNvSpPr>
          <p:nvPr/>
        </p:nvSpPr>
        <p:spPr bwMode="auto">
          <a:xfrm>
            <a:off x="1747838" y="5121275"/>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-60</a:t>
            </a:r>
            <a:endParaRPr lang="en-US"/>
          </a:p>
        </p:txBody>
      </p:sp>
      <p:sp>
        <p:nvSpPr>
          <p:cNvPr id="140593" name="Rectangle 305"/>
          <p:cNvSpPr>
            <a:spLocks noChangeArrowheads="1"/>
          </p:cNvSpPr>
          <p:nvPr/>
        </p:nvSpPr>
        <p:spPr bwMode="auto">
          <a:xfrm>
            <a:off x="1747838" y="4733925"/>
            <a:ext cx="304800" cy="211138"/>
          </a:xfrm>
          <a:prstGeom prst="rect">
            <a:avLst/>
          </a:prstGeom>
          <a:solidFill>
            <a:srgbClr val="FFFFFF"/>
          </a:solidFill>
          <a:ln w="9525">
            <a:noFill/>
            <a:miter lim="800000"/>
            <a:headEnd/>
            <a:tailEnd/>
          </a:ln>
        </p:spPr>
        <p:txBody>
          <a:bodyPr/>
          <a:lstStyle/>
          <a:p>
            <a:endParaRPr lang="en-US"/>
          </a:p>
        </p:txBody>
      </p:sp>
      <p:sp>
        <p:nvSpPr>
          <p:cNvPr id="140594" name="Rectangle 306"/>
          <p:cNvSpPr>
            <a:spLocks noChangeArrowheads="1"/>
          </p:cNvSpPr>
          <p:nvPr/>
        </p:nvSpPr>
        <p:spPr bwMode="auto">
          <a:xfrm>
            <a:off x="1747838" y="4699000"/>
            <a:ext cx="39846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-40</a:t>
            </a:r>
            <a:endParaRPr lang="en-US"/>
          </a:p>
        </p:txBody>
      </p:sp>
      <p:sp>
        <p:nvSpPr>
          <p:cNvPr id="140595" name="Rectangle 307"/>
          <p:cNvSpPr>
            <a:spLocks noChangeArrowheads="1"/>
          </p:cNvSpPr>
          <p:nvPr/>
        </p:nvSpPr>
        <p:spPr bwMode="auto">
          <a:xfrm>
            <a:off x="1747838" y="4311650"/>
            <a:ext cx="304800" cy="211138"/>
          </a:xfrm>
          <a:prstGeom prst="rect">
            <a:avLst/>
          </a:prstGeom>
          <a:solidFill>
            <a:srgbClr val="FFFFFF"/>
          </a:solidFill>
          <a:ln w="9525">
            <a:noFill/>
            <a:miter lim="800000"/>
            <a:headEnd/>
            <a:tailEnd/>
          </a:ln>
        </p:spPr>
        <p:txBody>
          <a:bodyPr/>
          <a:lstStyle/>
          <a:p>
            <a:endParaRPr lang="en-US"/>
          </a:p>
        </p:txBody>
      </p:sp>
      <p:sp>
        <p:nvSpPr>
          <p:cNvPr id="140596" name="Rectangle 308"/>
          <p:cNvSpPr>
            <a:spLocks noChangeArrowheads="1"/>
          </p:cNvSpPr>
          <p:nvPr/>
        </p:nvSpPr>
        <p:spPr bwMode="auto">
          <a:xfrm>
            <a:off x="1747838" y="4275138"/>
            <a:ext cx="398462"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-20</a:t>
            </a:r>
            <a:endParaRPr lang="en-US"/>
          </a:p>
        </p:txBody>
      </p:sp>
      <p:sp>
        <p:nvSpPr>
          <p:cNvPr id="140597" name="Rectangle 309"/>
          <p:cNvSpPr>
            <a:spLocks noChangeArrowheads="1"/>
          </p:cNvSpPr>
          <p:nvPr/>
        </p:nvSpPr>
        <p:spPr bwMode="auto">
          <a:xfrm>
            <a:off x="1935163" y="3876675"/>
            <a:ext cx="117475" cy="212725"/>
          </a:xfrm>
          <a:prstGeom prst="rect">
            <a:avLst/>
          </a:prstGeom>
          <a:solidFill>
            <a:srgbClr val="FFFFFF"/>
          </a:solidFill>
          <a:ln w="9525">
            <a:noFill/>
            <a:miter lim="800000"/>
            <a:headEnd/>
            <a:tailEnd/>
          </a:ln>
        </p:spPr>
        <p:txBody>
          <a:bodyPr/>
          <a:lstStyle/>
          <a:p>
            <a:endParaRPr lang="en-US"/>
          </a:p>
        </p:txBody>
      </p:sp>
      <p:sp>
        <p:nvSpPr>
          <p:cNvPr id="140598" name="Rectangle 310"/>
          <p:cNvSpPr>
            <a:spLocks noChangeArrowheads="1"/>
          </p:cNvSpPr>
          <p:nvPr/>
        </p:nvSpPr>
        <p:spPr bwMode="auto">
          <a:xfrm>
            <a:off x="1935163" y="3841750"/>
            <a:ext cx="211137"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0</a:t>
            </a:r>
            <a:endParaRPr lang="en-US"/>
          </a:p>
        </p:txBody>
      </p:sp>
      <p:sp>
        <p:nvSpPr>
          <p:cNvPr id="140599" name="Rectangle 311"/>
          <p:cNvSpPr>
            <a:spLocks noChangeArrowheads="1"/>
          </p:cNvSpPr>
          <p:nvPr/>
        </p:nvSpPr>
        <p:spPr bwMode="auto">
          <a:xfrm>
            <a:off x="1817688" y="3454400"/>
            <a:ext cx="234950" cy="211138"/>
          </a:xfrm>
          <a:prstGeom prst="rect">
            <a:avLst/>
          </a:prstGeom>
          <a:solidFill>
            <a:srgbClr val="FFFFFF"/>
          </a:solidFill>
          <a:ln w="9525">
            <a:noFill/>
            <a:miter lim="800000"/>
            <a:headEnd/>
            <a:tailEnd/>
          </a:ln>
        </p:spPr>
        <p:txBody>
          <a:bodyPr/>
          <a:lstStyle/>
          <a:p>
            <a:endParaRPr lang="en-US"/>
          </a:p>
        </p:txBody>
      </p:sp>
      <p:sp>
        <p:nvSpPr>
          <p:cNvPr id="140600" name="Rectangle 312"/>
          <p:cNvSpPr>
            <a:spLocks noChangeArrowheads="1"/>
          </p:cNvSpPr>
          <p:nvPr/>
        </p:nvSpPr>
        <p:spPr bwMode="auto">
          <a:xfrm>
            <a:off x="1817688" y="3419475"/>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20</a:t>
            </a:r>
            <a:endParaRPr lang="en-US"/>
          </a:p>
        </p:txBody>
      </p:sp>
      <p:sp>
        <p:nvSpPr>
          <p:cNvPr id="140601" name="Rectangle 313"/>
          <p:cNvSpPr>
            <a:spLocks noChangeArrowheads="1"/>
          </p:cNvSpPr>
          <p:nvPr/>
        </p:nvSpPr>
        <p:spPr bwMode="auto">
          <a:xfrm>
            <a:off x="1817688" y="3032125"/>
            <a:ext cx="234950" cy="211138"/>
          </a:xfrm>
          <a:prstGeom prst="rect">
            <a:avLst/>
          </a:prstGeom>
          <a:solidFill>
            <a:srgbClr val="FFFFFF"/>
          </a:solidFill>
          <a:ln w="9525">
            <a:noFill/>
            <a:miter lim="800000"/>
            <a:headEnd/>
            <a:tailEnd/>
          </a:ln>
        </p:spPr>
        <p:txBody>
          <a:bodyPr/>
          <a:lstStyle/>
          <a:p>
            <a:endParaRPr lang="en-US"/>
          </a:p>
        </p:txBody>
      </p:sp>
      <p:sp>
        <p:nvSpPr>
          <p:cNvPr id="140602" name="Rectangle 314"/>
          <p:cNvSpPr>
            <a:spLocks noChangeArrowheads="1"/>
          </p:cNvSpPr>
          <p:nvPr/>
        </p:nvSpPr>
        <p:spPr bwMode="auto">
          <a:xfrm>
            <a:off x="1817688" y="2997200"/>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40</a:t>
            </a:r>
            <a:endParaRPr lang="en-US"/>
          </a:p>
        </p:txBody>
      </p:sp>
      <p:sp>
        <p:nvSpPr>
          <p:cNvPr id="140603" name="Rectangle 315"/>
          <p:cNvSpPr>
            <a:spLocks noChangeArrowheads="1"/>
          </p:cNvSpPr>
          <p:nvPr/>
        </p:nvSpPr>
        <p:spPr bwMode="auto">
          <a:xfrm>
            <a:off x="1817688" y="2609850"/>
            <a:ext cx="234950" cy="211138"/>
          </a:xfrm>
          <a:prstGeom prst="rect">
            <a:avLst/>
          </a:prstGeom>
          <a:solidFill>
            <a:srgbClr val="FFFFFF"/>
          </a:solidFill>
          <a:ln w="9525">
            <a:noFill/>
            <a:miter lim="800000"/>
            <a:headEnd/>
            <a:tailEnd/>
          </a:ln>
        </p:spPr>
        <p:txBody>
          <a:bodyPr/>
          <a:lstStyle/>
          <a:p>
            <a:endParaRPr lang="en-US"/>
          </a:p>
        </p:txBody>
      </p:sp>
      <p:sp>
        <p:nvSpPr>
          <p:cNvPr id="140604" name="Rectangle 316"/>
          <p:cNvSpPr>
            <a:spLocks noChangeArrowheads="1"/>
          </p:cNvSpPr>
          <p:nvPr/>
        </p:nvSpPr>
        <p:spPr bwMode="auto">
          <a:xfrm>
            <a:off x="1817688" y="2574925"/>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60</a:t>
            </a:r>
            <a:endParaRPr lang="en-US"/>
          </a:p>
        </p:txBody>
      </p:sp>
      <p:sp>
        <p:nvSpPr>
          <p:cNvPr id="140605" name="Rectangle 317"/>
          <p:cNvSpPr>
            <a:spLocks noChangeArrowheads="1"/>
          </p:cNvSpPr>
          <p:nvPr/>
        </p:nvSpPr>
        <p:spPr bwMode="auto">
          <a:xfrm>
            <a:off x="1817688" y="2187575"/>
            <a:ext cx="234950" cy="211138"/>
          </a:xfrm>
          <a:prstGeom prst="rect">
            <a:avLst/>
          </a:prstGeom>
          <a:solidFill>
            <a:srgbClr val="FFFFFF"/>
          </a:solidFill>
          <a:ln w="9525">
            <a:noFill/>
            <a:miter lim="800000"/>
            <a:headEnd/>
            <a:tailEnd/>
          </a:ln>
        </p:spPr>
        <p:txBody>
          <a:bodyPr/>
          <a:lstStyle/>
          <a:p>
            <a:endParaRPr lang="en-US"/>
          </a:p>
        </p:txBody>
      </p:sp>
      <p:sp>
        <p:nvSpPr>
          <p:cNvPr id="140606" name="Rectangle 318"/>
          <p:cNvSpPr>
            <a:spLocks noChangeArrowheads="1"/>
          </p:cNvSpPr>
          <p:nvPr/>
        </p:nvSpPr>
        <p:spPr bwMode="auto">
          <a:xfrm>
            <a:off x="1817688" y="2152650"/>
            <a:ext cx="328612"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80</a:t>
            </a:r>
            <a:endParaRPr lang="en-US"/>
          </a:p>
        </p:txBody>
      </p:sp>
      <p:sp>
        <p:nvSpPr>
          <p:cNvPr id="140607" name="Rectangle 319"/>
          <p:cNvSpPr>
            <a:spLocks noChangeArrowheads="1"/>
          </p:cNvSpPr>
          <p:nvPr/>
        </p:nvSpPr>
        <p:spPr bwMode="auto">
          <a:xfrm>
            <a:off x="1700213" y="1765300"/>
            <a:ext cx="352425" cy="211138"/>
          </a:xfrm>
          <a:prstGeom prst="rect">
            <a:avLst/>
          </a:prstGeom>
          <a:solidFill>
            <a:srgbClr val="FFFFFF"/>
          </a:solidFill>
          <a:ln w="9525">
            <a:noFill/>
            <a:miter lim="800000"/>
            <a:headEnd/>
            <a:tailEnd/>
          </a:ln>
        </p:spPr>
        <p:txBody>
          <a:bodyPr/>
          <a:lstStyle/>
          <a:p>
            <a:endParaRPr lang="en-US"/>
          </a:p>
        </p:txBody>
      </p:sp>
      <p:sp>
        <p:nvSpPr>
          <p:cNvPr id="140608" name="Rectangle 320"/>
          <p:cNvSpPr>
            <a:spLocks noChangeArrowheads="1"/>
          </p:cNvSpPr>
          <p:nvPr/>
        </p:nvSpPr>
        <p:spPr bwMode="auto">
          <a:xfrm>
            <a:off x="1700213" y="1728788"/>
            <a:ext cx="446087"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100</a:t>
            </a:r>
            <a:endParaRPr lang="en-US"/>
          </a:p>
        </p:txBody>
      </p:sp>
      <p:sp>
        <p:nvSpPr>
          <p:cNvPr id="140609" name="Rectangle 321"/>
          <p:cNvSpPr>
            <a:spLocks noChangeArrowheads="1"/>
          </p:cNvSpPr>
          <p:nvPr/>
        </p:nvSpPr>
        <p:spPr bwMode="auto">
          <a:xfrm>
            <a:off x="1958975" y="6248400"/>
            <a:ext cx="446088" cy="211138"/>
          </a:xfrm>
          <a:prstGeom prst="rect">
            <a:avLst/>
          </a:prstGeom>
          <a:solidFill>
            <a:srgbClr val="FFFFFF"/>
          </a:solidFill>
          <a:ln w="9525">
            <a:noFill/>
            <a:miter lim="800000"/>
            <a:headEnd/>
            <a:tailEnd/>
          </a:ln>
        </p:spPr>
        <p:txBody>
          <a:bodyPr/>
          <a:lstStyle/>
          <a:p>
            <a:endParaRPr lang="en-US"/>
          </a:p>
        </p:txBody>
      </p:sp>
      <p:sp>
        <p:nvSpPr>
          <p:cNvPr id="140610" name="Rectangle 322"/>
          <p:cNvSpPr>
            <a:spLocks noChangeArrowheads="1"/>
          </p:cNvSpPr>
          <p:nvPr/>
        </p:nvSpPr>
        <p:spPr bwMode="auto">
          <a:xfrm>
            <a:off x="1958975" y="6211888"/>
            <a:ext cx="331788"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-2</a:t>
            </a:r>
            <a:endParaRPr lang="en-US" baseline="30000"/>
          </a:p>
        </p:txBody>
      </p:sp>
      <p:sp>
        <p:nvSpPr>
          <p:cNvPr id="140611" name="Rectangle 323"/>
          <p:cNvSpPr>
            <a:spLocks noChangeArrowheads="1"/>
          </p:cNvSpPr>
          <p:nvPr/>
        </p:nvSpPr>
        <p:spPr bwMode="auto">
          <a:xfrm>
            <a:off x="2568575" y="6248400"/>
            <a:ext cx="446088" cy="211138"/>
          </a:xfrm>
          <a:prstGeom prst="rect">
            <a:avLst/>
          </a:prstGeom>
          <a:solidFill>
            <a:srgbClr val="FFFFFF"/>
          </a:solidFill>
          <a:ln w="9525">
            <a:noFill/>
            <a:miter lim="800000"/>
            <a:headEnd/>
            <a:tailEnd/>
          </a:ln>
        </p:spPr>
        <p:txBody>
          <a:bodyPr/>
          <a:lstStyle/>
          <a:p>
            <a:endParaRPr lang="en-US"/>
          </a:p>
        </p:txBody>
      </p:sp>
      <p:sp>
        <p:nvSpPr>
          <p:cNvPr id="140612" name="Rectangle 324"/>
          <p:cNvSpPr>
            <a:spLocks noChangeArrowheads="1"/>
          </p:cNvSpPr>
          <p:nvPr/>
        </p:nvSpPr>
        <p:spPr bwMode="auto">
          <a:xfrm>
            <a:off x="2568575" y="6211888"/>
            <a:ext cx="331788"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-1</a:t>
            </a:r>
            <a:endParaRPr lang="en-US" baseline="30000"/>
          </a:p>
        </p:txBody>
      </p:sp>
      <p:sp>
        <p:nvSpPr>
          <p:cNvPr id="140613" name="Rectangle 325"/>
          <p:cNvSpPr>
            <a:spLocks noChangeArrowheads="1"/>
          </p:cNvSpPr>
          <p:nvPr/>
        </p:nvSpPr>
        <p:spPr bwMode="auto">
          <a:xfrm>
            <a:off x="3155950" y="6248400"/>
            <a:ext cx="503238" cy="211138"/>
          </a:xfrm>
          <a:prstGeom prst="rect">
            <a:avLst/>
          </a:prstGeom>
          <a:solidFill>
            <a:srgbClr val="FFFFFF"/>
          </a:solidFill>
          <a:ln w="9525">
            <a:noFill/>
            <a:miter lim="800000"/>
            <a:headEnd/>
            <a:tailEnd/>
          </a:ln>
        </p:spPr>
        <p:txBody>
          <a:bodyPr/>
          <a:lstStyle/>
          <a:p>
            <a:endParaRPr lang="en-US"/>
          </a:p>
        </p:txBody>
      </p:sp>
      <p:sp>
        <p:nvSpPr>
          <p:cNvPr id="140614" name="Rectangle 326"/>
          <p:cNvSpPr>
            <a:spLocks noChangeArrowheads="1"/>
          </p:cNvSpPr>
          <p:nvPr/>
        </p:nvSpPr>
        <p:spPr bwMode="auto">
          <a:xfrm>
            <a:off x="31559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0</a:t>
            </a:r>
            <a:endParaRPr lang="en-US" baseline="30000"/>
          </a:p>
        </p:txBody>
      </p:sp>
      <p:sp>
        <p:nvSpPr>
          <p:cNvPr id="140615" name="Rectangle 327"/>
          <p:cNvSpPr>
            <a:spLocks noChangeArrowheads="1"/>
          </p:cNvSpPr>
          <p:nvPr/>
        </p:nvSpPr>
        <p:spPr bwMode="auto">
          <a:xfrm>
            <a:off x="3765550" y="6248400"/>
            <a:ext cx="504825" cy="211138"/>
          </a:xfrm>
          <a:prstGeom prst="rect">
            <a:avLst/>
          </a:prstGeom>
          <a:solidFill>
            <a:srgbClr val="FFFFFF"/>
          </a:solidFill>
          <a:ln w="9525">
            <a:noFill/>
            <a:miter lim="800000"/>
            <a:headEnd/>
            <a:tailEnd/>
          </a:ln>
        </p:spPr>
        <p:txBody>
          <a:bodyPr/>
          <a:lstStyle/>
          <a:p>
            <a:endParaRPr lang="en-US"/>
          </a:p>
        </p:txBody>
      </p:sp>
      <p:sp>
        <p:nvSpPr>
          <p:cNvPr id="140616" name="Rectangle 328"/>
          <p:cNvSpPr>
            <a:spLocks noChangeArrowheads="1"/>
          </p:cNvSpPr>
          <p:nvPr/>
        </p:nvSpPr>
        <p:spPr bwMode="auto">
          <a:xfrm>
            <a:off x="37655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1</a:t>
            </a:r>
            <a:endParaRPr lang="en-US" baseline="30000"/>
          </a:p>
        </p:txBody>
      </p:sp>
      <p:sp>
        <p:nvSpPr>
          <p:cNvPr id="140617" name="Rectangle 329"/>
          <p:cNvSpPr>
            <a:spLocks noChangeArrowheads="1"/>
          </p:cNvSpPr>
          <p:nvPr/>
        </p:nvSpPr>
        <p:spPr bwMode="auto">
          <a:xfrm>
            <a:off x="4375150" y="6248400"/>
            <a:ext cx="504825" cy="211138"/>
          </a:xfrm>
          <a:prstGeom prst="rect">
            <a:avLst/>
          </a:prstGeom>
          <a:solidFill>
            <a:srgbClr val="FFFFFF"/>
          </a:solidFill>
          <a:ln w="9525">
            <a:noFill/>
            <a:miter lim="800000"/>
            <a:headEnd/>
            <a:tailEnd/>
          </a:ln>
        </p:spPr>
        <p:txBody>
          <a:bodyPr/>
          <a:lstStyle/>
          <a:p>
            <a:endParaRPr lang="en-US"/>
          </a:p>
        </p:txBody>
      </p:sp>
      <p:sp>
        <p:nvSpPr>
          <p:cNvPr id="140618" name="Rectangle 330"/>
          <p:cNvSpPr>
            <a:spLocks noChangeArrowheads="1"/>
          </p:cNvSpPr>
          <p:nvPr/>
        </p:nvSpPr>
        <p:spPr bwMode="auto">
          <a:xfrm>
            <a:off x="43751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2</a:t>
            </a:r>
            <a:endParaRPr lang="en-US" baseline="30000"/>
          </a:p>
        </p:txBody>
      </p:sp>
      <p:sp>
        <p:nvSpPr>
          <p:cNvPr id="140619" name="Rectangle 331"/>
          <p:cNvSpPr>
            <a:spLocks noChangeArrowheads="1"/>
          </p:cNvSpPr>
          <p:nvPr/>
        </p:nvSpPr>
        <p:spPr bwMode="auto">
          <a:xfrm>
            <a:off x="4984750" y="6248400"/>
            <a:ext cx="504825" cy="211138"/>
          </a:xfrm>
          <a:prstGeom prst="rect">
            <a:avLst/>
          </a:prstGeom>
          <a:solidFill>
            <a:srgbClr val="FFFFFF"/>
          </a:solidFill>
          <a:ln w="9525">
            <a:noFill/>
            <a:miter lim="800000"/>
            <a:headEnd/>
            <a:tailEnd/>
          </a:ln>
        </p:spPr>
        <p:txBody>
          <a:bodyPr/>
          <a:lstStyle/>
          <a:p>
            <a:endParaRPr lang="en-US"/>
          </a:p>
        </p:txBody>
      </p:sp>
      <p:sp>
        <p:nvSpPr>
          <p:cNvPr id="140620" name="Rectangle 332"/>
          <p:cNvSpPr>
            <a:spLocks noChangeArrowheads="1"/>
          </p:cNvSpPr>
          <p:nvPr/>
        </p:nvSpPr>
        <p:spPr bwMode="auto">
          <a:xfrm>
            <a:off x="4984750"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3</a:t>
            </a:r>
            <a:endParaRPr lang="en-US" baseline="30000"/>
          </a:p>
        </p:txBody>
      </p:sp>
      <p:sp>
        <p:nvSpPr>
          <p:cNvPr id="140621" name="Rectangle 333"/>
          <p:cNvSpPr>
            <a:spLocks noChangeArrowheads="1"/>
          </p:cNvSpPr>
          <p:nvPr/>
        </p:nvSpPr>
        <p:spPr bwMode="auto">
          <a:xfrm>
            <a:off x="5595938" y="6248400"/>
            <a:ext cx="504825" cy="211138"/>
          </a:xfrm>
          <a:prstGeom prst="rect">
            <a:avLst/>
          </a:prstGeom>
          <a:solidFill>
            <a:srgbClr val="FFFFFF"/>
          </a:solidFill>
          <a:ln w="9525">
            <a:noFill/>
            <a:miter lim="800000"/>
            <a:headEnd/>
            <a:tailEnd/>
          </a:ln>
        </p:spPr>
        <p:txBody>
          <a:bodyPr/>
          <a:lstStyle/>
          <a:p>
            <a:endParaRPr lang="en-US"/>
          </a:p>
        </p:txBody>
      </p:sp>
      <p:sp>
        <p:nvSpPr>
          <p:cNvPr id="140622" name="Rectangle 334"/>
          <p:cNvSpPr>
            <a:spLocks noChangeArrowheads="1"/>
          </p:cNvSpPr>
          <p:nvPr/>
        </p:nvSpPr>
        <p:spPr bwMode="auto">
          <a:xfrm>
            <a:off x="55959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4</a:t>
            </a:r>
            <a:endParaRPr lang="en-US" baseline="30000"/>
          </a:p>
        </p:txBody>
      </p:sp>
      <p:sp>
        <p:nvSpPr>
          <p:cNvPr id="140623" name="Rectangle 335"/>
          <p:cNvSpPr>
            <a:spLocks noChangeArrowheads="1"/>
          </p:cNvSpPr>
          <p:nvPr/>
        </p:nvSpPr>
        <p:spPr bwMode="auto">
          <a:xfrm>
            <a:off x="6205538" y="6248400"/>
            <a:ext cx="504825" cy="211138"/>
          </a:xfrm>
          <a:prstGeom prst="rect">
            <a:avLst/>
          </a:prstGeom>
          <a:solidFill>
            <a:srgbClr val="FFFFFF"/>
          </a:solidFill>
          <a:ln w="9525">
            <a:noFill/>
            <a:miter lim="800000"/>
            <a:headEnd/>
            <a:tailEnd/>
          </a:ln>
        </p:spPr>
        <p:txBody>
          <a:bodyPr/>
          <a:lstStyle/>
          <a:p>
            <a:endParaRPr lang="en-US"/>
          </a:p>
        </p:txBody>
      </p:sp>
      <p:sp>
        <p:nvSpPr>
          <p:cNvPr id="140624" name="Rectangle 336"/>
          <p:cNvSpPr>
            <a:spLocks noChangeArrowheads="1"/>
          </p:cNvSpPr>
          <p:nvPr/>
        </p:nvSpPr>
        <p:spPr bwMode="auto">
          <a:xfrm>
            <a:off x="62055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5</a:t>
            </a:r>
            <a:endParaRPr lang="en-US" baseline="30000"/>
          </a:p>
        </p:txBody>
      </p:sp>
      <p:sp>
        <p:nvSpPr>
          <p:cNvPr id="140625" name="Rectangle 337"/>
          <p:cNvSpPr>
            <a:spLocks noChangeArrowheads="1"/>
          </p:cNvSpPr>
          <p:nvPr/>
        </p:nvSpPr>
        <p:spPr bwMode="auto">
          <a:xfrm>
            <a:off x="6815138" y="6248400"/>
            <a:ext cx="504825" cy="211138"/>
          </a:xfrm>
          <a:prstGeom prst="rect">
            <a:avLst/>
          </a:prstGeom>
          <a:solidFill>
            <a:srgbClr val="FFFFFF"/>
          </a:solidFill>
          <a:ln w="9525">
            <a:noFill/>
            <a:miter lim="800000"/>
            <a:headEnd/>
            <a:tailEnd/>
          </a:ln>
        </p:spPr>
        <p:txBody>
          <a:bodyPr/>
          <a:lstStyle/>
          <a:p>
            <a:endParaRPr lang="en-US"/>
          </a:p>
        </p:txBody>
      </p:sp>
      <p:sp>
        <p:nvSpPr>
          <p:cNvPr id="140626" name="Rectangle 338"/>
          <p:cNvSpPr>
            <a:spLocks noChangeArrowheads="1"/>
          </p:cNvSpPr>
          <p:nvPr/>
        </p:nvSpPr>
        <p:spPr bwMode="auto">
          <a:xfrm>
            <a:off x="6815138"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6</a:t>
            </a:r>
            <a:endParaRPr lang="en-US" baseline="30000"/>
          </a:p>
        </p:txBody>
      </p:sp>
      <p:sp>
        <p:nvSpPr>
          <p:cNvPr id="140627" name="Rectangle 339"/>
          <p:cNvSpPr>
            <a:spLocks noChangeArrowheads="1"/>
          </p:cNvSpPr>
          <p:nvPr/>
        </p:nvSpPr>
        <p:spPr bwMode="auto">
          <a:xfrm>
            <a:off x="7426325" y="6248400"/>
            <a:ext cx="503238" cy="211138"/>
          </a:xfrm>
          <a:prstGeom prst="rect">
            <a:avLst/>
          </a:prstGeom>
          <a:solidFill>
            <a:srgbClr val="FFFFFF"/>
          </a:solidFill>
          <a:ln w="9525">
            <a:noFill/>
            <a:miter lim="800000"/>
            <a:headEnd/>
            <a:tailEnd/>
          </a:ln>
        </p:spPr>
        <p:txBody>
          <a:bodyPr/>
          <a:lstStyle/>
          <a:p>
            <a:endParaRPr lang="en-US"/>
          </a:p>
        </p:txBody>
      </p:sp>
      <p:sp>
        <p:nvSpPr>
          <p:cNvPr id="140628" name="Rectangle 340"/>
          <p:cNvSpPr>
            <a:spLocks noChangeArrowheads="1"/>
          </p:cNvSpPr>
          <p:nvPr/>
        </p:nvSpPr>
        <p:spPr bwMode="auto">
          <a:xfrm>
            <a:off x="7426325" y="6211888"/>
            <a:ext cx="285750" cy="258762"/>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10</a:t>
            </a:r>
            <a:r>
              <a:rPr lang="en-US" sz="1700" baseline="30000">
                <a:solidFill>
                  <a:srgbClr val="000000"/>
                </a:solidFill>
                <a:latin typeface="Helvetica" charset="0"/>
              </a:rPr>
              <a:t>7</a:t>
            </a:r>
            <a:endParaRPr lang="en-US" baseline="30000"/>
          </a:p>
        </p:txBody>
      </p:sp>
      <p:sp>
        <p:nvSpPr>
          <p:cNvPr id="140629" name="Rectangle 341"/>
          <p:cNvSpPr>
            <a:spLocks noChangeArrowheads="1"/>
          </p:cNvSpPr>
          <p:nvPr/>
        </p:nvSpPr>
        <p:spPr bwMode="auto">
          <a:xfrm>
            <a:off x="3906838" y="6518275"/>
            <a:ext cx="2005012" cy="211138"/>
          </a:xfrm>
          <a:prstGeom prst="rect">
            <a:avLst/>
          </a:prstGeom>
          <a:solidFill>
            <a:srgbClr val="FFFFFF"/>
          </a:solidFill>
          <a:ln w="9525">
            <a:noFill/>
            <a:miter lim="800000"/>
            <a:headEnd/>
            <a:tailEnd/>
          </a:ln>
        </p:spPr>
        <p:txBody>
          <a:bodyPr/>
          <a:lstStyle/>
          <a:p>
            <a:endParaRPr lang="en-US"/>
          </a:p>
        </p:txBody>
      </p:sp>
      <p:sp>
        <p:nvSpPr>
          <p:cNvPr id="140630" name="Rectangle 342"/>
          <p:cNvSpPr>
            <a:spLocks noChangeArrowheads="1"/>
          </p:cNvSpPr>
          <p:nvPr/>
        </p:nvSpPr>
        <p:spPr bwMode="auto">
          <a:xfrm>
            <a:off x="3906838" y="6481763"/>
            <a:ext cx="212407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Frequency (log scale)</a:t>
            </a:r>
            <a:endParaRPr lang="en-US"/>
          </a:p>
        </p:txBody>
      </p:sp>
      <p:sp>
        <p:nvSpPr>
          <p:cNvPr id="140631" name="Rectangle 343"/>
          <p:cNvSpPr>
            <a:spLocks noChangeArrowheads="1"/>
          </p:cNvSpPr>
          <p:nvPr/>
        </p:nvSpPr>
        <p:spPr bwMode="auto">
          <a:xfrm>
            <a:off x="5341938" y="1241425"/>
            <a:ext cx="2278062" cy="495300"/>
          </a:xfrm>
          <a:prstGeom prst="rect">
            <a:avLst/>
          </a:prstGeom>
          <a:solidFill>
            <a:srgbClr val="FFFFFF"/>
          </a:solidFill>
          <a:ln w="11113">
            <a:solidFill>
              <a:srgbClr val="000000"/>
            </a:solidFill>
            <a:miter lim="800000"/>
            <a:headEnd/>
            <a:tailEnd/>
          </a:ln>
        </p:spPr>
        <p:txBody>
          <a:bodyPr/>
          <a:lstStyle/>
          <a:p>
            <a:endParaRPr lang="en-US"/>
          </a:p>
        </p:txBody>
      </p:sp>
      <p:sp>
        <p:nvSpPr>
          <p:cNvPr id="140632" name="Rectangle 344"/>
          <p:cNvSpPr>
            <a:spLocks noChangeArrowheads="1"/>
          </p:cNvSpPr>
          <p:nvPr/>
        </p:nvSpPr>
        <p:spPr bwMode="auto">
          <a:xfrm>
            <a:off x="5384800" y="1330325"/>
            <a:ext cx="315913" cy="36513"/>
          </a:xfrm>
          <a:prstGeom prst="rect">
            <a:avLst/>
          </a:prstGeom>
          <a:blipFill dpi="0" rotWithShape="0">
            <a:blip r:embed="rId4" cstate="print"/>
            <a:srcRect/>
            <a:tile tx="0" ty="0" sx="100000" sy="100000" flip="none" algn="tl"/>
          </a:blipFill>
          <a:ln w="9525">
            <a:noFill/>
            <a:miter lim="800000"/>
            <a:headEnd/>
            <a:tailEnd/>
          </a:ln>
        </p:spPr>
        <p:txBody>
          <a:bodyPr/>
          <a:lstStyle/>
          <a:p>
            <a:endParaRPr lang="en-US"/>
          </a:p>
        </p:txBody>
      </p:sp>
      <p:sp>
        <p:nvSpPr>
          <p:cNvPr id="140633" name="Freeform 345"/>
          <p:cNvSpPr>
            <a:spLocks/>
          </p:cNvSpPr>
          <p:nvPr/>
        </p:nvSpPr>
        <p:spPr bwMode="auto">
          <a:xfrm>
            <a:off x="5502275" y="1308100"/>
            <a:ext cx="69850" cy="69850"/>
          </a:xfrm>
          <a:custGeom>
            <a:avLst/>
            <a:gdLst/>
            <a:ahLst/>
            <a:cxnLst>
              <a:cxn ang="0">
                <a:pos x="22" y="0"/>
              </a:cxn>
              <a:cxn ang="0">
                <a:pos x="44" y="22"/>
              </a:cxn>
              <a:cxn ang="0">
                <a:pos x="22" y="44"/>
              </a:cxn>
              <a:cxn ang="0">
                <a:pos x="0" y="22"/>
              </a:cxn>
              <a:cxn ang="0">
                <a:pos x="22" y="0"/>
              </a:cxn>
            </a:cxnLst>
            <a:rect l="0" t="0" r="r" b="b"/>
            <a:pathLst>
              <a:path w="44" h="44">
                <a:moveTo>
                  <a:pt x="22" y="0"/>
                </a:moveTo>
                <a:lnTo>
                  <a:pt x="44" y="22"/>
                </a:lnTo>
                <a:lnTo>
                  <a:pt x="22" y="44"/>
                </a:lnTo>
                <a:lnTo>
                  <a:pt x="0" y="22"/>
                </a:lnTo>
                <a:lnTo>
                  <a:pt x="22" y="0"/>
                </a:lnTo>
                <a:close/>
              </a:path>
            </a:pathLst>
          </a:custGeom>
          <a:blipFill dpi="0" rotWithShape="0">
            <a:blip r:embed="rId4" cstate="print"/>
            <a:srcRect/>
            <a:tile tx="0" ty="0" sx="100000" sy="100000" flip="none" algn="tl"/>
          </a:blipFill>
          <a:ln w="9525">
            <a:noFill/>
            <a:round/>
            <a:headEnd/>
            <a:tailEnd/>
          </a:ln>
        </p:spPr>
        <p:txBody>
          <a:bodyPr/>
          <a:lstStyle/>
          <a:p>
            <a:endParaRPr lang="en-US"/>
          </a:p>
        </p:txBody>
      </p:sp>
      <p:sp>
        <p:nvSpPr>
          <p:cNvPr id="140634" name="Rectangle 346"/>
          <p:cNvSpPr>
            <a:spLocks noChangeArrowheads="1"/>
          </p:cNvSpPr>
          <p:nvPr/>
        </p:nvSpPr>
        <p:spPr bwMode="auto">
          <a:xfrm>
            <a:off x="5724525" y="1260475"/>
            <a:ext cx="1760538" cy="211138"/>
          </a:xfrm>
          <a:prstGeom prst="rect">
            <a:avLst/>
          </a:prstGeom>
          <a:solidFill>
            <a:srgbClr val="FFFFFF"/>
          </a:solidFill>
          <a:ln w="9525">
            <a:noFill/>
            <a:miter lim="800000"/>
            <a:headEnd/>
            <a:tailEnd/>
          </a:ln>
        </p:spPr>
        <p:txBody>
          <a:bodyPr/>
          <a:lstStyle/>
          <a:p>
            <a:endParaRPr lang="en-US"/>
          </a:p>
        </p:txBody>
      </p:sp>
      <p:sp>
        <p:nvSpPr>
          <p:cNvPr id="140635" name="Rectangle 347"/>
          <p:cNvSpPr>
            <a:spLocks noChangeArrowheads="1"/>
          </p:cNvSpPr>
          <p:nvPr/>
        </p:nvSpPr>
        <p:spPr bwMode="auto">
          <a:xfrm>
            <a:off x="5724525" y="1225550"/>
            <a:ext cx="1876425" cy="293688"/>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Phase (in degrees)</a:t>
            </a:r>
            <a:endParaRPr lang="en-US"/>
          </a:p>
        </p:txBody>
      </p:sp>
      <p:sp>
        <p:nvSpPr>
          <p:cNvPr id="140636" name="Line 348"/>
          <p:cNvSpPr>
            <a:spLocks noChangeShapeType="1"/>
          </p:cNvSpPr>
          <p:nvPr/>
        </p:nvSpPr>
        <p:spPr bwMode="auto">
          <a:xfrm>
            <a:off x="5395913" y="1589088"/>
            <a:ext cx="280987" cy="1587"/>
          </a:xfrm>
          <a:prstGeom prst="line">
            <a:avLst/>
          </a:prstGeom>
          <a:noFill/>
          <a:ln w="34925">
            <a:solidFill>
              <a:srgbClr val="F20884"/>
            </a:solidFill>
            <a:round/>
            <a:headEnd/>
            <a:tailEnd/>
          </a:ln>
        </p:spPr>
        <p:txBody>
          <a:bodyPr/>
          <a:lstStyle/>
          <a:p>
            <a:endParaRPr lang="en-US"/>
          </a:p>
        </p:txBody>
      </p:sp>
      <p:sp>
        <p:nvSpPr>
          <p:cNvPr id="140637" name="Rectangle 349"/>
          <p:cNvSpPr>
            <a:spLocks noChangeArrowheads="1"/>
          </p:cNvSpPr>
          <p:nvPr/>
        </p:nvSpPr>
        <p:spPr bwMode="auto">
          <a:xfrm>
            <a:off x="5507038" y="1558925"/>
            <a:ext cx="60325" cy="60325"/>
          </a:xfrm>
          <a:prstGeom prst="rect">
            <a:avLst/>
          </a:prstGeom>
          <a:solidFill>
            <a:srgbClr val="F20884"/>
          </a:solidFill>
          <a:ln w="11113">
            <a:solidFill>
              <a:srgbClr val="F20884"/>
            </a:solidFill>
            <a:miter lim="800000"/>
            <a:headEnd/>
            <a:tailEnd/>
          </a:ln>
        </p:spPr>
        <p:txBody>
          <a:bodyPr/>
          <a:lstStyle/>
          <a:p>
            <a:endParaRPr lang="en-US"/>
          </a:p>
        </p:txBody>
      </p:sp>
      <p:sp>
        <p:nvSpPr>
          <p:cNvPr id="140638" name="Rectangle 350"/>
          <p:cNvSpPr>
            <a:spLocks noChangeArrowheads="1"/>
          </p:cNvSpPr>
          <p:nvPr/>
        </p:nvSpPr>
        <p:spPr bwMode="auto">
          <a:xfrm>
            <a:off x="5724525" y="1506538"/>
            <a:ext cx="1854200" cy="211137"/>
          </a:xfrm>
          <a:prstGeom prst="rect">
            <a:avLst/>
          </a:prstGeom>
          <a:solidFill>
            <a:srgbClr val="FFFFFF"/>
          </a:solidFill>
          <a:ln w="9525">
            <a:noFill/>
            <a:miter lim="800000"/>
            <a:headEnd/>
            <a:tailEnd/>
          </a:ln>
        </p:spPr>
        <p:txBody>
          <a:bodyPr/>
          <a:lstStyle/>
          <a:p>
            <a:endParaRPr lang="en-US"/>
          </a:p>
        </p:txBody>
      </p:sp>
      <p:sp>
        <p:nvSpPr>
          <p:cNvPr id="140639" name="Rectangle 351"/>
          <p:cNvSpPr>
            <a:spLocks noChangeArrowheads="1"/>
          </p:cNvSpPr>
          <p:nvPr/>
        </p:nvSpPr>
        <p:spPr bwMode="auto">
          <a:xfrm>
            <a:off x="5724525" y="1471613"/>
            <a:ext cx="1958975" cy="293687"/>
          </a:xfrm>
          <a:prstGeom prst="rect">
            <a:avLst/>
          </a:prstGeom>
          <a:noFill/>
          <a:ln w="9525">
            <a:noFill/>
            <a:miter lim="800000"/>
            <a:headEnd/>
            <a:tailEnd/>
          </a:ln>
        </p:spPr>
        <p:txBody>
          <a:bodyPr wrap="none" lIns="0" tIns="0" rIns="0" bIns="0">
            <a:spAutoFit/>
          </a:bodyPr>
          <a:lstStyle/>
          <a:p>
            <a:r>
              <a:rPr lang="en-US" sz="1700">
                <a:solidFill>
                  <a:srgbClr val="000000"/>
                </a:solidFill>
                <a:latin typeface="Helvetica" charset="0"/>
              </a:rPr>
              <a:t>Straight line approx.</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381000" y="914400"/>
            <a:ext cx="8382000" cy="5943600"/>
          </a:xfrm>
        </p:spPr>
        <p:txBody>
          <a:bodyPr/>
          <a:lstStyle/>
          <a:p>
            <a:pPr marL="609600" indent="-609600">
              <a:buFontTx/>
              <a:buNone/>
            </a:pPr>
            <a:r>
              <a:rPr lang="en-US">
                <a:cs typeface="Times New Roman" pitchFamily="18" charset="0"/>
              </a:rPr>
              <a:t>The following plots are a sample Bode plot.  The transfer function for these plots is </a:t>
            </a:r>
          </a:p>
          <a:p>
            <a:pPr marL="609600" indent="-609600">
              <a:buFontTx/>
              <a:buNone/>
            </a:pPr>
            <a:r>
              <a:rPr lang="en-US">
                <a:cs typeface="Times New Roman" pitchFamily="18" charset="0"/>
              </a:rPr>
              <a:t> </a:t>
            </a:r>
          </a:p>
          <a:p>
            <a:pPr marL="609600" indent="-609600">
              <a:buFontTx/>
              <a:buNone/>
            </a:pPr>
            <a:endParaRPr lang="en-US">
              <a:cs typeface="Times New Roman" pitchFamily="18" charset="0"/>
            </a:endParaRPr>
          </a:p>
          <a:p>
            <a:pPr marL="609600" indent="-609600">
              <a:buFontTx/>
              <a:buNone/>
            </a:pPr>
            <a:endParaRPr lang="en-US">
              <a:cs typeface="Times New Roman" pitchFamily="18" charset="0"/>
            </a:endParaRPr>
          </a:p>
          <a:p>
            <a:pPr marL="609600" indent="-609600">
              <a:buFontTx/>
              <a:buNone/>
            </a:pPr>
            <a:r>
              <a:rPr lang="en-US">
                <a:cs typeface="Times New Roman" pitchFamily="18" charset="0"/>
              </a:rPr>
              <a:t>This transfer function has one zero, at 0, and two poles, one at 1 and one at 10,000. Now, if we plot the error between the actual plot and the straight-line approximation, we get the plot in the following slide.</a:t>
            </a:r>
          </a:p>
        </p:txBody>
      </p:sp>
      <p:sp>
        <p:nvSpPr>
          <p:cNvPr id="141315" name="Rectangle 3"/>
          <p:cNvSpPr>
            <a:spLocks noChangeArrowheads="1"/>
          </p:cNvSpPr>
          <p:nvPr/>
        </p:nvSpPr>
        <p:spPr bwMode="auto">
          <a:xfrm>
            <a:off x="1524000" y="2133600"/>
            <a:ext cx="5791200" cy="14478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1316" name="Rectangle 4"/>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1317"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1318"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1319" name="Rectangle 7"/>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1320" name="Rectangle 8"/>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1321"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graphicFrame>
        <p:nvGraphicFramePr>
          <p:cNvPr id="141322" name="Object 10"/>
          <p:cNvGraphicFramePr>
            <a:graphicFrameLocks noChangeAspect="1"/>
          </p:cNvGraphicFramePr>
          <p:nvPr/>
        </p:nvGraphicFramePr>
        <p:xfrm>
          <a:off x="1600200" y="2286000"/>
          <a:ext cx="5600700" cy="1257300"/>
        </p:xfrm>
        <a:graphic>
          <a:graphicData uri="http://schemas.openxmlformats.org/presentationml/2006/ole">
            <mc:AlternateContent xmlns:mc="http://schemas.openxmlformats.org/markup-compatibility/2006">
              <mc:Choice xmlns:v="urn:schemas-microsoft-com:vml" Requires="v">
                <p:oleObj r:id="rId2" imgW="2790825" imgH="628650" progId="Equation.3">
                  <p:embed/>
                </p:oleObj>
              </mc:Choice>
              <mc:Fallback>
                <p:oleObj r:id="rId2" imgW="2790825" imgH="628650" progId="Equation.3">
                  <p:embed/>
                  <p:pic>
                    <p:nvPicPr>
                      <p:cNvPr id="141322"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86000"/>
                        <a:ext cx="56007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1314">
                                            <p:txEl>
                                              <p:pRg st="0" end="0"/>
                                            </p:txEl>
                                          </p:spTgt>
                                        </p:tgtEl>
                                        <p:attrNameLst>
                                          <p:attrName>style.visibility</p:attrName>
                                        </p:attrNameLst>
                                      </p:cBhvr>
                                      <p:to>
                                        <p:strVal val="visible"/>
                                      </p:to>
                                    </p:set>
                                    <p:anim calcmode="lin" valueType="num">
                                      <p:cBhvr additive="base">
                                        <p:cTn id="7" dur="500" fill="hold"/>
                                        <p:tgtEl>
                                          <p:spTgt spid="14131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13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1314">
                                            <p:txEl>
                                              <p:pRg st="1" end="1"/>
                                            </p:txEl>
                                          </p:spTgt>
                                        </p:tgtEl>
                                        <p:attrNameLst>
                                          <p:attrName>style.visibility</p:attrName>
                                        </p:attrNameLst>
                                      </p:cBhvr>
                                      <p:to>
                                        <p:strVal val="visible"/>
                                      </p:to>
                                    </p:set>
                                    <p:anim calcmode="lin" valueType="num">
                                      <p:cBhvr additive="base">
                                        <p:cTn id="13" dur="500" fill="hold"/>
                                        <p:tgtEl>
                                          <p:spTgt spid="14131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13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1314">
                                            <p:txEl>
                                              <p:pRg st="4" end="4"/>
                                            </p:txEl>
                                          </p:spTgt>
                                        </p:tgtEl>
                                        <p:attrNameLst>
                                          <p:attrName>style.visibility</p:attrName>
                                        </p:attrNameLst>
                                      </p:cBhvr>
                                      <p:to>
                                        <p:strVal val="visible"/>
                                      </p:to>
                                    </p:set>
                                    <p:anim calcmode="lin" valueType="num">
                                      <p:cBhvr additive="base">
                                        <p:cTn id="19" dur="500" fill="hold"/>
                                        <p:tgtEl>
                                          <p:spTgt spid="141314">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131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ChangeArrowheads="1"/>
          </p:cNvSpPr>
          <p:nvPr/>
        </p:nvSpPr>
        <p:spPr bwMode="auto">
          <a:xfrm>
            <a:off x="0" y="990600"/>
            <a:ext cx="9144000" cy="58674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142339" name="Rectangle 3"/>
          <p:cNvSpPr>
            <a:spLocks noGrp="1" noChangeArrowheads="1"/>
          </p:cNvSpPr>
          <p:nvPr>
            <p:ph type="title"/>
          </p:nvPr>
        </p:nvSpPr>
        <p:spPr>
          <a:xfrm>
            <a:off x="685800" y="152400"/>
            <a:ext cx="7772400" cy="685800"/>
          </a:xfrm>
        </p:spPr>
        <p:txBody>
          <a:bodyPr/>
          <a:lstStyle/>
          <a:p>
            <a:r>
              <a:rPr lang="en-US" sz="3600">
                <a:cs typeface="Times New Roman" pitchFamily="18" charset="0"/>
              </a:rPr>
              <a:t>Sample Plots</a:t>
            </a:r>
          </a:p>
        </p:txBody>
      </p:sp>
      <p:sp>
        <p:nvSpPr>
          <p:cNvPr id="142340"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2341"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2342" name="Rectangle 6"/>
          <p:cNvSpPr>
            <a:spLocks noChangeArrowheads="1"/>
          </p:cNvSpPr>
          <p:nvPr/>
        </p:nvSpPr>
        <p:spPr bwMode="auto">
          <a:xfrm>
            <a:off x="2747963" y="2919413"/>
            <a:ext cx="9144000" cy="0"/>
          </a:xfrm>
          <a:prstGeom prst="rect">
            <a:avLst/>
          </a:prstGeom>
          <a:noFill/>
          <a:ln w="12700">
            <a:noFill/>
            <a:miter lim="800000"/>
            <a:headEnd/>
            <a:tailEnd/>
          </a:ln>
          <a:effectLst/>
        </p:spPr>
        <p:txBody>
          <a:bodyPr>
            <a:spAutoFit/>
          </a:bodyPr>
          <a:lstStyle/>
          <a:p>
            <a:endParaRPr lang="en-US"/>
          </a:p>
        </p:txBody>
      </p:sp>
      <p:sp>
        <p:nvSpPr>
          <p:cNvPr id="142343" name="Rectangle 7"/>
          <p:cNvSpPr>
            <a:spLocks noChangeArrowheads="1"/>
          </p:cNvSpPr>
          <p:nvPr/>
        </p:nvSpPr>
        <p:spPr bwMode="auto">
          <a:xfrm>
            <a:off x="1757363" y="2828925"/>
            <a:ext cx="9144000" cy="0"/>
          </a:xfrm>
          <a:prstGeom prst="rect">
            <a:avLst/>
          </a:prstGeom>
          <a:noFill/>
          <a:ln w="12700">
            <a:noFill/>
            <a:miter lim="800000"/>
            <a:headEnd/>
            <a:tailEnd/>
          </a:ln>
          <a:effectLst/>
        </p:spPr>
        <p:txBody>
          <a:bodyPr>
            <a:spAutoFit/>
          </a:bodyPr>
          <a:lstStyle/>
          <a:p>
            <a:endParaRPr lang="en-US"/>
          </a:p>
        </p:txBody>
      </p:sp>
      <p:sp>
        <p:nvSpPr>
          <p:cNvPr id="142344" name="Rectangle 8"/>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
        <p:nvSpPr>
          <p:cNvPr id="142345" name="Rectangle 9"/>
          <p:cNvSpPr>
            <a:spLocks noChangeArrowheads="1"/>
          </p:cNvSpPr>
          <p:nvPr/>
        </p:nvSpPr>
        <p:spPr bwMode="auto">
          <a:xfrm>
            <a:off x="-1338263" y="1143000"/>
            <a:ext cx="9144001" cy="0"/>
          </a:xfrm>
          <a:prstGeom prst="rect">
            <a:avLst/>
          </a:prstGeom>
          <a:noFill/>
          <a:ln w="12700">
            <a:noFill/>
            <a:miter lim="800000"/>
            <a:headEnd/>
            <a:tailEnd/>
          </a:ln>
          <a:effectLst/>
        </p:spPr>
        <p:txBody>
          <a:bodyPr>
            <a:spAutoFit/>
          </a:bodyPr>
          <a:lstStyle/>
          <a:p>
            <a:endParaRPr lang="en-US"/>
          </a:p>
        </p:txBody>
      </p:sp>
      <p:sp>
        <p:nvSpPr>
          <p:cNvPr id="142346" name="Rectangle 10"/>
          <p:cNvSpPr>
            <a:spLocks noChangeArrowheads="1"/>
          </p:cNvSpPr>
          <p:nvPr/>
        </p:nvSpPr>
        <p:spPr bwMode="auto">
          <a:xfrm>
            <a:off x="742950" y="814388"/>
            <a:ext cx="9144000" cy="0"/>
          </a:xfrm>
          <a:prstGeom prst="rect">
            <a:avLst/>
          </a:prstGeom>
          <a:noFill/>
          <a:ln w="12700">
            <a:noFill/>
            <a:miter lim="800000"/>
            <a:headEnd/>
            <a:tailEnd/>
          </a:ln>
          <a:effectLst/>
        </p:spPr>
        <p:txBody>
          <a:bodyPr>
            <a:spAutoFit/>
          </a:bodyPr>
          <a:lstStyle/>
          <a:p>
            <a:endParaRPr lang="en-US"/>
          </a:p>
        </p:txBody>
      </p:sp>
      <p:sp>
        <p:nvSpPr>
          <p:cNvPr id="142347" name="Rectangle 11"/>
          <p:cNvSpPr>
            <a:spLocks noChangeArrowheads="1"/>
          </p:cNvSpPr>
          <p:nvPr/>
        </p:nvSpPr>
        <p:spPr bwMode="auto">
          <a:xfrm>
            <a:off x="-228600" y="285750"/>
            <a:ext cx="9144000" cy="0"/>
          </a:xfrm>
          <a:prstGeom prst="rect">
            <a:avLst/>
          </a:prstGeom>
          <a:noFill/>
          <a:ln w="12700">
            <a:noFill/>
            <a:miter lim="800000"/>
            <a:headEnd/>
            <a:tailEnd/>
          </a:ln>
          <a:effectLst/>
        </p:spPr>
        <p:txBody>
          <a:bodyPr>
            <a:spAutoFit/>
          </a:bodyPr>
          <a:lstStyle/>
          <a:p>
            <a:endParaRPr lang="en-US"/>
          </a:p>
        </p:txBody>
      </p:sp>
      <p:sp>
        <p:nvSpPr>
          <p:cNvPr id="142350" name="Rectangle 14"/>
          <p:cNvSpPr>
            <a:spLocks noChangeArrowheads="1"/>
          </p:cNvSpPr>
          <p:nvPr/>
        </p:nvSpPr>
        <p:spPr bwMode="auto">
          <a:xfrm>
            <a:off x="1123950" y="1085850"/>
            <a:ext cx="9144000" cy="0"/>
          </a:xfrm>
          <a:prstGeom prst="rect">
            <a:avLst/>
          </a:prstGeom>
          <a:noFill/>
          <a:ln w="12700">
            <a:noFill/>
            <a:miter lim="800000"/>
            <a:headEnd/>
            <a:tailEnd/>
          </a:ln>
          <a:effectLst/>
        </p:spPr>
        <p:txBody>
          <a:bodyPr>
            <a:spAutoFit/>
          </a:bodyPr>
          <a:lstStyle/>
          <a:p>
            <a:endParaRPr lang="en-US"/>
          </a:p>
        </p:txBody>
      </p:sp>
      <p:graphicFrame>
        <p:nvGraphicFramePr>
          <p:cNvPr id="142349" name="Object 13"/>
          <p:cNvGraphicFramePr>
            <a:graphicFrameLocks noChangeAspect="1"/>
          </p:cNvGraphicFramePr>
          <p:nvPr/>
        </p:nvGraphicFramePr>
        <p:xfrm>
          <a:off x="304800" y="1006475"/>
          <a:ext cx="8610600" cy="5851525"/>
        </p:xfrm>
        <a:graphic>
          <a:graphicData uri="http://schemas.openxmlformats.org/presentationml/2006/ole">
            <mc:AlternateContent xmlns:mc="http://schemas.openxmlformats.org/markup-compatibility/2006">
              <mc:Choice xmlns:v="urn:schemas-microsoft-com:vml" Requires="v">
                <p:oleObj name="Picture" r:id="rId2" imgW="6896880" imgH="4686840" progId="Word.Picture.8">
                  <p:embed/>
                </p:oleObj>
              </mc:Choice>
              <mc:Fallback>
                <p:oleObj name="Picture" r:id="rId2" imgW="6896880" imgH="4686840" progId="Word.Picture.8">
                  <p:embed/>
                  <p:pic>
                    <p:nvPicPr>
                      <p:cNvPr id="142349" name="Object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06475"/>
                        <a:ext cx="8610600" cy="585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noChangeArrowheads="1"/>
          </p:cNvSpPr>
          <p:nvPr>
            <p:ph type="body" idx="1"/>
          </p:nvPr>
        </p:nvSpPr>
        <p:spPr>
          <a:xfrm>
            <a:off x="457200" y="1676400"/>
            <a:ext cx="8229600" cy="4343400"/>
          </a:xfrm>
        </p:spPr>
        <p:txBody>
          <a:bodyPr/>
          <a:lstStyle/>
          <a:p>
            <a:pPr marL="1588" indent="-1588">
              <a:buFontTx/>
              <a:buNone/>
            </a:pPr>
            <a:r>
              <a:rPr lang="en-US" dirty="0">
                <a:cs typeface="Times New Roman" pitchFamily="18" charset="0"/>
              </a:rPr>
              <a:t>The largest errors occur where the straight-line approximation has a change in slope. In the magnitude plots, this happens at the locations of the poles and zeroes. In the phase plots, this happens at both a decade above and a decade below the locations of the poles and zeroes.  </a:t>
            </a:r>
          </a:p>
        </p:txBody>
      </p:sp>
      <p:sp>
        <p:nvSpPr>
          <p:cNvPr id="143364" name="Rectangle 4"/>
          <p:cNvSpPr>
            <a:spLocks noGrp="1" noChangeArrowheads="1"/>
          </p:cNvSpPr>
          <p:nvPr>
            <p:ph type="title"/>
          </p:nvPr>
        </p:nvSpPr>
        <p:spPr>
          <a:xfrm>
            <a:off x="1371600" y="0"/>
            <a:ext cx="7772400" cy="1066800"/>
          </a:xfrm>
        </p:spPr>
        <p:txBody>
          <a:bodyPr/>
          <a:lstStyle/>
          <a:p>
            <a:r>
              <a:rPr lang="en-US" sz="3600">
                <a:cs typeface="Times New Roman" pitchFamily="18" charset="0"/>
              </a:rPr>
              <a:t>Errors in Straight-Line Approximations</a:t>
            </a:r>
          </a:p>
        </p:txBody>
      </p:sp>
      <p:sp>
        <p:nvSpPr>
          <p:cNvPr id="143365" name="Rectangle 5"/>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3366" name="Rectangle 6"/>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3369" name="Rectangle 9"/>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62">
                                            <p:txEl>
                                              <p:pRg st="0" end="0"/>
                                            </p:txEl>
                                          </p:spTgt>
                                        </p:tgtEl>
                                        <p:attrNameLst>
                                          <p:attrName>style.visibility</p:attrName>
                                        </p:attrNameLst>
                                      </p:cBhvr>
                                      <p:to>
                                        <p:strVal val="visible"/>
                                      </p:to>
                                    </p:set>
                                    <p:anim calcmode="lin" valueType="num">
                                      <p:cBhvr additive="base">
                                        <p:cTn id="7" dur="500" fill="hold"/>
                                        <p:tgtEl>
                                          <p:spTgt spid="14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6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Grp="1" noChangeArrowheads="1"/>
          </p:cNvSpPr>
          <p:nvPr>
            <p:ph type="body" idx="1"/>
          </p:nvPr>
        </p:nvSpPr>
        <p:spPr>
          <a:xfrm>
            <a:off x="457200" y="1676400"/>
            <a:ext cx="5029200" cy="4968550"/>
          </a:xfrm>
        </p:spPr>
        <p:txBody>
          <a:bodyPr/>
          <a:lstStyle/>
          <a:p>
            <a:pPr marL="1588" indent="-1588">
              <a:buFontTx/>
              <a:buNone/>
            </a:pPr>
            <a:r>
              <a:rPr lang="en-US" sz="2800" dirty="0">
                <a:cs typeface="Times New Roman" pitchFamily="18" charset="0"/>
              </a:rPr>
              <a:t>If you want to look at this data more carefully, it is available in a Microsoft Excel spreadsheet, called </a:t>
            </a:r>
            <a:r>
              <a:rPr lang="en-US" sz="2800" dirty="0" err="1">
                <a:cs typeface="Times New Roman" pitchFamily="18" charset="0"/>
              </a:rPr>
              <a:t>Bode_plot_example</a:t>
            </a:r>
            <a:r>
              <a:rPr lang="en-US" sz="2800" dirty="0">
                <a:cs typeface="Times New Roman" pitchFamily="18" charset="0"/>
              </a:rPr>
              <a:t>, which should be available on the course web page.  Work on this problem using the overhead projector, showing how </a:t>
            </a:r>
            <a:r>
              <a:rPr lang="en-US" sz="2800" dirty="0" err="1">
                <a:cs typeface="Times New Roman" pitchFamily="18" charset="0"/>
              </a:rPr>
              <a:t>semilog</a:t>
            </a:r>
            <a:r>
              <a:rPr lang="en-US" sz="2800" dirty="0">
                <a:cs typeface="Times New Roman" pitchFamily="18" charset="0"/>
              </a:rPr>
              <a:t> graph paper works.</a:t>
            </a:r>
          </a:p>
          <a:p>
            <a:pPr marL="1588" indent="-1588">
              <a:buFontTx/>
              <a:buNone/>
            </a:pPr>
            <a:r>
              <a:rPr lang="en-US" sz="2800" dirty="0">
                <a:cs typeface="Times New Roman" pitchFamily="18" charset="0"/>
              </a:rPr>
              <a:t> </a:t>
            </a:r>
          </a:p>
        </p:txBody>
      </p:sp>
      <p:sp>
        <p:nvSpPr>
          <p:cNvPr id="144387" name="Rectangle 3"/>
          <p:cNvSpPr>
            <a:spLocks noGrp="1" noChangeArrowheads="1"/>
          </p:cNvSpPr>
          <p:nvPr>
            <p:ph type="title"/>
          </p:nvPr>
        </p:nvSpPr>
        <p:spPr>
          <a:xfrm>
            <a:off x="2667000" y="0"/>
            <a:ext cx="6477000" cy="762000"/>
          </a:xfrm>
        </p:spPr>
        <p:txBody>
          <a:bodyPr/>
          <a:lstStyle/>
          <a:p>
            <a:r>
              <a:rPr lang="en-US" sz="3600">
                <a:cs typeface="Times New Roman" pitchFamily="18" charset="0"/>
              </a:rPr>
              <a:t>Examples</a:t>
            </a:r>
          </a:p>
        </p:txBody>
      </p:sp>
      <p:sp>
        <p:nvSpPr>
          <p:cNvPr id="144388" name="Rectangle 4"/>
          <p:cNvSpPr>
            <a:spLocks noChangeArrowheads="1"/>
          </p:cNvSpPr>
          <p:nvPr/>
        </p:nvSpPr>
        <p:spPr bwMode="auto">
          <a:xfrm>
            <a:off x="4000500" y="3257550"/>
            <a:ext cx="9144000" cy="0"/>
          </a:xfrm>
          <a:prstGeom prst="rect">
            <a:avLst/>
          </a:prstGeom>
          <a:noFill/>
          <a:ln w="12700">
            <a:noFill/>
            <a:miter lim="800000"/>
            <a:headEnd/>
            <a:tailEnd/>
          </a:ln>
          <a:effectLst/>
        </p:spPr>
        <p:txBody>
          <a:bodyPr>
            <a:spAutoFit/>
          </a:bodyPr>
          <a:lstStyle/>
          <a:p>
            <a:endParaRPr lang="en-US"/>
          </a:p>
        </p:txBody>
      </p:sp>
      <p:sp>
        <p:nvSpPr>
          <p:cNvPr id="144389" name="Rectangle 5"/>
          <p:cNvSpPr>
            <a:spLocks noChangeArrowheads="1"/>
          </p:cNvSpPr>
          <p:nvPr/>
        </p:nvSpPr>
        <p:spPr bwMode="auto">
          <a:xfrm>
            <a:off x="3619500" y="3033713"/>
            <a:ext cx="9144000" cy="0"/>
          </a:xfrm>
          <a:prstGeom prst="rect">
            <a:avLst/>
          </a:prstGeom>
          <a:noFill/>
          <a:ln w="12700">
            <a:noFill/>
            <a:miter lim="800000"/>
            <a:headEnd/>
            <a:tailEnd/>
          </a:ln>
          <a:effectLst/>
        </p:spPr>
        <p:txBody>
          <a:bodyPr>
            <a:spAutoFit/>
          </a:bodyPr>
          <a:lstStyle/>
          <a:p>
            <a:endParaRPr lang="en-US"/>
          </a:p>
        </p:txBody>
      </p:sp>
      <p:sp>
        <p:nvSpPr>
          <p:cNvPr id="144390" name="Rectangle 6"/>
          <p:cNvSpPr>
            <a:spLocks noChangeArrowheads="1"/>
          </p:cNvSpPr>
          <p:nvPr/>
        </p:nvSpPr>
        <p:spPr bwMode="auto">
          <a:xfrm>
            <a:off x="1771650" y="2800350"/>
            <a:ext cx="9144000" cy="0"/>
          </a:xfrm>
          <a:prstGeom prst="rect">
            <a:avLst/>
          </a:prstGeom>
          <a:noFill/>
          <a:ln w="12700">
            <a:noFill/>
            <a:miter lim="800000"/>
            <a:headEnd/>
            <a:tailEnd/>
          </a:ln>
          <a:effectLst/>
        </p:spPr>
        <p:txBody>
          <a:bodyPr>
            <a:spAutoFit/>
          </a:bodyPr>
          <a:lstStyle/>
          <a:p>
            <a:endParaRPr lang="en-US"/>
          </a:p>
        </p:txBody>
      </p:sp>
      <p:pic>
        <p:nvPicPr>
          <p:cNvPr id="3" name="Picture 2" descr="Photograph of an overhead projector used for displaying transparencies onto a screen or wall. The device features a gray base with a glass surface, an adjustable arm holding a projection head with a lens, and an orange power cord.">
            <a:extLst>
              <a:ext uri="{FF2B5EF4-FFF2-40B4-BE49-F238E27FC236}">
                <a16:creationId xmlns:a16="http://schemas.microsoft.com/office/drawing/2014/main" id="{DF7978D4-3154-5EC8-11F9-9CF0E061E50E}"/>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562600" y="1550482"/>
            <a:ext cx="3389679" cy="5094468"/>
          </a:xfrm>
          <a:prstGeom prst="rect">
            <a:avLst/>
          </a:prstGeom>
        </p:spPr>
      </p:pic>
      <p:sp>
        <p:nvSpPr>
          <p:cNvPr id="4" name="TextBox 3">
            <a:extLst>
              <a:ext uri="{FF2B5EF4-FFF2-40B4-BE49-F238E27FC236}">
                <a16:creationId xmlns:a16="http://schemas.microsoft.com/office/drawing/2014/main" id="{D0E8B1EB-27B8-89EB-2BE9-36D093577974}"/>
              </a:ext>
            </a:extLst>
          </p:cNvPr>
          <p:cNvSpPr txBox="1"/>
          <p:nvPr/>
        </p:nvSpPr>
        <p:spPr>
          <a:xfrm>
            <a:off x="6199812" y="6710940"/>
            <a:ext cx="2752467" cy="369332"/>
          </a:xfrm>
          <a:prstGeom prst="rect">
            <a:avLst/>
          </a:prstGeom>
          <a:noFill/>
        </p:spPr>
        <p:txBody>
          <a:bodyPr wrap="square" rtlCol="0">
            <a:spAutoFit/>
          </a:bodyPr>
          <a:lstStyle/>
          <a:p>
            <a:r>
              <a:rPr lang="en-US" sz="900">
                <a:hlinkClick r:id="rId3" tooltip="https://freebie.photography/office/slides/desktop_projector.htm"/>
              </a:rPr>
              <a:t>This Photo</a:t>
            </a:r>
            <a:r>
              <a:rPr lang="en-US" sz="900"/>
              <a:t> by Unknown Author is licensed under </a:t>
            </a:r>
            <a:r>
              <a:rPr lang="en-US" sz="900">
                <a:hlinkClick r:id="rId4" tooltip="https://creativecommons.org/licenses/by/3.0/"/>
              </a:rPr>
              <a:t>CC BY</a:t>
            </a:r>
            <a:endParaRPr lang="en-US" sz="9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4386">
                                            <p:txEl>
                                              <p:pRg st="0" end="0"/>
                                            </p:txEl>
                                          </p:spTgt>
                                        </p:tgtEl>
                                        <p:attrNameLst>
                                          <p:attrName>style.visibility</p:attrName>
                                        </p:attrNameLst>
                                      </p:cBhvr>
                                      <p:to>
                                        <p:strVal val="visible"/>
                                      </p:to>
                                    </p:set>
                                    <p:anim calcmode="lin" valueType="num">
                                      <p:cBhvr additive="base">
                                        <p:cTn id="7" dur="500" fill="hold"/>
                                        <p:tgtEl>
                                          <p:spTgt spid="14438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43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4386">
                                            <p:txEl>
                                              <p:pRg st="1" end="1"/>
                                            </p:txEl>
                                          </p:spTgt>
                                        </p:tgtEl>
                                        <p:attrNameLst>
                                          <p:attrName>style.visibility</p:attrName>
                                        </p:attrNameLst>
                                      </p:cBhvr>
                                      <p:to>
                                        <p:strVal val="visible"/>
                                      </p:to>
                                    </p:set>
                                    <p:anim calcmode="lin" valueType="num">
                                      <p:cBhvr additive="base">
                                        <p:cTn id="13" dur="500" fill="hold"/>
                                        <p:tgtEl>
                                          <p:spTgt spid="14438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438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6"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9968453"/>
              </p:ext>
            </p:extLst>
          </p:nvPr>
        </p:nvGraphicFramePr>
        <p:xfrm>
          <a:off x="0" y="762000"/>
          <a:ext cx="90678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3393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9968453"/>
              </p:ext>
            </p:extLst>
          </p:nvPr>
        </p:nvGraphicFramePr>
        <p:xfrm>
          <a:off x="0" y="762000"/>
          <a:ext cx="9067800" cy="5486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15137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1371600" y="0"/>
            <a:ext cx="7772400" cy="1143000"/>
          </a:xfrm>
        </p:spPr>
        <p:txBody>
          <a:bodyPr/>
          <a:lstStyle/>
          <a:p>
            <a:r>
              <a:rPr lang="en-US" b="1" dirty="0">
                <a:cs typeface="Times New Roman" pitchFamily="18" charset="0"/>
              </a:rPr>
              <a:t>Fourier's Theorem</a:t>
            </a:r>
          </a:p>
        </p:txBody>
      </p:sp>
      <p:sp>
        <p:nvSpPr>
          <p:cNvPr id="96259" name="Rectangle 3"/>
          <p:cNvSpPr>
            <a:spLocks noGrp="1" noChangeArrowheads="1"/>
          </p:cNvSpPr>
          <p:nvPr>
            <p:ph type="body" idx="1"/>
          </p:nvPr>
        </p:nvSpPr>
        <p:spPr>
          <a:xfrm>
            <a:off x="304800" y="1295400"/>
            <a:ext cx="5867400" cy="3810000"/>
          </a:xfrm>
        </p:spPr>
        <p:txBody>
          <a:bodyPr/>
          <a:lstStyle/>
          <a:p>
            <a:pPr>
              <a:lnSpc>
                <a:spcPct val="90000"/>
              </a:lnSpc>
            </a:pPr>
            <a:r>
              <a:rPr lang="en-US" sz="2400" b="1" dirty="0">
                <a:solidFill>
                  <a:schemeClr val="tx2"/>
                </a:solidFill>
                <a:cs typeface="Times New Roman" pitchFamily="18" charset="0"/>
              </a:rPr>
              <a:t>Fourier's Theorem </a:t>
            </a:r>
            <a:r>
              <a:rPr lang="en-US" sz="2400" dirty="0">
                <a:solidFill>
                  <a:schemeClr val="tx2"/>
                </a:solidFill>
                <a:cs typeface="Times New Roman" pitchFamily="18" charset="0"/>
              </a:rPr>
              <a:t>has profound implications, and represents a significant paradigm shift for electrical engineering.  </a:t>
            </a:r>
          </a:p>
          <a:p>
            <a:pPr>
              <a:lnSpc>
                <a:spcPct val="90000"/>
              </a:lnSpc>
            </a:pPr>
            <a:r>
              <a:rPr lang="en-US" sz="2400" dirty="0">
                <a:solidFill>
                  <a:schemeClr val="tx2"/>
                </a:solidFill>
                <a:cs typeface="Times New Roman" pitchFamily="18" charset="0"/>
              </a:rPr>
              <a:t>We can think of any signal in terms of its </a:t>
            </a:r>
            <a:r>
              <a:rPr lang="en-US" sz="2400" b="1" dirty="0">
                <a:solidFill>
                  <a:schemeClr val="tx2"/>
                </a:solidFill>
                <a:cs typeface="Times New Roman" pitchFamily="18" charset="0"/>
              </a:rPr>
              <a:t>frequency components</a:t>
            </a:r>
            <a:r>
              <a:rPr lang="en-US" sz="2400" dirty="0">
                <a:solidFill>
                  <a:schemeClr val="tx2"/>
                </a:solidFill>
                <a:cs typeface="Times New Roman" pitchFamily="18" charset="0"/>
              </a:rPr>
              <a:t>, which are the amplitudes of the sine waves at that frequency.  We can find of the response of an amplifier to sinusoids and predict the response to any signal. </a:t>
            </a:r>
            <a:endParaRPr lang="en-US" dirty="0">
              <a:solidFill>
                <a:schemeClr val="tx2"/>
              </a:solidFill>
            </a:endParaRPr>
          </a:p>
        </p:txBody>
      </p:sp>
      <p:sp>
        <p:nvSpPr>
          <p:cNvPr id="96280" name="Text Box 24"/>
          <p:cNvSpPr txBox="1">
            <a:spLocks noChangeArrowheads="1"/>
          </p:cNvSpPr>
          <p:nvPr/>
        </p:nvSpPr>
        <p:spPr bwMode="auto">
          <a:xfrm>
            <a:off x="228600" y="5105400"/>
            <a:ext cx="8534400" cy="1373188"/>
          </a:xfrm>
          <a:prstGeom prst="rect">
            <a:avLst/>
          </a:prstGeom>
          <a:noFill/>
          <a:ln w="12700">
            <a:noFill/>
            <a:miter lim="800000"/>
            <a:headEnd/>
            <a:tailEnd/>
          </a:ln>
          <a:effectLst/>
        </p:spPr>
        <p:txBody>
          <a:bodyPr>
            <a:spAutoFit/>
          </a:bodyPr>
          <a:lstStyle/>
          <a:p>
            <a:r>
              <a:rPr lang="en-US" sz="2800" dirty="0"/>
              <a:t>What’s a paradigm?  A paradigm is a way of thinking about something.  A paradigm shift is a change in a way of thinking about something.</a:t>
            </a:r>
          </a:p>
        </p:txBody>
      </p:sp>
      <p:grpSp>
        <p:nvGrpSpPr>
          <p:cNvPr id="96283" name="Group 27"/>
          <p:cNvGrpSpPr>
            <a:grpSpLocks/>
          </p:cNvGrpSpPr>
          <p:nvPr/>
        </p:nvGrpSpPr>
        <p:grpSpPr bwMode="auto">
          <a:xfrm>
            <a:off x="6553200" y="1524000"/>
            <a:ext cx="2590800" cy="3352800"/>
            <a:chOff x="3744" y="1152"/>
            <a:chExt cx="1632" cy="2112"/>
          </a:xfrm>
        </p:grpSpPr>
        <p:sp>
          <p:nvSpPr>
            <p:cNvPr id="96282" name="Rectangle 26"/>
            <p:cNvSpPr>
              <a:spLocks noChangeArrowheads="1"/>
            </p:cNvSpPr>
            <p:nvPr/>
          </p:nvSpPr>
          <p:spPr bwMode="auto">
            <a:xfrm>
              <a:off x="3744" y="1152"/>
              <a:ext cx="1632" cy="2112"/>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pic>
          <p:nvPicPr>
            <p:cNvPr id="96281" name="Picture 25" descr="D:\Program Files\Microsoft Office\Clipart\homeanim\ag00317_.gif"/>
            <p:cNvPicPr>
              <a:picLocks noChangeAspect="1" noChangeArrowheads="1" noCrop="1"/>
            </p:cNvPicPr>
            <p:nvPr/>
          </p:nvPicPr>
          <p:blipFill>
            <a:blip r:embed="rId2" cstate="print"/>
            <a:srcRect/>
            <a:stretch>
              <a:fillRect/>
            </a:stretch>
          </p:blipFill>
          <p:spPr bwMode="auto">
            <a:xfrm>
              <a:off x="3792" y="1200"/>
              <a:ext cx="1533" cy="1968"/>
            </a:xfrm>
            <a:prstGeom prst="rect">
              <a:avLst/>
            </a:prstGeom>
            <a:noFill/>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7" name="Rectangle 7"/>
          <p:cNvSpPr>
            <a:spLocks noChangeArrowheads="1"/>
          </p:cNvSpPr>
          <p:nvPr/>
        </p:nvSpPr>
        <p:spPr bwMode="auto">
          <a:xfrm>
            <a:off x="6096000" y="0"/>
            <a:ext cx="3048000" cy="2057400"/>
          </a:xfrm>
          <a:prstGeom prst="rect">
            <a:avLst/>
          </a:prstGeom>
          <a:solidFill>
            <a:schemeClr val="accent1"/>
          </a:solidFill>
          <a:ln w="12700">
            <a:solidFill>
              <a:schemeClr val="tx1"/>
            </a:solidFill>
            <a:miter lim="800000"/>
            <a:headEnd/>
            <a:tailEnd/>
          </a:ln>
          <a:effectLst/>
        </p:spPr>
        <p:txBody>
          <a:bodyPr wrap="none" anchor="ctr"/>
          <a:lstStyle/>
          <a:p>
            <a:endParaRPr lang="en-US" dirty="0"/>
          </a:p>
        </p:txBody>
      </p:sp>
      <p:sp>
        <p:nvSpPr>
          <p:cNvPr id="97282" name="Rectangle 2"/>
          <p:cNvSpPr>
            <a:spLocks noGrp="1" noChangeArrowheads="1"/>
          </p:cNvSpPr>
          <p:nvPr>
            <p:ph type="title"/>
          </p:nvPr>
        </p:nvSpPr>
        <p:spPr>
          <a:xfrm>
            <a:off x="685800" y="609600"/>
            <a:ext cx="5638800" cy="1143000"/>
          </a:xfrm>
        </p:spPr>
        <p:txBody>
          <a:bodyPr/>
          <a:lstStyle/>
          <a:p>
            <a:r>
              <a:rPr lang="en-US" b="1" dirty="0">
                <a:cs typeface="Times New Roman" pitchFamily="18" charset="0"/>
              </a:rPr>
              <a:t>Fourier's Theorem</a:t>
            </a:r>
          </a:p>
        </p:txBody>
      </p:sp>
      <p:sp>
        <p:nvSpPr>
          <p:cNvPr id="97283" name="Rectangle 3"/>
          <p:cNvSpPr>
            <a:spLocks noGrp="1" noChangeArrowheads="1"/>
          </p:cNvSpPr>
          <p:nvPr>
            <p:ph type="body" idx="1"/>
          </p:nvPr>
        </p:nvSpPr>
        <p:spPr>
          <a:xfrm>
            <a:off x="228600" y="2209800"/>
            <a:ext cx="8458200" cy="4419600"/>
          </a:xfrm>
        </p:spPr>
        <p:txBody>
          <a:bodyPr/>
          <a:lstStyle/>
          <a:p>
            <a:pPr>
              <a:lnSpc>
                <a:spcPct val="90000"/>
              </a:lnSpc>
            </a:pPr>
            <a:r>
              <a:rPr lang="en-US" sz="2800" b="1" dirty="0">
                <a:solidFill>
                  <a:schemeClr val="tx2"/>
                </a:solidFill>
                <a:cs typeface="Times New Roman" pitchFamily="18" charset="0"/>
              </a:rPr>
              <a:t>Fourier's Theorem </a:t>
            </a:r>
            <a:r>
              <a:rPr lang="en-US" sz="2800" dirty="0">
                <a:solidFill>
                  <a:schemeClr val="tx2"/>
                </a:solidFill>
                <a:cs typeface="Times New Roman" pitchFamily="18" charset="0"/>
              </a:rPr>
              <a:t>has profound implications, and represents a significant paradigm shift for electrical engineering.  </a:t>
            </a:r>
          </a:p>
          <a:p>
            <a:pPr>
              <a:lnSpc>
                <a:spcPct val="90000"/>
              </a:lnSpc>
            </a:pPr>
            <a:r>
              <a:rPr lang="en-US" sz="2800" dirty="0">
                <a:solidFill>
                  <a:schemeClr val="tx2"/>
                </a:solidFill>
                <a:cs typeface="Times New Roman" pitchFamily="18" charset="0"/>
              </a:rPr>
              <a:t>We can think of any signal in terms of its </a:t>
            </a:r>
            <a:r>
              <a:rPr lang="en-US" sz="2800" b="1" dirty="0">
                <a:solidFill>
                  <a:schemeClr val="tx2"/>
                </a:solidFill>
                <a:cs typeface="Times New Roman" pitchFamily="18" charset="0"/>
              </a:rPr>
              <a:t>frequency components</a:t>
            </a:r>
            <a:r>
              <a:rPr lang="en-US" sz="2800" dirty="0">
                <a:solidFill>
                  <a:schemeClr val="tx2"/>
                </a:solidFill>
                <a:cs typeface="Times New Roman" pitchFamily="18" charset="0"/>
              </a:rPr>
              <a:t>, which are the amplitudes of the sine waves at that frequency.  We can find of the response of an amplifier to sinusoids and predict the response to any signal.</a:t>
            </a:r>
            <a:r>
              <a:rPr lang="en-US" sz="2800" dirty="0">
                <a:solidFill>
                  <a:schemeClr val="tx2"/>
                </a:solidFill>
              </a:rPr>
              <a:t> </a:t>
            </a:r>
          </a:p>
          <a:p>
            <a:pPr>
              <a:lnSpc>
                <a:spcPct val="90000"/>
              </a:lnSpc>
            </a:pPr>
            <a:r>
              <a:rPr lang="en-US" sz="2800" dirty="0">
                <a:cs typeface="Times New Roman" pitchFamily="18" charset="0"/>
              </a:rPr>
              <a:t>All of this is made more important by the power of phasor analysis, which makes the analysis of sinusoids relatively easy and quick.</a:t>
            </a:r>
            <a:endParaRPr lang="en-US" sz="2800" dirty="0"/>
          </a:p>
        </p:txBody>
      </p:sp>
      <p:pic>
        <p:nvPicPr>
          <p:cNvPr id="97286" name="Picture 6" descr="D:\Program Files\Microsoft Office\Clipart\standard\stddir4\pe01984_.wmf&#10;This is a picture of someone expressing surprise at the direction he is going.  "/>
          <p:cNvPicPr>
            <a:picLocks noChangeAspect="1" noChangeArrowheads="1"/>
          </p:cNvPicPr>
          <p:nvPr/>
        </p:nvPicPr>
        <p:blipFill>
          <a:blip r:embed="rId2" cstate="print"/>
          <a:srcRect/>
          <a:stretch>
            <a:fillRect/>
          </a:stretch>
        </p:blipFill>
        <p:spPr bwMode="auto">
          <a:xfrm>
            <a:off x="6172200" y="-236538"/>
            <a:ext cx="2971800" cy="198913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sz="4000" dirty="0"/>
              <a:t>Frequency Response Notation</a:t>
            </a:r>
          </a:p>
        </p:txBody>
      </p:sp>
      <p:sp>
        <p:nvSpPr>
          <p:cNvPr id="98307" name="Rectangle 3"/>
          <p:cNvSpPr>
            <a:spLocks noGrp="1" noChangeArrowheads="1"/>
          </p:cNvSpPr>
          <p:nvPr>
            <p:ph type="body" idx="1"/>
          </p:nvPr>
        </p:nvSpPr>
        <p:spPr>
          <a:xfrm>
            <a:off x="685800" y="1981200"/>
            <a:ext cx="7772400" cy="4648200"/>
          </a:xfrm>
        </p:spPr>
        <p:txBody>
          <a:bodyPr/>
          <a:lstStyle/>
          <a:p>
            <a:r>
              <a:rPr lang="en-US" dirty="0">
                <a:cs typeface="Times New Roman" pitchFamily="18" charset="0"/>
              </a:rPr>
              <a:t>To agree with the text, we will use the notation of uppercase variables with lowercase subscripts for phasors.  I will not use bold face for the variables when I am writing by hand but will use it for the text in these notes, to agree with the textbook.</a:t>
            </a:r>
            <a:r>
              <a:rPr lang="en-US" dirty="0"/>
              <a:t> </a:t>
            </a:r>
          </a:p>
          <a:p>
            <a:r>
              <a:rPr lang="en-US" dirty="0"/>
              <a:t>The phasor of </a:t>
            </a:r>
            <a:r>
              <a:rPr lang="en-US" i="1" dirty="0" err="1"/>
              <a:t>v</a:t>
            </a:r>
            <a:r>
              <a:rPr lang="en-US" i="1" baseline="-25000" dirty="0" err="1"/>
              <a:t>a</a:t>
            </a:r>
            <a:r>
              <a:rPr lang="en-US" dirty="0"/>
              <a:t> will be </a:t>
            </a:r>
            <a:r>
              <a:rPr lang="en-US" b="1" i="1" dirty="0"/>
              <a:t>V</a:t>
            </a:r>
            <a:r>
              <a:rPr lang="en-US" i="1" baseline="-25000" dirty="0"/>
              <a:t>a</a:t>
            </a:r>
            <a:r>
              <a:rPr lang="en-US"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sz="4000"/>
              <a:t>Frequency Spectrum</a:t>
            </a:r>
          </a:p>
        </p:txBody>
      </p:sp>
      <p:sp>
        <p:nvSpPr>
          <p:cNvPr id="99331" name="Rectangle 3"/>
          <p:cNvSpPr>
            <a:spLocks noGrp="1" noChangeArrowheads="1"/>
          </p:cNvSpPr>
          <p:nvPr>
            <p:ph type="body" idx="1"/>
          </p:nvPr>
        </p:nvSpPr>
        <p:spPr>
          <a:xfrm>
            <a:off x="685800" y="1981200"/>
            <a:ext cx="7772400" cy="4648200"/>
          </a:xfrm>
        </p:spPr>
        <p:txBody>
          <a:bodyPr/>
          <a:lstStyle/>
          <a:p>
            <a:r>
              <a:rPr lang="en-US" sz="2800" dirty="0">
                <a:cs typeface="Times New Roman" pitchFamily="18" charset="0"/>
              </a:rPr>
              <a:t>A </a:t>
            </a:r>
            <a:r>
              <a:rPr lang="en-US" sz="2800" b="1" dirty="0">
                <a:cs typeface="Times New Roman" pitchFamily="18" charset="0"/>
              </a:rPr>
              <a:t>frequency spectrum </a:t>
            </a:r>
            <a:r>
              <a:rPr lang="en-US" sz="2800" dirty="0">
                <a:cs typeface="Times New Roman" pitchFamily="18" charset="0"/>
              </a:rPr>
              <a:t>of a signal is the plot of the amplitude of each frequency component, plotted vs frequency.  We can also plot the phase vs frequency.  This is often useful, but in other situations, it can be ignored.  It depends.</a:t>
            </a:r>
          </a:p>
          <a:p>
            <a:r>
              <a:rPr lang="en-US" sz="2800" dirty="0">
                <a:cs typeface="Times New Roman" pitchFamily="18" charset="0"/>
              </a:rPr>
              <a:t>We can also plot the </a:t>
            </a:r>
            <a:r>
              <a:rPr lang="en-US" sz="2800" b="1" dirty="0">
                <a:cs typeface="Times New Roman" pitchFamily="18" charset="0"/>
              </a:rPr>
              <a:t>frequency response </a:t>
            </a:r>
            <a:r>
              <a:rPr lang="en-US" sz="2800" dirty="0">
                <a:cs typeface="Times New Roman" pitchFamily="18" charset="0"/>
              </a:rPr>
              <a:t>of a circuit to signals versus frequency, and </a:t>
            </a:r>
            <a:r>
              <a:rPr lang="en-US" sz="2800" b="1" dirty="0">
                <a:cs typeface="Times New Roman" pitchFamily="18" charset="0"/>
              </a:rPr>
              <a:t>this will be our emphasis in this course</a:t>
            </a:r>
            <a:r>
              <a:rPr lang="en-US" sz="2800" dirty="0">
                <a:cs typeface="Times New Roman" pitchFamily="18" charset="0"/>
              </a:rPr>
              <a:t>.  Let us define some more terms.</a:t>
            </a:r>
            <a:r>
              <a:rPr lang="en-US" sz="2800" dirty="0"/>
              <a:t> </a:t>
            </a:r>
          </a:p>
        </p:txBody>
      </p:sp>
    </p:spTree>
  </p:cSld>
  <p:clrMapOvr>
    <a:masterClrMapping/>
  </p:clrMapOvr>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Designs\Pulse.pot</Template>
  <TotalTime>16930</TotalTime>
  <Pages>13</Pages>
  <Words>3682</Words>
  <Application>Microsoft Office PowerPoint</Application>
  <PresentationFormat>On-screen Show (4:3)</PresentationFormat>
  <Paragraphs>271</Paragraphs>
  <Slides>56</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4</vt:i4>
      </vt:variant>
      <vt:variant>
        <vt:lpstr>Slide Titles</vt:lpstr>
      </vt:variant>
      <vt:variant>
        <vt:i4>56</vt:i4>
      </vt:variant>
    </vt:vector>
  </HeadingPairs>
  <TitlesOfParts>
    <vt:vector size="66" baseType="lpstr">
      <vt:lpstr>Arial</vt:lpstr>
      <vt:lpstr>Arial Black</vt:lpstr>
      <vt:lpstr>Helvetica</vt:lpstr>
      <vt:lpstr>Symbol</vt:lpstr>
      <vt:lpstr>Times New Roman</vt:lpstr>
      <vt:lpstr>Pulse</vt:lpstr>
      <vt:lpstr>VISIO</vt:lpstr>
      <vt:lpstr>Equation</vt:lpstr>
      <vt:lpstr>Equation.3</vt:lpstr>
      <vt:lpstr>Picture</vt:lpstr>
      <vt:lpstr>ECE 3355 Electronics</vt:lpstr>
      <vt:lpstr>Fourier's Theorem</vt:lpstr>
      <vt:lpstr>Fourier's Theorem</vt:lpstr>
      <vt:lpstr>Fourier's Theorem</vt:lpstr>
      <vt:lpstr>What are paradigms?</vt:lpstr>
      <vt:lpstr>Fourier's Theorem</vt:lpstr>
      <vt:lpstr>Fourier's Theorem</vt:lpstr>
      <vt:lpstr>Frequency Response Notation</vt:lpstr>
      <vt:lpstr>Frequency Spectrum</vt:lpstr>
      <vt:lpstr>Transfer Function</vt:lpstr>
      <vt:lpstr>Transfer Function</vt:lpstr>
      <vt:lpstr>Transfer Function</vt:lpstr>
      <vt:lpstr>Passband and Bandwidth</vt:lpstr>
      <vt:lpstr>Passband and Bandwidth</vt:lpstr>
      <vt:lpstr>3dB Bandwidth</vt:lpstr>
      <vt:lpstr>Filters</vt:lpstr>
      <vt:lpstr>Filter Example</vt:lpstr>
      <vt:lpstr>Filter Example</vt:lpstr>
      <vt:lpstr>Filter Example</vt:lpstr>
      <vt:lpstr>Filter Example</vt:lpstr>
      <vt:lpstr>Filter Example</vt:lpstr>
      <vt:lpstr>Filter Example</vt:lpstr>
      <vt:lpstr>Filter Example</vt:lpstr>
      <vt:lpstr>Bode Plots</vt:lpstr>
      <vt:lpstr>Bode Plots</vt:lpstr>
      <vt:lpstr>Bode Plots</vt:lpstr>
      <vt:lpstr>Bode Plots</vt:lpstr>
      <vt:lpstr>Straight-Line  Approximations to Bode Plots</vt:lpstr>
      <vt:lpstr>Transfer Function Form</vt:lpstr>
      <vt:lpstr>Breakpoints</vt:lpstr>
      <vt:lpstr>Behavior with Frequency</vt:lpstr>
      <vt:lpstr>Transferance of Dominance</vt:lpstr>
      <vt:lpstr>Poles and Zeroes</vt:lpstr>
      <vt:lpstr>Poles and Zeroes</vt:lpstr>
      <vt:lpstr>Poles and Zeroes</vt:lpstr>
      <vt:lpstr>Poles and Zeroes</vt:lpstr>
      <vt:lpstr>Poles and Zeroes</vt:lpstr>
      <vt:lpstr>Straight Line  Approximation Rules</vt:lpstr>
      <vt:lpstr>Straight Line  Approximation Rules</vt:lpstr>
      <vt:lpstr>Straight Line  Approximation Rules</vt:lpstr>
      <vt:lpstr>Straight Line  Approximation Rules</vt:lpstr>
      <vt:lpstr>Straight Line  Approximation Rules</vt:lpstr>
      <vt:lpstr>Straight Line Approximation Rules</vt:lpstr>
      <vt:lpstr>Straight Line Approximation Rules</vt:lpstr>
      <vt:lpstr>Sample Plots</vt:lpstr>
      <vt:lpstr>Sample Plots</vt:lpstr>
      <vt:lpstr>Sample Plots</vt:lpstr>
      <vt:lpstr>Sample Plots</vt:lpstr>
      <vt:lpstr>Sample Plots</vt:lpstr>
      <vt:lpstr>Sample Plots</vt:lpstr>
      <vt:lpstr>Sample Plots</vt:lpstr>
      <vt:lpstr>Sample Plots</vt:lpstr>
      <vt:lpstr>Errors in Straight-Line Approximations</vt:lpstr>
      <vt:lpstr>Examples</vt:lpstr>
      <vt:lpstr>PowerPoint Presentation</vt:lpstr>
      <vt:lpstr>PowerPoint Presentation</vt:lpstr>
    </vt:vector>
  </TitlesOfParts>
  <Company>Dept. of ECE, 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ECE 3355 Electronics</dc:title>
  <dc:subject>Frequency Response and Bode Plots</dc:subject>
  <dc:creator>Dr. Dave Shattuck</dc:creator>
  <cp:lastModifiedBy>Shattuck, David P</cp:lastModifiedBy>
  <cp:revision>164</cp:revision>
  <dcterms:created xsi:type="dcterms:W3CDTF">1998-01-22T10:48:04Z</dcterms:created>
  <dcterms:modified xsi:type="dcterms:W3CDTF">2026-02-18T17:19:48Z</dcterms:modified>
</cp:coreProperties>
</file>