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6"/>
  </p:notesMasterIdLst>
  <p:handoutMasterIdLst>
    <p:handoutMasterId r:id="rId47"/>
  </p:handoutMasterIdLst>
  <p:sldIdLst>
    <p:sldId id="256" r:id="rId2"/>
    <p:sldId id="257" r:id="rId3"/>
    <p:sldId id="258" r:id="rId4"/>
    <p:sldId id="260" r:id="rId5"/>
    <p:sldId id="314" r:id="rId6"/>
    <p:sldId id="354" r:id="rId7"/>
    <p:sldId id="313" r:id="rId8"/>
    <p:sldId id="355" r:id="rId9"/>
    <p:sldId id="334" r:id="rId10"/>
    <p:sldId id="356" r:id="rId11"/>
    <p:sldId id="357" r:id="rId12"/>
    <p:sldId id="336" r:id="rId13"/>
    <p:sldId id="358" r:id="rId14"/>
    <p:sldId id="359" r:id="rId15"/>
    <p:sldId id="360" r:id="rId16"/>
    <p:sldId id="361" r:id="rId17"/>
    <p:sldId id="362" r:id="rId18"/>
    <p:sldId id="363" r:id="rId19"/>
    <p:sldId id="364" r:id="rId20"/>
    <p:sldId id="365" r:id="rId21"/>
    <p:sldId id="372" r:id="rId22"/>
    <p:sldId id="373" r:id="rId23"/>
    <p:sldId id="374" r:id="rId24"/>
    <p:sldId id="367" r:id="rId25"/>
    <p:sldId id="366" r:id="rId26"/>
    <p:sldId id="368" r:id="rId27"/>
    <p:sldId id="369" r:id="rId28"/>
    <p:sldId id="370" r:id="rId29"/>
    <p:sldId id="371" r:id="rId30"/>
    <p:sldId id="375" r:id="rId31"/>
    <p:sldId id="376" r:id="rId32"/>
    <p:sldId id="377" r:id="rId33"/>
    <p:sldId id="378" r:id="rId34"/>
    <p:sldId id="379" r:id="rId35"/>
    <p:sldId id="380" r:id="rId36"/>
    <p:sldId id="381" r:id="rId37"/>
    <p:sldId id="383" r:id="rId38"/>
    <p:sldId id="382" r:id="rId39"/>
    <p:sldId id="385" r:id="rId40"/>
    <p:sldId id="384" r:id="rId41"/>
    <p:sldId id="386" r:id="rId42"/>
    <p:sldId id="387" r:id="rId43"/>
    <p:sldId id="388" r:id="rId44"/>
    <p:sldId id="389" r:id="rId45"/>
  </p:sldIdLst>
  <p:sldSz cx="9144000" cy="6858000" type="screen4x3"/>
  <p:notesSz cx="6858000" cy="9144000"/>
  <p:defaultTextStyle>
    <a:defPPr>
      <a:defRPr lang="en-US"/>
    </a:defPPr>
    <a:lvl1pPr algn="l" rtl="0" fontAlgn="base">
      <a:spcBef>
        <a:spcPct val="0"/>
      </a:spcBef>
      <a:spcAft>
        <a:spcPct val="0"/>
      </a:spcAft>
      <a:defRPr sz="3600" kern="1200">
        <a:solidFill>
          <a:schemeClr val="tx1"/>
        </a:solidFill>
        <a:latin typeface="Arial" charset="0"/>
        <a:ea typeface="+mn-ea"/>
        <a:cs typeface="+mn-cs"/>
      </a:defRPr>
    </a:lvl1pPr>
    <a:lvl2pPr marL="457200" algn="l" rtl="0" fontAlgn="base">
      <a:spcBef>
        <a:spcPct val="0"/>
      </a:spcBef>
      <a:spcAft>
        <a:spcPct val="0"/>
      </a:spcAft>
      <a:defRPr sz="3600" kern="1200">
        <a:solidFill>
          <a:schemeClr val="tx1"/>
        </a:solidFill>
        <a:latin typeface="Arial" charset="0"/>
        <a:ea typeface="+mn-ea"/>
        <a:cs typeface="+mn-cs"/>
      </a:defRPr>
    </a:lvl2pPr>
    <a:lvl3pPr marL="914400" algn="l" rtl="0" fontAlgn="base">
      <a:spcBef>
        <a:spcPct val="0"/>
      </a:spcBef>
      <a:spcAft>
        <a:spcPct val="0"/>
      </a:spcAft>
      <a:defRPr sz="3600" kern="1200">
        <a:solidFill>
          <a:schemeClr val="tx1"/>
        </a:solidFill>
        <a:latin typeface="Arial" charset="0"/>
        <a:ea typeface="+mn-ea"/>
        <a:cs typeface="+mn-cs"/>
      </a:defRPr>
    </a:lvl3pPr>
    <a:lvl4pPr marL="1371600" algn="l" rtl="0" fontAlgn="base">
      <a:spcBef>
        <a:spcPct val="0"/>
      </a:spcBef>
      <a:spcAft>
        <a:spcPct val="0"/>
      </a:spcAft>
      <a:defRPr sz="3600" kern="1200">
        <a:solidFill>
          <a:schemeClr val="tx1"/>
        </a:solidFill>
        <a:latin typeface="Arial" charset="0"/>
        <a:ea typeface="+mn-ea"/>
        <a:cs typeface="+mn-cs"/>
      </a:defRPr>
    </a:lvl4pPr>
    <a:lvl5pPr marL="1828800" algn="l" rtl="0" fontAlgn="base">
      <a:spcBef>
        <a:spcPct val="0"/>
      </a:spcBef>
      <a:spcAft>
        <a:spcPct val="0"/>
      </a:spcAft>
      <a:defRPr sz="3600" kern="1200">
        <a:solidFill>
          <a:schemeClr val="tx1"/>
        </a:solidFill>
        <a:latin typeface="Arial" charset="0"/>
        <a:ea typeface="+mn-ea"/>
        <a:cs typeface="+mn-cs"/>
      </a:defRPr>
    </a:lvl5pPr>
    <a:lvl6pPr marL="2286000" algn="l" defTabSz="914400" rtl="0" eaLnBrk="1" latinLnBrk="0" hangingPunct="1">
      <a:defRPr sz="3600" kern="1200">
        <a:solidFill>
          <a:schemeClr val="tx1"/>
        </a:solidFill>
        <a:latin typeface="Arial" charset="0"/>
        <a:ea typeface="+mn-ea"/>
        <a:cs typeface="+mn-cs"/>
      </a:defRPr>
    </a:lvl6pPr>
    <a:lvl7pPr marL="2743200" algn="l" defTabSz="914400" rtl="0" eaLnBrk="1" latinLnBrk="0" hangingPunct="1">
      <a:defRPr sz="3600" kern="1200">
        <a:solidFill>
          <a:schemeClr val="tx1"/>
        </a:solidFill>
        <a:latin typeface="Arial" charset="0"/>
        <a:ea typeface="+mn-ea"/>
        <a:cs typeface="+mn-cs"/>
      </a:defRPr>
    </a:lvl7pPr>
    <a:lvl8pPr marL="3200400" algn="l" defTabSz="914400" rtl="0" eaLnBrk="1" latinLnBrk="0" hangingPunct="1">
      <a:defRPr sz="3600" kern="1200">
        <a:solidFill>
          <a:schemeClr val="tx1"/>
        </a:solidFill>
        <a:latin typeface="Arial" charset="0"/>
        <a:ea typeface="+mn-ea"/>
        <a:cs typeface="+mn-cs"/>
      </a:defRPr>
    </a:lvl8pPr>
    <a:lvl9pPr marL="3657600" algn="l" defTabSz="914400" rtl="0" eaLnBrk="1" latinLnBrk="0" hangingPunct="1">
      <a:defRPr sz="3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652" autoAdjust="0"/>
    <p:restoredTop sz="91020"/>
  </p:normalViewPr>
  <p:slideViewPr>
    <p:cSldViewPr>
      <p:cViewPr varScale="1">
        <p:scale>
          <a:sx n="93" d="100"/>
          <a:sy n="93" d="100"/>
        </p:scale>
        <p:origin x="5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48737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33619666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ln/>
        </p:spPr>
        <p:txBody>
          <a:bodyPr/>
          <a:lstStyle/>
          <a:p>
            <a:endParaRPr lang="en-US"/>
          </a:p>
        </p:txBody>
      </p:sp>
      <p:sp>
        <p:nvSpPr>
          <p:cNvPr id="512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731255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4745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extLst>
      <p:ext uri="{BB962C8B-B14F-4D97-AF65-F5344CB8AC3E}">
        <p14:creationId xmlns:p14="http://schemas.microsoft.com/office/powerpoint/2010/main" val="3823428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1960982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6624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2136005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6624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36616249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6009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2970323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6009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2228795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482" name="Group 2"/>
          <p:cNvGrpSpPr>
            <a:grpSpLocks/>
          </p:cNvGrpSpPr>
          <p:nvPr/>
        </p:nvGrpSpPr>
        <p:grpSpPr bwMode="auto">
          <a:xfrm>
            <a:off x="-9525" y="-20638"/>
            <a:ext cx="9153525" cy="6878638"/>
            <a:chOff x="-6" y="-13"/>
            <a:chExt cx="5766" cy="4333"/>
          </a:xfrm>
        </p:grpSpPr>
        <p:sp>
          <p:nvSpPr>
            <p:cNvPr id="20483" name="Rectangle 3"/>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endParaRPr lang="en-US"/>
            </a:p>
          </p:txBody>
        </p:sp>
        <p:sp>
          <p:nvSpPr>
            <p:cNvPr id="20484" name="Freeform 4"/>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endParaRPr lang="en-US"/>
            </a:p>
          </p:txBody>
        </p:sp>
        <p:sp>
          <p:nvSpPr>
            <p:cNvPr id="20485" name="Freeform 5"/>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6" name="Freeform 6"/>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7" name="Freeform 7"/>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8" name="Freeform 8"/>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9" name="Freeform 9"/>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90" name="Freeform 10"/>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91" name="Freeform 11"/>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endParaRPr lang="en-US"/>
            </a:p>
          </p:txBody>
        </p:sp>
      </p:grpSp>
      <p:sp>
        <p:nvSpPr>
          <p:cNvPr id="20492" name="Rectangle 12"/>
          <p:cNvSpPr>
            <a:spLocks noGrp="1" noChangeArrowheads="1"/>
          </p:cNvSpPr>
          <p:nvPr>
            <p:ph type="ctrTitle" sz="quarter"/>
          </p:nvPr>
        </p:nvSpPr>
        <p:spPr>
          <a:xfrm>
            <a:off x="685800" y="2057400"/>
            <a:ext cx="7772400" cy="1143000"/>
          </a:xfrm>
        </p:spPr>
        <p:txBody>
          <a:bodyPr/>
          <a:lstStyle>
            <a:lvl1pPr>
              <a:defRPr/>
            </a:lvl1pPr>
          </a:lstStyle>
          <a:p>
            <a:r>
              <a:rPr lang="en-US"/>
              <a:t>Click to edit Master title style</a:t>
            </a:r>
          </a:p>
        </p:txBody>
      </p:sp>
      <p:sp>
        <p:nvSpPr>
          <p:cNvPr id="20493" name="Rectangle 1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20494" name="Rectangle 14"/>
          <p:cNvSpPr>
            <a:spLocks noGrp="1" noChangeArrowheads="1"/>
          </p:cNvSpPr>
          <p:nvPr>
            <p:ph type="dt" sz="quarter" idx="2"/>
          </p:nvPr>
        </p:nvSpPr>
        <p:spPr/>
        <p:txBody>
          <a:bodyPr/>
          <a:lstStyle>
            <a:lvl1pPr>
              <a:defRPr/>
            </a:lvl1pPr>
          </a:lstStyle>
          <a:p>
            <a:endParaRPr lang="en-US"/>
          </a:p>
        </p:txBody>
      </p:sp>
      <p:sp>
        <p:nvSpPr>
          <p:cNvPr id="20495" name="Rectangle 15"/>
          <p:cNvSpPr>
            <a:spLocks noGrp="1" noChangeArrowheads="1"/>
          </p:cNvSpPr>
          <p:nvPr>
            <p:ph type="ftr" sz="quarter" idx="3"/>
          </p:nvPr>
        </p:nvSpPr>
        <p:spPr/>
        <p:txBody>
          <a:bodyPr/>
          <a:lstStyle>
            <a:lvl1pPr>
              <a:defRPr/>
            </a:lvl1pPr>
          </a:lstStyle>
          <a:p>
            <a:endParaRPr lang="en-US"/>
          </a:p>
        </p:txBody>
      </p:sp>
      <p:sp>
        <p:nvSpPr>
          <p:cNvPr id="20496" name="Rectangle 16"/>
          <p:cNvSpPr>
            <a:spLocks noGrp="1" noChangeArrowheads="1"/>
          </p:cNvSpPr>
          <p:nvPr>
            <p:ph type="sldNum" sz="quarter" idx="4"/>
          </p:nvPr>
        </p:nvSpPr>
        <p:spPr/>
        <p:txBody>
          <a:bodyPr/>
          <a:lstStyle>
            <a:lvl1pPr>
              <a:defRPr/>
            </a:lvl1pPr>
          </a:lstStyle>
          <a:p>
            <a:fld id="{03C0F5C0-6FE8-4172-8D4C-23E5C27C128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E73BEAB-9348-4195-A0D1-B0BB7867A80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F844B33-4A8F-4370-B1BD-21ABA1C4D34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A214CF9-2CF3-4C2B-A944-C223BED1156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4C9D2F9-50A5-4698-839D-F38B0D669FE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4E9EC9D-D0E8-467E-960B-4AE4B7FAA55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601F86F-E5B8-4F79-953F-DA6D2967E81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6FB47C2-E12D-4F17-9847-3DAE14D6FF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72D692B-7135-435B-B18B-5A8417F6598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742F45D-378E-4722-A27C-DA854E147EE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6722071-B11D-45CF-BA01-7FC59DFE538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100000">
              <a:schemeClr val="bg1"/>
            </a:gs>
          </a:gsLst>
          <a:lin ang="0" scaled="1"/>
        </a:gradFill>
        <a:effectLst/>
      </p:bgPr>
    </p:bg>
    <p:spTree>
      <p:nvGrpSpPr>
        <p:cNvPr id="1" name=""/>
        <p:cNvGrpSpPr/>
        <p:nvPr/>
      </p:nvGrpSpPr>
      <p:grpSpPr>
        <a:xfrm>
          <a:off x="0" y="0"/>
          <a:ext cx="0" cy="0"/>
          <a:chOff x="0" y="0"/>
          <a:chExt cx="0" cy="0"/>
        </a:xfrm>
      </p:grpSpPr>
      <p:grpSp>
        <p:nvGrpSpPr>
          <p:cNvPr id="19458" name="Group 2"/>
          <p:cNvGrpSpPr>
            <a:grpSpLocks/>
          </p:cNvGrpSpPr>
          <p:nvPr/>
        </p:nvGrpSpPr>
        <p:grpSpPr bwMode="auto">
          <a:xfrm>
            <a:off x="-152400" y="-228600"/>
            <a:ext cx="9153525" cy="6878638"/>
            <a:chOff x="-6" y="-13"/>
            <a:chExt cx="5766" cy="4333"/>
          </a:xfrm>
        </p:grpSpPr>
        <p:sp>
          <p:nvSpPr>
            <p:cNvPr id="19459" name="Rectangle 3"/>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endParaRPr lang="en-US"/>
            </a:p>
          </p:txBody>
        </p:sp>
        <p:sp>
          <p:nvSpPr>
            <p:cNvPr id="19460" name="Freeform 4"/>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endParaRPr lang="en-US"/>
            </a:p>
          </p:txBody>
        </p:sp>
        <p:sp>
          <p:nvSpPr>
            <p:cNvPr id="19461" name="Freeform 5"/>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2" name="Freeform 6"/>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3" name="Freeform 7"/>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4" name="Freeform 8"/>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5" name="Freeform 9"/>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6" name="Freeform 10"/>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7" name="Freeform 11"/>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endParaRPr lang="en-US"/>
            </a:p>
          </p:txBody>
        </p:sp>
      </p:grpSp>
      <p:sp>
        <p:nvSpPr>
          <p:cNvPr id="19474" name="Rectangle 18"/>
          <p:cNvSpPr>
            <a:spLocks noChangeArrowheads="1"/>
          </p:cNvSpPr>
          <p:nvPr userDrawn="1"/>
        </p:nvSpPr>
        <p:spPr bwMode="auto">
          <a:xfrm>
            <a:off x="0" y="0"/>
            <a:ext cx="2438400" cy="685800"/>
          </a:xfrm>
          <a:prstGeom prst="rect">
            <a:avLst/>
          </a:prstGeom>
          <a:solidFill>
            <a:schemeClr val="tx2"/>
          </a:solidFill>
          <a:ln w="12700">
            <a:solidFill>
              <a:schemeClr val="tx1"/>
            </a:solidFill>
            <a:miter lim="800000"/>
            <a:headEnd type="none" w="sm" len="sm"/>
            <a:tailEnd type="none" w="sm" len="sm"/>
          </a:ln>
          <a:effectLst/>
        </p:spPr>
        <p:txBody>
          <a:bodyPr wrap="none" anchor="ctr"/>
          <a:lstStyle/>
          <a:p>
            <a:endParaRPr lang="en-US"/>
          </a:p>
        </p:txBody>
      </p:sp>
      <p:sp>
        <p:nvSpPr>
          <p:cNvPr id="19468" name="Rectangle 1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9469"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470" name="Rectangle 1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19471" name="Rectangle 1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19472" name="Rectangle 1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15DFDAE5-A0DA-4827-A1B7-A109C4F33C0D}" type="slidenum">
              <a:rPr lang="en-US"/>
              <a:pPr/>
              <a:t>‹#›</a:t>
            </a:fld>
            <a:endParaRPr lang="en-US"/>
          </a:p>
        </p:txBody>
      </p:sp>
      <p:graphicFrame>
        <p:nvGraphicFramePr>
          <p:cNvPr id="19473" name="Object 17"/>
          <p:cNvGraphicFramePr>
            <a:graphicFrameLocks noChangeAspect="1"/>
          </p:cNvGraphicFramePr>
          <p:nvPr/>
        </p:nvGraphicFramePr>
        <p:xfrm>
          <a:off x="0" y="0"/>
          <a:ext cx="2662238" cy="720725"/>
        </p:xfrm>
        <a:graphic>
          <a:graphicData uri="http://schemas.openxmlformats.org/presentationml/2006/ole">
            <mc:AlternateContent xmlns:mc="http://schemas.openxmlformats.org/markup-compatibility/2006">
              <mc:Choice xmlns:v="urn:schemas-microsoft-com:vml" Requires="v">
                <p:oleObj name="VISIO" r:id="rId13" imgW="2662920" imgH="721080" progId="Visio.Drawing.11">
                  <p:embed/>
                </p:oleObj>
              </mc:Choice>
              <mc:Fallback>
                <p:oleObj name="VISIO" r:id="rId13" imgW="2662920" imgH="721080" progId="Visio.Drawing.11">
                  <p:embed/>
                  <p:pic>
                    <p:nvPicPr>
                      <p:cNvPr id="0" name="Picture 1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2662238" cy="720725"/>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rgbClr val="FFFFFF"/>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000000"/>
                              </a:outerShdw>
                            </a:effectLst>
                          </a14:hiddenEffects>
                        </a:ext>
                      </a:extLst>
                    </p:spPr>
                  </p:pic>
                </p:oleObj>
              </mc:Fallback>
            </mc:AlternateContent>
          </a:graphicData>
        </a:graphic>
      </p:graphicFrame>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amma/>
                <a:shade val="40000"/>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4101" name="Group 5"/>
          <p:cNvGrpSpPr>
            <a:grpSpLocks/>
          </p:cNvGrpSpPr>
          <p:nvPr/>
        </p:nvGrpSpPr>
        <p:grpSpPr bwMode="auto">
          <a:xfrm>
            <a:off x="152400" y="1752600"/>
            <a:ext cx="8840788" cy="1612900"/>
            <a:chOff x="96" y="1104"/>
            <a:chExt cx="5569" cy="1016"/>
          </a:xfrm>
        </p:grpSpPr>
        <p:sp>
          <p:nvSpPr>
            <p:cNvPr id="4098" name="Rectangle 2"/>
            <p:cNvSpPr>
              <a:spLocks noChangeArrowheads="1"/>
            </p:cNvSpPr>
            <p:nvPr/>
          </p:nvSpPr>
          <p:spPr bwMode="auto">
            <a:xfrm>
              <a:off x="96" y="1113"/>
              <a:ext cx="5565" cy="1003"/>
            </a:xfrm>
            <a:prstGeom prst="rect">
              <a:avLst/>
            </a:prstGeom>
            <a:solidFill>
              <a:schemeClr val="accent1"/>
            </a:solidFill>
            <a:ln w="12700">
              <a:noFill/>
              <a:miter lim="800000"/>
              <a:headEnd/>
              <a:tailEnd/>
            </a:ln>
            <a:effectLst>
              <a:outerShdw dist="53882" dir="18900000" algn="ctr" rotWithShape="0">
                <a:srgbClr val="000000"/>
              </a:outerShdw>
            </a:effectLst>
          </p:spPr>
          <p:txBody>
            <a:bodyPr wrap="none" anchor="ctr"/>
            <a:lstStyle/>
            <a:p>
              <a:endParaRPr lang="en-US"/>
            </a:p>
          </p:txBody>
        </p:sp>
        <p:sp>
          <p:nvSpPr>
            <p:cNvPr id="4099" name="Freeform 3"/>
            <p:cNvSpPr>
              <a:spLocks/>
            </p:cNvSpPr>
            <p:nvPr/>
          </p:nvSpPr>
          <p:spPr bwMode="auto">
            <a:xfrm>
              <a:off x="96" y="1104"/>
              <a:ext cx="5569" cy="302"/>
            </a:xfrm>
            <a:custGeom>
              <a:avLst/>
              <a:gdLst/>
              <a:ahLst/>
              <a:cxnLst>
                <a:cxn ang="0">
                  <a:pos x="0" y="301"/>
                </a:cxn>
                <a:cxn ang="0">
                  <a:pos x="0" y="0"/>
                </a:cxn>
                <a:cxn ang="0">
                  <a:pos x="5568" y="0"/>
                </a:cxn>
              </a:cxnLst>
              <a:rect l="0" t="0" r="r" b="b"/>
              <a:pathLst>
                <a:path w="5569" h="302">
                  <a:moveTo>
                    <a:pt x="0" y="301"/>
                  </a:moveTo>
                  <a:lnTo>
                    <a:pt x="0" y="0"/>
                  </a:lnTo>
                  <a:lnTo>
                    <a:pt x="5568" y="0"/>
                  </a:lnTo>
                </a:path>
              </a:pathLst>
            </a:custGeom>
            <a:noFill/>
            <a:ln w="12700" cap="rnd" cmpd="sng">
              <a:solidFill>
                <a:srgbClr val="FFFFFF"/>
              </a:solidFill>
              <a:prstDash val="solid"/>
              <a:round/>
              <a:headEnd type="none" w="med" len="med"/>
              <a:tailEnd type="none" w="med" len="med"/>
            </a:ln>
            <a:effectLst/>
          </p:spPr>
          <p:txBody>
            <a:bodyPr/>
            <a:lstStyle/>
            <a:p>
              <a:endParaRPr lang="en-US"/>
            </a:p>
          </p:txBody>
        </p:sp>
        <p:sp>
          <p:nvSpPr>
            <p:cNvPr id="4100" name="Freeform 4"/>
            <p:cNvSpPr>
              <a:spLocks/>
            </p:cNvSpPr>
            <p:nvPr/>
          </p:nvSpPr>
          <p:spPr bwMode="auto">
            <a:xfrm>
              <a:off x="96" y="1818"/>
              <a:ext cx="5569" cy="302"/>
            </a:xfrm>
            <a:custGeom>
              <a:avLst/>
              <a:gdLst/>
              <a:ahLst/>
              <a:cxnLst>
                <a:cxn ang="0">
                  <a:pos x="5568" y="0"/>
                </a:cxn>
                <a:cxn ang="0">
                  <a:pos x="5568" y="301"/>
                </a:cxn>
                <a:cxn ang="0">
                  <a:pos x="0" y="301"/>
                </a:cxn>
              </a:cxnLst>
              <a:rect l="0" t="0" r="r" b="b"/>
              <a:pathLst>
                <a:path w="5569" h="302">
                  <a:moveTo>
                    <a:pt x="5568" y="0"/>
                  </a:moveTo>
                  <a:lnTo>
                    <a:pt x="5568" y="301"/>
                  </a:lnTo>
                  <a:lnTo>
                    <a:pt x="0" y="301"/>
                  </a:lnTo>
                </a:path>
              </a:pathLst>
            </a:custGeom>
            <a:noFill/>
            <a:ln w="12700" cap="rnd" cmpd="sng">
              <a:solidFill>
                <a:srgbClr val="333333"/>
              </a:solidFill>
              <a:prstDash val="solid"/>
              <a:round/>
              <a:headEnd type="none" w="med" len="med"/>
              <a:tailEnd type="none" w="med" len="med"/>
            </a:ln>
            <a:effectLst/>
          </p:spPr>
          <p:txBody>
            <a:bodyPr/>
            <a:lstStyle/>
            <a:p>
              <a:endParaRPr lang="en-US"/>
            </a:p>
          </p:txBody>
        </p:sp>
      </p:grpSp>
      <p:sp>
        <p:nvSpPr>
          <p:cNvPr id="4102" name="Rectangle 6"/>
          <p:cNvSpPr>
            <a:spLocks noGrp="1" noChangeArrowheads="1"/>
          </p:cNvSpPr>
          <p:nvPr>
            <p:ph type="ctrTitle"/>
          </p:nvPr>
        </p:nvSpPr>
        <p:spPr>
          <a:xfrm>
            <a:off x="685800" y="1981200"/>
            <a:ext cx="7772400" cy="1143000"/>
          </a:xfrm>
          <a:noFill/>
          <a:ln/>
        </p:spPr>
        <p:txBody>
          <a:bodyPr lIns="90488" tIns="44450" rIns="90488" bIns="44450"/>
          <a:lstStyle/>
          <a:p>
            <a:r>
              <a:rPr lang="en-US" dirty="0">
                <a:solidFill>
                  <a:schemeClr val="tx1"/>
                </a:solidFill>
                <a:effectLst>
                  <a:outerShdw blurRad="38100" dist="38100" dir="2700000" algn="tl">
                    <a:srgbClr val="000000"/>
                  </a:outerShdw>
                </a:effectLst>
                <a:latin typeface="Arial Black" pitchFamily="34" charset="0"/>
              </a:rPr>
              <a:t>ECE 3355 Electronics</a:t>
            </a:r>
          </a:p>
        </p:txBody>
      </p:sp>
      <p:sp>
        <p:nvSpPr>
          <p:cNvPr id="4103" name="Rectangle 7"/>
          <p:cNvSpPr>
            <a:spLocks noGrp="1" noChangeArrowheads="1"/>
          </p:cNvSpPr>
          <p:nvPr>
            <p:ph type="subTitle" idx="1"/>
          </p:nvPr>
        </p:nvSpPr>
        <p:spPr>
          <a:xfrm>
            <a:off x="762000" y="3505200"/>
            <a:ext cx="7924800" cy="3048000"/>
          </a:xfrm>
          <a:noFill/>
          <a:ln/>
        </p:spPr>
        <p:txBody>
          <a:bodyPr lIns="90488" tIns="44450" rIns="90488" bIns="44450"/>
          <a:lstStyle/>
          <a:p>
            <a:r>
              <a:rPr lang="en-US" dirty="0"/>
              <a:t>Lecture Notes</a:t>
            </a:r>
          </a:p>
          <a:p>
            <a:r>
              <a:rPr lang="en-US" dirty="0"/>
              <a:t>Set 6 – Version 10</a:t>
            </a:r>
          </a:p>
          <a:p>
            <a:r>
              <a:rPr lang="en-US" dirty="0"/>
              <a:t>Bipolar Junction Transistors</a:t>
            </a:r>
          </a:p>
          <a:p>
            <a:r>
              <a:rPr lang="en-US" dirty="0"/>
              <a:t>Dr. Dave Shattuck</a:t>
            </a:r>
          </a:p>
          <a:p>
            <a:r>
              <a:rPr lang="en-US" dirty="0"/>
              <a:t>Dept. of ECE, Univ. of Houston</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a:xfrm>
            <a:off x="2514600" y="0"/>
            <a:ext cx="6629400" cy="990600"/>
          </a:xfrm>
        </p:spPr>
        <p:txBody>
          <a:bodyPr/>
          <a:lstStyle/>
          <a:p>
            <a:r>
              <a:rPr lang="en-US" dirty="0">
                <a:cs typeface="Times New Roman" pitchFamily="18" charset="0"/>
              </a:rPr>
              <a:t>Modes of Operation</a:t>
            </a:r>
            <a:endParaRPr lang="en-US" dirty="0"/>
          </a:p>
        </p:txBody>
      </p:sp>
      <p:sp>
        <p:nvSpPr>
          <p:cNvPr id="286723" name="Rectangle 3"/>
          <p:cNvSpPr>
            <a:spLocks noGrp="1" noChangeArrowheads="1"/>
          </p:cNvSpPr>
          <p:nvPr>
            <p:ph type="body" idx="1"/>
          </p:nvPr>
        </p:nvSpPr>
        <p:spPr>
          <a:xfrm>
            <a:off x="152400" y="1295400"/>
            <a:ext cx="8763000" cy="4953000"/>
          </a:xfrm>
        </p:spPr>
        <p:txBody>
          <a:bodyPr/>
          <a:lstStyle/>
          <a:p>
            <a:pPr>
              <a:lnSpc>
                <a:spcPct val="90000"/>
              </a:lnSpc>
              <a:buNone/>
            </a:pPr>
            <a:r>
              <a:rPr lang="en-US" dirty="0">
                <a:solidFill>
                  <a:schemeClr val="tx1"/>
                </a:solidFill>
                <a:latin typeface="+mn-lt"/>
                <a:ea typeface="+mn-ea"/>
                <a:cs typeface="+mn-cs"/>
              </a:rPr>
              <a:t>Four possible modes of </a:t>
            </a:r>
            <a:r>
              <a:rPr lang="en-US" dirty="0"/>
              <a:t>operation:</a:t>
            </a:r>
          </a:p>
          <a:p>
            <a:pPr marL="4763" indent="-4763">
              <a:buNone/>
            </a:pPr>
            <a:r>
              <a:rPr lang="en-US" dirty="0">
                <a:solidFill>
                  <a:schemeClr val="tx1"/>
                </a:solidFill>
                <a:latin typeface="+mn-lt"/>
                <a:ea typeface="+mn-ea"/>
                <a:cs typeface="+mn-cs"/>
              </a:rPr>
              <a:t>	</a:t>
            </a:r>
            <a:r>
              <a:rPr lang="en-US" u="sng" dirty="0">
                <a:solidFill>
                  <a:schemeClr val="tx1"/>
                </a:solidFill>
                <a:latin typeface="+mn-lt"/>
                <a:ea typeface="+mn-ea"/>
                <a:cs typeface="+mn-cs"/>
              </a:rPr>
              <a:t>Mode	e-b jct.		c-b jct.	Use</a:t>
            </a:r>
            <a:endParaRPr lang="en-US" dirty="0">
              <a:solidFill>
                <a:schemeClr val="tx1"/>
              </a:solidFill>
              <a:latin typeface="+mn-lt"/>
              <a:ea typeface="+mn-ea"/>
              <a:cs typeface="+mn-cs"/>
            </a:endParaRPr>
          </a:p>
          <a:p>
            <a:pPr marL="4763" indent="-4763">
              <a:buNone/>
            </a:pPr>
            <a:r>
              <a:rPr lang="en-US" dirty="0">
                <a:solidFill>
                  <a:schemeClr val="tx1"/>
                </a:solidFill>
                <a:latin typeface="+mn-lt"/>
                <a:ea typeface="+mn-ea"/>
                <a:cs typeface="+mn-cs"/>
              </a:rPr>
              <a:t>	Active	forward		reverse	amplifier</a:t>
            </a:r>
          </a:p>
          <a:p>
            <a:pPr marL="4763" indent="-4763">
              <a:buNone/>
            </a:pPr>
            <a:r>
              <a:rPr lang="en-US" dirty="0">
                <a:solidFill>
                  <a:schemeClr val="tx1"/>
                </a:solidFill>
                <a:latin typeface="+mn-lt"/>
                <a:ea typeface="+mn-ea"/>
                <a:cs typeface="+mn-cs"/>
              </a:rPr>
              <a:t>	Cutoff	reverse		</a:t>
            </a:r>
            <a:r>
              <a:rPr lang="en-US" dirty="0" err="1">
                <a:solidFill>
                  <a:schemeClr val="tx1"/>
                </a:solidFill>
                <a:latin typeface="+mn-lt"/>
                <a:ea typeface="+mn-ea"/>
                <a:cs typeface="+mn-cs"/>
              </a:rPr>
              <a:t>reverse</a:t>
            </a:r>
            <a:r>
              <a:rPr lang="en-US" dirty="0">
                <a:solidFill>
                  <a:schemeClr val="tx1"/>
                </a:solidFill>
                <a:latin typeface="+mn-lt"/>
                <a:ea typeface="+mn-ea"/>
                <a:cs typeface="+mn-cs"/>
              </a:rPr>
              <a:t>	switch, off 							pos.</a:t>
            </a:r>
          </a:p>
          <a:p>
            <a:pPr marL="4763" indent="-4763">
              <a:buNone/>
            </a:pPr>
            <a:r>
              <a:rPr lang="en-US" dirty="0">
                <a:solidFill>
                  <a:schemeClr val="tx1"/>
                </a:solidFill>
                <a:latin typeface="+mn-lt"/>
                <a:ea typeface="+mn-ea"/>
                <a:cs typeface="+mn-cs"/>
              </a:rPr>
              <a:t>	Sat.		forward		</a:t>
            </a:r>
            <a:r>
              <a:rPr lang="en-US" dirty="0" err="1">
                <a:solidFill>
                  <a:schemeClr val="tx1"/>
                </a:solidFill>
                <a:latin typeface="+mn-lt"/>
                <a:ea typeface="+mn-ea"/>
                <a:cs typeface="+mn-cs"/>
              </a:rPr>
              <a:t>forward</a:t>
            </a:r>
            <a:r>
              <a:rPr lang="en-US" dirty="0">
                <a:solidFill>
                  <a:schemeClr val="tx1"/>
                </a:solidFill>
                <a:latin typeface="+mn-lt"/>
                <a:ea typeface="+mn-ea"/>
                <a:cs typeface="+mn-cs"/>
              </a:rPr>
              <a:t>	switch, on 							pos.</a:t>
            </a:r>
          </a:p>
          <a:p>
            <a:pPr marL="4763" indent="-4763">
              <a:buNone/>
            </a:pPr>
            <a:r>
              <a:rPr lang="en-US" dirty="0">
                <a:solidFill>
                  <a:schemeClr val="tx1"/>
                </a:solidFill>
                <a:latin typeface="+mn-lt"/>
                <a:ea typeface="+mn-ea"/>
                <a:cs typeface="+mn-cs"/>
              </a:rPr>
              <a:t>	Reverse 	</a:t>
            </a:r>
            <a:r>
              <a:rPr lang="en-US" dirty="0" err="1">
                <a:solidFill>
                  <a:schemeClr val="tx1"/>
                </a:solidFill>
                <a:latin typeface="+mn-lt"/>
                <a:ea typeface="+mn-ea"/>
                <a:cs typeface="+mn-cs"/>
              </a:rPr>
              <a:t>reverse</a:t>
            </a:r>
            <a:r>
              <a:rPr lang="en-US" dirty="0">
                <a:solidFill>
                  <a:schemeClr val="tx1"/>
                </a:solidFill>
                <a:latin typeface="+mn-lt"/>
                <a:ea typeface="+mn-ea"/>
                <a:cs typeface="+mn-cs"/>
              </a:rPr>
              <a:t>		forward	special </a:t>
            </a:r>
          </a:p>
          <a:p>
            <a:pPr marL="4763" indent="-4763">
              <a:buNone/>
            </a:pPr>
            <a:r>
              <a:rPr lang="en-US" dirty="0">
                <a:solidFill>
                  <a:schemeClr val="tx1"/>
                </a:solidFill>
                <a:latin typeface="+mn-lt"/>
                <a:ea typeface="+mn-ea"/>
                <a:cs typeface="+mn-cs"/>
              </a:rPr>
              <a:t>Active						apps.</a:t>
            </a:r>
          </a:p>
          <a:p>
            <a:pPr>
              <a:lnSpc>
                <a:spcPct val="90000"/>
              </a:lnSpc>
              <a:buNone/>
            </a:pPr>
            <a:endParaRPr lang="en-US" dirty="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a:xfrm>
            <a:off x="2514600" y="0"/>
            <a:ext cx="6629400" cy="990600"/>
          </a:xfrm>
        </p:spPr>
        <p:txBody>
          <a:bodyPr/>
          <a:lstStyle/>
          <a:p>
            <a:r>
              <a:rPr lang="en-US" dirty="0">
                <a:cs typeface="Times New Roman" pitchFamily="18" charset="0"/>
              </a:rPr>
              <a:t>Modes of Operation</a:t>
            </a:r>
            <a:endParaRPr lang="en-US" dirty="0"/>
          </a:p>
        </p:txBody>
      </p:sp>
      <p:sp>
        <p:nvSpPr>
          <p:cNvPr id="286723" name="Rectangle 3"/>
          <p:cNvSpPr>
            <a:spLocks noGrp="1" noChangeArrowheads="1"/>
          </p:cNvSpPr>
          <p:nvPr>
            <p:ph type="body" idx="1"/>
          </p:nvPr>
        </p:nvSpPr>
        <p:spPr>
          <a:xfrm>
            <a:off x="152400" y="1295400"/>
            <a:ext cx="8763000" cy="4953000"/>
          </a:xfrm>
        </p:spPr>
        <p:txBody>
          <a:bodyPr/>
          <a:lstStyle/>
          <a:p>
            <a:pPr>
              <a:lnSpc>
                <a:spcPct val="90000"/>
              </a:lnSpc>
              <a:buNone/>
            </a:pPr>
            <a:r>
              <a:rPr lang="en-US" dirty="0">
                <a:solidFill>
                  <a:schemeClr val="tx1"/>
                </a:solidFill>
                <a:latin typeface="+mn-lt"/>
                <a:ea typeface="+mn-ea"/>
                <a:cs typeface="+mn-cs"/>
              </a:rPr>
              <a:t>We only mention the Reverse Active mode here for completeness, and we will use it only much later with digital applications, specifically in TTL circuits.  Its behavior is similar to that in the active region.  We will ignore it for the time being.						</a:t>
            </a:r>
          </a:p>
          <a:p>
            <a:pPr>
              <a:lnSpc>
                <a:spcPct val="90000"/>
              </a:lnSpc>
              <a:buNone/>
            </a:pPr>
            <a:endParaRPr lang="en-US" dirty="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1219200"/>
          </a:xfrm>
        </p:spPr>
        <p:txBody>
          <a:bodyPr/>
          <a:lstStyle/>
          <a:p>
            <a:r>
              <a:rPr lang="en-US" dirty="0">
                <a:cs typeface="Times New Roman" pitchFamily="18" charset="0"/>
              </a:rPr>
              <a:t>Behavior in the Active Region</a:t>
            </a:r>
            <a:endParaRPr lang="en-US" dirty="0"/>
          </a:p>
        </p:txBody>
      </p:sp>
      <p:sp>
        <p:nvSpPr>
          <p:cNvPr id="288771" name="Rectangle 3"/>
          <p:cNvSpPr>
            <a:spLocks noGrp="1" noChangeArrowheads="1"/>
          </p:cNvSpPr>
          <p:nvPr>
            <p:ph type="body" idx="1"/>
          </p:nvPr>
        </p:nvSpPr>
        <p:spPr>
          <a:xfrm>
            <a:off x="381000" y="1676400"/>
            <a:ext cx="7696200" cy="4800600"/>
          </a:xfrm>
        </p:spPr>
        <p:txBody>
          <a:bodyPr/>
          <a:lstStyle/>
          <a:p>
            <a:r>
              <a:rPr lang="en-US" sz="2800" dirty="0">
                <a:solidFill>
                  <a:schemeClr val="tx1"/>
                </a:solidFill>
                <a:latin typeface="+mn-lt"/>
                <a:ea typeface="+mn-ea"/>
                <a:cs typeface="+mn-cs"/>
              </a:rPr>
              <a:t>	Now I would like to consider the behavior of the transistor in one of the regions.  I will pick the active region for this, since the behavior there will be typical of the way we use transistors.  </a:t>
            </a:r>
          </a:p>
          <a:p>
            <a:r>
              <a:rPr lang="en-US" sz="2800" dirty="0">
                <a:solidFill>
                  <a:schemeClr val="tx1"/>
                </a:solidFill>
                <a:latin typeface="+mn-lt"/>
                <a:ea typeface="+mn-ea"/>
                <a:cs typeface="+mn-cs"/>
              </a:rPr>
              <a:t>	Assume that I have forward biased the </a:t>
            </a:r>
            <a:br>
              <a:rPr lang="en-US" sz="2800" dirty="0">
                <a:solidFill>
                  <a:schemeClr val="tx1"/>
                </a:solidFill>
                <a:latin typeface="+mn-lt"/>
                <a:ea typeface="+mn-ea"/>
                <a:cs typeface="+mn-cs"/>
              </a:rPr>
            </a:br>
            <a:r>
              <a:rPr lang="en-US" sz="2800" dirty="0">
                <a:solidFill>
                  <a:schemeClr val="tx1"/>
                </a:solidFill>
                <a:latin typeface="+mn-lt"/>
                <a:ea typeface="+mn-ea"/>
                <a:cs typeface="+mn-cs"/>
              </a:rPr>
              <a:t>b-e junction, and reverse biased the b-c jct.  </a:t>
            </a:r>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1219200"/>
          </a:xfrm>
        </p:spPr>
        <p:txBody>
          <a:bodyPr/>
          <a:lstStyle/>
          <a:p>
            <a:r>
              <a:rPr lang="en-US" dirty="0">
                <a:cs typeface="Times New Roman" pitchFamily="18" charset="0"/>
              </a:rPr>
              <a:t>Behavior in the Active Region</a:t>
            </a:r>
            <a:endParaRPr lang="en-US" dirty="0"/>
          </a:p>
        </p:txBody>
      </p:sp>
      <p:sp>
        <p:nvSpPr>
          <p:cNvPr id="288771" name="Rectangle 3"/>
          <p:cNvSpPr>
            <a:spLocks noGrp="1" noChangeArrowheads="1"/>
          </p:cNvSpPr>
          <p:nvPr>
            <p:ph type="body" idx="1"/>
          </p:nvPr>
        </p:nvSpPr>
        <p:spPr>
          <a:xfrm>
            <a:off x="381000" y="1676400"/>
            <a:ext cx="7696200" cy="4800600"/>
          </a:xfrm>
        </p:spPr>
        <p:txBody>
          <a:bodyPr/>
          <a:lstStyle/>
          <a:p>
            <a:pPr>
              <a:buNone/>
            </a:pPr>
            <a:r>
              <a:rPr lang="en-US" sz="2800" dirty="0">
                <a:solidFill>
                  <a:schemeClr val="tx1"/>
                </a:solidFill>
                <a:latin typeface="+mn-lt"/>
                <a:ea typeface="+mn-ea"/>
                <a:cs typeface="+mn-cs"/>
              </a:rPr>
              <a:t>	Assume that I have forward biased the </a:t>
            </a:r>
            <a:br>
              <a:rPr lang="en-US" sz="2800" dirty="0">
                <a:solidFill>
                  <a:schemeClr val="tx1"/>
                </a:solidFill>
                <a:latin typeface="+mn-lt"/>
                <a:ea typeface="+mn-ea"/>
                <a:cs typeface="+mn-cs"/>
              </a:rPr>
            </a:br>
            <a:r>
              <a:rPr lang="en-US" sz="2800" dirty="0">
                <a:solidFill>
                  <a:schemeClr val="tx1"/>
                </a:solidFill>
                <a:latin typeface="+mn-lt"/>
                <a:ea typeface="+mn-ea"/>
                <a:cs typeface="+mn-cs"/>
              </a:rPr>
              <a:t>b-e junction, and reverse biased the b-c jct.  </a:t>
            </a:r>
          </a:p>
          <a:p>
            <a:pPr>
              <a:buNone/>
            </a:pPr>
            <a:r>
              <a:rPr lang="en-US" sz="2800" dirty="0">
                <a:solidFill>
                  <a:schemeClr val="tx1"/>
                </a:solidFill>
                <a:latin typeface="+mn-lt"/>
                <a:ea typeface="+mn-ea"/>
                <a:cs typeface="+mn-cs"/>
              </a:rPr>
              <a:t>The forward bias of the b-e junction:</a:t>
            </a:r>
          </a:p>
          <a:p>
            <a:pPr>
              <a:buNone/>
            </a:pPr>
            <a:r>
              <a:rPr lang="en-US" sz="2800" dirty="0">
                <a:solidFill>
                  <a:schemeClr val="tx1"/>
                </a:solidFill>
                <a:latin typeface="+mn-lt"/>
                <a:ea typeface="+mn-ea"/>
                <a:cs typeface="+mn-cs"/>
              </a:rPr>
              <a:t>a)  favors the flow of majority carriers in the base into the emitter, and </a:t>
            </a:r>
          </a:p>
          <a:p>
            <a:pPr>
              <a:buNone/>
            </a:pPr>
            <a:r>
              <a:rPr lang="en-US" sz="2800" dirty="0">
                <a:solidFill>
                  <a:schemeClr val="tx1"/>
                </a:solidFill>
                <a:latin typeface="+mn-lt"/>
                <a:ea typeface="+mn-ea"/>
                <a:cs typeface="+mn-cs"/>
              </a:rPr>
              <a:t>b)  favors the flow of majority carriers in the emitter into the base.</a:t>
            </a:r>
          </a:p>
          <a:p>
            <a:endParaRPr lang="en-US" sz="2800" dirty="0">
              <a:solidFill>
                <a:schemeClr val="tx1"/>
              </a:solidFill>
              <a:latin typeface="+mn-lt"/>
              <a:ea typeface="+mn-ea"/>
              <a:cs typeface="+mn-cs"/>
            </a:endParaRPr>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1219200"/>
          </a:xfrm>
        </p:spPr>
        <p:txBody>
          <a:bodyPr/>
          <a:lstStyle/>
          <a:p>
            <a:r>
              <a:rPr lang="en-US" dirty="0">
                <a:cs typeface="Times New Roman" pitchFamily="18" charset="0"/>
              </a:rPr>
              <a:t>Behavior in the Active Region</a:t>
            </a:r>
            <a:endParaRPr lang="en-US" dirty="0"/>
          </a:p>
        </p:txBody>
      </p:sp>
      <p:sp>
        <p:nvSpPr>
          <p:cNvPr id="288771" name="Rectangle 3"/>
          <p:cNvSpPr>
            <a:spLocks noGrp="1" noChangeArrowheads="1"/>
          </p:cNvSpPr>
          <p:nvPr>
            <p:ph type="body" idx="1"/>
          </p:nvPr>
        </p:nvSpPr>
        <p:spPr>
          <a:xfrm>
            <a:off x="381000" y="1676400"/>
            <a:ext cx="7696200" cy="4800600"/>
          </a:xfrm>
        </p:spPr>
        <p:txBody>
          <a:bodyPr/>
          <a:lstStyle/>
          <a:p>
            <a:pPr>
              <a:buNone/>
            </a:pPr>
            <a:r>
              <a:rPr lang="en-US" sz="2800" dirty="0">
                <a:solidFill>
                  <a:schemeClr val="tx1"/>
                </a:solidFill>
                <a:latin typeface="+mn-lt"/>
                <a:ea typeface="+mn-ea"/>
                <a:cs typeface="+mn-cs"/>
              </a:rPr>
              <a:t>	Assume that I have forward biased the </a:t>
            </a:r>
            <a:br>
              <a:rPr lang="en-US" sz="2800" dirty="0">
                <a:solidFill>
                  <a:schemeClr val="tx1"/>
                </a:solidFill>
                <a:latin typeface="+mn-lt"/>
                <a:ea typeface="+mn-ea"/>
                <a:cs typeface="+mn-cs"/>
              </a:rPr>
            </a:br>
            <a:r>
              <a:rPr lang="en-US" sz="2800" dirty="0">
                <a:solidFill>
                  <a:schemeClr val="tx1"/>
                </a:solidFill>
                <a:latin typeface="+mn-lt"/>
                <a:ea typeface="+mn-ea"/>
                <a:cs typeface="+mn-cs"/>
              </a:rPr>
              <a:t>b-e junction, and reverse biased the b-c jct.  </a:t>
            </a:r>
          </a:p>
          <a:p>
            <a:pPr>
              <a:buNone/>
            </a:pPr>
            <a:r>
              <a:rPr lang="en-US" sz="2800" dirty="0">
                <a:solidFill>
                  <a:schemeClr val="tx1"/>
                </a:solidFill>
                <a:latin typeface="+mn-lt"/>
                <a:ea typeface="+mn-ea"/>
                <a:cs typeface="+mn-cs"/>
              </a:rPr>
              <a:t>The reverse bias of the b-c junction:</a:t>
            </a:r>
          </a:p>
          <a:p>
            <a:pPr>
              <a:buNone/>
            </a:pPr>
            <a:r>
              <a:rPr lang="en-US" sz="2800" dirty="0">
                <a:solidFill>
                  <a:schemeClr val="tx1"/>
                </a:solidFill>
                <a:latin typeface="+mn-lt"/>
                <a:ea typeface="+mn-ea"/>
                <a:cs typeface="+mn-cs"/>
              </a:rPr>
              <a:t>c)  hampers the flow of majority carriers in the base into the collector, and </a:t>
            </a:r>
          </a:p>
          <a:p>
            <a:pPr>
              <a:buNone/>
            </a:pPr>
            <a:r>
              <a:rPr lang="en-US" sz="2800" dirty="0">
                <a:solidFill>
                  <a:schemeClr val="tx1"/>
                </a:solidFill>
                <a:latin typeface="+mn-lt"/>
                <a:ea typeface="+mn-ea"/>
                <a:cs typeface="+mn-cs"/>
              </a:rPr>
              <a:t>d)  hampers the flow of majority carriers in the collector into the base.</a:t>
            </a:r>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1219200"/>
          </a:xfrm>
        </p:spPr>
        <p:txBody>
          <a:bodyPr/>
          <a:lstStyle/>
          <a:p>
            <a:r>
              <a:rPr lang="en-US" dirty="0">
                <a:cs typeface="Times New Roman" pitchFamily="18" charset="0"/>
              </a:rPr>
              <a:t>Behavior in the Active Region</a:t>
            </a:r>
            <a:endParaRPr lang="en-US" dirty="0"/>
          </a:p>
        </p:txBody>
      </p:sp>
      <p:sp>
        <p:nvSpPr>
          <p:cNvPr id="288771" name="Rectangle 3"/>
          <p:cNvSpPr>
            <a:spLocks noGrp="1" noChangeArrowheads="1"/>
          </p:cNvSpPr>
          <p:nvPr>
            <p:ph type="body" idx="1"/>
          </p:nvPr>
        </p:nvSpPr>
        <p:spPr>
          <a:xfrm>
            <a:off x="381000" y="1371600"/>
            <a:ext cx="8229600" cy="5105400"/>
          </a:xfrm>
        </p:spPr>
        <p:txBody>
          <a:bodyPr/>
          <a:lstStyle/>
          <a:p>
            <a:pPr>
              <a:buNone/>
            </a:pPr>
            <a:r>
              <a:rPr lang="en-US" sz="2800" dirty="0">
                <a:solidFill>
                  <a:schemeClr val="tx1"/>
                </a:solidFill>
                <a:latin typeface="+mn-lt"/>
                <a:ea typeface="+mn-ea"/>
                <a:cs typeface="+mn-cs"/>
              </a:rPr>
              <a:t>	Assume that I have forward biased the </a:t>
            </a:r>
            <a:br>
              <a:rPr lang="en-US" sz="2800" dirty="0">
                <a:solidFill>
                  <a:schemeClr val="tx1"/>
                </a:solidFill>
                <a:latin typeface="+mn-lt"/>
                <a:ea typeface="+mn-ea"/>
                <a:cs typeface="+mn-cs"/>
              </a:rPr>
            </a:br>
            <a:r>
              <a:rPr lang="en-US" sz="2800" dirty="0">
                <a:solidFill>
                  <a:schemeClr val="tx1"/>
                </a:solidFill>
                <a:latin typeface="+mn-lt"/>
                <a:ea typeface="+mn-ea"/>
                <a:cs typeface="+mn-cs"/>
              </a:rPr>
              <a:t>b-e junction, and reverse biased the b-c jct.  </a:t>
            </a:r>
          </a:p>
          <a:p>
            <a:pPr>
              <a:buNone/>
            </a:pPr>
            <a:r>
              <a:rPr lang="en-US" sz="2800" dirty="0">
                <a:solidFill>
                  <a:schemeClr val="tx1"/>
                </a:solidFill>
                <a:latin typeface="+mn-lt"/>
                <a:ea typeface="+mn-ea"/>
                <a:cs typeface="+mn-cs"/>
              </a:rPr>
              <a:t>But, remember as well that the reverse bias of the b-c junction:</a:t>
            </a:r>
          </a:p>
          <a:p>
            <a:pPr>
              <a:buNone/>
            </a:pPr>
            <a:r>
              <a:rPr lang="en-US" sz="2800" dirty="0">
                <a:solidFill>
                  <a:schemeClr val="tx1"/>
                </a:solidFill>
                <a:latin typeface="+mn-lt"/>
                <a:ea typeface="+mn-ea"/>
                <a:cs typeface="+mn-cs"/>
              </a:rPr>
              <a:t>e)  favors the flow of minority carriers in the base into the collector, and </a:t>
            </a:r>
          </a:p>
          <a:p>
            <a:pPr>
              <a:buNone/>
            </a:pPr>
            <a:r>
              <a:rPr lang="en-US" sz="2800" dirty="0">
                <a:solidFill>
                  <a:schemeClr val="tx1"/>
                </a:solidFill>
                <a:latin typeface="+mn-lt"/>
                <a:ea typeface="+mn-ea"/>
                <a:cs typeface="+mn-cs"/>
              </a:rPr>
              <a:t>f)  favors the flow of minority carriers in the collector into the base.</a:t>
            </a:r>
          </a:p>
          <a:p>
            <a:pPr>
              <a:buNone/>
            </a:pPr>
            <a:r>
              <a:rPr lang="en-US" sz="2800" dirty="0">
                <a:solidFill>
                  <a:schemeClr val="tx1"/>
                </a:solidFill>
                <a:latin typeface="+mn-lt"/>
                <a:ea typeface="+mn-ea"/>
                <a:cs typeface="+mn-cs"/>
              </a:rPr>
              <a:t>	The key item, and the one that we are going to emphasize is e).  </a:t>
            </a:r>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1219200"/>
          </a:xfrm>
        </p:spPr>
        <p:txBody>
          <a:bodyPr/>
          <a:lstStyle/>
          <a:p>
            <a:r>
              <a:rPr lang="en-US" dirty="0">
                <a:cs typeface="Times New Roman" pitchFamily="18" charset="0"/>
              </a:rPr>
              <a:t>Behavior in the Active Region</a:t>
            </a:r>
            <a:endParaRPr lang="en-US" dirty="0"/>
          </a:p>
        </p:txBody>
      </p:sp>
      <p:sp>
        <p:nvSpPr>
          <p:cNvPr id="288771" name="Rectangle 3"/>
          <p:cNvSpPr>
            <a:spLocks noGrp="1" noChangeArrowheads="1"/>
          </p:cNvSpPr>
          <p:nvPr>
            <p:ph type="body" idx="1"/>
          </p:nvPr>
        </p:nvSpPr>
        <p:spPr>
          <a:xfrm>
            <a:off x="152400" y="1295400"/>
            <a:ext cx="8610600" cy="4724400"/>
          </a:xfrm>
        </p:spPr>
        <p:txBody>
          <a:bodyPr/>
          <a:lstStyle/>
          <a:p>
            <a:pPr>
              <a:buNone/>
            </a:pPr>
            <a:r>
              <a:rPr lang="en-US" sz="2800" dirty="0">
                <a:solidFill>
                  <a:schemeClr val="tx1"/>
                </a:solidFill>
                <a:latin typeface="+mn-lt"/>
                <a:ea typeface="+mn-ea"/>
                <a:cs typeface="+mn-cs"/>
              </a:rPr>
              <a:t>	Assume that I have forward biased the </a:t>
            </a:r>
            <a:br>
              <a:rPr lang="en-US" sz="2800" dirty="0">
                <a:solidFill>
                  <a:schemeClr val="tx1"/>
                </a:solidFill>
                <a:latin typeface="+mn-lt"/>
                <a:ea typeface="+mn-ea"/>
                <a:cs typeface="+mn-cs"/>
              </a:rPr>
            </a:br>
            <a:r>
              <a:rPr lang="en-US" sz="2800" dirty="0">
                <a:solidFill>
                  <a:schemeClr val="tx1"/>
                </a:solidFill>
                <a:latin typeface="+mn-lt"/>
                <a:ea typeface="+mn-ea"/>
                <a:cs typeface="+mn-cs"/>
              </a:rPr>
              <a:t>b-e junction, and reverse biased the b-c jct.  This reverse bias of the b-c junction:</a:t>
            </a:r>
          </a:p>
          <a:p>
            <a:pPr marL="514350" indent="-514350">
              <a:buAutoNum type="alphaLcParenR" startAt="5"/>
            </a:pPr>
            <a:r>
              <a:rPr lang="en-US" sz="2800" dirty="0">
                <a:solidFill>
                  <a:schemeClr val="tx1"/>
                </a:solidFill>
                <a:latin typeface="+mn-lt"/>
                <a:ea typeface="+mn-ea"/>
                <a:cs typeface="+mn-cs"/>
              </a:rPr>
              <a:t>favors the flow of minority carriers in the base into the collector.</a:t>
            </a:r>
          </a:p>
          <a:p>
            <a:pPr marL="0" indent="174625">
              <a:buNone/>
            </a:pPr>
            <a:r>
              <a:rPr lang="en-US" sz="2800" dirty="0">
                <a:solidFill>
                  <a:schemeClr val="tx1"/>
                </a:solidFill>
                <a:latin typeface="+mn-lt"/>
                <a:ea typeface="+mn-ea"/>
                <a:cs typeface="+mn-cs"/>
              </a:rPr>
              <a:t>Even though we think of reverse bias as the case with no current flow, that case holds only for majority carriers.  The reverse bias favors the flow of minority carriers, and would result in significant current if only there were more minority carriers around.</a:t>
            </a:r>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1219200"/>
          </a:xfrm>
        </p:spPr>
        <p:txBody>
          <a:bodyPr/>
          <a:lstStyle/>
          <a:p>
            <a:r>
              <a:rPr lang="en-US" dirty="0">
                <a:cs typeface="Times New Roman" pitchFamily="18" charset="0"/>
              </a:rPr>
              <a:t>Behavior in the Active Region</a:t>
            </a:r>
            <a:endParaRPr lang="en-US" dirty="0"/>
          </a:p>
        </p:txBody>
      </p:sp>
      <p:sp>
        <p:nvSpPr>
          <p:cNvPr id="288771" name="Rectangle 3"/>
          <p:cNvSpPr>
            <a:spLocks noGrp="1" noChangeArrowheads="1"/>
          </p:cNvSpPr>
          <p:nvPr>
            <p:ph type="body" idx="1"/>
          </p:nvPr>
        </p:nvSpPr>
        <p:spPr>
          <a:xfrm>
            <a:off x="152400" y="1295400"/>
            <a:ext cx="8610600" cy="4724400"/>
          </a:xfrm>
        </p:spPr>
        <p:txBody>
          <a:bodyPr/>
          <a:lstStyle/>
          <a:p>
            <a:pPr>
              <a:buNone/>
            </a:pPr>
            <a:r>
              <a:rPr lang="en-US" sz="2400" dirty="0">
                <a:solidFill>
                  <a:schemeClr val="tx1"/>
                </a:solidFill>
                <a:latin typeface="+mn-lt"/>
                <a:ea typeface="+mn-ea"/>
                <a:cs typeface="+mn-cs"/>
              </a:rPr>
              <a:t>	The reverse bias of the b-c junction favors the flow of minority carriers in the base into the collector.  Even though we think of reverse bias as the case with no current flow, that case holds only for majority carriers.  The reverse bias favors the flow of minority carriers, and would result in significant current if only there were more minority carriers around. This is exactly what is happening in the base.  There are lots and lots of minority carriers (as viewed by the base) arriving from the emitter (where they were majority carriers).  We think of them being injected by the emitter into the base, where a large proportion of them are swept into the collector. </a:t>
            </a:r>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1219200"/>
          </a:xfrm>
        </p:spPr>
        <p:txBody>
          <a:bodyPr/>
          <a:lstStyle/>
          <a:p>
            <a:r>
              <a:rPr lang="en-US" dirty="0">
                <a:cs typeface="Times New Roman" pitchFamily="18" charset="0"/>
              </a:rPr>
              <a:t>Behavior in the Active Region</a:t>
            </a:r>
            <a:endParaRPr lang="en-US" dirty="0"/>
          </a:p>
        </p:txBody>
      </p:sp>
      <p:sp>
        <p:nvSpPr>
          <p:cNvPr id="288771" name="Rectangle 3"/>
          <p:cNvSpPr>
            <a:spLocks noGrp="1" noChangeArrowheads="1"/>
          </p:cNvSpPr>
          <p:nvPr>
            <p:ph type="body" idx="1"/>
          </p:nvPr>
        </p:nvSpPr>
        <p:spPr>
          <a:xfrm>
            <a:off x="152400" y="1295400"/>
            <a:ext cx="8610600" cy="5257800"/>
          </a:xfrm>
        </p:spPr>
        <p:txBody>
          <a:bodyPr/>
          <a:lstStyle/>
          <a:p>
            <a:r>
              <a:rPr lang="en-US" sz="2400" dirty="0">
                <a:solidFill>
                  <a:schemeClr val="tx1"/>
                </a:solidFill>
                <a:latin typeface="+mn-lt"/>
                <a:ea typeface="+mn-ea"/>
                <a:cs typeface="+mn-cs"/>
              </a:rPr>
              <a:t>	The reverse bias of the b-c junction favors the flow of minority carriers in the base into the collector. There are lots and lots of minority carriers (as viewed by the base) arriving from the emitter (where they were majority carriers).  We think of them being injected by the emitter into the base, where a large proportion of them are swept into the collector. Now, we have "lots and lots" of charge carriers moving.  What determines how many of these charge carriers are moving?  That is mostly determined by the base-emitter junction characteristics (voltage and current).  By being careful in how we build the transistor, we can make the current in the base connector (base current) small compared to the other currents (emitter current and collector current). </a:t>
            </a:r>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1219200"/>
          </a:xfrm>
        </p:spPr>
        <p:txBody>
          <a:bodyPr/>
          <a:lstStyle/>
          <a:p>
            <a:r>
              <a:rPr lang="en-US" dirty="0">
                <a:cs typeface="Times New Roman" pitchFamily="18" charset="0"/>
              </a:rPr>
              <a:t>Behavior in the Active Region</a:t>
            </a:r>
            <a:endParaRPr lang="en-US" dirty="0"/>
          </a:p>
        </p:txBody>
      </p:sp>
      <p:sp>
        <p:nvSpPr>
          <p:cNvPr id="288771" name="Rectangle 3"/>
          <p:cNvSpPr>
            <a:spLocks noGrp="1" noChangeArrowheads="1"/>
          </p:cNvSpPr>
          <p:nvPr>
            <p:ph type="body" idx="1"/>
          </p:nvPr>
        </p:nvSpPr>
        <p:spPr>
          <a:xfrm>
            <a:off x="152400" y="1295400"/>
            <a:ext cx="8610600" cy="5257800"/>
          </a:xfrm>
        </p:spPr>
        <p:txBody>
          <a:bodyPr/>
          <a:lstStyle/>
          <a:p>
            <a:r>
              <a:rPr lang="en-US" sz="2400" dirty="0">
                <a:solidFill>
                  <a:schemeClr val="tx1"/>
                </a:solidFill>
                <a:latin typeface="+mn-lt"/>
                <a:ea typeface="+mn-ea"/>
                <a:cs typeface="+mn-cs"/>
              </a:rPr>
              <a:t>	The reverse bias of the b-c junction favors the flow of minority carriers in the base into the collector. There are lots and lots of minority carriers (as viewed by the base) arriving from the emitter (where they were majority carriers).  We think of them being injected by the emitter into the base, where a large proportion of them are swept into the collector. Now, we have many charge carriers moving. That is mostly determined by the base-emitter junction characteristics.  By being careful in how we build the transistor, we can make </a:t>
            </a:r>
            <a:r>
              <a:rPr lang="en-US" sz="2400">
                <a:solidFill>
                  <a:schemeClr val="tx1"/>
                </a:solidFill>
                <a:latin typeface="+mn-lt"/>
                <a:ea typeface="+mn-ea"/>
                <a:cs typeface="+mn-cs"/>
              </a:rPr>
              <a:t>the base </a:t>
            </a:r>
            <a:r>
              <a:rPr lang="en-US" sz="2400" dirty="0">
                <a:solidFill>
                  <a:schemeClr val="tx1"/>
                </a:solidFill>
                <a:latin typeface="+mn-lt"/>
                <a:ea typeface="+mn-ea"/>
                <a:cs typeface="+mn-cs"/>
              </a:rPr>
              <a:t>current small compared to the other currents.  If we do this, we can see that a small quantity (base current) can be used to control a larger quantity (collector current).  This is an amplifier.</a:t>
            </a:r>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2438400" y="0"/>
            <a:ext cx="6705600" cy="685800"/>
          </a:xfrm>
        </p:spPr>
        <p:txBody>
          <a:bodyPr/>
          <a:lstStyle/>
          <a:p>
            <a:r>
              <a:rPr lang="en-US" sz="3600"/>
              <a:t>Bipolar Junction Transistors</a:t>
            </a:r>
          </a:p>
        </p:txBody>
      </p:sp>
      <p:sp>
        <p:nvSpPr>
          <p:cNvPr id="92163" name="Rectangle 3"/>
          <p:cNvSpPr>
            <a:spLocks noGrp="1" noChangeArrowheads="1"/>
          </p:cNvSpPr>
          <p:nvPr>
            <p:ph type="body" idx="1"/>
          </p:nvPr>
        </p:nvSpPr>
        <p:spPr/>
        <p:txBody>
          <a:bodyPr/>
          <a:lstStyle/>
          <a:p>
            <a:r>
              <a:rPr lang="en-US" sz="2800" dirty="0"/>
              <a:t>We will cover material from Chapters 6 and 7 from the 8</a:t>
            </a:r>
            <a:r>
              <a:rPr lang="en-US" sz="2800" baseline="30000" dirty="0"/>
              <a:t>th</a:t>
            </a:r>
            <a:r>
              <a:rPr lang="en-US" sz="2800" dirty="0"/>
              <a:t> Edition of the Sedra and Smith text.</a:t>
            </a:r>
          </a:p>
          <a:p>
            <a:r>
              <a:rPr lang="en-US" sz="2800" dirty="0"/>
              <a:t>We will not, however, cover most of this material in the depth and detail that is present in the textbook.  While reading the book will be useful, you will only be responsible for the material covered in class.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4114800" y="1600200"/>
            <a:ext cx="4648200" cy="49530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288770" name="Rectangle 2"/>
          <p:cNvSpPr>
            <a:spLocks noGrp="1" noChangeArrowheads="1"/>
          </p:cNvSpPr>
          <p:nvPr>
            <p:ph type="title"/>
          </p:nvPr>
        </p:nvSpPr>
        <p:spPr>
          <a:xfrm>
            <a:off x="2514600" y="0"/>
            <a:ext cx="6629400" cy="1219200"/>
          </a:xfrm>
        </p:spPr>
        <p:txBody>
          <a:bodyPr/>
          <a:lstStyle/>
          <a:p>
            <a:r>
              <a:rPr lang="en-US" dirty="0">
                <a:cs typeface="Times New Roman" pitchFamily="18" charset="0"/>
              </a:rPr>
              <a:t>Current Polarities</a:t>
            </a:r>
            <a:endParaRPr lang="en-US" dirty="0"/>
          </a:p>
        </p:txBody>
      </p:sp>
      <p:sp>
        <p:nvSpPr>
          <p:cNvPr id="288771" name="Rectangle 3"/>
          <p:cNvSpPr>
            <a:spLocks noGrp="1" noChangeArrowheads="1"/>
          </p:cNvSpPr>
          <p:nvPr>
            <p:ph type="body" idx="1"/>
          </p:nvPr>
        </p:nvSpPr>
        <p:spPr>
          <a:xfrm>
            <a:off x="0" y="1066800"/>
            <a:ext cx="3962400" cy="3429000"/>
          </a:xfrm>
        </p:spPr>
        <p:txBody>
          <a:bodyPr/>
          <a:lstStyle/>
          <a:p>
            <a:r>
              <a:rPr lang="en-US" sz="2400" dirty="0">
                <a:solidFill>
                  <a:schemeClr val="tx1"/>
                </a:solidFill>
                <a:latin typeface="+mn-lt"/>
                <a:ea typeface="+mn-ea"/>
                <a:cs typeface="+mn-cs"/>
              </a:rPr>
              <a:t>	At last, standard current polarities.</a:t>
            </a:r>
          </a:p>
          <a:p>
            <a:r>
              <a:rPr lang="en-US" sz="2400" dirty="0"/>
              <a:t>We will assume current polarities for a transistor, based on whether it is an </a:t>
            </a:r>
            <a:r>
              <a:rPr lang="en-US" sz="2400" dirty="0" err="1"/>
              <a:t>npn</a:t>
            </a:r>
            <a:r>
              <a:rPr lang="en-US" sz="2400" dirty="0"/>
              <a:t> or </a:t>
            </a:r>
            <a:r>
              <a:rPr lang="en-US" sz="2400" dirty="0" err="1"/>
              <a:t>pnp</a:t>
            </a:r>
            <a:r>
              <a:rPr lang="en-US" sz="2400" dirty="0"/>
              <a:t> transistor.</a:t>
            </a:r>
            <a:endParaRPr lang="en-US" sz="2400" dirty="0">
              <a:solidFill>
                <a:schemeClr val="tx1"/>
              </a:solidFill>
              <a:latin typeface="+mn-lt"/>
              <a:ea typeface="+mn-ea"/>
              <a:cs typeface="+mn-cs"/>
            </a:endParaRPr>
          </a:p>
          <a:p>
            <a:endParaRPr lang="en-US" sz="2400" dirty="0">
              <a:solidFill>
                <a:schemeClr val="tx1"/>
              </a:solidFill>
              <a:latin typeface="+mn-lt"/>
              <a:ea typeface="+mn-ea"/>
              <a:cs typeface="+mn-cs"/>
            </a:endParaRPr>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pic>
        <p:nvPicPr>
          <p:cNvPr id="345091" name="Picture 3"/>
          <p:cNvPicPr>
            <a:picLocks noChangeAspect="1" noChangeArrowheads="1"/>
          </p:cNvPicPr>
          <p:nvPr/>
        </p:nvPicPr>
        <p:blipFill>
          <a:blip r:embed="rId2" cstate="print"/>
          <a:srcRect/>
          <a:stretch>
            <a:fillRect/>
          </a:stretch>
        </p:blipFill>
        <p:spPr bwMode="auto">
          <a:xfrm>
            <a:off x="4267200" y="1712934"/>
            <a:ext cx="4267200" cy="4711457"/>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4648200" y="1981200"/>
            <a:ext cx="4114800" cy="45720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288770" name="Rectangle 2"/>
          <p:cNvSpPr>
            <a:spLocks noGrp="1" noChangeArrowheads="1"/>
          </p:cNvSpPr>
          <p:nvPr>
            <p:ph type="title"/>
          </p:nvPr>
        </p:nvSpPr>
        <p:spPr>
          <a:xfrm>
            <a:off x="2514600" y="0"/>
            <a:ext cx="6629400" cy="762000"/>
          </a:xfrm>
        </p:spPr>
        <p:txBody>
          <a:bodyPr/>
          <a:lstStyle/>
          <a:p>
            <a:r>
              <a:rPr lang="en-US" dirty="0">
                <a:cs typeface="Times New Roman" pitchFamily="18" charset="0"/>
              </a:rPr>
              <a:t>Definitions</a:t>
            </a:r>
            <a:endParaRPr lang="en-US" dirty="0"/>
          </a:p>
        </p:txBody>
      </p:sp>
      <p:sp>
        <p:nvSpPr>
          <p:cNvPr id="288771" name="Rectangle 3"/>
          <p:cNvSpPr>
            <a:spLocks noGrp="1" noChangeArrowheads="1"/>
          </p:cNvSpPr>
          <p:nvPr>
            <p:ph type="body" idx="1"/>
          </p:nvPr>
        </p:nvSpPr>
        <p:spPr>
          <a:xfrm>
            <a:off x="0" y="1066800"/>
            <a:ext cx="4648200" cy="5334000"/>
          </a:xfrm>
        </p:spPr>
        <p:txBody>
          <a:bodyPr/>
          <a:lstStyle/>
          <a:p>
            <a:pPr>
              <a:buNone/>
            </a:pPr>
            <a:r>
              <a:rPr lang="en-US" sz="2400" dirty="0">
                <a:solidFill>
                  <a:schemeClr val="tx1"/>
                </a:solidFill>
                <a:latin typeface="+mn-lt"/>
                <a:ea typeface="+mn-ea"/>
                <a:cs typeface="+mn-cs"/>
              </a:rPr>
              <a:t>	</a:t>
            </a:r>
            <a:r>
              <a:rPr lang="en-US" sz="2400" dirty="0"/>
              <a:t>The Phoenician says:</a:t>
            </a:r>
          </a:p>
          <a:p>
            <a:pPr>
              <a:buNone/>
            </a:pPr>
            <a:r>
              <a:rPr lang="en-US" sz="2400" dirty="0"/>
              <a:t>	The percentage of charge carriers injected by the emitter into the base, and swept into the collector, is almost 100%.  We name this parameter alpha, </a:t>
            </a:r>
            <a:r>
              <a:rPr lang="en-US" sz="2400" dirty="0">
                <a:latin typeface="Symbol" pitchFamily="18" charset="2"/>
              </a:rPr>
              <a:t>a</a:t>
            </a:r>
            <a:r>
              <a:rPr lang="en-US" sz="2400" dirty="0"/>
              <a:t>, and define it as</a:t>
            </a:r>
          </a:p>
          <a:p>
            <a:pPr>
              <a:buNone/>
            </a:pPr>
            <a:r>
              <a:rPr lang="en-US" sz="2400" dirty="0">
                <a:latin typeface="Symbol" pitchFamily="18" charset="2"/>
              </a:rPr>
              <a:t>	a</a:t>
            </a:r>
            <a:r>
              <a:rPr lang="en-US" sz="2400" dirty="0"/>
              <a:t> = </a:t>
            </a:r>
            <a:r>
              <a:rPr lang="en-US" sz="2400" i="1" dirty="0" err="1"/>
              <a:t>i</a:t>
            </a:r>
            <a:r>
              <a:rPr lang="en-US" sz="2400" i="1" baseline="-25000" dirty="0" err="1"/>
              <a:t>C</a:t>
            </a:r>
            <a:r>
              <a:rPr lang="en-US" sz="2400" i="1" dirty="0"/>
              <a:t> / </a:t>
            </a:r>
            <a:r>
              <a:rPr lang="en-US" sz="2400" i="1" dirty="0" err="1"/>
              <a:t>i</a:t>
            </a:r>
            <a:r>
              <a:rPr lang="en-US" sz="2400" i="1" baseline="-25000" dirty="0" err="1"/>
              <a:t>E</a:t>
            </a:r>
            <a:r>
              <a:rPr lang="en-US" sz="2400" i="1" dirty="0"/>
              <a:t> .</a:t>
            </a:r>
          </a:p>
          <a:p>
            <a:pPr>
              <a:buNone/>
            </a:pPr>
            <a:r>
              <a:rPr lang="en-US" sz="2400" dirty="0"/>
              <a:t> </a:t>
            </a:r>
          </a:p>
          <a:p>
            <a:pPr>
              <a:buNone/>
            </a:pPr>
            <a:r>
              <a:rPr lang="en-US" sz="2400" dirty="0"/>
              <a:t>Typically </a:t>
            </a:r>
            <a:r>
              <a:rPr lang="en-US" sz="2400" dirty="0">
                <a:latin typeface="Symbol" pitchFamily="18" charset="2"/>
              </a:rPr>
              <a:t>a</a:t>
            </a:r>
            <a:r>
              <a:rPr lang="en-US" sz="2400" dirty="0"/>
              <a:t> is in the range of 0.90 to 0.997 or so.  It is close to 1, but less than 1.</a:t>
            </a:r>
            <a:endParaRPr lang="en-US" sz="2400" dirty="0">
              <a:solidFill>
                <a:schemeClr val="tx1"/>
              </a:solidFill>
              <a:latin typeface="+mn-lt"/>
              <a:ea typeface="+mn-ea"/>
              <a:cs typeface="+mn-cs"/>
            </a:endParaRPr>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pic>
        <p:nvPicPr>
          <p:cNvPr id="345091" name="Picture 3"/>
          <p:cNvPicPr>
            <a:picLocks noChangeAspect="1" noChangeArrowheads="1"/>
          </p:cNvPicPr>
          <p:nvPr/>
        </p:nvPicPr>
        <p:blipFill>
          <a:blip r:embed="rId2" cstate="print"/>
          <a:srcRect/>
          <a:stretch>
            <a:fillRect/>
          </a:stretch>
        </p:blipFill>
        <p:spPr bwMode="auto">
          <a:xfrm>
            <a:off x="4579184" y="2057400"/>
            <a:ext cx="3955215" cy="4366991"/>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4648200" y="1981200"/>
            <a:ext cx="4114800" cy="45720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288770" name="Rectangle 2"/>
          <p:cNvSpPr>
            <a:spLocks noGrp="1" noChangeArrowheads="1"/>
          </p:cNvSpPr>
          <p:nvPr>
            <p:ph type="title"/>
          </p:nvPr>
        </p:nvSpPr>
        <p:spPr>
          <a:xfrm>
            <a:off x="2514600" y="0"/>
            <a:ext cx="6629400" cy="762000"/>
          </a:xfrm>
        </p:spPr>
        <p:txBody>
          <a:bodyPr/>
          <a:lstStyle/>
          <a:p>
            <a:r>
              <a:rPr lang="en-US" dirty="0">
                <a:cs typeface="Times New Roman" pitchFamily="18" charset="0"/>
              </a:rPr>
              <a:t>Definitions</a:t>
            </a:r>
            <a:endParaRPr lang="en-US" dirty="0"/>
          </a:p>
        </p:txBody>
      </p:sp>
      <p:sp>
        <p:nvSpPr>
          <p:cNvPr id="288771" name="Rectangle 3"/>
          <p:cNvSpPr>
            <a:spLocks noGrp="1" noChangeArrowheads="1"/>
          </p:cNvSpPr>
          <p:nvPr>
            <p:ph type="body" idx="1"/>
          </p:nvPr>
        </p:nvSpPr>
        <p:spPr>
          <a:xfrm>
            <a:off x="0" y="1066800"/>
            <a:ext cx="4648200" cy="5334000"/>
          </a:xfrm>
        </p:spPr>
        <p:txBody>
          <a:bodyPr/>
          <a:lstStyle/>
          <a:p>
            <a:pPr>
              <a:buNone/>
            </a:pPr>
            <a:r>
              <a:rPr lang="en-US" sz="2400" dirty="0">
                <a:solidFill>
                  <a:schemeClr val="tx1"/>
                </a:solidFill>
                <a:latin typeface="+mn-lt"/>
                <a:ea typeface="+mn-ea"/>
                <a:cs typeface="+mn-cs"/>
              </a:rPr>
              <a:t>	</a:t>
            </a:r>
            <a:r>
              <a:rPr lang="en-US" sz="2400" dirty="0"/>
              <a:t>The Phoenician says:</a:t>
            </a:r>
          </a:p>
          <a:p>
            <a:pPr>
              <a:buNone/>
            </a:pPr>
            <a:r>
              <a:rPr lang="en-US" sz="2400" dirty="0"/>
              <a:t>	 Clearly, if </a:t>
            </a:r>
            <a:r>
              <a:rPr lang="en-US" sz="2400" i="1" dirty="0" err="1"/>
              <a:t>i</a:t>
            </a:r>
            <a:r>
              <a:rPr lang="en-US" sz="2400" i="1" baseline="-25000" dirty="0" err="1"/>
              <a:t>C</a:t>
            </a:r>
            <a:r>
              <a:rPr lang="en-US" sz="2400" dirty="0"/>
              <a:t> </a:t>
            </a:r>
            <a:r>
              <a:rPr lang="en-US" sz="2400" dirty="0">
                <a:latin typeface="Symbol" pitchFamily="18" charset="2"/>
              </a:rPr>
              <a:t>»</a:t>
            </a:r>
            <a:r>
              <a:rPr lang="en-US" sz="2400" dirty="0"/>
              <a:t> </a:t>
            </a:r>
            <a:r>
              <a:rPr lang="en-US" sz="2400" i="1" dirty="0" err="1"/>
              <a:t>i</a:t>
            </a:r>
            <a:r>
              <a:rPr lang="en-US" sz="2400" i="1" baseline="-25000" dirty="0" err="1"/>
              <a:t>E</a:t>
            </a:r>
            <a:r>
              <a:rPr lang="en-US" sz="2400" dirty="0"/>
              <a:t>, then </a:t>
            </a:r>
            <a:r>
              <a:rPr lang="en-US" sz="2400" i="1" dirty="0"/>
              <a:t>i</a:t>
            </a:r>
            <a:r>
              <a:rPr lang="en-US" sz="2400" i="1" baseline="-25000" dirty="0"/>
              <a:t>B</a:t>
            </a:r>
            <a:r>
              <a:rPr lang="en-US" sz="2400" dirty="0"/>
              <a:t> must be pretty small in comparison.  We define another parameter, </a:t>
            </a:r>
            <a:r>
              <a:rPr lang="en-US" sz="2400" dirty="0">
                <a:latin typeface="Symbol" pitchFamily="18" charset="2"/>
              </a:rPr>
              <a:t>b</a:t>
            </a:r>
            <a:r>
              <a:rPr lang="en-US" sz="2400" dirty="0"/>
              <a:t>, as</a:t>
            </a:r>
          </a:p>
          <a:p>
            <a:pPr>
              <a:buNone/>
            </a:pPr>
            <a:r>
              <a:rPr lang="en-US" sz="2400" dirty="0"/>
              <a:t> </a:t>
            </a:r>
          </a:p>
          <a:p>
            <a:pPr>
              <a:buNone/>
            </a:pPr>
            <a:r>
              <a:rPr lang="en-US" sz="2400" dirty="0">
                <a:latin typeface="Symbol" pitchFamily="18" charset="2"/>
              </a:rPr>
              <a:t>	b</a:t>
            </a:r>
            <a:r>
              <a:rPr lang="en-US" sz="2400" dirty="0"/>
              <a:t> = </a:t>
            </a:r>
            <a:r>
              <a:rPr lang="en-US" sz="2400" i="1" dirty="0" err="1"/>
              <a:t>i</a:t>
            </a:r>
            <a:r>
              <a:rPr lang="en-US" sz="2400" i="1" baseline="-25000" dirty="0" err="1"/>
              <a:t>C</a:t>
            </a:r>
            <a:r>
              <a:rPr lang="en-US" sz="2400" i="1" dirty="0"/>
              <a:t> / i</a:t>
            </a:r>
            <a:r>
              <a:rPr lang="en-US" sz="2400" i="1" baseline="-25000" dirty="0"/>
              <a:t>B</a:t>
            </a:r>
            <a:r>
              <a:rPr lang="en-US" sz="2400" i="1" dirty="0"/>
              <a:t> </a:t>
            </a:r>
            <a:r>
              <a:rPr lang="en-US" sz="2400" dirty="0"/>
              <a:t>.</a:t>
            </a:r>
          </a:p>
          <a:p>
            <a:pPr>
              <a:buNone/>
            </a:pPr>
            <a:r>
              <a:rPr lang="en-US" sz="2400" dirty="0"/>
              <a:t> </a:t>
            </a:r>
          </a:p>
          <a:p>
            <a:pPr>
              <a:buNone/>
            </a:pPr>
            <a:r>
              <a:rPr lang="en-US" sz="2400" dirty="0"/>
              <a:t>As it turns out, </a:t>
            </a:r>
            <a:r>
              <a:rPr lang="en-US" sz="2400" dirty="0">
                <a:latin typeface="Symbol" pitchFamily="18" charset="2"/>
              </a:rPr>
              <a:t>b</a:t>
            </a:r>
            <a:r>
              <a:rPr lang="en-US" sz="2400" dirty="0"/>
              <a:t> gets used even more than alpha.  This is the commonly used figure of merit for a transistor.</a:t>
            </a:r>
            <a:endParaRPr lang="en-US" sz="2400" dirty="0">
              <a:solidFill>
                <a:schemeClr val="tx1"/>
              </a:solidFill>
              <a:latin typeface="+mn-lt"/>
              <a:ea typeface="+mn-ea"/>
              <a:cs typeface="+mn-cs"/>
            </a:endParaRPr>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pic>
        <p:nvPicPr>
          <p:cNvPr id="345091" name="Picture 3"/>
          <p:cNvPicPr>
            <a:picLocks noChangeAspect="1" noChangeArrowheads="1"/>
          </p:cNvPicPr>
          <p:nvPr/>
        </p:nvPicPr>
        <p:blipFill>
          <a:blip r:embed="rId2" cstate="print"/>
          <a:srcRect/>
          <a:stretch>
            <a:fillRect/>
          </a:stretch>
        </p:blipFill>
        <p:spPr bwMode="auto">
          <a:xfrm>
            <a:off x="4579184" y="2057400"/>
            <a:ext cx="3955215" cy="4366991"/>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4648200" y="1981200"/>
            <a:ext cx="4114800" cy="45720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288770" name="Rectangle 2"/>
          <p:cNvSpPr>
            <a:spLocks noGrp="1" noChangeArrowheads="1"/>
          </p:cNvSpPr>
          <p:nvPr>
            <p:ph type="title"/>
          </p:nvPr>
        </p:nvSpPr>
        <p:spPr>
          <a:xfrm>
            <a:off x="2514600" y="0"/>
            <a:ext cx="6629400" cy="762000"/>
          </a:xfrm>
        </p:spPr>
        <p:txBody>
          <a:bodyPr/>
          <a:lstStyle/>
          <a:p>
            <a:r>
              <a:rPr lang="en-US" dirty="0">
                <a:cs typeface="Times New Roman" pitchFamily="18" charset="0"/>
              </a:rPr>
              <a:t>Definitions</a:t>
            </a:r>
            <a:endParaRPr lang="en-US" dirty="0"/>
          </a:p>
        </p:txBody>
      </p:sp>
      <p:sp>
        <p:nvSpPr>
          <p:cNvPr id="288771" name="Rectangle 3"/>
          <p:cNvSpPr>
            <a:spLocks noGrp="1" noChangeArrowheads="1"/>
          </p:cNvSpPr>
          <p:nvPr>
            <p:ph type="body" idx="1"/>
          </p:nvPr>
        </p:nvSpPr>
        <p:spPr>
          <a:xfrm>
            <a:off x="0" y="1066800"/>
            <a:ext cx="4648200" cy="5334000"/>
          </a:xfrm>
        </p:spPr>
        <p:txBody>
          <a:bodyPr/>
          <a:lstStyle/>
          <a:p>
            <a:pPr>
              <a:buNone/>
            </a:pPr>
            <a:r>
              <a:rPr lang="en-US" sz="2400" dirty="0">
                <a:solidFill>
                  <a:schemeClr val="tx1"/>
                </a:solidFill>
                <a:latin typeface="+mn-lt"/>
                <a:ea typeface="+mn-ea"/>
                <a:cs typeface="+mn-cs"/>
              </a:rPr>
              <a:t>	</a:t>
            </a:r>
            <a:r>
              <a:rPr lang="en-US" sz="2400" dirty="0"/>
              <a:t> The values of </a:t>
            </a:r>
            <a:r>
              <a:rPr lang="en-US" sz="2400" dirty="0">
                <a:latin typeface="Symbol" pitchFamily="18" charset="2"/>
              </a:rPr>
              <a:t>a</a:t>
            </a:r>
            <a:r>
              <a:rPr lang="en-US" sz="2400" dirty="0"/>
              <a:t> and </a:t>
            </a:r>
            <a:r>
              <a:rPr lang="en-US" sz="2400" dirty="0">
                <a:latin typeface="Symbol" pitchFamily="18" charset="2"/>
              </a:rPr>
              <a:t>b</a:t>
            </a:r>
            <a:r>
              <a:rPr lang="en-US" sz="2400" dirty="0"/>
              <a:t> are dependent; you can use KCL to derive that:</a:t>
            </a:r>
          </a:p>
          <a:p>
            <a:pPr>
              <a:buNone/>
            </a:pPr>
            <a:r>
              <a:rPr lang="en-US" sz="2400" dirty="0"/>
              <a:t> </a:t>
            </a:r>
          </a:p>
          <a:p>
            <a:pPr>
              <a:buNone/>
            </a:pPr>
            <a:r>
              <a:rPr lang="en-US" sz="2400" dirty="0">
                <a:latin typeface="Symbol" pitchFamily="18" charset="2"/>
              </a:rPr>
              <a:t>	b</a:t>
            </a:r>
            <a:r>
              <a:rPr lang="en-US" sz="2400" dirty="0"/>
              <a:t> = </a:t>
            </a:r>
            <a:r>
              <a:rPr lang="en-US" sz="2400" dirty="0">
                <a:latin typeface="Symbol" pitchFamily="18" charset="2"/>
              </a:rPr>
              <a:t>a</a:t>
            </a:r>
            <a:r>
              <a:rPr lang="en-US" sz="2400" dirty="0"/>
              <a:t> / (1 - </a:t>
            </a:r>
            <a:r>
              <a:rPr lang="en-US" sz="2400" dirty="0">
                <a:latin typeface="Symbol" pitchFamily="18" charset="2"/>
              </a:rPr>
              <a:t>a</a:t>
            </a:r>
            <a:r>
              <a:rPr lang="en-US" sz="2400" dirty="0"/>
              <a:t>) .</a:t>
            </a:r>
          </a:p>
          <a:p>
            <a:pPr>
              <a:buNone/>
            </a:pPr>
            <a:r>
              <a:rPr lang="en-US" sz="2400" dirty="0"/>
              <a:t> </a:t>
            </a:r>
          </a:p>
          <a:p>
            <a:pPr>
              <a:buNone/>
            </a:pPr>
            <a:r>
              <a:rPr lang="en-US" sz="2400" dirty="0"/>
              <a:t>These parameters are frequency dependent, although sometimes we ignore this.  They are also temperature dependent, but we sometimes can ignore this, too.</a:t>
            </a:r>
            <a:endParaRPr lang="en-US" sz="2400" dirty="0">
              <a:solidFill>
                <a:schemeClr val="tx1"/>
              </a:solidFill>
              <a:latin typeface="+mn-lt"/>
              <a:ea typeface="+mn-ea"/>
              <a:cs typeface="+mn-cs"/>
            </a:endParaRPr>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pic>
        <p:nvPicPr>
          <p:cNvPr id="345091" name="Picture 3"/>
          <p:cNvPicPr>
            <a:picLocks noChangeAspect="1" noChangeArrowheads="1"/>
          </p:cNvPicPr>
          <p:nvPr/>
        </p:nvPicPr>
        <p:blipFill>
          <a:blip r:embed="rId2" cstate="print"/>
          <a:srcRect/>
          <a:stretch>
            <a:fillRect/>
          </a:stretch>
        </p:blipFill>
        <p:spPr bwMode="auto">
          <a:xfrm>
            <a:off x="4579184" y="2057400"/>
            <a:ext cx="3955215" cy="4366991"/>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1219200"/>
          </a:xfrm>
        </p:spPr>
        <p:txBody>
          <a:bodyPr/>
          <a:lstStyle/>
          <a:p>
            <a:r>
              <a:rPr lang="en-US" dirty="0">
                <a:cs typeface="Times New Roman" pitchFamily="18" charset="0"/>
              </a:rPr>
              <a:t>Characteristic Curves</a:t>
            </a:r>
            <a:endParaRPr lang="en-US" dirty="0"/>
          </a:p>
        </p:txBody>
      </p:sp>
      <p:sp>
        <p:nvSpPr>
          <p:cNvPr id="288771" name="Rectangle 3"/>
          <p:cNvSpPr>
            <a:spLocks noGrp="1" noChangeArrowheads="1"/>
          </p:cNvSpPr>
          <p:nvPr>
            <p:ph type="body" idx="1"/>
          </p:nvPr>
        </p:nvSpPr>
        <p:spPr>
          <a:xfrm>
            <a:off x="152400" y="1295400"/>
            <a:ext cx="8610600" cy="457200"/>
          </a:xfrm>
        </p:spPr>
        <p:txBody>
          <a:bodyPr/>
          <a:lstStyle/>
          <a:p>
            <a:r>
              <a:rPr lang="en-US" sz="2400" dirty="0">
                <a:solidFill>
                  <a:schemeClr val="tx1"/>
                </a:solidFill>
                <a:latin typeface="+mn-lt"/>
                <a:ea typeface="+mn-ea"/>
                <a:cs typeface="+mn-cs"/>
              </a:rPr>
              <a:t>	The regions of operation.</a:t>
            </a:r>
          </a:p>
          <a:p>
            <a:endParaRPr lang="en-US" sz="2400" dirty="0">
              <a:solidFill>
                <a:schemeClr val="tx1"/>
              </a:solidFill>
              <a:latin typeface="+mn-lt"/>
              <a:ea typeface="+mn-ea"/>
              <a:cs typeface="+mn-cs"/>
            </a:endParaRPr>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pic>
        <p:nvPicPr>
          <p:cNvPr id="345090" name="Picture 2"/>
          <p:cNvPicPr>
            <a:picLocks noChangeAspect="1" noChangeArrowheads="1"/>
          </p:cNvPicPr>
          <p:nvPr/>
        </p:nvPicPr>
        <p:blipFill>
          <a:blip r:embed="rId2" cstate="print"/>
          <a:srcRect/>
          <a:stretch>
            <a:fillRect/>
          </a:stretch>
        </p:blipFill>
        <p:spPr bwMode="auto">
          <a:xfrm>
            <a:off x="381000" y="1828799"/>
            <a:ext cx="7543800" cy="4741817"/>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1219200"/>
          </a:xfrm>
        </p:spPr>
        <p:txBody>
          <a:bodyPr/>
          <a:lstStyle/>
          <a:p>
            <a:r>
              <a:rPr lang="en-US" dirty="0">
                <a:cs typeface="Times New Roman" pitchFamily="18" charset="0"/>
              </a:rPr>
              <a:t>Output Characteristic</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pic>
        <p:nvPicPr>
          <p:cNvPr id="345090" name="Picture 2"/>
          <p:cNvPicPr>
            <a:picLocks noChangeAspect="1" noChangeArrowheads="1"/>
          </p:cNvPicPr>
          <p:nvPr/>
        </p:nvPicPr>
        <p:blipFill>
          <a:blip r:embed="rId2" cstate="print"/>
          <a:srcRect r="36364" b="5188"/>
          <a:stretch>
            <a:fillRect/>
          </a:stretch>
        </p:blipFill>
        <p:spPr bwMode="auto">
          <a:xfrm>
            <a:off x="990600" y="914400"/>
            <a:ext cx="5943600" cy="556623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DC Analysis</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pic>
        <p:nvPicPr>
          <p:cNvPr id="346114" name="Picture 2"/>
          <p:cNvPicPr>
            <a:picLocks noChangeAspect="1" noChangeArrowheads="1"/>
          </p:cNvPicPr>
          <p:nvPr/>
        </p:nvPicPr>
        <p:blipFill>
          <a:blip r:embed="rId2" cstate="print"/>
          <a:srcRect l="16928" b="66185"/>
          <a:stretch>
            <a:fillRect/>
          </a:stretch>
        </p:blipFill>
        <p:spPr bwMode="auto">
          <a:xfrm>
            <a:off x="533400" y="1295400"/>
            <a:ext cx="8095655" cy="5278137"/>
          </a:xfrm>
          <a:prstGeom prst="rect">
            <a:avLst/>
          </a:prstGeom>
          <a:noFill/>
          <a:ln w="9525">
            <a:noFill/>
            <a:miter lim="800000"/>
            <a:headEnd/>
            <a:tailEnd/>
          </a:ln>
        </p:spPr>
      </p:pic>
      <p:sp>
        <p:nvSpPr>
          <p:cNvPr id="6" name="TextBox 5"/>
          <p:cNvSpPr txBox="1"/>
          <p:nvPr/>
        </p:nvSpPr>
        <p:spPr>
          <a:xfrm>
            <a:off x="533400" y="609600"/>
            <a:ext cx="8001000" cy="707886"/>
          </a:xfrm>
          <a:prstGeom prst="rect">
            <a:avLst/>
          </a:prstGeom>
          <a:noFill/>
        </p:spPr>
        <p:txBody>
          <a:bodyPr wrap="square" rtlCol="0">
            <a:spAutoFit/>
          </a:bodyPr>
          <a:lstStyle/>
          <a:p>
            <a:r>
              <a:rPr lang="en-US" sz="2000" dirty="0"/>
              <a:t>			These equivalent circuits are given in Fig. 4.19 in the </a:t>
            </a:r>
            <a:r>
              <a:rPr lang="en-US" sz="2000" dirty="0" err="1"/>
              <a:t>Hambley</a:t>
            </a:r>
            <a:r>
              <a:rPr lang="en-US" sz="2000" dirty="0"/>
              <a:t> text, Second Edition.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DC Analysis</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pic>
        <p:nvPicPr>
          <p:cNvPr id="347138" name="Picture 2"/>
          <p:cNvPicPr>
            <a:picLocks noChangeAspect="1" noChangeArrowheads="1"/>
          </p:cNvPicPr>
          <p:nvPr/>
        </p:nvPicPr>
        <p:blipFill>
          <a:blip r:embed="rId2" cstate="print"/>
          <a:srcRect l="16406" t="32870" r="10676" b="34273"/>
          <a:stretch>
            <a:fillRect/>
          </a:stretch>
        </p:blipFill>
        <p:spPr bwMode="auto">
          <a:xfrm>
            <a:off x="1334814" y="1278255"/>
            <a:ext cx="7275786" cy="5274945"/>
          </a:xfrm>
          <a:prstGeom prst="rect">
            <a:avLst/>
          </a:prstGeom>
          <a:noFill/>
          <a:ln w="9525">
            <a:noFill/>
            <a:miter lim="800000"/>
            <a:headEnd/>
            <a:tailEnd/>
          </a:ln>
        </p:spPr>
      </p:pic>
      <p:sp>
        <p:nvSpPr>
          <p:cNvPr id="6" name="TextBox 5"/>
          <p:cNvSpPr txBox="1"/>
          <p:nvPr/>
        </p:nvSpPr>
        <p:spPr>
          <a:xfrm>
            <a:off x="533400" y="609600"/>
            <a:ext cx="8001000" cy="707886"/>
          </a:xfrm>
          <a:prstGeom prst="rect">
            <a:avLst/>
          </a:prstGeom>
          <a:noFill/>
        </p:spPr>
        <p:txBody>
          <a:bodyPr wrap="square" rtlCol="0">
            <a:spAutoFit/>
          </a:bodyPr>
          <a:lstStyle/>
          <a:p>
            <a:r>
              <a:rPr lang="en-US" sz="2000" dirty="0"/>
              <a:t>			These equivalent circuits are given in Fig. 4.19 in the </a:t>
            </a:r>
            <a:r>
              <a:rPr lang="en-US" sz="2000" dirty="0" err="1"/>
              <a:t>Hambley</a:t>
            </a:r>
            <a:r>
              <a:rPr lang="en-US" sz="2000" dirty="0"/>
              <a:t> text, Second Edition.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DC Analysis</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pic>
        <p:nvPicPr>
          <p:cNvPr id="348162" name="Picture 2"/>
          <p:cNvPicPr>
            <a:picLocks noChangeAspect="1" noChangeArrowheads="1"/>
          </p:cNvPicPr>
          <p:nvPr/>
        </p:nvPicPr>
        <p:blipFill>
          <a:blip r:embed="rId2" cstate="print"/>
          <a:srcRect l="15765" t="66548" r="18392" b="4179"/>
          <a:stretch>
            <a:fillRect/>
          </a:stretch>
        </p:blipFill>
        <p:spPr bwMode="auto">
          <a:xfrm>
            <a:off x="1143000" y="1361941"/>
            <a:ext cx="7315200" cy="5254580"/>
          </a:xfrm>
          <a:prstGeom prst="rect">
            <a:avLst/>
          </a:prstGeom>
          <a:noFill/>
          <a:ln w="9525">
            <a:noFill/>
            <a:miter lim="800000"/>
            <a:headEnd/>
            <a:tailEnd/>
          </a:ln>
        </p:spPr>
      </p:pic>
      <p:sp>
        <p:nvSpPr>
          <p:cNvPr id="6" name="TextBox 5"/>
          <p:cNvSpPr txBox="1"/>
          <p:nvPr/>
        </p:nvSpPr>
        <p:spPr>
          <a:xfrm>
            <a:off x="533400" y="609600"/>
            <a:ext cx="8001000" cy="707886"/>
          </a:xfrm>
          <a:prstGeom prst="rect">
            <a:avLst/>
          </a:prstGeom>
          <a:noFill/>
        </p:spPr>
        <p:txBody>
          <a:bodyPr wrap="square" rtlCol="0">
            <a:spAutoFit/>
          </a:bodyPr>
          <a:lstStyle/>
          <a:p>
            <a:r>
              <a:rPr lang="en-US" sz="2000" dirty="0"/>
              <a:t>			These equivalent circuits are given in Fig. 4.19 in the </a:t>
            </a:r>
            <a:r>
              <a:rPr lang="en-US" sz="2000" dirty="0" err="1"/>
              <a:t>Hambley</a:t>
            </a:r>
            <a:r>
              <a:rPr lang="en-US" sz="2000" dirty="0"/>
              <a:t> text, Second Edition.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Examples</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6" name="TextBox 5"/>
          <p:cNvSpPr txBox="1"/>
          <p:nvPr/>
        </p:nvSpPr>
        <p:spPr>
          <a:xfrm>
            <a:off x="304800" y="990600"/>
            <a:ext cx="8001000" cy="1200329"/>
          </a:xfrm>
          <a:prstGeom prst="rect">
            <a:avLst/>
          </a:prstGeom>
          <a:noFill/>
        </p:spPr>
        <p:txBody>
          <a:bodyPr wrap="square" rtlCol="0">
            <a:spAutoFit/>
          </a:bodyPr>
          <a:lstStyle/>
          <a:p>
            <a:r>
              <a:rPr lang="en-US" dirty="0"/>
              <a:t>Let’s do some example problems.  Assume </a:t>
            </a:r>
            <a:r>
              <a:rPr lang="en-US" dirty="0">
                <a:latin typeface="Symbol" pitchFamily="18" charset="2"/>
              </a:rPr>
              <a:t>b</a:t>
            </a:r>
            <a:r>
              <a:rPr lang="en-US" dirty="0"/>
              <a:t> = 100.</a:t>
            </a:r>
          </a:p>
        </p:txBody>
      </p:sp>
      <p:pic>
        <p:nvPicPr>
          <p:cNvPr id="22529" name="Picture 1"/>
          <p:cNvPicPr>
            <a:picLocks noChangeAspect="1" noChangeArrowheads="1"/>
          </p:cNvPicPr>
          <p:nvPr/>
        </p:nvPicPr>
        <p:blipFill>
          <a:blip r:embed="rId2" cstate="print"/>
          <a:srcRect/>
          <a:stretch>
            <a:fillRect/>
          </a:stretch>
        </p:blipFill>
        <p:spPr bwMode="auto">
          <a:xfrm>
            <a:off x="3962400" y="1676400"/>
            <a:ext cx="2324100" cy="49244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228600" y="609600"/>
            <a:ext cx="8610600" cy="1371600"/>
          </a:xfrm>
        </p:spPr>
        <p:txBody>
          <a:bodyPr/>
          <a:lstStyle/>
          <a:p>
            <a:r>
              <a:rPr lang="en-US" sz="3200" dirty="0"/>
              <a:t>Overview of this Portion of the Course</a:t>
            </a:r>
            <a:br>
              <a:rPr lang="en-US" sz="3200" dirty="0"/>
            </a:br>
            <a:r>
              <a:rPr lang="en-US" sz="3200" dirty="0"/>
              <a:t> </a:t>
            </a:r>
            <a:r>
              <a:rPr lang="en-US" sz="3200" b="1" dirty="0"/>
              <a:t>Bipolar Junction Transistors (BJTs)</a:t>
            </a:r>
          </a:p>
        </p:txBody>
      </p:sp>
      <p:sp>
        <p:nvSpPr>
          <p:cNvPr id="1027" name="Rectangle 3"/>
          <p:cNvSpPr>
            <a:spLocks noGrp="1" noChangeArrowheads="1"/>
          </p:cNvSpPr>
          <p:nvPr>
            <p:ph type="body" idx="1"/>
          </p:nvPr>
        </p:nvSpPr>
        <p:spPr>
          <a:xfrm>
            <a:off x="685800" y="1981200"/>
            <a:ext cx="7772400" cy="4343400"/>
          </a:xfrm>
        </p:spPr>
        <p:txBody>
          <a:bodyPr/>
          <a:lstStyle/>
          <a:p>
            <a:pPr>
              <a:lnSpc>
                <a:spcPct val="90000"/>
              </a:lnSpc>
              <a:buFontTx/>
              <a:buNone/>
            </a:pPr>
            <a:r>
              <a:rPr lang="en-US" sz="2800" dirty="0"/>
              <a:t>In this part, we will cover the following topics:</a:t>
            </a:r>
          </a:p>
          <a:p>
            <a:pPr>
              <a:lnSpc>
                <a:spcPct val="90000"/>
              </a:lnSpc>
            </a:pPr>
            <a:r>
              <a:rPr lang="en-US" sz="2800" dirty="0"/>
              <a:t>The structure and terminology for BJTs</a:t>
            </a:r>
          </a:p>
          <a:p>
            <a:pPr>
              <a:lnSpc>
                <a:spcPct val="90000"/>
              </a:lnSpc>
            </a:pPr>
            <a:r>
              <a:rPr lang="en-US" sz="2800" dirty="0"/>
              <a:t>Transistor action</a:t>
            </a:r>
          </a:p>
          <a:p>
            <a:pPr>
              <a:lnSpc>
                <a:spcPct val="90000"/>
              </a:lnSpc>
            </a:pPr>
            <a:r>
              <a:rPr lang="en-US" sz="2800" dirty="0"/>
              <a:t>Transistor characteristic curves and notation standards</a:t>
            </a:r>
          </a:p>
          <a:p>
            <a:pPr>
              <a:lnSpc>
                <a:spcPct val="90000"/>
              </a:lnSpc>
            </a:pPr>
            <a:r>
              <a:rPr lang="en-US" sz="2800" dirty="0"/>
              <a:t>DC analysis of transistors, large signal models</a:t>
            </a:r>
          </a:p>
          <a:p>
            <a:pPr>
              <a:lnSpc>
                <a:spcPct val="90000"/>
              </a:lnSpc>
            </a:pPr>
            <a:r>
              <a:rPr lang="en-US" sz="2800" dirty="0"/>
              <a:t>AC analysis of transistors, small signal models (covered in the next lecture set, #7)</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Examples</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6" name="TextBox 5"/>
          <p:cNvSpPr txBox="1"/>
          <p:nvPr/>
        </p:nvSpPr>
        <p:spPr>
          <a:xfrm>
            <a:off x="304800" y="990600"/>
            <a:ext cx="8001000" cy="1200329"/>
          </a:xfrm>
          <a:prstGeom prst="rect">
            <a:avLst/>
          </a:prstGeom>
          <a:noFill/>
        </p:spPr>
        <p:txBody>
          <a:bodyPr wrap="square" rtlCol="0">
            <a:spAutoFit/>
          </a:bodyPr>
          <a:lstStyle/>
          <a:p>
            <a:r>
              <a:rPr lang="en-US" dirty="0"/>
              <a:t>Let’s do some example problems.  Assume </a:t>
            </a:r>
            <a:r>
              <a:rPr lang="en-US" dirty="0">
                <a:latin typeface="Symbol" pitchFamily="18" charset="2"/>
              </a:rPr>
              <a:t>b</a:t>
            </a:r>
            <a:r>
              <a:rPr lang="en-US" dirty="0"/>
              <a:t> = 100.</a:t>
            </a:r>
          </a:p>
        </p:txBody>
      </p:sp>
      <p:pic>
        <p:nvPicPr>
          <p:cNvPr id="69634" name="Picture 2"/>
          <p:cNvPicPr>
            <a:picLocks noChangeAspect="1" noChangeArrowheads="1"/>
          </p:cNvPicPr>
          <p:nvPr/>
        </p:nvPicPr>
        <p:blipFill>
          <a:blip r:embed="rId2" cstate="print"/>
          <a:srcRect/>
          <a:stretch>
            <a:fillRect/>
          </a:stretch>
        </p:blipFill>
        <p:spPr bwMode="auto">
          <a:xfrm>
            <a:off x="4038600" y="1676400"/>
            <a:ext cx="2295525" cy="485775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Examples</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6" name="TextBox 5"/>
          <p:cNvSpPr txBox="1"/>
          <p:nvPr/>
        </p:nvSpPr>
        <p:spPr>
          <a:xfrm>
            <a:off x="304800" y="990600"/>
            <a:ext cx="8001000" cy="1200329"/>
          </a:xfrm>
          <a:prstGeom prst="rect">
            <a:avLst/>
          </a:prstGeom>
          <a:noFill/>
        </p:spPr>
        <p:txBody>
          <a:bodyPr wrap="square" rtlCol="0">
            <a:spAutoFit/>
          </a:bodyPr>
          <a:lstStyle/>
          <a:p>
            <a:r>
              <a:rPr lang="en-US" dirty="0"/>
              <a:t>Let’s do some example problems.  Assume </a:t>
            </a:r>
            <a:r>
              <a:rPr lang="en-US" dirty="0">
                <a:latin typeface="Symbol" pitchFamily="18" charset="2"/>
              </a:rPr>
              <a:t>b</a:t>
            </a:r>
            <a:r>
              <a:rPr lang="en-US" dirty="0"/>
              <a:t> = 100.</a:t>
            </a:r>
          </a:p>
        </p:txBody>
      </p:sp>
      <p:pic>
        <p:nvPicPr>
          <p:cNvPr id="70658" name="Picture 2"/>
          <p:cNvPicPr>
            <a:picLocks noChangeAspect="1" noChangeArrowheads="1"/>
          </p:cNvPicPr>
          <p:nvPr/>
        </p:nvPicPr>
        <p:blipFill>
          <a:blip r:embed="rId2" cstate="print"/>
          <a:srcRect/>
          <a:stretch>
            <a:fillRect/>
          </a:stretch>
        </p:blipFill>
        <p:spPr bwMode="auto">
          <a:xfrm>
            <a:off x="3962400" y="1600200"/>
            <a:ext cx="2295525" cy="485775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Examples</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6" name="TextBox 5"/>
          <p:cNvSpPr txBox="1"/>
          <p:nvPr/>
        </p:nvSpPr>
        <p:spPr>
          <a:xfrm>
            <a:off x="304800" y="990600"/>
            <a:ext cx="8001000" cy="1200329"/>
          </a:xfrm>
          <a:prstGeom prst="rect">
            <a:avLst/>
          </a:prstGeom>
          <a:noFill/>
        </p:spPr>
        <p:txBody>
          <a:bodyPr wrap="square" rtlCol="0">
            <a:spAutoFit/>
          </a:bodyPr>
          <a:lstStyle/>
          <a:p>
            <a:r>
              <a:rPr lang="en-US" dirty="0"/>
              <a:t>Let’s do some example problems.  Assume </a:t>
            </a:r>
            <a:r>
              <a:rPr lang="en-US" dirty="0">
                <a:latin typeface="Symbol" pitchFamily="18" charset="2"/>
              </a:rPr>
              <a:t>b</a:t>
            </a:r>
            <a:r>
              <a:rPr lang="en-US" dirty="0"/>
              <a:t> = 100.</a:t>
            </a:r>
          </a:p>
        </p:txBody>
      </p:sp>
      <p:pic>
        <p:nvPicPr>
          <p:cNvPr id="71682" name="Picture 2"/>
          <p:cNvPicPr>
            <a:picLocks noChangeAspect="1" noChangeArrowheads="1"/>
          </p:cNvPicPr>
          <p:nvPr/>
        </p:nvPicPr>
        <p:blipFill>
          <a:blip r:embed="rId2" cstate="print"/>
          <a:srcRect/>
          <a:stretch>
            <a:fillRect/>
          </a:stretch>
        </p:blipFill>
        <p:spPr bwMode="auto">
          <a:xfrm>
            <a:off x="3972728" y="1651106"/>
            <a:ext cx="4180672" cy="4949719"/>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Examples</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6" name="TextBox 5"/>
          <p:cNvSpPr txBox="1"/>
          <p:nvPr/>
        </p:nvSpPr>
        <p:spPr>
          <a:xfrm>
            <a:off x="0" y="838200"/>
            <a:ext cx="4343400" cy="4401205"/>
          </a:xfrm>
          <a:prstGeom prst="rect">
            <a:avLst/>
          </a:prstGeom>
          <a:noFill/>
        </p:spPr>
        <p:txBody>
          <a:bodyPr wrap="square" rtlCol="0">
            <a:spAutoFit/>
          </a:bodyPr>
          <a:lstStyle/>
          <a:p>
            <a:r>
              <a:rPr lang="en-US" sz="2800" dirty="0"/>
              <a:t>Typically, simple circuits use a voltage divider at base to set the dc bias conditions.  It is usually a good idea to take the </a:t>
            </a:r>
            <a:r>
              <a:rPr lang="en-US" sz="2800" dirty="0" err="1"/>
              <a:t>Thevenin</a:t>
            </a:r>
            <a:r>
              <a:rPr lang="en-US" sz="2800" dirty="0"/>
              <a:t> equivalent of these circuits, with respect to ground, and use that to solve. </a:t>
            </a:r>
          </a:p>
          <a:p>
            <a:r>
              <a:rPr lang="en-US" sz="2800" dirty="0"/>
              <a:t>Assume </a:t>
            </a:r>
            <a:r>
              <a:rPr lang="en-US" sz="2800" dirty="0">
                <a:latin typeface="Symbol" pitchFamily="18" charset="2"/>
              </a:rPr>
              <a:t>b</a:t>
            </a:r>
            <a:r>
              <a:rPr lang="en-US" sz="2800" dirty="0"/>
              <a:t> = 100.</a:t>
            </a:r>
          </a:p>
        </p:txBody>
      </p:sp>
      <p:pic>
        <p:nvPicPr>
          <p:cNvPr id="72707" name="Picture 3"/>
          <p:cNvPicPr>
            <a:picLocks noChangeAspect="1" noChangeArrowheads="1"/>
          </p:cNvPicPr>
          <p:nvPr/>
        </p:nvPicPr>
        <p:blipFill>
          <a:blip r:embed="rId2" cstate="print"/>
          <a:srcRect/>
          <a:stretch>
            <a:fillRect/>
          </a:stretch>
        </p:blipFill>
        <p:spPr bwMode="auto">
          <a:xfrm>
            <a:off x="4495800" y="685800"/>
            <a:ext cx="4495800" cy="5876925"/>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Examples</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6" name="TextBox 5"/>
          <p:cNvSpPr txBox="1"/>
          <p:nvPr/>
        </p:nvSpPr>
        <p:spPr>
          <a:xfrm>
            <a:off x="0" y="838200"/>
            <a:ext cx="4343400" cy="4401205"/>
          </a:xfrm>
          <a:prstGeom prst="rect">
            <a:avLst/>
          </a:prstGeom>
          <a:noFill/>
        </p:spPr>
        <p:txBody>
          <a:bodyPr wrap="square" rtlCol="0">
            <a:spAutoFit/>
          </a:bodyPr>
          <a:lstStyle/>
          <a:p>
            <a:r>
              <a:rPr lang="en-US" sz="2800" dirty="0"/>
              <a:t>Typically, simple circuits use a voltage divider at base to set the dc bias conditions.  It is usually a good idea to take the </a:t>
            </a:r>
            <a:r>
              <a:rPr lang="en-US" sz="2800" dirty="0" err="1"/>
              <a:t>Thevenin</a:t>
            </a:r>
            <a:r>
              <a:rPr lang="en-US" sz="2800" dirty="0"/>
              <a:t> equivalent of these circuits, with respect to ground, and use that to solve. </a:t>
            </a:r>
          </a:p>
          <a:p>
            <a:r>
              <a:rPr lang="en-US" sz="2800" dirty="0"/>
              <a:t>Assume </a:t>
            </a:r>
            <a:r>
              <a:rPr lang="en-US" sz="2800" dirty="0">
                <a:latin typeface="Symbol" pitchFamily="18" charset="2"/>
              </a:rPr>
              <a:t>b</a:t>
            </a:r>
            <a:r>
              <a:rPr lang="en-US" sz="2800" dirty="0"/>
              <a:t> = 100.</a:t>
            </a:r>
          </a:p>
        </p:txBody>
      </p:sp>
      <p:sp>
        <p:nvSpPr>
          <p:cNvPr id="737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3729" name="Object 1"/>
          <p:cNvGraphicFramePr>
            <a:graphicFrameLocks noChangeAspect="1"/>
          </p:cNvGraphicFramePr>
          <p:nvPr/>
        </p:nvGraphicFramePr>
        <p:xfrm>
          <a:off x="4419600" y="838200"/>
          <a:ext cx="4219575" cy="5514975"/>
        </p:xfrm>
        <a:graphic>
          <a:graphicData uri="http://schemas.openxmlformats.org/presentationml/2006/ole">
            <mc:AlternateContent xmlns:mc="http://schemas.openxmlformats.org/markup-compatibility/2006">
              <mc:Choice xmlns:v="urn:schemas-microsoft-com:vml" Requires="v">
                <p:oleObj name="Picture" r:id="rId2" imgW="3162300" imgH="4133850" progId="Word.Picture.8">
                  <p:embed/>
                </p:oleObj>
              </mc:Choice>
              <mc:Fallback>
                <p:oleObj name="Picture" r:id="rId2" imgW="3162300" imgH="4133850" progId="Word.Picture.8">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838200"/>
                        <a:ext cx="4219575" cy="551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Examples</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6" name="TextBox 5"/>
          <p:cNvSpPr txBox="1"/>
          <p:nvPr/>
        </p:nvSpPr>
        <p:spPr>
          <a:xfrm>
            <a:off x="0" y="838200"/>
            <a:ext cx="4343400" cy="4401205"/>
          </a:xfrm>
          <a:prstGeom prst="rect">
            <a:avLst/>
          </a:prstGeom>
          <a:noFill/>
        </p:spPr>
        <p:txBody>
          <a:bodyPr wrap="square" rtlCol="0">
            <a:spAutoFit/>
          </a:bodyPr>
          <a:lstStyle/>
          <a:p>
            <a:r>
              <a:rPr lang="en-US" sz="2800" dirty="0"/>
              <a:t>Typically, simple circuits use a voltage divider at base to set the dc bias conditions.  It is usually a good idea to take the </a:t>
            </a:r>
            <a:r>
              <a:rPr lang="en-US" sz="2800" dirty="0" err="1"/>
              <a:t>Thevenin</a:t>
            </a:r>
            <a:r>
              <a:rPr lang="en-US" sz="2800" dirty="0"/>
              <a:t> equivalent of these circuits, with respect to ground, and use that to solve. </a:t>
            </a:r>
          </a:p>
          <a:p>
            <a:r>
              <a:rPr lang="en-US" sz="2800" dirty="0"/>
              <a:t>Assume </a:t>
            </a:r>
            <a:r>
              <a:rPr lang="en-US" sz="2800" dirty="0">
                <a:latin typeface="Symbol" pitchFamily="18" charset="2"/>
              </a:rPr>
              <a:t>b</a:t>
            </a:r>
            <a:r>
              <a:rPr lang="en-US" sz="2800" dirty="0"/>
              <a:t> = 100.</a:t>
            </a:r>
          </a:p>
        </p:txBody>
      </p:sp>
      <p:sp>
        <p:nvSpPr>
          <p:cNvPr id="737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5779" name="Picture 3"/>
          <p:cNvPicPr>
            <a:picLocks noChangeAspect="1" noChangeArrowheads="1"/>
          </p:cNvPicPr>
          <p:nvPr/>
        </p:nvPicPr>
        <p:blipFill>
          <a:blip r:embed="rId2" cstate="print"/>
          <a:srcRect/>
          <a:stretch>
            <a:fillRect/>
          </a:stretch>
        </p:blipFill>
        <p:spPr bwMode="auto">
          <a:xfrm>
            <a:off x="4191000" y="685800"/>
            <a:ext cx="4486275" cy="5857875"/>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Saturation</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6" name="TextBox 5"/>
          <p:cNvSpPr txBox="1"/>
          <p:nvPr/>
        </p:nvSpPr>
        <p:spPr>
          <a:xfrm>
            <a:off x="609600" y="838200"/>
            <a:ext cx="7696200" cy="4524315"/>
          </a:xfrm>
          <a:prstGeom prst="rect">
            <a:avLst/>
          </a:prstGeom>
          <a:noFill/>
        </p:spPr>
        <p:txBody>
          <a:bodyPr wrap="square" rtlCol="0">
            <a:spAutoFit/>
          </a:bodyPr>
          <a:lstStyle/>
          <a:p>
            <a:r>
              <a:rPr lang="en-US" sz="2400" dirty="0"/>
              <a:t>Many students have trouble with saturation at this point.  (This is the saturation region of the transistor that I am speaking of, although many students feel saturated themselves, as well.)  They have trouble understanding how the criterion </a:t>
            </a:r>
          </a:p>
          <a:p>
            <a:r>
              <a:rPr lang="en-US" sz="2400" dirty="0"/>
              <a:t> </a:t>
            </a:r>
          </a:p>
          <a:p>
            <a:r>
              <a:rPr lang="en-US" sz="2400" dirty="0"/>
              <a:t>	I</a:t>
            </a:r>
            <a:r>
              <a:rPr lang="en-US" sz="2400" baseline="-25000" dirty="0"/>
              <a:t>C</a:t>
            </a:r>
            <a:r>
              <a:rPr lang="en-US" sz="2400" dirty="0"/>
              <a:t> / I</a:t>
            </a:r>
            <a:r>
              <a:rPr lang="en-US" sz="2400" baseline="-25000" dirty="0"/>
              <a:t>B</a:t>
            </a:r>
            <a:r>
              <a:rPr lang="en-US" sz="2400" dirty="0"/>
              <a:t> &lt; </a:t>
            </a:r>
            <a:r>
              <a:rPr lang="en-US" sz="2400" dirty="0">
                <a:latin typeface="Symbol" pitchFamily="18" charset="2"/>
              </a:rPr>
              <a:t>b</a:t>
            </a:r>
            <a:r>
              <a:rPr lang="en-US" sz="2400" dirty="0"/>
              <a:t> </a:t>
            </a:r>
          </a:p>
          <a:p>
            <a:r>
              <a:rPr lang="en-US" sz="2400" dirty="0"/>
              <a:t> </a:t>
            </a:r>
          </a:p>
          <a:p>
            <a:r>
              <a:rPr lang="en-US" sz="2400" dirty="0"/>
              <a:t>comes about.  They also have trouble understanding how I</a:t>
            </a:r>
            <a:r>
              <a:rPr lang="en-US" sz="2400" baseline="-25000" dirty="0"/>
              <a:t>C</a:t>
            </a:r>
            <a:r>
              <a:rPr lang="en-US" sz="2400" dirty="0"/>
              <a:t> can be positive if the </a:t>
            </a:r>
            <a:r>
              <a:rPr lang="en-US" sz="2400" dirty="0" err="1"/>
              <a:t>bc</a:t>
            </a:r>
            <a:r>
              <a:rPr lang="en-US" sz="2400" dirty="0"/>
              <a:t> junction is forward biased.  The following thought experiment may be of benefit.</a:t>
            </a:r>
          </a:p>
        </p:txBody>
      </p:sp>
      <p:sp>
        <p:nvSpPr>
          <p:cNvPr id="737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Saturation</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6" name="TextBox 5"/>
          <p:cNvSpPr txBox="1"/>
          <p:nvPr/>
        </p:nvSpPr>
        <p:spPr>
          <a:xfrm>
            <a:off x="0" y="838200"/>
            <a:ext cx="8915400" cy="830997"/>
          </a:xfrm>
          <a:prstGeom prst="rect">
            <a:avLst/>
          </a:prstGeom>
          <a:noFill/>
        </p:spPr>
        <p:txBody>
          <a:bodyPr wrap="square" rtlCol="0">
            <a:spAutoFit/>
          </a:bodyPr>
          <a:lstStyle/>
          <a:p>
            <a:r>
              <a:rPr lang="en-US" sz="2400" dirty="0"/>
              <a:t>Assume the simple circuit below.  Assume that </a:t>
            </a:r>
            <a:r>
              <a:rPr lang="en-US" sz="2400" i="1" dirty="0"/>
              <a:t>I</a:t>
            </a:r>
            <a:r>
              <a:rPr lang="en-US" sz="2400" i="1" baseline="-25000" dirty="0"/>
              <a:t>S</a:t>
            </a:r>
            <a:r>
              <a:rPr lang="en-US" sz="2400" dirty="0"/>
              <a:t> </a:t>
            </a:r>
            <a:r>
              <a:rPr lang="en-US" sz="2400" dirty="0" err="1"/>
              <a:t>is</a:t>
            </a:r>
            <a:r>
              <a:rPr lang="en-US" sz="2400" dirty="0"/>
              <a:t> zero, or negative, and then is increased slowly.</a:t>
            </a:r>
          </a:p>
        </p:txBody>
      </p:sp>
      <p:sp>
        <p:nvSpPr>
          <p:cNvPr id="737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47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1638393"/>
            <a:ext cx="4086225"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52400" y="1752600"/>
            <a:ext cx="3810000" cy="4832092"/>
          </a:xfrm>
          <a:prstGeom prst="rect">
            <a:avLst/>
          </a:prstGeom>
          <a:noFill/>
        </p:spPr>
        <p:txBody>
          <a:bodyPr wrap="square" rtlCol="0">
            <a:spAutoFit/>
          </a:bodyPr>
          <a:lstStyle/>
          <a:p>
            <a:r>
              <a:rPr lang="en-US" sz="2800" dirty="0"/>
              <a:t>Note that </a:t>
            </a:r>
            <a:r>
              <a:rPr lang="en-US" sz="2800" i="1" dirty="0"/>
              <a:t>I</a:t>
            </a:r>
            <a:r>
              <a:rPr lang="en-US" sz="2800" i="1" baseline="-25000" dirty="0"/>
              <a:t>S</a:t>
            </a:r>
            <a:r>
              <a:rPr lang="en-US" sz="2800" dirty="0"/>
              <a:t> needs to reach a high enough value so that the b-e junction will turn on, at 0.7[V].  This corresponds to a current of </a:t>
            </a:r>
          </a:p>
          <a:p>
            <a:r>
              <a:rPr lang="en-US" sz="2800" dirty="0"/>
              <a:t>	(</a:t>
            </a:r>
            <a:r>
              <a:rPr lang="en-US" sz="2800" i="1" dirty="0"/>
              <a:t>I</a:t>
            </a:r>
            <a:r>
              <a:rPr lang="en-US" sz="2800" i="1" baseline="-25000" dirty="0"/>
              <a:t>S</a:t>
            </a:r>
            <a:r>
              <a:rPr lang="en-US" sz="2800" dirty="0"/>
              <a:t>)</a:t>
            </a:r>
            <a:r>
              <a:rPr lang="en-US" sz="2800" i="1" dirty="0"/>
              <a:t>R</a:t>
            </a:r>
            <a:r>
              <a:rPr lang="en-US" sz="2800" i="1" baseline="-25000" dirty="0"/>
              <a:t>B</a:t>
            </a:r>
            <a:r>
              <a:rPr lang="en-US" sz="2800" dirty="0"/>
              <a:t> = 0.7[V], or </a:t>
            </a:r>
          </a:p>
          <a:p>
            <a:r>
              <a:rPr lang="en-US" sz="2800" dirty="0"/>
              <a:t>	</a:t>
            </a:r>
            <a:r>
              <a:rPr lang="en-US" sz="2800" i="1" dirty="0"/>
              <a:t>I</a:t>
            </a:r>
            <a:r>
              <a:rPr lang="en-US" sz="2800" i="1" baseline="-25000" dirty="0"/>
              <a:t>S</a:t>
            </a:r>
            <a:r>
              <a:rPr lang="en-US" sz="2800" dirty="0"/>
              <a:t> = 0.7[V]/</a:t>
            </a:r>
            <a:r>
              <a:rPr lang="en-US" sz="2800" i="1" dirty="0"/>
              <a:t>R</a:t>
            </a:r>
            <a:r>
              <a:rPr lang="en-US" sz="2800" i="1" baseline="-25000" dirty="0"/>
              <a:t>B</a:t>
            </a:r>
            <a:r>
              <a:rPr lang="en-US" sz="2800" dirty="0"/>
              <a:t>.</a:t>
            </a:r>
          </a:p>
          <a:p>
            <a:endParaRPr lang="en-US" sz="2800" dirty="0"/>
          </a:p>
        </p:txBody>
      </p:sp>
    </p:spTree>
    <p:extLst>
      <p:ext uri="{BB962C8B-B14F-4D97-AF65-F5344CB8AC3E}">
        <p14:creationId xmlns:p14="http://schemas.microsoft.com/office/powerpoint/2010/main" val="14920168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Saturation</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6" name="TextBox 5"/>
          <p:cNvSpPr txBox="1"/>
          <p:nvPr/>
        </p:nvSpPr>
        <p:spPr>
          <a:xfrm>
            <a:off x="609600" y="838200"/>
            <a:ext cx="8305800" cy="830997"/>
          </a:xfrm>
          <a:prstGeom prst="rect">
            <a:avLst/>
          </a:prstGeom>
          <a:noFill/>
        </p:spPr>
        <p:txBody>
          <a:bodyPr wrap="square" rtlCol="0">
            <a:spAutoFit/>
          </a:bodyPr>
          <a:lstStyle/>
          <a:p>
            <a:r>
              <a:rPr lang="en-US" sz="2400" dirty="0"/>
              <a:t>Assume that </a:t>
            </a:r>
            <a:r>
              <a:rPr lang="en-US" sz="2400" i="1" dirty="0"/>
              <a:t>I</a:t>
            </a:r>
            <a:r>
              <a:rPr lang="en-US" sz="2400" i="1" baseline="-25000" dirty="0"/>
              <a:t>S</a:t>
            </a:r>
            <a:r>
              <a:rPr lang="en-US" sz="2400" dirty="0"/>
              <a:t> </a:t>
            </a:r>
            <a:r>
              <a:rPr lang="en-US" sz="2400" dirty="0" err="1"/>
              <a:t>is</a:t>
            </a:r>
            <a:r>
              <a:rPr lang="en-US" sz="2400" dirty="0"/>
              <a:t> zero, or negative, and then is increased slowly.</a:t>
            </a:r>
          </a:p>
        </p:txBody>
      </p:sp>
      <p:sp>
        <p:nvSpPr>
          <p:cNvPr id="737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 name="TextBox 2"/>
          <p:cNvSpPr txBox="1"/>
          <p:nvPr/>
        </p:nvSpPr>
        <p:spPr>
          <a:xfrm>
            <a:off x="152400" y="1752600"/>
            <a:ext cx="3810000" cy="4832092"/>
          </a:xfrm>
          <a:prstGeom prst="rect">
            <a:avLst/>
          </a:prstGeom>
          <a:noFill/>
        </p:spPr>
        <p:txBody>
          <a:bodyPr wrap="square" rtlCol="0">
            <a:spAutoFit/>
          </a:bodyPr>
          <a:lstStyle/>
          <a:p>
            <a:r>
              <a:rPr lang="en-US" sz="2800" dirty="0"/>
              <a:t>Note that </a:t>
            </a:r>
            <a:r>
              <a:rPr lang="en-US" sz="2800" i="1" dirty="0"/>
              <a:t>I</a:t>
            </a:r>
            <a:r>
              <a:rPr lang="en-US" sz="2800" i="1" baseline="-25000" dirty="0"/>
              <a:t>S</a:t>
            </a:r>
            <a:r>
              <a:rPr lang="en-US" sz="2800" dirty="0"/>
              <a:t> needs to reach a high enough value so that the b-e junction will turn on, at 0.7[V].  This corresponds to a current of </a:t>
            </a:r>
          </a:p>
          <a:p>
            <a:r>
              <a:rPr lang="en-US" sz="2800" dirty="0"/>
              <a:t>	(</a:t>
            </a:r>
            <a:r>
              <a:rPr lang="en-US" sz="2800" i="1" dirty="0"/>
              <a:t>I</a:t>
            </a:r>
            <a:r>
              <a:rPr lang="en-US" sz="2800" i="1" baseline="-25000" dirty="0"/>
              <a:t>S</a:t>
            </a:r>
            <a:r>
              <a:rPr lang="en-US" sz="2800" dirty="0"/>
              <a:t>)</a:t>
            </a:r>
            <a:r>
              <a:rPr lang="en-US" sz="2800" i="1" dirty="0"/>
              <a:t>R</a:t>
            </a:r>
            <a:r>
              <a:rPr lang="en-US" sz="2800" i="1" baseline="-25000" dirty="0"/>
              <a:t>B</a:t>
            </a:r>
            <a:r>
              <a:rPr lang="en-US" sz="2800" dirty="0"/>
              <a:t> = 0.7[V], or </a:t>
            </a:r>
          </a:p>
          <a:p>
            <a:r>
              <a:rPr lang="en-US" sz="2800" dirty="0"/>
              <a:t>	</a:t>
            </a:r>
            <a:r>
              <a:rPr lang="en-US" sz="2800" i="1" dirty="0"/>
              <a:t>I</a:t>
            </a:r>
            <a:r>
              <a:rPr lang="en-US" sz="2800" i="1" baseline="-25000" dirty="0"/>
              <a:t>S</a:t>
            </a:r>
            <a:r>
              <a:rPr lang="en-US" sz="2800" dirty="0"/>
              <a:t> = 0.7[V]/</a:t>
            </a:r>
            <a:r>
              <a:rPr lang="en-US" sz="2800" i="1" dirty="0"/>
              <a:t>R</a:t>
            </a:r>
            <a:r>
              <a:rPr lang="en-US" sz="2800" i="1" baseline="-25000" dirty="0"/>
              <a:t>B</a:t>
            </a:r>
            <a:r>
              <a:rPr lang="en-US" sz="2800" dirty="0"/>
              <a:t>.</a:t>
            </a:r>
          </a:p>
          <a:p>
            <a:endParaRPr lang="en-US" sz="2800" dirty="0"/>
          </a:p>
        </p:txBody>
      </p:sp>
      <p:sp>
        <p:nvSpPr>
          <p:cNvPr id="11" name="Rectangle 10"/>
          <p:cNvSpPr/>
          <p:nvPr/>
        </p:nvSpPr>
        <p:spPr bwMode="auto">
          <a:xfrm>
            <a:off x="4114800" y="1905000"/>
            <a:ext cx="4572000" cy="41910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pic>
        <p:nvPicPr>
          <p:cNvPr id="7475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981200"/>
            <a:ext cx="4373980" cy="381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Saturation</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6" name="TextBox 5"/>
          <p:cNvSpPr txBox="1"/>
          <p:nvPr/>
        </p:nvSpPr>
        <p:spPr>
          <a:xfrm>
            <a:off x="0" y="838200"/>
            <a:ext cx="8915400" cy="830997"/>
          </a:xfrm>
          <a:prstGeom prst="rect">
            <a:avLst/>
          </a:prstGeom>
          <a:noFill/>
        </p:spPr>
        <p:txBody>
          <a:bodyPr wrap="square" rtlCol="0">
            <a:spAutoFit/>
          </a:bodyPr>
          <a:lstStyle/>
          <a:p>
            <a:r>
              <a:rPr lang="en-US" sz="2400" dirty="0"/>
              <a:t>Assume the simple circuit below.  Assume that </a:t>
            </a:r>
            <a:r>
              <a:rPr lang="en-US" sz="2400" i="1" dirty="0"/>
              <a:t>I</a:t>
            </a:r>
            <a:r>
              <a:rPr lang="en-US" sz="2400" i="1" baseline="-25000" dirty="0"/>
              <a:t>S</a:t>
            </a:r>
            <a:r>
              <a:rPr lang="en-US" sz="2400" dirty="0"/>
              <a:t> </a:t>
            </a:r>
            <a:r>
              <a:rPr lang="en-US" sz="2400" dirty="0" err="1"/>
              <a:t>is</a:t>
            </a:r>
            <a:r>
              <a:rPr lang="en-US" sz="2400" dirty="0"/>
              <a:t> zero, or negative, and then is increased slowly.</a:t>
            </a:r>
          </a:p>
        </p:txBody>
      </p:sp>
      <p:sp>
        <p:nvSpPr>
          <p:cNvPr id="737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47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1638393"/>
            <a:ext cx="4086225"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52400" y="1752600"/>
            <a:ext cx="3810000" cy="4154984"/>
          </a:xfrm>
          <a:prstGeom prst="rect">
            <a:avLst/>
          </a:prstGeom>
          <a:noFill/>
        </p:spPr>
        <p:txBody>
          <a:bodyPr wrap="square" rtlCol="0">
            <a:spAutoFit/>
          </a:bodyPr>
          <a:lstStyle/>
          <a:p>
            <a:r>
              <a:rPr lang="en-US" sz="2400" dirty="0"/>
              <a:t>Next, let us consider the collector current </a:t>
            </a:r>
            <a:r>
              <a:rPr lang="en-US" sz="2400" i="1" dirty="0"/>
              <a:t>I</a:t>
            </a:r>
            <a:r>
              <a:rPr lang="en-US" sz="2400" i="1" baseline="-25000" dirty="0"/>
              <a:t>C</a:t>
            </a:r>
            <a:r>
              <a:rPr lang="en-US" sz="2400" dirty="0"/>
              <a:t> as a function of </a:t>
            </a:r>
            <a:r>
              <a:rPr lang="en-US" sz="2400" i="1" dirty="0"/>
              <a:t>I</a:t>
            </a:r>
            <a:r>
              <a:rPr lang="en-US" sz="2400" i="1" baseline="-25000" dirty="0"/>
              <a:t>S</a:t>
            </a:r>
            <a:r>
              <a:rPr lang="en-US" sz="2400" dirty="0"/>
              <a:t>.  Now, when the base current </a:t>
            </a:r>
            <a:r>
              <a:rPr lang="en-US" sz="2400" i="1" dirty="0"/>
              <a:t>I</a:t>
            </a:r>
            <a:r>
              <a:rPr lang="en-US" sz="2400" i="1" baseline="-25000" dirty="0"/>
              <a:t>B</a:t>
            </a:r>
            <a:r>
              <a:rPr lang="en-US" sz="2400" dirty="0"/>
              <a:t> is zero, so is the collector current.  The collector current turns on at the same time as the base current, but increases with a slope of ß due to the current gain of the device.</a:t>
            </a:r>
          </a:p>
        </p:txBody>
      </p:sp>
    </p:spTree>
    <p:extLst>
      <p:ext uri="{BB962C8B-B14F-4D97-AF65-F5344CB8AC3E}">
        <p14:creationId xmlns:p14="http://schemas.microsoft.com/office/powerpoint/2010/main" val="3278402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2514600" y="0"/>
            <a:ext cx="6629400" cy="1143000"/>
          </a:xfrm>
        </p:spPr>
        <p:txBody>
          <a:bodyPr/>
          <a:lstStyle/>
          <a:p>
            <a:r>
              <a:rPr lang="en-US" sz="4000"/>
              <a:t>Transistors</a:t>
            </a:r>
          </a:p>
        </p:txBody>
      </p:sp>
      <p:sp>
        <p:nvSpPr>
          <p:cNvPr id="150531" name="Rectangle 3"/>
          <p:cNvSpPr>
            <a:spLocks noGrp="1" noChangeArrowheads="1"/>
          </p:cNvSpPr>
          <p:nvPr>
            <p:ph type="body" idx="1"/>
          </p:nvPr>
        </p:nvSpPr>
        <p:spPr>
          <a:xfrm>
            <a:off x="304800" y="1066800"/>
            <a:ext cx="8229600" cy="5486400"/>
          </a:xfrm>
        </p:spPr>
        <p:txBody>
          <a:bodyPr/>
          <a:lstStyle/>
          <a:p>
            <a:pPr marL="0" indent="223838">
              <a:buFontTx/>
              <a:buNone/>
            </a:pPr>
            <a:r>
              <a:rPr lang="en-US" dirty="0"/>
              <a:t>Transistors are the basis for amplifiers, for electronic switches, and anything where we need to have a dependent source.</a:t>
            </a:r>
          </a:p>
          <a:p>
            <a:pPr marL="4763" indent="333375">
              <a:buNone/>
            </a:pPr>
            <a:r>
              <a:rPr lang="en-US" dirty="0">
                <a:solidFill>
                  <a:schemeClr val="tx1"/>
                </a:solidFill>
                <a:latin typeface="+mn-lt"/>
                <a:ea typeface="+mn-ea"/>
                <a:cs typeface="+mn-cs"/>
              </a:rPr>
              <a:t>BIPOLAR JUNCTION TRANSISTORS (BJTs) are also known as </a:t>
            </a:r>
            <a:r>
              <a:rPr lang="en-US" b="1" dirty="0">
                <a:solidFill>
                  <a:schemeClr val="tx1"/>
                </a:solidFill>
                <a:latin typeface="+mn-lt"/>
                <a:ea typeface="+mn-ea"/>
                <a:cs typeface="+mn-cs"/>
              </a:rPr>
              <a:t>Junction Transistors</a:t>
            </a:r>
            <a:r>
              <a:rPr lang="en-US" dirty="0">
                <a:solidFill>
                  <a:schemeClr val="tx1"/>
                </a:solidFill>
                <a:latin typeface="+mn-lt"/>
                <a:ea typeface="+mn-ea"/>
                <a:cs typeface="+mn-cs"/>
              </a:rPr>
              <a:t>, sometimes just as </a:t>
            </a:r>
            <a:r>
              <a:rPr lang="en-US" b="1" dirty="0">
                <a:solidFill>
                  <a:schemeClr val="tx1"/>
                </a:solidFill>
                <a:latin typeface="+mn-lt"/>
                <a:ea typeface="+mn-ea"/>
                <a:cs typeface="+mn-cs"/>
              </a:rPr>
              <a:t>Transistors</a:t>
            </a:r>
            <a:r>
              <a:rPr lang="en-US" dirty="0">
                <a:solidFill>
                  <a:schemeClr val="tx1"/>
                </a:solidFill>
                <a:latin typeface="+mn-lt"/>
                <a:ea typeface="+mn-ea"/>
                <a:cs typeface="+mn-cs"/>
              </a:rPr>
              <a:t>.  These are made up of two </a:t>
            </a:r>
            <a:r>
              <a:rPr lang="en-US" dirty="0" err="1">
                <a:solidFill>
                  <a:schemeClr val="tx1"/>
                </a:solidFill>
                <a:latin typeface="+mn-lt"/>
                <a:ea typeface="+mn-ea"/>
                <a:cs typeface="+mn-cs"/>
              </a:rPr>
              <a:t>pn</a:t>
            </a:r>
            <a:r>
              <a:rPr lang="en-US" dirty="0">
                <a:solidFill>
                  <a:schemeClr val="tx1"/>
                </a:solidFill>
                <a:latin typeface="+mn-lt"/>
                <a:ea typeface="+mn-ea"/>
                <a:cs typeface="+mn-cs"/>
              </a:rPr>
              <a:t> junctions back-to-back.  There are two kinds of BJT, </a:t>
            </a:r>
            <a:r>
              <a:rPr lang="en-US" dirty="0" err="1">
                <a:solidFill>
                  <a:schemeClr val="tx1"/>
                </a:solidFill>
                <a:latin typeface="+mn-lt"/>
                <a:ea typeface="+mn-ea"/>
                <a:cs typeface="+mn-cs"/>
              </a:rPr>
              <a:t>npn</a:t>
            </a:r>
            <a:r>
              <a:rPr lang="en-US" dirty="0">
                <a:solidFill>
                  <a:schemeClr val="tx1"/>
                </a:solidFill>
                <a:latin typeface="+mn-lt"/>
                <a:ea typeface="+mn-ea"/>
                <a:cs typeface="+mn-cs"/>
              </a:rPr>
              <a:t> and </a:t>
            </a:r>
            <a:r>
              <a:rPr lang="en-US" dirty="0" err="1">
                <a:solidFill>
                  <a:schemeClr val="tx1"/>
                </a:solidFill>
                <a:latin typeface="+mn-lt"/>
                <a:ea typeface="+mn-ea"/>
                <a:cs typeface="+mn-cs"/>
              </a:rPr>
              <a:t>pnp</a:t>
            </a:r>
            <a:r>
              <a:rPr lang="en-US" dirty="0">
                <a:solidFill>
                  <a:schemeClr val="tx1"/>
                </a:solidFill>
                <a:latin typeface="+mn-lt"/>
                <a:ea typeface="+mn-ea"/>
                <a:cs typeface="+mn-cs"/>
              </a:rPr>
              <a:t>.</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Saturation</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6" name="TextBox 5"/>
          <p:cNvSpPr txBox="1"/>
          <p:nvPr/>
        </p:nvSpPr>
        <p:spPr>
          <a:xfrm>
            <a:off x="609600" y="838200"/>
            <a:ext cx="8305800" cy="830997"/>
          </a:xfrm>
          <a:prstGeom prst="rect">
            <a:avLst/>
          </a:prstGeom>
          <a:noFill/>
        </p:spPr>
        <p:txBody>
          <a:bodyPr wrap="square" rtlCol="0">
            <a:spAutoFit/>
          </a:bodyPr>
          <a:lstStyle/>
          <a:p>
            <a:r>
              <a:rPr lang="en-US" sz="2400" dirty="0"/>
              <a:t>Assume that </a:t>
            </a:r>
            <a:r>
              <a:rPr lang="en-US" sz="2400" i="1" dirty="0"/>
              <a:t>I</a:t>
            </a:r>
            <a:r>
              <a:rPr lang="en-US" sz="2400" i="1" baseline="-25000" dirty="0"/>
              <a:t>S</a:t>
            </a:r>
            <a:r>
              <a:rPr lang="en-US" sz="2400" dirty="0"/>
              <a:t> </a:t>
            </a:r>
            <a:r>
              <a:rPr lang="en-US" sz="2400" dirty="0" err="1"/>
              <a:t>is</a:t>
            </a:r>
            <a:r>
              <a:rPr lang="en-US" sz="2400" dirty="0"/>
              <a:t> zero, or negative, and then is increased slowly.</a:t>
            </a:r>
          </a:p>
        </p:txBody>
      </p:sp>
      <p:sp>
        <p:nvSpPr>
          <p:cNvPr id="737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10"/>
          <p:cNvSpPr/>
          <p:nvPr/>
        </p:nvSpPr>
        <p:spPr bwMode="auto">
          <a:xfrm>
            <a:off x="4114800" y="1905000"/>
            <a:ext cx="4572000" cy="41910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0" name="TextBox 9"/>
          <p:cNvSpPr txBox="1"/>
          <p:nvPr/>
        </p:nvSpPr>
        <p:spPr>
          <a:xfrm>
            <a:off x="152400" y="1808708"/>
            <a:ext cx="3810000" cy="4154984"/>
          </a:xfrm>
          <a:prstGeom prst="rect">
            <a:avLst/>
          </a:prstGeom>
          <a:noFill/>
        </p:spPr>
        <p:txBody>
          <a:bodyPr wrap="square" rtlCol="0">
            <a:spAutoFit/>
          </a:bodyPr>
          <a:lstStyle/>
          <a:p>
            <a:r>
              <a:rPr lang="en-US" sz="2400" dirty="0"/>
              <a:t>Next, let us consider the collector current </a:t>
            </a:r>
            <a:r>
              <a:rPr lang="en-US" sz="2400" i="1" dirty="0"/>
              <a:t>I</a:t>
            </a:r>
            <a:r>
              <a:rPr lang="en-US" sz="2400" i="1" baseline="-25000" dirty="0"/>
              <a:t>C</a:t>
            </a:r>
            <a:r>
              <a:rPr lang="en-US" sz="2400" dirty="0"/>
              <a:t> as a function of </a:t>
            </a:r>
            <a:r>
              <a:rPr lang="en-US" sz="2400" i="1" dirty="0"/>
              <a:t>I</a:t>
            </a:r>
            <a:r>
              <a:rPr lang="en-US" sz="2400" i="1" baseline="-25000" dirty="0"/>
              <a:t>S</a:t>
            </a:r>
            <a:r>
              <a:rPr lang="en-US" sz="2400" dirty="0"/>
              <a:t>.  Now, when the base current </a:t>
            </a:r>
            <a:r>
              <a:rPr lang="en-US" sz="2400" i="1" dirty="0"/>
              <a:t>I</a:t>
            </a:r>
            <a:r>
              <a:rPr lang="en-US" sz="2400" i="1" baseline="-25000" dirty="0"/>
              <a:t>B</a:t>
            </a:r>
            <a:r>
              <a:rPr lang="en-US" sz="2400" dirty="0"/>
              <a:t> is zero, so is the collector current.  The collector current turns on at the same time as the base current, but increases with a slope of ß due to the current gain of the device.</a:t>
            </a:r>
          </a:p>
        </p:txBody>
      </p:sp>
      <p:pic>
        <p:nvPicPr>
          <p:cNvPr id="757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2057399"/>
            <a:ext cx="4114800" cy="39167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486207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Saturation</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6" name="TextBox 5"/>
          <p:cNvSpPr txBox="1"/>
          <p:nvPr/>
        </p:nvSpPr>
        <p:spPr>
          <a:xfrm>
            <a:off x="609600" y="838200"/>
            <a:ext cx="8305800" cy="830997"/>
          </a:xfrm>
          <a:prstGeom prst="rect">
            <a:avLst/>
          </a:prstGeom>
          <a:noFill/>
        </p:spPr>
        <p:txBody>
          <a:bodyPr wrap="square" rtlCol="0">
            <a:spAutoFit/>
          </a:bodyPr>
          <a:lstStyle/>
          <a:p>
            <a:r>
              <a:rPr lang="en-US" sz="2400" dirty="0"/>
              <a:t>Assume that </a:t>
            </a:r>
            <a:r>
              <a:rPr lang="en-US" sz="2400" i="1" dirty="0"/>
              <a:t>I</a:t>
            </a:r>
            <a:r>
              <a:rPr lang="en-US" sz="2400" i="1" baseline="-25000" dirty="0"/>
              <a:t>S</a:t>
            </a:r>
            <a:r>
              <a:rPr lang="en-US" sz="2400" dirty="0"/>
              <a:t> </a:t>
            </a:r>
            <a:r>
              <a:rPr lang="en-US" sz="2400" dirty="0" err="1"/>
              <a:t>is</a:t>
            </a:r>
            <a:r>
              <a:rPr lang="en-US" sz="2400" dirty="0"/>
              <a:t> zero, or negative, and then is increased slowly.</a:t>
            </a:r>
          </a:p>
        </p:txBody>
      </p:sp>
      <p:sp>
        <p:nvSpPr>
          <p:cNvPr id="737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10"/>
          <p:cNvSpPr/>
          <p:nvPr/>
        </p:nvSpPr>
        <p:spPr bwMode="auto">
          <a:xfrm>
            <a:off x="4114800" y="1905000"/>
            <a:ext cx="4572000" cy="41910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0" name="TextBox 9"/>
          <p:cNvSpPr txBox="1"/>
          <p:nvPr/>
        </p:nvSpPr>
        <p:spPr>
          <a:xfrm>
            <a:off x="152400" y="1808708"/>
            <a:ext cx="3810000" cy="3785652"/>
          </a:xfrm>
          <a:prstGeom prst="rect">
            <a:avLst/>
          </a:prstGeom>
          <a:noFill/>
        </p:spPr>
        <p:txBody>
          <a:bodyPr wrap="square" rtlCol="0">
            <a:spAutoFit/>
          </a:bodyPr>
          <a:lstStyle/>
          <a:p>
            <a:r>
              <a:rPr lang="en-US" sz="2400" dirty="0"/>
              <a:t>However, while </a:t>
            </a:r>
            <a:r>
              <a:rPr lang="en-US" sz="2400" i="1" dirty="0"/>
              <a:t>I</a:t>
            </a:r>
            <a:r>
              <a:rPr lang="en-US" sz="2400" i="1" baseline="-25000" dirty="0"/>
              <a:t>B</a:t>
            </a:r>
            <a:r>
              <a:rPr lang="en-US" sz="2400" dirty="0"/>
              <a:t> can increase without any limit, </a:t>
            </a:r>
            <a:r>
              <a:rPr lang="en-US" sz="2400" i="1" dirty="0"/>
              <a:t>I</a:t>
            </a:r>
            <a:r>
              <a:rPr lang="en-US" sz="2400" i="1" baseline="-25000" dirty="0"/>
              <a:t>C</a:t>
            </a:r>
            <a:r>
              <a:rPr lang="en-US" sz="2400" dirty="0"/>
              <a:t> is limited.  Note that as </a:t>
            </a:r>
            <a:r>
              <a:rPr lang="en-US" sz="2400" i="1" dirty="0"/>
              <a:t>I</a:t>
            </a:r>
            <a:r>
              <a:rPr lang="en-US" sz="2400" i="1" baseline="-25000" dirty="0"/>
              <a:t>C</a:t>
            </a:r>
            <a:r>
              <a:rPr lang="en-US" sz="2400" dirty="0"/>
              <a:t> increases, the voltage across </a:t>
            </a:r>
            <a:r>
              <a:rPr lang="en-US" sz="2400" i="1" dirty="0"/>
              <a:t>R</a:t>
            </a:r>
            <a:r>
              <a:rPr lang="en-US" sz="2400" i="1" baseline="-25000" dirty="0"/>
              <a:t>C</a:t>
            </a:r>
            <a:r>
              <a:rPr lang="en-US" sz="2400" dirty="0"/>
              <a:t> increases, so the voltage </a:t>
            </a:r>
            <a:r>
              <a:rPr lang="en-US" sz="2400" i="1" dirty="0"/>
              <a:t>V</a:t>
            </a:r>
            <a:r>
              <a:rPr lang="en-US" sz="2400" i="1" baseline="-25000" dirty="0"/>
              <a:t>C</a:t>
            </a:r>
            <a:r>
              <a:rPr lang="en-US" sz="2400" dirty="0"/>
              <a:t> decreases.  However, </a:t>
            </a:r>
            <a:r>
              <a:rPr lang="en-US" sz="2400" i="1" dirty="0"/>
              <a:t>V</a:t>
            </a:r>
            <a:r>
              <a:rPr lang="en-US" sz="2400" i="1" baseline="-25000" dirty="0"/>
              <a:t>C</a:t>
            </a:r>
            <a:r>
              <a:rPr lang="en-US" sz="2400" dirty="0"/>
              <a:t> will not go below </a:t>
            </a:r>
            <a:r>
              <a:rPr lang="en-US" sz="2400" i="1" dirty="0"/>
              <a:t>V</a:t>
            </a:r>
            <a:r>
              <a:rPr lang="en-US" sz="2400" i="1" baseline="-25000" dirty="0"/>
              <a:t>CE,SAT</a:t>
            </a:r>
            <a:r>
              <a:rPr lang="en-US" sz="2400" dirty="0"/>
              <a:t>.  </a:t>
            </a:r>
          </a:p>
          <a:p>
            <a:r>
              <a:rPr lang="en-US" sz="2400" dirty="0"/>
              <a:t>	Question:  Why not?  </a:t>
            </a:r>
          </a:p>
        </p:txBody>
      </p:sp>
      <p:pic>
        <p:nvPicPr>
          <p:cNvPr id="757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2057399"/>
            <a:ext cx="4114800" cy="39167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067916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Saturation</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6" name="TextBox 5"/>
          <p:cNvSpPr txBox="1"/>
          <p:nvPr/>
        </p:nvSpPr>
        <p:spPr>
          <a:xfrm>
            <a:off x="457200" y="838200"/>
            <a:ext cx="8458200" cy="830997"/>
          </a:xfrm>
          <a:prstGeom prst="rect">
            <a:avLst/>
          </a:prstGeom>
          <a:noFill/>
        </p:spPr>
        <p:txBody>
          <a:bodyPr wrap="square" rtlCol="0">
            <a:spAutoFit/>
          </a:bodyPr>
          <a:lstStyle/>
          <a:p>
            <a:r>
              <a:rPr lang="en-US" sz="2400" dirty="0"/>
              <a:t>Assume that </a:t>
            </a:r>
            <a:r>
              <a:rPr lang="en-US" sz="2400" i="1" dirty="0"/>
              <a:t>I</a:t>
            </a:r>
            <a:r>
              <a:rPr lang="en-US" sz="2400" i="1" baseline="-25000" dirty="0"/>
              <a:t>S</a:t>
            </a:r>
            <a:r>
              <a:rPr lang="en-US" sz="2400" dirty="0"/>
              <a:t> </a:t>
            </a:r>
            <a:r>
              <a:rPr lang="en-US" sz="2400" dirty="0" err="1"/>
              <a:t>is</a:t>
            </a:r>
            <a:r>
              <a:rPr lang="en-US" sz="2400" dirty="0"/>
              <a:t> zero, or negative, and then is increased slowly.</a:t>
            </a:r>
          </a:p>
        </p:txBody>
      </p:sp>
      <p:sp>
        <p:nvSpPr>
          <p:cNvPr id="737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10"/>
          <p:cNvSpPr/>
          <p:nvPr/>
        </p:nvSpPr>
        <p:spPr bwMode="auto">
          <a:xfrm>
            <a:off x="4114800" y="1905000"/>
            <a:ext cx="4572000" cy="41910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0" name="TextBox 9"/>
          <p:cNvSpPr txBox="1"/>
          <p:nvPr/>
        </p:nvSpPr>
        <p:spPr>
          <a:xfrm>
            <a:off x="152400" y="1808708"/>
            <a:ext cx="3810000" cy="4524315"/>
          </a:xfrm>
          <a:prstGeom prst="rect">
            <a:avLst/>
          </a:prstGeom>
          <a:noFill/>
        </p:spPr>
        <p:txBody>
          <a:bodyPr wrap="square" rtlCol="0">
            <a:spAutoFit/>
          </a:bodyPr>
          <a:lstStyle/>
          <a:p>
            <a:r>
              <a:rPr lang="en-US" sz="2400" dirty="0"/>
              <a:t>However, </a:t>
            </a:r>
            <a:r>
              <a:rPr lang="en-US" sz="2400" i="1" dirty="0"/>
              <a:t>V</a:t>
            </a:r>
            <a:r>
              <a:rPr lang="en-US" sz="2400" i="1" baseline="-25000" dirty="0"/>
              <a:t>C</a:t>
            </a:r>
            <a:r>
              <a:rPr lang="en-US" sz="2400" dirty="0"/>
              <a:t> will not go below </a:t>
            </a:r>
            <a:r>
              <a:rPr lang="en-US" sz="2400" i="1" dirty="0"/>
              <a:t>V</a:t>
            </a:r>
            <a:r>
              <a:rPr lang="en-US" sz="2400" i="1" baseline="-25000" dirty="0"/>
              <a:t>CE,SAT</a:t>
            </a:r>
            <a:r>
              <a:rPr lang="en-US" sz="2400" dirty="0"/>
              <a:t>.  </a:t>
            </a:r>
          </a:p>
          <a:p>
            <a:r>
              <a:rPr lang="en-US" sz="2400" dirty="0"/>
              <a:t>	Question:  Why not? Answer:  Because current does not flow uphill.  If </a:t>
            </a:r>
            <a:r>
              <a:rPr lang="en-US" sz="2400" i="1" dirty="0"/>
              <a:t>V</a:t>
            </a:r>
            <a:r>
              <a:rPr lang="en-US" sz="2400" i="1" baseline="-25000" dirty="0"/>
              <a:t>C</a:t>
            </a:r>
            <a:r>
              <a:rPr lang="en-US" sz="2400" dirty="0"/>
              <a:t> were less than </a:t>
            </a:r>
            <a:r>
              <a:rPr lang="en-US" sz="2400" i="1" dirty="0"/>
              <a:t>V</a:t>
            </a:r>
            <a:r>
              <a:rPr lang="en-US" sz="2400" i="1" baseline="-25000" dirty="0"/>
              <a:t>E</a:t>
            </a:r>
            <a:r>
              <a:rPr lang="en-US" sz="2400" dirty="0"/>
              <a:t>, current would flow out of the collector, which would mean flowing out of ground and up to a higher potential.  This does not happen.</a:t>
            </a:r>
          </a:p>
        </p:txBody>
      </p:sp>
      <p:pic>
        <p:nvPicPr>
          <p:cNvPr id="757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2057399"/>
            <a:ext cx="4114800" cy="39167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8010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Saturation</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6" name="TextBox 5"/>
          <p:cNvSpPr txBox="1"/>
          <p:nvPr/>
        </p:nvSpPr>
        <p:spPr>
          <a:xfrm>
            <a:off x="457200" y="838200"/>
            <a:ext cx="8458200" cy="830997"/>
          </a:xfrm>
          <a:prstGeom prst="rect">
            <a:avLst/>
          </a:prstGeom>
          <a:noFill/>
        </p:spPr>
        <p:txBody>
          <a:bodyPr wrap="square" rtlCol="0">
            <a:spAutoFit/>
          </a:bodyPr>
          <a:lstStyle/>
          <a:p>
            <a:r>
              <a:rPr lang="en-US" sz="2400" dirty="0"/>
              <a:t>Assume that </a:t>
            </a:r>
            <a:r>
              <a:rPr lang="en-US" sz="2400" i="1" dirty="0"/>
              <a:t>I</a:t>
            </a:r>
            <a:r>
              <a:rPr lang="en-US" sz="2400" i="1" baseline="-25000" dirty="0"/>
              <a:t>S</a:t>
            </a:r>
            <a:r>
              <a:rPr lang="en-US" sz="2400" dirty="0"/>
              <a:t> </a:t>
            </a:r>
            <a:r>
              <a:rPr lang="en-US" sz="2400" dirty="0" err="1"/>
              <a:t>is</a:t>
            </a:r>
            <a:r>
              <a:rPr lang="en-US" sz="2400" dirty="0"/>
              <a:t> zero, or negative, and then is increased slowly.</a:t>
            </a:r>
          </a:p>
        </p:txBody>
      </p:sp>
      <p:sp>
        <p:nvSpPr>
          <p:cNvPr id="737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10"/>
          <p:cNvSpPr/>
          <p:nvPr/>
        </p:nvSpPr>
        <p:spPr bwMode="auto">
          <a:xfrm>
            <a:off x="4114800" y="1905000"/>
            <a:ext cx="4572000" cy="41910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0" name="TextBox 9"/>
          <p:cNvSpPr txBox="1"/>
          <p:nvPr/>
        </p:nvSpPr>
        <p:spPr>
          <a:xfrm>
            <a:off x="152400" y="1808708"/>
            <a:ext cx="3810000" cy="2677656"/>
          </a:xfrm>
          <a:prstGeom prst="rect">
            <a:avLst/>
          </a:prstGeom>
          <a:noFill/>
        </p:spPr>
        <p:txBody>
          <a:bodyPr wrap="square" rtlCol="0">
            <a:spAutoFit/>
          </a:bodyPr>
          <a:lstStyle/>
          <a:p>
            <a:r>
              <a:rPr lang="en-US" sz="2400" dirty="0"/>
              <a:t>However, </a:t>
            </a:r>
            <a:r>
              <a:rPr lang="en-US" sz="2400" i="1" dirty="0"/>
              <a:t>V</a:t>
            </a:r>
            <a:r>
              <a:rPr lang="en-US" sz="2400" i="1" baseline="-25000" dirty="0"/>
              <a:t>C</a:t>
            </a:r>
            <a:r>
              <a:rPr lang="en-US" sz="2400" dirty="0"/>
              <a:t> will not go below </a:t>
            </a:r>
            <a:r>
              <a:rPr lang="en-US" sz="2400" i="1" dirty="0"/>
              <a:t>V</a:t>
            </a:r>
            <a:r>
              <a:rPr lang="en-US" sz="2400" i="1" baseline="-25000" dirty="0"/>
              <a:t>CE,SAT</a:t>
            </a:r>
            <a:r>
              <a:rPr lang="en-US" sz="2400" dirty="0"/>
              <a:t>.  </a:t>
            </a:r>
          </a:p>
          <a:p>
            <a:r>
              <a:rPr lang="en-US" sz="2400" dirty="0"/>
              <a:t>Thus, </a:t>
            </a:r>
            <a:r>
              <a:rPr lang="en-US" sz="2400" i="1" dirty="0"/>
              <a:t>I</a:t>
            </a:r>
            <a:r>
              <a:rPr lang="en-US" sz="2400" i="1" baseline="-25000" dirty="0"/>
              <a:t>C</a:t>
            </a:r>
            <a:r>
              <a:rPr lang="en-US" sz="2400" dirty="0"/>
              <a:t> saturates, or stops increasing.  This is why we call the region saturation.</a:t>
            </a:r>
          </a:p>
          <a:p>
            <a:r>
              <a:rPr lang="en-US" sz="2400" dirty="0"/>
              <a:t> </a:t>
            </a:r>
          </a:p>
        </p:txBody>
      </p:sp>
      <p:pic>
        <p:nvPicPr>
          <p:cNvPr id="757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2057399"/>
            <a:ext cx="4114800" cy="39167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61810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2514600" y="0"/>
            <a:ext cx="6629400" cy="685800"/>
          </a:xfrm>
        </p:spPr>
        <p:txBody>
          <a:bodyPr/>
          <a:lstStyle/>
          <a:p>
            <a:r>
              <a:rPr lang="en-US" dirty="0">
                <a:cs typeface="Times New Roman" pitchFamily="18" charset="0"/>
              </a:rPr>
              <a:t>Saturation</a:t>
            </a:r>
            <a:endParaRPr lang="en-US" dirty="0"/>
          </a:p>
        </p:txBody>
      </p:sp>
      <p:sp>
        <p:nvSpPr>
          <p:cNvPr id="288772" name="Rectangle 4"/>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288775" name="Rectangle 7"/>
          <p:cNvSpPr>
            <a:spLocks noChangeArrowheads="1"/>
          </p:cNvSpPr>
          <p:nvPr/>
        </p:nvSpPr>
        <p:spPr bwMode="auto">
          <a:xfrm>
            <a:off x="1162050" y="252413"/>
            <a:ext cx="9144000" cy="0"/>
          </a:xfrm>
          <a:prstGeom prst="rect">
            <a:avLst/>
          </a:prstGeom>
          <a:noFill/>
          <a:ln w="12700">
            <a:noFill/>
            <a:miter lim="800000"/>
            <a:headEnd/>
            <a:tailEnd/>
          </a:ln>
          <a:effectLst/>
        </p:spPr>
        <p:txBody>
          <a:bodyPr>
            <a:spAutoFit/>
          </a:bodyPr>
          <a:lstStyle/>
          <a:p>
            <a:endParaRPr lang="en-US"/>
          </a:p>
        </p:txBody>
      </p:sp>
      <p:sp>
        <p:nvSpPr>
          <p:cNvPr id="6" name="TextBox 5"/>
          <p:cNvSpPr txBox="1"/>
          <p:nvPr/>
        </p:nvSpPr>
        <p:spPr>
          <a:xfrm>
            <a:off x="304800" y="838200"/>
            <a:ext cx="8610600" cy="1200329"/>
          </a:xfrm>
          <a:prstGeom prst="rect">
            <a:avLst/>
          </a:prstGeom>
          <a:noFill/>
        </p:spPr>
        <p:txBody>
          <a:bodyPr wrap="square" rtlCol="0">
            <a:spAutoFit/>
          </a:bodyPr>
          <a:lstStyle/>
          <a:p>
            <a:r>
              <a:rPr lang="en-US" sz="2400" dirty="0"/>
              <a:t>So, now we plot </a:t>
            </a:r>
            <a:r>
              <a:rPr lang="en-US" sz="2400" i="1" dirty="0"/>
              <a:t>I</a:t>
            </a:r>
            <a:r>
              <a:rPr lang="en-US" sz="2400" i="1" baseline="-25000" dirty="0"/>
              <a:t>C</a:t>
            </a:r>
            <a:r>
              <a:rPr lang="en-US" sz="2400" dirty="0"/>
              <a:t> versus </a:t>
            </a:r>
            <a:r>
              <a:rPr lang="en-US" sz="2400" i="1" dirty="0"/>
              <a:t>I</a:t>
            </a:r>
            <a:r>
              <a:rPr lang="en-US" sz="2400" i="1" baseline="-25000" dirty="0"/>
              <a:t>B</a:t>
            </a:r>
            <a:r>
              <a:rPr lang="en-US" sz="2400" dirty="0"/>
              <a:t>, and we find that the ratio of </a:t>
            </a:r>
            <a:r>
              <a:rPr lang="en-US" sz="2400" i="1" dirty="0"/>
              <a:t>I</a:t>
            </a:r>
            <a:r>
              <a:rPr lang="en-US" sz="2400" i="1" baseline="-25000" dirty="0"/>
              <a:t>C </a:t>
            </a:r>
            <a:r>
              <a:rPr lang="en-US" sz="2400" dirty="0"/>
              <a:t>/</a:t>
            </a:r>
            <a:r>
              <a:rPr lang="en-US" sz="2400" i="1" dirty="0"/>
              <a:t>I</a:t>
            </a:r>
            <a:r>
              <a:rPr lang="en-US" sz="2400" i="1" baseline="-25000" dirty="0"/>
              <a:t>B</a:t>
            </a:r>
            <a:r>
              <a:rPr lang="en-US" sz="2400" dirty="0"/>
              <a:t> will be less than </a:t>
            </a:r>
            <a:r>
              <a:rPr lang="en-US" sz="2400" i="1" dirty="0">
                <a:latin typeface="Symbol" panose="05050102010706020507" pitchFamily="18" charset="2"/>
              </a:rPr>
              <a:t>b</a:t>
            </a:r>
            <a:r>
              <a:rPr lang="en-US" sz="2400" dirty="0"/>
              <a:t>  when the transistor is in saturation.  Look at the plot below.</a:t>
            </a:r>
          </a:p>
        </p:txBody>
      </p:sp>
      <p:sp>
        <p:nvSpPr>
          <p:cNvPr id="737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10"/>
          <p:cNvSpPr/>
          <p:nvPr/>
        </p:nvSpPr>
        <p:spPr bwMode="auto">
          <a:xfrm>
            <a:off x="4114800" y="1905000"/>
            <a:ext cx="4572000" cy="45720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10" name="TextBox 9"/>
          <p:cNvSpPr txBox="1"/>
          <p:nvPr/>
        </p:nvSpPr>
        <p:spPr>
          <a:xfrm>
            <a:off x="152400" y="2514600"/>
            <a:ext cx="3810000" cy="2677656"/>
          </a:xfrm>
          <a:prstGeom prst="rect">
            <a:avLst/>
          </a:prstGeom>
          <a:noFill/>
        </p:spPr>
        <p:txBody>
          <a:bodyPr wrap="square" rtlCol="0">
            <a:spAutoFit/>
          </a:bodyPr>
          <a:lstStyle/>
          <a:p>
            <a:r>
              <a:rPr lang="en-US" sz="2400" dirty="0"/>
              <a:t>The voltage </a:t>
            </a:r>
            <a:r>
              <a:rPr lang="en-US" sz="2400" i="1" dirty="0"/>
              <a:t>V</a:t>
            </a:r>
            <a:r>
              <a:rPr lang="en-US" sz="2400" i="1" baseline="-25000" dirty="0"/>
              <a:t>C</a:t>
            </a:r>
            <a:r>
              <a:rPr lang="en-US" sz="2400" dirty="0"/>
              <a:t> will not go below </a:t>
            </a:r>
            <a:r>
              <a:rPr lang="en-US" sz="2400" i="1" dirty="0"/>
              <a:t>V</a:t>
            </a:r>
            <a:r>
              <a:rPr lang="en-US" sz="2400" i="1" baseline="-25000" dirty="0"/>
              <a:t>CE,SAT</a:t>
            </a:r>
            <a:r>
              <a:rPr lang="en-US" sz="2400" dirty="0"/>
              <a:t>.  </a:t>
            </a:r>
          </a:p>
          <a:p>
            <a:r>
              <a:rPr lang="en-US" sz="2400" dirty="0"/>
              <a:t>Thus, </a:t>
            </a:r>
            <a:r>
              <a:rPr lang="en-US" sz="2400" i="1" dirty="0"/>
              <a:t>I</a:t>
            </a:r>
            <a:r>
              <a:rPr lang="en-US" sz="2400" i="1" baseline="-25000" dirty="0"/>
              <a:t>C</a:t>
            </a:r>
            <a:r>
              <a:rPr lang="en-US" sz="2400" dirty="0"/>
              <a:t> saturates, or stops increasing.  This is why we call the region saturation.</a:t>
            </a:r>
          </a:p>
          <a:p>
            <a:r>
              <a:rPr lang="en-US" sz="2400" dirty="0"/>
              <a:t> </a:t>
            </a:r>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0100" y="2162740"/>
            <a:ext cx="2933700" cy="40366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7349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4572000" y="1143000"/>
            <a:ext cx="3962400" cy="46482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265218" name="Rectangle 2"/>
          <p:cNvSpPr>
            <a:spLocks noGrp="1" noChangeArrowheads="1"/>
          </p:cNvSpPr>
          <p:nvPr>
            <p:ph type="title"/>
          </p:nvPr>
        </p:nvSpPr>
        <p:spPr>
          <a:xfrm>
            <a:off x="2590800" y="0"/>
            <a:ext cx="5105400" cy="1143000"/>
          </a:xfrm>
        </p:spPr>
        <p:txBody>
          <a:bodyPr/>
          <a:lstStyle/>
          <a:p>
            <a:r>
              <a:rPr lang="en-US" sz="4000" dirty="0"/>
              <a:t>Two Kinds of BJTs</a:t>
            </a:r>
          </a:p>
        </p:txBody>
      </p:sp>
      <p:sp>
        <p:nvSpPr>
          <p:cNvPr id="265219" name="Rectangle 3"/>
          <p:cNvSpPr>
            <a:spLocks noGrp="1" noChangeArrowheads="1"/>
          </p:cNvSpPr>
          <p:nvPr>
            <p:ph type="body" idx="1"/>
          </p:nvPr>
        </p:nvSpPr>
        <p:spPr>
          <a:xfrm>
            <a:off x="304800" y="1752600"/>
            <a:ext cx="3657600" cy="4800600"/>
          </a:xfrm>
        </p:spPr>
        <p:txBody>
          <a:bodyPr/>
          <a:lstStyle/>
          <a:p>
            <a:pPr marL="0" indent="223838">
              <a:buFontTx/>
              <a:buNone/>
            </a:pPr>
            <a:r>
              <a:rPr lang="en-US" sz="2800" dirty="0"/>
              <a:t>There are two kinds of BJTs, called </a:t>
            </a:r>
            <a:r>
              <a:rPr lang="en-US" sz="2800" dirty="0" err="1"/>
              <a:t>npn</a:t>
            </a:r>
            <a:r>
              <a:rPr lang="en-US" sz="2800" dirty="0"/>
              <a:t> and </a:t>
            </a:r>
            <a:r>
              <a:rPr lang="en-US" sz="2800" dirty="0" err="1"/>
              <a:t>pnp</a:t>
            </a:r>
            <a:r>
              <a:rPr lang="en-US" sz="2800" dirty="0"/>
              <a:t>.  Conceptually, they can be thought of as being built as shown at right.  They are not really made this way.</a:t>
            </a:r>
          </a:p>
        </p:txBody>
      </p:sp>
      <p:pic>
        <p:nvPicPr>
          <p:cNvPr id="265223" name="Picture 7"/>
          <p:cNvPicPr>
            <a:picLocks noChangeAspect="1" noChangeArrowheads="1"/>
          </p:cNvPicPr>
          <p:nvPr/>
        </p:nvPicPr>
        <p:blipFill>
          <a:blip r:embed="rId3" cstate="print"/>
          <a:srcRect/>
          <a:stretch>
            <a:fillRect/>
          </a:stretch>
        </p:blipFill>
        <p:spPr bwMode="auto">
          <a:xfrm>
            <a:off x="4648200" y="1219200"/>
            <a:ext cx="3800475" cy="44577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4572000" y="1143000"/>
            <a:ext cx="3962400" cy="46482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chemeClr val="tx1"/>
              </a:solidFill>
              <a:effectLst/>
              <a:latin typeface="Arial" charset="0"/>
            </a:endParaRPr>
          </a:p>
        </p:txBody>
      </p:sp>
      <p:sp>
        <p:nvSpPr>
          <p:cNvPr id="265218" name="Rectangle 2"/>
          <p:cNvSpPr>
            <a:spLocks noGrp="1" noChangeArrowheads="1"/>
          </p:cNvSpPr>
          <p:nvPr>
            <p:ph type="title"/>
          </p:nvPr>
        </p:nvSpPr>
        <p:spPr>
          <a:xfrm>
            <a:off x="2590800" y="0"/>
            <a:ext cx="5105400" cy="1143000"/>
          </a:xfrm>
        </p:spPr>
        <p:txBody>
          <a:bodyPr/>
          <a:lstStyle/>
          <a:p>
            <a:r>
              <a:rPr lang="en-US" sz="4000" dirty="0"/>
              <a:t>Two Kinds of BJTs</a:t>
            </a:r>
          </a:p>
        </p:txBody>
      </p:sp>
      <p:sp>
        <p:nvSpPr>
          <p:cNvPr id="265219" name="Rectangle 3"/>
          <p:cNvSpPr>
            <a:spLocks noGrp="1" noChangeArrowheads="1"/>
          </p:cNvSpPr>
          <p:nvPr>
            <p:ph type="body" idx="1"/>
          </p:nvPr>
        </p:nvSpPr>
        <p:spPr>
          <a:xfrm>
            <a:off x="228600" y="1219200"/>
            <a:ext cx="3657600" cy="5181600"/>
          </a:xfrm>
        </p:spPr>
        <p:txBody>
          <a:bodyPr/>
          <a:lstStyle/>
          <a:p>
            <a:pPr marL="0" indent="223838">
              <a:buFontTx/>
              <a:buNone/>
            </a:pPr>
            <a:r>
              <a:rPr lang="en-US" sz="2800" dirty="0"/>
              <a:t>There are two kinds of BJTs, called </a:t>
            </a:r>
            <a:r>
              <a:rPr lang="en-US" sz="2800" dirty="0" err="1"/>
              <a:t>npn</a:t>
            </a:r>
            <a:r>
              <a:rPr lang="en-US" sz="2800" dirty="0"/>
              <a:t> and </a:t>
            </a:r>
            <a:r>
              <a:rPr lang="en-US" sz="2800" dirty="0" err="1"/>
              <a:t>pnp</a:t>
            </a:r>
            <a:r>
              <a:rPr lang="en-US" sz="2800" dirty="0"/>
              <a:t>.  Conceptually, they can be thought of as being built as shown at right.  They are not really made this way.</a:t>
            </a:r>
          </a:p>
          <a:p>
            <a:r>
              <a:rPr lang="en-US" sz="2800" dirty="0">
                <a:solidFill>
                  <a:schemeClr val="tx1"/>
                </a:solidFill>
                <a:latin typeface="+mn-lt"/>
                <a:ea typeface="+mn-ea"/>
                <a:cs typeface="+mn-cs"/>
              </a:rPr>
              <a:t>Here, e = emitter </a:t>
            </a:r>
          </a:p>
          <a:p>
            <a:r>
              <a:rPr lang="en-US" sz="2800" dirty="0">
                <a:solidFill>
                  <a:schemeClr val="tx1"/>
                </a:solidFill>
                <a:latin typeface="+mn-lt"/>
                <a:ea typeface="+mn-ea"/>
                <a:cs typeface="+mn-cs"/>
              </a:rPr>
              <a:t>b = base</a:t>
            </a:r>
          </a:p>
          <a:p>
            <a:r>
              <a:rPr lang="en-US" sz="2800" dirty="0">
                <a:solidFill>
                  <a:schemeClr val="tx1"/>
                </a:solidFill>
                <a:latin typeface="+mn-lt"/>
                <a:ea typeface="+mn-ea"/>
                <a:cs typeface="+mn-cs"/>
              </a:rPr>
              <a:t>c = collector</a:t>
            </a:r>
          </a:p>
          <a:p>
            <a:pPr marL="0" indent="223838">
              <a:buFontTx/>
              <a:buNone/>
            </a:pPr>
            <a:endParaRPr lang="en-US" sz="2800" dirty="0"/>
          </a:p>
        </p:txBody>
      </p:sp>
      <p:pic>
        <p:nvPicPr>
          <p:cNvPr id="265223" name="Picture 7"/>
          <p:cNvPicPr>
            <a:picLocks noChangeAspect="1" noChangeArrowheads="1"/>
          </p:cNvPicPr>
          <p:nvPr/>
        </p:nvPicPr>
        <p:blipFill>
          <a:blip r:embed="rId3" cstate="print"/>
          <a:srcRect/>
          <a:stretch>
            <a:fillRect/>
          </a:stretch>
        </p:blipFill>
        <p:spPr bwMode="auto">
          <a:xfrm>
            <a:off x="4648200" y="1219200"/>
            <a:ext cx="3800475" cy="44577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8" name="Rectangle 6"/>
          <p:cNvSpPr>
            <a:spLocks noChangeArrowheads="1"/>
          </p:cNvSpPr>
          <p:nvPr/>
        </p:nvSpPr>
        <p:spPr bwMode="auto">
          <a:xfrm>
            <a:off x="4724400" y="1981200"/>
            <a:ext cx="3810000" cy="45720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259074" name="Rectangle 2"/>
          <p:cNvSpPr>
            <a:spLocks noGrp="1" noChangeArrowheads="1"/>
          </p:cNvSpPr>
          <p:nvPr>
            <p:ph type="title"/>
          </p:nvPr>
        </p:nvSpPr>
        <p:spPr>
          <a:xfrm>
            <a:off x="2438400" y="0"/>
            <a:ext cx="6553200" cy="1066800"/>
          </a:xfrm>
        </p:spPr>
        <p:txBody>
          <a:bodyPr/>
          <a:lstStyle/>
          <a:p>
            <a:r>
              <a:rPr lang="en-US" sz="3600" dirty="0">
                <a:solidFill>
                  <a:schemeClr val="tx2"/>
                </a:solidFill>
                <a:latin typeface="+mj-lt"/>
                <a:ea typeface="+mj-ea"/>
                <a:cs typeface="+mj-cs"/>
              </a:rPr>
              <a:t>The schematic symbols are:</a:t>
            </a:r>
            <a:endParaRPr lang="en-US" sz="3600" dirty="0"/>
          </a:p>
        </p:txBody>
      </p:sp>
      <p:sp>
        <p:nvSpPr>
          <p:cNvPr id="259075" name="Rectangle 3"/>
          <p:cNvSpPr>
            <a:spLocks noGrp="1" noChangeArrowheads="1"/>
          </p:cNvSpPr>
          <p:nvPr>
            <p:ph type="body" idx="1"/>
          </p:nvPr>
        </p:nvSpPr>
        <p:spPr>
          <a:xfrm>
            <a:off x="533400" y="1371600"/>
            <a:ext cx="4114800" cy="3810000"/>
          </a:xfrm>
        </p:spPr>
        <p:txBody>
          <a:bodyPr/>
          <a:lstStyle/>
          <a:p>
            <a:r>
              <a:rPr lang="en-US" dirty="0"/>
              <a:t>Notice that the arrow distinguishes the emitter from the collector.  The direction of the arrow distinguishes </a:t>
            </a:r>
            <a:r>
              <a:rPr lang="en-US" dirty="0" err="1"/>
              <a:t>npn</a:t>
            </a:r>
            <a:r>
              <a:rPr lang="en-US" dirty="0"/>
              <a:t> from </a:t>
            </a:r>
            <a:r>
              <a:rPr lang="en-US" dirty="0" err="1"/>
              <a:t>pnp</a:t>
            </a:r>
            <a:r>
              <a:rPr lang="en-US" dirty="0"/>
              <a:t>. </a:t>
            </a:r>
          </a:p>
        </p:txBody>
      </p:sp>
      <p:pic>
        <p:nvPicPr>
          <p:cNvPr id="259079" name="Picture 7"/>
          <p:cNvPicPr>
            <a:picLocks noChangeAspect="1" noChangeArrowheads="1"/>
          </p:cNvPicPr>
          <p:nvPr/>
        </p:nvPicPr>
        <p:blipFill>
          <a:blip r:embed="rId3" cstate="print"/>
          <a:srcRect/>
          <a:stretch>
            <a:fillRect/>
          </a:stretch>
        </p:blipFill>
        <p:spPr bwMode="auto">
          <a:xfrm>
            <a:off x="4724400" y="2438400"/>
            <a:ext cx="3352800" cy="383857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8" name="Rectangle 6"/>
          <p:cNvSpPr>
            <a:spLocks noChangeArrowheads="1"/>
          </p:cNvSpPr>
          <p:nvPr/>
        </p:nvSpPr>
        <p:spPr bwMode="auto">
          <a:xfrm>
            <a:off x="4724400" y="1981200"/>
            <a:ext cx="3810000" cy="45720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259074" name="Rectangle 2"/>
          <p:cNvSpPr>
            <a:spLocks noGrp="1" noChangeArrowheads="1"/>
          </p:cNvSpPr>
          <p:nvPr>
            <p:ph type="title"/>
          </p:nvPr>
        </p:nvSpPr>
        <p:spPr>
          <a:xfrm>
            <a:off x="2438400" y="0"/>
            <a:ext cx="6553200" cy="1066800"/>
          </a:xfrm>
        </p:spPr>
        <p:txBody>
          <a:bodyPr/>
          <a:lstStyle/>
          <a:p>
            <a:r>
              <a:rPr lang="en-US" sz="3600" dirty="0">
                <a:solidFill>
                  <a:schemeClr val="tx2"/>
                </a:solidFill>
                <a:latin typeface="+mj-lt"/>
                <a:ea typeface="+mj-ea"/>
                <a:cs typeface="+mj-cs"/>
              </a:rPr>
              <a:t>The schematic symbols are:</a:t>
            </a:r>
            <a:endParaRPr lang="en-US" sz="3600" dirty="0"/>
          </a:p>
        </p:txBody>
      </p:sp>
      <p:sp>
        <p:nvSpPr>
          <p:cNvPr id="259075" name="Rectangle 3"/>
          <p:cNvSpPr>
            <a:spLocks noGrp="1" noChangeArrowheads="1"/>
          </p:cNvSpPr>
          <p:nvPr>
            <p:ph type="body" idx="1"/>
          </p:nvPr>
        </p:nvSpPr>
        <p:spPr>
          <a:xfrm>
            <a:off x="152400" y="914400"/>
            <a:ext cx="4648200" cy="5562600"/>
          </a:xfrm>
        </p:spPr>
        <p:txBody>
          <a:bodyPr/>
          <a:lstStyle/>
          <a:p>
            <a:pPr marL="4763" indent="220663"/>
            <a:r>
              <a:rPr lang="en-US" dirty="0"/>
              <a:t>Notice that the arrow distinguishes the emitter from the collector.  The direction of the arrow distinguishes </a:t>
            </a:r>
            <a:r>
              <a:rPr lang="en-US" dirty="0" err="1"/>
              <a:t>npn</a:t>
            </a:r>
            <a:r>
              <a:rPr lang="en-US" dirty="0"/>
              <a:t> from </a:t>
            </a:r>
            <a:r>
              <a:rPr lang="en-US" dirty="0" err="1"/>
              <a:t>pnp</a:t>
            </a:r>
            <a:r>
              <a:rPr lang="en-US" dirty="0"/>
              <a:t>. </a:t>
            </a:r>
            <a:r>
              <a:rPr lang="en-US" dirty="0">
                <a:solidFill>
                  <a:schemeClr val="tx1"/>
                </a:solidFill>
                <a:latin typeface="+mn-lt"/>
                <a:ea typeface="+mn-ea"/>
                <a:cs typeface="+mn-cs"/>
              </a:rPr>
              <a:t>Mnemonic device:  the arrows in these symbols point to the n region.  The same thing happened with the diode. </a:t>
            </a:r>
            <a:endParaRPr lang="en-US" dirty="0"/>
          </a:p>
        </p:txBody>
      </p:sp>
      <p:pic>
        <p:nvPicPr>
          <p:cNvPr id="259079" name="Picture 7"/>
          <p:cNvPicPr>
            <a:picLocks noChangeAspect="1" noChangeArrowheads="1"/>
          </p:cNvPicPr>
          <p:nvPr/>
        </p:nvPicPr>
        <p:blipFill>
          <a:blip r:embed="rId3" cstate="print"/>
          <a:srcRect/>
          <a:stretch>
            <a:fillRect/>
          </a:stretch>
        </p:blipFill>
        <p:spPr bwMode="auto">
          <a:xfrm>
            <a:off x="4724400" y="2438400"/>
            <a:ext cx="3352800" cy="383857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a:xfrm>
            <a:off x="2514600" y="0"/>
            <a:ext cx="6629400" cy="990600"/>
          </a:xfrm>
        </p:spPr>
        <p:txBody>
          <a:bodyPr/>
          <a:lstStyle/>
          <a:p>
            <a:r>
              <a:rPr lang="en-US" dirty="0">
                <a:cs typeface="Times New Roman" pitchFamily="18" charset="0"/>
              </a:rPr>
              <a:t>Modes of Operation</a:t>
            </a:r>
            <a:endParaRPr lang="en-US" dirty="0"/>
          </a:p>
        </p:txBody>
      </p:sp>
      <p:sp>
        <p:nvSpPr>
          <p:cNvPr id="286723" name="Rectangle 3"/>
          <p:cNvSpPr>
            <a:spLocks noGrp="1" noChangeArrowheads="1"/>
          </p:cNvSpPr>
          <p:nvPr>
            <p:ph type="body" idx="1"/>
          </p:nvPr>
        </p:nvSpPr>
        <p:spPr>
          <a:xfrm>
            <a:off x="533400" y="1295400"/>
            <a:ext cx="8001000" cy="4953000"/>
          </a:xfrm>
        </p:spPr>
        <p:txBody>
          <a:bodyPr/>
          <a:lstStyle/>
          <a:p>
            <a:pPr>
              <a:lnSpc>
                <a:spcPct val="90000"/>
              </a:lnSpc>
              <a:buNone/>
            </a:pPr>
            <a:r>
              <a:rPr lang="en-US" dirty="0">
                <a:solidFill>
                  <a:schemeClr val="tx1"/>
                </a:solidFill>
                <a:latin typeface="+mn-lt"/>
                <a:ea typeface="+mn-ea"/>
                <a:cs typeface="+mn-cs"/>
              </a:rPr>
              <a:t>We have four possible modes of operation of the BJT.  They correspond to the two possibilities for the diode, which were forward biased ("on") and reverse biased ("off").  We will think about the transistor as being in one of these four modes, again based on the polarities of the voltages across the junctions.  We will refer to the emitter-base junction (e-b) and the collector-base junction (c-b) in the table that follows.</a:t>
            </a:r>
            <a:endParaRPr lang="en-US" dirty="0">
              <a:cs typeface="Times New Roman" pitchFamily="18" charset="0"/>
            </a:endParaRPr>
          </a:p>
        </p:txBody>
      </p:sp>
    </p:spTree>
  </p:cSld>
  <p:clrMapOvr>
    <a:masterClrMapping/>
  </p:clrMapOvr>
</p:sld>
</file>

<file path=ppt/theme/theme1.xml><?xml version="1.0" encoding="utf-8"?>
<a:theme xmlns:a="http://schemas.openxmlformats.org/drawingml/2006/main" name="Pulse">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D:\Program Files\Microsoft Office\Templates\Presentation Designs\Pulse.pot</Template>
  <TotalTime>5873</TotalTime>
  <Pages>13</Pages>
  <Words>2563</Words>
  <Application>Microsoft Office PowerPoint</Application>
  <PresentationFormat>On-screen Show (4:3)</PresentationFormat>
  <Paragraphs>159</Paragraphs>
  <Slides>44</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44</vt:i4>
      </vt:variant>
    </vt:vector>
  </HeadingPairs>
  <TitlesOfParts>
    <vt:vector size="50" baseType="lpstr">
      <vt:lpstr>Arial</vt:lpstr>
      <vt:lpstr>Arial Black</vt:lpstr>
      <vt:lpstr>Symbol</vt:lpstr>
      <vt:lpstr>Pulse</vt:lpstr>
      <vt:lpstr>VISIO</vt:lpstr>
      <vt:lpstr>Picture</vt:lpstr>
      <vt:lpstr>ECE 3355 Electronics</vt:lpstr>
      <vt:lpstr>Bipolar Junction Transistors</vt:lpstr>
      <vt:lpstr>Overview of this Portion of the Course  Bipolar Junction Transistors (BJTs)</vt:lpstr>
      <vt:lpstr>Transistors</vt:lpstr>
      <vt:lpstr>Two Kinds of BJTs</vt:lpstr>
      <vt:lpstr>Two Kinds of BJTs</vt:lpstr>
      <vt:lpstr>The schematic symbols are:</vt:lpstr>
      <vt:lpstr>The schematic symbols are:</vt:lpstr>
      <vt:lpstr>Modes of Operation</vt:lpstr>
      <vt:lpstr>Modes of Operation</vt:lpstr>
      <vt:lpstr>Modes of Operation</vt:lpstr>
      <vt:lpstr>Behavior in the Active Region</vt:lpstr>
      <vt:lpstr>Behavior in the Active Region</vt:lpstr>
      <vt:lpstr>Behavior in the Active Region</vt:lpstr>
      <vt:lpstr>Behavior in the Active Region</vt:lpstr>
      <vt:lpstr>Behavior in the Active Region</vt:lpstr>
      <vt:lpstr>Behavior in the Active Region</vt:lpstr>
      <vt:lpstr>Behavior in the Active Region</vt:lpstr>
      <vt:lpstr>Behavior in the Active Region</vt:lpstr>
      <vt:lpstr>Current Polarities</vt:lpstr>
      <vt:lpstr>Definitions</vt:lpstr>
      <vt:lpstr>Definitions</vt:lpstr>
      <vt:lpstr>Definitions</vt:lpstr>
      <vt:lpstr>Characteristic Curves</vt:lpstr>
      <vt:lpstr>Output Characteristic</vt:lpstr>
      <vt:lpstr>DC Analysis</vt:lpstr>
      <vt:lpstr>DC Analysis</vt:lpstr>
      <vt:lpstr>DC Analysis</vt:lpstr>
      <vt:lpstr>Examples</vt:lpstr>
      <vt:lpstr>Examples</vt:lpstr>
      <vt:lpstr>Examples</vt:lpstr>
      <vt:lpstr>Examples</vt:lpstr>
      <vt:lpstr>Examples</vt:lpstr>
      <vt:lpstr>Examples</vt:lpstr>
      <vt:lpstr>Examples</vt:lpstr>
      <vt:lpstr>Saturation</vt:lpstr>
      <vt:lpstr>Saturation</vt:lpstr>
      <vt:lpstr>Saturation</vt:lpstr>
      <vt:lpstr>Saturation</vt:lpstr>
      <vt:lpstr>Saturation</vt:lpstr>
      <vt:lpstr>Saturation</vt:lpstr>
      <vt:lpstr>Saturation</vt:lpstr>
      <vt:lpstr>Saturation</vt:lpstr>
      <vt:lpstr>Saturation</vt:lpstr>
    </vt:vector>
  </TitlesOfParts>
  <Company>Dept. of ECE, University of Houston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3355 Electronics Lecture Set #6</dc:title>
  <dc:subject>Diode Models and Diode Circuits</dc:subject>
  <dc:creator>Dr. Dave Shattuck</dc:creator>
  <cp:lastModifiedBy>Shattuck, David P</cp:lastModifiedBy>
  <cp:revision>215</cp:revision>
  <dcterms:created xsi:type="dcterms:W3CDTF">1998-01-22T10:48:04Z</dcterms:created>
  <dcterms:modified xsi:type="dcterms:W3CDTF">2025-04-08T16:41:27Z</dcterms:modified>
</cp:coreProperties>
</file>