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8"/>
  </p:notesMasterIdLst>
  <p:handoutMasterIdLst>
    <p:handoutMasterId r:id="rId29"/>
  </p:handoutMasterIdLst>
  <p:sldIdLst>
    <p:sldId id="256" r:id="rId2"/>
    <p:sldId id="257" r:id="rId3"/>
    <p:sldId id="258" r:id="rId4"/>
    <p:sldId id="260" r:id="rId5"/>
    <p:sldId id="390" r:id="rId6"/>
    <p:sldId id="391" r:id="rId7"/>
    <p:sldId id="393" r:id="rId8"/>
    <p:sldId id="394" r:id="rId9"/>
    <p:sldId id="392" r:id="rId10"/>
    <p:sldId id="395" r:id="rId11"/>
    <p:sldId id="396" r:id="rId12"/>
    <p:sldId id="397" r:id="rId13"/>
    <p:sldId id="398" r:id="rId14"/>
    <p:sldId id="399" r:id="rId15"/>
    <p:sldId id="400" r:id="rId16"/>
    <p:sldId id="401" r:id="rId17"/>
    <p:sldId id="402" r:id="rId18"/>
    <p:sldId id="403" r:id="rId19"/>
    <p:sldId id="404" r:id="rId20"/>
    <p:sldId id="409" r:id="rId21"/>
    <p:sldId id="405" r:id="rId22"/>
    <p:sldId id="410" r:id="rId23"/>
    <p:sldId id="406" r:id="rId24"/>
    <p:sldId id="411" r:id="rId25"/>
    <p:sldId id="407" r:id="rId26"/>
    <p:sldId id="408" r:id="rId27"/>
  </p:sldIdLst>
  <p:sldSz cx="9144000" cy="6858000" type="screen4x3"/>
  <p:notesSz cx="6858000" cy="9144000"/>
  <p:defaultTextStyle>
    <a:defPPr>
      <a:defRPr lang="en-US"/>
    </a:defPPr>
    <a:lvl1pPr algn="l" rtl="0" fontAlgn="base">
      <a:spcBef>
        <a:spcPct val="0"/>
      </a:spcBef>
      <a:spcAft>
        <a:spcPct val="0"/>
      </a:spcAft>
      <a:defRPr sz="3600" kern="1200">
        <a:solidFill>
          <a:schemeClr val="tx1"/>
        </a:solidFill>
        <a:latin typeface="Arial" charset="0"/>
        <a:ea typeface="+mn-ea"/>
        <a:cs typeface="+mn-cs"/>
      </a:defRPr>
    </a:lvl1pPr>
    <a:lvl2pPr marL="457200" algn="l" rtl="0" fontAlgn="base">
      <a:spcBef>
        <a:spcPct val="0"/>
      </a:spcBef>
      <a:spcAft>
        <a:spcPct val="0"/>
      </a:spcAft>
      <a:defRPr sz="3600" kern="1200">
        <a:solidFill>
          <a:schemeClr val="tx1"/>
        </a:solidFill>
        <a:latin typeface="Arial" charset="0"/>
        <a:ea typeface="+mn-ea"/>
        <a:cs typeface="+mn-cs"/>
      </a:defRPr>
    </a:lvl2pPr>
    <a:lvl3pPr marL="914400" algn="l" rtl="0" fontAlgn="base">
      <a:spcBef>
        <a:spcPct val="0"/>
      </a:spcBef>
      <a:spcAft>
        <a:spcPct val="0"/>
      </a:spcAft>
      <a:defRPr sz="3600" kern="1200">
        <a:solidFill>
          <a:schemeClr val="tx1"/>
        </a:solidFill>
        <a:latin typeface="Arial" charset="0"/>
        <a:ea typeface="+mn-ea"/>
        <a:cs typeface="+mn-cs"/>
      </a:defRPr>
    </a:lvl3pPr>
    <a:lvl4pPr marL="1371600" algn="l" rtl="0" fontAlgn="base">
      <a:spcBef>
        <a:spcPct val="0"/>
      </a:spcBef>
      <a:spcAft>
        <a:spcPct val="0"/>
      </a:spcAft>
      <a:defRPr sz="3600" kern="1200">
        <a:solidFill>
          <a:schemeClr val="tx1"/>
        </a:solidFill>
        <a:latin typeface="Arial" charset="0"/>
        <a:ea typeface="+mn-ea"/>
        <a:cs typeface="+mn-cs"/>
      </a:defRPr>
    </a:lvl4pPr>
    <a:lvl5pPr marL="1828800" algn="l" rtl="0" fontAlgn="base">
      <a:spcBef>
        <a:spcPct val="0"/>
      </a:spcBef>
      <a:spcAft>
        <a:spcPct val="0"/>
      </a:spcAft>
      <a:defRPr sz="3600" kern="1200">
        <a:solidFill>
          <a:schemeClr val="tx1"/>
        </a:solidFill>
        <a:latin typeface="Arial" charset="0"/>
        <a:ea typeface="+mn-ea"/>
        <a:cs typeface="+mn-cs"/>
      </a:defRPr>
    </a:lvl5pPr>
    <a:lvl6pPr marL="2286000" algn="l" defTabSz="914400" rtl="0" eaLnBrk="1" latinLnBrk="0" hangingPunct="1">
      <a:defRPr sz="3600" kern="1200">
        <a:solidFill>
          <a:schemeClr val="tx1"/>
        </a:solidFill>
        <a:latin typeface="Arial" charset="0"/>
        <a:ea typeface="+mn-ea"/>
        <a:cs typeface="+mn-cs"/>
      </a:defRPr>
    </a:lvl6pPr>
    <a:lvl7pPr marL="2743200" algn="l" defTabSz="914400" rtl="0" eaLnBrk="1" latinLnBrk="0" hangingPunct="1">
      <a:defRPr sz="3600" kern="1200">
        <a:solidFill>
          <a:schemeClr val="tx1"/>
        </a:solidFill>
        <a:latin typeface="Arial" charset="0"/>
        <a:ea typeface="+mn-ea"/>
        <a:cs typeface="+mn-cs"/>
      </a:defRPr>
    </a:lvl7pPr>
    <a:lvl8pPr marL="3200400" algn="l" defTabSz="914400" rtl="0" eaLnBrk="1" latinLnBrk="0" hangingPunct="1">
      <a:defRPr sz="3600" kern="1200">
        <a:solidFill>
          <a:schemeClr val="tx1"/>
        </a:solidFill>
        <a:latin typeface="Arial" charset="0"/>
        <a:ea typeface="+mn-ea"/>
        <a:cs typeface="+mn-cs"/>
      </a:defRPr>
    </a:lvl8pPr>
    <a:lvl9pPr marL="3657600" algn="l" defTabSz="914400" rtl="0" eaLnBrk="1" latinLnBrk="0" hangingPunct="1">
      <a:defRPr sz="36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8621" autoAdjust="0"/>
    <p:restoredTop sz="90952"/>
  </p:normalViewPr>
  <p:slideViewPr>
    <p:cSldViewPr>
      <p:cViewPr varScale="1">
        <p:scale>
          <a:sx n="93" d="100"/>
          <a:sy n="93" d="100"/>
        </p:scale>
        <p:origin x="51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348737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14400" y="4343400"/>
            <a:ext cx="5029200" cy="4114800"/>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1" name="Rectangle 3"/>
          <p:cNvSpPr>
            <a:spLocks noGrp="1" noRot="1" noChangeAspect="1" noChangeArrowheads="1" noTextEdit="1"/>
          </p:cNvSpPr>
          <p:nvPr>
            <p:ph type="sldImg" idx="2"/>
          </p:nvPr>
        </p:nvSpPr>
        <p:spPr bwMode="auto">
          <a:xfrm>
            <a:off x="1149350" y="692150"/>
            <a:ext cx="4559300" cy="3416300"/>
          </a:xfrm>
          <a:prstGeom prst="rect">
            <a:avLst/>
          </a:prstGeom>
          <a:noFill/>
          <a:ln w="12700">
            <a:solidFill>
              <a:schemeClr val="tx1"/>
            </a:solidFill>
            <a:miter lim="800000"/>
            <a:headEnd/>
            <a:tailEnd/>
          </a:ln>
          <a:effectLst/>
        </p:spPr>
      </p:sp>
    </p:spTree>
    <p:extLst>
      <p:ext uri="{BB962C8B-B14F-4D97-AF65-F5344CB8AC3E}">
        <p14:creationId xmlns:p14="http://schemas.microsoft.com/office/powerpoint/2010/main" val="336196663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body" idx="1"/>
          </p:nvPr>
        </p:nvSpPr>
        <p:spPr>
          <a:ln/>
        </p:spPr>
        <p:txBody>
          <a:bodyPr/>
          <a:lstStyle/>
          <a:p>
            <a:endParaRPr lang="en-US"/>
          </a:p>
        </p:txBody>
      </p:sp>
      <p:sp>
        <p:nvSpPr>
          <p:cNvPr id="5123" name="Rectangle 3"/>
          <p:cNvSpPr>
            <a:spLocks noGrp="1" noRot="1" noChangeAspect="1" noChangeArrowheads="1" noTextEdit="1"/>
          </p:cNvSpPr>
          <p:nvPr>
            <p:ph type="sldImg"/>
          </p:nvPr>
        </p:nvSpPr>
        <p:spPr>
          <a:xfrm>
            <a:off x="1150938" y="692150"/>
            <a:ext cx="4556125" cy="3416300"/>
          </a:xfrm>
          <a:ln cap="flat"/>
        </p:spPr>
      </p:sp>
    </p:spTree>
    <p:extLst>
      <p:ext uri="{BB962C8B-B14F-4D97-AF65-F5344CB8AC3E}">
        <p14:creationId xmlns:p14="http://schemas.microsoft.com/office/powerpoint/2010/main" val="27312551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51555"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a:p>
        </p:txBody>
      </p:sp>
    </p:spTree>
    <p:extLst>
      <p:ext uri="{BB962C8B-B14F-4D97-AF65-F5344CB8AC3E}">
        <p14:creationId xmlns:p14="http://schemas.microsoft.com/office/powerpoint/2010/main" val="19609827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51555"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a:p>
        </p:txBody>
      </p:sp>
    </p:spTree>
    <p:extLst>
      <p:ext uri="{BB962C8B-B14F-4D97-AF65-F5344CB8AC3E}">
        <p14:creationId xmlns:p14="http://schemas.microsoft.com/office/powerpoint/2010/main" val="19609827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51555"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a:p>
        </p:txBody>
      </p:sp>
    </p:spTree>
    <p:extLst>
      <p:ext uri="{BB962C8B-B14F-4D97-AF65-F5344CB8AC3E}">
        <p14:creationId xmlns:p14="http://schemas.microsoft.com/office/powerpoint/2010/main" val="19609827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51555"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a:p>
        </p:txBody>
      </p:sp>
    </p:spTree>
    <p:extLst>
      <p:ext uri="{BB962C8B-B14F-4D97-AF65-F5344CB8AC3E}">
        <p14:creationId xmlns:p14="http://schemas.microsoft.com/office/powerpoint/2010/main" val="19609827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51555"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a:p>
        </p:txBody>
      </p:sp>
    </p:spTree>
    <p:extLst>
      <p:ext uri="{BB962C8B-B14F-4D97-AF65-F5344CB8AC3E}">
        <p14:creationId xmlns:p14="http://schemas.microsoft.com/office/powerpoint/2010/main" val="19609827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51555"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a:p>
        </p:txBody>
      </p:sp>
    </p:spTree>
    <p:extLst>
      <p:ext uri="{BB962C8B-B14F-4D97-AF65-F5344CB8AC3E}">
        <p14:creationId xmlns:p14="http://schemas.microsoft.com/office/powerpoint/2010/main" val="196098270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51555"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a:p>
        </p:txBody>
      </p:sp>
    </p:spTree>
    <p:extLst>
      <p:ext uri="{BB962C8B-B14F-4D97-AF65-F5344CB8AC3E}">
        <p14:creationId xmlns:p14="http://schemas.microsoft.com/office/powerpoint/2010/main" val="196098270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51555"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a:p>
        </p:txBody>
      </p:sp>
    </p:spTree>
    <p:extLst>
      <p:ext uri="{BB962C8B-B14F-4D97-AF65-F5344CB8AC3E}">
        <p14:creationId xmlns:p14="http://schemas.microsoft.com/office/powerpoint/2010/main" val="196098270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51555"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a:p>
        </p:txBody>
      </p:sp>
    </p:spTree>
    <p:extLst>
      <p:ext uri="{BB962C8B-B14F-4D97-AF65-F5344CB8AC3E}">
        <p14:creationId xmlns:p14="http://schemas.microsoft.com/office/powerpoint/2010/main" val="196098270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51555"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a:p>
        </p:txBody>
      </p:sp>
    </p:spTree>
    <p:extLst>
      <p:ext uri="{BB962C8B-B14F-4D97-AF65-F5344CB8AC3E}">
        <p14:creationId xmlns:p14="http://schemas.microsoft.com/office/powerpoint/2010/main" val="19609827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47459"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dirty="0"/>
          </a:p>
        </p:txBody>
      </p:sp>
    </p:spTree>
    <p:extLst>
      <p:ext uri="{BB962C8B-B14F-4D97-AF65-F5344CB8AC3E}">
        <p14:creationId xmlns:p14="http://schemas.microsoft.com/office/powerpoint/2010/main" val="38234288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51555"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a:p>
        </p:txBody>
      </p:sp>
    </p:spTree>
    <p:extLst>
      <p:ext uri="{BB962C8B-B14F-4D97-AF65-F5344CB8AC3E}">
        <p14:creationId xmlns:p14="http://schemas.microsoft.com/office/powerpoint/2010/main" val="196098270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51555"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a:p>
        </p:txBody>
      </p:sp>
    </p:spTree>
    <p:extLst>
      <p:ext uri="{BB962C8B-B14F-4D97-AF65-F5344CB8AC3E}">
        <p14:creationId xmlns:p14="http://schemas.microsoft.com/office/powerpoint/2010/main" val="196098270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51555"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a:p>
        </p:txBody>
      </p:sp>
    </p:spTree>
    <p:extLst>
      <p:ext uri="{BB962C8B-B14F-4D97-AF65-F5344CB8AC3E}">
        <p14:creationId xmlns:p14="http://schemas.microsoft.com/office/powerpoint/2010/main" val="196098270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51555"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a:p>
        </p:txBody>
      </p:sp>
    </p:spTree>
    <p:extLst>
      <p:ext uri="{BB962C8B-B14F-4D97-AF65-F5344CB8AC3E}">
        <p14:creationId xmlns:p14="http://schemas.microsoft.com/office/powerpoint/2010/main" val="196098270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51555"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a:p>
        </p:txBody>
      </p:sp>
    </p:spTree>
    <p:extLst>
      <p:ext uri="{BB962C8B-B14F-4D97-AF65-F5344CB8AC3E}">
        <p14:creationId xmlns:p14="http://schemas.microsoft.com/office/powerpoint/2010/main" val="196098270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51555"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a:p>
        </p:txBody>
      </p:sp>
    </p:spTree>
    <p:extLst>
      <p:ext uri="{BB962C8B-B14F-4D97-AF65-F5344CB8AC3E}">
        <p14:creationId xmlns:p14="http://schemas.microsoft.com/office/powerpoint/2010/main" val="19609827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51555"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a:p>
        </p:txBody>
      </p:sp>
    </p:spTree>
    <p:extLst>
      <p:ext uri="{BB962C8B-B14F-4D97-AF65-F5344CB8AC3E}">
        <p14:creationId xmlns:p14="http://schemas.microsoft.com/office/powerpoint/2010/main" val="19609827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51555"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a:p>
        </p:txBody>
      </p:sp>
    </p:spTree>
    <p:extLst>
      <p:ext uri="{BB962C8B-B14F-4D97-AF65-F5344CB8AC3E}">
        <p14:creationId xmlns:p14="http://schemas.microsoft.com/office/powerpoint/2010/main" val="19609827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51555"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a:p>
        </p:txBody>
      </p:sp>
    </p:spTree>
    <p:extLst>
      <p:ext uri="{BB962C8B-B14F-4D97-AF65-F5344CB8AC3E}">
        <p14:creationId xmlns:p14="http://schemas.microsoft.com/office/powerpoint/2010/main" val="19609827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51555"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a:p>
        </p:txBody>
      </p:sp>
    </p:spTree>
    <p:extLst>
      <p:ext uri="{BB962C8B-B14F-4D97-AF65-F5344CB8AC3E}">
        <p14:creationId xmlns:p14="http://schemas.microsoft.com/office/powerpoint/2010/main" val="19609827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51555"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a:p>
        </p:txBody>
      </p:sp>
    </p:spTree>
    <p:extLst>
      <p:ext uri="{BB962C8B-B14F-4D97-AF65-F5344CB8AC3E}">
        <p14:creationId xmlns:p14="http://schemas.microsoft.com/office/powerpoint/2010/main" val="19609827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51555"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a:p>
        </p:txBody>
      </p:sp>
    </p:spTree>
    <p:extLst>
      <p:ext uri="{BB962C8B-B14F-4D97-AF65-F5344CB8AC3E}">
        <p14:creationId xmlns:p14="http://schemas.microsoft.com/office/powerpoint/2010/main" val="19609827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51555"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a:p>
        </p:txBody>
      </p:sp>
    </p:spTree>
    <p:extLst>
      <p:ext uri="{BB962C8B-B14F-4D97-AF65-F5344CB8AC3E}">
        <p14:creationId xmlns:p14="http://schemas.microsoft.com/office/powerpoint/2010/main" val="19609827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0482" name="Group 2"/>
          <p:cNvGrpSpPr>
            <a:grpSpLocks/>
          </p:cNvGrpSpPr>
          <p:nvPr/>
        </p:nvGrpSpPr>
        <p:grpSpPr bwMode="auto">
          <a:xfrm>
            <a:off x="-9525" y="-20638"/>
            <a:ext cx="9153525" cy="6878638"/>
            <a:chOff x="-6" y="-13"/>
            <a:chExt cx="5766" cy="4333"/>
          </a:xfrm>
        </p:grpSpPr>
        <p:sp>
          <p:nvSpPr>
            <p:cNvPr id="20483" name="Rectangle 3"/>
            <p:cNvSpPr>
              <a:spLocks noChangeArrowheads="1"/>
            </p:cNvSpPr>
            <p:nvPr/>
          </p:nvSpPr>
          <p:spPr bwMode="invGray">
            <a:xfrm>
              <a:off x="5549" y="0"/>
              <a:ext cx="211" cy="4320"/>
            </a:xfrm>
            <a:prstGeom prst="rect">
              <a:avLst/>
            </a:prstGeom>
            <a:gradFill rotWithShape="0">
              <a:gsLst>
                <a:gs pos="0">
                  <a:schemeClr val="accent2"/>
                </a:gs>
                <a:gs pos="50000">
                  <a:schemeClr val="hlink"/>
                </a:gs>
                <a:gs pos="100000">
                  <a:schemeClr val="accent2"/>
                </a:gs>
              </a:gsLst>
              <a:lin ang="0" scaled="1"/>
            </a:gradFill>
            <a:ln w="9525">
              <a:noFill/>
              <a:miter lim="800000"/>
              <a:headEnd/>
              <a:tailEnd/>
            </a:ln>
          </p:spPr>
          <p:txBody>
            <a:bodyPr wrap="none" anchor="ctr"/>
            <a:lstStyle/>
            <a:p>
              <a:endParaRPr lang="en-US"/>
            </a:p>
          </p:txBody>
        </p:sp>
        <p:sp>
          <p:nvSpPr>
            <p:cNvPr id="20484" name="Freeform 4"/>
            <p:cNvSpPr>
              <a:spLocks/>
            </p:cNvSpPr>
            <p:nvPr/>
          </p:nvSpPr>
          <p:spPr bwMode="white">
            <a:xfrm>
              <a:off x="-6" y="2828"/>
              <a:ext cx="3625" cy="1492"/>
            </a:xfrm>
            <a:custGeom>
              <a:avLst/>
              <a:gdLst/>
              <a:ahLst/>
              <a:cxnLst>
                <a:cxn ang="0">
                  <a:pos x="0" y="1491"/>
                </a:cxn>
                <a:cxn ang="0">
                  <a:pos x="0" y="0"/>
                </a:cxn>
                <a:cxn ang="0">
                  <a:pos x="171" y="3"/>
                </a:cxn>
                <a:cxn ang="0">
                  <a:pos x="355" y="9"/>
                </a:cxn>
                <a:cxn ang="0">
                  <a:pos x="499" y="21"/>
                </a:cxn>
                <a:cxn ang="0">
                  <a:pos x="650" y="36"/>
                </a:cxn>
                <a:cxn ang="0">
                  <a:pos x="809" y="54"/>
                </a:cxn>
                <a:cxn ang="0">
                  <a:pos x="957" y="78"/>
                </a:cxn>
                <a:cxn ang="0">
                  <a:pos x="1119" y="105"/>
                </a:cxn>
                <a:cxn ang="0">
                  <a:pos x="1261" y="133"/>
                </a:cxn>
                <a:cxn ang="0">
                  <a:pos x="1441" y="175"/>
                </a:cxn>
                <a:cxn ang="0">
                  <a:pos x="1598" y="217"/>
                </a:cxn>
                <a:cxn ang="0">
                  <a:pos x="1763" y="269"/>
                </a:cxn>
                <a:cxn ang="0">
                  <a:pos x="1887" y="308"/>
                </a:cxn>
                <a:cxn ang="0">
                  <a:pos x="2085" y="384"/>
                </a:cxn>
                <a:cxn ang="0">
                  <a:pos x="2230" y="444"/>
                </a:cxn>
                <a:cxn ang="0">
                  <a:pos x="2456" y="547"/>
                </a:cxn>
                <a:cxn ang="0">
                  <a:pos x="2666" y="662"/>
                </a:cxn>
                <a:cxn ang="0">
                  <a:pos x="2859" y="786"/>
                </a:cxn>
                <a:cxn ang="0">
                  <a:pos x="3046" y="920"/>
                </a:cxn>
                <a:cxn ang="0">
                  <a:pos x="3193" y="1038"/>
                </a:cxn>
                <a:cxn ang="0">
                  <a:pos x="3332" y="1168"/>
                </a:cxn>
                <a:cxn ang="0">
                  <a:pos x="3440" y="1280"/>
                </a:cxn>
                <a:cxn ang="0">
                  <a:pos x="3524" y="1380"/>
                </a:cxn>
                <a:cxn ang="0">
                  <a:pos x="3624" y="1491"/>
                </a:cxn>
                <a:cxn ang="0">
                  <a:pos x="3608" y="1491"/>
                </a:cxn>
                <a:cxn ang="0">
                  <a:pos x="0" y="1491"/>
                </a:cxn>
              </a:cxnLst>
              <a:rect l="0" t="0" r="r" b="b"/>
              <a:pathLst>
                <a:path w="3625" h="1492">
                  <a:moveTo>
                    <a:pt x="0" y="1491"/>
                  </a:moveTo>
                  <a:lnTo>
                    <a:pt x="0" y="0"/>
                  </a:lnTo>
                  <a:lnTo>
                    <a:pt x="171" y="3"/>
                  </a:lnTo>
                  <a:lnTo>
                    <a:pt x="355" y="9"/>
                  </a:lnTo>
                  <a:lnTo>
                    <a:pt x="499" y="21"/>
                  </a:lnTo>
                  <a:lnTo>
                    <a:pt x="650" y="36"/>
                  </a:lnTo>
                  <a:lnTo>
                    <a:pt x="809" y="54"/>
                  </a:lnTo>
                  <a:lnTo>
                    <a:pt x="957" y="78"/>
                  </a:lnTo>
                  <a:lnTo>
                    <a:pt x="1119" y="105"/>
                  </a:lnTo>
                  <a:lnTo>
                    <a:pt x="1261" y="133"/>
                  </a:lnTo>
                  <a:lnTo>
                    <a:pt x="1441" y="175"/>
                  </a:lnTo>
                  <a:lnTo>
                    <a:pt x="1598" y="217"/>
                  </a:lnTo>
                  <a:lnTo>
                    <a:pt x="1763" y="269"/>
                  </a:lnTo>
                  <a:lnTo>
                    <a:pt x="1887" y="308"/>
                  </a:lnTo>
                  <a:lnTo>
                    <a:pt x="2085" y="384"/>
                  </a:lnTo>
                  <a:lnTo>
                    <a:pt x="2230" y="444"/>
                  </a:lnTo>
                  <a:lnTo>
                    <a:pt x="2456" y="547"/>
                  </a:lnTo>
                  <a:lnTo>
                    <a:pt x="2666" y="662"/>
                  </a:lnTo>
                  <a:lnTo>
                    <a:pt x="2859" y="786"/>
                  </a:lnTo>
                  <a:lnTo>
                    <a:pt x="3046" y="920"/>
                  </a:lnTo>
                  <a:lnTo>
                    <a:pt x="3193" y="1038"/>
                  </a:lnTo>
                  <a:lnTo>
                    <a:pt x="3332" y="1168"/>
                  </a:lnTo>
                  <a:lnTo>
                    <a:pt x="3440" y="1280"/>
                  </a:lnTo>
                  <a:lnTo>
                    <a:pt x="3524" y="1380"/>
                  </a:lnTo>
                  <a:lnTo>
                    <a:pt x="3624" y="1491"/>
                  </a:lnTo>
                  <a:lnTo>
                    <a:pt x="3608" y="1491"/>
                  </a:lnTo>
                  <a:lnTo>
                    <a:pt x="0" y="1491"/>
                  </a:lnTo>
                </a:path>
              </a:pathLst>
            </a:custGeom>
            <a:gradFill rotWithShape="0">
              <a:gsLst>
                <a:gs pos="0">
                  <a:schemeClr val="bg2"/>
                </a:gs>
                <a:gs pos="100000">
                  <a:schemeClr val="bg1"/>
                </a:gs>
              </a:gsLst>
              <a:lin ang="5400000" scaled="1"/>
            </a:gradFill>
            <a:ln w="9525" cap="flat" cmpd="sng">
              <a:noFill/>
              <a:prstDash val="solid"/>
              <a:miter lim="800000"/>
              <a:headEnd type="none" w="sm" len="sm"/>
              <a:tailEnd type="none" w="sm" len="sm"/>
            </a:ln>
            <a:effectLst/>
          </p:spPr>
          <p:txBody>
            <a:bodyPr wrap="none" anchor="ctr"/>
            <a:lstStyle/>
            <a:p>
              <a:endParaRPr lang="en-US"/>
            </a:p>
          </p:txBody>
        </p:sp>
        <p:sp>
          <p:nvSpPr>
            <p:cNvPr id="20485" name="Freeform 5"/>
            <p:cNvSpPr>
              <a:spLocks/>
            </p:cNvSpPr>
            <p:nvPr/>
          </p:nvSpPr>
          <p:spPr bwMode="white">
            <a:xfrm>
              <a:off x="0" y="2405"/>
              <a:ext cx="5143" cy="1902"/>
            </a:xfrm>
            <a:custGeom>
              <a:avLst/>
              <a:gdLst/>
              <a:ahLst/>
              <a:cxnLst>
                <a:cxn ang="0">
                  <a:pos x="2718" y="405"/>
                </a:cxn>
                <a:cxn ang="0">
                  <a:pos x="2466" y="333"/>
                </a:cxn>
                <a:cxn ang="0">
                  <a:pos x="2202" y="261"/>
                </a:cxn>
                <a:cxn ang="0">
                  <a:pos x="1929" y="198"/>
                </a:cxn>
                <a:cxn ang="0">
                  <a:pos x="1695" y="153"/>
                </a:cxn>
                <a:cxn ang="0">
                  <a:pos x="1434" y="111"/>
                </a:cxn>
                <a:cxn ang="0">
                  <a:pos x="1188" y="75"/>
                </a:cxn>
                <a:cxn ang="0">
                  <a:pos x="957" y="48"/>
                </a:cxn>
                <a:cxn ang="0">
                  <a:pos x="747" y="30"/>
                </a:cxn>
                <a:cxn ang="0">
                  <a:pos x="501" y="15"/>
                </a:cxn>
                <a:cxn ang="0">
                  <a:pos x="246" y="3"/>
                </a:cxn>
                <a:cxn ang="0">
                  <a:pos x="0" y="0"/>
                </a:cxn>
                <a:cxn ang="0">
                  <a:pos x="0" y="275"/>
                </a:cxn>
                <a:cxn ang="0">
                  <a:pos x="0" y="345"/>
                </a:cxn>
                <a:cxn ang="0">
                  <a:pos x="0" y="275"/>
                </a:cxn>
                <a:cxn ang="0">
                  <a:pos x="0" y="342"/>
                </a:cxn>
                <a:cxn ang="0">
                  <a:pos x="339" y="351"/>
                </a:cxn>
                <a:cxn ang="0">
                  <a:pos x="606" y="372"/>
                </a:cxn>
                <a:cxn ang="0">
                  <a:pos x="852" y="399"/>
                </a:cxn>
                <a:cxn ang="0">
                  <a:pos x="1068" y="435"/>
                </a:cxn>
                <a:cxn ang="0">
                  <a:pos x="1275" y="474"/>
                </a:cxn>
                <a:cxn ang="0">
                  <a:pos x="1545" y="540"/>
                </a:cxn>
                <a:cxn ang="0">
                  <a:pos x="1761" y="603"/>
                </a:cxn>
                <a:cxn ang="0">
                  <a:pos x="1971" y="678"/>
                </a:cxn>
                <a:cxn ang="0">
                  <a:pos x="2166" y="747"/>
                </a:cxn>
                <a:cxn ang="0">
                  <a:pos x="2397" y="852"/>
                </a:cxn>
                <a:cxn ang="0">
                  <a:pos x="2613" y="960"/>
                </a:cxn>
                <a:cxn ang="0">
                  <a:pos x="2832" y="1095"/>
                </a:cxn>
                <a:cxn ang="0">
                  <a:pos x="3012" y="1212"/>
                </a:cxn>
                <a:cxn ang="0">
                  <a:pos x="3186" y="1347"/>
                </a:cxn>
                <a:cxn ang="0">
                  <a:pos x="3351" y="1497"/>
                </a:cxn>
                <a:cxn ang="0">
                  <a:pos x="3480" y="1629"/>
                </a:cxn>
                <a:cxn ang="0">
                  <a:pos x="3612" y="1785"/>
                </a:cxn>
                <a:cxn ang="0">
                  <a:pos x="3699" y="1901"/>
                </a:cxn>
                <a:cxn ang="0">
                  <a:pos x="5142" y="1901"/>
                </a:cxn>
                <a:cxn ang="0">
                  <a:pos x="5076" y="1827"/>
                </a:cxn>
                <a:cxn ang="0">
                  <a:pos x="4968" y="1707"/>
                </a:cxn>
                <a:cxn ang="0">
                  <a:pos x="4797" y="1539"/>
                </a:cxn>
                <a:cxn ang="0">
                  <a:pos x="4617" y="1383"/>
                </a:cxn>
                <a:cxn ang="0">
                  <a:pos x="4410" y="1221"/>
                </a:cxn>
                <a:cxn ang="0">
                  <a:pos x="4185" y="1071"/>
                </a:cxn>
                <a:cxn ang="0">
                  <a:pos x="3960" y="939"/>
                </a:cxn>
                <a:cxn ang="0">
                  <a:pos x="3708" y="801"/>
                </a:cxn>
                <a:cxn ang="0">
                  <a:pos x="3492" y="702"/>
                </a:cxn>
                <a:cxn ang="0">
                  <a:pos x="3231" y="588"/>
                </a:cxn>
                <a:cxn ang="0">
                  <a:pos x="2964" y="489"/>
                </a:cxn>
                <a:cxn ang="0">
                  <a:pos x="2718" y="405"/>
                </a:cxn>
              </a:cxnLst>
              <a:rect l="0" t="0" r="r" b="b"/>
              <a:pathLst>
                <a:path w="5143" h="1902">
                  <a:moveTo>
                    <a:pt x="2718" y="405"/>
                  </a:moveTo>
                  <a:lnTo>
                    <a:pt x="2466" y="333"/>
                  </a:lnTo>
                  <a:lnTo>
                    <a:pt x="2202" y="261"/>
                  </a:lnTo>
                  <a:lnTo>
                    <a:pt x="1929" y="198"/>
                  </a:lnTo>
                  <a:lnTo>
                    <a:pt x="1695" y="153"/>
                  </a:lnTo>
                  <a:lnTo>
                    <a:pt x="1434" y="111"/>
                  </a:lnTo>
                  <a:lnTo>
                    <a:pt x="1188" y="75"/>
                  </a:lnTo>
                  <a:lnTo>
                    <a:pt x="957" y="48"/>
                  </a:lnTo>
                  <a:lnTo>
                    <a:pt x="747" y="30"/>
                  </a:lnTo>
                  <a:lnTo>
                    <a:pt x="501" y="15"/>
                  </a:lnTo>
                  <a:lnTo>
                    <a:pt x="246" y="3"/>
                  </a:lnTo>
                  <a:lnTo>
                    <a:pt x="0" y="0"/>
                  </a:lnTo>
                  <a:lnTo>
                    <a:pt x="0" y="275"/>
                  </a:lnTo>
                  <a:lnTo>
                    <a:pt x="0" y="345"/>
                  </a:lnTo>
                  <a:lnTo>
                    <a:pt x="0" y="275"/>
                  </a:lnTo>
                  <a:lnTo>
                    <a:pt x="0" y="342"/>
                  </a:lnTo>
                  <a:lnTo>
                    <a:pt x="339" y="351"/>
                  </a:lnTo>
                  <a:lnTo>
                    <a:pt x="606" y="372"/>
                  </a:lnTo>
                  <a:lnTo>
                    <a:pt x="852" y="399"/>
                  </a:lnTo>
                  <a:lnTo>
                    <a:pt x="1068" y="435"/>
                  </a:lnTo>
                  <a:lnTo>
                    <a:pt x="1275" y="474"/>
                  </a:lnTo>
                  <a:lnTo>
                    <a:pt x="1545" y="540"/>
                  </a:lnTo>
                  <a:lnTo>
                    <a:pt x="1761" y="603"/>
                  </a:lnTo>
                  <a:lnTo>
                    <a:pt x="1971" y="678"/>
                  </a:lnTo>
                  <a:lnTo>
                    <a:pt x="2166" y="747"/>
                  </a:lnTo>
                  <a:lnTo>
                    <a:pt x="2397" y="852"/>
                  </a:lnTo>
                  <a:lnTo>
                    <a:pt x="2613" y="960"/>
                  </a:lnTo>
                  <a:lnTo>
                    <a:pt x="2832" y="1095"/>
                  </a:lnTo>
                  <a:lnTo>
                    <a:pt x="3012" y="1212"/>
                  </a:lnTo>
                  <a:lnTo>
                    <a:pt x="3186" y="1347"/>
                  </a:lnTo>
                  <a:lnTo>
                    <a:pt x="3351" y="1497"/>
                  </a:lnTo>
                  <a:lnTo>
                    <a:pt x="3480" y="1629"/>
                  </a:lnTo>
                  <a:lnTo>
                    <a:pt x="3612" y="1785"/>
                  </a:lnTo>
                  <a:lnTo>
                    <a:pt x="3699" y="1901"/>
                  </a:lnTo>
                  <a:lnTo>
                    <a:pt x="5142" y="1901"/>
                  </a:lnTo>
                  <a:lnTo>
                    <a:pt x="5076" y="1827"/>
                  </a:lnTo>
                  <a:lnTo>
                    <a:pt x="4968" y="1707"/>
                  </a:lnTo>
                  <a:lnTo>
                    <a:pt x="4797" y="1539"/>
                  </a:lnTo>
                  <a:lnTo>
                    <a:pt x="4617" y="1383"/>
                  </a:lnTo>
                  <a:lnTo>
                    <a:pt x="4410" y="1221"/>
                  </a:lnTo>
                  <a:lnTo>
                    <a:pt x="4185" y="1071"/>
                  </a:lnTo>
                  <a:lnTo>
                    <a:pt x="3960" y="939"/>
                  </a:lnTo>
                  <a:lnTo>
                    <a:pt x="3708" y="801"/>
                  </a:lnTo>
                  <a:lnTo>
                    <a:pt x="3492" y="702"/>
                  </a:lnTo>
                  <a:lnTo>
                    <a:pt x="3231" y="588"/>
                  </a:lnTo>
                  <a:lnTo>
                    <a:pt x="2964" y="489"/>
                  </a:lnTo>
                  <a:lnTo>
                    <a:pt x="2718" y="405"/>
                  </a:lnTo>
                </a:path>
              </a:pathLst>
            </a:custGeom>
            <a:gradFill rotWithShape="0">
              <a:gsLst>
                <a:gs pos="0">
                  <a:schemeClr val="accent2"/>
                </a:gs>
                <a:gs pos="100000">
                  <a:schemeClr val="bg1"/>
                </a:gs>
              </a:gsLst>
              <a:lin ang="0" scaled="1"/>
            </a:gradFill>
            <a:ln w="9525" cap="flat" cmpd="sng">
              <a:noFill/>
              <a:prstDash val="solid"/>
              <a:round/>
              <a:headEnd type="none" w="sm" len="sm"/>
              <a:tailEnd type="none" w="sm" len="sm"/>
            </a:ln>
            <a:effectLst/>
          </p:spPr>
          <p:txBody>
            <a:bodyPr/>
            <a:lstStyle/>
            <a:p>
              <a:endParaRPr lang="en-US"/>
            </a:p>
          </p:txBody>
        </p:sp>
        <p:sp>
          <p:nvSpPr>
            <p:cNvPr id="20486" name="Freeform 6"/>
            <p:cNvSpPr>
              <a:spLocks/>
            </p:cNvSpPr>
            <p:nvPr/>
          </p:nvSpPr>
          <p:spPr bwMode="white">
            <a:xfrm>
              <a:off x="0" y="1982"/>
              <a:ext cx="5760" cy="2325"/>
            </a:xfrm>
            <a:custGeom>
              <a:avLst/>
              <a:gdLst/>
              <a:ahLst/>
              <a:cxnLst>
                <a:cxn ang="0">
                  <a:pos x="0" y="0"/>
                </a:cxn>
                <a:cxn ang="0">
                  <a:pos x="0" y="339"/>
                </a:cxn>
                <a:cxn ang="0">
                  <a:pos x="558" y="357"/>
                </a:cxn>
                <a:cxn ang="0">
                  <a:pos x="807" y="375"/>
                </a:cxn>
                <a:cxn ang="0">
                  <a:pos x="1056" y="399"/>
                </a:cxn>
                <a:cxn ang="0">
                  <a:pos x="1272" y="426"/>
                </a:cxn>
                <a:cxn ang="0">
                  <a:pos x="1539" y="465"/>
                </a:cxn>
                <a:cxn ang="0">
                  <a:pos x="1791" y="510"/>
                </a:cxn>
                <a:cxn ang="0">
                  <a:pos x="2076" y="570"/>
                </a:cxn>
                <a:cxn ang="0">
                  <a:pos x="2334" y="630"/>
                </a:cxn>
                <a:cxn ang="0">
                  <a:pos x="2544" y="687"/>
                </a:cxn>
                <a:cxn ang="0">
                  <a:pos x="2775" y="759"/>
                </a:cxn>
                <a:cxn ang="0">
                  <a:pos x="3003" y="837"/>
                </a:cxn>
                <a:cxn ang="0">
                  <a:pos x="3231" y="924"/>
                </a:cxn>
                <a:cxn ang="0">
                  <a:pos x="3438" y="1005"/>
                </a:cxn>
                <a:cxn ang="0">
                  <a:pos x="3663" y="1110"/>
                </a:cxn>
                <a:cxn ang="0">
                  <a:pos x="3903" y="1233"/>
                </a:cxn>
                <a:cxn ang="0">
                  <a:pos x="4149" y="1374"/>
                </a:cxn>
                <a:cxn ang="0">
                  <a:pos x="4353" y="1506"/>
                </a:cxn>
                <a:cxn ang="0">
                  <a:pos x="4491" y="1602"/>
                </a:cxn>
                <a:cxn ang="0">
                  <a:pos x="4668" y="1740"/>
                </a:cxn>
                <a:cxn ang="0">
                  <a:pos x="4824" y="1875"/>
                </a:cxn>
                <a:cxn ang="0">
                  <a:pos x="4968" y="2016"/>
                </a:cxn>
                <a:cxn ang="0">
                  <a:pos x="5100" y="2154"/>
                </a:cxn>
                <a:cxn ang="0">
                  <a:pos x="5238" y="2324"/>
                </a:cxn>
                <a:cxn ang="0">
                  <a:pos x="5759" y="2324"/>
                </a:cxn>
                <a:cxn ang="0">
                  <a:pos x="5759" y="1245"/>
                </a:cxn>
                <a:cxn ang="0">
                  <a:pos x="5580" y="1119"/>
                </a:cxn>
                <a:cxn ang="0">
                  <a:pos x="5400" y="1020"/>
                </a:cxn>
                <a:cxn ang="0">
                  <a:pos x="5205" y="918"/>
                </a:cxn>
                <a:cxn ang="0">
                  <a:pos x="5031" y="837"/>
                </a:cxn>
                <a:cxn ang="0">
                  <a:pos x="4866" y="771"/>
                </a:cxn>
                <a:cxn ang="0">
                  <a:pos x="4710" y="711"/>
                </a:cxn>
                <a:cxn ang="0">
                  <a:pos x="4545" y="651"/>
                </a:cxn>
                <a:cxn ang="0">
                  <a:pos x="4386" y="600"/>
                </a:cxn>
                <a:cxn ang="0">
                  <a:pos x="4248" y="552"/>
                </a:cxn>
                <a:cxn ang="0">
                  <a:pos x="3993" y="483"/>
                </a:cxn>
                <a:cxn ang="0">
                  <a:pos x="3777" y="423"/>
                </a:cxn>
                <a:cxn ang="0">
                  <a:pos x="3564" y="375"/>
                </a:cxn>
                <a:cxn ang="0">
                  <a:pos x="3282" y="312"/>
                </a:cxn>
                <a:cxn ang="0">
                  <a:pos x="3003" y="261"/>
                </a:cxn>
                <a:cxn ang="0">
                  <a:pos x="2733" y="213"/>
                </a:cxn>
                <a:cxn ang="0">
                  <a:pos x="2451" y="171"/>
                </a:cxn>
                <a:cxn ang="0">
                  <a:pos x="2211" y="138"/>
                </a:cxn>
                <a:cxn ang="0">
                  <a:pos x="1974" y="108"/>
                </a:cxn>
                <a:cxn ang="0">
                  <a:pos x="1665" y="81"/>
                </a:cxn>
                <a:cxn ang="0">
                  <a:pos x="1437" y="60"/>
                </a:cxn>
                <a:cxn ang="0">
                  <a:pos x="1125" y="36"/>
                </a:cxn>
                <a:cxn ang="0">
                  <a:pos x="828" y="21"/>
                </a:cxn>
                <a:cxn ang="0">
                  <a:pos x="558" y="12"/>
                </a:cxn>
                <a:cxn ang="0">
                  <a:pos x="282" y="3"/>
                </a:cxn>
                <a:cxn ang="0">
                  <a:pos x="0" y="0"/>
                </a:cxn>
              </a:cxnLst>
              <a:rect l="0" t="0" r="r" b="b"/>
              <a:pathLst>
                <a:path w="5760" h="2325">
                  <a:moveTo>
                    <a:pt x="0" y="0"/>
                  </a:moveTo>
                  <a:lnTo>
                    <a:pt x="0" y="339"/>
                  </a:lnTo>
                  <a:lnTo>
                    <a:pt x="558" y="357"/>
                  </a:lnTo>
                  <a:lnTo>
                    <a:pt x="807" y="375"/>
                  </a:lnTo>
                  <a:lnTo>
                    <a:pt x="1056" y="399"/>
                  </a:lnTo>
                  <a:lnTo>
                    <a:pt x="1272" y="426"/>
                  </a:lnTo>
                  <a:lnTo>
                    <a:pt x="1539" y="465"/>
                  </a:lnTo>
                  <a:lnTo>
                    <a:pt x="1791" y="510"/>
                  </a:lnTo>
                  <a:lnTo>
                    <a:pt x="2076" y="570"/>
                  </a:lnTo>
                  <a:lnTo>
                    <a:pt x="2334" y="630"/>
                  </a:lnTo>
                  <a:lnTo>
                    <a:pt x="2544" y="687"/>
                  </a:lnTo>
                  <a:lnTo>
                    <a:pt x="2775" y="759"/>
                  </a:lnTo>
                  <a:lnTo>
                    <a:pt x="3003" y="837"/>
                  </a:lnTo>
                  <a:lnTo>
                    <a:pt x="3231" y="924"/>
                  </a:lnTo>
                  <a:lnTo>
                    <a:pt x="3438" y="1005"/>
                  </a:lnTo>
                  <a:lnTo>
                    <a:pt x="3663" y="1110"/>
                  </a:lnTo>
                  <a:lnTo>
                    <a:pt x="3903" y="1233"/>
                  </a:lnTo>
                  <a:lnTo>
                    <a:pt x="4149" y="1374"/>
                  </a:lnTo>
                  <a:lnTo>
                    <a:pt x="4353" y="1506"/>
                  </a:lnTo>
                  <a:lnTo>
                    <a:pt x="4491" y="1602"/>
                  </a:lnTo>
                  <a:lnTo>
                    <a:pt x="4668" y="1740"/>
                  </a:lnTo>
                  <a:lnTo>
                    <a:pt x="4824" y="1875"/>
                  </a:lnTo>
                  <a:lnTo>
                    <a:pt x="4968" y="2016"/>
                  </a:lnTo>
                  <a:lnTo>
                    <a:pt x="5100" y="2154"/>
                  </a:lnTo>
                  <a:lnTo>
                    <a:pt x="5238" y="2324"/>
                  </a:lnTo>
                  <a:lnTo>
                    <a:pt x="5759" y="2324"/>
                  </a:lnTo>
                  <a:lnTo>
                    <a:pt x="5759" y="1245"/>
                  </a:lnTo>
                  <a:lnTo>
                    <a:pt x="5580" y="1119"/>
                  </a:lnTo>
                  <a:lnTo>
                    <a:pt x="5400" y="1020"/>
                  </a:lnTo>
                  <a:lnTo>
                    <a:pt x="5205" y="918"/>
                  </a:lnTo>
                  <a:lnTo>
                    <a:pt x="5031" y="837"/>
                  </a:lnTo>
                  <a:lnTo>
                    <a:pt x="4866" y="771"/>
                  </a:lnTo>
                  <a:lnTo>
                    <a:pt x="4710" y="711"/>
                  </a:lnTo>
                  <a:lnTo>
                    <a:pt x="4545" y="651"/>
                  </a:lnTo>
                  <a:lnTo>
                    <a:pt x="4386" y="600"/>
                  </a:lnTo>
                  <a:lnTo>
                    <a:pt x="4248" y="552"/>
                  </a:lnTo>
                  <a:lnTo>
                    <a:pt x="3993" y="483"/>
                  </a:lnTo>
                  <a:lnTo>
                    <a:pt x="3777" y="423"/>
                  </a:lnTo>
                  <a:lnTo>
                    <a:pt x="3564" y="375"/>
                  </a:lnTo>
                  <a:lnTo>
                    <a:pt x="3282" y="312"/>
                  </a:lnTo>
                  <a:lnTo>
                    <a:pt x="3003" y="261"/>
                  </a:lnTo>
                  <a:lnTo>
                    <a:pt x="2733" y="213"/>
                  </a:lnTo>
                  <a:lnTo>
                    <a:pt x="2451" y="171"/>
                  </a:lnTo>
                  <a:lnTo>
                    <a:pt x="2211" y="138"/>
                  </a:lnTo>
                  <a:lnTo>
                    <a:pt x="1974" y="108"/>
                  </a:lnTo>
                  <a:lnTo>
                    <a:pt x="1665" y="81"/>
                  </a:lnTo>
                  <a:lnTo>
                    <a:pt x="1437" y="60"/>
                  </a:lnTo>
                  <a:lnTo>
                    <a:pt x="1125" y="36"/>
                  </a:lnTo>
                  <a:lnTo>
                    <a:pt x="828" y="21"/>
                  </a:lnTo>
                  <a:lnTo>
                    <a:pt x="558" y="12"/>
                  </a:lnTo>
                  <a:lnTo>
                    <a:pt x="282" y="3"/>
                  </a:lnTo>
                  <a:lnTo>
                    <a:pt x="0" y="0"/>
                  </a:lnTo>
                </a:path>
              </a:pathLst>
            </a:custGeom>
            <a:gradFill rotWithShape="0">
              <a:gsLst>
                <a:gs pos="0">
                  <a:schemeClr val="accent2"/>
                </a:gs>
                <a:gs pos="100000">
                  <a:schemeClr val="bg1"/>
                </a:gs>
              </a:gsLst>
              <a:lin ang="0" scaled="1"/>
            </a:gradFill>
            <a:ln w="9525" cap="flat" cmpd="sng">
              <a:noFill/>
              <a:prstDash val="solid"/>
              <a:round/>
              <a:headEnd type="none" w="sm" len="sm"/>
              <a:tailEnd type="none" w="sm" len="sm"/>
            </a:ln>
            <a:effectLst/>
          </p:spPr>
          <p:txBody>
            <a:bodyPr/>
            <a:lstStyle/>
            <a:p>
              <a:endParaRPr lang="en-US"/>
            </a:p>
          </p:txBody>
        </p:sp>
        <p:sp>
          <p:nvSpPr>
            <p:cNvPr id="20487" name="Freeform 7"/>
            <p:cNvSpPr>
              <a:spLocks/>
            </p:cNvSpPr>
            <p:nvPr/>
          </p:nvSpPr>
          <p:spPr bwMode="white">
            <a:xfrm>
              <a:off x="0" y="1550"/>
              <a:ext cx="5760" cy="1573"/>
            </a:xfrm>
            <a:custGeom>
              <a:avLst/>
              <a:gdLst/>
              <a:ahLst/>
              <a:cxnLst>
                <a:cxn ang="0">
                  <a:pos x="0" y="0"/>
                </a:cxn>
                <a:cxn ang="0">
                  <a:pos x="0" y="351"/>
                </a:cxn>
                <a:cxn ang="0">
                  <a:pos x="282" y="357"/>
                </a:cxn>
                <a:cxn ang="0">
                  <a:pos x="627" y="363"/>
                </a:cxn>
                <a:cxn ang="0">
                  <a:pos x="960" y="375"/>
                </a:cxn>
                <a:cxn ang="0">
                  <a:pos x="1218" y="393"/>
                </a:cxn>
                <a:cxn ang="0">
                  <a:pos x="1470" y="411"/>
                </a:cxn>
                <a:cxn ang="0">
                  <a:pos x="1746" y="435"/>
                </a:cxn>
                <a:cxn ang="0">
                  <a:pos x="2022" y="462"/>
                </a:cxn>
                <a:cxn ang="0">
                  <a:pos x="2340" y="504"/>
                </a:cxn>
                <a:cxn ang="0">
                  <a:pos x="2664" y="549"/>
                </a:cxn>
                <a:cxn ang="0">
                  <a:pos x="2952" y="597"/>
                </a:cxn>
                <a:cxn ang="0">
                  <a:pos x="3225" y="648"/>
                </a:cxn>
                <a:cxn ang="0">
                  <a:pos x="3513" y="708"/>
                </a:cxn>
                <a:cxn ang="0">
                  <a:pos x="3693" y="750"/>
                </a:cxn>
                <a:cxn ang="0">
                  <a:pos x="3936" y="810"/>
                </a:cxn>
                <a:cxn ang="0">
                  <a:pos x="4095" y="855"/>
                </a:cxn>
                <a:cxn ang="0">
                  <a:pos x="4281" y="909"/>
                </a:cxn>
                <a:cxn ang="0">
                  <a:pos x="4503" y="981"/>
                </a:cxn>
                <a:cxn ang="0">
                  <a:pos x="4704" y="1053"/>
                </a:cxn>
                <a:cxn ang="0">
                  <a:pos x="4911" y="1131"/>
                </a:cxn>
                <a:cxn ang="0">
                  <a:pos x="5073" y="1197"/>
                </a:cxn>
                <a:cxn ang="0">
                  <a:pos x="5256" y="1281"/>
                </a:cxn>
                <a:cxn ang="0">
                  <a:pos x="5475" y="1401"/>
                </a:cxn>
                <a:cxn ang="0">
                  <a:pos x="5628" y="1482"/>
                </a:cxn>
                <a:cxn ang="0">
                  <a:pos x="5759" y="1572"/>
                </a:cxn>
                <a:cxn ang="0">
                  <a:pos x="5759" y="633"/>
                </a:cxn>
                <a:cxn ang="0">
                  <a:pos x="5493" y="570"/>
                </a:cxn>
                <a:cxn ang="0">
                  <a:pos x="5214" y="501"/>
                </a:cxn>
                <a:cxn ang="0">
                  <a:pos x="4950" y="444"/>
                </a:cxn>
                <a:cxn ang="0">
                  <a:pos x="4701" y="396"/>
                </a:cxn>
                <a:cxn ang="0">
                  <a:pos x="4425" y="348"/>
                </a:cxn>
                <a:cxn ang="0">
                  <a:pos x="4110" y="294"/>
                </a:cxn>
                <a:cxn ang="0">
                  <a:pos x="3813" y="252"/>
                </a:cxn>
                <a:cxn ang="0">
                  <a:pos x="3549" y="213"/>
                </a:cxn>
                <a:cxn ang="0">
                  <a:pos x="3261" y="183"/>
                </a:cxn>
                <a:cxn ang="0">
                  <a:pos x="3015" y="153"/>
                </a:cxn>
                <a:cxn ang="0">
                  <a:pos x="2757" y="129"/>
                </a:cxn>
                <a:cxn ang="0">
                  <a:pos x="2520" y="105"/>
                </a:cxn>
                <a:cxn ang="0">
                  <a:pos x="2301" y="87"/>
                </a:cxn>
                <a:cxn ang="0">
                  <a:pos x="2013" y="66"/>
                </a:cxn>
                <a:cxn ang="0">
                  <a:pos x="1731" y="48"/>
                </a:cxn>
                <a:cxn ang="0">
                  <a:pos x="1524" y="39"/>
                </a:cxn>
                <a:cxn ang="0">
                  <a:pos x="1260" y="27"/>
                </a:cxn>
                <a:cxn ang="0">
                  <a:pos x="966" y="15"/>
                </a:cxn>
                <a:cxn ang="0">
                  <a:pos x="714" y="12"/>
                </a:cxn>
                <a:cxn ang="0">
                  <a:pos x="510" y="6"/>
                </a:cxn>
                <a:cxn ang="0">
                  <a:pos x="243" y="0"/>
                </a:cxn>
                <a:cxn ang="0">
                  <a:pos x="0" y="0"/>
                </a:cxn>
              </a:cxnLst>
              <a:rect l="0" t="0" r="r" b="b"/>
              <a:pathLst>
                <a:path w="5760" h="1573">
                  <a:moveTo>
                    <a:pt x="0" y="0"/>
                  </a:moveTo>
                  <a:lnTo>
                    <a:pt x="0" y="351"/>
                  </a:lnTo>
                  <a:lnTo>
                    <a:pt x="282" y="357"/>
                  </a:lnTo>
                  <a:lnTo>
                    <a:pt x="627" y="363"/>
                  </a:lnTo>
                  <a:lnTo>
                    <a:pt x="960" y="375"/>
                  </a:lnTo>
                  <a:lnTo>
                    <a:pt x="1218" y="393"/>
                  </a:lnTo>
                  <a:lnTo>
                    <a:pt x="1470" y="411"/>
                  </a:lnTo>
                  <a:lnTo>
                    <a:pt x="1746" y="435"/>
                  </a:lnTo>
                  <a:lnTo>
                    <a:pt x="2022" y="462"/>
                  </a:lnTo>
                  <a:lnTo>
                    <a:pt x="2340" y="504"/>
                  </a:lnTo>
                  <a:lnTo>
                    <a:pt x="2664" y="549"/>
                  </a:lnTo>
                  <a:lnTo>
                    <a:pt x="2952" y="597"/>
                  </a:lnTo>
                  <a:lnTo>
                    <a:pt x="3225" y="648"/>
                  </a:lnTo>
                  <a:lnTo>
                    <a:pt x="3513" y="708"/>
                  </a:lnTo>
                  <a:lnTo>
                    <a:pt x="3693" y="750"/>
                  </a:lnTo>
                  <a:lnTo>
                    <a:pt x="3936" y="810"/>
                  </a:lnTo>
                  <a:lnTo>
                    <a:pt x="4095" y="855"/>
                  </a:lnTo>
                  <a:lnTo>
                    <a:pt x="4281" y="909"/>
                  </a:lnTo>
                  <a:lnTo>
                    <a:pt x="4503" y="981"/>
                  </a:lnTo>
                  <a:lnTo>
                    <a:pt x="4704" y="1053"/>
                  </a:lnTo>
                  <a:lnTo>
                    <a:pt x="4911" y="1131"/>
                  </a:lnTo>
                  <a:lnTo>
                    <a:pt x="5073" y="1197"/>
                  </a:lnTo>
                  <a:lnTo>
                    <a:pt x="5256" y="1281"/>
                  </a:lnTo>
                  <a:lnTo>
                    <a:pt x="5475" y="1401"/>
                  </a:lnTo>
                  <a:lnTo>
                    <a:pt x="5628" y="1482"/>
                  </a:lnTo>
                  <a:lnTo>
                    <a:pt x="5759" y="1572"/>
                  </a:lnTo>
                  <a:lnTo>
                    <a:pt x="5759" y="633"/>
                  </a:lnTo>
                  <a:lnTo>
                    <a:pt x="5493" y="570"/>
                  </a:lnTo>
                  <a:lnTo>
                    <a:pt x="5214" y="501"/>
                  </a:lnTo>
                  <a:lnTo>
                    <a:pt x="4950" y="444"/>
                  </a:lnTo>
                  <a:lnTo>
                    <a:pt x="4701" y="396"/>
                  </a:lnTo>
                  <a:lnTo>
                    <a:pt x="4425" y="348"/>
                  </a:lnTo>
                  <a:lnTo>
                    <a:pt x="4110" y="294"/>
                  </a:lnTo>
                  <a:lnTo>
                    <a:pt x="3813" y="252"/>
                  </a:lnTo>
                  <a:lnTo>
                    <a:pt x="3549" y="213"/>
                  </a:lnTo>
                  <a:lnTo>
                    <a:pt x="3261" y="183"/>
                  </a:lnTo>
                  <a:lnTo>
                    <a:pt x="3015" y="153"/>
                  </a:lnTo>
                  <a:lnTo>
                    <a:pt x="2757" y="129"/>
                  </a:lnTo>
                  <a:lnTo>
                    <a:pt x="2520" y="105"/>
                  </a:lnTo>
                  <a:lnTo>
                    <a:pt x="2301" y="87"/>
                  </a:lnTo>
                  <a:lnTo>
                    <a:pt x="2013" y="66"/>
                  </a:lnTo>
                  <a:lnTo>
                    <a:pt x="1731" y="48"/>
                  </a:lnTo>
                  <a:lnTo>
                    <a:pt x="1524" y="39"/>
                  </a:lnTo>
                  <a:lnTo>
                    <a:pt x="1260" y="27"/>
                  </a:lnTo>
                  <a:lnTo>
                    <a:pt x="966" y="15"/>
                  </a:lnTo>
                  <a:lnTo>
                    <a:pt x="714" y="12"/>
                  </a:lnTo>
                  <a:lnTo>
                    <a:pt x="510" y="6"/>
                  </a:lnTo>
                  <a:lnTo>
                    <a:pt x="243" y="0"/>
                  </a:lnTo>
                  <a:lnTo>
                    <a:pt x="0" y="0"/>
                  </a:lnTo>
                </a:path>
              </a:pathLst>
            </a:custGeom>
            <a:gradFill rotWithShape="0">
              <a:gsLst>
                <a:gs pos="0">
                  <a:schemeClr val="accent2"/>
                </a:gs>
                <a:gs pos="100000">
                  <a:schemeClr val="bg1"/>
                </a:gs>
              </a:gsLst>
              <a:lin ang="0" scaled="1"/>
            </a:gradFill>
            <a:ln w="9525" cap="flat" cmpd="sng">
              <a:noFill/>
              <a:prstDash val="solid"/>
              <a:round/>
              <a:headEnd type="none" w="sm" len="sm"/>
              <a:tailEnd type="none" w="sm" len="sm"/>
            </a:ln>
            <a:effectLst/>
          </p:spPr>
          <p:txBody>
            <a:bodyPr/>
            <a:lstStyle/>
            <a:p>
              <a:endParaRPr lang="en-US"/>
            </a:p>
          </p:txBody>
        </p:sp>
        <p:sp>
          <p:nvSpPr>
            <p:cNvPr id="20488" name="Freeform 8"/>
            <p:cNvSpPr>
              <a:spLocks/>
            </p:cNvSpPr>
            <p:nvPr/>
          </p:nvSpPr>
          <p:spPr bwMode="white">
            <a:xfrm>
              <a:off x="0" y="1130"/>
              <a:ext cx="5760" cy="970"/>
            </a:xfrm>
            <a:custGeom>
              <a:avLst/>
              <a:gdLst/>
              <a:ahLst/>
              <a:cxnLst>
                <a:cxn ang="0">
                  <a:pos x="0" y="0"/>
                </a:cxn>
                <a:cxn ang="0">
                  <a:pos x="0" y="339"/>
                </a:cxn>
                <a:cxn ang="0">
                  <a:pos x="318" y="342"/>
                </a:cxn>
                <a:cxn ang="0">
                  <a:pos x="591" y="348"/>
                </a:cxn>
                <a:cxn ang="0">
                  <a:pos x="846" y="354"/>
                </a:cxn>
                <a:cxn ang="0">
                  <a:pos x="1074" y="360"/>
                </a:cxn>
                <a:cxn ang="0">
                  <a:pos x="1314" y="366"/>
                </a:cxn>
                <a:cxn ang="0">
                  <a:pos x="1599" y="381"/>
                </a:cxn>
                <a:cxn ang="0">
                  <a:pos x="1911" y="399"/>
                </a:cxn>
                <a:cxn ang="0">
                  <a:pos x="2241" y="420"/>
                </a:cxn>
                <a:cxn ang="0">
                  <a:pos x="2619" y="453"/>
                </a:cxn>
                <a:cxn ang="0">
                  <a:pos x="2889" y="477"/>
                </a:cxn>
                <a:cxn ang="0">
                  <a:pos x="3177" y="507"/>
                </a:cxn>
                <a:cxn ang="0">
                  <a:pos x="3498" y="543"/>
                </a:cxn>
                <a:cxn ang="0">
                  <a:pos x="3813" y="585"/>
                </a:cxn>
                <a:cxn ang="0">
                  <a:pos x="4044" y="618"/>
                </a:cxn>
                <a:cxn ang="0">
                  <a:pos x="4365" y="669"/>
                </a:cxn>
                <a:cxn ang="0">
                  <a:pos x="4683" y="726"/>
                </a:cxn>
                <a:cxn ang="0">
                  <a:pos x="4980" y="786"/>
                </a:cxn>
                <a:cxn ang="0">
                  <a:pos x="5268" y="846"/>
                </a:cxn>
                <a:cxn ang="0">
                  <a:pos x="5646" y="942"/>
                </a:cxn>
                <a:cxn ang="0">
                  <a:pos x="5759" y="969"/>
                </a:cxn>
                <a:cxn ang="0">
                  <a:pos x="5759" y="0"/>
                </a:cxn>
                <a:cxn ang="0">
                  <a:pos x="0" y="0"/>
                </a:cxn>
              </a:cxnLst>
              <a:rect l="0" t="0" r="r" b="b"/>
              <a:pathLst>
                <a:path w="5760" h="970">
                  <a:moveTo>
                    <a:pt x="0" y="0"/>
                  </a:moveTo>
                  <a:lnTo>
                    <a:pt x="0" y="339"/>
                  </a:lnTo>
                  <a:lnTo>
                    <a:pt x="318" y="342"/>
                  </a:lnTo>
                  <a:lnTo>
                    <a:pt x="591" y="348"/>
                  </a:lnTo>
                  <a:lnTo>
                    <a:pt x="846" y="354"/>
                  </a:lnTo>
                  <a:lnTo>
                    <a:pt x="1074" y="360"/>
                  </a:lnTo>
                  <a:lnTo>
                    <a:pt x="1314" y="366"/>
                  </a:lnTo>
                  <a:lnTo>
                    <a:pt x="1599" y="381"/>
                  </a:lnTo>
                  <a:lnTo>
                    <a:pt x="1911" y="399"/>
                  </a:lnTo>
                  <a:lnTo>
                    <a:pt x="2241" y="420"/>
                  </a:lnTo>
                  <a:lnTo>
                    <a:pt x="2619" y="453"/>
                  </a:lnTo>
                  <a:lnTo>
                    <a:pt x="2889" y="477"/>
                  </a:lnTo>
                  <a:lnTo>
                    <a:pt x="3177" y="507"/>
                  </a:lnTo>
                  <a:lnTo>
                    <a:pt x="3498" y="543"/>
                  </a:lnTo>
                  <a:lnTo>
                    <a:pt x="3813" y="585"/>
                  </a:lnTo>
                  <a:lnTo>
                    <a:pt x="4044" y="618"/>
                  </a:lnTo>
                  <a:lnTo>
                    <a:pt x="4365" y="669"/>
                  </a:lnTo>
                  <a:lnTo>
                    <a:pt x="4683" y="726"/>
                  </a:lnTo>
                  <a:lnTo>
                    <a:pt x="4980" y="786"/>
                  </a:lnTo>
                  <a:lnTo>
                    <a:pt x="5268" y="846"/>
                  </a:lnTo>
                  <a:lnTo>
                    <a:pt x="5646" y="942"/>
                  </a:lnTo>
                  <a:lnTo>
                    <a:pt x="5759" y="969"/>
                  </a:lnTo>
                  <a:lnTo>
                    <a:pt x="5759" y="0"/>
                  </a:lnTo>
                  <a:lnTo>
                    <a:pt x="0" y="0"/>
                  </a:lnTo>
                </a:path>
              </a:pathLst>
            </a:custGeom>
            <a:gradFill rotWithShape="0">
              <a:gsLst>
                <a:gs pos="0">
                  <a:schemeClr val="accent2"/>
                </a:gs>
                <a:gs pos="100000">
                  <a:schemeClr val="bg1"/>
                </a:gs>
              </a:gsLst>
              <a:lin ang="0" scaled="1"/>
            </a:gradFill>
            <a:ln w="9525" cap="flat" cmpd="sng">
              <a:noFill/>
              <a:prstDash val="solid"/>
              <a:round/>
              <a:headEnd type="none" w="sm" len="sm"/>
              <a:tailEnd type="none" w="sm" len="sm"/>
            </a:ln>
            <a:effectLst/>
          </p:spPr>
          <p:txBody>
            <a:bodyPr/>
            <a:lstStyle/>
            <a:p>
              <a:endParaRPr lang="en-US"/>
            </a:p>
          </p:txBody>
        </p:sp>
        <p:sp>
          <p:nvSpPr>
            <p:cNvPr id="20489" name="Freeform 9"/>
            <p:cNvSpPr>
              <a:spLocks/>
            </p:cNvSpPr>
            <p:nvPr/>
          </p:nvSpPr>
          <p:spPr bwMode="white">
            <a:xfrm>
              <a:off x="0" y="-13"/>
              <a:ext cx="5760" cy="1060"/>
            </a:xfrm>
            <a:custGeom>
              <a:avLst/>
              <a:gdLst/>
              <a:ahLst/>
              <a:cxnLst>
                <a:cxn ang="0">
                  <a:pos x="0" y="753"/>
                </a:cxn>
                <a:cxn ang="0">
                  <a:pos x="0" y="1059"/>
                </a:cxn>
                <a:cxn ang="0">
                  <a:pos x="5759" y="1059"/>
                </a:cxn>
                <a:cxn ang="0">
                  <a:pos x="5759" y="0"/>
                </a:cxn>
                <a:cxn ang="0">
                  <a:pos x="5430" y="0"/>
                </a:cxn>
                <a:cxn ang="0">
                  <a:pos x="5298" y="84"/>
                </a:cxn>
                <a:cxn ang="0">
                  <a:pos x="5136" y="159"/>
                </a:cxn>
                <a:cxn ang="0">
                  <a:pos x="4968" y="222"/>
                </a:cxn>
                <a:cxn ang="0">
                  <a:pos x="4812" y="267"/>
                </a:cxn>
                <a:cxn ang="0">
                  <a:pos x="4626" y="324"/>
                </a:cxn>
                <a:cxn ang="0">
                  <a:pos x="4440" y="366"/>
                </a:cxn>
                <a:cxn ang="0">
                  <a:pos x="4230" y="414"/>
                </a:cxn>
                <a:cxn ang="0">
                  <a:pos x="3939" y="468"/>
                </a:cxn>
                <a:cxn ang="0">
                  <a:pos x="3711" y="504"/>
                </a:cxn>
                <a:cxn ang="0">
                  <a:pos x="3441" y="543"/>
                </a:cxn>
                <a:cxn ang="0">
                  <a:pos x="3189" y="579"/>
                </a:cxn>
                <a:cxn ang="0">
                  <a:pos x="2925" y="606"/>
                </a:cxn>
                <a:cxn ang="0">
                  <a:pos x="2679" y="633"/>
                </a:cxn>
                <a:cxn ang="0">
                  <a:pos x="2418" y="654"/>
                </a:cxn>
                <a:cxn ang="0">
                  <a:pos x="2142" y="675"/>
                </a:cxn>
                <a:cxn ang="0">
                  <a:pos x="1896" y="693"/>
                </a:cxn>
                <a:cxn ang="0">
                  <a:pos x="1647" y="708"/>
                </a:cxn>
                <a:cxn ang="0">
                  <a:pos x="1404" y="720"/>
                </a:cxn>
                <a:cxn ang="0">
                  <a:pos x="1170" y="732"/>
                </a:cxn>
                <a:cxn ang="0">
                  <a:pos x="906" y="738"/>
                </a:cxn>
                <a:cxn ang="0">
                  <a:pos x="534" y="747"/>
                </a:cxn>
                <a:cxn ang="0">
                  <a:pos x="201" y="753"/>
                </a:cxn>
                <a:cxn ang="0">
                  <a:pos x="0" y="753"/>
                </a:cxn>
              </a:cxnLst>
              <a:rect l="0" t="0" r="r" b="b"/>
              <a:pathLst>
                <a:path w="5760" h="1060">
                  <a:moveTo>
                    <a:pt x="0" y="753"/>
                  </a:moveTo>
                  <a:lnTo>
                    <a:pt x="0" y="1059"/>
                  </a:lnTo>
                  <a:lnTo>
                    <a:pt x="5759" y="1059"/>
                  </a:lnTo>
                  <a:lnTo>
                    <a:pt x="5759" y="0"/>
                  </a:lnTo>
                  <a:lnTo>
                    <a:pt x="5430" y="0"/>
                  </a:lnTo>
                  <a:lnTo>
                    <a:pt x="5298" y="84"/>
                  </a:lnTo>
                  <a:lnTo>
                    <a:pt x="5136" y="159"/>
                  </a:lnTo>
                  <a:lnTo>
                    <a:pt x="4968" y="222"/>
                  </a:lnTo>
                  <a:lnTo>
                    <a:pt x="4812" y="267"/>
                  </a:lnTo>
                  <a:lnTo>
                    <a:pt x="4626" y="324"/>
                  </a:lnTo>
                  <a:lnTo>
                    <a:pt x="4440" y="366"/>
                  </a:lnTo>
                  <a:lnTo>
                    <a:pt x="4230" y="414"/>
                  </a:lnTo>
                  <a:lnTo>
                    <a:pt x="3939" y="468"/>
                  </a:lnTo>
                  <a:lnTo>
                    <a:pt x="3711" y="504"/>
                  </a:lnTo>
                  <a:lnTo>
                    <a:pt x="3441" y="543"/>
                  </a:lnTo>
                  <a:lnTo>
                    <a:pt x="3189" y="579"/>
                  </a:lnTo>
                  <a:lnTo>
                    <a:pt x="2925" y="606"/>
                  </a:lnTo>
                  <a:lnTo>
                    <a:pt x="2679" y="633"/>
                  </a:lnTo>
                  <a:lnTo>
                    <a:pt x="2418" y="654"/>
                  </a:lnTo>
                  <a:lnTo>
                    <a:pt x="2142" y="675"/>
                  </a:lnTo>
                  <a:lnTo>
                    <a:pt x="1896" y="693"/>
                  </a:lnTo>
                  <a:lnTo>
                    <a:pt x="1647" y="708"/>
                  </a:lnTo>
                  <a:lnTo>
                    <a:pt x="1404" y="720"/>
                  </a:lnTo>
                  <a:lnTo>
                    <a:pt x="1170" y="732"/>
                  </a:lnTo>
                  <a:lnTo>
                    <a:pt x="906" y="738"/>
                  </a:lnTo>
                  <a:lnTo>
                    <a:pt x="534" y="747"/>
                  </a:lnTo>
                  <a:lnTo>
                    <a:pt x="201" y="753"/>
                  </a:lnTo>
                  <a:lnTo>
                    <a:pt x="0" y="753"/>
                  </a:lnTo>
                </a:path>
              </a:pathLst>
            </a:custGeom>
            <a:gradFill rotWithShape="0">
              <a:gsLst>
                <a:gs pos="0">
                  <a:schemeClr val="accent2"/>
                </a:gs>
                <a:gs pos="100000">
                  <a:schemeClr val="bg1"/>
                </a:gs>
              </a:gsLst>
              <a:lin ang="0" scaled="1"/>
            </a:gradFill>
            <a:ln w="9525" cap="flat" cmpd="sng">
              <a:noFill/>
              <a:prstDash val="solid"/>
              <a:round/>
              <a:headEnd type="none" w="sm" len="sm"/>
              <a:tailEnd type="none" w="sm" len="sm"/>
            </a:ln>
            <a:effectLst/>
          </p:spPr>
          <p:txBody>
            <a:bodyPr/>
            <a:lstStyle/>
            <a:p>
              <a:endParaRPr lang="en-US"/>
            </a:p>
          </p:txBody>
        </p:sp>
        <p:sp>
          <p:nvSpPr>
            <p:cNvPr id="20490" name="Freeform 10"/>
            <p:cNvSpPr>
              <a:spLocks/>
            </p:cNvSpPr>
            <p:nvPr/>
          </p:nvSpPr>
          <p:spPr bwMode="white">
            <a:xfrm>
              <a:off x="0" y="-13"/>
              <a:ext cx="5284" cy="673"/>
            </a:xfrm>
            <a:custGeom>
              <a:avLst/>
              <a:gdLst/>
              <a:ahLst/>
              <a:cxnLst>
                <a:cxn ang="0">
                  <a:pos x="0" y="366"/>
                </a:cxn>
                <a:cxn ang="0">
                  <a:pos x="0" y="672"/>
                </a:cxn>
                <a:cxn ang="0">
                  <a:pos x="303" y="672"/>
                </a:cxn>
                <a:cxn ang="0">
                  <a:pos x="723" y="663"/>
                </a:cxn>
                <a:cxn ang="0">
                  <a:pos x="1020" y="654"/>
                </a:cxn>
                <a:cxn ang="0">
                  <a:pos x="1302" y="642"/>
                </a:cxn>
                <a:cxn ang="0">
                  <a:pos x="1554" y="630"/>
                </a:cxn>
                <a:cxn ang="0">
                  <a:pos x="1779" y="615"/>
                </a:cxn>
                <a:cxn ang="0">
                  <a:pos x="1962" y="606"/>
                </a:cxn>
                <a:cxn ang="0">
                  <a:pos x="2193" y="588"/>
                </a:cxn>
                <a:cxn ang="0">
                  <a:pos x="2448" y="570"/>
                </a:cxn>
                <a:cxn ang="0">
                  <a:pos x="2700" y="546"/>
                </a:cxn>
                <a:cxn ang="0">
                  <a:pos x="2904" y="528"/>
                </a:cxn>
                <a:cxn ang="0">
                  <a:pos x="3138" y="498"/>
                </a:cxn>
                <a:cxn ang="0">
                  <a:pos x="3324" y="474"/>
                </a:cxn>
                <a:cxn ang="0">
                  <a:pos x="3534" y="447"/>
                </a:cxn>
                <a:cxn ang="0">
                  <a:pos x="3735" y="420"/>
                </a:cxn>
                <a:cxn ang="0">
                  <a:pos x="3933" y="384"/>
                </a:cxn>
                <a:cxn ang="0">
                  <a:pos x="4116" y="351"/>
                </a:cxn>
                <a:cxn ang="0">
                  <a:pos x="4266" y="318"/>
                </a:cxn>
                <a:cxn ang="0">
                  <a:pos x="4446" y="279"/>
                </a:cxn>
                <a:cxn ang="0">
                  <a:pos x="4620" y="237"/>
                </a:cxn>
                <a:cxn ang="0">
                  <a:pos x="4779" y="192"/>
                </a:cxn>
                <a:cxn ang="0">
                  <a:pos x="4920" y="147"/>
                </a:cxn>
                <a:cxn ang="0">
                  <a:pos x="5085" y="90"/>
                </a:cxn>
                <a:cxn ang="0">
                  <a:pos x="5193" y="42"/>
                </a:cxn>
                <a:cxn ang="0">
                  <a:pos x="5283" y="0"/>
                </a:cxn>
                <a:cxn ang="0">
                  <a:pos x="3201" y="0"/>
                </a:cxn>
                <a:cxn ang="0">
                  <a:pos x="2982" y="57"/>
                </a:cxn>
                <a:cxn ang="0">
                  <a:pos x="2775" y="108"/>
                </a:cxn>
                <a:cxn ang="0">
                  <a:pos x="2562" y="150"/>
                </a:cxn>
                <a:cxn ang="0">
                  <a:pos x="2397" y="183"/>
                </a:cxn>
                <a:cxn ang="0">
                  <a:pos x="2205" y="213"/>
                </a:cxn>
                <a:cxn ang="0">
                  <a:pos x="2001" y="243"/>
                </a:cxn>
                <a:cxn ang="0">
                  <a:pos x="1776" y="273"/>
                </a:cxn>
                <a:cxn ang="0">
                  <a:pos x="1536" y="297"/>
                </a:cxn>
                <a:cxn ang="0">
                  <a:pos x="1344" y="312"/>
                </a:cxn>
                <a:cxn ang="0">
                  <a:pos x="1134" y="330"/>
                </a:cxn>
                <a:cxn ang="0">
                  <a:pos x="921" y="342"/>
                </a:cxn>
                <a:cxn ang="0">
                  <a:pos x="696" y="354"/>
                </a:cxn>
                <a:cxn ang="0">
                  <a:pos x="501" y="360"/>
                </a:cxn>
                <a:cxn ang="0">
                  <a:pos x="279" y="366"/>
                </a:cxn>
                <a:cxn ang="0">
                  <a:pos x="99" y="369"/>
                </a:cxn>
                <a:cxn ang="0">
                  <a:pos x="0" y="366"/>
                </a:cxn>
              </a:cxnLst>
              <a:rect l="0" t="0" r="r" b="b"/>
              <a:pathLst>
                <a:path w="5284" h="673">
                  <a:moveTo>
                    <a:pt x="0" y="366"/>
                  </a:moveTo>
                  <a:lnTo>
                    <a:pt x="0" y="672"/>
                  </a:lnTo>
                  <a:lnTo>
                    <a:pt x="303" y="672"/>
                  </a:lnTo>
                  <a:lnTo>
                    <a:pt x="723" y="663"/>
                  </a:lnTo>
                  <a:lnTo>
                    <a:pt x="1020" y="654"/>
                  </a:lnTo>
                  <a:lnTo>
                    <a:pt x="1302" y="642"/>
                  </a:lnTo>
                  <a:lnTo>
                    <a:pt x="1554" y="630"/>
                  </a:lnTo>
                  <a:lnTo>
                    <a:pt x="1779" y="615"/>
                  </a:lnTo>
                  <a:lnTo>
                    <a:pt x="1962" y="606"/>
                  </a:lnTo>
                  <a:lnTo>
                    <a:pt x="2193" y="588"/>
                  </a:lnTo>
                  <a:lnTo>
                    <a:pt x="2448" y="570"/>
                  </a:lnTo>
                  <a:lnTo>
                    <a:pt x="2700" y="546"/>
                  </a:lnTo>
                  <a:lnTo>
                    <a:pt x="2904" y="528"/>
                  </a:lnTo>
                  <a:lnTo>
                    <a:pt x="3138" y="498"/>
                  </a:lnTo>
                  <a:lnTo>
                    <a:pt x="3324" y="474"/>
                  </a:lnTo>
                  <a:lnTo>
                    <a:pt x="3534" y="447"/>
                  </a:lnTo>
                  <a:lnTo>
                    <a:pt x="3735" y="420"/>
                  </a:lnTo>
                  <a:lnTo>
                    <a:pt x="3933" y="384"/>
                  </a:lnTo>
                  <a:lnTo>
                    <a:pt x="4116" y="351"/>
                  </a:lnTo>
                  <a:lnTo>
                    <a:pt x="4266" y="318"/>
                  </a:lnTo>
                  <a:lnTo>
                    <a:pt x="4446" y="279"/>
                  </a:lnTo>
                  <a:lnTo>
                    <a:pt x="4620" y="237"/>
                  </a:lnTo>
                  <a:lnTo>
                    <a:pt x="4779" y="192"/>
                  </a:lnTo>
                  <a:lnTo>
                    <a:pt x="4920" y="147"/>
                  </a:lnTo>
                  <a:lnTo>
                    <a:pt x="5085" y="90"/>
                  </a:lnTo>
                  <a:lnTo>
                    <a:pt x="5193" y="42"/>
                  </a:lnTo>
                  <a:lnTo>
                    <a:pt x="5283" y="0"/>
                  </a:lnTo>
                  <a:lnTo>
                    <a:pt x="3201" y="0"/>
                  </a:lnTo>
                  <a:lnTo>
                    <a:pt x="2982" y="57"/>
                  </a:lnTo>
                  <a:lnTo>
                    <a:pt x="2775" y="108"/>
                  </a:lnTo>
                  <a:lnTo>
                    <a:pt x="2562" y="150"/>
                  </a:lnTo>
                  <a:lnTo>
                    <a:pt x="2397" y="183"/>
                  </a:lnTo>
                  <a:lnTo>
                    <a:pt x="2205" y="213"/>
                  </a:lnTo>
                  <a:lnTo>
                    <a:pt x="2001" y="243"/>
                  </a:lnTo>
                  <a:lnTo>
                    <a:pt x="1776" y="273"/>
                  </a:lnTo>
                  <a:lnTo>
                    <a:pt x="1536" y="297"/>
                  </a:lnTo>
                  <a:lnTo>
                    <a:pt x="1344" y="312"/>
                  </a:lnTo>
                  <a:lnTo>
                    <a:pt x="1134" y="330"/>
                  </a:lnTo>
                  <a:lnTo>
                    <a:pt x="921" y="342"/>
                  </a:lnTo>
                  <a:lnTo>
                    <a:pt x="696" y="354"/>
                  </a:lnTo>
                  <a:lnTo>
                    <a:pt x="501" y="360"/>
                  </a:lnTo>
                  <a:lnTo>
                    <a:pt x="279" y="366"/>
                  </a:lnTo>
                  <a:lnTo>
                    <a:pt x="99" y="369"/>
                  </a:lnTo>
                  <a:lnTo>
                    <a:pt x="0" y="366"/>
                  </a:lnTo>
                </a:path>
              </a:pathLst>
            </a:custGeom>
            <a:gradFill rotWithShape="0">
              <a:gsLst>
                <a:gs pos="0">
                  <a:schemeClr val="accent2"/>
                </a:gs>
                <a:gs pos="100000">
                  <a:schemeClr val="bg1"/>
                </a:gs>
              </a:gsLst>
              <a:lin ang="0" scaled="1"/>
            </a:gradFill>
            <a:ln w="9525" cap="flat" cmpd="sng">
              <a:noFill/>
              <a:prstDash val="solid"/>
              <a:round/>
              <a:headEnd type="none" w="sm" len="sm"/>
              <a:tailEnd type="none" w="sm" len="sm"/>
            </a:ln>
            <a:effectLst/>
          </p:spPr>
          <p:txBody>
            <a:bodyPr/>
            <a:lstStyle/>
            <a:p>
              <a:endParaRPr lang="en-US"/>
            </a:p>
          </p:txBody>
        </p:sp>
        <p:sp>
          <p:nvSpPr>
            <p:cNvPr id="20491" name="Freeform 11"/>
            <p:cNvSpPr>
              <a:spLocks/>
            </p:cNvSpPr>
            <p:nvPr/>
          </p:nvSpPr>
          <p:spPr bwMode="white">
            <a:xfrm>
              <a:off x="0" y="-13"/>
              <a:ext cx="2884" cy="286"/>
            </a:xfrm>
            <a:custGeom>
              <a:avLst/>
              <a:gdLst/>
              <a:ahLst/>
              <a:cxnLst>
                <a:cxn ang="0">
                  <a:pos x="0" y="0"/>
                </a:cxn>
                <a:cxn ang="0">
                  <a:pos x="0" y="285"/>
                </a:cxn>
                <a:cxn ang="0">
                  <a:pos x="192" y="285"/>
                </a:cxn>
                <a:cxn ang="0">
                  <a:pos x="384" y="282"/>
                </a:cxn>
                <a:cxn ang="0">
                  <a:pos x="579" y="276"/>
                </a:cxn>
                <a:cxn ang="0">
                  <a:pos x="789" y="267"/>
                </a:cxn>
                <a:cxn ang="0">
                  <a:pos x="999" y="258"/>
                </a:cxn>
                <a:cxn ang="0">
                  <a:pos x="1161" y="246"/>
                </a:cxn>
                <a:cxn ang="0">
                  <a:pos x="1302" y="234"/>
                </a:cxn>
                <a:cxn ang="0">
                  <a:pos x="1458" y="222"/>
                </a:cxn>
                <a:cxn ang="0">
                  <a:pos x="1665" y="201"/>
                </a:cxn>
                <a:cxn ang="0">
                  <a:pos x="1992" y="159"/>
                </a:cxn>
                <a:cxn ang="0">
                  <a:pos x="2301" y="117"/>
                </a:cxn>
                <a:cxn ang="0">
                  <a:pos x="2604" y="60"/>
                </a:cxn>
                <a:cxn ang="0">
                  <a:pos x="2883" y="0"/>
                </a:cxn>
                <a:cxn ang="0">
                  <a:pos x="0" y="0"/>
                </a:cxn>
              </a:cxnLst>
              <a:rect l="0" t="0" r="r" b="b"/>
              <a:pathLst>
                <a:path w="2884" h="286">
                  <a:moveTo>
                    <a:pt x="0" y="0"/>
                  </a:moveTo>
                  <a:lnTo>
                    <a:pt x="0" y="285"/>
                  </a:lnTo>
                  <a:lnTo>
                    <a:pt x="192" y="285"/>
                  </a:lnTo>
                  <a:lnTo>
                    <a:pt x="384" y="282"/>
                  </a:lnTo>
                  <a:lnTo>
                    <a:pt x="579" y="276"/>
                  </a:lnTo>
                  <a:lnTo>
                    <a:pt x="789" y="267"/>
                  </a:lnTo>
                  <a:lnTo>
                    <a:pt x="999" y="258"/>
                  </a:lnTo>
                  <a:lnTo>
                    <a:pt x="1161" y="246"/>
                  </a:lnTo>
                  <a:lnTo>
                    <a:pt x="1302" y="234"/>
                  </a:lnTo>
                  <a:lnTo>
                    <a:pt x="1458" y="222"/>
                  </a:lnTo>
                  <a:lnTo>
                    <a:pt x="1665" y="201"/>
                  </a:lnTo>
                  <a:lnTo>
                    <a:pt x="1992" y="159"/>
                  </a:lnTo>
                  <a:lnTo>
                    <a:pt x="2301" y="117"/>
                  </a:lnTo>
                  <a:lnTo>
                    <a:pt x="2604" y="60"/>
                  </a:lnTo>
                  <a:lnTo>
                    <a:pt x="2883" y="0"/>
                  </a:lnTo>
                  <a:lnTo>
                    <a:pt x="0" y="0"/>
                  </a:lnTo>
                </a:path>
              </a:pathLst>
            </a:custGeom>
            <a:gradFill rotWithShape="0">
              <a:gsLst>
                <a:gs pos="0">
                  <a:schemeClr val="accent2"/>
                </a:gs>
                <a:gs pos="100000">
                  <a:schemeClr val="bg1"/>
                </a:gs>
              </a:gsLst>
              <a:lin ang="0" scaled="1"/>
            </a:gradFill>
            <a:ln w="9525">
              <a:noFill/>
              <a:round/>
              <a:headEnd type="none" w="sm" len="sm"/>
              <a:tailEnd type="none" w="sm" len="sm"/>
            </a:ln>
            <a:effectLst/>
          </p:spPr>
          <p:txBody>
            <a:bodyPr/>
            <a:lstStyle/>
            <a:p>
              <a:endParaRPr lang="en-US"/>
            </a:p>
          </p:txBody>
        </p:sp>
      </p:grpSp>
      <p:sp>
        <p:nvSpPr>
          <p:cNvPr id="20492" name="Rectangle 12"/>
          <p:cNvSpPr>
            <a:spLocks noGrp="1" noChangeArrowheads="1"/>
          </p:cNvSpPr>
          <p:nvPr>
            <p:ph type="ctrTitle" sz="quarter"/>
          </p:nvPr>
        </p:nvSpPr>
        <p:spPr>
          <a:xfrm>
            <a:off x="685800" y="2057400"/>
            <a:ext cx="7772400" cy="1143000"/>
          </a:xfrm>
        </p:spPr>
        <p:txBody>
          <a:bodyPr/>
          <a:lstStyle>
            <a:lvl1pPr>
              <a:defRPr/>
            </a:lvl1pPr>
          </a:lstStyle>
          <a:p>
            <a:r>
              <a:rPr lang="en-US"/>
              <a:t>Click to edit Master title style</a:t>
            </a:r>
          </a:p>
        </p:txBody>
      </p:sp>
      <p:sp>
        <p:nvSpPr>
          <p:cNvPr id="20493" name="Rectangle 13"/>
          <p:cNvSpPr>
            <a:spLocks noGrp="1" noChangeArrowheads="1"/>
          </p:cNvSpPr>
          <p:nvPr>
            <p:ph type="subTitle" sz="quarter" idx="1"/>
          </p:nvPr>
        </p:nvSpPr>
        <p:spPr>
          <a:xfrm>
            <a:off x="1371600" y="3886200"/>
            <a:ext cx="6400800" cy="1752600"/>
          </a:xfrm>
        </p:spPr>
        <p:txBody>
          <a:bodyPr/>
          <a:lstStyle>
            <a:lvl1pPr marL="0" indent="0" algn="ctr">
              <a:buFontTx/>
              <a:buNone/>
              <a:defRPr/>
            </a:lvl1pPr>
          </a:lstStyle>
          <a:p>
            <a:r>
              <a:rPr lang="en-US"/>
              <a:t>Click to edit Master subtitle style</a:t>
            </a:r>
          </a:p>
        </p:txBody>
      </p:sp>
      <p:sp>
        <p:nvSpPr>
          <p:cNvPr id="20494" name="Rectangle 14"/>
          <p:cNvSpPr>
            <a:spLocks noGrp="1" noChangeArrowheads="1"/>
          </p:cNvSpPr>
          <p:nvPr>
            <p:ph type="dt" sz="quarter" idx="2"/>
          </p:nvPr>
        </p:nvSpPr>
        <p:spPr/>
        <p:txBody>
          <a:bodyPr/>
          <a:lstStyle>
            <a:lvl1pPr>
              <a:defRPr/>
            </a:lvl1pPr>
          </a:lstStyle>
          <a:p>
            <a:endParaRPr lang="en-US"/>
          </a:p>
        </p:txBody>
      </p:sp>
      <p:sp>
        <p:nvSpPr>
          <p:cNvPr id="20495" name="Rectangle 15"/>
          <p:cNvSpPr>
            <a:spLocks noGrp="1" noChangeArrowheads="1"/>
          </p:cNvSpPr>
          <p:nvPr>
            <p:ph type="ftr" sz="quarter" idx="3"/>
          </p:nvPr>
        </p:nvSpPr>
        <p:spPr/>
        <p:txBody>
          <a:bodyPr/>
          <a:lstStyle>
            <a:lvl1pPr>
              <a:defRPr/>
            </a:lvl1pPr>
          </a:lstStyle>
          <a:p>
            <a:endParaRPr lang="en-US"/>
          </a:p>
        </p:txBody>
      </p:sp>
      <p:sp>
        <p:nvSpPr>
          <p:cNvPr id="20496" name="Rectangle 16"/>
          <p:cNvSpPr>
            <a:spLocks noGrp="1" noChangeArrowheads="1"/>
          </p:cNvSpPr>
          <p:nvPr>
            <p:ph type="sldNum" sz="quarter" idx="4"/>
          </p:nvPr>
        </p:nvSpPr>
        <p:spPr/>
        <p:txBody>
          <a:bodyPr/>
          <a:lstStyle>
            <a:lvl1pPr>
              <a:defRPr/>
            </a:lvl1pPr>
          </a:lstStyle>
          <a:p>
            <a:fld id="{03C0F5C0-6FE8-4172-8D4C-23E5C27C1288}"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E73BEAB-9348-4195-A0D1-B0BB7867A80D}"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F844B33-4A8F-4370-B1BD-21ABA1C4D349}"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A214CF9-2CF3-4C2B-A944-C223BED11569}"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4C9D2F9-50A5-4698-839D-F38B0D669FE9}"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34E9EC9D-D0E8-467E-960B-4AE4B7FAA55A}"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B601F86F-E5B8-4F79-953F-DA6D2967E81C}"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16FB47C2-E12D-4F17-9847-3DAE14D6FFC4}"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B72D692B-7135-435B-B18B-5A8417F6598A}"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742F45D-378E-4722-A27C-DA854E147EEE}"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C6722071-B11D-45CF-BA01-7FC59DFE5383}"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oleObject" Target="../embeddings/oleObject1.bin"/><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invGray">
      <p:bgPr>
        <a:gradFill rotWithShape="0">
          <a:gsLst>
            <a:gs pos="0">
              <a:schemeClr val="bg2"/>
            </a:gs>
            <a:gs pos="100000">
              <a:schemeClr val="bg1"/>
            </a:gs>
          </a:gsLst>
          <a:lin ang="0" scaled="1"/>
        </a:gradFill>
        <a:effectLst/>
      </p:bgPr>
    </p:bg>
    <p:spTree>
      <p:nvGrpSpPr>
        <p:cNvPr id="1" name=""/>
        <p:cNvGrpSpPr/>
        <p:nvPr/>
      </p:nvGrpSpPr>
      <p:grpSpPr>
        <a:xfrm>
          <a:off x="0" y="0"/>
          <a:ext cx="0" cy="0"/>
          <a:chOff x="0" y="0"/>
          <a:chExt cx="0" cy="0"/>
        </a:xfrm>
      </p:grpSpPr>
      <p:grpSp>
        <p:nvGrpSpPr>
          <p:cNvPr id="19458" name="Group 2"/>
          <p:cNvGrpSpPr>
            <a:grpSpLocks/>
          </p:cNvGrpSpPr>
          <p:nvPr/>
        </p:nvGrpSpPr>
        <p:grpSpPr bwMode="auto">
          <a:xfrm>
            <a:off x="-152400" y="-228600"/>
            <a:ext cx="9153525" cy="6878638"/>
            <a:chOff x="-6" y="-13"/>
            <a:chExt cx="5766" cy="4333"/>
          </a:xfrm>
        </p:grpSpPr>
        <p:sp>
          <p:nvSpPr>
            <p:cNvPr id="19459" name="Rectangle 3"/>
            <p:cNvSpPr>
              <a:spLocks noChangeArrowheads="1"/>
            </p:cNvSpPr>
            <p:nvPr/>
          </p:nvSpPr>
          <p:spPr bwMode="invGray">
            <a:xfrm>
              <a:off x="5549" y="0"/>
              <a:ext cx="211" cy="4320"/>
            </a:xfrm>
            <a:prstGeom prst="rect">
              <a:avLst/>
            </a:prstGeom>
            <a:gradFill rotWithShape="0">
              <a:gsLst>
                <a:gs pos="0">
                  <a:schemeClr val="accent2"/>
                </a:gs>
                <a:gs pos="50000">
                  <a:schemeClr val="hlink"/>
                </a:gs>
                <a:gs pos="100000">
                  <a:schemeClr val="accent2"/>
                </a:gs>
              </a:gsLst>
              <a:lin ang="0" scaled="1"/>
            </a:gradFill>
            <a:ln w="9525">
              <a:noFill/>
              <a:miter lim="800000"/>
              <a:headEnd/>
              <a:tailEnd/>
            </a:ln>
          </p:spPr>
          <p:txBody>
            <a:bodyPr wrap="none" anchor="ctr"/>
            <a:lstStyle/>
            <a:p>
              <a:endParaRPr lang="en-US"/>
            </a:p>
          </p:txBody>
        </p:sp>
        <p:sp>
          <p:nvSpPr>
            <p:cNvPr id="19460" name="Freeform 4"/>
            <p:cNvSpPr>
              <a:spLocks/>
            </p:cNvSpPr>
            <p:nvPr/>
          </p:nvSpPr>
          <p:spPr bwMode="white">
            <a:xfrm>
              <a:off x="-6" y="2828"/>
              <a:ext cx="3625" cy="1492"/>
            </a:xfrm>
            <a:custGeom>
              <a:avLst/>
              <a:gdLst/>
              <a:ahLst/>
              <a:cxnLst>
                <a:cxn ang="0">
                  <a:pos x="0" y="1491"/>
                </a:cxn>
                <a:cxn ang="0">
                  <a:pos x="0" y="0"/>
                </a:cxn>
                <a:cxn ang="0">
                  <a:pos x="171" y="3"/>
                </a:cxn>
                <a:cxn ang="0">
                  <a:pos x="355" y="9"/>
                </a:cxn>
                <a:cxn ang="0">
                  <a:pos x="499" y="21"/>
                </a:cxn>
                <a:cxn ang="0">
                  <a:pos x="650" y="36"/>
                </a:cxn>
                <a:cxn ang="0">
                  <a:pos x="809" y="54"/>
                </a:cxn>
                <a:cxn ang="0">
                  <a:pos x="957" y="78"/>
                </a:cxn>
                <a:cxn ang="0">
                  <a:pos x="1119" y="105"/>
                </a:cxn>
                <a:cxn ang="0">
                  <a:pos x="1261" y="133"/>
                </a:cxn>
                <a:cxn ang="0">
                  <a:pos x="1441" y="175"/>
                </a:cxn>
                <a:cxn ang="0">
                  <a:pos x="1598" y="217"/>
                </a:cxn>
                <a:cxn ang="0">
                  <a:pos x="1763" y="269"/>
                </a:cxn>
                <a:cxn ang="0">
                  <a:pos x="1887" y="308"/>
                </a:cxn>
                <a:cxn ang="0">
                  <a:pos x="2085" y="384"/>
                </a:cxn>
                <a:cxn ang="0">
                  <a:pos x="2230" y="444"/>
                </a:cxn>
                <a:cxn ang="0">
                  <a:pos x="2456" y="547"/>
                </a:cxn>
                <a:cxn ang="0">
                  <a:pos x="2666" y="662"/>
                </a:cxn>
                <a:cxn ang="0">
                  <a:pos x="2859" y="786"/>
                </a:cxn>
                <a:cxn ang="0">
                  <a:pos x="3046" y="920"/>
                </a:cxn>
                <a:cxn ang="0">
                  <a:pos x="3193" y="1038"/>
                </a:cxn>
                <a:cxn ang="0">
                  <a:pos x="3332" y="1168"/>
                </a:cxn>
                <a:cxn ang="0">
                  <a:pos x="3440" y="1280"/>
                </a:cxn>
                <a:cxn ang="0">
                  <a:pos x="3524" y="1380"/>
                </a:cxn>
                <a:cxn ang="0">
                  <a:pos x="3624" y="1491"/>
                </a:cxn>
                <a:cxn ang="0">
                  <a:pos x="3608" y="1491"/>
                </a:cxn>
                <a:cxn ang="0">
                  <a:pos x="0" y="1491"/>
                </a:cxn>
              </a:cxnLst>
              <a:rect l="0" t="0" r="r" b="b"/>
              <a:pathLst>
                <a:path w="3625" h="1492">
                  <a:moveTo>
                    <a:pt x="0" y="1491"/>
                  </a:moveTo>
                  <a:lnTo>
                    <a:pt x="0" y="0"/>
                  </a:lnTo>
                  <a:lnTo>
                    <a:pt x="171" y="3"/>
                  </a:lnTo>
                  <a:lnTo>
                    <a:pt x="355" y="9"/>
                  </a:lnTo>
                  <a:lnTo>
                    <a:pt x="499" y="21"/>
                  </a:lnTo>
                  <a:lnTo>
                    <a:pt x="650" y="36"/>
                  </a:lnTo>
                  <a:lnTo>
                    <a:pt x="809" y="54"/>
                  </a:lnTo>
                  <a:lnTo>
                    <a:pt x="957" y="78"/>
                  </a:lnTo>
                  <a:lnTo>
                    <a:pt x="1119" y="105"/>
                  </a:lnTo>
                  <a:lnTo>
                    <a:pt x="1261" y="133"/>
                  </a:lnTo>
                  <a:lnTo>
                    <a:pt x="1441" y="175"/>
                  </a:lnTo>
                  <a:lnTo>
                    <a:pt x="1598" y="217"/>
                  </a:lnTo>
                  <a:lnTo>
                    <a:pt x="1763" y="269"/>
                  </a:lnTo>
                  <a:lnTo>
                    <a:pt x="1887" y="308"/>
                  </a:lnTo>
                  <a:lnTo>
                    <a:pt x="2085" y="384"/>
                  </a:lnTo>
                  <a:lnTo>
                    <a:pt x="2230" y="444"/>
                  </a:lnTo>
                  <a:lnTo>
                    <a:pt x="2456" y="547"/>
                  </a:lnTo>
                  <a:lnTo>
                    <a:pt x="2666" y="662"/>
                  </a:lnTo>
                  <a:lnTo>
                    <a:pt x="2859" y="786"/>
                  </a:lnTo>
                  <a:lnTo>
                    <a:pt x="3046" y="920"/>
                  </a:lnTo>
                  <a:lnTo>
                    <a:pt x="3193" y="1038"/>
                  </a:lnTo>
                  <a:lnTo>
                    <a:pt x="3332" y="1168"/>
                  </a:lnTo>
                  <a:lnTo>
                    <a:pt x="3440" y="1280"/>
                  </a:lnTo>
                  <a:lnTo>
                    <a:pt x="3524" y="1380"/>
                  </a:lnTo>
                  <a:lnTo>
                    <a:pt x="3624" y="1491"/>
                  </a:lnTo>
                  <a:lnTo>
                    <a:pt x="3608" y="1491"/>
                  </a:lnTo>
                  <a:lnTo>
                    <a:pt x="0" y="1491"/>
                  </a:lnTo>
                </a:path>
              </a:pathLst>
            </a:custGeom>
            <a:gradFill rotWithShape="0">
              <a:gsLst>
                <a:gs pos="0">
                  <a:schemeClr val="bg2"/>
                </a:gs>
                <a:gs pos="100000">
                  <a:schemeClr val="bg1"/>
                </a:gs>
              </a:gsLst>
              <a:lin ang="5400000" scaled="1"/>
            </a:gradFill>
            <a:ln w="9525" cap="flat" cmpd="sng">
              <a:noFill/>
              <a:prstDash val="solid"/>
              <a:miter lim="800000"/>
              <a:headEnd type="none" w="sm" len="sm"/>
              <a:tailEnd type="none" w="sm" len="sm"/>
            </a:ln>
            <a:effectLst/>
          </p:spPr>
          <p:txBody>
            <a:bodyPr wrap="none" anchor="ctr"/>
            <a:lstStyle/>
            <a:p>
              <a:endParaRPr lang="en-US"/>
            </a:p>
          </p:txBody>
        </p:sp>
        <p:sp>
          <p:nvSpPr>
            <p:cNvPr id="19461" name="Freeform 5"/>
            <p:cNvSpPr>
              <a:spLocks/>
            </p:cNvSpPr>
            <p:nvPr/>
          </p:nvSpPr>
          <p:spPr bwMode="white">
            <a:xfrm>
              <a:off x="0" y="2405"/>
              <a:ext cx="5143" cy="1902"/>
            </a:xfrm>
            <a:custGeom>
              <a:avLst/>
              <a:gdLst/>
              <a:ahLst/>
              <a:cxnLst>
                <a:cxn ang="0">
                  <a:pos x="2718" y="405"/>
                </a:cxn>
                <a:cxn ang="0">
                  <a:pos x="2466" y="333"/>
                </a:cxn>
                <a:cxn ang="0">
                  <a:pos x="2202" y="261"/>
                </a:cxn>
                <a:cxn ang="0">
                  <a:pos x="1929" y="198"/>
                </a:cxn>
                <a:cxn ang="0">
                  <a:pos x="1695" y="153"/>
                </a:cxn>
                <a:cxn ang="0">
                  <a:pos x="1434" y="111"/>
                </a:cxn>
                <a:cxn ang="0">
                  <a:pos x="1188" y="75"/>
                </a:cxn>
                <a:cxn ang="0">
                  <a:pos x="957" y="48"/>
                </a:cxn>
                <a:cxn ang="0">
                  <a:pos x="747" y="30"/>
                </a:cxn>
                <a:cxn ang="0">
                  <a:pos x="501" y="15"/>
                </a:cxn>
                <a:cxn ang="0">
                  <a:pos x="246" y="3"/>
                </a:cxn>
                <a:cxn ang="0">
                  <a:pos x="0" y="0"/>
                </a:cxn>
                <a:cxn ang="0">
                  <a:pos x="0" y="275"/>
                </a:cxn>
                <a:cxn ang="0">
                  <a:pos x="0" y="345"/>
                </a:cxn>
                <a:cxn ang="0">
                  <a:pos x="0" y="275"/>
                </a:cxn>
                <a:cxn ang="0">
                  <a:pos x="0" y="342"/>
                </a:cxn>
                <a:cxn ang="0">
                  <a:pos x="339" y="351"/>
                </a:cxn>
                <a:cxn ang="0">
                  <a:pos x="606" y="372"/>
                </a:cxn>
                <a:cxn ang="0">
                  <a:pos x="852" y="399"/>
                </a:cxn>
                <a:cxn ang="0">
                  <a:pos x="1068" y="435"/>
                </a:cxn>
                <a:cxn ang="0">
                  <a:pos x="1275" y="474"/>
                </a:cxn>
                <a:cxn ang="0">
                  <a:pos x="1545" y="540"/>
                </a:cxn>
                <a:cxn ang="0">
                  <a:pos x="1761" y="603"/>
                </a:cxn>
                <a:cxn ang="0">
                  <a:pos x="1971" y="678"/>
                </a:cxn>
                <a:cxn ang="0">
                  <a:pos x="2166" y="747"/>
                </a:cxn>
                <a:cxn ang="0">
                  <a:pos x="2397" y="852"/>
                </a:cxn>
                <a:cxn ang="0">
                  <a:pos x="2613" y="960"/>
                </a:cxn>
                <a:cxn ang="0">
                  <a:pos x="2832" y="1095"/>
                </a:cxn>
                <a:cxn ang="0">
                  <a:pos x="3012" y="1212"/>
                </a:cxn>
                <a:cxn ang="0">
                  <a:pos x="3186" y="1347"/>
                </a:cxn>
                <a:cxn ang="0">
                  <a:pos x="3351" y="1497"/>
                </a:cxn>
                <a:cxn ang="0">
                  <a:pos x="3480" y="1629"/>
                </a:cxn>
                <a:cxn ang="0">
                  <a:pos x="3612" y="1785"/>
                </a:cxn>
                <a:cxn ang="0">
                  <a:pos x="3699" y="1901"/>
                </a:cxn>
                <a:cxn ang="0">
                  <a:pos x="5142" y="1901"/>
                </a:cxn>
                <a:cxn ang="0">
                  <a:pos x="5076" y="1827"/>
                </a:cxn>
                <a:cxn ang="0">
                  <a:pos x="4968" y="1707"/>
                </a:cxn>
                <a:cxn ang="0">
                  <a:pos x="4797" y="1539"/>
                </a:cxn>
                <a:cxn ang="0">
                  <a:pos x="4617" y="1383"/>
                </a:cxn>
                <a:cxn ang="0">
                  <a:pos x="4410" y="1221"/>
                </a:cxn>
                <a:cxn ang="0">
                  <a:pos x="4185" y="1071"/>
                </a:cxn>
                <a:cxn ang="0">
                  <a:pos x="3960" y="939"/>
                </a:cxn>
                <a:cxn ang="0">
                  <a:pos x="3708" y="801"/>
                </a:cxn>
                <a:cxn ang="0">
                  <a:pos x="3492" y="702"/>
                </a:cxn>
                <a:cxn ang="0">
                  <a:pos x="3231" y="588"/>
                </a:cxn>
                <a:cxn ang="0">
                  <a:pos x="2964" y="489"/>
                </a:cxn>
                <a:cxn ang="0">
                  <a:pos x="2718" y="405"/>
                </a:cxn>
              </a:cxnLst>
              <a:rect l="0" t="0" r="r" b="b"/>
              <a:pathLst>
                <a:path w="5143" h="1902">
                  <a:moveTo>
                    <a:pt x="2718" y="405"/>
                  </a:moveTo>
                  <a:lnTo>
                    <a:pt x="2466" y="333"/>
                  </a:lnTo>
                  <a:lnTo>
                    <a:pt x="2202" y="261"/>
                  </a:lnTo>
                  <a:lnTo>
                    <a:pt x="1929" y="198"/>
                  </a:lnTo>
                  <a:lnTo>
                    <a:pt x="1695" y="153"/>
                  </a:lnTo>
                  <a:lnTo>
                    <a:pt x="1434" y="111"/>
                  </a:lnTo>
                  <a:lnTo>
                    <a:pt x="1188" y="75"/>
                  </a:lnTo>
                  <a:lnTo>
                    <a:pt x="957" y="48"/>
                  </a:lnTo>
                  <a:lnTo>
                    <a:pt x="747" y="30"/>
                  </a:lnTo>
                  <a:lnTo>
                    <a:pt x="501" y="15"/>
                  </a:lnTo>
                  <a:lnTo>
                    <a:pt x="246" y="3"/>
                  </a:lnTo>
                  <a:lnTo>
                    <a:pt x="0" y="0"/>
                  </a:lnTo>
                  <a:lnTo>
                    <a:pt x="0" y="275"/>
                  </a:lnTo>
                  <a:lnTo>
                    <a:pt x="0" y="345"/>
                  </a:lnTo>
                  <a:lnTo>
                    <a:pt x="0" y="275"/>
                  </a:lnTo>
                  <a:lnTo>
                    <a:pt x="0" y="342"/>
                  </a:lnTo>
                  <a:lnTo>
                    <a:pt x="339" y="351"/>
                  </a:lnTo>
                  <a:lnTo>
                    <a:pt x="606" y="372"/>
                  </a:lnTo>
                  <a:lnTo>
                    <a:pt x="852" y="399"/>
                  </a:lnTo>
                  <a:lnTo>
                    <a:pt x="1068" y="435"/>
                  </a:lnTo>
                  <a:lnTo>
                    <a:pt x="1275" y="474"/>
                  </a:lnTo>
                  <a:lnTo>
                    <a:pt x="1545" y="540"/>
                  </a:lnTo>
                  <a:lnTo>
                    <a:pt x="1761" y="603"/>
                  </a:lnTo>
                  <a:lnTo>
                    <a:pt x="1971" y="678"/>
                  </a:lnTo>
                  <a:lnTo>
                    <a:pt x="2166" y="747"/>
                  </a:lnTo>
                  <a:lnTo>
                    <a:pt x="2397" y="852"/>
                  </a:lnTo>
                  <a:lnTo>
                    <a:pt x="2613" y="960"/>
                  </a:lnTo>
                  <a:lnTo>
                    <a:pt x="2832" y="1095"/>
                  </a:lnTo>
                  <a:lnTo>
                    <a:pt x="3012" y="1212"/>
                  </a:lnTo>
                  <a:lnTo>
                    <a:pt x="3186" y="1347"/>
                  </a:lnTo>
                  <a:lnTo>
                    <a:pt x="3351" y="1497"/>
                  </a:lnTo>
                  <a:lnTo>
                    <a:pt x="3480" y="1629"/>
                  </a:lnTo>
                  <a:lnTo>
                    <a:pt x="3612" y="1785"/>
                  </a:lnTo>
                  <a:lnTo>
                    <a:pt x="3699" y="1901"/>
                  </a:lnTo>
                  <a:lnTo>
                    <a:pt x="5142" y="1901"/>
                  </a:lnTo>
                  <a:lnTo>
                    <a:pt x="5076" y="1827"/>
                  </a:lnTo>
                  <a:lnTo>
                    <a:pt x="4968" y="1707"/>
                  </a:lnTo>
                  <a:lnTo>
                    <a:pt x="4797" y="1539"/>
                  </a:lnTo>
                  <a:lnTo>
                    <a:pt x="4617" y="1383"/>
                  </a:lnTo>
                  <a:lnTo>
                    <a:pt x="4410" y="1221"/>
                  </a:lnTo>
                  <a:lnTo>
                    <a:pt x="4185" y="1071"/>
                  </a:lnTo>
                  <a:lnTo>
                    <a:pt x="3960" y="939"/>
                  </a:lnTo>
                  <a:lnTo>
                    <a:pt x="3708" y="801"/>
                  </a:lnTo>
                  <a:lnTo>
                    <a:pt x="3492" y="702"/>
                  </a:lnTo>
                  <a:lnTo>
                    <a:pt x="3231" y="588"/>
                  </a:lnTo>
                  <a:lnTo>
                    <a:pt x="2964" y="489"/>
                  </a:lnTo>
                  <a:lnTo>
                    <a:pt x="2718" y="405"/>
                  </a:lnTo>
                </a:path>
              </a:pathLst>
            </a:custGeom>
            <a:gradFill rotWithShape="0">
              <a:gsLst>
                <a:gs pos="0">
                  <a:schemeClr val="accent2"/>
                </a:gs>
                <a:gs pos="100000">
                  <a:schemeClr val="bg1"/>
                </a:gs>
              </a:gsLst>
              <a:lin ang="0" scaled="1"/>
            </a:gradFill>
            <a:ln w="9525" cap="flat" cmpd="sng">
              <a:noFill/>
              <a:prstDash val="solid"/>
              <a:round/>
              <a:headEnd type="none" w="sm" len="sm"/>
              <a:tailEnd type="none" w="sm" len="sm"/>
            </a:ln>
            <a:effectLst/>
          </p:spPr>
          <p:txBody>
            <a:bodyPr/>
            <a:lstStyle/>
            <a:p>
              <a:endParaRPr lang="en-US"/>
            </a:p>
          </p:txBody>
        </p:sp>
        <p:sp>
          <p:nvSpPr>
            <p:cNvPr id="19462" name="Freeform 6"/>
            <p:cNvSpPr>
              <a:spLocks/>
            </p:cNvSpPr>
            <p:nvPr/>
          </p:nvSpPr>
          <p:spPr bwMode="white">
            <a:xfrm>
              <a:off x="0" y="1982"/>
              <a:ext cx="5760" cy="2325"/>
            </a:xfrm>
            <a:custGeom>
              <a:avLst/>
              <a:gdLst/>
              <a:ahLst/>
              <a:cxnLst>
                <a:cxn ang="0">
                  <a:pos x="0" y="0"/>
                </a:cxn>
                <a:cxn ang="0">
                  <a:pos x="0" y="339"/>
                </a:cxn>
                <a:cxn ang="0">
                  <a:pos x="558" y="357"/>
                </a:cxn>
                <a:cxn ang="0">
                  <a:pos x="807" y="375"/>
                </a:cxn>
                <a:cxn ang="0">
                  <a:pos x="1056" y="399"/>
                </a:cxn>
                <a:cxn ang="0">
                  <a:pos x="1272" y="426"/>
                </a:cxn>
                <a:cxn ang="0">
                  <a:pos x="1539" y="465"/>
                </a:cxn>
                <a:cxn ang="0">
                  <a:pos x="1791" y="510"/>
                </a:cxn>
                <a:cxn ang="0">
                  <a:pos x="2076" y="570"/>
                </a:cxn>
                <a:cxn ang="0">
                  <a:pos x="2334" y="630"/>
                </a:cxn>
                <a:cxn ang="0">
                  <a:pos x="2544" y="687"/>
                </a:cxn>
                <a:cxn ang="0">
                  <a:pos x="2775" y="759"/>
                </a:cxn>
                <a:cxn ang="0">
                  <a:pos x="3003" y="837"/>
                </a:cxn>
                <a:cxn ang="0">
                  <a:pos x="3231" y="924"/>
                </a:cxn>
                <a:cxn ang="0">
                  <a:pos x="3438" y="1005"/>
                </a:cxn>
                <a:cxn ang="0">
                  <a:pos x="3663" y="1110"/>
                </a:cxn>
                <a:cxn ang="0">
                  <a:pos x="3903" y="1233"/>
                </a:cxn>
                <a:cxn ang="0">
                  <a:pos x="4149" y="1374"/>
                </a:cxn>
                <a:cxn ang="0">
                  <a:pos x="4353" y="1506"/>
                </a:cxn>
                <a:cxn ang="0">
                  <a:pos x="4491" y="1602"/>
                </a:cxn>
                <a:cxn ang="0">
                  <a:pos x="4668" y="1740"/>
                </a:cxn>
                <a:cxn ang="0">
                  <a:pos x="4824" y="1875"/>
                </a:cxn>
                <a:cxn ang="0">
                  <a:pos x="4968" y="2016"/>
                </a:cxn>
                <a:cxn ang="0">
                  <a:pos x="5100" y="2154"/>
                </a:cxn>
                <a:cxn ang="0">
                  <a:pos x="5238" y="2324"/>
                </a:cxn>
                <a:cxn ang="0">
                  <a:pos x="5759" y="2324"/>
                </a:cxn>
                <a:cxn ang="0">
                  <a:pos x="5759" y="1245"/>
                </a:cxn>
                <a:cxn ang="0">
                  <a:pos x="5580" y="1119"/>
                </a:cxn>
                <a:cxn ang="0">
                  <a:pos x="5400" y="1020"/>
                </a:cxn>
                <a:cxn ang="0">
                  <a:pos x="5205" y="918"/>
                </a:cxn>
                <a:cxn ang="0">
                  <a:pos x="5031" y="837"/>
                </a:cxn>
                <a:cxn ang="0">
                  <a:pos x="4866" y="771"/>
                </a:cxn>
                <a:cxn ang="0">
                  <a:pos x="4710" y="711"/>
                </a:cxn>
                <a:cxn ang="0">
                  <a:pos x="4545" y="651"/>
                </a:cxn>
                <a:cxn ang="0">
                  <a:pos x="4386" y="600"/>
                </a:cxn>
                <a:cxn ang="0">
                  <a:pos x="4248" y="552"/>
                </a:cxn>
                <a:cxn ang="0">
                  <a:pos x="3993" y="483"/>
                </a:cxn>
                <a:cxn ang="0">
                  <a:pos x="3777" y="423"/>
                </a:cxn>
                <a:cxn ang="0">
                  <a:pos x="3564" y="375"/>
                </a:cxn>
                <a:cxn ang="0">
                  <a:pos x="3282" y="312"/>
                </a:cxn>
                <a:cxn ang="0">
                  <a:pos x="3003" y="261"/>
                </a:cxn>
                <a:cxn ang="0">
                  <a:pos x="2733" y="213"/>
                </a:cxn>
                <a:cxn ang="0">
                  <a:pos x="2451" y="171"/>
                </a:cxn>
                <a:cxn ang="0">
                  <a:pos x="2211" y="138"/>
                </a:cxn>
                <a:cxn ang="0">
                  <a:pos x="1974" y="108"/>
                </a:cxn>
                <a:cxn ang="0">
                  <a:pos x="1665" y="81"/>
                </a:cxn>
                <a:cxn ang="0">
                  <a:pos x="1437" y="60"/>
                </a:cxn>
                <a:cxn ang="0">
                  <a:pos x="1125" y="36"/>
                </a:cxn>
                <a:cxn ang="0">
                  <a:pos x="828" y="21"/>
                </a:cxn>
                <a:cxn ang="0">
                  <a:pos x="558" y="12"/>
                </a:cxn>
                <a:cxn ang="0">
                  <a:pos x="282" y="3"/>
                </a:cxn>
                <a:cxn ang="0">
                  <a:pos x="0" y="0"/>
                </a:cxn>
              </a:cxnLst>
              <a:rect l="0" t="0" r="r" b="b"/>
              <a:pathLst>
                <a:path w="5760" h="2325">
                  <a:moveTo>
                    <a:pt x="0" y="0"/>
                  </a:moveTo>
                  <a:lnTo>
                    <a:pt x="0" y="339"/>
                  </a:lnTo>
                  <a:lnTo>
                    <a:pt x="558" y="357"/>
                  </a:lnTo>
                  <a:lnTo>
                    <a:pt x="807" y="375"/>
                  </a:lnTo>
                  <a:lnTo>
                    <a:pt x="1056" y="399"/>
                  </a:lnTo>
                  <a:lnTo>
                    <a:pt x="1272" y="426"/>
                  </a:lnTo>
                  <a:lnTo>
                    <a:pt x="1539" y="465"/>
                  </a:lnTo>
                  <a:lnTo>
                    <a:pt x="1791" y="510"/>
                  </a:lnTo>
                  <a:lnTo>
                    <a:pt x="2076" y="570"/>
                  </a:lnTo>
                  <a:lnTo>
                    <a:pt x="2334" y="630"/>
                  </a:lnTo>
                  <a:lnTo>
                    <a:pt x="2544" y="687"/>
                  </a:lnTo>
                  <a:lnTo>
                    <a:pt x="2775" y="759"/>
                  </a:lnTo>
                  <a:lnTo>
                    <a:pt x="3003" y="837"/>
                  </a:lnTo>
                  <a:lnTo>
                    <a:pt x="3231" y="924"/>
                  </a:lnTo>
                  <a:lnTo>
                    <a:pt x="3438" y="1005"/>
                  </a:lnTo>
                  <a:lnTo>
                    <a:pt x="3663" y="1110"/>
                  </a:lnTo>
                  <a:lnTo>
                    <a:pt x="3903" y="1233"/>
                  </a:lnTo>
                  <a:lnTo>
                    <a:pt x="4149" y="1374"/>
                  </a:lnTo>
                  <a:lnTo>
                    <a:pt x="4353" y="1506"/>
                  </a:lnTo>
                  <a:lnTo>
                    <a:pt x="4491" y="1602"/>
                  </a:lnTo>
                  <a:lnTo>
                    <a:pt x="4668" y="1740"/>
                  </a:lnTo>
                  <a:lnTo>
                    <a:pt x="4824" y="1875"/>
                  </a:lnTo>
                  <a:lnTo>
                    <a:pt x="4968" y="2016"/>
                  </a:lnTo>
                  <a:lnTo>
                    <a:pt x="5100" y="2154"/>
                  </a:lnTo>
                  <a:lnTo>
                    <a:pt x="5238" y="2324"/>
                  </a:lnTo>
                  <a:lnTo>
                    <a:pt x="5759" y="2324"/>
                  </a:lnTo>
                  <a:lnTo>
                    <a:pt x="5759" y="1245"/>
                  </a:lnTo>
                  <a:lnTo>
                    <a:pt x="5580" y="1119"/>
                  </a:lnTo>
                  <a:lnTo>
                    <a:pt x="5400" y="1020"/>
                  </a:lnTo>
                  <a:lnTo>
                    <a:pt x="5205" y="918"/>
                  </a:lnTo>
                  <a:lnTo>
                    <a:pt x="5031" y="837"/>
                  </a:lnTo>
                  <a:lnTo>
                    <a:pt x="4866" y="771"/>
                  </a:lnTo>
                  <a:lnTo>
                    <a:pt x="4710" y="711"/>
                  </a:lnTo>
                  <a:lnTo>
                    <a:pt x="4545" y="651"/>
                  </a:lnTo>
                  <a:lnTo>
                    <a:pt x="4386" y="600"/>
                  </a:lnTo>
                  <a:lnTo>
                    <a:pt x="4248" y="552"/>
                  </a:lnTo>
                  <a:lnTo>
                    <a:pt x="3993" y="483"/>
                  </a:lnTo>
                  <a:lnTo>
                    <a:pt x="3777" y="423"/>
                  </a:lnTo>
                  <a:lnTo>
                    <a:pt x="3564" y="375"/>
                  </a:lnTo>
                  <a:lnTo>
                    <a:pt x="3282" y="312"/>
                  </a:lnTo>
                  <a:lnTo>
                    <a:pt x="3003" y="261"/>
                  </a:lnTo>
                  <a:lnTo>
                    <a:pt x="2733" y="213"/>
                  </a:lnTo>
                  <a:lnTo>
                    <a:pt x="2451" y="171"/>
                  </a:lnTo>
                  <a:lnTo>
                    <a:pt x="2211" y="138"/>
                  </a:lnTo>
                  <a:lnTo>
                    <a:pt x="1974" y="108"/>
                  </a:lnTo>
                  <a:lnTo>
                    <a:pt x="1665" y="81"/>
                  </a:lnTo>
                  <a:lnTo>
                    <a:pt x="1437" y="60"/>
                  </a:lnTo>
                  <a:lnTo>
                    <a:pt x="1125" y="36"/>
                  </a:lnTo>
                  <a:lnTo>
                    <a:pt x="828" y="21"/>
                  </a:lnTo>
                  <a:lnTo>
                    <a:pt x="558" y="12"/>
                  </a:lnTo>
                  <a:lnTo>
                    <a:pt x="282" y="3"/>
                  </a:lnTo>
                  <a:lnTo>
                    <a:pt x="0" y="0"/>
                  </a:lnTo>
                </a:path>
              </a:pathLst>
            </a:custGeom>
            <a:gradFill rotWithShape="0">
              <a:gsLst>
                <a:gs pos="0">
                  <a:schemeClr val="accent2"/>
                </a:gs>
                <a:gs pos="100000">
                  <a:schemeClr val="bg1"/>
                </a:gs>
              </a:gsLst>
              <a:lin ang="0" scaled="1"/>
            </a:gradFill>
            <a:ln w="9525" cap="flat" cmpd="sng">
              <a:noFill/>
              <a:prstDash val="solid"/>
              <a:round/>
              <a:headEnd type="none" w="sm" len="sm"/>
              <a:tailEnd type="none" w="sm" len="sm"/>
            </a:ln>
            <a:effectLst/>
          </p:spPr>
          <p:txBody>
            <a:bodyPr/>
            <a:lstStyle/>
            <a:p>
              <a:endParaRPr lang="en-US"/>
            </a:p>
          </p:txBody>
        </p:sp>
        <p:sp>
          <p:nvSpPr>
            <p:cNvPr id="19463" name="Freeform 7"/>
            <p:cNvSpPr>
              <a:spLocks/>
            </p:cNvSpPr>
            <p:nvPr/>
          </p:nvSpPr>
          <p:spPr bwMode="white">
            <a:xfrm>
              <a:off x="0" y="1550"/>
              <a:ext cx="5760" cy="1573"/>
            </a:xfrm>
            <a:custGeom>
              <a:avLst/>
              <a:gdLst/>
              <a:ahLst/>
              <a:cxnLst>
                <a:cxn ang="0">
                  <a:pos x="0" y="0"/>
                </a:cxn>
                <a:cxn ang="0">
                  <a:pos x="0" y="351"/>
                </a:cxn>
                <a:cxn ang="0">
                  <a:pos x="282" y="357"/>
                </a:cxn>
                <a:cxn ang="0">
                  <a:pos x="627" y="363"/>
                </a:cxn>
                <a:cxn ang="0">
                  <a:pos x="960" y="375"/>
                </a:cxn>
                <a:cxn ang="0">
                  <a:pos x="1218" y="393"/>
                </a:cxn>
                <a:cxn ang="0">
                  <a:pos x="1470" y="411"/>
                </a:cxn>
                <a:cxn ang="0">
                  <a:pos x="1746" y="435"/>
                </a:cxn>
                <a:cxn ang="0">
                  <a:pos x="2022" y="462"/>
                </a:cxn>
                <a:cxn ang="0">
                  <a:pos x="2340" y="504"/>
                </a:cxn>
                <a:cxn ang="0">
                  <a:pos x="2664" y="549"/>
                </a:cxn>
                <a:cxn ang="0">
                  <a:pos x="2952" y="597"/>
                </a:cxn>
                <a:cxn ang="0">
                  <a:pos x="3225" y="648"/>
                </a:cxn>
                <a:cxn ang="0">
                  <a:pos x="3513" y="708"/>
                </a:cxn>
                <a:cxn ang="0">
                  <a:pos x="3693" y="750"/>
                </a:cxn>
                <a:cxn ang="0">
                  <a:pos x="3936" y="810"/>
                </a:cxn>
                <a:cxn ang="0">
                  <a:pos x="4095" y="855"/>
                </a:cxn>
                <a:cxn ang="0">
                  <a:pos x="4281" y="909"/>
                </a:cxn>
                <a:cxn ang="0">
                  <a:pos x="4503" y="981"/>
                </a:cxn>
                <a:cxn ang="0">
                  <a:pos x="4704" y="1053"/>
                </a:cxn>
                <a:cxn ang="0">
                  <a:pos x="4911" y="1131"/>
                </a:cxn>
                <a:cxn ang="0">
                  <a:pos x="5073" y="1197"/>
                </a:cxn>
                <a:cxn ang="0">
                  <a:pos x="5256" y="1281"/>
                </a:cxn>
                <a:cxn ang="0">
                  <a:pos x="5475" y="1401"/>
                </a:cxn>
                <a:cxn ang="0">
                  <a:pos x="5628" y="1482"/>
                </a:cxn>
                <a:cxn ang="0">
                  <a:pos x="5759" y="1572"/>
                </a:cxn>
                <a:cxn ang="0">
                  <a:pos x="5759" y="633"/>
                </a:cxn>
                <a:cxn ang="0">
                  <a:pos x="5493" y="570"/>
                </a:cxn>
                <a:cxn ang="0">
                  <a:pos x="5214" y="501"/>
                </a:cxn>
                <a:cxn ang="0">
                  <a:pos x="4950" y="444"/>
                </a:cxn>
                <a:cxn ang="0">
                  <a:pos x="4701" y="396"/>
                </a:cxn>
                <a:cxn ang="0">
                  <a:pos x="4425" y="348"/>
                </a:cxn>
                <a:cxn ang="0">
                  <a:pos x="4110" y="294"/>
                </a:cxn>
                <a:cxn ang="0">
                  <a:pos x="3813" y="252"/>
                </a:cxn>
                <a:cxn ang="0">
                  <a:pos x="3549" y="213"/>
                </a:cxn>
                <a:cxn ang="0">
                  <a:pos x="3261" y="183"/>
                </a:cxn>
                <a:cxn ang="0">
                  <a:pos x="3015" y="153"/>
                </a:cxn>
                <a:cxn ang="0">
                  <a:pos x="2757" y="129"/>
                </a:cxn>
                <a:cxn ang="0">
                  <a:pos x="2520" y="105"/>
                </a:cxn>
                <a:cxn ang="0">
                  <a:pos x="2301" y="87"/>
                </a:cxn>
                <a:cxn ang="0">
                  <a:pos x="2013" y="66"/>
                </a:cxn>
                <a:cxn ang="0">
                  <a:pos x="1731" y="48"/>
                </a:cxn>
                <a:cxn ang="0">
                  <a:pos x="1524" y="39"/>
                </a:cxn>
                <a:cxn ang="0">
                  <a:pos x="1260" y="27"/>
                </a:cxn>
                <a:cxn ang="0">
                  <a:pos x="966" y="15"/>
                </a:cxn>
                <a:cxn ang="0">
                  <a:pos x="714" y="12"/>
                </a:cxn>
                <a:cxn ang="0">
                  <a:pos x="510" y="6"/>
                </a:cxn>
                <a:cxn ang="0">
                  <a:pos x="243" y="0"/>
                </a:cxn>
                <a:cxn ang="0">
                  <a:pos x="0" y="0"/>
                </a:cxn>
              </a:cxnLst>
              <a:rect l="0" t="0" r="r" b="b"/>
              <a:pathLst>
                <a:path w="5760" h="1573">
                  <a:moveTo>
                    <a:pt x="0" y="0"/>
                  </a:moveTo>
                  <a:lnTo>
                    <a:pt x="0" y="351"/>
                  </a:lnTo>
                  <a:lnTo>
                    <a:pt x="282" y="357"/>
                  </a:lnTo>
                  <a:lnTo>
                    <a:pt x="627" y="363"/>
                  </a:lnTo>
                  <a:lnTo>
                    <a:pt x="960" y="375"/>
                  </a:lnTo>
                  <a:lnTo>
                    <a:pt x="1218" y="393"/>
                  </a:lnTo>
                  <a:lnTo>
                    <a:pt x="1470" y="411"/>
                  </a:lnTo>
                  <a:lnTo>
                    <a:pt x="1746" y="435"/>
                  </a:lnTo>
                  <a:lnTo>
                    <a:pt x="2022" y="462"/>
                  </a:lnTo>
                  <a:lnTo>
                    <a:pt x="2340" y="504"/>
                  </a:lnTo>
                  <a:lnTo>
                    <a:pt x="2664" y="549"/>
                  </a:lnTo>
                  <a:lnTo>
                    <a:pt x="2952" y="597"/>
                  </a:lnTo>
                  <a:lnTo>
                    <a:pt x="3225" y="648"/>
                  </a:lnTo>
                  <a:lnTo>
                    <a:pt x="3513" y="708"/>
                  </a:lnTo>
                  <a:lnTo>
                    <a:pt x="3693" y="750"/>
                  </a:lnTo>
                  <a:lnTo>
                    <a:pt x="3936" y="810"/>
                  </a:lnTo>
                  <a:lnTo>
                    <a:pt x="4095" y="855"/>
                  </a:lnTo>
                  <a:lnTo>
                    <a:pt x="4281" y="909"/>
                  </a:lnTo>
                  <a:lnTo>
                    <a:pt x="4503" y="981"/>
                  </a:lnTo>
                  <a:lnTo>
                    <a:pt x="4704" y="1053"/>
                  </a:lnTo>
                  <a:lnTo>
                    <a:pt x="4911" y="1131"/>
                  </a:lnTo>
                  <a:lnTo>
                    <a:pt x="5073" y="1197"/>
                  </a:lnTo>
                  <a:lnTo>
                    <a:pt x="5256" y="1281"/>
                  </a:lnTo>
                  <a:lnTo>
                    <a:pt x="5475" y="1401"/>
                  </a:lnTo>
                  <a:lnTo>
                    <a:pt x="5628" y="1482"/>
                  </a:lnTo>
                  <a:lnTo>
                    <a:pt x="5759" y="1572"/>
                  </a:lnTo>
                  <a:lnTo>
                    <a:pt x="5759" y="633"/>
                  </a:lnTo>
                  <a:lnTo>
                    <a:pt x="5493" y="570"/>
                  </a:lnTo>
                  <a:lnTo>
                    <a:pt x="5214" y="501"/>
                  </a:lnTo>
                  <a:lnTo>
                    <a:pt x="4950" y="444"/>
                  </a:lnTo>
                  <a:lnTo>
                    <a:pt x="4701" y="396"/>
                  </a:lnTo>
                  <a:lnTo>
                    <a:pt x="4425" y="348"/>
                  </a:lnTo>
                  <a:lnTo>
                    <a:pt x="4110" y="294"/>
                  </a:lnTo>
                  <a:lnTo>
                    <a:pt x="3813" y="252"/>
                  </a:lnTo>
                  <a:lnTo>
                    <a:pt x="3549" y="213"/>
                  </a:lnTo>
                  <a:lnTo>
                    <a:pt x="3261" y="183"/>
                  </a:lnTo>
                  <a:lnTo>
                    <a:pt x="3015" y="153"/>
                  </a:lnTo>
                  <a:lnTo>
                    <a:pt x="2757" y="129"/>
                  </a:lnTo>
                  <a:lnTo>
                    <a:pt x="2520" y="105"/>
                  </a:lnTo>
                  <a:lnTo>
                    <a:pt x="2301" y="87"/>
                  </a:lnTo>
                  <a:lnTo>
                    <a:pt x="2013" y="66"/>
                  </a:lnTo>
                  <a:lnTo>
                    <a:pt x="1731" y="48"/>
                  </a:lnTo>
                  <a:lnTo>
                    <a:pt x="1524" y="39"/>
                  </a:lnTo>
                  <a:lnTo>
                    <a:pt x="1260" y="27"/>
                  </a:lnTo>
                  <a:lnTo>
                    <a:pt x="966" y="15"/>
                  </a:lnTo>
                  <a:lnTo>
                    <a:pt x="714" y="12"/>
                  </a:lnTo>
                  <a:lnTo>
                    <a:pt x="510" y="6"/>
                  </a:lnTo>
                  <a:lnTo>
                    <a:pt x="243" y="0"/>
                  </a:lnTo>
                  <a:lnTo>
                    <a:pt x="0" y="0"/>
                  </a:lnTo>
                </a:path>
              </a:pathLst>
            </a:custGeom>
            <a:gradFill rotWithShape="0">
              <a:gsLst>
                <a:gs pos="0">
                  <a:schemeClr val="accent2"/>
                </a:gs>
                <a:gs pos="100000">
                  <a:schemeClr val="bg1"/>
                </a:gs>
              </a:gsLst>
              <a:lin ang="0" scaled="1"/>
            </a:gradFill>
            <a:ln w="9525" cap="flat" cmpd="sng">
              <a:noFill/>
              <a:prstDash val="solid"/>
              <a:round/>
              <a:headEnd type="none" w="sm" len="sm"/>
              <a:tailEnd type="none" w="sm" len="sm"/>
            </a:ln>
            <a:effectLst/>
          </p:spPr>
          <p:txBody>
            <a:bodyPr/>
            <a:lstStyle/>
            <a:p>
              <a:endParaRPr lang="en-US"/>
            </a:p>
          </p:txBody>
        </p:sp>
        <p:sp>
          <p:nvSpPr>
            <p:cNvPr id="19464" name="Freeform 8"/>
            <p:cNvSpPr>
              <a:spLocks/>
            </p:cNvSpPr>
            <p:nvPr/>
          </p:nvSpPr>
          <p:spPr bwMode="white">
            <a:xfrm>
              <a:off x="0" y="1130"/>
              <a:ext cx="5760" cy="970"/>
            </a:xfrm>
            <a:custGeom>
              <a:avLst/>
              <a:gdLst/>
              <a:ahLst/>
              <a:cxnLst>
                <a:cxn ang="0">
                  <a:pos x="0" y="0"/>
                </a:cxn>
                <a:cxn ang="0">
                  <a:pos x="0" y="339"/>
                </a:cxn>
                <a:cxn ang="0">
                  <a:pos x="318" y="342"/>
                </a:cxn>
                <a:cxn ang="0">
                  <a:pos x="591" y="348"/>
                </a:cxn>
                <a:cxn ang="0">
                  <a:pos x="846" y="354"/>
                </a:cxn>
                <a:cxn ang="0">
                  <a:pos x="1074" y="360"/>
                </a:cxn>
                <a:cxn ang="0">
                  <a:pos x="1314" y="366"/>
                </a:cxn>
                <a:cxn ang="0">
                  <a:pos x="1599" y="381"/>
                </a:cxn>
                <a:cxn ang="0">
                  <a:pos x="1911" y="399"/>
                </a:cxn>
                <a:cxn ang="0">
                  <a:pos x="2241" y="420"/>
                </a:cxn>
                <a:cxn ang="0">
                  <a:pos x="2619" y="453"/>
                </a:cxn>
                <a:cxn ang="0">
                  <a:pos x="2889" y="477"/>
                </a:cxn>
                <a:cxn ang="0">
                  <a:pos x="3177" y="507"/>
                </a:cxn>
                <a:cxn ang="0">
                  <a:pos x="3498" y="543"/>
                </a:cxn>
                <a:cxn ang="0">
                  <a:pos x="3813" y="585"/>
                </a:cxn>
                <a:cxn ang="0">
                  <a:pos x="4044" y="618"/>
                </a:cxn>
                <a:cxn ang="0">
                  <a:pos x="4365" y="669"/>
                </a:cxn>
                <a:cxn ang="0">
                  <a:pos x="4683" y="726"/>
                </a:cxn>
                <a:cxn ang="0">
                  <a:pos x="4980" y="786"/>
                </a:cxn>
                <a:cxn ang="0">
                  <a:pos x="5268" y="846"/>
                </a:cxn>
                <a:cxn ang="0">
                  <a:pos x="5646" y="942"/>
                </a:cxn>
                <a:cxn ang="0">
                  <a:pos x="5759" y="969"/>
                </a:cxn>
                <a:cxn ang="0">
                  <a:pos x="5759" y="0"/>
                </a:cxn>
                <a:cxn ang="0">
                  <a:pos x="0" y="0"/>
                </a:cxn>
              </a:cxnLst>
              <a:rect l="0" t="0" r="r" b="b"/>
              <a:pathLst>
                <a:path w="5760" h="970">
                  <a:moveTo>
                    <a:pt x="0" y="0"/>
                  </a:moveTo>
                  <a:lnTo>
                    <a:pt x="0" y="339"/>
                  </a:lnTo>
                  <a:lnTo>
                    <a:pt x="318" y="342"/>
                  </a:lnTo>
                  <a:lnTo>
                    <a:pt x="591" y="348"/>
                  </a:lnTo>
                  <a:lnTo>
                    <a:pt x="846" y="354"/>
                  </a:lnTo>
                  <a:lnTo>
                    <a:pt x="1074" y="360"/>
                  </a:lnTo>
                  <a:lnTo>
                    <a:pt x="1314" y="366"/>
                  </a:lnTo>
                  <a:lnTo>
                    <a:pt x="1599" y="381"/>
                  </a:lnTo>
                  <a:lnTo>
                    <a:pt x="1911" y="399"/>
                  </a:lnTo>
                  <a:lnTo>
                    <a:pt x="2241" y="420"/>
                  </a:lnTo>
                  <a:lnTo>
                    <a:pt x="2619" y="453"/>
                  </a:lnTo>
                  <a:lnTo>
                    <a:pt x="2889" y="477"/>
                  </a:lnTo>
                  <a:lnTo>
                    <a:pt x="3177" y="507"/>
                  </a:lnTo>
                  <a:lnTo>
                    <a:pt x="3498" y="543"/>
                  </a:lnTo>
                  <a:lnTo>
                    <a:pt x="3813" y="585"/>
                  </a:lnTo>
                  <a:lnTo>
                    <a:pt x="4044" y="618"/>
                  </a:lnTo>
                  <a:lnTo>
                    <a:pt x="4365" y="669"/>
                  </a:lnTo>
                  <a:lnTo>
                    <a:pt x="4683" y="726"/>
                  </a:lnTo>
                  <a:lnTo>
                    <a:pt x="4980" y="786"/>
                  </a:lnTo>
                  <a:lnTo>
                    <a:pt x="5268" y="846"/>
                  </a:lnTo>
                  <a:lnTo>
                    <a:pt x="5646" y="942"/>
                  </a:lnTo>
                  <a:lnTo>
                    <a:pt x="5759" y="969"/>
                  </a:lnTo>
                  <a:lnTo>
                    <a:pt x="5759" y="0"/>
                  </a:lnTo>
                  <a:lnTo>
                    <a:pt x="0" y="0"/>
                  </a:lnTo>
                </a:path>
              </a:pathLst>
            </a:custGeom>
            <a:gradFill rotWithShape="0">
              <a:gsLst>
                <a:gs pos="0">
                  <a:schemeClr val="accent2"/>
                </a:gs>
                <a:gs pos="100000">
                  <a:schemeClr val="bg1"/>
                </a:gs>
              </a:gsLst>
              <a:lin ang="0" scaled="1"/>
            </a:gradFill>
            <a:ln w="9525" cap="flat" cmpd="sng">
              <a:noFill/>
              <a:prstDash val="solid"/>
              <a:round/>
              <a:headEnd type="none" w="sm" len="sm"/>
              <a:tailEnd type="none" w="sm" len="sm"/>
            </a:ln>
            <a:effectLst/>
          </p:spPr>
          <p:txBody>
            <a:bodyPr/>
            <a:lstStyle/>
            <a:p>
              <a:endParaRPr lang="en-US"/>
            </a:p>
          </p:txBody>
        </p:sp>
        <p:sp>
          <p:nvSpPr>
            <p:cNvPr id="19465" name="Freeform 9"/>
            <p:cNvSpPr>
              <a:spLocks/>
            </p:cNvSpPr>
            <p:nvPr/>
          </p:nvSpPr>
          <p:spPr bwMode="white">
            <a:xfrm>
              <a:off x="0" y="-13"/>
              <a:ext cx="5760" cy="1060"/>
            </a:xfrm>
            <a:custGeom>
              <a:avLst/>
              <a:gdLst/>
              <a:ahLst/>
              <a:cxnLst>
                <a:cxn ang="0">
                  <a:pos x="0" y="753"/>
                </a:cxn>
                <a:cxn ang="0">
                  <a:pos x="0" y="1059"/>
                </a:cxn>
                <a:cxn ang="0">
                  <a:pos x="5759" y="1059"/>
                </a:cxn>
                <a:cxn ang="0">
                  <a:pos x="5759" y="0"/>
                </a:cxn>
                <a:cxn ang="0">
                  <a:pos x="5430" y="0"/>
                </a:cxn>
                <a:cxn ang="0">
                  <a:pos x="5298" y="84"/>
                </a:cxn>
                <a:cxn ang="0">
                  <a:pos x="5136" y="159"/>
                </a:cxn>
                <a:cxn ang="0">
                  <a:pos x="4968" y="222"/>
                </a:cxn>
                <a:cxn ang="0">
                  <a:pos x="4812" y="267"/>
                </a:cxn>
                <a:cxn ang="0">
                  <a:pos x="4626" y="324"/>
                </a:cxn>
                <a:cxn ang="0">
                  <a:pos x="4440" y="366"/>
                </a:cxn>
                <a:cxn ang="0">
                  <a:pos x="4230" y="414"/>
                </a:cxn>
                <a:cxn ang="0">
                  <a:pos x="3939" y="468"/>
                </a:cxn>
                <a:cxn ang="0">
                  <a:pos x="3711" y="504"/>
                </a:cxn>
                <a:cxn ang="0">
                  <a:pos x="3441" y="543"/>
                </a:cxn>
                <a:cxn ang="0">
                  <a:pos x="3189" y="579"/>
                </a:cxn>
                <a:cxn ang="0">
                  <a:pos x="2925" y="606"/>
                </a:cxn>
                <a:cxn ang="0">
                  <a:pos x="2679" y="633"/>
                </a:cxn>
                <a:cxn ang="0">
                  <a:pos x="2418" y="654"/>
                </a:cxn>
                <a:cxn ang="0">
                  <a:pos x="2142" y="675"/>
                </a:cxn>
                <a:cxn ang="0">
                  <a:pos x="1896" y="693"/>
                </a:cxn>
                <a:cxn ang="0">
                  <a:pos x="1647" y="708"/>
                </a:cxn>
                <a:cxn ang="0">
                  <a:pos x="1404" y="720"/>
                </a:cxn>
                <a:cxn ang="0">
                  <a:pos x="1170" y="732"/>
                </a:cxn>
                <a:cxn ang="0">
                  <a:pos x="906" y="738"/>
                </a:cxn>
                <a:cxn ang="0">
                  <a:pos x="534" y="747"/>
                </a:cxn>
                <a:cxn ang="0">
                  <a:pos x="201" y="753"/>
                </a:cxn>
                <a:cxn ang="0">
                  <a:pos x="0" y="753"/>
                </a:cxn>
              </a:cxnLst>
              <a:rect l="0" t="0" r="r" b="b"/>
              <a:pathLst>
                <a:path w="5760" h="1060">
                  <a:moveTo>
                    <a:pt x="0" y="753"/>
                  </a:moveTo>
                  <a:lnTo>
                    <a:pt x="0" y="1059"/>
                  </a:lnTo>
                  <a:lnTo>
                    <a:pt x="5759" y="1059"/>
                  </a:lnTo>
                  <a:lnTo>
                    <a:pt x="5759" y="0"/>
                  </a:lnTo>
                  <a:lnTo>
                    <a:pt x="5430" y="0"/>
                  </a:lnTo>
                  <a:lnTo>
                    <a:pt x="5298" y="84"/>
                  </a:lnTo>
                  <a:lnTo>
                    <a:pt x="5136" y="159"/>
                  </a:lnTo>
                  <a:lnTo>
                    <a:pt x="4968" y="222"/>
                  </a:lnTo>
                  <a:lnTo>
                    <a:pt x="4812" y="267"/>
                  </a:lnTo>
                  <a:lnTo>
                    <a:pt x="4626" y="324"/>
                  </a:lnTo>
                  <a:lnTo>
                    <a:pt x="4440" y="366"/>
                  </a:lnTo>
                  <a:lnTo>
                    <a:pt x="4230" y="414"/>
                  </a:lnTo>
                  <a:lnTo>
                    <a:pt x="3939" y="468"/>
                  </a:lnTo>
                  <a:lnTo>
                    <a:pt x="3711" y="504"/>
                  </a:lnTo>
                  <a:lnTo>
                    <a:pt x="3441" y="543"/>
                  </a:lnTo>
                  <a:lnTo>
                    <a:pt x="3189" y="579"/>
                  </a:lnTo>
                  <a:lnTo>
                    <a:pt x="2925" y="606"/>
                  </a:lnTo>
                  <a:lnTo>
                    <a:pt x="2679" y="633"/>
                  </a:lnTo>
                  <a:lnTo>
                    <a:pt x="2418" y="654"/>
                  </a:lnTo>
                  <a:lnTo>
                    <a:pt x="2142" y="675"/>
                  </a:lnTo>
                  <a:lnTo>
                    <a:pt x="1896" y="693"/>
                  </a:lnTo>
                  <a:lnTo>
                    <a:pt x="1647" y="708"/>
                  </a:lnTo>
                  <a:lnTo>
                    <a:pt x="1404" y="720"/>
                  </a:lnTo>
                  <a:lnTo>
                    <a:pt x="1170" y="732"/>
                  </a:lnTo>
                  <a:lnTo>
                    <a:pt x="906" y="738"/>
                  </a:lnTo>
                  <a:lnTo>
                    <a:pt x="534" y="747"/>
                  </a:lnTo>
                  <a:lnTo>
                    <a:pt x="201" y="753"/>
                  </a:lnTo>
                  <a:lnTo>
                    <a:pt x="0" y="753"/>
                  </a:lnTo>
                </a:path>
              </a:pathLst>
            </a:custGeom>
            <a:gradFill rotWithShape="0">
              <a:gsLst>
                <a:gs pos="0">
                  <a:schemeClr val="accent2"/>
                </a:gs>
                <a:gs pos="100000">
                  <a:schemeClr val="bg1"/>
                </a:gs>
              </a:gsLst>
              <a:lin ang="0" scaled="1"/>
            </a:gradFill>
            <a:ln w="9525" cap="flat" cmpd="sng">
              <a:noFill/>
              <a:prstDash val="solid"/>
              <a:round/>
              <a:headEnd type="none" w="sm" len="sm"/>
              <a:tailEnd type="none" w="sm" len="sm"/>
            </a:ln>
            <a:effectLst/>
          </p:spPr>
          <p:txBody>
            <a:bodyPr/>
            <a:lstStyle/>
            <a:p>
              <a:endParaRPr lang="en-US"/>
            </a:p>
          </p:txBody>
        </p:sp>
        <p:sp>
          <p:nvSpPr>
            <p:cNvPr id="19466" name="Freeform 10"/>
            <p:cNvSpPr>
              <a:spLocks/>
            </p:cNvSpPr>
            <p:nvPr/>
          </p:nvSpPr>
          <p:spPr bwMode="white">
            <a:xfrm>
              <a:off x="0" y="-13"/>
              <a:ext cx="5284" cy="673"/>
            </a:xfrm>
            <a:custGeom>
              <a:avLst/>
              <a:gdLst/>
              <a:ahLst/>
              <a:cxnLst>
                <a:cxn ang="0">
                  <a:pos x="0" y="366"/>
                </a:cxn>
                <a:cxn ang="0">
                  <a:pos x="0" y="672"/>
                </a:cxn>
                <a:cxn ang="0">
                  <a:pos x="303" y="672"/>
                </a:cxn>
                <a:cxn ang="0">
                  <a:pos x="723" y="663"/>
                </a:cxn>
                <a:cxn ang="0">
                  <a:pos x="1020" y="654"/>
                </a:cxn>
                <a:cxn ang="0">
                  <a:pos x="1302" y="642"/>
                </a:cxn>
                <a:cxn ang="0">
                  <a:pos x="1554" y="630"/>
                </a:cxn>
                <a:cxn ang="0">
                  <a:pos x="1779" y="615"/>
                </a:cxn>
                <a:cxn ang="0">
                  <a:pos x="1962" y="606"/>
                </a:cxn>
                <a:cxn ang="0">
                  <a:pos x="2193" y="588"/>
                </a:cxn>
                <a:cxn ang="0">
                  <a:pos x="2448" y="570"/>
                </a:cxn>
                <a:cxn ang="0">
                  <a:pos x="2700" y="546"/>
                </a:cxn>
                <a:cxn ang="0">
                  <a:pos x="2904" y="528"/>
                </a:cxn>
                <a:cxn ang="0">
                  <a:pos x="3138" y="498"/>
                </a:cxn>
                <a:cxn ang="0">
                  <a:pos x="3324" y="474"/>
                </a:cxn>
                <a:cxn ang="0">
                  <a:pos x="3534" y="447"/>
                </a:cxn>
                <a:cxn ang="0">
                  <a:pos x="3735" y="420"/>
                </a:cxn>
                <a:cxn ang="0">
                  <a:pos x="3933" y="384"/>
                </a:cxn>
                <a:cxn ang="0">
                  <a:pos x="4116" y="351"/>
                </a:cxn>
                <a:cxn ang="0">
                  <a:pos x="4266" y="318"/>
                </a:cxn>
                <a:cxn ang="0">
                  <a:pos x="4446" y="279"/>
                </a:cxn>
                <a:cxn ang="0">
                  <a:pos x="4620" y="237"/>
                </a:cxn>
                <a:cxn ang="0">
                  <a:pos x="4779" y="192"/>
                </a:cxn>
                <a:cxn ang="0">
                  <a:pos x="4920" y="147"/>
                </a:cxn>
                <a:cxn ang="0">
                  <a:pos x="5085" y="90"/>
                </a:cxn>
                <a:cxn ang="0">
                  <a:pos x="5193" y="42"/>
                </a:cxn>
                <a:cxn ang="0">
                  <a:pos x="5283" y="0"/>
                </a:cxn>
                <a:cxn ang="0">
                  <a:pos x="3201" y="0"/>
                </a:cxn>
                <a:cxn ang="0">
                  <a:pos x="2982" y="57"/>
                </a:cxn>
                <a:cxn ang="0">
                  <a:pos x="2775" y="108"/>
                </a:cxn>
                <a:cxn ang="0">
                  <a:pos x="2562" y="150"/>
                </a:cxn>
                <a:cxn ang="0">
                  <a:pos x="2397" y="183"/>
                </a:cxn>
                <a:cxn ang="0">
                  <a:pos x="2205" y="213"/>
                </a:cxn>
                <a:cxn ang="0">
                  <a:pos x="2001" y="243"/>
                </a:cxn>
                <a:cxn ang="0">
                  <a:pos x="1776" y="273"/>
                </a:cxn>
                <a:cxn ang="0">
                  <a:pos x="1536" y="297"/>
                </a:cxn>
                <a:cxn ang="0">
                  <a:pos x="1344" y="312"/>
                </a:cxn>
                <a:cxn ang="0">
                  <a:pos x="1134" y="330"/>
                </a:cxn>
                <a:cxn ang="0">
                  <a:pos x="921" y="342"/>
                </a:cxn>
                <a:cxn ang="0">
                  <a:pos x="696" y="354"/>
                </a:cxn>
                <a:cxn ang="0">
                  <a:pos x="501" y="360"/>
                </a:cxn>
                <a:cxn ang="0">
                  <a:pos x="279" y="366"/>
                </a:cxn>
                <a:cxn ang="0">
                  <a:pos x="99" y="369"/>
                </a:cxn>
                <a:cxn ang="0">
                  <a:pos x="0" y="366"/>
                </a:cxn>
              </a:cxnLst>
              <a:rect l="0" t="0" r="r" b="b"/>
              <a:pathLst>
                <a:path w="5284" h="673">
                  <a:moveTo>
                    <a:pt x="0" y="366"/>
                  </a:moveTo>
                  <a:lnTo>
                    <a:pt x="0" y="672"/>
                  </a:lnTo>
                  <a:lnTo>
                    <a:pt x="303" y="672"/>
                  </a:lnTo>
                  <a:lnTo>
                    <a:pt x="723" y="663"/>
                  </a:lnTo>
                  <a:lnTo>
                    <a:pt x="1020" y="654"/>
                  </a:lnTo>
                  <a:lnTo>
                    <a:pt x="1302" y="642"/>
                  </a:lnTo>
                  <a:lnTo>
                    <a:pt x="1554" y="630"/>
                  </a:lnTo>
                  <a:lnTo>
                    <a:pt x="1779" y="615"/>
                  </a:lnTo>
                  <a:lnTo>
                    <a:pt x="1962" y="606"/>
                  </a:lnTo>
                  <a:lnTo>
                    <a:pt x="2193" y="588"/>
                  </a:lnTo>
                  <a:lnTo>
                    <a:pt x="2448" y="570"/>
                  </a:lnTo>
                  <a:lnTo>
                    <a:pt x="2700" y="546"/>
                  </a:lnTo>
                  <a:lnTo>
                    <a:pt x="2904" y="528"/>
                  </a:lnTo>
                  <a:lnTo>
                    <a:pt x="3138" y="498"/>
                  </a:lnTo>
                  <a:lnTo>
                    <a:pt x="3324" y="474"/>
                  </a:lnTo>
                  <a:lnTo>
                    <a:pt x="3534" y="447"/>
                  </a:lnTo>
                  <a:lnTo>
                    <a:pt x="3735" y="420"/>
                  </a:lnTo>
                  <a:lnTo>
                    <a:pt x="3933" y="384"/>
                  </a:lnTo>
                  <a:lnTo>
                    <a:pt x="4116" y="351"/>
                  </a:lnTo>
                  <a:lnTo>
                    <a:pt x="4266" y="318"/>
                  </a:lnTo>
                  <a:lnTo>
                    <a:pt x="4446" y="279"/>
                  </a:lnTo>
                  <a:lnTo>
                    <a:pt x="4620" y="237"/>
                  </a:lnTo>
                  <a:lnTo>
                    <a:pt x="4779" y="192"/>
                  </a:lnTo>
                  <a:lnTo>
                    <a:pt x="4920" y="147"/>
                  </a:lnTo>
                  <a:lnTo>
                    <a:pt x="5085" y="90"/>
                  </a:lnTo>
                  <a:lnTo>
                    <a:pt x="5193" y="42"/>
                  </a:lnTo>
                  <a:lnTo>
                    <a:pt x="5283" y="0"/>
                  </a:lnTo>
                  <a:lnTo>
                    <a:pt x="3201" y="0"/>
                  </a:lnTo>
                  <a:lnTo>
                    <a:pt x="2982" y="57"/>
                  </a:lnTo>
                  <a:lnTo>
                    <a:pt x="2775" y="108"/>
                  </a:lnTo>
                  <a:lnTo>
                    <a:pt x="2562" y="150"/>
                  </a:lnTo>
                  <a:lnTo>
                    <a:pt x="2397" y="183"/>
                  </a:lnTo>
                  <a:lnTo>
                    <a:pt x="2205" y="213"/>
                  </a:lnTo>
                  <a:lnTo>
                    <a:pt x="2001" y="243"/>
                  </a:lnTo>
                  <a:lnTo>
                    <a:pt x="1776" y="273"/>
                  </a:lnTo>
                  <a:lnTo>
                    <a:pt x="1536" y="297"/>
                  </a:lnTo>
                  <a:lnTo>
                    <a:pt x="1344" y="312"/>
                  </a:lnTo>
                  <a:lnTo>
                    <a:pt x="1134" y="330"/>
                  </a:lnTo>
                  <a:lnTo>
                    <a:pt x="921" y="342"/>
                  </a:lnTo>
                  <a:lnTo>
                    <a:pt x="696" y="354"/>
                  </a:lnTo>
                  <a:lnTo>
                    <a:pt x="501" y="360"/>
                  </a:lnTo>
                  <a:lnTo>
                    <a:pt x="279" y="366"/>
                  </a:lnTo>
                  <a:lnTo>
                    <a:pt x="99" y="369"/>
                  </a:lnTo>
                  <a:lnTo>
                    <a:pt x="0" y="366"/>
                  </a:lnTo>
                </a:path>
              </a:pathLst>
            </a:custGeom>
            <a:gradFill rotWithShape="0">
              <a:gsLst>
                <a:gs pos="0">
                  <a:schemeClr val="accent2"/>
                </a:gs>
                <a:gs pos="100000">
                  <a:schemeClr val="bg1"/>
                </a:gs>
              </a:gsLst>
              <a:lin ang="0" scaled="1"/>
            </a:gradFill>
            <a:ln w="9525" cap="flat" cmpd="sng">
              <a:noFill/>
              <a:prstDash val="solid"/>
              <a:round/>
              <a:headEnd type="none" w="sm" len="sm"/>
              <a:tailEnd type="none" w="sm" len="sm"/>
            </a:ln>
            <a:effectLst/>
          </p:spPr>
          <p:txBody>
            <a:bodyPr/>
            <a:lstStyle/>
            <a:p>
              <a:endParaRPr lang="en-US"/>
            </a:p>
          </p:txBody>
        </p:sp>
        <p:sp>
          <p:nvSpPr>
            <p:cNvPr id="19467" name="Freeform 11"/>
            <p:cNvSpPr>
              <a:spLocks/>
            </p:cNvSpPr>
            <p:nvPr/>
          </p:nvSpPr>
          <p:spPr bwMode="white">
            <a:xfrm>
              <a:off x="0" y="-13"/>
              <a:ext cx="2884" cy="286"/>
            </a:xfrm>
            <a:custGeom>
              <a:avLst/>
              <a:gdLst/>
              <a:ahLst/>
              <a:cxnLst>
                <a:cxn ang="0">
                  <a:pos x="0" y="0"/>
                </a:cxn>
                <a:cxn ang="0">
                  <a:pos x="0" y="285"/>
                </a:cxn>
                <a:cxn ang="0">
                  <a:pos x="192" y="285"/>
                </a:cxn>
                <a:cxn ang="0">
                  <a:pos x="384" y="282"/>
                </a:cxn>
                <a:cxn ang="0">
                  <a:pos x="579" y="276"/>
                </a:cxn>
                <a:cxn ang="0">
                  <a:pos x="789" y="267"/>
                </a:cxn>
                <a:cxn ang="0">
                  <a:pos x="999" y="258"/>
                </a:cxn>
                <a:cxn ang="0">
                  <a:pos x="1161" y="246"/>
                </a:cxn>
                <a:cxn ang="0">
                  <a:pos x="1302" y="234"/>
                </a:cxn>
                <a:cxn ang="0">
                  <a:pos x="1458" y="222"/>
                </a:cxn>
                <a:cxn ang="0">
                  <a:pos x="1665" y="201"/>
                </a:cxn>
                <a:cxn ang="0">
                  <a:pos x="1992" y="159"/>
                </a:cxn>
                <a:cxn ang="0">
                  <a:pos x="2301" y="117"/>
                </a:cxn>
                <a:cxn ang="0">
                  <a:pos x="2604" y="60"/>
                </a:cxn>
                <a:cxn ang="0">
                  <a:pos x="2883" y="0"/>
                </a:cxn>
                <a:cxn ang="0">
                  <a:pos x="0" y="0"/>
                </a:cxn>
              </a:cxnLst>
              <a:rect l="0" t="0" r="r" b="b"/>
              <a:pathLst>
                <a:path w="2884" h="286">
                  <a:moveTo>
                    <a:pt x="0" y="0"/>
                  </a:moveTo>
                  <a:lnTo>
                    <a:pt x="0" y="285"/>
                  </a:lnTo>
                  <a:lnTo>
                    <a:pt x="192" y="285"/>
                  </a:lnTo>
                  <a:lnTo>
                    <a:pt x="384" y="282"/>
                  </a:lnTo>
                  <a:lnTo>
                    <a:pt x="579" y="276"/>
                  </a:lnTo>
                  <a:lnTo>
                    <a:pt x="789" y="267"/>
                  </a:lnTo>
                  <a:lnTo>
                    <a:pt x="999" y="258"/>
                  </a:lnTo>
                  <a:lnTo>
                    <a:pt x="1161" y="246"/>
                  </a:lnTo>
                  <a:lnTo>
                    <a:pt x="1302" y="234"/>
                  </a:lnTo>
                  <a:lnTo>
                    <a:pt x="1458" y="222"/>
                  </a:lnTo>
                  <a:lnTo>
                    <a:pt x="1665" y="201"/>
                  </a:lnTo>
                  <a:lnTo>
                    <a:pt x="1992" y="159"/>
                  </a:lnTo>
                  <a:lnTo>
                    <a:pt x="2301" y="117"/>
                  </a:lnTo>
                  <a:lnTo>
                    <a:pt x="2604" y="60"/>
                  </a:lnTo>
                  <a:lnTo>
                    <a:pt x="2883" y="0"/>
                  </a:lnTo>
                  <a:lnTo>
                    <a:pt x="0" y="0"/>
                  </a:lnTo>
                </a:path>
              </a:pathLst>
            </a:custGeom>
            <a:gradFill rotWithShape="0">
              <a:gsLst>
                <a:gs pos="0">
                  <a:schemeClr val="accent2"/>
                </a:gs>
                <a:gs pos="100000">
                  <a:schemeClr val="bg1"/>
                </a:gs>
              </a:gsLst>
              <a:lin ang="0" scaled="1"/>
            </a:gradFill>
            <a:ln w="9525">
              <a:noFill/>
              <a:round/>
              <a:headEnd type="none" w="sm" len="sm"/>
              <a:tailEnd type="none" w="sm" len="sm"/>
            </a:ln>
            <a:effectLst/>
          </p:spPr>
          <p:txBody>
            <a:bodyPr/>
            <a:lstStyle/>
            <a:p>
              <a:endParaRPr lang="en-US"/>
            </a:p>
          </p:txBody>
        </p:sp>
      </p:grpSp>
      <p:sp>
        <p:nvSpPr>
          <p:cNvPr id="19474" name="Rectangle 18"/>
          <p:cNvSpPr>
            <a:spLocks noChangeArrowheads="1"/>
          </p:cNvSpPr>
          <p:nvPr userDrawn="1"/>
        </p:nvSpPr>
        <p:spPr bwMode="auto">
          <a:xfrm>
            <a:off x="0" y="0"/>
            <a:ext cx="2438400" cy="685800"/>
          </a:xfrm>
          <a:prstGeom prst="rect">
            <a:avLst/>
          </a:prstGeom>
          <a:solidFill>
            <a:schemeClr val="tx2"/>
          </a:solidFill>
          <a:ln w="12700">
            <a:solidFill>
              <a:schemeClr val="tx1"/>
            </a:solidFill>
            <a:miter lim="800000"/>
            <a:headEnd type="none" w="sm" len="sm"/>
            <a:tailEnd type="none" w="sm" len="sm"/>
          </a:ln>
          <a:effectLst/>
        </p:spPr>
        <p:txBody>
          <a:bodyPr wrap="none" anchor="ctr"/>
          <a:lstStyle/>
          <a:p>
            <a:endParaRPr lang="en-US"/>
          </a:p>
        </p:txBody>
      </p:sp>
      <p:sp>
        <p:nvSpPr>
          <p:cNvPr id="19468" name="Rectangle 1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9469" name="Rectangle 1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9470" name="Rectangle 1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endParaRPr lang="en-US"/>
          </a:p>
        </p:txBody>
      </p:sp>
      <p:sp>
        <p:nvSpPr>
          <p:cNvPr id="19471" name="Rectangle 1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vl1pPr>
          </a:lstStyle>
          <a:p>
            <a:endParaRPr lang="en-US"/>
          </a:p>
        </p:txBody>
      </p:sp>
      <p:sp>
        <p:nvSpPr>
          <p:cNvPr id="19472" name="Rectangle 1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vl1pPr>
          </a:lstStyle>
          <a:p>
            <a:fld id="{15DFDAE5-A0DA-4827-A1B7-A109C4F33C0D}" type="slidenum">
              <a:rPr lang="en-US"/>
              <a:pPr/>
              <a:t>‹#›</a:t>
            </a:fld>
            <a:endParaRPr lang="en-US"/>
          </a:p>
        </p:txBody>
      </p:sp>
      <p:graphicFrame>
        <p:nvGraphicFramePr>
          <p:cNvPr id="19473" name="Object 17"/>
          <p:cNvGraphicFramePr>
            <a:graphicFrameLocks noChangeAspect="1"/>
          </p:cNvGraphicFramePr>
          <p:nvPr/>
        </p:nvGraphicFramePr>
        <p:xfrm>
          <a:off x="0" y="0"/>
          <a:ext cx="2662238" cy="720725"/>
        </p:xfrm>
        <a:graphic>
          <a:graphicData uri="http://schemas.openxmlformats.org/presentationml/2006/ole">
            <mc:AlternateContent xmlns:mc="http://schemas.openxmlformats.org/markup-compatibility/2006">
              <mc:Choice xmlns:v="urn:schemas-microsoft-com:vml" Requires="v">
                <p:oleObj name="VISIO" r:id="rId13" imgW="2662920" imgH="721080" progId="Visio.Drawing.11">
                  <p:embed/>
                </p:oleObj>
              </mc:Choice>
              <mc:Fallback>
                <p:oleObj name="VISIO" r:id="rId13" imgW="2662920" imgH="721080" progId="Visio.Drawing.11">
                  <p:embed/>
                  <p:pic>
                    <p:nvPicPr>
                      <p:cNvPr id="0" name="Picture 17"/>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2662238" cy="720725"/>
                      </a:xfrm>
                      <a:prstGeom prst="rect">
                        <a:avLst/>
                      </a:prstGeom>
                      <a:noFill/>
                      <a:ln>
                        <a:noFill/>
                      </a:ln>
                      <a:effectLst/>
                      <a:extLst>
                        <a:ext uri="{909E8E84-426E-40DD-AFC4-6F175D3DCCD1}">
                          <a14:hiddenFill xmlns:a14="http://schemas.microsoft.com/office/drawing/2010/main">
                            <a:solidFill>
                              <a:srgbClr val="FF9900"/>
                            </a:solidFill>
                          </a14:hiddenFill>
                        </a:ext>
                        <a:ext uri="{91240B29-F687-4F45-9708-019B960494DF}">
                          <a14:hiddenLine xmlns:a14="http://schemas.microsoft.com/office/drawing/2010/main" w="12700">
                            <a:solidFill>
                              <a:srgbClr val="FFFFFF"/>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000000"/>
                              </a:outerShdw>
                            </a:effectLst>
                          </a14:hiddenEffects>
                        </a:ext>
                      </a:extLst>
                    </p:spPr>
                  </p:pic>
                </p:oleObj>
              </mc:Fallback>
            </mc:AlternateContent>
          </a:graphicData>
        </a:graphic>
      </p:graphicFrame>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4.wmf"/></Relationships>
</file>

<file path=ppt/slides/_rels/slide1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4.wmf"/></Relationships>
</file>

<file path=ppt/slides/_rels/slide1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4.wmf"/></Relationships>
</file>

<file path=ppt/slides/_rels/slide13.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6.wmf"/></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6.wmf"/></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6.wmf"/></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6.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6.wmf"/></Relationships>
</file>

<file path=ppt/slides/_rels/slide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5.xml"/><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3.wmf"/><Relationship Id="rId4" Type="http://schemas.openxmlformats.org/officeDocument/2006/relationships/oleObject" Target="../embeddings/oleObject2.bin"/></Relationships>
</file>

<file path=ppt/slides/_rels/slide9.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gradFill rotWithShape="0">
          <a:gsLst>
            <a:gs pos="0">
              <a:schemeClr val="bg1">
                <a:gamma/>
                <a:shade val="40000"/>
                <a:invGamma/>
              </a:schemeClr>
            </a:gs>
            <a:gs pos="100000">
              <a:schemeClr val="bg1"/>
            </a:gs>
          </a:gsLst>
          <a:lin ang="5400000" scaled="1"/>
        </a:gradFill>
        <a:effectLst/>
      </p:bgPr>
    </p:bg>
    <p:spTree>
      <p:nvGrpSpPr>
        <p:cNvPr id="1" name=""/>
        <p:cNvGrpSpPr/>
        <p:nvPr/>
      </p:nvGrpSpPr>
      <p:grpSpPr>
        <a:xfrm>
          <a:off x="0" y="0"/>
          <a:ext cx="0" cy="0"/>
          <a:chOff x="0" y="0"/>
          <a:chExt cx="0" cy="0"/>
        </a:xfrm>
      </p:grpSpPr>
      <p:grpSp>
        <p:nvGrpSpPr>
          <p:cNvPr id="4101" name="Group 5"/>
          <p:cNvGrpSpPr>
            <a:grpSpLocks/>
          </p:cNvGrpSpPr>
          <p:nvPr/>
        </p:nvGrpSpPr>
        <p:grpSpPr bwMode="auto">
          <a:xfrm>
            <a:off x="152400" y="1752600"/>
            <a:ext cx="8840788" cy="1612900"/>
            <a:chOff x="96" y="1104"/>
            <a:chExt cx="5569" cy="1016"/>
          </a:xfrm>
        </p:grpSpPr>
        <p:sp>
          <p:nvSpPr>
            <p:cNvPr id="4098" name="Rectangle 2"/>
            <p:cNvSpPr>
              <a:spLocks noChangeArrowheads="1"/>
            </p:cNvSpPr>
            <p:nvPr/>
          </p:nvSpPr>
          <p:spPr bwMode="auto">
            <a:xfrm>
              <a:off x="96" y="1113"/>
              <a:ext cx="5565" cy="1003"/>
            </a:xfrm>
            <a:prstGeom prst="rect">
              <a:avLst/>
            </a:prstGeom>
            <a:solidFill>
              <a:schemeClr val="accent1"/>
            </a:solidFill>
            <a:ln w="12700">
              <a:noFill/>
              <a:miter lim="800000"/>
              <a:headEnd/>
              <a:tailEnd/>
            </a:ln>
            <a:effectLst>
              <a:outerShdw dist="53882" dir="18900000" algn="ctr" rotWithShape="0">
                <a:srgbClr val="000000"/>
              </a:outerShdw>
            </a:effectLst>
          </p:spPr>
          <p:txBody>
            <a:bodyPr wrap="none" anchor="ctr"/>
            <a:lstStyle/>
            <a:p>
              <a:endParaRPr lang="en-US"/>
            </a:p>
          </p:txBody>
        </p:sp>
        <p:sp>
          <p:nvSpPr>
            <p:cNvPr id="4099" name="Freeform 3"/>
            <p:cNvSpPr>
              <a:spLocks/>
            </p:cNvSpPr>
            <p:nvPr/>
          </p:nvSpPr>
          <p:spPr bwMode="auto">
            <a:xfrm>
              <a:off x="96" y="1104"/>
              <a:ext cx="5569" cy="302"/>
            </a:xfrm>
            <a:custGeom>
              <a:avLst/>
              <a:gdLst/>
              <a:ahLst/>
              <a:cxnLst>
                <a:cxn ang="0">
                  <a:pos x="0" y="301"/>
                </a:cxn>
                <a:cxn ang="0">
                  <a:pos x="0" y="0"/>
                </a:cxn>
                <a:cxn ang="0">
                  <a:pos x="5568" y="0"/>
                </a:cxn>
              </a:cxnLst>
              <a:rect l="0" t="0" r="r" b="b"/>
              <a:pathLst>
                <a:path w="5569" h="302">
                  <a:moveTo>
                    <a:pt x="0" y="301"/>
                  </a:moveTo>
                  <a:lnTo>
                    <a:pt x="0" y="0"/>
                  </a:lnTo>
                  <a:lnTo>
                    <a:pt x="5568" y="0"/>
                  </a:lnTo>
                </a:path>
              </a:pathLst>
            </a:custGeom>
            <a:noFill/>
            <a:ln w="12700" cap="rnd" cmpd="sng">
              <a:solidFill>
                <a:srgbClr val="FFFFFF"/>
              </a:solidFill>
              <a:prstDash val="solid"/>
              <a:round/>
              <a:headEnd type="none" w="med" len="med"/>
              <a:tailEnd type="none" w="med" len="med"/>
            </a:ln>
            <a:effectLst/>
          </p:spPr>
          <p:txBody>
            <a:bodyPr/>
            <a:lstStyle/>
            <a:p>
              <a:endParaRPr lang="en-US"/>
            </a:p>
          </p:txBody>
        </p:sp>
        <p:sp>
          <p:nvSpPr>
            <p:cNvPr id="4100" name="Freeform 4"/>
            <p:cNvSpPr>
              <a:spLocks/>
            </p:cNvSpPr>
            <p:nvPr/>
          </p:nvSpPr>
          <p:spPr bwMode="auto">
            <a:xfrm>
              <a:off x="96" y="1818"/>
              <a:ext cx="5569" cy="302"/>
            </a:xfrm>
            <a:custGeom>
              <a:avLst/>
              <a:gdLst/>
              <a:ahLst/>
              <a:cxnLst>
                <a:cxn ang="0">
                  <a:pos x="5568" y="0"/>
                </a:cxn>
                <a:cxn ang="0">
                  <a:pos x="5568" y="301"/>
                </a:cxn>
                <a:cxn ang="0">
                  <a:pos x="0" y="301"/>
                </a:cxn>
              </a:cxnLst>
              <a:rect l="0" t="0" r="r" b="b"/>
              <a:pathLst>
                <a:path w="5569" h="302">
                  <a:moveTo>
                    <a:pt x="5568" y="0"/>
                  </a:moveTo>
                  <a:lnTo>
                    <a:pt x="5568" y="301"/>
                  </a:lnTo>
                  <a:lnTo>
                    <a:pt x="0" y="301"/>
                  </a:lnTo>
                </a:path>
              </a:pathLst>
            </a:custGeom>
            <a:noFill/>
            <a:ln w="12700" cap="rnd" cmpd="sng">
              <a:solidFill>
                <a:srgbClr val="333333"/>
              </a:solidFill>
              <a:prstDash val="solid"/>
              <a:round/>
              <a:headEnd type="none" w="med" len="med"/>
              <a:tailEnd type="none" w="med" len="med"/>
            </a:ln>
            <a:effectLst/>
          </p:spPr>
          <p:txBody>
            <a:bodyPr/>
            <a:lstStyle/>
            <a:p>
              <a:endParaRPr lang="en-US"/>
            </a:p>
          </p:txBody>
        </p:sp>
      </p:grpSp>
      <p:sp>
        <p:nvSpPr>
          <p:cNvPr id="4102" name="Rectangle 6"/>
          <p:cNvSpPr>
            <a:spLocks noGrp="1" noChangeArrowheads="1"/>
          </p:cNvSpPr>
          <p:nvPr>
            <p:ph type="ctrTitle"/>
          </p:nvPr>
        </p:nvSpPr>
        <p:spPr>
          <a:xfrm>
            <a:off x="685800" y="1981200"/>
            <a:ext cx="7772400" cy="1143000"/>
          </a:xfrm>
          <a:noFill/>
          <a:ln/>
        </p:spPr>
        <p:txBody>
          <a:bodyPr lIns="90488" tIns="44450" rIns="90488" bIns="44450"/>
          <a:lstStyle/>
          <a:p>
            <a:r>
              <a:rPr lang="en-US" dirty="0">
                <a:solidFill>
                  <a:schemeClr val="tx1"/>
                </a:solidFill>
                <a:effectLst>
                  <a:outerShdw blurRad="38100" dist="38100" dir="2700000" algn="tl">
                    <a:srgbClr val="000000"/>
                  </a:outerShdw>
                </a:effectLst>
                <a:latin typeface="Arial Black" pitchFamily="34" charset="0"/>
              </a:rPr>
              <a:t>ECE 3355 Electronics</a:t>
            </a:r>
          </a:p>
        </p:txBody>
      </p:sp>
      <p:sp>
        <p:nvSpPr>
          <p:cNvPr id="4103" name="Rectangle 7"/>
          <p:cNvSpPr>
            <a:spLocks noGrp="1" noChangeArrowheads="1"/>
          </p:cNvSpPr>
          <p:nvPr>
            <p:ph type="subTitle" idx="1"/>
          </p:nvPr>
        </p:nvSpPr>
        <p:spPr>
          <a:xfrm>
            <a:off x="762000" y="3505200"/>
            <a:ext cx="7924800" cy="3048000"/>
          </a:xfrm>
          <a:noFill/>
          <a:ln/>
        </p:spPr>
        <p:txBody>
          <a:bodyPr lIns="90488" tIns="44450" rIns="90488" bIns="44450"/>
          <a:lstStyle/>
          <a:p>
            <a:r>
              <a:rPr lang="en-US" dirty="0"/>
              <a:t>Lecture Notes</a:t>
            </a:r>
          </a:p>
          <a:p>
            <a:r>
              <a:rPr lang="en-US" dirty="0"/>
              <a:t>Set 7 – Version 25</a:t>
            </a:r>
          </a:p>
          <a:p>
            <a:r>
              <a:rPr lang="en-US" dirty="0"/>
              <a:t>BJT Amplifiers</a:t>
            </a:r>
          </a:p>
          <a:p>
            <a:r>
              <a:rPr lang="en-US" dirty="0"/>
              <a:t>Dr. Dave Shattuck</a:t>
            </a:r>
          </a:p>
          <a:p>
            <a:r>
              <a:rPr lang="en-US" dirty="0"/>
              <a:t>Dept. of ECE, Univ. of Houston</a:t>
            </a:r>
          </a:p>
        </p:txBody>
      </p:sp>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bwMode="auto">
          <a:xfrm>
            <a:off x="2971800" y="4051994"/>
            <a:ext cx="5562600" cy="2501205"/>
          </a:xfrm>
          <a:prstGeom prst="rect">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3600" b="0" i="0" u="none" strike="noStrike" cap="none" normalizeH="0" baseline="0">
              <a:ln>
                <a:noFill/>
              </a:ln>
              <a:solidFill>
                <a:schemeClr val="tx1"/>
              </a:solidFill>
              <a:effectLst/>
              <a:latin typeface="Arial" charset="0"/>
            </a:endParaRPr>
          </a:p>
        </p:txBody>
      </p:sp>
      <p:sp>
        <p:nvSpPr>
          <p:cNvPr id="150530" name="Rectangle 2"/>
          <p:cNvSpPr>
            <a:spLocks noGrp="1" noChangeArrowheads="1"/>
          </p:cNvSpPr>
          <p:nvPr>
            <p:ph type="title"/>
          </p:nvPr>
        </p:nvSpPr>
        <p:spPr>
          <a:xfrm>
            <a:off x="2514600" y="0"/>
            <a:ext cx="6629400" cy="1143000"/>
          </a:xfrm>
        </p:spPr>
        <p:txBody>
          <a:bodyPr/>
          <a:lstStyle/>
          <a:p>
            <a:r>
              <a:rPr lang="en-US" sz="4000" dirty="0"/>
              <a:t>Small Signal Equivalent Circuits for BJTs</a:t>
            </a:r>
          </a:p>
        </p:txBody>
      </p:sp>
      <p:pic>
        <p:nvPicPr>
          <p:cNvPr id="74754" name="Picture 2"/>
          <p:cNvPicPr>
            <a:picLocks noChangeAspect="1" noChangeArrowheads="1"/>
          </p:cNvPicPr>
          <p:nvPr/>
        </p:nvPicPr>
        <p:blipFill>
          <a:blip r:embed="rId3">
            <a:extLst>
              <a:ext uri="{28A0092B-C50C-407E-A947-70E740481C1C}">
                <a14:useLocalDpi xmlns:a14="http://schemas.microsoft.com/office/drawing/2010/main" val="0"/>
              </a:ext>
            </a:extLst>
          </a:blip>
          <a:srcRect l="-134" r="-134" b="447"/>
          <a:stretch>
            <a:fillRect/>
          </a:stretch>
        </p:blipFill>
        <p:spPr bwMode="auto">
          <a:xfrm>
            <a:off x="5562600" y="4379777"/>
            <a:ext cx="2777065" cy="16763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228600" y="2667000"/>
            <a:ext cx="8305799" cy="1384995"/>
          </a:xfrm>
          <a:prstGeom prst="rect">
            <a:avLst/>
          </a:prstGeom>
          <a:noFill/>
        </p:spPr>
        <p:txBody>
          <a:bodyPr wrap="square" rtlCol="0">
            <a:spAutoFit/>
          </a:bodyPr>
          <a:lstStyle/>
          <a:p>
            <a:r>
              <a:rPr lang="en-US" sz="2800" dirty="0"/>
              <a:t>What would model a linear relationship between voltage and current? A resistor.  We add that resistor, to get the following model.</a:t>
            </a:r>
          </a:p>
        </p:txBody>
      </p:sp>
      <p:pic>
        <p:nvPicPr>
          <p:cNvPr id="78850" name="Picture 2"/>
          <p:cNvPicPr>
            <a:picLocks noChangeAspect="1" noChangeArrowheads="1"/>
          </p:cNvPicPr>
          <p:nvPr/>
        </p:nvPicPr>
        <p:blipFill>
          <a:blip r:embed="rId4">
            <a:extLst>
              <a:ext uri="{28A0092B-C50C-407E-A947-70E740481C1C}">
                <a14:useLocalDpi xmlns:a14="http://schemas.microsoft.com/office/drawing/2010/main" val="0"/>
              </a:ext>
            </a:extLst>
          </a:blip>
          <a:srcRect l="-232" r="-232" b="534"/>
          <a:stretch>
            <a:fillRect/>
          </a:stretch>
        </p:blipFill>
        <p:spPr bwMode="auto">
          <a:xfrm>
            <a:off x="2680759" y="4032115"/>
            <a:ext cx="2733675" cy="2371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3"/>
          <p:cNvSpPr>
            <a:spLocks noGrp="1" noChangeArrowheads="1"/>
          </p:cNvSpPr>
          <p:nvPr>
            <p:ph idx="1"/>
          </p:nvPr>
        </p:nvSpPr>
        <p:spPr>
          <a:xfrm>
            <a:off x="567265" y="1371600"/>
            <a:ext cx="7772400" cy="990600"/>
          </a:xfrm>
        </p:spPr>
        <p:txBody>
          <a:bodyPr/>
          <a:lstStyle/>
          <a:p>
            <a:r>
              <a:rPr lang="en-US" sz="2400" dirty="0"/>
              <a:t>	We will try to see where this model comes from, by looking at the output characteristic of the transistor.</a:t>
            </a:r>
          </a:p>
        </p:txBody>
      </p:sp>
    </p:spTree>
    <p:extLst>
      <p:ext uri="{BB962C8B-B14F-4D97-AF65-F5344CB8AC3E}">
        <p14:creationId xmlns:p14="http://schemas.microsoft.com/office/powerpoint/2010/main" val="9177779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bwMode="auto">
          <a:xfrm>
            <a:off x="2971800" y="4051994"/>
            <a:ext cx="5562600" cy="2501205"/>
          </a:xfrm>
          <a:prstGeom prst="rect">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3600" b="0" i="0" u="none" strike="noStrike" cap="none" normalizeH="0" baseline="0">
              <a:ln>
                <a:noFill/>
              </a:ln>
              <a:solidFill>
                <a:schemeClr val="tx1"/>
              </a:solidFill>
              <a:effectLst/>
              <a:latin typeface="Arial" charset="0"/>
            </a:endParaRPr>
          </a:p>
        </p:txBody>
      </p:sp>
      <p:sp>
        <p:nvSpPr>
          <p:cNvPr id="150530" name="Rectangle 2"/>
          <p:cNvSpPr>
            <a:spLocks noGrp="1" noChangeArrowheads="1"/>
          </p:cNvSpPr>
          <p:nvPr>
            <p:ph type="title"/>
          </p:nvPr>
        </p:nvSpPr>
        <p:spPr>
          <a:xfrm>
            <a:off x="2514600" y="0"/>
            <a:ext cx="6629400" cy="1143000"/>
          </a:xfrm>
        </p:spPr>
        <p:txBody>
          <a:bodyPr/>
          <a:lstStyle/>
          <a:p>
            <a:r>
              <a:rPr lang="en-US" sz="4000" dirty="0"/>
              <a:t>Small Signal Equivalent Circuits for BJTs</a:t>
            </a:r>
          </a:p>
        </p:txBody>
      </p:sp>
      <p:pic>
        <p:nvPicPr>
          <p:cNvPr id="74754" name="Picture 2"/>
          <p:cNvPicPr>
            <a:picLocks noChangeAspect="1" noChangeArrowheads="1"/>
          </p:cNvPicPr>
          <p:nvPr/>
        </p:nvPicPr>
        <p:blipFill>
          <a:blip r:embed="rId3">
            <a:extLst>
              <a:ext uri="{28A0092B-C50C-407E-A947-70E740481C1C}">
                <a14:useLocalDpi xmlns:a14="http://schemas.microsoft.com/office/drawing/2010/main" val="0"/>
              </a:ext>
            </a:extLst>
          </a:blip>
          <a:srcRect l="-134" r="-134" b="447"/>
          <a:stretch>
            <a:fillRect/>
          </a:stretch>
        </p:blipFill>
        <p:spPr bwMode="auto">
          <a:xfrm>
            <a:off x="5562600" y="4379777"/>
            <a:ext cx="2777065" cy="16763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228600" y="2667000"/>
            <a:ext cx="8305799" cy="1384995"/>
          </a:xfrm>
          <a:prstGeom prst="rect">
            <a:avLst/>
          </a:prstGeom>
          <a:noFill/>
        </p:spPr>
        <p:txBody>
          <a:bodyPr wrap="square" rtlCol="0">
            <a:spAutoFit/>
          </a:bodyPr>
          <a:lstStyle/>
          <a:p>
            <a:r>
              <a:rPr lang="en-US" sz="2800" dirty="0"/>
              <a:t>What would model a linear relationship between voltage and current? A resistor.  We add that resistor, to get the following model.</a:t>
            </a:r>
          </a:p>
        </p:txBody>
      </p:sp>
      <p:pic>
        <p:nvPicPr>
          <p:cNvPr id="78850" name="Picture 2"/>
          <p:cNvPicPr>
            <a:picLocks noChangeAspect="1" noChangeArrowheads="1"/>
          </p:cNvPicPr>
          <p:nvPr/>
        </p:nvPicPr>
        <p:blipFill>
          <a:blip r:embed="rId4">
            <a:extLst>
              <a:ext uri="{28A0092B-C50C-407E-A947-70E740481C1C}">
                <a14:useLocalDpi xmlns:a14="http://schemas.microsoft.com/office/drawing/2010/main" val="0"/>
              </a:ext>
            </a:extLst>
          </a:blip>
          <a:srcRect l="-232" r="-232" b="534"/>
          <a:stretch>
            <a:fillRect/>
          </a:stretch>
        </p:blipFill>
        <p:spPr bwMode="auto">
          <a:xfrm>
            <a:off x="2680759" y="4032115"/>
            <a:ext cx="2733675" cy="2371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210766" y="4054325"/>
            <a:ext cx="2667000" cy="2308324"/>
          </a:xfrm>
          <a:prstGeom prst="rect">
            <a:avLst/>
          </a:prstGeom>
          <a:noFill/>
        </p:spPr>
        <p:txBody>
          <a:bodyPr wrap="square" rtlCol="0">
            <a:spAutoFit/>
          </a:bodyPr>
          <a:lstStyle/>
          <a:p>
            <a:r>
              <a:rPr lang="en-US" sz="2400" dirty="0"/>
              <a:t>The value of </a:t>
            </a:r>
            <a:r>
              <a:rPr lang="en-US" sz="2400" i="1" dirty="0" err="1"/>
              <a:t>r</a:t>
            </a:r>
            <a:r>
              <a:rPr lang="en-US" sz="2400" i="1" baseline="-25000" dirty="0" err="1"/>
              <a:t>o</a:t>
            </a:r>
            <a:r>
              <a:rPr lang="en-US" sz="2400" dirty="0"/>
              <a:t> is the inverse of the slope of the lines in the characteristic curves. </a:t>
            </a:r>
          </a:p>
        </p:txBody>
      </p:sp>
      <p:sp>
        <p:nvSpPr>
          <p:cNvPr id="10" name="Rectangle 3"/>
          <p:cNvSpPr>
            <a:spLocks noGrp="1" noChangeArrowheads="1"/>
          </p:cNvSpPr>
          <p:nvPr>
            <p:ph idx="1"/>
          </p:nvPr>
        </p:nvSpPr>
        <p:spPr>
          <a:xfrm>
            <a:off x="381000" y="1187796"/>
            <a:ext cx="7772400" cy="945804"/>
          </a:xfrm>
        </p:spPr>
        <p:txBody>
          <a:bodyPr/>
          <a:lstStyle/>
          <a:p>
            <a:r>
              <a:rPr lang="en-US" sz="2400" dirty="0"/>
              <a:t>	We will try to see where this model comes from, by looking at the output characteristic of the transistor.</a:t>
            </a:r>
          </a:p>
        </p:txBody>
      </p:sp>
    </p:spTree>
    <p:extLst>
      <p:ext uri="{BB962C8B-B14F-4D97-AF65-F5344CB8AC3E}">
        <p14:creationId xmlns:p14="http://schemas.microsoft.com/office/powerpoint/2010/main" val="24738275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bwMode="auto">
          <a:xfrm>
            <a:off x="2971800" y="4051994"/>
            <a:ext cx="5562600" cy="2501205"/>
          </a:xfrm>
          <a:prstGeom prst="rect">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3600" b="0" i="0" u="none" strike="noStrike" cap="none" normalizeH="0" baseline="0">
              <a:ln>
                <a:noFill/>
              </a:ln>
              <a:solidFill>
                <a:schemeClr val="tx1"/>
              </a:solidFill>
              <a:effectLst/>
              <a:latin typeface="Arial" charset="0"/>
            </a:endParaRPr>
          </a:p>
        </p:txBody>
      </p:sp>
      <p:sp>
        <p:nvSpPr>
          <p:cNvPr id="150530" name="Rectangle 2"/>
          <p:cNvSpPr>
            <a:spLocks noGrp="1" noChangeArrowheads="1"/>
          </p:cNvSpPr>
          <p:nvPr>
            <p:ph type="title"/>
          </p:nvPr>
        </p:nvSpPr>
        <p:spPr>
          <a:xfrm>
            <a:off x="2514600" y="0"/>
            <a:ext cx="6629400" cy="1143000"/>
          </a:xfrm>
        </p:spPr>
        <p:txBody>
          <a:bodyPr/>
          <a:lstStyle/>
          <a:p>
            <a:r>
              <a:rPr lang="en-US" sz="4000" dirty="0"/>
              <a:t>Small Signal Equivalent Circuits for BJTs</a:t>
            </a:r>
          </a:p>
        </p:txBody>
      </p:sp>
      <p:sp>
        <p:nvSpPr>
          <p:cNvPr id="150531" name="Rectangle 3"/>
          <p:cNvSpPr>
            <a:spLocks noGrp="1" noChangeArrowheads="1"/>
          </p:cNvSpPr>
          <p:nvPr>
            <p:ph type="body" idx="1"/>
          </p:nvPr>
        </p:nvSpPr>
        <p:spPr>
          <a:xfrm>
            <a:off x="304800" y="1143000"/>
            <a:ext cx="8382000" cy="1143000"/>
          </a:xfrm>
        </p:spPr>
        <p:txBody>
          <a:bodyPr/>
          <a:lstStyle/>
          <a:p>
            <a:r>
              <a:rPr lang="en-US" sz="2400" dirty="0"/>
              <a:t>	We will try to see where this model comes from, by looking at the output characteristic of the transistor.</a:t>
            </a:r>
          </a:p>
        </p:txBody>
      </p:sp>
      <p:pic>
        <p:nvPicPr>
          <p:cNvPr id="74754" name="Picture 2"/>
          <p:cNvPicPr>
            <a:picLocks noChangeAspect="1" noChangeArrowheads="1"/>
          </p:cNvPicPr>
          <p:nvPr/>
        </p:nvPicPr>
        <p:blipFill>
          <a:blip r:embed="rId3">
            <a:extLst>
              <a:ext uri="{28A0092B-C50C-407E-A947-70E740481C1C}">
                <a14:useLocalDpi xmlns:a14="http://schemas.microsoft.com/office/drawing/2010/main" val="0"/>
              </a:ext>
            </a:extLst>
          </a:blip>
          <a:srcRect l="-134" r="-134" b="447"/>
          <a:stretch>
            <a:fillRect/>
          </a:stretch>
        </p:blipFill>
        <p:spPr bwMode="auto">
          <a:xfrm>
            <a:off x="5562600" y="4379777"/>
            <a:ext cx="2777065" cy="16763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8850" name="Picture 2"/>
          <p:cNvPicPr>
            <a:picLocks noChangeAspect="1" noChangeArrowheads="1"/>
          </p:cNvPicPr>
          <p:nvPr/>
        </p:nvPicPr>
        <p:blipFill>
          <a:blip r:embed="rId4">
            <a:extLst>
              <a:ext uri="{28A0092B-C50C-407E-A947-70E740481C1C}">
                <a14:useLocalDpi xmlns:a14="http://schemas.microsoft.com/office/drawing/2010/main" val="0"/>
              </a:ext>
            </a:extLst>
          </a:blip>
          <a:srcRect l="-232" r="-232" b="534"/>
          <a:stretch>
            <a:fillRect/>
          </a:stretch>
        </p:blipFill>
        <p:spPr bwMode="auto">
          <a:xfrm>
            <a:off x="2680759" y="4032115"/>
            <a:ext cx="2733675" cy="2371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304800" y="1981200"/>
            <a:ext cx="8382000" cy="1200329"/>
          </a:xfrm>
          <a:prstGeom prst="rect">
            <a:avLst/>
          </a:prstGeom>
          <a:noFill/>
        </p:spPr>
        <p:txBody>
          <a:bodyPr wrap="square" rtlCol="0">
            <a:spAutoFit/>
          </a:bodyPr>
          <a:lstStyle/>
          <a:p>
            <a:r>
              <a:rPr lang="en-US" sz="2400" dirty="0"/>
              <a:t>The value of </a:t>
            </a:r>
            <a:r>
              <a:rPr lang="en-US" sz="2400" i="1" dirty="0" err="1"/>
              <a:t>r</a:t>
            </a:r>
            <a:r>
              <a:rPr lang="en-US" sz="2400" i="1" baseline="-25000" dirty="0" err="1"/>
              <a:t>o</a:t>
            </a:r>
            <a:r>
              <a:rPr lang="en-US" sz="2400" dirty="0"/>
              <a:t> is the inverse of the slope of the lines in the characteristic curves. The spacing of the lines comes from the current gain, </a:t>
            </a:r>
            <a:r>
              <a:rPr lang="en-US" sz="2400" dirty="0">
                <a:latin typeface="Symbol" panose="05050102010706020507" pitchFamily="18" charset="2"/>
              </a:rPr>
              <a:t>b</a:t>
            </a:r>
            <a:r>
              <a:rPr lang="en-US" sz="2400" dirty="0"/>
              <a:t>.  </a:t>
            </a:r>
          </a:p>
        </p:txBody>
      </p:sp>
    </p:spTree>
    <p:extLst>
      <p:ext uri="{BB962C8B-B14F-4D97-AF65-F5344CB8AC3E}">
        <p14:creationId xmlns:p14="http://schemas.microsoft.com/office/powerpoint/2010/main" val="37348254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bwMode="auto">
          <a:xfrm>
            <a:off x="2971800" y="3352800"/>
            <a:ext cx="5562600" cy="3200399"/>
          </a:xfrm>
          <a:prstGeom prst="rect">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3600" b="0" i="0" u="none" strike="noStrike" cap="none" normalizeH="0" baseline="0">
              <a:ln>
                <a:noFill/>
              </a:ln>
              <a:solidFill>
                <a:schemeClr val="tx1"/>
              </a:solidFill>
              <a:effectLst/>
              <a:latin typeface="Arial" charset="0"/>
            </a:endParaRPr>
          </a:p>
        </p:txBody>
      </p:sp>
      <p:sp>
        <p:nvSpPr>
          <p:cNvPr id="150530" name="Rectangle 2"/>
          <p:cNvSpPr>
            <a:spLocks noGrp="1" noChangeArrowheads="1"/>
          </p:cNvSpPr>
          <p:nvPr>
            <p:ph type="title"/>
          </p:nvPr>
        </p:nvSpPr>
        <p:spPr>
          <a:xfrm>
            <a:off x="2514600" y="0"/>
            <a:ext cx="6629400" cy="1143000"/>
          </a:xfrm>
        </p:spPr>
        <p:txBody>
          <a:bodyPr/>
          <a:lstStyle/>
          <a:p>
            <a:r>
              <a:rPr lang="en-US" sz="4000" dirty="0"/>
              <a:t>Small Signal Equivalent Circuits for BJTs</a:t>
            </a:r>
          </a:p>
        </p:txBody>
      </p:sp>
      <p:sp>
        <p:nvSpPr>
          <p:cNvPr id="150531" name="Rectangle 3"/>
          <p:cNvSpPr>
            <a:spLocks noGrp="1" noChangeArrowheads="1"/>
          </p:cNvSpPr>
          <p:nvPr>
            <p:ph type="body" idx="1"/>
          </p:nvPr>
        </p:nvSpPr>
        <p:spPr>
          <a:xfrm>
            <a:off x="304800" y="1143000"/>
            <a:ext cx="8382000" cy="2057400"/>
          </a:xfrm>
        </p:spPr>
        <p:txBody>
          <a:bodyPr/>
          <a:lstStyle/>
          <a:p>
            <a:r>
              <a:rPr lang="en-US" sz="2400" dirty="0"/>
              <a:t>	This model works pretty well. But, we can make it more accurate still, by examining another characteristic curve.  We plot </a:t>
            </a:r>
            <a:r>
              <a:rPr lang="en-US" sz="2400" i="1" dirty="0" err="1"/>
              <a:t>i</a:t>
            </a:r>
            <a:r>
              <a:rPr lang="en-US" sz="2400" i="1" baseline="-25000" dirty="0" err="1"/>
              <a:t>B</a:t>
            </a:r>
            <a:r>
              <a:rPr lang="en-US" sz="2400" dirty="0"/>
              <a:t> as a function of </a:t>
            </a:r>
            <a:r>
              <a:rPr lang="en-US" sz="2400" i="1" dirty="0" err="1"/>
              <a:t>v</a:t>
            </a:r>
            <a:r>
              <a:rPr lang="en-US" sz="2400" i="1" baseline="-25000" dirty="0" err="1"/>
              <a:t>BE</a:t>
            </a:r>
            <a:r>
              <a:rPr lang="en-US" sz="2400" dirty="0"/>
              <a:t>, which is called the input characteristic.  We get something that looks like the following, essentially independent of other parameters: </a:t>
            </a:r>
          </a:p>
        </p:txBody>
      </p:sp>
      <p:pic>
        <p:nvPicPr>
          <p:cNvPr id="79874" name="Picture 2"/>
          <p:cNvPicPr>
            <a:picLocks noChangeAspect="1" noChangeArrowheads="1"/>
          </p:cNvPicPr>
          <p:nvPr/>
        </p:nvPicPr>
        <p:blipFill>
          <a:blip r:embed="rId3">
            <a:extLst>
              <a:ext uri="{28A0092B-C50C-407E-A947-70E740481C1C}">
                <a14:useLocalDpi xmlns:a14="http://schemas.microsoft.com/office/drawing/2010/main" val="0"/>
              </a:ext>
            </a:extLst>
          </a:blip>
          <a:srcRect l="-139" r="-139" b="447"/>
          <a:stretch>
            <a:fillRect/>
          </a:stretch>
        </p:blipFill>
        <p:spPr bwMode="auto">
          <a:xfrm>
            <a:off x="3657600" y="3711304"/>
            <a:ext cx="4543425" cy="282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69088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bwMode="auto">
          <a:xfrm>
            <a:off x="3810000" y="3352800"/>
            <a:ext cx="4724400" cy="3200399"/>
          </a:xfrm>
          <a:prstGeom prst="rect">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3600" b="0" i="0" u="none" strike="noStrike" cap="none" normalizeH="0" baseline="0">
              <a:ln>
                <a:noFill/>
              </a:ln>
              <a:solidFill>
                <a:schemeClr val="tx1"/>
              </a:solidFill>
              <a:effectLst/>
              <a:latin typeface="Arial" charset="0"/>
            </a:endParaRPr>
          </a:p>
        </p:txBody>
      </p:sp>
      <p:sp>
        <p:nvSpPr>
          <p:cNvPr id="150530" name="Rectangle 2"/>
          <p:cNvSpPr>
            <a:spLocks noGrp="1" noChangeArrowheads="1"/>
          </p:cNvSpPr>
          <p:nvPr>
            <p:ph type="title"/>
          </p:nvPr>
        </p:nvSpPr>
        <p:spPr>
          <a:xfrm>
            <a:off x="2514600" y="0"/>
            <a:ext cx="6629400" cy="1143000"/>
          </a:xfrm>
        </p:spPr>
        <p:txBody>
          <a:bodyPr/>
          <a:lstStyle/>
          <a:p>
            <a:r>
              <a:rPr lang="en-US" sz="4000" dirty="0"/>
              <a:t>Small Signal Equivalent Circuits for BJTs</a:t>
            </a:r>
          </a:p>
        </p:txBody>
      </p:sp>
      <p:sp>
        <p:nvSpPr>
          <p:cNvPr id="150531" name="Rectangle 3"/>
          <p:cNvSpPr>
            <a:spLocks noGrp="1" noChangeArrowheads="1"/>
          </p:cNvSpPr>
          <p:nvPr>
            <p:ph type="body" idx="1"/>
          </p:nvPr>
        </p:nvSpPr>
        <p:spPr>
          <a:xfrm>
            <a:off x="304800" y="1143000"/>
            <a:ext cx="8382000" cy="2057400"/>
          </a:xfrm>
        </p:spPr>
        <p:txBody>
          <a:bodyPr/>
          <a:lstStyle/>
          <a:p>
            <a:r>
              <a:rPr lang="en-US" sz="2400" dirty="0"/>
              <a:t>	This model works pretty well. But, we can make it more accurate still, by examining another characteristic curve.  We plot </a:t>
            </a:r>
            <a:r>
              <a:rPr lang="en-US" sz="2400" i="1" dirty="0" err="1"/>
              <a:t>i</a:t>
            </a:r>
            <a:r>
              <a:rPr lang="en-US" sz="2400" i="1" baseline="-25000" dirty="0" err="1"/>
              <a:t>B</a:t>
            </a:r>
            <a:r>
              <a:rPr lang="en-US" sz="2400" dirty="0"/>
              <a:t> as a function of </a:t>
            </a:r>
            <a:r>
              <a:rPr lang="en-US" sz="2400" i="1" dirty="0" err="1"/>
              <a:t>v</a:t>
            </a:r>
            <a:r>
              <a:rPr lang="en-US" sz="2400" i="1" baseline="-25000" dirty="0" err="1"/>
              <a:t>BE</a:t>
            </a:r>
            <a:r>
              <a:rPr lang="en-US" sz="2400" dirty="0"/>
              <a:t>, which is called the input characteristic.  We get something that looks like the following, essentially independent of other parameters: </a:t>
            </a:r>
          </a:p>
        </p:txBody>
      </p:sp>
      <p:pic>
        <p:nvPicPr>
          <p:cNvPr id="79874" name="Picture 2"/>
          <p:cNvPicPr>
            <a:picLocks noChangeAspect="1" noChangeArrowheads="1"/>
          </p:cNvPicPr>
          <p:nvPr/>
        </p:nvPicPr>
        <p:blipFill>
          <a:blip r:embed="rId3">
            <a:extLst>
              <a:ext uri="{28A0092B-C50C-407E-A947-70E740481C1C}">
                <a14:useLocalDpi xmlns:a14="http://schemas.microsoft.com/office/drawing/2010/main" val="0"/>
              </a:ext>
            </a:extLst>
          </a:blip>
          <a:srcRect l="-139" r="-139" b="447"/>
          <a:stretch>
            <a:fillRect/>
          </a:stretch>
        </p:blipFill>
        <p:spPr bwMode="auto">
          <a:xfrm>
            <a:off x="4013673" y="3417897"/>
            <a:ext cx="4543425" cy="282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228600" y="3124200"/>
            <a:ext cx="3429000" cy="3046988"/>
          </a:xfrm>
          <a:prstGeom prst="rect">
            <a:avLst/>
          </a:prstGeom>
          <a:noFill/>
        </p:spPr>
        <p:txBody>
          <a:bodyPr wrap="square" rtlCol="0">
            <a:spAutoFit/>
          </a:bodyPr>
          <a:lstStyle/>
          <a:p>
            <a:r>
              <a:rPr lang="en-US" sz="2400" dirty="0"/>
              <a:t>Here again, we can model the relationship in the active region with a straight line.  What can we model this behavior with?  Answer: With a resistor, of course.</a:t>
            </a:r>
          </a:p>
        </p:txBody>
      </p:sp>
    </p:spTree>
    <p:extLst>
      <p:ext uri="{BB962C8B-B14F-4D97-AF65-F5344CB8AC3E}">
        <p14:creationId xmlns:p14="http://schemas.microsoft.com/office/powerpoint/2010/main" val="7361548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bwMode="auto">
          <a:xfrm>
            <a:off x="3810000" y="3352800"/>
            <a:ext cx="4724400" cy="3200399"/>
          </a:xfrm>
          <a:prstGeom prst="rect">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3600" b="0" i="0" u="none" strike="noStrike" cap="none" normalizeH="0" baseline="0">
              <a:ln>
                <a:noFill/>
              </a:ln>
              <a:solidFill>
                <a:schemeClr val="tx1"/>
              </a:solidFill>
              <a:effectLst/>
              <a:latin typeface="Arial" charset="0"/>
            </a:endParaRPr>
          </a:p>
        </p:txBody>
      </p:sp>
      <p:sp>
        <p:nvSpPr>
          <p:cNvPr id="150530" name="Rectangle 2"/>
          <p:cNvSpPr>
            <a:spLocks noGrp="1" noChangeArrowheads="1"/>
          </p:cNvSpPr>
          <p:nvPr>
            <p:ph type="title"/>
          </p:nvPr>
        </p:nvSpPr>
        <p:spPr>
          <a:xfrm>
            <a:off x="2514600" y="0"/>
            <a:ext cx="6629400" cy="1143000"/>
          </a:xfrm>
        </p:spPr>
        <p:txBody>
          <a:bodyPr/>
          <a:lstStyle/>
          <a:p>
            <a:r>
              <a:rPr lang="en-US" sz="4000" dirty="0"/>
              <a:t>Small Signal Equivalent Circuits for BJTs</a:t>
            </a:r>
          </a:p>
        </p:txBody>
      </p:sp>
      <p:sp>
        <p:nvSpPr>
          <p:cNvPr id="150531" name="Rectangle 3"/>
          <p:cNvSpPr>
            <a:spLocks noGrp="1" noChangeArrowheads="1"/>
          </p:cNvSpPr>
          <p:nvPr>
            <p:ph type="body" idx="1"/>
          </p:nvPr>
        </p:nvSpPr>
        <p:spPr>
          <a:xfrm>
            <a:off x="304800" y="1143000"/>
            <a:ext cx="8382000" cy="2057400"/>
          </a:xfrm>
        </p:spPr>
        <p:txBody>
          <a:bodyPr/>
          <a:lstStyle/>
          <a:p>
            <a:r>
              <a:rPr lang="en-US" sz="2400" dirty="0"/>
              <a:t>	This model works pretty well. But, we can make it more accurate still, by examining another characteristic curve.  We plot </a:t>
            </a:r>
            <a:r>
              <a:rPr lang="en-US" sz="2400" i="1" dirty="0" err="1"/>
              <a:t>i</a:t>
            </a:r>
            <a:r>
              <a:rPr lang="en-US" sz="2400" i="1" baseline="-25000" dirty="0" err="1"/>
              <a:t>B</a:t>
            </a:r>
            <a:r>
              <a:rPr lang="en-US" sz="2400" dirty="0"/>
              <a:t> as a function of </a:t>
            </a:r>
            <a:r>
              <a:rPr lang="en-US" sz="2400" i="1" dirty="0" err="1"/>
              <a:t>v</a:t>
            </a:r>
            <a:r>
              <a:rPr lang="en-US" sz="2400" i="1" baseline="-25000" dirty="0" err="1"/>
              <a:t>BE</a:t>
            </a:r>
            <a:r>
              <a:rPr lang="en-US" sz="2400" dirty="0"/>
              <a:t>, which is called the input characteristic.  We get something that looks like the following, essentially independent of other parameters: </a:t>
            </a:r>
          </a:p>
        </p:txBody>
      </p:sp>
      <p:pic>
        <p:nvPicPr>
          <p:cNvPr id="79874" name="Picture 2"/>
          <p:cNvPicPr>
            <a:picLocks noChangeAspect="1" noChangeArrowheads="1"/>
          </p:cNvPicPr>
          <p:nvPr/>
        </p:nvPicPr>
        <p:blipFill>
          <a:blip r:embed="rId3">
            <a:extLst>
              <a:ext uri="{28A0092B-C50C-407E-A947-70E740481C1C}">
                <a14:useLocalDpi xmlns:a14="http://schemas.microsoft.com/office/drawing/2010/main" val="0"/>
              </a:ext>
            </a:extLst>
          </a:blip>
          <a:srcRect l="-139" r="-139" b="447"/>
          <a:stretch>
            <a:fillRect/>
          </a:stretch>
        </p:blipFill>
        <p:spPr bwMode="auto">
          <a:xfrm>
            <a:off x="4013673" y="3417897"/>
            <a:ext cx="4543425" cy="282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76200" y="3124200"/>
            <a:ext cx="3733800" cy="3416320"/>
          </a:xfrm>
          <a:prstGeom prst="rect">
            <a:avLst/>
          </a:prstGeom>
          <a:noFill/>
        </p:spPr>
        <p:txBody>
          <a:bodyPr wrap="square" rtlCol="0">
            <a:spAutoFit/>
          </a:bodyPr>
          <a:lstStyle/>
          <a:p>
            <a:r>
              <a:rPr lang="en-US" sz="2400" dirty="0"/>
              <a:t>Here again, we can model the relationship in the active region with a straight line. It is a resistor connected between base and emitter, such that the base current will be proportional to the voltage base to emitter.</a:t>
            </a:r>
          </a:p>
        </p:txBody>
      </p:sp>
    </p:spTree>
    <p:extLst>
      <p:ext uri="{BB962C8B-B14F-4D97-AF65-F5344CB8AC3E}">
        <p14:creationId xmlns:p14="http://schemas.microsoft.com/office/powerpoint/2010/main" val="36760928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bwMode="auto">
          <a:xfrm>
            <a:off x="3810000" y="3352800"/>
            <a:ext cx="4724400" cy="3200399"/>
          </a:xfrm>
          <a:prstGeom prst="rect">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3600" b="0" i="0" u="none" strike="noStrike" cap="none" normalizeH="0" baseline="0">
              <a:ln>
                <a:noFill/>
              </a:ln>
              <a:solidFill>
                <a:schemeClr val="tx1"/>
              </a:solidFill>
              <a:effectLst/>
              <a:latin typeface="Arial" charset="0"/>
            </a:endParaRPr>
          </a:p>
        </p:txBody>
      </p:sp>
      <p:sp>
        <p:nvSpPr>
          <p:cNvPr id="150530" name="Rectangle 2"/>
          <p:cNvSpPr>
            <a:spLocks noGrp="1" noChangeArrowheads="1"/>
          </p:cNvSpPr>
          <p:nvPr>
            <p:ph type="title"/>
          </p:nvPr>
        </p:nvSpPr>
        <p:spPr>
          <a:xfrm>
            <a:off x="2514600" y="0"/>
            <a:ext cx="6629400" cy="1143000"/>
          </a:xfrm>
        </p:spPr>
        <p:txBody>
          <a:bodyPr/>
          <a:lstStyle/>
          <a:p>
            <a:r>
              <a:rPr lang="en-US" sz="4000" dirty="0"/>
              <a:t>Small Signal Equivalent Circuits for BJTs</a:t>
            </a:r>
          </a:p>
        </p:txBody>
      </p:sp>
      <p:sp>
        <p:nvSpPr>
          <p:cNvPr id="150531" name="Rectangle 3"/>
          <p:cNvSpPr>
            <a:spLocks noGrp="1" noChangeArrowheads="1"/>
          </p:cNvSpPr>
          <p:nvPr>
            <p:ph type="body" idx="1"/>
          </p:nvPr>
        </p:nvSpPr>
        <p:spPr>
          <a:xfrm>
            <a:off x="304800" y="1143000"/>
            <a:ext cx="8382000" cy="1066800"/>
          </a:xfrm>
        </p:spPr>
        <p:txBody>
          <a:bodyPr/>
          <a:lstStyle/>
          <a:p>
            <a:r>
              <a:rPr lang="en-US" sz="2400" dirty="0"/>
              <a:t>Our standard transistor model for this course will be as follows:</a:t>
            </a:r>
          </a:p>
        </p:txBody>
      </p:sp>
      <p:sp>
        <p:nvSpPr>
          <p:cNvPr id="2" name="TextBox 1"/>
          <p:cNvSpPr txBox="1"/>
          <p:nvPr/>
        </p:nvSpPr>
        <p:spPr>
          <a:xfrm>
            <a:off x="76200" y="3124200"/>
            <a:ext cx="3733800" cy="1938992"/>
          </a:xfrm>
          <a:prstGeom prst="rect">
            <a:avLst/>
          </a:prstGeom>
          <a:noFill/>
        </p:spPr>
        <p:txBody>
          <a:bodyPr wrap="square" rtlCol="0">
            <a:spAutoFit/>
          </a:bodyPr>
          <a:lstStyle/>
          <a:p>
            <a:r>
              <a:rPr lang="en-US" sz="2400" dirty="0"/>
              <a:t>The value of </a:t>
            </a:r>
            <a:r>
              <a:rPr lang="en-US" sz="2400" i="1" dirty="0"/>
              <a:t>r</a:t>
            </a:r>
            <a:r>
              <a:rPr lang="en-US" sz="2400" i="1" baseline="-25000" dirty="0"/>
              <a:t>π</a:t>
            </a:r>
            <a:r>
              <a:rPr lang="en-US" sz="2400" dirty="0"/>
              <a:t> is the inverse of the slope of the line in the input characteristic, evaluated at the dc bias point.</a:t>
            </a:r>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4" name="Object 3"/>
          <p:cNvGraphicFramePr>
            <a:graphicFrameLocks noChangeAspect="1"/>
          </p:cNvGraphicFramePr>
          <p:nvPr>
            <p:extLst>
              <p:ext uri="{D42A27DB-BD31-4B8C-83A1-F6EECF244321}">
                <p14:modId xmlns:p14="http://schemas.microsoft.com/office/powerpoint/2010/main" val="2449055118"/>
              </p:ext>
            </p:extLst>
          </p:nvPr>
        </p:nvGraphicFramePr>
        <p:xfrm>
          <a:off x="4114800" y="3733799"/>
          <a:ext cx="3848100" cy="2438400"/>
        </p:xfrm>
        <a:graphic>
          <a:graphicData uri="http://schemas.openxmlformats.org/presentationml/2006/ole">
            <mc:AlternateContent xmlns:mc="http://schemas.openxmlformats.org/markup-compatibility/2006">
              <mc:Choice xmlns:v="urn:schemas-microsoft-com:vml" Requires="v">
                <p:oleObj name="Picture" r:id="rId3" imgW="3848100" imgH="2438400" progId="Word.Picture.8">
                  <p:embed/>
                </p:oleObj>
              </mc:Choice>
              <mc:Fallback>
                <p:oleObj name="Picture" r:id="rId3" imgW="3848100" imgH="2438400" progId="Word.Picture.8">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l="-163" r="-163"/>
                      <a:stretch>
                        <a:fillRect/>
                      </a:stretch>
                    </p:blipFill>
                    <p:spPr bwMode="auto">
                      <a:xfrm>
                        <a:off x="4114800" y="3733799"/>
                        <a:ext cx="3848100" cy="2438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056269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bwMode="auto">
          <a:xfrm>
            <a:off x="3810000" y="3352800"/>
            <a:ext cx="4724400" cy="3200399"/>
          </a:xfrm>
          <a:prstGeom prst="rect">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3600" b="0" i="0" u="none" strike="noStrike" cap="none" normalizeH="0" baseline="0">
              <a:ln>
                <a:noFill/>
              </a:ln>
              <a:solidFill>
                <a:schemeClr val="tx1"/>
              </a:solidFill>
              <a:effectLst/>
              <a:latin typeface="Arial" charset="0"/>
            </a:endParaRPr>
          </a:p>
        </p:txBody>
      </p:sp>
      <p:sp>
        <p:nvSpPr>
          <p:cNvPr id="150530" name="Rectangle 2"/>
          <p:cNvSpPr>
            <a:spLocks noGrp="1" noChangeArrowheads="1"/>
          </p:cNvSpPr>
          <p:nvPr>
            <p:ph type="title"/>
          </p:nvPr>
        </p:nvSpPr>
        <p:spPr>
          <a:xfrm>
            <a:off x="2514600" y="0"/>
            <a:ext cx="6629400" cy="1143000"/>
          </a:xfrm>
        </p:spPr>
        <p:txBody>
          <a:bodyPr/>
          <a:lstStyle/>
          <a:p>
            <a:r>
              <a:rPr lang="en-US" sz="4000" dirty="0"/>
              <a:t>Small Signal Equivalent Circuits for BJTs</a:t>
            </a:r>
          </a:p>
        </p:txBody>
      </p:sp>
      <p:sp>
        <p:nvSpPr>
          <p:cNvPr id="150531" name="Rectangle 3"/>
          <p:cNvSpPr>
            <a:spLocks noGrp="1" noChangeArrowheads="1"/>
          </p:cNvSpPr>
          <p:nvPr>
            <p:ph type="body" idx="1"/>
          </p:nvPr>
        </p:nvSpPr>
        <p:spPr>
          <a:xfrm>
            <a:off x="304800" y="1143000"/>
            <a:ext cx="8382000" cy="1066800"/>
          </a:xfrm>
        </p:spPr>
        <p:txBody>
          <a:bodyPr/>
          <a:lstStyle/>
          <a:p>
            <a:r>
              <a:rPr lang="en-US" sz="2400" dirty="0"/>
              <a:t>Our standard transistor model for this course will be as follows:</a:t>
            </a:r>
          </a:p>
        </p:txBody>
      </p:sp>
      <p:sp>
        <p:nvSpPr>
          <p:cNvPr id="2" name="TextBox 1"/>
          <p:cNvSpPr txBox="1"/>
          <p:nvPr/>
        </p:nvSpPr>
        <p:spPr>
          <a:xfrm>
            <a:off x="87549" y="2133600"/>
            <a:ext cx="3733800" cy="4154984"/>
          </a:xfrm>
          <a:prstGeom prst="rect">
            <a:avLst/>
          </a:prstGeom>
          <a:noFill/>
        </p:spPr>
        <p:txBody>
          <a:bodyPr wrap="square" rtlCol="0">
            <a:spAutoFit/>
          </a:bodyPr>
          <a:lstStyle/>
          <a:p>
            <a:r>
              <a:rPr lang="en-US" sz="2400" dirty="0"/>
              <a:t>The value of </a:t>
            </a:r>
            <a:r>
              <a:rPr lang="en-US" sz="2400" i="1" dirty="0"/>
              <a:t>r</a:t>
            </a:r>
            <a:r>
              <a:rPr lang="en-US" sz="2400" i="1" baseline="-25000" dirty="0"/>
              <a:t>π</a:t>
            </a:r>
            <a:r>
              <a:rPr lang="en-US" sz="2400" dirty="0"/>
              <a:t> is the inverse of the slope of the line in the input characteristic, evaluated at the dc bias point.  We will use the relationship</a:t>
            </a:r>
          </a:p>
          <a:p>
            <a:r>
              <a:rPr lang="en-US" sz="2400" i="1" dirty="0"/>
              <a:t>r</a:t>
            </a:r>
            <a:r>
              <a:rPr lang="en-US" sz="2400" i="1" baseline="-25000" dirty="0"/>
              <a:t>π</a:t>
            </a:r>
            <a:r>
              <a:rPr lang="en-US" sz="2400" dirty="0"/>
              <a:t> = </a:t>
            </a:r>
            <a:r>
              <a:rPr lang="en-US" sz="2400" i="1" dirty="0"/>
              <a:t>V</a:t>
            </a:r>
            <a:r>
              <a:rPr lang="en-US" sz="2400" i="1" baseline="-25000" dirty="0"/>
              <a:t>T</a:t>
            </a:r>
            <a:r>
              <a:rPr lang="en-US" sz="2400" dirty="0"/>
              <a:t> / </a:t>
            </a:r>
            <a:r>
              <a:rPr lang="en-US" sz="2400" i="1" dirty="0"/>
              <a:t>I</a:t>
            </a:r>
            <a:r>
              <a:rPr lang="en-US" sz="2400" i="1" baseline="-25000" dirty="0"/>
              <a:t>B </a:t>
            </a:r>
          </a:p>
          <a:p>
            <a:r>
              <a:rPr lang="en-US" sz="2400" dirty="0"/>
              <a:t>where </a:t>
            </a:r>
            <a:r>
              <a:rPr lang="en-US" sz="2400" i="1" dirty="0"/>
              <a:t>V</a:t>
            </a:r>
            <a:r>
              <a:rPr lang="en-US" sz="2400" i="1" baseline="-25000" dirty="0"/>
              <a:t>T</a:t>
            </a:r>
            <a:r>
              <a:rPr lang="en-US" sz="2400" dirty="0"/>
              <a:t> is the thermal voltage, which is about 25[mV] at room temperature.</a:t>
            </a:r>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4" name="Object 3"/>
          <p:cNvGraphicFramePr>
            <a:graphicFrameLocks noChangeAspect="1"/>
          </p:cNvGraphicFramePr>
          <p:nvPr>
            <p:extLst>
              <p:ext uri="{D42A27DB-BD31-4B8C-83A1-F6EECF244321}">
                <p14:modId xmlns:p14="http://schemas.microsoft.com/office/powerpoint/2010/main" val="2854635760"/>
              </p:ext>
            </p:extLst>
          </p:nvPr>
        </p:nvGraphicFramePr>
        <p:xfrm>
          <a:off x="4114800" y="3733799"/>
          <a:ext cx="3848100" cy="2438400"/>
        </p:xfrm>
        <a:graphic>
          <a:graphicData uri="http://schemas.openxmlformats.org/presentationml/2006/ole">
            <mc:AlternateContent xmlns:mc="http://schemas.openxmlformats.org/markup-compatibility/2006">
              <mc:Choice xmlns:v="urn:schemas-microsoft-com:vml" Requires="v">
                <p:oleObj name="Picture" r:id="rId3" imgW="3848100" imgH="2438400" progId="Word.Picture.8">
                  <p:embed/>
                </p:oleObj>
              </mc:Choice>
              <mc:Fallback>
                <p:oleObj name="Picture" r:id="rId3" imgW="3848100" imgH="2438400" progId="Word.Picture.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l="-163" r="-163"/>
                      <a:stretch>
                        <a:fillRect/>
                      </a:stretch>
                    </p:blipFill>
                    <p:spPr bwMode="auto">
                      <a:xfrm>
                        <a:off x="4114800" y="3733799"/>
                        <a:ext cx="3848100" cy="2438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3194656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bwMode="auto">
          <a:xfrm>
            <a:off x="3810000" y="3352800"/>
            <a:ext cx="4724400" cy="3200399"/>
          </a:xfrm>
          <a:prstGeom prst="rect">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3600" b="0" i="0" u="none" strike="noStrike" cap="none" normalizeH="0" baseline="0">
              <a:ln>
                <a:noFill/>
              </a:ln>
              <a:solidFill>
                <a:schemeClr val="tx1"/>
              </a:solidFill>
              <a:effectLst/>
              <a:latin typeface="Arial" charset="0"/>
            </a:endParaRPr>
          </a:p>
        </p:txBody>
      </p:sp>
      <p:sp>
        <p:nvSpPr>
          <p:cNvPr id="150530" name="Rectangle 2"/>
          <p:cNvSpPr>
            <a:spLocks noGrp="1" noChangeArrowheads="1"/>
          </p:cNvSpPr>
          <p:nvPr>
            <p:ph type="title"/>
          </p:nvPr>
        </p:nvSpPr>
        <p:spPr>
          <a:xfrm>
            <a:off x="2514600" y="0"/>
            <a:ext cx="6629400" cy="1143000"/>
          </a:xfrm>
        </p:spPr>
        <p:txBody>
          <a:bodyPr/>
          <a:lstStyle/>
          <a:p>
            <a:r>
              <a:rPr lang="en-US" sz="4000" dirty="0"/>
              <a:t>Small Signal Equivalent Circuits for BJTs</a:t>
            </a:r>
          </a:p>
        </p:txBody>
      </p:sp>
      <p:sp>
        <p:nvSpPr>
          <p:cNvPr id="150531" name="Rectangle 3"/>
          <p:cNvSpPr>
            <a:spLocks noGrp="1" noChangeArrowheads="1"/>
          </p:cNvSpPr>
          <p:nvPr>
            <p:ph type="body" idx="1"/>
          </p:nvPr>
        </p:nvSpPr>
        <p:spPr>
          <a:xfrm>
            <a:off x="304800" y="1143000"/>
            <a:ext cx="8382000" cy="2133600"/>
          </a:xfrm>
        </p:spPr>
        <p:txBody>
          <a:bodyPr/>
          <a:lstStyle/>
          <a:p>
            <a:pPr marL="0" indent="0">
              <a:buNone/>
            </a:pPr>
            <a:r>
              <a:rPr lang="en-US" sz="2400" dirty="0"/>
              <a:t>Our standard transistor model for this course will be as follows:  The value of </a:t>
            </a:r>
            <a:r>
              <a:rPr lang="en-US" sz="2400" i="1" dirty="0"/>
              <a:t>r</a:t>
            </a:r>
            <a:r>
              <a:rPr lang="en-US" sz="2400" i="1" baseline="-25000" dirty="0"/>
              <a:t>π</a:t>
            </a:r>
            <a:r>
              <a:rPr lang="en-US" sz="2400" dirty="0"/>
              <a:t> is</a:t>
            </a:r>
          </a:p>
          <a:p>
            <a:pPr marL="0" indent="0">
              <a:buNone/>
            </a:pPr>
            <a:r>
              <a:rPr lang="en-US" sz="2400" i="1" dirty="0"/>
              <a:t>r</a:t>
            </a:r>
            <a:r>
              <a:rPr lang="en-US" sz="2400" i="1" baseline="-25000" dirty="0"/>
              <a:t>π</a:t>
            </a:r>
            <a:r>
              <a:rPr lang="en-US" sz="2400" dirty="0"/>
              <a:t> = </a:t>
            </a:r>
            <a:r>
              <a:rPr lang="en-US" sz="2400" i="1" dirty="0"/>
              <a:t>V</a:t>
            </a:r>
            <a:r>
              <a:rPr lang="en-US" sz="2400" i="1" baseline="-25000" dirty="0"/>
              <a:t>T</a:t>
            </a:r>
            <a:r>
              <a:rPr lang="en-US" sz="2400" dirty="0"/>
              <a:t> / </a:t>
            </a:r>
            <a:r>
              <a:rPr lang="en-US" sz="2400" i="1" dirty="0"/>
              <a:t>I</a:t>
            </a:r>
            <a:r>
              <a:rPr lang="en-US" sz="2400" i="1" baseline="-25000" dirty="0"/>
              <a:t>B </a:t>
            </a:r>
          </a:p>
          <a:p>
            <a:pPr marL="0" indent="0">
              <a:buNone/>
            </a:pPr>
            <a:r>
              <a:rPr lang="en-US" sz="2400" dirty="0"/>
              <a:t>where </a:t>
            </a:r>
            <a:r>
              <a:rPr lang="en-US" sz="2400" i="1" dirty="0"/>
              <a:t>V</a:t>
            </a:r>
            <a:r>
              <a:rPr lang="en-US" sz="2400" i="1" baseline="-25000" dirty="0"/>
              <a:t>T</a:t>
            </a:r>
            <a:r>
              <a:rPr lang="en-US" sz="2400" dirty="0"/>
              <a:t> is the thermal voltage, which is about 25[mV] at room temperature.  The value of </a:t>
            </a:r>
            <a:r>
              <a:rPr lang="en-US" sz="2400" i="1" dirty="0" err="1"/>
              <a:t>r</a:t>
            </a:r>
            <a:r>
              <a:rPr lang="en-US" sz="2400" i="1" baseline="-25000" dirty="0" err="1"/>
              <a:t>o</a:t>
            </a:r>
            <a:r>
              <a:rPr lang="en-US" sz="2400" dirty="0"/>
              <a:t> is infinity, and </a:t>
            </a:r>
            <a:r>
              <a:rPr lang="en-US" sz="2400" dirty="0">
                <a:latin typeface="Symbol" panose="05050102010706020507" pitchFamily="18" charset="2"/>
              </a:rPr>
              <a:t>b</a:t>
            </a:r>
            <a:r>
              <a:rPr lang="en-US" sz="2400" dirty="0"/>
              <a:t> is given.</a:t>
            </a:r>
          </a:p>
          <a:p>
            <a:endParaRPr lang="en-US" sz="2400" dirty="0"/>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4" name="Object 3"/>
          <p:cNvGraphicFramePr>
            <a:graphicFrameLocks noChangeAspect="1"/>
          </p:cNvGraphicFramePr>
          <p:nvPr>
            <p:extLst>
              <p:ext uri="{D42A27DB-BD31-4B8C-83A1-F6EECF244321}">
                <p14:modId xmlns:p14="http://schemas.microsoft.com/office/powerpoint/2010/main" val="2057846118"/>
              </p:ext>
            </p:extLst>
          </p:nvPr>
        </p:nvGraphicFramePr>
        <p:xfrm>
          <a:off x="4114800" y="3733799"/>
          <a:ext cx="3848100" cy="2438400"/>
        </p:xfrm>
        <a:graphic>
          <a:graphicData uri="http://schemas.openxmlformats.org/presentationml/2006/ole">
            <mc:AlternateContent xmlns:mc="http://schemas.openxmlformats.org/markup-compatibility/2006">
              <mc:Choice xmlns:v="urn:schemas-microsoft-com:vml" Requires="v">
                <p:oleObj name="Picture" r:id="rId3" imgW="3848100" imgH="2438400" progId="Word.Picture.8">
                  <p:embed/>
                </p:oleObj>
              </mc:Choice>
              <mc:Fallback>
                <p:oleObj name="Picture" r:id="rId3" imgW="3848100" imgH="2438400" progId="Word.Picture.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l="-163" r="-163"/>
                      <a:stretch>
                        <a:fillRect/>
                      </a:stretch>
                    </p:blipFill>
                    <p:spPr bwMode="auto">
                      <a:xfrm>
                        <a:off x="4114800" y="3733799"/>
                        <a:ext cx="3848100" cy="2438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4443858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bwMode="auto">
          <a:xfrm>
            <a:off x="3810000" y="3352800"/>
            <a:ext cx="4724400" cy="3200399"/>
          </a:xfrm>
          <a:prstGeom prst="rect">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3600" b="0" i="0" u="none" strike="noStrike" cap="none" normalizeH="0" baseline="0">
              <a:ln>
                <a:noFill/>
              </a:ln>
              <a:solidFill>
                <a:schemeClr val="tx1"/>
              </a:solidFill>
              <a:effectLst/>
              <a:latin typeface="Arial" charset="0"/>
            </a:endParaRPr>
          </a:p>
        </p:txBody>
      </p:sp>
      <p:sp>
        <p:nvSpPr>
          <p:cNvPr id="150530" name="Rectangle 2"/>
          <p:cNvSpPr>
            <a:spLocks noGrp="1" noChangeArrowheads="1"/>
          </p:cNvSpPr>
          <p:nvPr>
            <p:ph type="title"/>
          </p:nvPr>
        </p:nvSpPr>
        <p:spPr>
          <a:xfrm>
            <a:off x="2514600" y="0"/>
            <a:ext cx="6629400" cy="1143000"/>
          </a:xfrm>
        </p:spPr>
        <p:txBody>
          <a:bodyPr/>
          <a:lstStyle/>
          <a:p>
            <a:r>
              <a:rPr lang="en-US" sz="4000" dirty="0"/>
              <a:t>Some Important Concepts</a:t>
            </a:r>
          </a:p>
        </p:txBody>
      </p:sp>
      <p:sp>
        <p:nvSpPr>
          <p:cNvPr id="150531" name="Rectangle 3"/>
          <p:cNvSpPr>
            <a:spLocks noGrp="1" noChangeArrowheads="1"/>
          </p:cNvSpPr>
          <p:nvPr>
            <p:ph type="body" idx="1"/>
          </p:nvPr>
        </p:nvSpPr>
        <p:spPr>
          <a:xfrm>
            <a:off x="304800" y="1143000"/>
            <a:ext cx="8382000" cy="2133600"/>
          </a:xfrm>
        </p:spPr>
        <p:txBody>
          <a:bodyPr/>
          <a:lstStyle/>
          <a:p>
            <a:pPr marL="0" indent="0">
              <a:buNone/>
            </a:pPr>
            <a:r>
              <a:rPr lang="en-US" sz="2400" dirty="0"/>
              <a:t>We will begin by solving the DC problem.  This gives us </a:t>
            </a:r>
            <a:r>
              <a:rPr lang="en-US" sz="2400" i="1" dirty="0"/>
              <a:t>I</a:t>
            </a:r>
            <a:r>
              <a:rPr lang="en-US" sz="2400" i="1" baseline="-25000" dirty="0"/>
              <a:t>B</a:t>
            </a:r>
            <a:r>
              <a:rPr lang="en-US" sz="2400" dirty="0"/>
              <a:t>, which we need to find </a:t>
            </a:r>
            <a:r>
              <a:rPr lang="en-US" sz="2400" i="1" dirty="0" err="1"/>
              <a:t>r</a:t>
            </a:r>
            <a:r>
              <a:rPr lang="en-US" sz="2400" i="1" baseline="-25000" dirty="0" err="1">
                <a:latin typeface="Symbol" panose="05050102010706020507" pitchFamily="18" charset="2"/>
              </a:rPr>
              <a:t>p</a:t>
            </a:r>
            <a:r>
              <a:rPr lang="en-US" sz="2400" dirty="0"/>
              <a:t>.  </a:t>
            </a:r>
          </a:p>
          <a:p>
            <a:pPr marL="0" indent="0">
              <a:buNone/>
            </a:pPr>
            <a:r>
              <a:rPr lang="en-US" sz="2400" dirty="0"/>
              <a:t>Then, we solve by inserting the model below, if we are in the linear, or active, region.  </a:t>
            </a:r>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4" name="Object 3"/>
          <p:cNvGraphicFramePr>
            <a:graphicFrameLocks noChangeAspect="1"/>
          </p:cNvGraphicFramePr>
          <p:nvPr>
            <p:extLst>
              <p:ext uri="{D42A27DB-BD31-4B8C-83A1-F6EECF244321}">
                <p14:modId xmlns:p14="http://schemas.microsoft.com/office/powerpoint/2010/main" val="842357098"/>
              </p:ext>
            </p:extLst>
          </p:nvPr>
        </p:nvGraphicFramePr>
        <p:xfrm>
          <a:off x="4114800" y="3733799"/>
          <a:ext cx="3848100" cy="2438400"/>
        </p:xfrm>
        <a:graphic>
          <a:graphicData uri="http://schemas.openxmlformats.org/presentationml/2006/ole">
            <mc:AlternateContent xmlns:mc="http://schemas.openxmlformats.org/markup-compatibility/2006">
              <mc:Choice xmlns:v="urn:schemas-microsoft-com:vml" Requires="v">
                <p:oleObj name="Picture" r:id="rId3" imgW="3848100" imgH="2438400" progId="Word.Picture.8">
                  <p:embed/>
                </p:oleObj>
              </mc:Choice>
              <mc:Fallback>
                <p:oleObj name="Picture" r:id="rId3" imgW="3848100" imgH="2438400" progId="Word.Picture.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l="-163" r="-163"/>
                      <a:stretch>
                        <a:fillRect/>
                      </a:stretch>
                    </p:blipFill>
                    <p:spPr bwMode="auto">
                      <a:xfrm>
                        <a:off x="4114800" y="3733799"/>
                        <a:ext cx="3848100" cy="2438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8448170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a:xfrm>
            <a:off x="2438400" y="0"/>
            <a:ext cx="6705600" cy="685800"/>
          </a:xfrm>
        </p:spPr>
        <p:txBody>
          <a:bodyPr/>
          <a:lstStyle/>
          <a:p>
            <a:r>
              <a:rPr lang="en-US" sz="3600"/>
              <a:t>Bipolar Junction Transistors</a:t>
            </a:r>
          </a:p>
        </p:txBody>
      </p:sp>
      <p:sp>
        <p:nvSpPr>
          <p:cNvPr id="92163" name="Rectangle 3"/>
          <p:cNvSpPr>
            <a:spLocks noGrp="1" noChangeArrowheads="1"/>
          </p:cNvSpPr>
          <p:nvPr>
            <p:ph type="body" idx="1"/>
          </p:nvPr>
        </p:nvSpPr>
        <p:spPr>
          <a:xfrm>
            <a:off x="685800" y="1981200"/>
            <a:ext cx="7772400" cy="3886200"/>
          </a:xfrm>
        </p:spPr>
        <p:txBody>
          <a:bodyPr/>
          <a:lstStyle/>
          <a:p>
            <a:r>
              <a:rPr lang="en-US" sz="2800" dirty="0"/>
              <a:t>We will cover material from Chapter 7 from the 8</a:t>
            </a:r>
            <a:r>
              <a:rPr lang="en-US" sz="2800" baseline="30000" dirty="0"/>
              <a:t>th</a:t>
            </a:r>
            <a:r>
              <a:rPr lang="en-US" sz="2800" dirty="0"/>
              <a:t> Edition of the Sedra and Smith text, starting from Section 7.2.2 on page 397.</a:t>
            </a:r>
          </a:p>
          <a:p>
            <a:r>
              <a:rPr lang="en-US" sz="2800" dirty="0"/>
              <a:t>We will take a somewhat different approach, mostly working from the transistor characteristic curves.  While reading the book will be useful, you will only be responsible for the material covered in class.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bwMode="auto">
          <a:xfrm>
            <a:off x="457200" y="3352800"/>
            <a:ext cx="8077200" cy="3200399"/>
          </a:xfrm>
          <a:prstGeom prst="rect">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3600" b="0" i="0" u="none" strike="noStrike" cap="none" normalizeH="0" baseline="0">
              <a:ln>
                <a:noFill/>
              </a:ln>
              <a:solidFill>
                <a:schemeClr val="tx1"/>
              </a:solidFill>
              <a:effectLst/>
              <a:latin typeface="Arial" charset="0"/>
            </a:endParaRPr>
          </a:p>
        </p:txBody>
      </p:sp>
      <p:sp>
        <p:nvSpPr>
          <p:cNvPr id="150530" name="Rectangle 2"/>
          <p:cNvSpPr>
            <a:spLocks noGrp="1" noChangeArrowheads="1"/>
          </p:cNvSpPr>
          <p:nvPr>
            <p:ph type="title"/>
          </p:nvPr>
        </p:nvSpPr>
        <p:spPr>
          <a:xfrm>
            <a:off x="2514600" y="0"/>
            <a:ext cx="6629400" cy="1143000"/>
          </a:xfrm>
        </p:spPr>
        <p:txBody>
          <a:bodyPr/>
          <a:lstStyle/>
          <a:p>
            <a:r>
              <a:rPr lang="en-US" sz="4000" dirty="0"/>
              <a:t>Some Important Concepts</a:t>
            </a:r>
          </a:p>
        </p:txBody>
      </p:sp>
      <p:sp>
        <p:nvSpPr>
          <p:cNvPr id="150531" name="Rectangle 3"/>
          <p:cNvSpPr>
            <a:spLocks noGrp="1" noChangeArrowheads="1"/>
          </p:cNvSpPr>
          <p:nvPr>
            <p:ph type="body" idx="1"/>
          </p:nvPr>
        </p:nvSpPr>
        <p:spPr>
          <a:xfrm>
            <a:off x="304800" y="1143000"/>
            <a:ext cx="8382000" cy="2133600"/>
          </a:xfrm>
        </p:spPr>
        <p:txBody>
          <a:bodyPr/>
          <a:lstStyle/>
          <a:p>
            <a:pPr marL="0" indent="0">
              <a:buNone/>
            </a:pPr>
            <a:r>
              <a:rPr lang="en-US" sz="2400" dirty="0"/>
              <a:t>We will begin by solving the DC problem.  This gives us </a:t>
            </a:r>
            <a:r>
              <a:rPr lang="en-US" sz="2400" i="1" dirty="0"/>
              <a:t>I</a:t>
            </a:r>
            <a:r>
              <a:rPr lang="en-US" sz="2400" i="1" baseline="-25000" dirty="0"/>
              <a:t>B</a:t>
            </a:r>
            <a:r>
              <a:rPr lang="en-US" sz="2400" dirty="0"/>
              <a:t>, which we need to find </a:t>
            </a:r>
            <a:r>
              <a:rPr lang="en-US" sz="2400" i="1" dirty="0" err="1"/>
              <a:t>r</a:t>
            </a:r>
            <a:r>
              <a:rPr lang="en-US" sz="2400" i="1" baseline="-25000" dirty="0" err="1">
                <a:latin typeface="Symbol" panose="05050102010706020507" pitchFamily="18" charset="2"/>
              </a:rPr>
              <a:t>p</a:t>
            </a:r>
            <a:r>
              <a:rPr lang="en-US" sz="2400" dirty="0"/>
              <a:t>.  </a:t>
            </a:r>
          </a:p>
          <a:p>
            <a:pPr marL="0" indent="0">
              <a:buNone/>
            </a:pPr>
            <a:r>
              <a:rPr lang="en-US" sz="2400" dirty="0"/>
              <a:t>Then, we solve by inserting the model below, if we are in the linear, or active, region.  The models for </a:t>
            </a:r>
            <a:r>
              <a:rPr lang="en-US" sz="2400" dirty="0" err="1"/>
              <a:t>npn</a:t>
            </a:r>
            <a:r>
              <a:rPr lang="en-US" sz="2400" dirty="0"/>
              <a:t> and </a:t>
            </a:r>
            <a:r>
              <a:rPr lang="en-US" sz="2400" dirty="0" err="1"/>
              <a:t>pnp</a:t>
            </a:r>
            <a:r>
              <a:rPr lang="en-US" sz="2400" dirty="0"/>
              <a:t> are shown below.</a:t>
            </a:r>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4" name="Object 3"/>
          <p:cNvGraphicFramePr>
            <a:graphicFrameLocks noChangeAspect="1"/>
          </p:cNvGraphicFramePr>
          <p:nvPr>
            <p:extLst>
              <p:ext uri="{D42A27DB-BD31-4B8C-83A1-F6EECF244321}">
                <p14:modId xmlns:p14="http://schemas.microsoft.com/office/powerpoint/2010/main" val="877125884"/>
              </p:ext>
            </p:extLst>
          </p:nvPr>
        </p:nvGraphicFramePr>
        <p:xfrm>
          <a:off x="4343400" y="3886200"/>
          <a:ext cx="3848100" cy="2438400"/>
        </p:xfrm>
        <a:graphic>
          <a:graphicData uri="http://schemas.openxmlformats.org/presentationml/2006/ole">
            <mc:AlternateContent xmlns:mc="http://schemas.openxmlformats.org/markup-compatibility/2006">
              <mc:Choice xmlns:v="urn:schemas-microsoft-com:vml" Requires="v">
                <p:oleObj name="Picture" r:id="rId3" imgW="3848100" imgH="2438400" progId="Word.Picture.8">
                  <p:embed/>
                </p:oleObj>
              </mc:Choice>
              <mc:Fallback>
                <p:oleObj name="Picture" r:id="rId3" imgW="3848100" imgH="2438400" progId="Word.Picture.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l="-163" r="-163"/>
                      <a:stretch>
                        <a:fillRect/>
                      </a:stretch>
                    </p:blipFill>
                    <p:spPr bwMode="auto">
                      <a:xfrm>
                        <a:off x="4343400" y="3886200"/>
                        <a:ext cx="3848100" cy="2438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1018076471"/>
              </p:ext>
            </p:extLst>
          </p:nvPr>
        </p:nvGraphicFramePr>
        <p:xfrm>
          <a:off x="533400" y="3886200"/>
          <a:ext cx="3848100" cy="2438400"/>
        </p:xfrm>
        <a:graphic>
          <a:graphicData uri="http://schemas.openxmlformats.org/presentationml/2006/ole">
            <mc:AlternateContent xmlns:mc="http://schemas.openxmlformats.org/markup-compatibility/2006">
              <mc:Choice xmlns:v="urn:schemas-microsoft-com:vml" Requires="v">
                <p:oleObj name="Picture" r:id="rId3" imgW="3848100" imgH="2438400" progId="Word.Picture.8">
                  <p:embed/>
                </p:oleObj>
              </mc:Choice>
              <mc:Fallback>
                <p:oleObj name="Picture" r:id="rId3" imgW="3848100" imgH="2438400" progId="Word.Picture.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l="-163" r="-163"/>
                      <a:stretch>
                        <a:fillRect/>
                      </a:stretch>
                    </p:blipFill>
                    <p:spPr bwMode="auto">
                      <a:xfrm>
                        <a:off x="533400" y="3886200"/>
                        <a:ext cx="3848100" cy="2438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TextBox 1"/>
          <p:cNvSpPr txBox="1"/>
          <p:nvPr/>
        </p:nvSpPr>
        <p:spPr>
          <a:xfrm>
            <a:off x="1981200" y="3733799"/>
            <a:ext cx="1143000" cy="646331"/>
          </a:xfrm>
          <a:prstGeom prst="rect">
            <a:avLst/>
          </a:prstGeom>
          <a:noFill/>
        </p:spPr>
        <p:txBody>
          <a:bodyPr wrap="square" rtlCol="0">
            <a:spAutoFit/>
          </a:bodyPr>
          <a:lstStyle/>
          <a:p>
            <a:r>
              <a:rPr lang="en-US" dirty="0" err="1"/>
              <a:t>npn</a:t>
            </a:r>
            <a:endParaRPr lang="en-US" dirty="0"/>
          </a:p>
        </p:txBody>
      </p:sp>
      <p:sp>
        <p:nvSpPr>
          <p:cNvPr id="9" name="TextBox 8"/>
          <p:cNvSpPr txBox="1"/>
          <p:nvPr/>
        </p:nvSpPr>
        <p:spPr>
          <a:xfrm>
            <a:off x="5638800" y="3777572"/>
            <a:ext cx="1143000" cy="646331"/>
          </a:xfrm>
          <a:prstGeom prst="rect">
            <a:avLst/>
          </a:prstGeom>
          <a:noFill/>
        </p:spPr>
        <p:txBody>
          <a:bodyPr wrap="square" rtlCol="0">
            <a:spAutoFit/>
          </a:bodyPr>
          <a:lstStyle/>
          <a:p>
            <a:r>
              <a:rPr lang="en-US" dirty="0" err="1"/>
              <a:t>pnp</a:t>
            </a:r>
            <a:endParaRPr lang="en-US" dirty="0"/>
          </a:p>
        </p:txBody>
      </p:sp>
    </p:spTree>
    <p:extLst>
      <p:ext uri="{BB962C8B-B14F-4D97-AF65-F5344CB8AC3E}">
        <p14:creationId xmlns:p14="http://schemas.microsoft.com/office/powerpoint/2010/main" val="30948365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bwMode="auto">
          <a:xfrm>
            <a:off x="3810000" y="3352800"/>
            <a:ext cx="4724400" cy="3200399"/>
          </a:xfrm>
          <a:prstGeom prst="rect">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3600" b="0" i="0" u="none" strike="noStrike" cap="none" normalizeH="0" baseline="0">
              <a:ln>
                <a:noFill/>
              </a:ln>
              <a:solidFill>
                <a:schemeClr val="tx1"/>
              </a:solidFill>
              <a:effectLst/>
              <a:latin typeface="Arial" charset="0"/>
            </a:endParaRPr>
          </a:p>
        </p:txBody>
      </p:sp>
      <p:sp>
        <p:nvSpPr>
          <p:cNvPr id="150530" name="Rectangle 2"/>
          <p:cNvSpPr>
            <a:spLocks noGrp="1" noChangeArrowheads="1"/>
          </p:cNvSpPr>
          <p:nvPr>
            <p:ph type="title"/>
          </p:nvPr>
        </p:nvSpPr>
        <p:spPr>
          <a:xfrm>
            <a:off x="2514600" y="0"/>
            <a:ext cx="6629400" cy="1143000"/>
          </a:xfrm>
        </p:spPr>
        <p:txBody>
          <a:bodyPr/>
          <a:lstStyle/>
          <a:p>
            <a:r>
              <a:rPr lang="en-US" sz="4000" dirty="0"/>
              <a:t>Some Important Concepts</a:t>
            </a:r>
          </a:p>
        </p:txBody>
      </p:sp>
      <p:sp>
        <p:nvSpPr>
          <p:cNvPr id="150531" name="Rectangle 3"/>
          <p:cNvSpPr>
            <a:spLocks noGrp="1" noChangeArrowheads="1"/>
          </p:cNvSpPr>
          <p:nvPr>
            <p:ph type="body" idx="1"/>
          </p:nvPr>
        </p:nvSpPr>
        <p:spPr>
          <a:xfrm>
            <a:off x="304800" y="1143000"/>
            <a:ext cx="8382000" cy="2133600"/>
          </a:xfrm>
        </p:spPr>
        <p:txBody>
          <a:bodyPr/>
          <a:lstStyle/>
          <a:p>
            <a:pPr marL="0" indent="0">
              <a:buNone/>
            </a:pPr>
            <a:r>
              <a:rPr lang="en-US" sz="2400" dirty="0"/>
              <a:t>We will begin by solving the DC problem. </a:t>
            </a:r>
          </a:p>
          <a:p>
            <a:pPr marL="0" indent="0">
              <a:buNone/>
            </a:pPr>
            <a:r>
              <a:rPr lang="en-US" sz="2400" dirty="0"/>
              <a:t>Then, we solve by inserting the model below, if we are in the cutoff region.  </a:t>
            </a:r>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8909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67200" y="3581400"/>
            <a:ext cx="3886200" cy="277585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237647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bwMode="auto">
          <a:xfrm>
            <a:off x="457200" y="2743200"/>
            <a:ext cx="8077200" cy="3809999"/>
          </a:xfrm>
          <a:prstGeom prst="rect">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3600" b="0" i="0" u="none" strike="noStrike" cap="none" normalizeH="0" baseline="0">
              <a:ln>
                <a:noFill/>
              </a:ln>
              <a:solidFill>
                <a:schemeClr val="tx1"/>
              </a:solidFill>
              <a:effectLst/>
              <a:latin typeface="Arial" charset="0"/>
            </a:endParaRPr>
          </a:p>
        </p:txBody>
      </p:sp>
      <p:sp>
        <p:nvSpPr>
          <p:cNvPr id="150530" name="Rectangle 2"/>
          <p:cNvSpPr>
            <a:spLocks noGrp="1" noChangeArrowheads="1"/>
          </p:cNvSpPr>
          <p:nvPr>
            <p:ph type="title"/>
          </p:nvPr>
        </p:nvSpPr>
        <p:spPr>
          <a:xfrm>
            <a:off x="2514600" y="0"/>
            <a:ext cx="6629400" cy="1143000"/>
          </a:xfrm>
        </p:spPr>
        <p:txBody>
          <a:bodyPr/>
          <a:lstStyle/>
          <a:p>
            <a:r>
              <a:rPr lang="en-US" sz="4000" dirty="0"/>
              <a:t>Some Important Concepts</a:t>
            </a:r>
          </a:p>
        </p:txBody>
      </p:sp>
      <p:sp>
        <p:nvSpPr>
          <p:cNvPr id="150531" name="Rectangle 3"/>
          <p:cNvSpPr>
            <a:spLocks noGrp="1" noChangeArrowheads="1"/>
          </p:cNvSpPr>
          <p:nvPr>
            <p:ph type="body" idx="1"/>
          </p:nvPr>
        </p:nvSpPr>
        <p:spPr>
          <a:xfrm>
            <a:off x="304800" y="1143000"/>
            <a:ext cx="8382000" cy="2133600"/>
          </a:xfrm>
        </p:spPr>
        <p:txBody>
          <a:bodyPr/>
          <a:lstStyle/>
          <a:p>
            <a:pPr marL="0" indent="0">
              <a:buNone/>
            </a:pPr>
            <a:r>
              <a:rPr lang="en-US" sz="2400" dirty="0"/>
              <a:t>We will begin by solving the DC problem. </a:t>
            </a:r>
          </a:p>
          <a:p>
            <a:pPr marL="0" indent="0">
              <a:buNone/>
            </a:pPr>
            <a:r>
              <a:rPr lang="en-US" sz="2400" dirty="0"/>
              <a:t>Then, we solve by inserting the model below, if we are in the cutoff region.  The models for </a:t>
            </a:r>
            <a:r>
              <a:rPr lang="en-US" sz="2400" dirty="0" err="1"/>
              <a:t>npn</a:t>
            </a:r>
            <a:r>
              <a:rPr lang="en-US" sz="2400" dirty="0"/>
              <a:t> and </a:t>
            </a:r>
            <a:r>
              <a:rPr lang="en-US" sz="2400" dirty="0" err="1"/>
              <a:t>pnp</a:t>
            </a:r>
            <a:r>
              <a:rPr lang="en-US" sz="2400" dirty="0"/>
              <a:t> are shown below.</a:t>
            </a:r>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8909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0" y="3352800"/>
            <a:ext cx="3886200" cy="277585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3352799"/>
            <a:ext cx="3886200" cy="277585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TextBox 7"/>
          <p:cNvSpPr txBox="1"/>
          <p:nvPr/>
        </p:nvSpPr>
        <p:spPr>
          <a:xfrm>
            <a:off x="1981200" y="2743200"/>
            <a:ext cx="1143000" cy="646331"/>
          </a:xfrm>
          <a:prstGeom prst="rect">
            <a:avLst/>
          </a:prstGeom>
          <a:noFill/>
        </p:spPr>
        <p:txBody>
          <a:bodyPr wrap="square" rtlCol="0">
            <a:spAutoFit/>
          </a:bodyPr>
          <a:lstStyle/>
          <a:p>
            <a:r>
              <a:rPr lang="en-US" dirty="0" err="1"/>
              <a:t>npn</a:t>
            </a:r>
            <a:endParaRPr lang="en-US" dirty="0"/>
          </a:p>
        </p:txBody>
      </p:sp>
      <p:sp>
        <p:nvSpPr>
          <p:cNvPr id="9" name="TextBox 8"/>
          <p:cNvSpPr txBox="1"/>
          <p:nvPr/>
        </p:nvSpPr>
        <p:spPr>
          <a:xfrm>
            <a:off x="5638800" y="2786973"/>
            <a:ext cx="1143000" cy="646331"/>
          </a:xfrm>
          <a:prstGeom prst="rect">
            <a:avLst/>
          </a:prstGeom>
          <a:noFill/>
        </p:spPr>
        <p:txBody>
          <a:bodyPr wrap="square" rtlCol="0">
            <a:spAutoFit/>
          </a:bodyPr>
          <a:lstStyle/>
          <a:p>
            <a:r>
              <a:rPr lang="en-US" dirty="0" err="1"/>
              <a:t>pnp</a:t>
            </a:r>
            <a:endParaRPr lang="en-US" dirty="0"/>
          </a:p>
        </p:txBody>
      </p:sp>
    </p:spTree>
    <p:extLst>
      <p:ext uri="{BB962C8B-B14F-4D97-AF65-F5344CB8AC3E}">
        <p14:creationId xmlns:p14="http://schemas.microsoft.com/office/powerpoint/2010/main" val="17091070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bwMode="auto">
          <a:xfrm>
            <a:off x="3810000" y="3352800"/>
            <a:ext cx="4724400" cy="3200399"/>
          </a:xfrm>
          <a:prstGeom prst="rect">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3600" b="0" i="0" u="none" strike="noStrike" cap="none" normalizeH="0" baseline="0">
              <a:ln>
                <a:noFill/>
              </a:ln>
              <a:solidFill>
                <a:schemeClr val="tx1"/>
              </a:solidFill>
              <a:effectLst/>
              <a:latin typeface="Arial" charset="0"/>
            </a:endParaRPr>
          </a:p>
        </p:txBody>
      </p:sp>
      <p:sp>
        <p:nvSpPr>
          <p:cNvPr id="150530" name="Rectangle 2"/>
          <p:cNvSpPr>
            <a:spLocks noGrp="1" noChangeArrowheads="1"/>
          </p:cNvSpPr>
          <p:nvPr>
            <p:ph type="title"/>
          </p:nvPr>
        </p:nvSpPr>
        <p:spPr>
          <a:xfrm>
            <a:off x="2514600" y="0"/>
            <a:ext cx="6629400" cy="1143000"/>
          </a:xfrm>
        </p:spPr>
        <p:txBody>
          <a:bodyPr/>
          <a:lstStyle/>
          <a:p>
            <a:r>
              <a:rPr lang="en-US" sz="4000" dirty="0"/>
              <a:t>Some Important Concepts</a:t>
            </a:r>
          </a:p>
        </p:txBody>
      </p:sp>
      <p:sp>
        <p:nvSpPr>
          <p:cNvPr id="150531" name="Rectangle 3"/>
          <p:cNvSpPr>
            <a:spLocks noGrp="1" noChangeArrowheads="1"/>
          </p:cNvSpPr>
          <p:nvPr>
            <p:ph type="body" idx="1"/>
          </p:nvPr>
        </p:nvSpPr>
        <p:spPr>
          <a:xfrm>
            <a:off x="304800" y="1143000"/>
            <a:ext cx="8382000" cy="2133600"/>
          </a:xfrm>
        </p:spPr>
        <p:txBody>
          <a:bodyPr/>
          <a:lstStyle/>
          <a:p>
            <a:pPr marL="0" indent="0">
              <a:buNone/>
            </a:pPr>
            <a:r>
              <a:rPr lang="en-US" sz="2400" dirty="0"/>
              <a:t>We will begin by solving the DC problem. </a:t>
            </a:r>
          </a:p>
          <a:p>
            <a:pPr marL="0" indent="0">
              <a:buNone/>
            </a:pPr>
            <a:r>
              <a:rPr lang="en-US" sz="2400" dirty="0"/>
              <a:t>Then, we solve by inserting the model below, if we are in the saturation region.  </a:t>
            </a:r>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9011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14800" y="3508375"/>
            <a:ext cx="4114800" cy="287791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794866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bwMode="auto">
          <a:xfrm>
            <a:off x="228600" y="2895600"/>
            <a:ext cx="8305800" cy="3657599"/>
          </a:xfrm>
          <a:prstGeom prst="rect">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3600" b="0" i="0" u="none" strike="noStrike" cap="none" normalizeH="0" baseline="0">
              <a:ln>
                <a:noFill/>
              </a:ln>
              <a:solidFill>
                <a:schemeClr val="tx1"/>
              </a:solidFill>
              <a:effectLst/>
              <a:latin typeface="Arial" charset="0"/>
            </a:endParaRPr>
          </a:p>
        </p:txBody>
      </p:sp>
      <p:sp>
        <p:nvSpPr>
          <p:cNvPr id="150530" name="Rectangle 2"/>
          <p:cNvSpPr>
            <a:spLocks noGrp="1" noChangeArrowheads="1"/>
          </p:cNvSpPr>
          <p:nvPr>
            <p:ph type="title"/>
          </p:nvPr>
        </p:nvSpPr>
        <p:spPr>
          <a:xfrm>
            <a:off x="2514600" y="0"/>
            <a:ext cx="6629400" cy="1143000"/>
          </a:xfrm>
        </p:spPr>
        <p:txBody>
          <a:bodyPr/>
          <a:lstStyle/>
          <a:p>
            <a:r>
              <a:rPr lang="en-US" sz="4000" dirty="0"/>
              <a:t>Some Important Concepts</a:t>
            </a:r>
          </a:p>
        </p:txBody>
      </p:sp>
      <p:sp>
        <p:nvSpPr>
          <p:cNvPr id="150531" name="Rectangle 3"/>
          <p:cNvSpPr>
            <a:spLocks noGrp="1" noChangeArrowheads="1"/>
          </p:cNvSpPr>
          <p:nvPr>
            <p:ph type="body" idx="1"/>
          </p:nvPr>
        </p:nvSpPr>
        <p:spPr>
          <a:xfrm>
            <a:off x="304800" y="1143000"/>
            <a:ext cx="8382000" cy="2133600"/>
          </a:xfrm>
        </p:spPr>
        <p:txBody>
          <a:bodyPr/>
          <a:lstStyle/>
          <a:p>
            <a:pPr marL="0" indent="0">
              <a:buNone/>
            </a:pPr>
            <a:r>
              <a:rPr lang="en-US" sz="2400" dirty="0"/>
              <a:t>We will begin by solving the DC problem. </a:t>
            </a:r>
          </a:p>
          <a:p>
            <a:pPr marL="0" indent="0">
              <a:buNone/>
            </a:pPr>
            <a:r>
              <a:rPr lang="en-US" sz="2400" dirty="0"/>
              <a:t>Then, we solve by inserting the model below, if we are in the saturation region.  The models for </a:t>
            </a:r>
            <a:r>
              <a:rPr lang="en-US" sz="2400" dirty="0" err="1"/>
              <a:t>npn</a:t>
            </a:r>
            <a:r>
              <a:rPr lang="en-US" sz="2400" dirty="0"/>
              <a:t> and </a:t>
            </a:r>
            <a:r>
              <a:rPr lang="en-US" sz="2400" dirty="0" err="1"/>
              <a:t>pnp</a:t>
            </a:r>
            <a:r>
              <a:rPr lang="en-US" sz="2400" dirty="0"/>
              <a:t> are shown below.</a:t>
            </a:r>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9011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09810" y="3823606"/>
            <a:ext cx="3672190" cy="256834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199" y="3823606"/>
            <a:ext cx="3672191" cy="256834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TextBox 7"/>
          <p:cNvSpPr txBox="1"/>
          <p:nvPr/>
        </p:nvSpPr>
        <p:spPr>
          <a:xfrm>
            <a:off x="1981200" y="2895600"/>
            <a:ext cx="1143000" cy="646331"/>
          </a:xfrm>
          <a:prstGeom prst="rect">
            <a:avLst/>
          </a:prstGeom>
          <a:noFill/>
        </p:spPr>
        <p:txBody>
          <a:bodyPr wrap="square" rtlCol="0">
            <a:spAutoFit/>
          </a:bodyPr>
          <a:lstStyle/>
          <a:p>
            <a:r>
              <a:rPr lang="en-US" dirty="0" err="1"/>
              <a:t>npn</a:t>
            </a:r>
            <a:endParaRPr lang="en-US" dirty="0"/>
          </a:p>
        </p:txBody>
      </p:sp>
      <p:sp>
        <p:nvSpPr>
          <p:cNvPr id="9" name="TextBox 8"/>
          <p:cNvSpPr txBox="1"/>
          <p:nvPr/>
        </p:nvSpPr>
        <p:spPr>
          <a:xfrm>
            <a:off x="5638800" y="2939373"/>
            <a:ext cx="1143000" cy="646331"/>
          </a:xfrm>
          <a:prstGeom prst="rect">
            <a:avLst/>
          </a:prstGeom>
          <a:noFill/>
        </p:spPr>
        <p:txBody>
          <a:bodyPr wrap="square" rtlCol="0">
            <a:spAutoFit/>
          </a:bodyPr>
          <a:lstStyle/>
          <a:p>
            <a:r>
              <a:rPr lang="en-US" dirty="0" err="1"/>
              <a:t>pnp</a:t>
            </a:r>
            <a:endParaRPr lang="en-US" dirty="0"/>
          </a:p>
        </p:txBody>
      </p:sp>
    </p:spTree>
    <p:extLst>
      <p:ext uri="{BB962C8B-B14F-4D97-AF65-F5344CB8AC3E}">
        <p14:creationId xmlns:p14="http://schemas.microsoft.com/office/powerpoint/2010/main" val="10323214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Grp="1" noChangeArrowheads="1"/>
          </p:cNvSpPr>
          <p:nvPr>
            <p:ph type="title"/>
          </p:nvPr>
        </p:nvSpPr>
        <p:spPr>
          <a:xfrm>
            <a:off x="2514600" y="0"/>
            <a:ext cx="6629400" cy="1143000"/>
          </a:xfrm>
        </p:spPr>
        <p:txBody>
          <a:bodyPr/>
          <a:lstStyle/>
          <a:p>
            <a:r>
              <a:rPr lang="en-US" sz="4000" dirty="0"/>
              <a:t>Some Important Concepts</a:t>
            </a:r>
          </a:p>
        </p:txBody>
      </p:sp>
      <p:sp>
        <p:nvSpPr>
          <p:cNvPr id="150531" name="Rectangle 3"/>
          <p:cNvSpPr>
            <a:spLocks noGrp="1" noChangeArrowheads="1"/>
          </p:cNvSpPr>
          <p:nvPr>
            <p:ph type="body" idx="1"/>
          </p:nvPr>
        </p:nvSpPr>
        <p:spPr>
          <a:xfrm>
            <a:off x="300578" y="990600"/>
            <a:ext cx="8382000" cy="5562600"/>
          </a:xfrm>
        </p:spPr>
        <p:txBody>
          <a:bodyPr/>
          <a:lstStyle/>
          <a:p>
            <a:pPr marL="0" indent="0">
              <a:buNone/>
            </a:pPr>
            <a:r>
              <a:rPr lang="en-US" sz="2800" dirty="0"/>
              <a:t>When we say that we want to solve for a gain, or an input or output resistance, in the passband, we are talking about solving where the response |H(</a:t>
            </a:r>
            <a:r>
              <a:rPr lang="en-US" sz="2800" dirty="0">
                <a:latin typeface="Symbol" panose="05050102010706020507" pitchFamily="18" charset="2"/>
              </a:rPr>
              <a:t>w</a:t>
            </a:r>
            <a:r>
              <a:rPr lang="en-US" sz="2800" dirty="0"/>
              <a:t>)| is flat, versus </a:t>
            </a:r>
            <a:r>
              <a:rPr lang="en-US" sz="2800" dirty="0">
                <a:latin typeface="Symbol" panose="05050102010706020507" pitchFamily="18" charset="2"/>
              </a:rPr>
              <a:t>w</a:t>
            </a:r>
            <a:r>
              <a:rPr lang="en-US" sz="2800" dirty="0"/>
              <a:t>.  That means that there are no capacitors or inductors.  In turn, that means that all capacitors or inductors are either short circuits or open circuits.  </a:t>
            </a:r>
          </a:p>
          <a:p>
            <a:pPr marL="0" indent="0">
              <a:buNone/>
            </a:pPr>
            <a:r>
              <a:rPr lang="en-US" sz="2800" dirty="0"/>
              <a:t>The passband also means that the gain is maximum.  So, the choice of whether the inductor or capacitor becomes a short circuit or open circuit, depends on which result maximizes the gain.  </a:t>
            </a:r>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34691124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Grp="1" noChangeArrowheads="1"/>
          </p:cNvSpPr>
          <p:nvPr>
            <p:ph type="title"/>
          </p:nvPr>
        </p:nvSpPr>
        <p:spPr>
          <a:xfrm>
            <a:off x="2514600" y="0"/>
            <a:ext cx="6629400" cy="1143000"/>
          </a:xfrm>
        </p:spPr>
        <p:txBody>
          <a:bodyPr/>
          <a:lstStyle/>
          <a:p>
            <a:r>
              <a:rPr lang="en-US" sz="4000" dirty="0"/>
              <a:t>Some Important Concepts</a:t>
            </a:r>
          </a:p>
        </p:txBody>
      </p:sp>
      <p:sp>
        <p:nvSpPr>
          <p:cNvPr id="150531" name="Rectangle 3"/>
          <p:cNvSpPr>
            <a:spLocks noGrp="1" noChangeArrowheads="1"/>
          </p:cNvSpPr>
          <p:nvPr>
            <p:ph type="body" idx="1"/>
          </p:nvPr>
        </p:nvSpPr>
        <p:spPr>
          <a:xfrm>
            <a:off x="300578" y="990600"/>
            <a:ext cx="8382000" cy="2057400"/>
          </a:xfrm>
        </p:spPr>
        <p:txBody>
          <a:bodyPr/>
          <a:lstStyle/>
          <a:p>
            <a:pPr marL="0" indent="0">
              <a:buNone/>
            </a:pPr>
            <a:r>
              <a:rPr lang="en-US" sz="2400" dirty="0"/>
              <a:t>In the passband, we are talking about solving where the response |H(</a:t>
            </a:r>
            <a:r>
              <a:rPr lang="en-US" sz="2400" dirty="0">
                <a:latin typeface="Symbol" panose="05050102010706020507" pitchFamily="18" charset="2"/>
              </a:rPr>
              <a:t>w</a:t>
            </a:r>
            <a:r>
              <a:rPr lang="en-US" sz="2400" dirty="0"/>
              <a:t>)| is flat, versus </a:t>
            </a:r>
            <a:r>
              <a:rPr lang="en-US" sz="2400" dirty="0">
                <a:latin typeface="Symbol" panose="05050102010706020507" pitchFamily="18" charset="2"/>
              </a:rPr>
              <a:t>w</a:t>
            </a:r>
            <a:r>
              <a:rPr lang="en-US" sz="2400" dirty="0"/>
              <a:t>. The passband also means that the gain is maximum. The inductors or capacitors become a short circuit or open circuit, depends on which result maximizes the gain.  </a:t>
            </a:r>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pSp>
        <p:nvGrpSpPr>
          <p:cNvPr id="6" name="Group 214"/>
          <p:cNvGrpSpPr>
            <a:grpSpLocks/>
          </p:cNvGrpSpPr>
          <p:nvPr/>
        </p:nvGrpSpPr>
        <p:grpSpPr bwMode="auto">
          <a:xfrm>
            <a:off x="357983" y="2994058"/>
            <a:ext cx="8147050" cy="3449638"/>
            <a:chOff x="393" y="1448"/>
            <a:chExt cx="5132" cy="2173"/>
          </a:xfrm>
        </p:grpSpPr>
        <p:sp>
          <p:nvSpPr>
            <p:cNvPr id="7" name="Rectangle 14"/>
            <p:cNvSpPr>
              <a:spLocks noChangeArrowheads="1"/>
            </p:cNvSpPr>
            <p:nvPr/>
          </p:nvSpPr>
          <p:spPr bwMode="auto">
            <a:xfrm>
              <a:off x="426" y="1456"/>
              <a:ext cx="5083" cy="2140"/>
            </a:xfrm>
            <a:prstGeom prst="rect">
              <a:avLst/>
            </a:prstGeom>
            <a:blipFill dpi="0" rotWithShape="0">
              <a:blip r:embed="rId3" cstate="print"/>
              <a:srcRect/>
              <a:tile tx="0" ty="0" sx="100000" sy="100000" flip="none" algn="tl"/>
            </a:blipFill>
            <a:ln w="9525">
              <a:noFill/>
              <a:miter lim="800000"/>
              <a:headEnd/>
              <a:tailEnd/>
            </a:ln>
          </p:spPr>
          <p:txBody>
            <a:bodyPr/>
            <a:lstStyle/>
            <a:p>
              <a:endParaRPr lang="en-US"/>
            </a:p>
          </p:txBody>
        </p:sp>
        <p:sp>
          <p:nvSpPr>
            <p:cNvPr id="8" name="Line 15"/>
            <p:cNvSpPr>
              <a:spLocks noChangeShapeType="1"/>
            </p:cNvSpPr>
            <p:nvPr/>
          </p:nvSpPr>
          <p:spPr bwMode="auto">
            <a:xfrm>
              <a:off x="426" y="3539"/>
              <a:ext cx="5083" cy="1"/>
            </a:xfrm>
            <a:prstGeom prst="line">
              <a:avLst/>
            </a:prstGeom>
            <a:noFill/>
            <a:ln w="12700">
              <a:solidFill>
                <a:srgbClr val="000000"/>
              </a:solidFill>
              <a:round/>
              <a:headEnd/>
              <a:tailEnd/>
            </a:ln>
          </p:spPr>
          <p:txBody>
            <a:bodyPr/>
            <a:lstStyle/>
            <a:p>
              <a:endParaRPr lang="en-US"/>
            </a:p>
          </p:txBody>
        </p:sp>
        <p:sp>
          <p:nvSpPr>
            <p:cNvPr id="9" name="Line 16"/>
            <p:cNvSpPr>
              <a:spLocks noChangeShapeType="1"/>
            </p:cNvSpPr>
            <p:nvPr/>
          </p:nvSpPr>
          <p:spPr bwMode="auto">
            <a:xfrm>
              <a:off x="426" y="3473"/>
              <a:ext cx="5083" cy="1"/>
            </a:xfrm>
            <a:prstGeom prst="line">
              <a:avLst/>
            </a:prstGeom>
            <a:noFill/>
            <a:ln w="12700">
              <a:solidFill>
                <a:srgbClr val="000000"/>
              </a:solidFill>
              <a:round/>
              <a:headEnd/>
              <a:tailEnd/>
            </a:ln>
          </p:spPr>
          <p:txBody>
            <a:bodyPr/>
            <a:lstStyle/>
            <a:p>
              <a:endParaRPr lang="en-US"/>
            </a:p>
          </p:txBody>
        </p:sp>
        <p:sp>
          <p:nvSpPr>
            <p:cNvPr id="10" name="Line 17"/>
            <p:cNvSpPr>
              <a:spLocks noChangeShapeType="1"/>
            </p:cNvSpPr>
            <p:nvPr/>
          </p:nvSpPr>
          <p:spPr bwMode="auto">
            <a:xfrm>
              <a:off x="426" y="3415"/>
              <a:ext cx="5083" cy="1"/>
            </a:xfrm>
            <a:prstGeom prst="line">
              <a:avLst/>
            </a:prstGeom>
            <a:noFill/>
            <a:ln w="12700">
              <a:solidFill>
                <a:srgbClr val="000000"/>
              </a:solidFill>
              <a:round/>
              <a:headEnd/>
              <a:tailEnd/>
            </a:ln>
          </p:spPr>
          <p:txBody>
            <a:bodyPr/>
            <a:lstStyle/>
            <a:p>
              <a:endParaRPr lang="en-US"/>
            </a:p>
          </p:txBody>
        </p:sp>
        <p:sp>
          <p:nvSpPr>
            <p:cNvPr id="11" name="Line 18"/>
            <p:cNvSpPr>
              <a:spLocks noChangeShapeType="1"/>
            </p:cNvSpPr>
            <p:nvPr/>
          </p:nvSpPr>
          <p:spPr bwMode="auto">
            <a:xfrm>
              <a:off x="426" y="3349"/>
              <a:ext cx="5083" cy="1"/>
            </a:xfrm>
            <a:prstGeom prst="line">
              <a:avLst/>
            </a:prstGeom>
            <a:noFill/>
            <a:ln w="12700">
              <a:solidFill>
                <a:srgbClr val="000000"/>
              </a:solidFill>
              <a:round/>
              <a:headEnd/>
              <a:tailEnd/>
            </a:ln>
          </p:spPr>
          <p:txBody>
            <a:bodyPr/>
            <a:lstStyle/>
            <a:p>
              <a:endParaRPr lang="en-US"/>
            </a:p>
          </p:txBody>
        </p:sp>
        <p:sp>
          <p:nvSpPr>
            <p:cNvPr id="12" name="Line 19"/>
            <p:cNvSpPr>
              <a:spLocks noChangeShapeType="1"/>
            </p:cNvSpPr>
            <p:nvPr/>
          </p:nvSpPr>
          <p:spPr bwMode="auto">
            <a:xfrm>
              <a:off x="426" y="3226"/>
              <a:ext cx="5083" cy="1"/>
            </a:xfrm>
            <a:prstGeom prst="line">
              <a:avLst/>
            </a:prstGeom>
            <a:noFill/>
            <a:ln w="12700">
              <a:solidFill>
                <a:srgbClr val="000000"/>
              </a:solidFill>
              <a:round/>
              <a:headEnd/>
              <a:tailEnd/>
            </a:ln>
          </p:spPr>
          <p:txBody>
            <a:bodyPr/>
            <a:lstStyle/>
            <a:p>
              <a:endParaRPr lang="en-US"/>
            </a:p>
          </p:txBody>
        </p:sp>
        <p:sp>
          <p:nvSpPr>
            <p:cNvPr id="13" name="Line 20"/>
            <p:cNvSpPr>
              <a:spLocks noChangeShapeType="1"/>
            </p:cNvSpPr>
            <p:nvPr/>
          </p:nvSpPr>
          <p:spPr bwMode="auto">
            <a:xfrm>
              <a:off x="426" y="3168"/>
              <a:ext cx="5083" cy="1"/>
            </a:xfrm>
            <a:prstGeom prst="line">
              <a:avLst/>
            </a:prstGeom>
            <a:noFill/>
            <a:ln w="12700">
              <a:solidFill>
                <a:srgbClr val="000000"/>
              </a:solidFill>
              <a:round/>
              <a:headEnd/>
              <a:tailEnd/>
            </a:ln>
          </p:spPr>
          <p:txBody>
            <a:bodyPr/>
            <a:lstStyle/>
            <a:p>
              <a:endParaRPr lang="en-US"/>
            </a:p>
          </p:txBody>
        </p:sp>
        <p:sp>
          <p:nvSpPr>
            <p:cNvPr id="14" name="Line 21"/>
            <p:cNvSpPr>
              <a:spLocks noChangeShapeType="1"/>
            </p:cNvSpPr>
            <p:nvPr/>
          </p:nvSpPr>
          <p:spPr bwMode="auto">
            <a:xfrm>
              <a:off x="426" y="3111"/>
              <a:ext cx="5083" cy="1"/>
            </a:xfrm>
            <a:prstGeom prst="line">
              <a:avLst/>
            </a:prstGeom>
            <a:noFill/>
            <a:ln w="12700">
              <a:solidFill>
                <a:srgbClr val="000000"/>
              </a:solidFill>
              <a:round/>
              <a:headEnd/>
              <a:tailEnd/>
            </a:ln>
          </p:spPr>
          <p:txBody>
            <a:bodyPr/>
            <a:lstStyle/>
            <a:p>
              <a:endParaRPr lang="en-US"/>
            </a:p>
          </p:txBody>
        </p:sp>
        <p:sp>
          <p:nvSpPr>
            <p:cNvPr id="15" name="Line 22"/>
            <p:cNvSpPr>
              <a:spLocks noChangeShapeType="1"/>
            </p:cNvSpPr>
            <p:nvPr/>
          </p:nvSpPr>
          <p:spPr bwMode="auto">
            <a:xfrm>
              <a:off x="426" y="3045"/>
              <a:ext cx="5083" cy="1"/>
            </a:xfrm>
            <a:prstGeom prst="line">
              <a:avLst/>
            </a:prstGeom>
            <a:noFill/>
            <a:ln w="12700">
              <a:solidFill>
                <a:srgbClr val="000000"/>
              </a:solidFill>
              <a:round/>
              <a:headEnd/>
              <a:tailEnd/>
            </a:ln>
          </p:spPr>
          <p:txBody>
            <a:bodyPr/>
            <a:lstStyle/>
            <a:p>
              <a:endParaRPr lang="en-US"/>
            </a:p>
          </p:txBody>
        </p:sp>
        <p:sp>
          <p:nvSpPr>
            <p:cNvPr id="16" name="Line 23"/>
            <p:cNvSpPr>
              <a:spLocks noChangeShapeType="1"/>
            </p:cNvSpPr>
            <p:nvPr/>
          </p:nvSpPr>
          <p:spPr bwMode="auto">
            <a:xfrm>
              <a:off x="426" y="2921"/>
              <a:ext cx="5083" cy="1"/>
            </a:xfrm>
            <a:prstGeom prst="line">
              <a:avLst/>
            </a:prstGeom>
            <a:noFill/>
            <a:ln w="12700">
              <a:solidFill>
                <a:srgbClr val="000000"/>
              </a:solidFill>
              <a:round/>
              <a:headEnd/>
              <a:tailEnd/>
            </a:ln>
          </p:spPr>
          <p:txBody>
            <a:bodyPr/>
            <a:lstStyle/>
            <a:p>
              <a:endParaRPr lang="en-US"/>
            </a:p>
          </p:txBody>
        </p:sp>
        <p:sp>
          <p:nvSpPr>
            <p:cNvPr id="17" name="Line 24"/>
            <p:cNvSpPr>
              <a:spLocks noChangeShapeType="1"/>
            </p:cNvSpPr>
            <p:nvPr/>
          </p:nvSpPr>
          <p:spPr bwMode="auto">
            <a:xfrm>
              <a:off x="426" y="2864"/>
              <a:ext cx="5083" cy="1"/>
            </a:xfrm>
            <a:prstGeom prst="line">
              <a:avLst/>
            </a:prstGeom>
            <a:noFill/>
            <a:ln w="12700">
              <a:solidFill>
                <a:srgbClr val="000000"/>
              </a:solidFill>
              <a:round/>
              <a:headEnd/>
              <a:tailEnd/>
            </a:ln>
          </p:spPr>
          <p:txBody>
            <a:bodyPr/>
            <a:lstStyle/>
            <a:p>
              <a:endParaRPr lang="en-US"/>
            </a:p>
          </p:txBody>
        </p:sp>
        <p:sp>
          <p:nvSpPr>
            <p:cNvPr id="18" name="Line 25"/>
            <p:cNvSpPr>
              <a:spLocks noChangeShapeType="1"/>
            </p:cNvSpPr>
            <p:nvPr/>
          </p:nvSpPr>
          <p:spPr bwMode="auto">
            <a:xfrm>
              <a:off x="426" y="2798"/>
              <a:ext cx="5083" cy="1"/>
            </a:xfrm>
            <a:prstGeom prst="line">
              <a:avLst/>
            </a:prstGeom>
            <a:noFill/>
            <a:ln w="12700">
              <a:solidFill>
                <a:srgbClr val="000000"/>
              </a:solidFill>
              <a:round/>
              <a:headEnd/>
              <a:tailEnd/>
            </a:ln>
          </p:spPr>
          <p:txBody>
            <a:bodyPr/>
            <a:lstStyle/>
            <a:p>
              <a:endParaRPr lang="en-US"/>
            </a:p>
          </p:txBody>
        </p:sp>
        <p:sp>
          <p:nvSpPr>
            <p:cNvPr id="19" name="Line 26"/>
            <p:cNvSpPr>
              <a:spLocks noChangeShapeType="1"/>
            </p:cNvSpPr>
            <p:nvPr/>
          </p:nvSpPr>
          <p:spPr bwMode="auto">
            <a:xfrm>
              <a:off x="426" y="2740"/>
              <a:ext cx="5083" cy="1"/>
            </a:xfrm>
            <a:prstGeom prst="line">
              <a:avLst/>
            </a:prstGeom>
            <a:noFill/>
            <a:ln w="12700">
              <a:solidFill>
                <a:srgbClr val="000000"/>
              </a:solidFill>
              <a:round/>
              <a:headEnd/>
              <a:tailEnd/>
            </a:ln>
          </p:spPr>
          <p:txBody>
            <a:bodyPr/>
            <a:lstStyle/>
            <a:p>
              <a:endParaRPr lang="en-US"/>
            </a:p>
          </p:txBody>
        </p:sp>
        <p:sp>
          <p:nvSpPr>
            <p:cNvPr id="20" name="Line 27"/>
            <p:cNvSpPr>
              <a:spLocks noChangeShapeType="1"/>
            </p:cNvSpPr>
            <p:nvPr/>
          </p:nvSpPr>
          <p:spPr bwMode="auto">
            <a:xfrm>
              <a:off x="426" y="2617"/>
              <a:ext cx="5083" cy="1"/>
            </a:xfrm>
            <a:prstGeom prst="line">
              <a:avLst/>
            </a:prstGeom>
            <a:noFill/>
            <a:ln w="12700">
              <a:solidFill>
                <a:srgbClr val="000000"/>
              </a:solidFill>
              <a:round/>
              <a:headEnd/>
              <a:tailEnd/>
            </a:ln>
          </p:spPr>
          <p:txBody>
            <a:bodyPr/>
            <a:lstStyle/>
            <a:p>
              <a:endParaRPr lang="en-US"/>
            </a:p>
          </p:txBody>
        </p:sp>
        <p:sp>
          <p:nvSpPr>
            <p:cNvPr id="21" name="Line 28"/>
            <p:cNvSpPr>
              <a:spLocks noChangeShapeType="1"/>
            </p:cNvSpPr>
            <p:nvPr/>
          </p:nvSpPr>
          <p:spPr bwMode="auto">
            <a:xfrm>
              <a:off x="426" y="2559"/>
              <a:ext cx="5083" cy="1"/>
            </a:xfrm>
            <a:prstGeom prst="line">
              <a:avLst/>
            </a:prstGeom>
            <a:noFill/>
            <a:ln w="12700">
              <a:solidFill>
                <a:srgbClr val="000000"/>
              </a:solidFill>
              <a:round/>
              <a:headEnd/>
              <a:tailEnd/>
            </a:ln>
          </p:spPr>
          <p:txBody>
            <a:bodyPr/>
            <a:lstStyle/>
            <a:p>
              <a:endParaRPr lang="en-US"/>
            </a:p>
          </p:txBody>
        </p:sp>
        <p:sp>
          <p:nvSpPr>
            <p:cNvPr id="22" name="Line 29"/>
            <p:cNvSpPr>
              <a:spLocks noChangeShapeType="1"/>
            </p:cNvSpPr>
            <p:nvPr/>
          </p:nvSpPr>
          <p:spPr bwMode="auto">
            <a:xfrm>
              <a:off x="426" y="2493"/>
              <a:ext cx="5083" cy="1"/>
            </a:xfrm>
            <a:prstGeom prst="line">
              <a:avLst/>
            </a:prstGeom>
            <a:noFill/>
            <a:ln w="12700">
              <a:solidFill>
                <a:srgbClr val="000000"/>
              </a:solidFill>
              <a:round/>
              <a:headEnd/>
              <a:tailEnd/>
            </a:ln>
          </p:spPr>
          <p:txBody>
            <a:bodyPr/>
            <a:lstStyle/>
            <a:p>
              <a:endParaRPr lang="en-US"/>
            </a:p>
          </p:txBody>
        </p:sp>
        <p:sp>
          <p:nvSpPr>
            <p:cNvPr id="23" name="Line 30"/>
            <p:cNvSpPr>
              <a:spLocks noChangeShapeType="1"/>
            </p:cNvSpPr>
            <p:nvPr/>
          </p:nvSpPr>
          <p:spPr bwMode="auto">
            <a:xfrm>
              <a:off x="426" y="2436"/>
              <a:ext cx="5083" cy="1"/>
            </a:xfrm>
            <a:prstGeom prst="line">
              <a:avLst/>
            </a:prstGeom>
            <a:noFill/>
            <a:ln w="12700">
              <a:solidFill>
                <a:srgbClr val="000000"/>
              </a:solidFill>
              <a:round/>
              <a:headEnd/>
              <a:tailEnd/>
            </a:ln>
          </p:spPr>
          <p:txBody>
            <a:bodyPr/>
            <a:lstStyle/>
            <a:p>
              <a:endParaRPr lang="en-US"/>
            </a:p>
          </p:txBody>
        </p:sp>
        <p:sp>
          <p:nvSpPr>
            <p:cNvPr id="24" name="Line 31"/>
            <p:cNvSpPr>
              <a:spLocks noChangeShapeType="1"/>
            </p:cNvSpPr>
            <p:nvPr/>
          </p:nvSpPr>
          <p:spPr bwMode="auto">
            <a:xfrm>
              <a:off x="426" y="2312"/>
              <a:ext cx="5083" cy="1"/>
            </a:xfrm>
            <a:prstGeom prst="line">
              <a:avLst/>
            </a:prstGeom>
            <a:noFill/>
            <a:ln w="12700">
              <a:solidFill>
                <a:srgbClr val="000000"/>
              </a:solidFill>
              <a:round/>
              <a:headEnd/>
              <a:tailEnd/>
            </a:ln>
          </p:spPr>
          <p:txBody>
            <a:bodyPr/>
            <a:lstStyle/>
            <a:p>
              <a:endParaRPr lang="en-US"/>
            </a:p>
          </p:txBody>
        </p:sp>
        <p:sp>
          <p:nvSpPr>
            <p:cNvPr id="25" name="Line 32"/>
            <p:cNvSpPr>
              <a:spLocks noChangeShapeType="1"/>
            </p:cNvSpPr>
            <p:nvPr/>
          </p:nvSpPr>
          <p:spPr bwMode="auto">
            <a:xfrm>
              <a:off x="426" y="2255"/>
              <a:ext cx="5083" cy="1"/>
            </a:xfrm>
            <a:prstGeom prst="line">
              <a:avLst/>
            </a:prstGeom>
            <a:noFill/>
            <a:ln w="12700">
              <a:solidFill>
                <a:srgbClr val="000000"/>
              </a:solidFill>
              <a:round/>
              <a:headEnd/>
              <a:tailEnd/>
            </a:ln>
          </p:spPr>
          <p:txBody>
            <a:bodyPr/>
            <a:lstStyle/>
            <a:p>
              <a:endParaRPr lang="en-US"/>
            </a:p>
          </p:txBody>
        </p:sp>
        <p:sp>
          <p:nvSpPr>
            <p:cNvPr id="26" name="Line 33"/>
            <p:cNvSpPr>
              <a:spLocks noChangeShapeType="1"/>
            </p:cNvSpPr>
            <p:nvPr/>
          </p:nvSpPr>
          <p:spPr bwMode="auto">
            <a:xfrm>
              <a:off x="426" y="2189"/>
              <a:ext cx="5083" cy="1"/>
            </a:xfrm>
            <a:prstGeom prst="line">
              <a:avLst/>
            </a:prstGeom>
            <a:noFill/>
            <a:ln w="12700">
              <a:solidFill>
                <a:srgbClr val="000000"/>
              </a:solidFill>
              <a:round/>
              <a:headEnd/>
              <a:tailEnd/>
            </a:ln>
          </p:spPr>
          <p:txBody>
            <a:bodyPr/>
            <a:lstStyle/>
            <a:p>
              <a:endParaRPr lang="en-US"/>
            </a:p>
          </p:txBody>
        </p:sp>
        <p:sp>
          <p:nvSpPr>
            <p:cNvPr id="27" name="Line 34"/>
            <p:cNvSpPr>
              <a:spLocks noChangeShapeType="1"/>
            </p:cNvSpPr>
            <p:nvPr/>
          </p:nvSpPr>
          <p:spPr bwMode="auto">
            <a:xfrm>
              <a:off x="426" y="2131"/>
              <a:ext cx="5083" cy="1"/>
            </a:xfrm>
            <a:prstGeom prst="line">
              <a:avLst/>
            </a:prstGeom>
            <a:noFill/>
            <a:ln w="12700">
              <a:solidFill>
                <a:srgbClr val="000000"/>
              </a:solidFill>
              <a:round/>
              <a:headEnd/>
              <a:tailEnd/>
            </a:ln>
          </p:spPr>
          <p:txBody>
            <a:bodyPr/>
            <a:lstStyle/>
            <a:p>
              <a:endParaRPr lang="en-US"/>
            </a:p>
          </p:txBody>
        </p:sp>
        <p:sp>
          <p:nvSpPr>
            <p:cNvPr id="28" name="Line 35"/>
            <p:cNvSpPr>
              <a:spLocks noChangeShapeType="1"/>
            </p:cNvSpPr>
            <p:nvPr/>
          </p:nvSpPr>
          <p:spPr bwMode="auto">
            <a:xfrm>
              <a:off x="426" y="2008"/>
              <a:ext cx="5083" cy="1"/>
            </a:xfrm>
            <a:prstGeom prst="line">
              <a:avLst/>
            </a:prstGeom>
            <a:noFill/>
            <a:ln w="12700">
              <a:solidFill>
                <a:srgbClr val="000000"/>
              </a:solidFill>
              <a:round/>
              <a:headEnd/>
              <a:tailEnd/>
            </a:ln>
          </p:spPr>
          <p:txBody>
            <a:bodyPr/>
            <a:lstStyle/>
            <a:p>
              <a:endParaRPr lang="en-US"/>
            </a:p>
          </p:txBody>
        </p:sp>
        <p:sp>
          <p:nvSpPr>
            <p:cNvPr id="29" name="Line 36"/>
            <p:cNvSpPr>
              <a:spLocks noChangeShapeType="1"/>
            </p:cNvSpPr>
            <p:nvPr/>
          </p:nvSpPr>
          <p:spPr bwMode="auto">
            <a:xfrm>
              <a:off x="426" y="1942"/>
              <a:ext cx="5083" cy="1"/>
            </a:xfrm>
            <a:prstGeom prst="line">
              <a:avLst/>
            </a:prstGeom>
            <a:noFill/>
            <a:ln w="12700">
              <a:solidFill>
                <a:srgbClr val="000000"/>
              </a:solidFill>
              <a:round/>
              <a:headEnd/>
              <a:tailEnd/>
            </a:ln>
          </p:spPr>
          <p:txBody>
            <a:bodyPr/>
            <a:lstStyle/>
            <a:p>
              <a:endParaRPr lang="en-US"/>
            </a:p>
          </p:txBody>
        </p:sp>
        <p:sp>
          <p:nvSpPr>
            <p:cNvPr id="30" name="Line 37"/>
            <p:cNvSpPr>
              <a:spLocks noChangeShapeType="1"/>
            </p:cNvSpPr>
            <p:nvPr/>
          </p:nvSpPr>
          <p:spPr bwMode="auto">
            <a:xfrm>
              <a:off x="426" y="1884"/>
              <a:ext cx="5083" cy="1"/>
            </a:xfrm>
            <a:prstGeom prst="line">
              <a:avLst/>
            </a:prstGeom>
            <a:noFill/>
            <a:ln w="12700">
              <a:solidFill>
                <a:srgbClr val="000000"/>
              </a:solidFill>
              <a:round/>
              <a:headEnd/>
              <a:tailEnd/>
            </a:ln>
          </p:spPr>
          <p:txBody>
            <a:bodyPr/>
            <a:lstStyle/>
            <a:p>
              <a:endParaRPr lang="en-US"/>
            </a:p>
          </p:txBody>
        </p:sp>
        <p:sp>
          <p:nvSpPr>
            <p:cNvPr id="31" name="Line 38"/>
            <p:cNvSpPr>
              <a:spLocks noChangeShapeType="1"/>
            </p:cNvSpPr>
            <p:nvPr/>
          </p:nvSpPr>
          <p:spPr bwMode="auto">
            <a:xfrm>
              <a:off x="426" y="1827"/>
              <a:ext cx="5083" cy="1"/>
            </a:xfrm>
            <a:prstGeom prst="line">
              <a:avLst/>
            </a:prstGeom>
            <a:noFill/>
            <a:ln w="12700">
              <a:solidFill>
                <a:srgbClr val="000000"/>
              </a:solidFill>
              <a:round/>
              <a:headEnd/>
              <a:tailEnd/>
            </a:ln>
          </p:spPr>
          <p:txBody>
            <a:bodyPr/>
            <a:lstStyle/>
            <a:p>
              <a:endParaRPr lang="en-US"/>
            </a:p>
          </p:txBody>
        </p:sp>
        <p:sp>
          <p:nvSpPr>
            <p:cNvPr id="32" name="Line 39"/>
            <p:cNvSpPr>
              <a:spLocks noChangeShapeType="1"/>
            </p:cNvSpPr>
            <p:nvPr/>
          </p:nvSpPr>
          <p:spPr bwMode="auto">
            <a:xfrm>
              <a:off x="426" y="1703"/>
              <a:ext cx="5083" cy="1"/>
            </a:xfrm>
            <a:prstGeom prst="line">
              <a:avLst/>
            </a:prstGeom>
            <a:noFill/>
            <a:ln w="12700">
              <a:solidFill>
                <a:srgbClr val="000000"/>
              </a:solidFill>
              <a:round/>
              <a:headEnd/>
              <a:tailEnd/>
            </a:ln>
          </p:spPr>
          <p:txBody>
            <a:bodyPr/>
            <a:lstStyle/>
            <a:p>
              <a:endParaRPr lang="en-US"/>
            </a:p>
          </p:txBody>
        </p:sp>
        <p:sp>
          <p:nvSpPr>
            <p:cNvPr id="33" name="Line 40"/>
            <p:cNvSpPr>
              <a:spLocks noChangeShapeType="1"/>
            </p:cNvSpPr>
            <p:nvPr/>
          </p:nvSpPr>
          <p:spPr bwMode="auto">
            <a:xfrm>
              <a:off x="426" y="1637"/>
              <a:ext cx="5083" cy="1"/>
            </a:xfrm>
            <a:prstGeom prst="line">
              <a:avLst/>
            </a:prstGeom>
            <a:noFill/>
            <a:ln w="12700">
              <a:solidFill>
                <a:srgbClr val="000000"/>
              </a:solidFill>
              <a:round/>
              <a:headEnd/>
              <a:tailEnd/>
            </a:ln>
          </p:spPr>
          <p:txBody>
            <a:bodyPr/>
            <a:lstStyle/>
            <a:p>
              <a:endParaRPr lang="en-US"/>
            </a:p>
          </p:txBody>
        </p:sp>
        <p:sp>
          <p:nvSpPr>
            <p:cNvPr id="34" name="Line 41"/>
            <p:cNvSpPr>
              <a:spLocks noChangeShapeType="1"/>
            </p:cNvSpPr>
            <p:nvPr/>
          </p:nvSpPr>
          <p:spPr bwMode="auto">
            <a:xfrm>
              <a:off x="426" y="1580"/>
              <a:ext cx="5083" cy="1"/>
            </a:xfrm>
            <a:prstGeom prst="line">
              <a:avLst/>
            </a:prstGeom>
            <a:noFill/>
            <a:ln w="12700">
              <a:solidFill>
                <a:srgbClr val="000000"/>
              </a:solidFill>
              <a:round/>
              <a:headEnd/>
              <a:tailEnd/>
            </a:ln>
          </p:spPr>
          <p:txBody>
            <a:bodyPr/>
            <a:lstStyle/>
            <a:p>
              <a:endParaRPr lang="en-US"/>
            </a:p>
          </p:txBody>
        </p:sp>
        <p:sp>
          <p:nvSpPr>
            <p:cNvPr id="35" name="Line 42"/>
            <p:cNvSpPr>
              <a:spLocks noChangeShapeType="1"/>
            </p:cNvSpPr>
            <p:nvPr/>
          </p:nvSpPr>
          <p:spPr bwMode="auto">
            <a:xfrm>
              <a:off x="426" y="1514"/>
              <a:ext cx="5083" cy="1"/>
            </a:xfrm>
            <a:prstGeom prst="line">
              <a:avLst/>
            </a:prstGeom>
            <a:noFill/>
            <a:ln w="12700">
              <a:solidFill>
                <a:srgbClr val="000000"/>
              </a:solidFill>
              <a:round/>
              <a:headEnd/>
              <a:tailEnd/>
            </a:ln>
          </p:spPr>
          <p:txBody>
            <a:bodyPr/>
            <a:lstStyle/>
            <a:p>
              <a:endParaRPr lang="en-US"/>
            </a:p>
          </p:txBody>
        </p:sp>
        <p:sp>
          <p:nvSpPr>
            <p:cNvPr id="36" name="Line 43"/>
            <p:cNvSpPr>
              <a:spLocks noChangeShapeType="1"/>
            </p:cNvSpPr>
            <p:nvPr/>
          </p:nvSpPr>
          <p:spPr bwMode="auto">
            <a:xfrm>
              <a:off x="426" y="3292"/>
              <a:ext cx="5083" cy="1"/>
            </a:xfrm>
            <a:prstGeom prst="line">
              <a:avLst/>
            </a:prstGeom>
            <a:noFill/>
            <a:ln w="12700">
              <a:solidFill>
                <a:srgbClr val="000000"/>
              </a:solidFill>
              <a:round/>
              <a:headEnd/>
              <a:tailEnd/>
            </a:ln>
          </p:spPr>
          <p:txBody>
            <a:bodyPr/>
            <a:lstStyle/>
            <a:p>
              <a:endParaRPr lang="en-US"/>
            </a:p>
          </p:txBody>
        </p:sp>
        <p:sp>
          <p:nvSpPr>
            <p:cNvPr id="37" name="Line 44"/>
            <p:cNvSpPr>
              <a:spLocks noChangeShapeType="1"/>
            </p:cNvSpPr>
            <p:nvPr/>
          </p:nvSpPr>
          <p:spPr bwMode="auto">
            <a:xfrm>
              <a:off x="426" y="2987"/>
              <a:ext cx="5083" cy="1"/>
            </a:xfrm>
            <a:prstGeom prst="line">
              <a:avLst/>
            </a:prstGeom>
            <a:noFill/>
            <a:ln w="12700">
              <a:solidFill>
                <a:srgbClr val="000000"/>
              </a:solidFill>
              <a:round/>
              <a:headEnd/>
              <a:tailEnd/>
            </a:ln>
          </p:spPr>
          <p:txBody>
            <a:bodyPr/>
            <a:lstStyle/>
            <a:p>
              <a:endParaRPr lang="en-US"/>
            </a:p>
          </p:txBody>
        </p:sp>
        <p:sp>
          <p:nvSpPr>
            <p:cNvPr id="38" name="Line 45"/>
            <p:cNvSpPr>
              <a:spLocks noChangeShapeType="1"/>
            </p:cNvSpPr>
            <p:nvPr/>
          </p:nvSpPr>
          <p:spPr bwMode="auto">
            <a:xfrm>
              <a:off x="426" y="2683"/>
              <a:ext cx="5083" cy="1"/>
            </a:xfrm>
            <a:prstGeom prst="line">
              <a:avLst/>
            </a:prstGeom>
            <a:noFill/>
            <a:ln w="12700">
              <a:solidFill>
                <a:srgbClr val="000000"/>
              </a:solidFill>
              <a:round/>
              <a:headEnd/>
              <a:tailEnd/>
            </a:ln>
          </p:spPr>
          <p:txBody>
            <a:bodyPr/>
            <a:lstStyle/>
            <a:p>
              <a:endParaRPr lang="en-US"/>
            </a:p>
          </p:txBody>
        </p:sp>
        <p:sp>
          <p:nvSpPr>
            <p:cNvPr id="39" name="Line 46"/>
            <p:cNvSpPr>
              <a:spLocks noChangeShapeType="1"/>
            </p:cNvSpPr>
            <p:nvPr/>
          </p:nvSpPr>
          <p:spPr bwMode="auto">
            <a:xfrm>
              <a:off x="426" y="2370"/>
              <a:ext cx="5083" cy="1"/>
            </a:xfrm>
            <a:prstGeom prst="line">
              <a:avLst/>
            </a:prstGeom>
            <a:noFill/>
            <a:ln w="12700">
              <a:solidFill>
                <a:srgbClr val="000000"/>
              </a:solidFill>
              <a:round/>
              <a:headEnd/>
              <a:tailEnd/>
            </a:ln>
          </p:spPr>
          <p:txBody>
            <a:bodyPr/>
            <a:lstStyle/>
            <a:p>
              <a:endParaRPr lang="en-US"/>
            </a:p>
          </p:txBody>
        </p:sp>
        <p:sp>
          <p:nvSpPr>
            <p:cNvPr id="40" name="Line 47"/>
            <p:cNvSpPr>
              <a:spLocks noChangeShapeType="1"/>
            </p:cNvSpPr>
            <p:nvPr/>
          </p:nvSpPr>
          <p:spPr bwMode="auto">
            <a:xfrm>
              <a:off x="426" y="2065"/>
              <a:ext cx="5083" cy="1"/>
            </a:xfrm>
            <a:prstGeom prst="line">
              <a:avLst/>
            </a:prstGeom>
            <a:noFill/>
            <a:ln w="12700">
              <a:solidFill>
                <a:srgbClr val="000000"/>
              </a:solidFill>
              <a:round/>
              <a:headEnd/>
              <a:tailEnd/>
            </a:ln>
          </p:spPr>
          <p:txBody>
            <a:bodyPr/>
            <a:lstStyle/>
            <a:p>
              <a:endParaRPr lang="en-US"/>
            </a:p>
          </p:txBody>
        </p:sp>
        <p:sp>
          <p:nvSpPr>
            <p:cNvPr id="41" name="Line 48"/>
            <p:cNvSpPr>
              <a:spLocks noChangeShapeType="1"/>
            </p:cNvSpPr>
            <p:nvPr/>
          </p:nvSpPr>
          <p:spPr bwMode="auto">
            <a:xfrm>
              <a:off x="426" y="1761"/>
              <a:ext cx="5083" cy="1"/>
            </a:xfrm>
            <a:prstGeom prst="line">
              <a:avLst/>
            </a:prstGeom>
            <a:noFill/>
            <a:ln w="12700">
              <a:solidFill>
                <a:srgbClr val="000000"/>
              </a:solidFill>
              <a:round/>
              <a:headEnd/>
              <a:tailEnd/>
            </a:ln>
          </p:spPr>
          <p:txBody>
            <a:bodyPr/>
            <a:lstStyle/>
            <a:p>
              <a:endParaRPr lang="en-US"/>
            </a:p>
          </p:txBody>
        </p:sp>
        <p:sp>
          <p:nvSpPr>
            <p:cNvPr id="42" name="Line 49"/>
            <p:cNvSpPr>
              <a:spLocks noChangeShapeType="1"/>
            </p:cNvSpPr>
            <p:nvPr/>
          </p:nvSpPr>
          <p:spPr bwMode="auto">
            <a:xfrm>
              <a:off x="426" y="1456"/>
              <a:ext cx="5083" cy="1"/>
            </a:xfrm>
            <a:prstGeom prst="line">
              <a:avLst/>
            </a:prstGeom>
            <a:noFill/>
            <a:ln w="12700">
              <a:solidFill>
                <a:srgbClr val="000000"/>
              </a:solidFill>
              <a:round/>
              <a:headEnd/>
              <a:tailEnd/>
            </a:ln>
          </p:spPr>
          <p:txBody>
            <a:bodyPr/>
            <a:lstStyle/>
            <a:p>
              <a:endParaRPr lang="en-US"/>
            </a:p>
          </p:txBody>
        </p:sp>
        <p:sp>
          <p:nvSpPr>
            <p:cNvPr id="43" name="Line 50"/>
            <p:cNvSpPr>
              <a:spLocks noChangeShapeType="1"/>
            </p:cNvSpPr>
            <p:nvPr/>
          </p:nvSpPr>
          <p:spPr bwMode="auto">
            <a:xfrm>
              <a:off x="582" y="1456"/>
              <a:ext cx="1" cy="2140"/>
            </a:xfrm>
            <a:prstGeom prst="line">
              <a:avLst/>
            </a:prstGeom>
            <a:noFill/>
            <a:ln w="12700">
              <a:solidFill>
                <a:srgbClr val="000000"/>
              </a:solidFill>
              <a:round/>
              <a:headEnd/>
              <a:tailEnd/>
            </a:ln>
          </p:spPr>
          <p:txBody>
            <a:bodyPr/>
            <a:lstStyle/>
            <a:p>
              <a:endParaRPr lang="en-US"/>
            </a:p>
          </p:txBody>
        </p:sp>
        <p:sp>
          <p:nvSpPr>
            <p:cNvPr id="44" name="Line 51"/>
            <p:cNvSpPr>
              <a:spLocks noChangeShapeType="1"/>
            </p:cNvSpPr>
            <p:nvPr/>
          </p:nvSpPr>
          <p:spPr bwMode="auto">
            <a:xfrm>
              <a:off x="664" y="1456"/>
              <a:ext cx="1" cy="2140"/>
            </a:xfrm>
            <a:prstGeom prst="line">
              <a:avLst/>
            </a:prstGeom>
            <a:noFill/>
            <a:ln w="12700">
              <a:solidFill>
                <a:srgbClr val="000000"/>
              </a:solidFill>
              <a:round/>
              <a:headEnd/>
              <a:tailEnd/>
            </a:ln>
          </p:spPr>
          <p:txBody>
            <a:bodyPr/>
            <a:lstStyle/>
            <a:p>
              <a:endParaRPr lang="en-US"/>
            </a:p>
          </p:txBody>
        </p:sp>
        <p:sp>
          <p:nvSpPr>
            <p:cNvPr id="45" name="Line 52"/>
            <p:cNvSpPr>
              <a:spLocks noChangeShapeType="1"/>
            </p:cNvSpPr>
            <p:nvPr/>
          </p:nvSpPr>
          <p:spPr bwMode="auto">
            <a:xfrm>
              <a:off x="730" y="1456"/>
              <a:ext cx="1" cy="2140"/>
            </a:xfrm>
            <a:prstGeom prst="line">
              <a:avLst/>
            </a:prstGeom>
            <a:noFill/>
            <a:ln w="12700">
              <a:solidFill>
                <a:srgbClr val="000000"/>
              </a:solidFill>
              <a:round/>
              <a:headEnd/>
              <a:tailEnd/>
            </a:ln>
          </p:spPr>
          <p:txBody>
            <a:bodyPr/>
            <a:lstStyle/>
            <a:p>
              <a:endParaRPr lang="en-US"/>
            </a:p>
          </p:txBody>
        </p:sp>
        <p:sp>
          <p:nvSpPr>
            <p:cNvPr id="46" name="Line 53"/>
            <p:cNvSpPr>
              <a:spLocks noChangeShapeType="1"/>
            </p:cNvSpPr>
            <p:nvPr/>
          </p:nvSpPr>
          <p:spPr bwMode="auto">
            <a:xfrm>
              <a:off x="779" y="1456"/>
              <a:ext cx="1" cy="2140"/>
            </a:xfrm>
            <a:prstGeom prst="line">
              <a:avLst/>
            </a:prstGeom>
            <a:noFill/>
            <a:ln w="12700">
              <a:solidFill>
                <a:srgbClr val="000000"/>
              </a:solidFill>
              <a:round/>
              <a:headEnd/>
              <a:tailEnd/>
            </a:ln>
          </p:spPr>
          <p:txBody>
            <a:bodyPr/>
            <a:lstStyle/>
            <a:p>
              <a:endParaRPr lang="en-US"/>
            </a:p>
          </p:txBody>
        </p:sp>
        <p:sp>
          <p:nvSpPr>
            <p:cNvPr id="47" name="Line 54"/>
            <p:cNvSpPr>
              <a:spLocks noChangeShapeType="1"/>
            </p:cNvSpPr>
            <p:nvPr/>
          </p:nvSpPr>
          <p:spPr bwMode="auto">
            <a:xfrm>
              <a:off x="820" y="1456"/>
              <a:ext cx="1" cy="2140"/>
            </a:xfrm>
            <a:prstGeom prst="line">
              <a:avLst/>
            </a:prstGeom>
            <a:noFill/>
            <a:ln w="12700">
              <a:solidFill>
                <a:srgbClr val="000000"/>
              </a:solidFill>
              <a:round/>
              <a:headEnd/>
              <a:tailEnd/>
            </a:ln>
          </p:spPr>
          <p:txBody>
            <a:bodyPr/>
            <a:lstStyle/>
            <a:p>
              <a:endParaRPr lang="en-US"/>
            </a:p>
          </p:txBody>
        </p:sp>
        <p:sp>
          <p:nvSpPr>
            <p:cNvPr id="48" name="Line 55"/>
            <p:cNvSpPr>
              <a:spLocks noChangeShapeType="1"/>
            </p:cNvSpPr>
            <p:nvPr/>
          </p:nvSpPr>
          <p:spPr bwMode="auto">
            <a:xfrm>
              <a:off x="853" y="1456"/>
              <a:ext cx="1" cy="2140"/>
            </a:xfrm>
            <a:prstGeom prst="line">
              <a:avLst/>
            </a:prstGeom>
            <a:noFill/>
            <a:ln w="12700">
              <a:solidFill>
                <a:srgbClr val="000000"/>
              </a:solidFill>
              <a:round/>
              <a:headEnd/>
              <a:tailEnd/>
            </a:ln>
          </p:spPr>
          <p:txBody>
            <a:bodyPr/>
            <a:lstStyle/>
            <a:p>
              <a:endParaRPr lang="en-US"/>
            </a:p>
          </p:txBody>
        </p:sp>
        <p:sp>
          <p:nvSpPr>
            <p:cNvPr id="49" name="Line 56"/>
            <p:cNvSpPr>
              <a:spLocks noChangeShapeType="1"/>
            </p:cNvSpPr>
            <p:nvPr/>
          </p:nvSpPr>
          <p:spPr bwMode="auto">
            <a:xfrm>
              <a:off x="886" y="1456"/>
              <a:ext cx="1" cy="2140"/>
            </a:xfrm>
            <a:prstGeom prst="line">
              <a:avLst/>
            </a:prstGeom>
            <a:noFill/>
            <a:ln w="12700">
              <a:solidFill>
                <a:srgbClr val="000000"/>
              </a:solidFill>
              <a:round/>
              <a:headEnd/>
              <a:tailEnd/>
            </a:ln>
          </p:spPr>
          <p:txBody>
            <a:bodyPr/>
            <a:lstStyle/>
            <a:p>
              <a:endParaRPr lang="en-US"/>
            </a:p>
          </p:txBody>
        </p:sp>
        <p:sp>
          <p:nvSpPr>
            <p:cNvPr id="50" name="Line 57"/>
            <p:cNvSpPr>
              <a:spLocks noChangeShapeType="1"/>
            </p:cNvSpPr>
            <p:nvPr/>
          </p:nvSpPr>
          <p:spPr bwMode="auto">
            <a:xfrm>
              <a:off x="911" y="1456"/>
              <a:ext cx="1" cy="2140"/>
            </a:xfrm>
            <a:prstGeom prst="line">
              <a:avLst/>
            </a:prstGeom>
            <a:noFill/>
            <a:ln w="12700">
              <a:solidFill>
                <a:srgbClr val="000000"/>
              </a:solidFill>
              <a:round/>
              <a:headEnd/>
              <a:tailEnd/>
            </a:ln>
          </p:spPr>
          <p:txBody>
            <a:bodyPr/>
            <a:lstStyle/>
            <a:p>
              <a:endParaRPr lang="en-US"/>
            </a:p>
          </p:txBody>
        </p:sp>
        <p:sp>
          <p:nvSpPr>
            <p:cNvPr id="51" name="Line 58"/>
            <p:cNvSpPr>
              <a:spLocks noChangeShapeType="1"/>
            </p:cNvSpPr>
            <p:nvPr/>
          </p:nvSpPr>
          <p:spPr bwMode="auto">
            <a:xfrm>
              <a:off x="1084" y="1456"/>
              <a:ext cx="1" cy="2140"/>
            </a:xfrm>
            <a:prstGeom prst="line">
              <a:avLst/>
            </a:prstGeom>
            <a:noFill/>
            <a:ln w="12700">
              <a:solidFill>
                <a:srgbClr val="000000"/>
              </a:solidFill>
              <a:round/>
              <a:headEnd/>
              <a:tailEnd/>
            </a:ln>
          </p:spPr>
          <p:txBody>
            <a:bodyPr/>
            <a:lstStyle/>
            <a:p>
              <a:endParaRPr lang="en-US"/>
            </a:p>
          </p:txBody>
        </p:sp>
        <p:sp>
          <p:nvSpPr>
            <p:cNvPr id="52" name="Line 59"/>
            <p:cNvSpPr>
              <a:spLocks noChangeShapeType="1"/>
            </p:cNvSpPr>
            <p:nvPr/>
          </p:nvSpPr>
          <p:spPr bwMode="auto">
            <a:xfrm>
              <a:off x="1174" y="1456"/>
              <a:ext cx="1" cy="2140"/>
            </a:xfrm>
            <a:prstGeom prst="line">
              <a:avLst/>
            </a:prstGeom>
            <a:noFill/>
            <a:ln w="12700">
              <a:solidFill>
                <a:srgbClr val="000000"/>
              </a:solidFill>
              <a:round/>
              <a:headEnd/>
              <a:tailEnd/>
            </a:ln>
          </p:spPr>
          <p:txBody>
            <a:bodyPr/>
            <a:lstStyle/>
            <a:p>
              <a:endParaRPr lang="en-US"/>
            </a:p>
          </p:txBody>
        </p:sp>
        <p:sp>
          <p:nvSpPr>
            <p:cNvPr id="53" name="Line 60"/>
            <p:cNvSpPr>
              <a:spLocks noChangeShapeType="1"/>
            </p:cNvSpPr>
            <p:nvPr/>
          </p:nvSpPr>
          <p:spPr bwMode="auto">
            <a:xfrm>
              <a:off x="1240" y="1456"/>
              <a:ext cx="1" cy="2140"/>
            </a:xfrm>
            <a:prstGeom prst="line">
              <a:avLst/>
            </a:prstGeom>
            <a:noFill/>
            <a:ln w="12700">
              <a:solidFill>
                <a:srgbClr val="000000"/>
              </a:solidFill>
              <a:round/>
              <a:headEnd/>
              <a:tailEnd/>
            </a:ln>
          </p:spPr>
          <p:txBody>
            <a:bodyPr/>
            <a:lstStyle/>
            <a:p>
              <a:endParaRPr lang="en-US"/>
            </a:p>
          </p:txBody>
        </p:sp>
        <p:sp>
          <p:nvSpPr>
            <p:cNvPr id="54" name="Line 61"/>
            <p:cNvSpPr>
              <a:spLocks noChangeShapeType="1"/>
            </p:cNvSpPr>
            <p:nvPr/>
          </p:nvSpPr>
          <p:spPr bwMode="auto">
            <a:xfrm>
              <a:off x="1289" y="1456"/>
              <a:ext cx="1" cy="2140"/>
            </a:xfrm>
            <a:prstGeom prst="line">
              <a:avLst/>
            </a:prstGeom>
            <a:noFill/>
            <a:ln w="12700">
              <a:solidFill>
                <a:srgbClr val="000000"/>
              </a:solidFill>
              <a:round/>
              <a:headEnd/>
              <a:tailEnd/>
            </a:ln>
          </p:spPr>
          <p:txBody>
            <a:bodyPr/>
            <a:lstStyle/>
            <a:p>
              <a:endParaRPr lang="en-US"/>
            </a:p>
          </p:txBody>
        </p:sp>
        <p:sp>
          <p:nvSpPr>
            <p:cNvPr id="55" name="Line 62"/>
            <p:cNvSpPr>
              <a:spLocks noChangeShapeType="1"/>
            </p:cNvSpPr>
            <p:nvPr/>
          </p:nvSpPr>
          <p:spPr bwMode="auto">
            <a:xfrm>
              <a:off x="1330" y="1456"/>
              <a:ext cx="1" cy="2140"/>
            </a:xfrm>
            <a:prstGeom prst="line">
              <a:avLst/>
            </a:prstGeom>
            <a:noFill/>
            <a:ln w="12700">
              <a:solidFill>
                <a:srgbClr val="000000"/>
              </a:solidFill>
              <a:round/>
              <a:headEnd/>
              <a:tailEnd/>
            </a:ln>
          </p:spPr>
          <p:txBody>
            <a:bodyPr/>
            <a:lstStyle/>
            <a:p>
              <a:endParaRPr lang="en-US"/>
            </a:p>
          </p:txBody>
        </p:sp>
        <p:sp>
          <p:nvSpPr>
            <p:cNvPr id="56" name="Line 63"/>
            <p:cNvSpPr>
              <a:spLocks noChangeShapeType="1"/>
            </p:cNvSpPr>
            <p:nvPr/>
          </p:nvSpPr>
          <p:spPr bwMode="auto">
            <a:xfrm>
              <a:off x="1363" y="1456"/>
              <a:ext cx="1" cy="2140"/>
            </a:xfrm>
            <a:prstGeom prst="line">
              <a:avLst/>
            </a:prstGeom>
            <a:noFill/>
            <a:ln w="12700">
              <a:solidFill>
                <a:srgbClr val="000000"/>
              </a:solidFill>
              <a:round/>
              <a:headEnd/>
              <a:tailEnd/>
            </a:ln>
          </p:spPr>
          <p:txBody>
            <a:bodyPr/>
            <a:lstStyle/>
            <a:p>
              <a:endParaRPr lang="en-US"/>
            </a:p>
          </p:txBody>
        </p:sp>
        <p:sp>
          <p:nvSpPr>
            <p:cNvPr id="57" name="Line 64"/>
            <p:cNvSpPr>
              <a:spLocks noChangeShapeType="1"/>
            </p:cNvSpPr>
            <p:nvPr/>
          </p:nvSpPr>
          <p:spPr bwMode="auto">
            <a:xfrm>
              <a:off x="1396" y="1456"/>
              <a:ext cx="1" cy="2140"/>
            </a:xfrm>
            <a:prstGeom prst="line">
              <a:avLst/>
            </a:prstGeom>
            <a:noFill/>
            <a:ln w="12700">
              <a:solidFill>
                <a:srgbClr val="000000"/>
              </a:solidFill>
              <a:round/>
              <a:headEnd/>
              <a:tailEnd/>
            </a:ln>
          </p:spPr>
          <p:txBody>
            <a:bodyPr/>
            <a:lstStyle/>
            <a:p>
              <a:endParaRPr lang="en-US"/>
            </a:p>
          </p:txBody>
        </p:sp>
        <p:sp>
          <p:nvSpPr>
            <p:cNvPr id="58" name="Line 65"/>
            <p:cNvSpPr>
              <a:spLocks noChangeShapeType="1"/>
            </p:cNvSpPr>
            <p:nvPr/>
          </p:nvSpPr>
          <p:spPr bwMode="auto">
            <a:xfrm>
              <a:off x="1421" y="1456"/>
              <a:ext cx="1" cy="2140"/>
            </a:xfrm>
            <a:prstGeom prst="line">
              <a:avLst/>
            </a:prstGeom>
            <a:noFill/>
            <a:ln w="12700">
              <a:solidFill>
                <a:srgbClr val="000000"/>
              </a:solidFill>
              <a:round/>
              <a:headEnd/>
              <a:tailEnd/>
            </a:ln>
          </p:spPr>
          <p:txBody>
            <a:bodyPr/>
            <a:lstStyle/>
            <a:p>
              <a:endParaRPr lang="en-US"/>
            </a:p>
          </p:txBody>
        </p:sp>
        <p:sp>
          <p:nvSpPr>
            <p:cNvPr id="59" name="Line 66"/>
            <p:cNvSpPr>
              <a:spLocks noChangeShapeType="1"/>
            </p:cNvSpPr>
            <p:nvPr/>
          </p:nvSpPr>
          <p:spPr bwMode="auto">
            <a:xfrm>
              <a:off x="1594" y="1456"/>
              <a:ext cx="1" cy="2140"/>
            </a:xfrm>
            <a:prstGeom prst="line">
              <a:avLst/>
            </a:prstGeom>
            <a:noFill/>
            <a:ln w="12700">
              <a:solidFill>
                <a:srgbClr val="000000"/>
              </a:solidFill>
              <a:round/>
              <a:headEnd/>
              <a:tailEnd/>
            </a:ln>
          </p:spPr>
          <p:txBody>
            <a:bodyPr/>
            <a:lstStyle/>
            <a:p>
              <a:endParaRPr lang="en-US"/>
            </a:p>
          </p:txBody>
        </p:sp>
        <p:sp>
          <p:nvSpPr>
            <p:cNvPr id="60" name="Line 67"/>
            <p:cNvSpPr>
              <a:spLocks noChangeShapeType="1"/>
            </p:cNvSpPr>
            <p:nvPr/>
          </p:nvSpPr>
          <p:spPr bwMode="auto">
            <a:xfrm>
              <a:off x="1684" y="1456"/>
              <a:ext cx="1" cy="2140"/>
            </a:xfrm>
            <a:prstGeom prst="line">
              <a:avLst/>
            </a:prstGeom>
            <a:noFill/>
            <a:ln w="12700">
              <a:solidFill>
                <a:srgbClr val="000000"/>
              </a:solidFill>
              <a:round/>
              <a:headEnd/>
              <a:tailEnd/>
            </a:ln>
          </p:spPr>
          <p:txBody>
            <a:bodyPr/>
            <a:lstStyle/>
            <a:p>
              <a:endParaRPr lang="en-US"/>
            </a:p>
          </p:txBody>
        </p:sp>
        <p:sp>
          <p:nvSpPr>
            <p:cNvPr id="61" name="Line 68"/>
            <p:cNvSpPr>
              <a:spLocks noChangeShapeType="1"/>
            </p:cNvSpPr>
            <p:nvPr/>
          </p:nvSpPr>
          <p:spPr bwMode="auto">
            <a:xfrm>
              <a:off x="1750" y="1456"/>
              <a:ext cx="1" cy="2140"/>
            </a:xfrm>
            <a:prstGeom prst="line">
              <a:avLst/>
            </a:prstGeom>
            <a:noFill/>
            <a:ln w="12700">
              <a:solidFill>
                <a:srgbClr val="000000"/>
              </a:solidFill>
              <a:round/>
              <a:headEnd/>
              <a:tailEnd/>
            </a:ln>
          </p:spPr>
          <p:txBody>
            <a:bodyPr/>
            <a:lstStyle/>
            <a:p>
              <a:endParaRPr lang="en-US"/>
            </a:p>
          </p:txBody>
        </p:sp>
        <p:sp>
          <p:nvSpPr>
            <p:cNvPr id="62" name="Line 69"/>
            <p:cNvSpPr>
              <a:spLocks noChangeShapeType="1"/>
            </p:cNvSpPr>
            <p:nvPr/>
          </p:nvSpPr>
          <p:spPr bwMode="auto">
            <a:xfrm>
              <a:off x="1799" y="1456"/>
              <a:ext cx="1" cy="2140"/>
            </a:xfrm>
            <a:prstGeom prst="line">
              <a:avLst/>
            </a:prstGeom>
            <a:noFill/>
            <a:ln w="12700">
              <a:solidFill>
                <a:srgbClr val="000000"/>
              </a:solidFill>
              <a:round/>
              <a:headEnd/>
              <a:tailEnd/>
            </a:ln>
          </p:spPr>
          <p:txBody>
            <a:bodyPr/>
            <a:lstStyle/>
            <a:p>
              <a:endParaRPr lang="en-US"/>
            </a:p>
          </p:txBody>
        </p:sp>
        <p:sp>
          <p:nvSpPr>
            <p:cNvPr id="63" name="Line 70"/>
            <p:cNvSpPr>
              <a:spLocks noChangeShapeType="1"/>
            </p:cNvSpPr>
            <p:nvPr/>
          </p:nvSpPr>
          <p:spPr bwMode="auto">
            <a:xfrm>
              <a:off x="1840" y="1456"/>
              <a:ext cx="1" cy="2140"/>
            </a:xfrm>
            <a:prstGeom prst="line">
              <a:avLst/>
            </a:prstGeom>
            <a:noFill/>
            <a:ln w="12700">
              <a:solidFill>
                <a:srgbClr val="000000"/>
              </a:solidFill>
              <a:round/>
              <a:headEnd/>
              <a:tailEnd/>
            </a:ln>
          </p:spPr>
          <p:txBody>
            <a:bodyPr/>
            <a:lstStyle/>
            <a:p>
              <a:endParaRPr lang="en-US"/>
            </a:p>
          </p:txBody>
        </p:sp>
        <p:sp>
          <p:nvSpPr>
            <p:cNvPr id="64" name="Line 71"/>
            <p:cNvSpPr>
              <a:spLocks noChangeShapeType="1"/>
            </p:cNvSpPr>
            <p:nvPr/>
          </p:nvSpPr>
          <p:spPr bwMode="auto">
            <a:xfrm>
              <a:off x="1873" y="1456"/>
              <a:ext cx="1" cy="2140"/>
            </a:xfrm>
            <a:prstGeom prst="line">
              <a:avLst/>
            </a:prstGeom>
            <a:noFill/>
            <a:ln w="12700">
              <a:solidFill>
                <a:srgbClr val="000000"/>
              </a:solidFill>
              <a:round/>
              <a:headEnd/>
              <a:tailEnd/>
            </a:ln>
          </p:spPr>
          <p:txBody>
            <a:bodyPr/>
            <a:lstStyle/>
            <a:p>
              <a:endParaRPr lang="en-US"/>
            </a:p>
          </p:txBody>
        </p:sp>
        <p:sp>
          <p:nvSpPr>
            <p:cNvPr id="65" name="Line 72"/>
            <p:cNvSpPr>
              <a:spLocks noChangeShapeType="1"/>
            </p:cNvSpPr>
            <p:nvPr/>
          </p:nvSpPr>
          <p:spPr bwMode="auto">
            <a:xfrm>
              <a:off x="1898" y="1456"/>
              <a:ext cx="1" cy="2140"/>
            </a:xfrm>
            <a:prstGeom prst="line">
              <a:avLst/>
            </a:prstGeom>
            <a:noFill/>
            <a:ln w="12700">
              <a:solidFill>
                <a:srgbClr val="000000"/>
              </a:solidFill>
              <a:round/>
              <a:headEnd/>
              <a:tailEnd/>
            </a:ln>
          </p:spPr>
          <p:txBody>
            <a:bodyPr/>
            <a:lstStyle/>
            <a:p>
              <a:endParaRPr lang="en-US"/>
            </a:p>
          </p:txBody>
        </p:sp>
        <p:sp>
          <p:nvSpPr>
            <p:cNvPr id="66" name="Line 73"/>
            <p:cNvSpPr>
              <a:spLocks noChangeShapeType="1"/>
            </p:cNvSpPr>
            <p:nvPr/>
          </p:nvSpPr>
          <p:spPr bwMode="auto">
            <a:xfrm>
              <a:off x="1931" y="1456"/>
              <a:ext cx="1" cy="2140"/>
            </a:xfrm>
            <a:prstGeom prst="line">
              <a:avLst/>
            </a:prstGeom>
            <a:noFill/>
            <a:ln w="12700">
              <a:solidFill>
                <a:srgbClr val="000000"/>
              </a:solidFill>
              <a:round/>
              <a:headEnd/>
              <a:tailEnd/>
            </a:ln>
          </p:spPr>
          <p:txBody>
            <a:bodyPr/>
            <a:lstStyle/>
            <a:p>
              <a:endParaRPr lang="en-US"/>
            </a:p>
          </p:txBody>
        </p:sp>
        <p:sp>
          <p:nvSpPr>
            <p:cNvPr id="67" name="Line 74"/>
            <p:cNvSpPr>
              <a:spLocks noChangeShapeType="1"/>
            </p:cNvSpPr>
            <p:nvPr/>
          </p:nvSpPr>
          <p:spPr bwMode="auto">
            <a:xfrm>
              <a:off x="2104" y="1456"/>
              <a:ext cx="1" cy="2140"/>
            </a:xfrm>
            <a:prstGeom prst="line">
              <a:avLst/>
            </a:prstGeom>
            <a:noFill/>
            <a:ln w="12700">
              <a:solidFill>
                <a:srgbClr val="000000"/>
              </a:solidFill>
              <a:round/>
              <a:headEnd/>
              <a:tailEnd/>
            </a:ln>
          </p:spPr>
          <p:txBody>
            <a:bodyPr/>
            <a:lstStyle/>
            <a:p>
              <a:endParaRPr lang="en-US"/>
            </a:p>
          </p:txBody>
        </p:sp>
        <p:sp>
          <p:nvSpPr>
            <p:cNvPr id="68" name="Line 75"/>
            <p:cNvSpPr>
              <a:spLocks noChangeShapeType="1"/>
            </p:cNvSpPr>
            <p:nvPr/>
          </p:nvSpPr>
          <p:spPr bwMode="auto">
            <a:xfrm>
              <a:off x="2194" y="1456"/>
              <a:ext cx="1" cy="2140"/>
            </a:xfrm>
            <a:prstGeom prst="line">
              <a:avLst/>
            </a:prstGeom>
            <a:noFill/>
            <a:ln w="12700">
              <a:solidFill>
                <a:srgbClr val="000000"/>
              </a:solidFill>
              <a:round/>
              <a:headEnd/>
              <a:tailEnd/>
            </a:ln>
          </p:spPr>
          <p:txBody>
            <a:bodyPr/>
            <a:lstStyle/>
            <a:p>
              <a:endParaRPr lang="en-US"/>
            </a:p>
          </p:txBody>
        </p:sp>
        <p:sp>
          <p:nvSpPr>
            <p:cNvPr id="69" name="Line 76"/>
            <p:cNvSpPr>
              <a:spLocks noChangeShapeType="1"/>
            </p:cNvSpPr>
            <p:nvPr/>
          </p:nvSpPr>
          <p:spPr bwMode="auto">
            <a:xfrm>
              <a:off x="2260" y="1456"/>
              <a:ext cx="1" cy="2140"/>
            </a:xfrm>
            <a:prstGeom prst="line">
              <a:avLst/>
            </a:prstGeom>
            <a:noFill/>
            <a:ln w="12700">
              <a:solidFill>
                <a:srgbClr val="000000"/>
              </a:solidFill>
              <a:round/>
              <a:headEnd/>
              <a:tailEnd/>
            </a:ln>
          </p:spPr>
          <p:txBody>
            <a:bodyPr/>
            <a:lstStyle/>
            <a:p>
              <a:endParaRPr lang="en-US"/>
            </a:p>
          </p:txBody>
        </p:sp>
        <p:sp>
          <p:nvSpPr>
            <p:cNvPr id="70" name="Line 77"/>
            <p:cNvSpPr>
              <a:spLocks noChangeShapeType="1"/>
            </p:cNvSpPr>
            <p:nvPr/>
          </p:nvSpPr>
          <p:spPr bwMode="auto">
            <a:xfrm>
              <a:off x="2309" y="1456"/>
              <a:ext cx="1" cy="2140"/>
            </a:xfrm>
            <a:prstGeom prst="line">
              <a:avLst/>
            </a:prstGeom>
            <a:noFill/>
            <a:ln w="12700">
              <a:solidFill>
                <a:srgbClr val="000000"/>
              </a:solidFill>
              <a:round/>
              <a:headEnd/>
              <a:tailEnd/>
            </a:ln>
          </p:spPr>
          <p:txBody>
            <a:bodyPr/>
            <a:lstStyle/>
            <a:p>
              <a:endParaRPr lang="en-US"/>
            </a:p>
          </p:txBody>
        </p:sp>
        <p:sp>
          <p:nvSpPr>
            <p:cNvPr id="71" name="Line 78"/>
            <p:cNvSpPr>
              <a:spLocks noChangeShapeType="1"/>
            </p:cNvSpPr>
            <p:nvPr/>
          </p:nvSpPr>
          <p:spPr bwMode="auto">
            <a:xfrm>
              <a:off x="2342" y="1456"/>
              <a:ext cx="1" cy="2140"/>
            </a:xfrm>
            <a:prstGeom prst="line">
              <a:avLst/>
            </a:prstGeom>
            <a:noFill/>
            <a:ln w="12700">
              <a:solidFill>
                <a:srgbClr val="000000"/>
              </a:solidFill>
              <a:round/>
              <a:headEnd/>
              <a:tailEnd/>
            </a:ln>
          </p:spPr>
          <p:txBody>
            <a:bodyPr/>
            <a:lstStyle/>
            <a:p>
              <a:endParaRPr lang="en-US"/>
            </a:p>
          </p:txBody>
        </p:sp>
        <p:sp>
          <p:nvSpPr>
            <p:cNvPr id="72" name="Line 79"/>
            <p:cNvSpPr>
              <a:spLocks noChangeShapeType="1"/>
            </p:cNvSpPr>
            <p:nvPr/>
          </p:nvSpPr>
          <p:spPr bwMode="auto">
            <a:xfrm>
              <a:off x="2383" y="1456"/>
              <a:ext cx="1" cy="2140"/>
            </a:xfrm>
            <a:prstGeom prst="line">
              <a:avLst/>
            </a:prstGeom>
            <a:noFill/>
            <a:ln w="12700">
              <a:solidFill>
                <a:srgbClr val="000000"/>
              </a:solidFill>
              <a:round/>
              <a:headEnd/>
              <a:tailEnd/>
            </a:ln>
          </p:spPr>
          <p:txBody>
            <a:bodyPr/>
            <a:lstStyle/>
            <a:p>
              <a:endParaRPr lang="en-US"/>
            </a:p>
          </p:txBody>
        </p:sp>
        <p:sp>
          <p:nvSpPr>
            <p:cNvPr id="73" name="Line 80"/>
            <p:cNvSpPr>
              <a:spLocks noChangeShapeType="1"/>
            </p:cNvSpPr>
            <p:nvPr/>
          </p:nvSpPr>
          <p:spPr bwMode="auto">
            <a:xfrm>
              <a:off x="2408" y="1456"/>
              <a:ext cx="1" cy="2140"/>
            </a:xfrm>
            <a:prstGeom prst="line">
              <a:avLst/>
            </a:prstGeom>
            <a:noFill/>
            <a:ln w="12700">
              <a:solidFill>
                <a:srgbClr val="000000"/>
              </a:solidFill>
              <a:round/>
              <a:headEnd/>
              <a:tailEnd/>
            </a:ln>
          </p:spPr>
          <p:txBody>
            <a:bodyPr/>
            <a:lstStyle/>
            <a:p>
              <a:endParaRPr lang="en-US"/>
            </a:p>
          </p:txBody>
        </p:sp>
        <p:sp>
          <p:nvSpPr>
            <p:cNvPr id="74" name="Line 81"/>
            <p:cNvSpPr>
              <a:spLocks noChangeShapeType="1"/>
            </p:cNvSpPr>
            <p:nvPr/>
          </p:nvSpPr>
          <p:spPr bwMode="auto">
            <a:xfrm>
              <a:off x="2433" y="1456"/>
              <a:ext cx="1" cy="2140"/>
            </a:xfrm>
            <a:prstGeom prst="line">
              <a:avLst/>
            </a:prstGeom>
            <a:noFill/>
            <a:ln w="12700">
              <a:solidFill>
                <a:srgbClr val="000000"/>
              </a:solidFill>
              <a:round/>
              <a:headEnd/>
              <a:tailEnd/>
            </a:ln>
          </p:spPr>
          <p:txBody>
            <a:bodyPr/>
            <a:lstStyle/>
            <a:p>
              <a:endParaRPr lang="en-US"/>
            </a:p>
          </p:txBody>
        </p:sp>
        <p:sp>
          <p:nvSpPr>
            <p:cNvPr id="75" name="Line 82"/>
            <p:cNvSpPr>
              <a:spLocks noChangeShapeType="1"/>
            </p:cNvSpPr>
            <p:nvPr/>
          </p:nvSpPr>
          <p:spPr bwMode="auto">
            <a:xfrm>
              <a:off x="2614" y="1456"/>
              <a:ext cx="1" cy="2140"/>
            </a:xfrm>
            <a:prstGeom prst="line">
              <a:avLst/>
            </a:prstGeom>
            <a:noFill/>
            <a:ln w="12700">
              <a:solidFill>
                <a:srgbClr val="000000"/>
              </a:solidFill>
              <a:round/>
              <a:headEnd/>
              <a:tailEnd/>
            </a:ln>
          </p:spPr>
          <p:txBody>
            <a:bodyPr/>
            <a:lstStyle/>
            <a:p>
              <a:endParaRPr lang="en-US"/>
            </a:p>
          </p:txBody>
        </p:sp>
        <p:sp>
          <p:nvSpPr>
            <p:cNvPr id="76" name="Line 83"/>
            <p:cNvSpPr>
              <a:spLocks noChangeShapeType="1"/>
            </p:cNvSpPr>
            <p:nvPr/>
          </p:nvSpPr>
          <p:spPr bwMode="auto">
            <a:xfrm>
              <a:off x="2704" y="1456"/>
              <a:ext cx="1" cy="2140"/>
            </a:xfrm>
            <a:prstGeom prst="line">
              <a:avLst/>
            </a:prstGeom>
            <a:noFill/>
            <a:ln w="12700">
              <a:solidFill>
                <a:srgbClr val="000000"/>
              </a:solidFill>
              <a:round/>
              <a:headEnd/>
              <a:tailEnd/>
            </a:ln>
          </p:spPr>
          <p:txBody>
            <a:bodyPr/>
            <a:lstStyle/>
            <a:p>
              <a:endParaRPr lang="en-US"/>
            </a:p>
          </p:txBody>
        </p:sp>
        <p:sp>
          <p:nvSpPr>
            <p:cNvPr id="77" name="Line 84"/>
            <p:cNvSpPr>
              <a:spLocks noChangeShapeType="1"/>
            </p:cNvSpPr>
            <p:nvPr/>
          </p:nvSpPr>
          <p:spPr bwMode="auto">
            <a:xfrm>
              <a:off x="2762" y="1456"/>
              <a:ext cx="1" cy="2140"/>
            </a:xfrm>
            <a:prstGeom prst="line">
              <a:avLst/>
            </a:prstGeom>
            <a:noFill/>
            <a:ln w="12700">
              <a:solidFill>
                <a:srgbClr val="000000"/>
              </a:solidFill>
              <a:round/>
              <a:headEnd/>
              <a:tailEnd/>
            </a:ln>
          </p:spPr>
          <p:txBody>
            <a:bodyPr/>
            <a:lstStyle/>
            <a:p>
              <a:endParaRPr lang="en-US"/>
            </a:p>
          </p:txBody>
        </p:sp>
        <p:sp>
          <p:nvSpPr>
            <p:cNvPr id="78" name="Line 85"/>
            <p:cNvSpPr>
              <a:spLocks noChangeShapeType="1"/>
            </p:cNvSpPr>
            <p:nvPr/>
          </p:nvSpPr>
          <p:spPr bwMode="auto">
            <a:xfrm>
              <a:off x="2811" y="1456"/>
              <a:ext cx="1" cy="2140"/>
            </a:xfrm>
            <a:prstGeom prst="line">
              <a:avLst/>
            </a:prstGeom>
            <a:noFill/>
            <a:ln w="12700">
              <a:solidFill>
                <a:srgbClr val="000000"/>
              </a:solidFill>
              <a:round/>
              <a:headEnd/>
              <a:tailEnd/>
            </a:ln>
          </p:spPr>
          <p:txBody>
            <a:bodyPr/>
            <a:lstStyle/>
            <a:p>
              <a:endParaRPr lang="en-US"/>
            </a:p>
          </p:txBody>
        </p:sp>
        <p:sp>
          <p:nvSpPr>
            <p:cNvPr id="79" name="Line 86"/>
            <p:cNvSpPr>
              <a:spLocks noChangeShapeType="1"/>
            </p:cNvSpPr>
            <p:nvPr/>
          </p:nvSpPr>
          <p:spPr bwMode="auto">
            <a:xfrm>
              <a:off x="2852" y="1456"/>
              <a:ext cx="1" cy="2140"/>
            </a:xfrm>
            <a:prstGeom prst="line">
              <a:avLst/>
            </a:prstGeom>
            <a:noFill/>
            <a:ln w="12700">
              <a:solidFill>
                <a:srgbClr val="000000"/>
              </a:solidFill>
              <a:round/>
              <a:headEnd/>
              <a:tailEnd/>
            </a:ln>
          </p:spPr>
          <p:txBody>
            <a:bodyPr/>
            <a:lstStyle/>
            <a:p>
              <a:endParaRPr lang="en-US"/>
            </a:p>
          </p:txBody>
        </p:sp>
        <p:sp>
          <p:nvSpPr>
            <p:cNvPr id="80" name="Line 87"/>
            <p:cNvSpPr>
              <a:spLocks noChangeShapeType="1"/>
            </p:cNvSpPr>
            <p:nvPr/>
          </p:nvSpPr>
          <p:spPr bwMode="auto">
            <a:xfrm>
              <a:off x="2885" y="1456"/>
              <a:ext cx="1" cy="2140"/>
            </a:xfrm>
            <a:prstGeom prst="line">
              <a:avLst/>
            </a:prstGeom>
            <a:noFill/>
            <a:ln w="12700">
              <a:solidFill>
                <a:srgbClr val="000000"/>
              </a:solidFill>
              <a:round/>
              <a:headEnd/>
              <a:tailEnd/>
            </a:ln>
          </p:spPr>
          <p:txBody>
            <a:bodyPr/>
            <a:lstStyle/>
            <a:p>
              <a:endParaRPr lang="en-US"/>
            </a:p>
          </p:txBody>
        </p:sp>
        <p:sp>
          <p:nvSpPr>
            <p:cNvPr id="81" name="Line 88"/>
            <p:cNvSpPr>
              <a:spLocks noChangeShapeType="1"/>
            </p:cNvSpPr>
            <p:nvPr/>
          </p:nvSpPr>
          <p:spPr bwMode="auto">
            <a:xfrm>
              <a:off x="2918" y="1456"/>
              <a:ext cx="1" cy="2140"/>
            </a:xfrm>
            <a:prstGeom prst="line">
              <a:avLst/>
            </a:prstGeom>
            <a:noFill/>
            <a:ln w="12700">
              <a:solidFill>
                <a:srgbClr val="000000"/>
              </a:solidFill>
              <a:round/>
              <a:headEnd/>
              <a:tailEnd/>
            </a:ln>
          </p:spPr>
          <p:txBody>
            <a:bodyPr/>
            <a:lstStyle/>
            <a:p>
              <a:endParaRPr lang="en-US"/>
            </a:p>
          </p:txBody>
        </p:sp>
        <p:sp>
          <p:nvSpPr>
            <p:cNvPr id="82" name="Line 89"/>
            <p:cNvSpPr>
              <a:spLocks noChangeShapeType="1"/>
            </p:cNvSpPr>
            <p:nvPr/>
          </p:nvSpPr>
          <p:spPr bwMode="auto">
            <a:xfrm>
              <a:off x="2943" y="1456"/>
              <a:ext cx="1" cy="2140"/>
            </a:xfrm>
            <a:prstGeom prst="line">
              <a:avLst/>
            </a:prstGeom>
            <a:noFill/>
            <a:ln w="12700">
              <a:solidFill>
                <a:srgbClr val="000000"/>
              </a:solidFill>
              <a:round/>
              <a:headEnd/>
              <a:tailEnd/>
            </a:ln>
          </p:spPr>
          <p:txBody>
            <a:bodyPr/>
            <a:lstStyle/>
            <a:p>
              <a:endParaRPr lang="en-US"/>
            </a:p>
          </p:txBody>
        </p:sp>
        <p:sp>
          <p:nvSpPr>
            <p:cNvPr id="83" name="Line 90"/>
            <p:cNvSpPr>
              <a:spLocks noChangeShapeType="1"/>
            </p:cNvSpPr>
            <p:nvPr/>
          </p:nvSpPr>
          <p:spPr bwMode="auto">
            <a:xfrm>
              <a:off x="3123" y="1456"/>
              <a:ext cx="1" cy="2140"/>
            </a:xfrm>
            <a:prstGeom prst="line">
              <a:avLst/>
            </a:prstGeom>
            <a:noFill/>
            <a:ln w="12700">
              <a:solidFill>
                <a:srgbClr val="000000"/>
              </a:solidFill>
              <a:round/>
              <a:headEnd/>
              <a:tailEnd/>
            </a:ln>
          </p:spPr>
          <p:txBody>
            <a:bodyPr/>
            <a:lstStyle/>
            <a:p>
              <a:endParaRPr lang="en-US"/>
            </a:p>
          </p:txBody>
        </p:sp>
        <p:sp>
          <p:nvSpPr>
            <p:cNvPr id="84" name="Line 91"/>
            <p:cNvSpPr>
              <a:spLocks noChangeShapeType="1"/>
            </p:cNvSpPr>
            <p:nvPr/>
          </p:nvSpPr>
          <p:spPr bwMode="auto">
            <a:xfrm>
              <a:off x="3206" y="1456"/>
              <a:ext cx="1" cy="2140"/>
            </a:xfrm>
            <a:prstGeom prst="line">
              <a:avLst/>
            </a:prstGeom>
            <a:noFill/>
            <a:ln w="12700">
              <a:solidFill>
                <a:srgbClr val="000000"/>
              </a:solidFill>
              <a:round/>
              <a:headEnd/>
              <a:tailEnd/>
            </a:ln>
          </p:spPr>
          <p:txBody>
            <a:bodyPr/>
            <a:lstStyle/>
            <a:p>
              <a:endParaRPr lang="en-US"/>
            </a:p>
          </p:txBody>
        </p:sp>
        <p:sp>
          <p:nvSpPr>
            <p:cNvPr id="85" name="Line 92"/>
            <p:cNvSpPr>
              <a:spLocks noChangeShapeType="1"/>
            </p:cNvSpPr>
            <p:nvPr/>
          </p:nvSpPr>
          <p:spPr bwMode="auto">
            <a:xfrm>
              <a:off x="3272" y="1456"/>
              <a:ext cx="1" cy="2140"/>
            </a:xfrm>
            <a:prstGeom prst="line">
              <a:avLst/>
            </a:prstGeom>
            <a:noFill/>
            <a:ln w="12700">
              <a:solidFill>
                <a:srgbClr val="000000"/>
              </a:solidFill>
              <a:round/>
              <a:headEnd/>
              <a:tailEnd/>
            </a:ln>
          </p:spPr>
          <p:txBody>
            <a:bodyPr/>
            <a:lstStyle/>
            <a:p>
              <a:endParaRPr lang="en-US"/>
            </a:p>
          </p:txBody>
        </p:sp>
        <p:sp>
          <p:nvSpPr>
            <p:cNvPr id="86" name="Line 93"/>
            <p:cNvSpPr>
              <a:spLocks noChangeShapeType="1"/>
            </p:cNvSpPr>
            <p:nvPr/>
          </p:nvSpPr>
          <p:spPr bwMode="auto">
            <a:xfrm>
              <a:off x="3321" y="1456"/>
              <a:ext cx="1" cy="2140"/>
            </a:xfrm>
            <a:prstGeom prst="line">
              <a:avLst/>
            </a:prstGeom>
            <a:noFill/>
            <a:ln w="12700">
              <a:solidFill>
                <a:srgbClr val="000000"/>
              </a:solidFill>
              <a:round/>
              <a:headEnd/>
              <a:tailEnd/>
            </a:ln>
          </p:spPr>
          <p:txBody>
            <a:bodyPr/>
            <a:lstStyle/>
            <a:p>
              <a:endParaRPr lang="en-US"/>
            </a:p>
          </p:txBody>
        </p:sp>
        <p:sp>
          <p:nvSpPr>
            <p:cNvPr id="87" name="Line 94"/>
            <p:cNvSpPr>
              <a:spLocks noChangeShapeType="1"/>
            </p:cNvSpPr>
            <p:nvPr/>
          </p:nvSpPr>
          <p:spPr bwMode="auto">
            <a:xfrm>
              <a:off x="3362" y="1456"/>
              <a:ext cx="1" cy="2140"/>
            </a:xfrm>
            <a:prstGeom prst="line">
              <a:avLst/>
            </a:prstGeom>
            <a:noFill/>
            <a:ln w="12700">
              <a:solidFill>
                <a:srgbClr val="000000"/>
              </a:solidFill>
              <a:round/>
              <a:headEnd/>
              <a:tailEnd/>
            </a:ln>
          </p:spPr>
          <p:txBody>
            <a:bodyPr/>
            <a:lstStyle/>
            <a:p>
              <a:endParaRPr lang="en-US"/>
            </a:p>
          </p:txBody>
        </p:sp>
        <p:sp>
          <p:nvSpPr>
            <p:cNvPr id="88" name="Line 95"/>
            <p:cNvSpPr>
              <a:spLocks noChangeShapeType="1"/>
            </p:cNvSpPr>
            <p:nvPr/>
          </p:nvSpPr>
          <p:spPr bwMode="auto">
            <a:xfrm>
              <a:off x="3395" y="1456"/>
              <a:ext cx="1" cy="2140"/>
            </a:xfrm>
            <a:prstGeom prst="line">
              <a:avLst/>
            </a:prstGeom>
            <a:noFill/>
            <a:ln w="12700">
              <a:solidFill>
                <a:srgbClr val="000000"/>
              </a:solidFill>
              <a:round/>
              <a:headEnd/>
              <a:tailEnd/>
            </a:ln>
          </p:spPr>
          <p:txBody>
            <a:bodyPr/>
            <a:lstStyle/>
            <a:p>
              <a:endParaRPr lang="en-US"/>
            </a:p>
          </p:txBody>
        </p:sp>
        <p:sp>
          <p:nvSpPr>
            <p:cNvPr id="89" name="Line 96"/>
            <p:cNvSpPr>
              <a:spLocks noChangeShapeType="1"/>
            </p:cNvSpPr>
            <p:nvPr/>
          </p:nvSpPr>
          <p:spPr bwMode="auto">
            <a:xfrm>
              <a:off x="3428" y="1456"/>
              <a:ext cx="1" cy="2140"/>
            </a:xfrm>
            <a:prstGeom prst="line">
              <a:avLst/>
            </a:prstGeom>
            <a:noFill/>
            <a:ln w="12700">
              <a:solidFill>
                <a:srgbClr val="000000"/>
              </a:solidFill>
              <a:round/>
              <a:headEnd/>
              <a:tailEnd/>
            </a:ln>
          </p:spPr>
          <p:txBody>
            <a:bodyPr/>
            <a:lstStyle/>
            <a:p>
              <a:endParaRPr lang="en-US"/>
            </a:p>
          </p:txBody>
        </p:sp>
        <p:sp>
          <p:nvSpPr>
            <p:cNvPr id="90" name="Line 97"/>
            <p:cNvSpPr>
              <a:spLocks noChangeShapeType="1"/>
            </p:cNvSpPr>
            <p:nvPr/>
          </p:nvSpPr>
          <p:spPr bwMode="auto">
            <a:xfrm>
              <a:off x="3452" y="1456"/>
              <a:ext cx="1" cy="2140"/>
            </a:xfrm>
            <a:prstGeom prst="line">
              <a:avLst/>
            </a:prstGeom>
            <a:noFill/>
            <a:ln w="12700">
              <a:solidFill>
                <a:srgbClr val="000000"/>
              </a:solidFill>
              <a:round/>
              <a:headEnd/>
              <a:tailEnd/>
            </a:ln>
          </p:spPr>
          <p:txBody>
            <a:bodyPr/>
            <a:lstStyle/>
            <a:p>
              <a:endParaRPr lang="en-US"/>
            </a:p>
          </p:txBody>
        </p:sp>
        <p:sp>
          <p:nvSpPr>
            <p:cNvPr id="91" name="Line 98"/>
            <p:cNvSpPr>
              <a:spLocks noChangeShapeType="1"/>
            </p:cNvSpPr>
            <p:nvPr/>
          </p:nvSpPr>
          <p:spPr bwMode="auto">
            <a:xfrm>
              <a:off x="3625" y="1456"/>
              <a:ext cx="1" cy="2140"/>
            </a:xfrm>
            <a:prstGeom prst="line">
              <a:avLst/>
            </a:prstGeom>
            <a:noFill/>
            <a:ln w="12700">
              <a:solidFill>
                <a:srgbClr val="000000"/>
              </a:solidFill>
              <a:round/>
              <a:headEnd/>
              <a:tailEnd/>
            </a:ln>
          </p:spPr>
          <p:txBody>
            <a:bodyPr/>
            <a:lstStyle/>
            <a:p>
              <a:endParaRPr lang="en-US"/>
            </a:p>
          </p:txBody>
        </p:sp>
        <p:sp>
          <p:nvSpPr>
            <p:cNvPr id="92" name="Line 99"/>
            <p:cNvSpPr>
              <a:spLocks noChangeShapeType="1"/>
            </p:cNvSpPr>
            <p:nvPr/>
          </p:nvSpPr>
          <p:spPr bwMode="auto">
            <a:xfrm>
              <a:off x="3716" y="1456"/>
              <a:ext cx="1" cy="2140"/>
            </a:xfrm>
            <a:prstGeom prst="line">
              <a:avLst/>
            </a:prstGeom>
            <a:noFill/>
            <a:ln w="12700">
              <a:solidFill>
                <a:srgbClr val="000000"/>
              </a:solidFill>
              <a:round/>
              <a:headEnd/>
              <a:tailEnd/>
            </a:ln>
          </p:spPr>
          <p:txBody>
            <a:bodyPr/>
            <a:lstStyle/>
            <a:p>
              <a:endParaRPr lang="en-US"/>
            </a:p>
          </p:txBody>
        </p:sp>
        <p:sp>
          <p:nvSpPr>
            <p:cNvPr id="93" name="Line 100"/>
            <p:cNvSpPr>
              <a:spLocks noChangeShapeType="1"/>
            </p:cNvSpPr>
            <p:nvPr/>
          </p:nvSpPr>
          <p:spPr bwMode="auto">
            <a:xfrm>
              <a:off x="3781" y="1456"/>
              <a:ext cx="1" cy="2140"/>
            </a:xfrm>
            <a:prstGeom prst="line">
              <a:avLst/>
            </a:prstGeom>
            <a:noFill/>
            <a:ln w="12700">
              <a:solidFill>
                <a:srgbClr val="000000"/>
              </a:solidFill>
              <a:round/>
              <a:headEnd/>
              <a:tailEnd/>
            </a:ln>
          </p:spPr>
          <p:txBody>
            <a:bodyPr/>
            <a:lstStyle/>
            <a:p>
              <a:endParaRPr lang="en-US"/>
            </a:p>
          </p:txBody>
        </p:sp>
        <p:sp>
          <p:nvSpPr>
            <p:cNvPr id="94" name="Line 101"/>
            <p:cNvSpPr>
              <a:spLocks noChangeShapeType="1"/>
            </p:cNvSpPr>
            <p:nvPr/>
          </p:nvSpPr>
          <p:spPr bwMode="auto">
            <a:xfrm>
              <a:off x="3831" y="1456"/>
              <a:ext cx="1" cy="2140"/>
            </a:xfrm>
            <a:prstGeom prst="line">
              <a:avLst/>
            </a:prstGeom>
            <a:noFill/>
            <a:ln w="12700">
              <a:solidFill>
                <a:srgbClr val="000000"/>
              </a:solidFill>
              <a:round/>
              <a:headEnd/>
              <a:tailEnd/>
            </a:ln>
          </p:spPr>
          <p:txBody>
            <a:bodyPr/>
            <a:lstStyle/>
            <a:p>
              <a:endParaRPr lang="en-US"/>
            </a:p>
          </p:txBody>
        </p:sp>
        <p:sp>
          <p:nvSpPr>
            <p:cNvPr id="95" name="Line 102"/>
            <p:cNvSpPr>
              <a:spLocks noChangeShapeType="1"/>
            </p:cNvSpPr>
            <p:nvPr/>
          </p:nvSpPr>
          <p:spPr bwMode="auto">
            <a:xfrm>
              <a:off x="3872" y="1456"/>
              <a:ext cx="1" cy="2140"/>
            </a:xfrm>
            <a:prstGeom prst="line">
              <a:avLst/>
            </a:prstGeom>
            <a:noFill/>
            <a:ln w="12700">
              <a:solidFill>
                <a:srgbClr val="000000"/>
              </a:solidFill>
              <a:round/>
              <a:headEnd/>
              <a:tailEnd/>
            </a:ln>
          </p:spPr>
          <p:txBody>
            <a:bodyPr/>
            <a:lstStyle/>
            <a:p>
              <a:endParaRPr lang="en-US"/>
            </a:p>
          </p:txBody>
        </p:sp>
        <p:sp>
          <p:nvSpPr>
            <p:cNvPr id="96" name="Line 103"/>
            <p:cNvSpPr>
              <a:spLocks noChangeShapeType="1"/>
            </p:cNvSpPr>
            <p:nvPr/>
          </p:nvSpPr>
          <p:spPr bwMode="auto">
            <a:xfrm>
              <a:off x="3905" y="1456"/>
              <a:ext cx="1" cy="2140"/>
            </a:xfrm>
            <a:prstGeom prst="line">
              <a:avLst/>
            </a:prstGeom>
            <a:noFill/>
            <a:ln w="12700">
              <a:solidFill>
                <a:srgbClr val="000000"/>
              </a:solidFill>
              <a:round/>
              <a:headEnd/>
              <a:tailEnd/>
            </a:ln>
          </p:spPr>
          <p:txBody>
            <a:bodyPr/>
            <a:lstStyle/>
            <a:p>
              <a:endParaRPr lang="en-US"/>
            </a:p>
          </p:txBody>
        </p:sp>
        <p:sp>
          <p:nvSpPr>
            <p:cNvPr id="97" name="Line 104"/>
            <p:cNvSpPr>
              <a:spLocks noChangeShapeType="1"/>
            </p:cNvSpPr>
            <p:nvPr/>
          </p:nvSpPr>
          <p:spPr bwMode="auto">
            <a:xfrm>
              <a:off x="3938" y="1456"/>
              <a:ext cx="1" cy="2140"/>
            </a:xfrm>
            <a:prstGeom prst="line">
              <a:avLst/>
            </a:prstGeom>
            <a:noFill/>
            <a:ln w="12700">
              <a:solidFill>
                <a:srgbClr val="000000"/>
              </a:solidFill>
              <a:round/>
              <a:headEnd/>
              <a:tailEnd/>
            </a:ln>
          </p:spPr>
          <p:txBody>
            <a:bodyPr/>
            <a:lstStyle/>
            <a:p>
              <a:endParaRPr lang="en-US"/>
            </a:p>
          </p:txBody>
        </p:sp>
        <p:sp>
          <p:nvSpPr>
            <p:cNvPr id="98" name="Line 105"/>
            <p:cNvSpPr>
              <a:spLocks noChangeShapeType="1"/>
            </p:cNvSpPr>
            <p:nvPr/>
          </p:nvSpPr>
          <p:spPr bwMode="auto">
            <a:xfrm>
              <a:off x="3962" y="1456"/>
              <a:ext cx="1" cy="2140"/>
            </a:xfrm>
            <a:prstGeom prst="line">
              <a:avLst/>
            </a:prstGeom>
            <a:noFill/>
            <a:ln w="12700">
              <a:solidFill>
                <a:srgbClr val="000000"/>
              </a:solidFill>
              <a:round/>
              <a:headEnd/>
              <a:tailEnd/>
            </a:ln>
          </p:spPr>
          <p:txBody>
            <a:bodyPr/>
            <a:lstStyle/>
            <a:p>
              <a:endParaRPr lang="en-US"/>
            </a:p>
          </p:txBody>
        </p:sp>
        <p:sp>
          <p:nvSpPr>
            <p:cNvPr id="99" name="Line 106"/>
            <p:cNvSpPr>
              <a:spLocks noChangeShapeType="1"/>
            </p:cNvSpPr>
            <p:nvPr/>
          </p:nvSpPr>
          <p:spPr bwMode="auto">
            <a:xfrm>
              <a:off x="4135" y="1456"/>
              <a:ext cx="1" cy="2140"/>
            </a:xfrm>
            <a:prstGeom prst="line">
              <a:avLst/>
            </a:prstGeom>
            <a:noFill/>
            <a:ln w="12700">
              <a:solidFill>
                <a:srgbClr val="000000"/>
              </a:solidFill>
              <a:round/>
              <a:headEnd/>
              <a:tailEnd/>
            </a:ln>
          </p:spPr>
          <p:txBody>
            <a:bodyPr/>
            <a:lstStyle/>
            <a:p>
              <a:endParaRPr lang="en-US"/>
            </a:p>
          </p:txBody>
        </p:sp>
        <p:sp>
          <p:nvSpPr>
            <p:cNvPr id="100" name="Line 107"/>
            <p:cNvSpPr>
              <a:spLocks noChangeShapeType="1"/>
            </p:cNvSpPr>
            <p:nvPr/>
          </p:nvSpPr>
          <p:spPr bwMode="auto">
            <a:xfrm>
              <a:off x="4226" y="1456"/>
              <a:ext cx="1" cy="2140"/>
            </a:xfrm>
            <a:prstGeom prst="line">
              <a:avLst/>
            </a:prstGeom>
            <a:noFill/>
            <a:ln w="12700">
              <a:solidFill>
                <a:srgbClr val="000000"/>
              </a:solidFill>
              <a:round/>
              <a:headEnd/>
              <a:tailEnd/>
            </a:ln>
          </p:spPr>
          <p:txBody>
            <a:bodyPr/>
            <a:lstStyle/>
            <a:p>
              <a:endParaRPr lang="en-US"/>
            </a:p>
          </p:txBody>
        </p:sp>
        <p:sp>
          <p:nvSpPr>
            <p:cNvPr id="101" name="Line 108"/>
            <p:cNvSpPr>
              <a:spLocks noChangeShapeType="1"/>
            </p:cNvSpPr>
            <p:nvPr/>
          </p:nvSpPr>
          <p:spPr bwMode="auto">
            <a:xfrm>
              <a:off x="4291" y="1456"/>
              <a:ext cx="1" cy="2140"/>
            </a:xfrm>
            <a:prstGeom prst="line">
              <a:avLst/>
            </a:prstGeom>
            <a:noFill/>
            <a:ln w="12700">
              <a:solidFill>
                <a:srgbClr val="000000"/>
              </a:solidFill>
              <a:round/>
              <a:headEnd/>
              <a:tailEnd/>
            </a:ln>
          </p:spPr>
          <p:txBody>
            <a:bodyPr/>
            <a:lstStyle/>
            <a:p>
              <a:endParaRPr lang="en-US"/>
            </a:p>
          </p:txBody>
        </p:sp>
        <p:sp>
          <p:nvSpPr>
            <p:cNvPr id="102" name="Line 109"/>
            <p:cNvSpPr>
              <a:spLocks noChangeShapeType="1"/>
            </p:cNvSpPr>
            <p:nvPr/>
          </p:nvSpPr>
          <p:spPr bwMode="auto">
            <a:xfrm>
              <a:off x="4341" y="1456"/>
              <a:ext cx="1" cy="2140"/>
            </a:xfrm>
            <a:prstGeom prst="line">
              <a:avLst/>
            </a:prstGeom>
            <a:noFill/>
            <a:ln w="12700">
              <a:solidFill>
                <a:srgbClr val="000000"/>
              </a:solidFill>
              <a:round/>
              <a:headEnd/>
              <a:tailEnd/>
            </a:ln>
          </p:spPr>
          <p:txBody>
            <a:bodyPr/>
            <a:lstStyle/>
            <a:p>
              <a:endParaRPr lang="en-US"/>
            </a:p>
          </p:txBody>
        </p:sp>
        <p:sp>
          <p:nvSpPr>
            <p:cNvPr id="103" name="Line 110"/>
            <p:cNvSpPr>
              <a:spLocks noChangeShapeType="1"/>
            </p:cNvSpPr>
            <p:nvPr/>
          </p:nvSpPr>
          <p:spPr bwMode="auto">
            <a:xfrm>
              <a:off x="4382" y="1456"/>
              <a:ext cx="1" cy="2140"/>
            </a:xfrm>
            <a:prstGeom prst="line">
              <a:avLst/>
            </a:prstGeom>
            <a:noFill/>
            <a:ln w="12700">
              <a:solidFill>
                <a:srgbClr val="000000"/>
              </a:solidFill>
              <a:round/>
              <a:headEnd/>
              <a:tailEnd/>
            </a:ln>
          </p:spPr>
          <p:txBody>
            <a:bodyPr/>
            <a:lstStyle/>
            <a:p>
              <a:endParaRPr lang="en-US"/>
            </a:p>
          </p:txBody>
        </p:sp>
        <p:sp>
          <p:nvSpPr>
            <p:cNvPr id="104" name="Line 111"/>
            <p:cNvSpPr>
              <a:spLocks noChangeShapeType="1"/>
            </p:cNvSpPr>
            <p:nvPr/>
          </p:nvSpPr>
          <p:spPr bwMode="auto">
            <a:xfrm>
              <a:off x="4415" y="1456"/>
              <a:ext cx="1" cy="2140"/>
            </a:xfrm>
            <a:prstGeom prst="line">
              <a:avLst/>
            </a:prstGeom>
            <a:noFill/>
            <a:ln w="12700">
              <a:solidFill>
                <a:srgbClr val="000000"/>
              </a:solidFill>
              <a:round/>
              <a:headEnd/>
              <a:tailEnd/>
            </a:ln>
          </p:spPr>
          <p:txBody>
            <a:bodyPr/>
            <a:lstStyle/>
            <a:p>
              <a:endParaRPr lang="en-US"/>
            </a:p>
          </p:txBody>
        </p:sp>
        <p:sp>
          <p:nvSpPr>
            <p:cNvPr id="105" name="Line 112"/>
            <p:cNvSpPr>
              <a:spLocks noChangeShapeType="1"/>
            </p:cNvSpPr>
            <p:nvPr/>
          </p:nvSpPr>
          <p:spPr bwMode="auto">
            <a:xfrm>
              <a:off x="4439" y="1456"/>
              <a:ext cx="1" cy="2140"/>
            </a:xfrm>
            <a:prstGeom prst="line">
              <a:avLst/>
            </a:prstGeom>
            <a:noFill/>
            <a:ln w="12700">
              <a:solidFill>
                <a:srgbClr val="000000"/>
              </a:solidFill>
              <a:round/>
              <a:headEnd/>
              <a:tailEnd/>
            </a:ln>
          </p:spPr>
          <p:txBody>
            <a:bodyPr/>
            <a:lstStyle/>
            <a:p>
              <a:endParaRPr lang="en-US"/>
            </a:p>
          </p:txBody>
        </p:sp>
        <p:sp>
          <p:nvSpPr>
            <p:cNvPr id="106" name="Line 113"/>
            <p:cNvSpPr>
              <a:spLocks noChangeShapeType="1"/>
            </p:cNvSpPr>
            <p:nvPr/>
          </p:nvSpPr>
          <p:spPr bwMode="auto">
            <a:xfrm>
              <a:off x="4472" y="1456"/>
              <a:ext cx="1" cy="2140"/>
            </a:xfrm>
            <a:prstGeom prst="line">
              <a:avLst/>
            </a:prstGeom>
            <a:noFill/>
            <a:ln w="12700">
              <a:solidFill>
                <a:srgbClr val="000000"/>
              </a:solidFill>
              <a:round/>
              <a:headEnd/>
              <a:tailEnd/>
            </a:ln>
          </p:spPr>
          <p:txBody>
            <a:bodyPr/>
            <a:lstStyle/>
            <a:p>
              <a:endParaRPr lang="en-US"/>
            </a:p>
          </p:txBody>
        </p:sp>
        <p:sp>
          <p:nvSpPr>
            <p:cNvPr id="107" name="Line 114"/>
            <p:cNvSpPr>
              <a:spLocks noChangeShapeType="1"/>
            </p:cNvSpPr>
            <p:nvPr/>
          </p:nvSpPr>
          <p:spPr bwMode="auto">
            <a:xfrm>
              <a:off x="4645" y="1456"/>
              <a:ext cx="1" cy="2140"/>
            </a:xfrm>
            <a:prstGeom prst="line">
              <a:avLst/>
            </a:prstGeom>
            <a:noFill/>
            <a:ln w="12700">
              <a:solidFill>
                <a:srgbClr val="000000"/>
              </a:solidFill>
              <a:round/>
              <a:headEnd/>
              <a:tailEnd/>
            </a:ln>
          </p:spPr>
          <p:txBody>
            <a:bodyPr/>
            <a:lstStyle/>
            <a:p>
              <a:endParaRPr lang="en-US"/>
            </a:p>
          </p:txBody>
        </p:sp>
        <p:sp>
          <p:nvSpPr>
            <p:cNvPr id="108" name="Line 115"/>
            <p:cNvSpPr>
              <a:spLocks noChangeShapeType="1"/>
            </p:cNvSpPr>
            <p:nvPr/>
          </p:nvSpPr>
          <p:spPr bwMode="auto">
            <a:xfrm>
              <a:off x="4736" y="1456"/>
              <a:ext cx="1" cy="2140"/>
            </a:xfrm>
            <a:prstGeom prst="line">
              <a:avLst/>
            </a:prstGeom>
            <a:noFill/>
            <a:ln w="12700">
              <a:solidFill>
                <a:srgbClr val="000000"/>
              </a:solidFill>
              <a:round/>
              <a:headEnd/>
              <a:tailEnd/>
            </a:ln>
          </p:spPr>
          <p:txBody>
            <a:bodyPr/>
            <a:lstStyle/>
            <a:p>
              <a:endParaRPr lang="en-US"/>
            </a:p>
          </p:txBody>
        </p:sp>
        <p:sp>
          <p:nvSpPr>
            <p:cNvPr id="109" name="Line 116"/>
            <p:cNvSpPr>
              <a:spLocks noChangeShapeType="1"/>
            </p:cNvSpPr>
            <p:nvPr/>
          </p:nvSpPr>
          <p:spPr bwMode="auto">
            <a:xfrm>
              <a:off x="4801" y="1456"/>
              <a:ext cx="1" cy="2140"/>
            </a:xfrm>
            <a:prstGeom prst="line">
              <a:avLst/>
            </a:prstGeom>
            <a:noFill/>
            <a:ln w="12700">
              <a:solidFill>
                <a:srgbClr val="000000"/>
              </a:solidFill>
              <a:round/>
              <a:headEnd/>
              <a:tailEnd/>
            </a:ln>
          </p:spPr>
          <p:txBody>
            <a:bodyPr/>
            <a:lstStyle/>
            <a:p>
              <a:endParaRPr lang="en-US"/>
            </a:p>
          </p:txBody>
        </p:sp>
        <p:sp>
          <p:nvSpPr>
            <p:cNvPr id="110" name="Line 117"/>
            <p:cNvSpPr>
              <a:spLocks noChangeShapeType="1"/>
            </p:cNvSpPr>
            <p:nvPr/>
          </p:nvSpPr>
          <p:spPr bwMode="auto">
            <a:xfrm>
              <a:off x="4851" y="1456"/>
              <a:ext cx="1" cy="2140"/>
            </a:xfrm>
            <a:prstGeom prst="line">
              <a:avLst/>
            </a:prstGeom>
            <a:noFill/>
            <a:ln w="12700">
              <a:solidFill>
                <a:srgbClr val="000000"/>
              </a:solidFill>
              <a:round/>
              <a:headEnd/>
              <a:tailEnd/>
            </a:ln>
          </p:spPr>
          <p:txBody>
            <a:bodyPr/>
            <a:lstStyle/>
            <a:p>
              <a:endParaRPr lang="en-US"/>
            </a:p>
          </p:txBody>
        </p:sp>
        <p:sp>
          <p:nvSpPr>
            <p:cNvPr id="111" name="Line 118"/>
            <p:cNvSpPr>
              <a:spLocks noChangeShapeType="1"/>
            </p:cNvSpPr>
            <p:nvPr/>
          </p:nvSpPr>
          <p:spPr bwMode="auto">
            <a:xfrm>
              <a:off x="4884" y="1456"/>
              <a:ext cx="1" cy="2140"/>
            </a:xfrm>
            <a:prstGeom prst="line">
              <a:avLst/>
            </a:prstGeom>
            <a:noFill/>
            <a:ln w="12700">
              <a:solidFill>
                <a:srgbClr val="000000"/>
              </a:solidFill>
              <a:round/>
              <a:headEnd/>
              <a:tailEnd/>
            </a:ln>
          </p:spPr>
          <p:txBody>
            <a:bodyPr/>
            <a:lstStyle/>
            <a:p>
              <a:endParaRPr lang="en-US"/>
            </a:p>
          </p:txBody>
        </p:sp>
        <p:sp>
          <p:nvSpPr>
            <p:cNvPr id="112" name="Line 119"/>
            <p:cNvSpPr>
              <a:spLocks noChangeShapeType="1"/>
            </p:cNvSpPr>
            <p:nvPr/>
          </p:nvSpPr>
          <p:spPr bwMode="auto">
            <a:xfrm>
              <a:off x="4925" y="1456"/>
              <a:ext cx="1" cy="2140"/>
            </a:xfrm>
            <a:prstGeom prst="line">
              <a:avLst/>
            </a:prstGeom>
            <a:noFill/>
            <a:ln w="12700">
              <a:solidFill>
                <a:srgbClr val="000000"/>
              </a:solidFill>
              <a:round/>
              <a:headEnd/>
              <a:tailEnd/>
            </a:ln>
          </p:spPr>
          <p:txBody>
            <a:bodyPr/>
            <a:lstStyle/>
            <a:p>
              <a:endParaRPr lang="en-US"/>
            </a:p>
          </p:txBody>
        </p:sp>
        <p:sp>
          <p:nvSpPr>
            <p:cNvPr id="113" name="Line 120"/>
            <p:cNvSpPr>
              <a:spLocks noChangeShapeType="1"/>
            </p:cNvSpPr>
            <p:nvPr/>
          </p:nvSpPr>
          <p:spPr bwMode="auto">
            <a:xfrm>
              <a:off x="4949" y="1456"/>
              <a:ext cx="1" cy="2140"/>
            </a:xfrm>
            <a:prstGeom prst="line">
              <a:avLst/>
            </a:prstGeom>
            <a:noFill/>
            <a:ln w="12700">
              <a:solidFill>
                <a:srgbClr val="000000"/>
              </a:solidFill>
              <a:round/>
              <a:headEnd/>
              <a:tailEnd/>
            </a:ln>
          </p:spPr>
          <p:txBody>
            <a:bodyPr/>
            <a:lstStyle/>
            <a:p>
              <a:endParaRPr lang="en-US"/>
            </a:p>
          </p:txBody>
        </p:sp>
        <p:sp>
          <p:nvSpPr>
            <p:cNvPr id="114" name="Line 121"/>
            <p:cNvSpPr>
              <a:spLocks noChangeShapeType="1"/>
            </p:cNvSpPr>
            <p:nvPr/>
          </p:nvSpPr>
          <p:spPr bwMode="auto">
            <a:xfrm>
              <a:off x="4974" y="1456"/>
              <a:ext cx="1" cy="2140"/>
            </a:xfrm>
            <a:prstGeom prst="line">
              <a:avLst/>
            </a:prstGeom>
            <a:noFill/>
            <a:ln w="12700">
              <a:solidFill>
                <a:srgbClr val="000000"/>
              </a:solidFill>
              <a:round/>
              <a:headEnd/>
              <a:tailEnd/>
            </a:ln>
          </p:spPr>
          <p:txBody>
            <a:bodyPr/>
            <a:lstStyle/>
            <a:p>
              <a:endParaRPr lang="en-US"/>
            </a:p>
          </p:txBody>
        </p:sp>
        <p:sp>
          <p:nvSpPr>
            <p:cNvPr id="115" name="Line 122"/>
            <p:cNvSpPr>
              <a:spLocks noChangeShapeType="1"/>
            </p:cNvSpPr>
            <p:nvPr/>
          </p:nvSpPr>
          <p:spPr bwMode="auto">
            <a:xfrm>
              <a:off x="5155" y="1456"/>
              <a:ext cx="1" cy="2140"/>
            </a:xfrm>
            <a:prstGeom prst="line">
              <a:avLst/>
            </a:prstGeom>
            <a:noFill/>
            <a:ln w="12700">
              <a:solidFill>
                <a:srgbClr val="000000"/>
              </a:solidFill>
              <a:round/>
              <a:headEnd/>
              <a:tailEnd/>
            </a:ln>
          </p:spPr>
          <p:txBody>
            <a:bodyPr/>
            <a:lstStyle/>
            <a:p>
              <a:endParaRPr lang="en-US"/>
            </a:p>
          </p:txBody>
        </p:sp>
        <p:sp>
          <p:nvSpPr>
            <p:cNvPr id="116" name="Line 123"/>
            <p:cNvSpPr>
              <a:spLocks noChangeShapeType="1"/>
            </p:cNvSpPr>
            <p:nvPr/>
          </p:nvSpPr>
          <p:spPr bwMode="auto">
            <a:xfrm>
              <a:off x="5246" y="1456"/>
              <a:ext cx="1" cy="2140"/>
            </a:xfrm>
            <a:prstGeom prst="line">
              <a:avLst/>
            </a:prstGeom>
            <a:noFill/>
            <a:ln w="12700">
              <a:solidFill>
                <a:srgbClr val="000000"/>
              </a:solidFill>
              <a:round/>
              <a:headEnd/>
              <a:tailEnd/>
            </a:ln>
          </p:spPr>
          <p:txBody>
            <a:bodyPr/>
            <a:lstStyle/>
            <a:p>
              <a:endParaRPr lang="en-US"/>
            </a:p>
          </p:txBody>
        </p:sp>
        <p:sp>
          <p:nvSpPr>
            <p:cNvPr id="117" name="Line 124"/>
            <p:cNvSpPr>
              <a:spLocks noChangeShapeType="1"/>
            </p:cNvSpPr>
            <p:nvPr/>
          </p:nvSpPr>
          <p:spPr bwMode="auto">
            <a:xfrm>
              <a:off x="5303" y="1456"/>
              <a:ext cx="1" cy="2140"/>
            </a:xfrm>
            <a:prstGeom prst="line">
              <a:avLst/>
            </a:prstGeom>
            <a:noFill/>
            <a:ln w="12700">
              <a:solidFill>
                <a:srgbClr val="000000"/>
              </a:solidFill>
              <a:round/>
              <a:headEnd/>
              <a:tailEnd/>
            </a:ln>
          </p:spPr>
          <p:txBody>
            <a:bodyPr/>
            <a:lstStyle/>
            <a:p>
              <a:endParaRPr lang="en-US"/>
            </a:p>
          </p:txBody>
        </p:sp>
        <p:sp>
          <p:nvSpPr>
            <p:cNvPr id="118" name="Line 125"/>
            <p:cNvSpPr>
              <a:spLocks noChangeShapeType="1"/>
            </p:cNvSpPr>
            <p:nvPr/>
          </p:nvSpPr>
          <p:spPr bwMode="auto">
            <a:xfrm>
              <a:off x="5352" y="1456"/>
              <a:ext cx="1" cy="2140"/>
            </a:xfrm>
            <a:prstGeom prst="line">
              <a:avLst/>
            </a:prstGeom>
            <a:noFill/>
            <a:ln w="12700">
              <a:solidFill>
                <a:srgbClr val="000000"/>
              </a:solidFill>
              <a:round/>
              <a:headEnd/>
              <a:tailEnd/>
            </a:ln>
          </p:spPr>
          <p:txBody>
            <a:bodyPr/>
            <a:lstStyle/>
            <a:p>
              <a:endParaRPr lang="en-US"/>
            </a:p>
          </p:txBody>
        </p:sp>
        <p:sp>
          <p:nvSpPr>
            <p:cNvPr id="119" name="Line 126"/>
            <p:cNvSpPr>
              <a:spLocks noChangeShapeType="1"/>
            </p:cNvSpPr>
            <p:nvPr/>
          </p:nvSpPr>
          <p:spPr bwMode="auto">
            <a:xfrm>
              <a:off x="5394" y="1456"/>
              <a:ext cx="1" cy="2140"/>
            </a:xfrm>
            <a:prstGeom prst="line">
              <a:avLst/>
            </a:prstGeom>
            <a:noFill/>
            <a:ln w="12700">
              <a:solidFill>
                <a:srgbClr val="000000"/>
              </a:solidFill>
              <a:round/>
              <a:headEnd/>
              <a:tailEnd/>
            </a:ln>
          </p:spPr>
          <p:txBody>
            <a:bodyPr/>
            <a:lstStyle/>
            <a:p>
              <a:endParaRPr lang="en-US"/>
            </a:p>
          </p:txBody>
        </p:sp>
        <p:sp>
          <p:nvSpPr>
            <p:cNvPr id="120" name="Line 127"/>
            <p:cNvSpPr>
              <a:spLocks noChangeShapeType="1"/>
            </p:cNvSpPr>
            <p:nvPr/>
          </p:nvSpPr>
          <p:spPr bwMode="auto">
            <a:xfrm>
              <a:off x="5426" y="1456"/>
              <a:ext cx="1" cy="2140"/>
            </a:xfrm>
            <a:prstGeom prst="line">
              <a:avLst/>
            </a:prstGeom>
            <a:noFill/>
            <a:ln w="12700">
              <a:solidFill>
                <a:srgbClr val="000000"/>
              </a:solidFill>
              <a:round/>
              <a:headEnd/>
              <a:tailEnd/>
            </a:ln>
          </p:spPr>
          <p:txBody>
            <a:bodyPr/>
            <a:lstStyle/>
            <a:p>
              <a:endParaRPr lang="en-US"/>
            </a:p>
          </p:txBody>
        </p:sp>
        <p:sp>
          <p:nvSpPr>
            <p:cNvPr id="121" name="Line 128"/>
            <p:cNvSpPr>
              <a:spLocks noChangeShapeType="1"/>
            </p:cNvSpPr>
            <p:nvPr/>
          </p:nvSpPr>
          <p:spPr bwMode="auto">
            <a:xfrm>
              <a:off x="5459" y="1456"/>
              <a:ext cx="1" cy="2140"/>
            </a:xfrm>
            <a:prstGeom prst="line">
              <a:avLst/>
            </a:prstGeom>
            <a:noFill/>
            <a:ln w="12700">
              <a:solidFill>
                <a:srgbClr val="000000"/>
              </a:solidFill>
              <a:round/>
              <a:headEnd/>
              <a:tailEnd/>
            </a:ln>
          </p:spPr>
          <p:txBody>
            <a:bodyPr/>
            <a:lstStyle/>
            <a:p>
              <a:endParaRPr lang="en-US"/>
            </a:p>
          </p:txBody>
        </p:sp>
        <p:sp>
          <p:nvSpPr>
            <p:cNvPr id="122" name="Line 129"/>
            <p:cNvSpPr>
              <a:spLocks noChangeShapeType="1"/>
            </p:cNvSpPr>
            <p:nvPr/>
          </p:nvSpPr>
          <p:spPr bwMode="auto">
            <a:xfrm>
              <a:off x="5484" y="1456"/>
              <a:ext cx="1" cy="2140"/>
            </a:xfrm>
            <a:prstGeom prst="line">
              <a:avLst/>
            </a:prstGeom>
            <a:noFill/>
            <a:ln w="12700">
              <a:solidFill>
                <a:srgbClr val="000000"/>
              </a:solidFill>
              <a:round/>
              <a:headEnd/>
              <a:tailEnd/>
            </a:ln>
          </p:spPr>
          <p:txBody>
            <a:bodyPr/>
            <a:lstStyle/>
            <a:p>
              <a:endParaRPr lang="en-US"/>
            </a:p>
          </p:txBody>
        </p:sp>
        <p:sp>
          <p:nvSpPr>
            <p:cNvPr id="123" name="Line 130"/>
            <p:cNvSpPr>
              <a:spLocks noChangeShapeType="1"/>
            </p:cNvSpPr>
            <p:nvPr/>
          </p:nvSpPr>
          <p:spPr bwMode="auto">
            <a:xfrm>
              <a:off x="936" y="1456"/>
              <a:ext cx="1" cy="2140"/>
            </a:xfrm>
            <a:prstGeom prst="line">
              <a:avLst/>
            </a:prstGeom>
            <a:noFill/>
            <a:ln w="12700">
              <a:solidFill>
                <a:srgbClr val="000000"/>
              </a:solidFill>
              <a:round/>
              <a:headEnd/>
              <a:tailEnd/>
            </a:ln>
          </p:spPr>
          <p:txBody>
            <a:bodyPr/>
            <a:lstStyle/>
            <a:p>
              <a:endParaRPr lang="en-US"/>
            </a:p>
          </p:txBody>
        </p:sp>
        <p:sp>
          <p:nvSpPr>
            <p:cNvPr id="124" name="Line 131"/>
            <p:cNvSpPr>
              <a:spLocks noChangeShapeType="1"/>
            </p:cNvSpPr>
            <p:nvPr/>
          </p:nvSpPr>
          <p:spPr bwMode="auto">
            <a:xfrm>
              <a:off x="1446" y="1456"/>
              <a:ext cx="1" cy="2140"/>
            </a:xfrm>
            <a:prstGeom prst="line">
              <a:avLst/>
            </a:prstGeom>
            <a:noFill/>
            <a:ln w="12700">
              <a:solidFill>
                <a:srgbClr val="000000"/>
              </a:solidFill>
              <a:round/>
              <a:headEnd/>
              <a:tailEnd/>
            </a:ln>
          </p:spPr>
          <p:txBody>
            <a:bodyPr/>
            <a:lstStyle/>
            <a:p>
              <a:endParaRPr lang="en-US"/>
            </a:p>
          </p:txBody>
        </p:sp>
        <p:sp>
          <p:nvSpPr>
            <p:cNvPr id="125" name="Line 132"/>
            <p:cNvSpPr>
              <a:spLocks noChangeShapeType="1"/>
            </p:cNvSpPr>
            <p:nvPr/>
          </p:nvSpPr>
          <p:spPr bwMode="auto">
            <a:xfrm>
              <a:off x="1947" y="1456"/>
              <a:ext cx="1" cy="2140"/>
            </a:xfrm>
            <a:prstGeom prst="line">
              <a:avLst/>
            </a:prstGeom>
            <a:noFill/>
            <a:ln w="12700">
              <a:solidFill>
                <a:srgbClr val="000000"/>
              </a:solidFill>
              <a:round/>
              <a:headEnd/>
              <a:tailEnd/>
            </a:ln>
          </p:spPr>
          <p:txBody>
            <a:bodyPr/>
            <a:lstStyle/>
            <a:p>
              <a:endParaRPr lang="en-US"/>
            </a:p>
          </p:txBody>
        </p:sp>
        <p:sp>
          <p:nvSpPr>
            <p:cNvPr id="126" name="Line 133"/>
            <p:cNvSpPr>
              <a:spLocks noChangeShapeType="1"/>
            </p:cNvSpPr>
            <p:nvPr/>
          </p:nvSpPr>
          <p:spPr bwMode="auto">
            <a:xfrm>
              <a:off x="2457" y="1456"/>
              <a:ext cx="1" cy="2140"/>
            </a:xfrm>
            <a:prstGeom prst="line">
              <a:avLst/>
            </a:prstGeom>
            <a:noFill/>
            <a:ln w="12700">
              <a:solidFill>
                <a:srgbClr val="000000"/>
              </a:solidFill>
              <a:round/>
              <a:headEnd/>
              <a:tailEnd/>
            </a:ln>
          </p:spPr>
          <p:txBody>
            <a:bodyPr/>
            <a:lstStyle/>
            <a:p>
              <a:endParaRPr lang="en-US"/>
            </a:p>
          </p:txBody>
        </p:sp>
        <p:sp>
          <p:nvSpPr>
            <p:cNvPr id="127" name="Line 134"/>
            <p:cNvSpPr>
              <a:spLocks noChangeShapeType="1"/>
            </p:cNvSpPr>
            <p:nvPr/>
          </p:nvSpPr>
          <p:spPr bwMode="auto">
            <a:xfrm>
              <a:off x="2967" y="1456"/>
              <a:ext cx="1" cy="2140"/>
            </a:xfrm>
            <a:prstGeom prst="line">
              <a:avLst/>
            </a:prstGeom>
            <a:noFill/>
            <a:ln w="12700">
              <a:solidFill>
                <a:srgbClr val="000000"/>
              </a:solidFill>
              <a:round/>
              <a:headEnd/>
              <a:tailEnd/>
            </a:ln>
          </p:spPr>
          <p:txBody>
            <a:bodyPr/>
            <a:lstStyle/>
            <a:p>
              <a:endParaRPr lang="en-US"/>
            </a:p>
          </p:txBody>
        </p:sp>
        <p:sp>
          <p:nvSpPr>
            <p:cNvPr id="128" name="Line 135"/>
            <p:cNvSpPr>
              <a:spLocks noChangeShapeType="1"/>
            </p:cNvSpPr>
            <p:nvPr/>
          </p:nvSpPr>
          <p:spPr bwMode="auto">
            <a:xfrm>
              <a:off x="3477" y="1456"/>
              <a:ext cx="1" cy="2140"/>
            </a:xfrm>
            <a:prstGeom prst="line">
              <a:avLst/>
            </a:prstGeom>
            <a:noFill/>
            <a:ln w="12700">
              <a:solidFill>
                <a:srgbClr val="000000"/>
              </a:solidFill>
              <a:round/>
              <a:headEnd/>
              <a:tailEnd/>
            </a:ln>
          </p:spPr>
          <p:txBody>
            <a:bodyPr/>
            <a:lstStyle/>
            <a:p>
              <a:endParaRPr lang="en-US"/>
            </a:p>
          </p:txBody>
        </p:sp>
        <p:sp>
          <p:nvSpPr>
            <p:cNvPr id="129" name="Line 136"/>
            <p:cNvSpPr>
              <a:spLocks noChangeShapeType="1"/>
            </p:cNvSpPr>
            <p:nvPr/>
          </p:nvSpPr>
          <p:spPr bwMode="auto">
            <a:xfrm>
              <a:off x="3987" y="1456"/>
              <a:ext cx="1" cy="2140"/>
            </a:xfrm>
            <a:prstGeom prst="line">
              <a:avLst/>
            </a:prstGeom>
            <a:noFill/>
            <a:ln w="12700">
              <a:solidFill>
                <a:srgbClr val="000000"/>
              </a:solidFill>
              <a:round/>
              <a:headEnd/>
              <a:tailEnd/>
            </a:ln>
          </p:spPr>
          <p:txBody>
            <a:bodyPr/>
            <a:lstStyle/>
            <a:p>
              <a:endParaRPr lang="en-US"/>
            </a:p>
          </p:txBody>
        </p:sp>
        <p:sp>
          <p:nvSpPr>
            <p:cNvPr id="130" name="Line 137"/>
            <p:cNvSpPr>
              <a:spLocks noChangeShapeType="1"/>
            </p:cNvSpPr>
            <p:nvPr/>
          </p:nvSpPr>
          <p:spPr bwMode="auto">
            <a:xfrm>
              <a:off x="4489" y="1456"/>
              <a:ext cx="1" cy="2140"/>
            </a:xfrm>
            <a:prstGeom prst="line">
              <a:avLst/>
            </a:prstGeom>
            <a:noFill/>
            <a:ln w="12700">
              <a:solidFill>
                <a:srgbClr val="000000"/>
              </a:solidFill>
              <a:round/>
              <a:headEnd/>
              <a:tailEnd/>
            </a:ln>
          </p:spPr>
          <p:txBody>
            <a:bodyPr/>
            <a:lstStyle/>
            <a:p>
              <a:endParaRPr lang="en-US"/>
            </a:p>
          </p:txBody>
        </p:sp>
        <p:sp>
          <p:nvSpPr>
            <p:cNvPr id="131" name="Line 138"/>
            <p:cNvSpPr>
              <a:spLocks noChangeShapeType="1"/>
            </p:cNvSpPr>
            <p:nvPr/>
          </p:nvSpPr>
          <p:spPr bwMode="auto">
            <a:xfrm>
              <a:off x="4999" y="1456"/>
              <a:ext cx="1" cy="2140"/>
            </a:xfrm>
            <a:prstGeom prst="line">
              <a:avLst/>
            </a:prstGeom>
            <a:noFill/>
            <a:ln w="12700">
              <a:solidFill>
                <a:srgbClr val="000000"/>
              </a:solidFill>
              <a:round/>
              <a:headEnd/>
              <a:tailEnd/>
            </a:ln>
          </p:spPr>
          <p:txBody>
            <a:bodyPr/>
            <a:lstStyle/>
            <a:p>
              <a:endParaRPr lang="en-US"/>
            </a:p>
          </p:txBody>
        </p:sp>
        <p:sp>
          <p:nvSpPr>
            <p:cNvPr id="132" name="Line 139"/>
            <p:cNvSpPr>
              <a:spLocks noChangeShapeType="1"/>
            </p:cNvSpPr>
            <p:nvPr/>
          </p:nvSpPr>
          <p:spPr bwMode="auto">
            <a:xfrm>
              <a:off x="5509" y="1456"/>
              <a:ext cx="1" cy="2140"/>
            </a:xfrm>
            <a:prstGeom prst="line">
              <a:avLst/>
            </a:prstGeom>
            <a:noFill/>
            <a:ln w="12700">
              <a:solidFill>
                <a:srgbClr val="000000"/>
              </a:solidFill>
              <a:round/>
              <a:headEnd/>
              <a:tailEnd/>
            </a:ln>
          </p:spPr>
          <p:txBody>
            <a:bodyPr/>
            <a:lstStyle/>
            <a:p>
              <a:endParaRPr lang="en-US"/>
            </a:p>
          </p:txBody>
        </p:sp>
        <p:sp>
          <p:nvSpPr>
            <p:cNvPr id="133" name="Rectangle 140"/>
            <p:cNvSpPr>
              <a:spLocks noChangeArrowheads="1"/>
            </p:cNvSpPr>
            <p:nvPr/>
          </p:nvSpPr>
          <p:spPr bwMode="auto">
            <a:xfrm>
              <a:off x="426" y="1456"/>
              <a:ext cx="5091" cy="9"/>
            </a:xfrm>
            <a:prstGeom prst="rect">
              <a:avLst/>
            </a:prstGeom>
            <a:blipFill dpi="0" rotWithShape="0">
              <a:blip r:embed="rId4" cstate="print"/>
              <a:srcRect/>
              <a:tile tx="0" ty="0" sx="100000" sy="100000" flip="none" algn="tl"/>
            </a:blipFill>
            <a:ln w="9525">
              <a:noFill/>
              <a:miter lim="800000"/>
              <a:headEnd/>
              <a:tailEnd/>
            </a:ln>
          </p:spPr>
          <p:txBody>
            <a:bodyPr/>
            <a:lstStyle/>
            <a:p>
              <a:endParaRPr lang="en-US"/>
            </a:p>
          </p:txBody>
        </p:sp>
        <p:sp>
          <p:nvSpPr>
            <p:cNvPr id="134" name="Rectangle 141"/>
            <p:cNvSpPr>
              <a:spLocks noChangeArrowheads="1"/>
            </p:cNvSpPr>
            <p:nvPr/>
          </p:nvSpPr>
          <p:spPr bwMode="auto">
            <a:xfrm>
              <a:off x="5509" y="1456"/>
              <a:ext cx="8" cy="2148"/>
            </a:xfrm>
            <a:prstGeom prst="rect">
              <a:avLst/>
            </a:prstGeom>
            <a:blipFill dpi="0" rotWithShape="0">
              <a:blip r:embed="rId4" cstate="print"/>
              <a:srcRect/>
              <a:tile tx="0" ty="0" sx="100000" sy="100000" flip="none" algn="tl"/>
            </a:blipFill>
            <a:ln w="9525">
              <a:noFill/>
              <a:miter lim="800000"/>
              <a:headEnd/>
              <a:tailEnd/>
            </a:ln>
          </p:spPr>
          <p:txBody>
            <a:bodyPr/>
            <a:lstStyle/>
            <a:p>
              <a:endParaRPr lang="en-US"/>
            </a:p>
          </p:txBody>
        </p:sp>
        <p:sp>
          <p:nvSpPr>
            <p:cNvPr id="135" name="Rectangle 142"/>
            <p:cNvSpPr>
              <a:spLocks noChangeArrowheads="1"/>
            </p:cNvSpPr>
            <p:nvPr/>
          </p:nvSpPr>
          <p:spPr bwMode="auto">
            <a:xfrm>
              <a:off x="426" y="3596"/>
              <a:ext cx="5091" cy="8"/>
            </a:xfrm>
            <a:prstGeom prst="rect">
              <a:avLst/>
            </a:prstGeom>
            <a:blipFill dpi="0" rotWithShape="0">
              <a:blip r:embed="rId4" cstate="print"/>
              <a:srcRect/>
              <a:tile tx="0" ty="0" sx="100000" sy="100000" flip="none" algn="tl"/>
            </a:blipFill>
            <a:ln w="9525">
              <a:noFill/>
              <a:miter lim="800000"/>
              <a:headEnd/>
              <a:tailEnd/>
            </a:ln>
          </p:spPr>
          <p:txBody>
            <a:bodyPr/>
            <a:lstStyle/>
            <a:p>
              <a:endParaRPr lang="en-US"/>
            </a:p>
          </p:txBody>
        </p:sp>
        <p:sp>
          <p:nvSpPr>
            <p:cNvPr id="136" name="Rectangle 143"/>
            <p:cNvSpPr>
              <a:spLocks noChangeArrowheads="1"/>
            </p:cNvSpPr>
            <p:nvPr/>
          </p:nvSpPr>
          <p:spPr bwMode="auto">
            <a:xfrm>
              <a:off x="426" y="1456"/>
              <a:ext cx="8" cy="2148"/>
            </a:xfrm>
            <a:prstGeom prst="rect">
              <a:avLst/>
            </a:prstGeom>
            <a:blipFill dpi="0" rotWithShape="0">
              <a:blip r:embed="rId4" cstate="print"/>
              <a:srcRect/>
              <a:tile tx="0" ty="0" sx="100000" sy="100000" flip="none" algn="tl"/>
            </a:blipFill>
            <a:ln w="9525">
              <a:noFill/>
              <a:miter lim="800000"/>
              <a:headEnd/>
              <a:tailEnd/>
            </a:ln>
          </p:spPr>
          <p:txBody>
            <a:bodyPr/>
            <a:lstStyle/>
            <a:p>
              <a:endParaRPr lang="en-US"/>
            </a:p>
          </p:txBody>
        </p:sp>
        <p:sp>
          <p:nvSpPr>
            <p:cNvPr id="137" name="Line 144"/>
            <p:cNvSpPr>
              <a:spLocks noChangeShapeType="1"/>
            </p:cNvSpPr>
            <p:nvPr/>
          </p:nvSpPr>
          <p:spPr bwMode="auto">
            <a:xfrm>
              <a:off x="426" y="1456"/>
              <a:ext cx="1" cy="2140"/>
            </a:xfrm>
            <a:prstGeom prst="line">
              <a:avLst/>
            </a:prstGeom>
            <a:noFill/>
            <a:ln w="12700">
              <a:solidFill>
                <a:srgbClr val="000000"/>
              </a:solidFill>
              <a:round/>
              <a:headEnd/>
              <a:tailEnd/>
            </a:ln>
          </p:spPr>
          <p:txBody>
            <a:bodyPr/>
            <a:lstStyle/>
            <a:p>
              <a:endParaRPr lang="en-US"/>
            </a:p>
          </p:txBody>
        </p:sp>
        <p:sp>
          <p:nvSpPr>
            <p:cNvPr id="138" name="Line 145"/>
            <p:cNvSpPr>
              <a:spLocks noChangeShapeType="1"/>
            </p:cNvSpPr>
            <p:nvPr/>
          </p:nvSpPr>
          <p:spPr bwMode="auto">
            <a:xfrm flipH="1">
              <a:off x="393" y="3596"/>
              <a:ext cx="33" cy="1"/>
            </a:xfrm>
            <a:prstGeom prst="line">
              <a:avLst/>
            </a:prstGeom>
            <a:noFill/>
            <a:ln w="12700">
              <a:solidFill>
                <a:srgbClr val="000000"/>
              </a:solidFill>
              <a:round/>
              <a:headEnd/>
              <a:tailEnd/>
            </a:ln>
          </p:spPr>
          <p:txBody>
            <a:bodyPr/>
            <a:lstStyle/>
            <a:p>
              <a:endParaRPr lang="en-US"/>
            </a:p>
          </p:txBody>
        </p:sp>
        <p:sp>
          <p:nvSpPr>
            <p:cNvPr id="139" name="Line 146"/>
            <p:cNvSpPr>
              <a:spLocks noChangeShapeType="1"/>
            </p:cNvSpPr>
            <p:nvPr/>
          </p:nvSpPr>
          <p:spPr bwMode="auto">
            <a:xfrm>
              <a:off x="393" y="3292"/>
              <a:ext cx="33" cy="1"/>
            </a:xfrm>
            <a:prstGeom prst="line">
              <a:avLst/>
            </a:prstGeom>
            <a:noFill/>
            <a:ln w="12700">
              <a:solidFill>
                <a:srgbClr val="000000"/>
              </a:solidFill>
              <a:round/>
              <a:headEnd/>
              <a:tailEnd/>
            </a:ln>
          </p:spPr>
          <p:txBody>
            <a:bodyPr/>
            <a:lstStyle/>
            <a:p>
              <a:endParaRPr lang="en-US"/>
            </a:p>
          </p:txBody>
        </p:sp>
        <p:sp>
          <p:nvSpPr>
            <p:cNvPr id="140" name="Line 147"/>
            <p:cNvSpPr>
              <a:spLocks noChangeShapeType="1"/>
            </p:cNvSpPr>
            <p:nvPr/>
          </p:nvSpPr>
          <p:spPr bwMode="auto">
            <a:xfrm>
              <a:off x="393" y="2987"/>
              <a:ext cx="33" cy="1"/>
            </a:xfrm>
            <a:prstGeom prst="line">
              <a:avLst/>
            </a:prstGeom>
            <a:noFill/>
            <a:ln w="12700">
              <a:solidFill>
                <a:srgbClr val="000000"/>
              </a:solidFill>
              <a:round/>
              <a:headEnd/>
              <a:tailEnd/>
            </a:ln>
          </p:spPr>
          <p:txBody>
            <a:bodyPr/>
            <a:lstStyle/>
            <a:p>
              <a:endParaRPr lang="en-US"/>
            </a:p>
          </p:txBody>
        </p:sp>
        <p:sp>
          <p:nvSpPr>
            <p:cNvPr id="141" name="Line 148"/>
            <p:cNvSpPr>
              <a:spLocks noChangeShapeType="1"/>
            </p:cNvSpPr>
            <p:nvPr/>
          </p:nvSpPr>
          <p:spPr bwMode="auto">
            <a:xfrm>
              <a:off x="393" y="2683"/>
              <a:ext cx="33" cy="1"/>
            </a:xfrm>
            <a:prstGeom prst="line">
              <a:avLst/>
            </a:prstGeom>
            <a:noFill/>
            <a:ln w="12700">
              <a:solidFill>
                <a:srgbClr val="000000"/>
              </a:solidFill>
              <a:round/>
              <a:headEnd/>
              <a:tailEnd/>
            </a:ln>
          </p:spPr>
          <p:txBody>
            <a:bodyPr/>
            <a:lstStyle/>
            <a:p>
              <a:endParaRPr lang="en-US"/>
            </a:p>
          </p:txBody>
        </p:sp>
        <p:sp>
          <p:nvSpPr>
            <p:cNvPr id="142" name="Line 149"/>
            <p:cNvSpPr>
              <a:spLocks noChangeShapeType="1"/>
            </p:cNvSpPr>
            <p:nvPr/>
          </p:nvSpPr>
          <p:spPr bwMode="auto">
            <a:xfrm>
              <a:off x="393" y="2370"/>
              <a:ext cx="33" cy="1"/>
            </a:xfrm>
            <a:prstGeom prst="line">
              <a:avLst/>
            </a:prstGeom>
            <a:noFill/>
            <a:ln w="12700">
              <a:solidFill>
                <a:srgbClr val="000000"/>
              </a:solidFill>
              <a:round/>
              <a:headEnd/>
              <a:tailEnd/>
            </a:ln>
          </p:spPr>
          <p:txBody>
            <a:bodyPr/>
            <a:lstStyle/>
            <a:p>
              <a:endParaRPr lang="en-US"/>
            </a:p>
          </p:txBody>
        </p:sp>
        <p:sp>
          <p:nvSpPr>
            <p:cNvPr id="143" name="Line 150"/>
            <p:cNvSpPr>
              <a:spLocks noChangeShapeType="1"/>
            </p:cNvSpPr>
            <p:nvPr/>
          </p:nvSpPr>
          <p:spPr bwMode="auto">
            <a:xfrm>
              <a:off x="393" y="2065"/>
              <a:ext cx="33" cy="1"/>
            </a:xfrm>
            <a:prstGeom prst="line">
              <a:avLst/>
            </a:prstGeom>
            <a:noFill/>
            <a:ln w="12700">
              <a:solidFill>
                <a:srgbClr val="000000"/>
              </a:solidFill>
              <a:round/>
              <a:headEnd/>
              <a:tailEnd/>
            </a:ln>
          </p:spPr>
          <p:txBody>
            <a:bodyPr/>
            <a:lstStyle/>
            <a:p>
              <a:endParaRPr lang="en-US"/>
            </a:p>
          </p:txBody>
        </p:sp>
        <p:sp>
          <p:nvSpPr>
            <p:cNvPr id="144" name="Line 151"/>
            <p:cNvSpPr>
              <a:spLocks noChangeShapeType="1"/>
            </p:cNvSpPr>
            <p:nvPr/>
          </p:nvSpPr>
          <p:spPr bwMode="auto">
            <a:xfrm>
              <a:off x="393" y="1761"/>
              <a:ext cx="33" cy="1"/>
            </a:xfrm>
            <a:prstGeom prst="line">
              <a:avLst/>
            </a:prstGeom>
            <a:noFill/>
            <a:ln w="12700">
              <a:solidFill>
                <a:srgbClr val="000000"/>
              </a:solidFill>
              <a:round/>
              <a:headEnd/>
              <a:tailEnd/>
            </a:ln>
          </p:spPr>
          <p:txBody>
            <a:bodyPr/>
            <a:lstStyle/>
            <a:p>
              <a:endParaRPr lang="en-US"/>
            </a:p>
          </p:txBody>
        </p:sp>
        <p:sp>
          <p:nvSpPr>
            <p:cNvPr id="145" name="Line 152"/>
            <p:cNvSpPr>
              <a:spLocks noChangeShapeType="1"/>
            </p:cNvSpPr>
            <p:nvPr/>
          </p:nvSpPr>
          <p:spPr bwMode="auto">
            <a:xfrm>
              <a:off x="393" y="1456"/>
              <a:ext cx="33" cy="1"/>
            </a:xfrm>
            <a:prstGeom prst="line">
              <a:avLst/>
            </a:prstGeom>
            <a:noFill/>
            <a:ln w="12700">
              <a:solidFill>
                <a:srgbClr val="000000"/>
              </a:solidFill>
              <a:round/>
              <a:headEnd/>
              <a:tailEnd/>
            </a:ln>
          </p:spPr>
          <p:txBody>
            <a:bodyPr/>
            <a:lstStyle/>
            <a:p>
              <a:endParaRPr lang="en-US"/>
            </a:p>
          </p:txBody>
        </p:sp>
        <p:sp>
          <p:nvSpPr>
            <p:cNvPr id="146" name="Line 153"/>
            <p:cNvSpPr>
              <a:spLocks noChangeShapeType="1"/>
            </p:cNvSpPr>
            <p:nvPr/>
          </p:nvSpPr>
          <p:spPr bwMode="auto">
            <a:xfrm>
              <a:off x="426" y="3596"/>
              <a:ext cx="5083" cy="1"/>
            </a:xfrm>
            <a:prstGeom prst="line">
              <a:avLst/>
            </a:prstGeom>
            <a:noFill/>
            <a:ln w="12700">
              <a:solidFill>
                <a:srgbClr val="000000"/>
              </a:solidFill>
              <a:round/>
              <a:headEnd/>
              <a:tailEnd/>
            </a:ln>
          </p:spPr>
          <p:txBody>
            <a:bodyPr/>
            <a:lstStyle/>
            <a:p>
              <a:endParaRPr lang="en-US"/>
            </a:p>
          </p:txBody>
        </p:sp>
        <p:sp>
          <p:nvSpPr>
            <p:cNvPr id="147" name="Line 154"/>
            <p:cNvSpPr>
              <a:spLocks noChangeShapeType="1"/>
            </p:cNvSpPr>
            <p:nvPr/>
          </p:nvSpPr>
          <p:spPr bwMode="auto">
            <a:xfrm flipV="1">
              <a:off x="426" y="3596"/>
              <a:ext cx="1" cy="25"/>
            </a:xfrm>
            <a:prstGeom prst="line">
              <a:avLst/>
            </a:prstGeom>
            <a:noFill/>
            <a:ln w="12700">
              <a:solidFill>
                <a:srgbClr val="000000"/>
              </a:solidFill>
              <a:round/>
              <a:headEnd/>
              <a:tailEnd/>
            </a:ln>
          </p:spPr>
          <p:txBody>
            <a:bodyPr/>
            <a:lstStyle/>
            <a:p>
              <a:endParaRPr lang="en-US"/>
            </a:p>
          </p:txBody>
        </p:sp>
        <p:sp>
          <p:nvSpPr>
            <p:cNvPr id="148" name="Line 155"/>
            <p:cNvSpPr>
              <a:spLocks noChangeShapeType="1"/>
            </p:cNvSpPr>
            <p:nvPr/>
          </p:nvSpPr>
          <p:spPr bwMode="auto">
            <a:xfrm flipV="1">
              <a:off x="936" y="3596"/>
              <a:ext cx="1" cy="25"/>
            </a:xfrm>
            <a:prstGeom prst="line">
              <a:avLst/>
            </a:prstGeom>
            <a:noFill/>
            <a:ln w="12700">
              <a:solidFill>
                <a:srgbClr val="000000"/>
              </a:solidFill>
              <a:round/>
              <a:headEnd/>
              <a:tailEnd/>
            </a:ln>
          </p:spPr>
          <p:txBody>
            <a:bodyPr/>
            <a:lstStyle/>
            <a:p>
              <a:endParaRPr lang="en-US"/>
            </a:p>
          </p:txBody>
        </p:sp>
        <p:sp>
          <p:nvSpPr>
            <p:cNvPr id="149" name="Line 156"/>
            <p:cNvSpPr>
              <a:spLocks noChangeShapeType="1"/>
            </p:cNvSpPr>
            <p:nvPr/>
          </p:nvSpPr>
          <p:spPr bwMode="auto">
            <a:xfrm flipV="1">
              <a:off x="1446" y="3596"/>
              <a:ext cx="1" cy="25"/>
            </a:xfrm>
            <a:prstGeom prst="line">
              <a:avLst/>
            </a:prstGeom>
            <a:noFill/>
            <a:ln w="12700">
              <a:solidFill>
                <a:srgbClr val="000000"/>
              </a:solidFill>
              <a:round/>
              <a:headEnd/>
              <a:tailEnd/>
            </a:ln>
          </p:spPr>
          <p:txBody>
            <a:bodyPr/>
            <a:lstStyle/>
            <a:p>
              <a:endParaRPr lang="en-US"/>
            </a:p>
          </p:txBody>
        </p:sp>
        <p:sp>
          <p:nvSpPr>
            <p:cNvPr id="150" name="Line 157"/>
            <p:cNvSpPr>
              <a:spLocks noChangeShapeType="1"/>
            </p:cNvSpPr>
            <p:nvPr/>
          </p:nvSpPr>
          <p:spPr bwMode="auto">
            <a:xfrm flipV="1">
              <a:off x="1947" y="3596"/>
              <a:ext cx="1" cy="25"/>
            </a:xfrm>
            <a:prstGeom prst="line">
              <a:avLst/>
            </a:prstGeom>
            <a:noFill/>
            <a:ln w="12700">
              <a:solidFill>
                <a:srgbClr val="000000"/>
              </a:solidFill>
              <a:round/>
              <a:headEnd/>
              <a:tailEnd/>
            </a:ln>
          </p:spPr>
          <p:txBody>
            <a:bodyPr/>
            <a:lstStyle/>
            <a:p>
              <a:endParaRPr lang="en-US"/>
            </a:p>
          </p:txBody>
        </p:sp>
        <p:sp>
          <p:nvSpPr>
            <p:cNvPr id="151" name="Line 158"/>
            <p:cNvSpPr>
              <a:spLocks noChangeShapeType="1"/>
            </p:cNvSpPr>
            <p:nvPr/>
          </p:nvSpPr>
          <p:spPr bwMode="auto">
            <a:xfrm flipV="1">
              <a:off x="2457" y="3596"/>
              <a:ext cx="1" cy="25"/>
            </a:xfrm>
            <a:prstGeom prst="line">
              <a:avLst/>
            </a:prstGeom>
            <a:noFill/>
            <a:ln w="12700">
              <a:solidFill>
                <a:srgbClr val="000000"/>
              </a:solidFill>
              <a:round/>
              <a:headEnd/>
              <a:tailEnd/>
            </a:ln>
          </p:spPr>
          <p:txBody>
            <a:bodyPr/>
            <a:lstStyle/>
            <a:p>
              <a:endParaRPr lang="en-US"/>
            </a:p>
          </p:txBody>
        </p:sp>
        <p:sp>
          <p:nvSpPr>
            <p:cNvPr id="152" name="Line 159"/>
            <p:cNvSpPr>
              <a:spLocks noChangeShapeType="1"/>
            </p:cNvSpPr>
            <p:nvPr/>
          </p:nvSpPr>
          <p:spPr bwMode="auto">
            <a:xfrm flipV="1">
              <a:off x="2967" y="3596"/>
              <a:ext cx="1" cy="25"/>
            </a:xfrm>
            <a:prstGeom prst="line">
              <a:avLst/>
            </a:prstGeom>
            <a:noFill/>
            <a:ln w="12700">
              <a:solidFill>
                <a:srgbClr val="000000"/>
              </a:solidFill>
              <a:round/>
              <a:headEnd/>
              <a:tailEnd/>
            </a:ln>
          </p:spPr>
          <p:txBody>
            <a:bodyPr/>
            <a:lstStyle/>
            <a:p>
              <a:endParaRPr lang="en-US"/>
            </a:p>
          </p:txBody>
        </p:sp>
        <p:sp>
          <p:nvSpPr>
            <p:cNvPr id="153" name="Line 160"/>
            <p:cNvSpPr>
              <a:spLocks noChangeShapeType="1"/>
            </p:cNvSpPr>
            <p:nvPr/>
          </p:nvSpPr>
          <p:spPr bwMode="auto">
            <a:xfrm flipV="1">
              <a:off x="3477" y="3596"/>
              <a:ext cx="1" cy="25"/>
            </a:xfrm>
            <a:prstGeom prst="line">
              <a:avLst/>
            </a:prstGeom>
            <a:noFill/>
            <a:ln w="12700">
              <a:solidFill>
                <a:srgbClr val="000000"/>
              </a:solidFill>
              <a:round/>
              <a:headEnd/>
              <a:tailEnd/>
            </a:ln>
          </p:spPr>
          <p:txBody>
            <a:bodyPr/>
            <a:lstStyle/>
            <a:p>
              <a:endParaRPr lang="en-US"/>
            </a:p>
          </p:txBody>
        </p:sp>
        <p:sp>
          <p:nvSpPr>
            <p:cNvPr id="154" name="Line 161"/>
            <p:cNvSpPr>
              <a:spLocks noChangeShapeType="1"/>
            </p:cNvSpPr>
            <p:nvPr/>
          </p:nvSpPr>
          <p:spPr bwMode="auto">
            <a:xfrm flipV="1">
              <a:off x="3987" y="3596"/>
              <a:ext cx="1" cy="25"/>
            </a:xfrm>
            <a:prstGeom prst="line">
              <a:avLst/>
            </a:prstGeom>
            <a:noFill/>
            <a:ln w="12700">
              <a:solidFill>
                <a:srgbClr val="000000"/>
              </a:solidFill>
              <a:round/>
              <a:headEnd/>
              <a:tailEnd/>
            </a:ln>
          </p:spPr>
          <p:txBody>
            <a:bodyPr/>
            <a:lstStyle/>
            <a:p>
              <a:endParaRPr lang="en-US"/>
            </a:p>
          </p:txBody>
        </p:sp>
        <p:sp>
          <p:nvSpPr>
            <p:cNvPr id="155" name="Line 162"/>
            <p:cNvSpPr>
              <a:spLocks noChangeShapeType="1"/>
            </p:cNvSpPr>
            <p:nvPr/>
          </p:nvSpPr>
          <p:spPr bwMode="auto">
            <a:xfrm flipV="1">
              <a:off x="4489" y="3596"/>
              <a:ext cx="1" cy="25"/>
            </a:xfrm>
            <a:prstGeom prst="line">
              <a:avLst/>
            </a:prstGeom>
            <a:noFill/>
            <a:ln w="12700">
              <a:solidFill>
                <a:srgbClr val="000000"/>
              </a:solidFill>
              <a:round/>
              <a:headEnd/>
              <a:tailEnd/>
            </a:ln>
          </p:spPr>
          <p:txBody>
            <a:bodyPr/>
            <a:lstStyle/>
            <a:p>
              <a:endParaRPr lang="en-US"/>
            </a:p>
          </p:txBody>
        </p:sp>
        <p:sp>
          <p:nvSpPr>
            <p:cNvPr id="156" name="Line 163"/>
            <p:cNvSpPr>
              <a:spLocks noChangeShapeType="1"/>
            </p:cNvSpPr>
            <p:nvPr/>
          </p:nvSpPr>
          <p:spPr bwMode="auto">
            <a:xfrm flipV="1">
              <a:off x="4999" y="3596"/>
              <a:ext cx="1" cy="25"/>
            </a:xfrm>
            <a:prstGeom prst="line">
              <a:avLst/>
            </a:prstGeom>
            <a:noFill/>
            <a:ln w="12700">
              <a:solidFill>
                <a:srgbClr val="000000"/>
              </a:solidFill>
              <a:round/>
              <a:headEnd/>
              <a:tailEnd/>
            </a:ln>
          </p:spPr>
          <p:txBody>
            <a:bodyPr/>
            <a:lstStyle/>
            <a:p>
              <a:endParaRPr lang="en-US"/>
            </a:p>
          </p:txBody>
        </p:sp>
        <p:sp>
          <p:nvSpPr>
            <p:cNvPr id="157" name="Line 164"/>
            <p:cNvSpPr>
              <a:spLocks noChangeShapeType="1"/>
            </p:cNvSpPr>
            <p:nvPr/>
          </p:nvSpPr>
          <p:spPr bwMode="auto">
            <a:xfrm flipV="1">
              <a:off x="5509" y="3596"/>
              <a:ext cx="1" cy="25"/>
            </a:xfrm>
            <a:prstGeom prst="line">
              <a:avLst/>
            </a:prstGeom>
            <a:noFill/>
            <a:ln w="12700">
              <a:solidFill>
                <a:srgbClr val="000000"/>
              </a:solidFill>
              <a:round/>
              <a:headEnd/>
              <a:tailEnd/>
            </a:ln>
          </p:spPr>
          <p:txBody>
            <a:bodyPr/>
            <a:lstStyle/>
            <a:p>
              <a:endParaRPr lang="en-US"/>
            </a:p>
          </p:txBody>
        </p:sp>
        <p:sp>
          <p:nvSpPr>
            <p:cNvPr id="158" name="Freeform 165"/>
            <p:cNvSpPr>
              <a:spLocks/>
            </p:cNvSpPr>
            <p:nvPr/>
          </p:nvSpPr>
          <p:spPr bwMode="auto">
            <a:xfrm>
              <a:off x="417" y="3094"/>
              <a:ext cx="181" cy="214"/>
            </a:xfrm>
            <a:custGeom>
              <a:avLst/>
              <a:gdLst/>
              <a:ahLst/>
              <a:cxnLst>
                <a:cxn ang="0">
                  <a:pos x="0" y="189"/>
                </a:cxn>
                <a:cxn ang="0">
                  <a:pos x="157" y="0"/>
                </a:cxn>
                <a:cxn ang="0">
                  <a:pos x="181" y="0"/>
                </a:cxn>
                <a:cxn ang="0">
                  <a:pos x="181" y="25"/>
                </a:cxn>
                <a:cxn ang="0">
                  <a:pos x="25" y="214"/>
                </a:cxn>
                <a:cxn ang="0">
                  <a:pos x="0" y="214"/>
                </a:cxn>
                <a:cxn ang="0">
                  <a:pos x="0" y="189"/>
                </a:cxn>
              </a:cxnLst>
              <a:rect l="0" t="0" r="r" b="b"/>
              <a:pathLst>
                <a:path w="181" h="214">
                  <a:moveTo>
                    <a:pt x="0" y="189"/>
                  </a:moveTo>
                  <a:lnTo>
                    <a:pt x="157" y="0"/>
                  </a:lnTo>
                  <a:lnTo>
                    <a:pt x="181" y="0"/>
                  </a:lnTo>
                  <a:lnTo>
                    <a:pt x="181" y="25"/>
                  </a:lnTo>
                  <a:lnTo>
                    <a:pt x="25" y="214"/>
                  </a:lnTo>
                  <a:lnTo>
                    <a:pt x="0" y="214"/>
                  </a:lnTo>
                  <a:lnTo>
                    <a:pt x="0" y="189"/>
                  </a:lnTo>
                  <a:close/>
                </a:path>
              </a:pathLst>
            </a:custGeom>
            <a:blipFill dpi="0" rotWithShape="0">
              <a:blip r:embed="rId5" cstate="print"/>
              <a:srcRect/>
              <a:tile tx="0" ty="0" sx="100000" sy="100000" flip="none" algn="tl"/>
            </a:blipFill>
            <a:ln w="9525">
              <a:noFill/>
              <a:round/>
              <a:headEnd/>
              <a:tailEnd/>
            </a:ln>
          </p:spPr>
          <p:txBody>
            <a:bodyPr/>
            <a:lstStyle/>
            <a:p>
              <a:endParaRPr lang="en-US"/>
            </a:p>
          </p:txBody>
        </p:sp>
        <p:sp>
          <p:nvSpPr>
            <p:cNvPr id="159" name="Freeform 166"/>
            <p:cNvSpPr>
              <a:spLocks/>
            </p:cNvSpPr>
            <p:nvPr/>
          </p:nvSpPr>
          <p:spPr bwMode="auto">
            <a:xfrm>
              <a:off x="574" y="2855"/>
              <a:ext cx="222" cy="264"/>
            </a:xfrm>
            <a:custGeom>
              <a:avLst/>
              <a:gdLst/>
              <a:ahLst/>
              <a:cxnLst>
                <a:cxn ang="0">
                  <a:pos x="0" y="239"/>
                </a:cxn>
                <a:cxn ang="0">
                  <a:pos x="197" y="0"/>
                </a:cxn>
                <a:cxn ang="0">
                  <a:pos x="222" y="0"/>
                </a:cxn>
                <a:cxn ang="0">
                  <a:pos x="222" y="25"/>
                </a:cxn>
                <a:cxn ang="0">
                  <a:pos x="24" y="264"/>
                </a:cxn>
                <a:cxn ang="0">
                  <a:pos x="0" y="264"/>
                </a:cxn>
                <a:cxn ang="0">
                  <a:pos x="0" y="239"/>
                </a:cxn>
              </a:cxnLst>
              <a:rect l="0" t="0" r="r" b="b"/>
              <a:pathLst>
                <a:path w="222" h="264">
                  <a:moveTo>
                    <a:pt x="0" y="239"/>
                  </a:moveTo>
                  <a:lnTo>
                    <a:pt x="197" y="0"/>
                  </a:lnTo>
                  <a:lnTo>
                    <a:pt x="222" y="0"/>
                  </a:lnTo>
                  <a:lnTo>
                    <a:pt x="222" y="25"/>
                  </a:lnTo>
                  <a:lnTo>
                    <a:pt x="24" y="264"/>
                  </a:lnTo>
                  <a:lnTo>
                    <a:pt x="0" y="264"/>
                  </a:lnTo>
                  <a:lnTo>
                    <a:pt x="0" y="239"/>
                  </a:lnTo>
                  <a:close/>
                </a:path>
              </a:pathLst>
            </a:custGeom>
            <a:blipFill dpi="0" rotWithShape="0">
              <a:blip r:embed="rId5" cstate="print"/>
              <a:srcRect/>
              <a:tile tx="0" ty="0" sx="100000" sy="100000" flip="none" algn="tl"/>
            </a:blipFill>
            <a:ln w="9525">
              <a:noFill/>
              <a:round/>
              <a:headEnd/>
              <a:tailEnd/>
            </a:ln>
          </p:spPr>
          <p:txBody>
            <a:bodyPr/>
            <a:lstStyle/>
            <a:p>
              <a:endParaRPr lang="en-US"/>
            </a:p>
          </p:txBody>
        </p:sp>
        <p:sp>
          <p:nvSpPr>
            <p:cNvPr id="160" name="Freeform 167"/>
            <p:cNvSpPr>
              <a:spLocks/>
            </p:cNvSpPr>
            <p:nvPr/>
          </p:nvSpPr>
          <p:spPr bwMode="auto">
            <a:xfrm>
              <a:off x="771" y="2674"/>
              <a:ext cx="181" cy="206"/>
            </a:xfrm>
            <a:custGeom>
              <a:avLst/>
              <a:gdLst/>
              <a:ahLst/>
              <a:cxnLst>
                <a:cxn ang="0">
                  <a:pos x="0" y="181"/>
                </a:cxn>
                <a:cxn ang="0">
                  <a:pos x="156" y="0"/>
                </a:cxn>
                <a:cxn ang="0">
                  <a:pos x="181" y="0"/>
                </a:cxn>
                <a:cxn ang="0">
                  <a:pos x="181" y="25"/>
                </a:cxn>
                <a:cxn ang="0">
                  <a:pos x="25" y="206"/>
                </a:cxn>
                <a:cxn ang="0">
                  <a:pos x="0" y="206"/>
                </a:cxn>
                <a:cxn ang="0">
                  <a:pos x="0" y="181"/>
                </a:cxn>
              </a:cxnLst>
              <a:rect l="0" t="0" r="r" b="b"/>
              <a:pathLst>
                <a:path w="181" h="206">
                  <a:moveTo>
                    <a:pt x="0" y="181"/>
                  </a:moveTo>
                  <a:lnTo>
                    <a:pt x="156" y="0"/>
                  </a:lnTo>
                  <a:lnTo>
                    <a:pt x="181" y="0"/>
                  </a:lnTo>
                  <a:lnTo>
                    <a:pt x="181" y="25"/>
                  </a:lnTo>
                  <a:lnTo>
                    <a:pt x="25" y="206"/>
                  </a:lnTo>
                  <a:lnTo>
                    <a:pt x="0" y="206"/>
                  </a:lnTo>
                  <a:lnTo>
                    <a:pt x="0" y="181"/>
                  </a:lnTo>
                  <a:close/>
                </a:path>
              </a:pathLst>
            </a:custGeom>
            <a:blipFill dpi="0" rotWithShape="0">
              <a:blip r:embed="rId5" cstate="print"/>
              <a:srcRect/>
              <a:tile tx="0" ty="0" sx="100000" sy="100000" flip="none" algn="tl"/>
            </a:blipFill>
            <a:ln w="9525">
              <a:noFill/>
              <a:round/>
              <a:headEnd/>
              <a:tailEnd/>
            </a:ln>
          </p:spPr>
          <p:txBody>
            <a:bodyPr/>
            <a:lstStyle/>
            <a:p>
              <a:endParaRPr lang="en-US"/>
            </a:p>
          </p:txBody>
        </p:sp>
        <p:sp>
          <p:nvSpPr>
            <p:cNvPr id="161" name="Freeform 168"/>
            <p:cNvSpPr>
              <a:spLocks/>
            </p:cNvSpPr>
            <p:nvPr/>
          </p:nvSpPr>
          <p:spPr bwMode="auto">
            <a:xfrm>
              <a:off x="927" y="2485"/>
              <a:ext cx="173" cy="214"/>
            </a:xfrm>
            <a:custGeom>
              <a:avLst/>
              <a:gdLst/>
              <a:ahLst/>
              <a:cxnLst>
                <a:cxn ang="0">
                  <a:pos x="0" y="189"/>
                </a:cxn>
                <a:cxn ang="0">
                  <a:pos x="148" y="0"/>
                </a:cxn>
                <a:cxn ang="0">
                  <a:pos x="173" y="0"/>
                </a:cxn>
                <a:cxn ang="0">
                  <a:pos x="173" y="25"/>
                </a:cxn>
                <a:cxn ang="0">
                  <a:pos x="25" y="214"/>
                </a:cxn>
                <a:cxn ang="0">
                  <a:pos x="0" y="214"/>
                </a:cxn>
                <a:cxn ang="0">
                  <a:pos x="0" y="189"/>
                </a:cxn>
              </a:cxnLst>
              <a:rect l="0" t="0" r="r" b="b"/>
              <a:pathLst>
                <a:path w="173" h="214">
                  <a:moveTo>
                    <a:pt x="0" y="189"/>
                  </a:moveTo>
                  <a:lnTo>
                    <a:pt x="148" y="0"/>
                  </a:lnTo>
                  <a:lnTo>
                    <a:pt x="173" y="0"/>
                  </a:lnTo>
                  <a:lnTo>
                    <a:pt x="173" y="25"/>
                  </a:lnTo>
                  <a:lnTo>
                    <a:pt x="25" y="214"/>
                  </a:lnTo>
                  <a:lnTo>
                    <a:pt x="0" y="214"/>
                  </a:lnTo>
                  <a:lnTo>
                    <a:pt x="0" y="189"/>
                  </a:lnTo>
                  <a:close/>
                </a:path>
              </a:pathLst>
            </a:custGeom>
            <a:blipFill dpi="0" rotWithShape="0">
              <a:blip r:embed="rId5" cstate="print"/>
              <a:srcRect/>
              <a:tile tx="0" ty="0" sx="100000" sy="100000" flip="none" algn="tl"/>
            </a:blipFill>
            <a:ln w="9525">
              <a:noFill/>
              <a:round/>
              <a:headEnd/>
              <a:tailEnd/>
            </a:ln>
          </p:spPr>
          <p:txBody>
            <a:bodyPr/>
            <a:lstStyle/>
            <a:p>
              <a:endParaRPr lang="en-US"/>
            </a:p>
          </p:txBody>
        </p:sp>
        <p:sp>
          <p:nvSpPr>
            <p:cNvPr id="162" name="Freeform 169"/>
            <p:cNvSpPr>
              <a:spLocks/>
            </p:cNvSpPr>
            <p:nvPr/>
          </p:nvSpPr>
          <p:spPr bwMode="auto">
            <a:xfrm>
              <a:off x="1075" y="2246"/>
              <a:ext cx="231" cy="264"/>
            </a:xfrm>
            <a:custGeom>
              <a:avLst/>
              <a:gdLst/>
              <a:ahLst/>
              <a:cxnLst>
                <a:cxn ang="0">
                  <a:pos x="0" y="239"/>
                </a:cxn>
                <a:cxn ang="0">
                  <a:pos x="206" y="0"/>
                </a:cxn>
                <a:cxn ang="0">
                  <a:pos x="231" y="0"/>
                </a:cxn>
                <a:cxn ang="0">
                  <a:pos x="231" y="25"/>
                </a:cxn>
                <a:cxn ang="0">
                  <a:pos x="25" y="264"/>
                </a:cxn>
                <a:cxn ang="0">
                  <a:pos x="0" y="264"/>
                </a:cxn>
                <a:cxn ang="0">
                  <a:pos x="0" y="239"/>
                </a:cxn>
              </a:cxnLst>
              <a:rect l="0" t="0" r="r" b="b"/>
              <a:pathLst>
                <a:path w="231" h="264">
                  <a:moveTo>
                    <a:pt x="0" y="239"/>
                  </a:moveTo>
                  <a:lnTo>
                    <a:pt x="206" y="0"/>
                  </a:lnTo>
                  <a:lnTo>
                    <a:pt x="231" y="0"/>
                  </a:lnTo>
                  <a:lnTo>
                    <a:pt x="231" y="25"/>
                  </a:lnTo>
                  <a:lnTo>
                    <a:pt x="25" y="264"/>
                  </a:lnTo>
                  <a:lnTo>
                    <a:pt x="0" y="264"/>
                  </a:lnTo>
                  <a:lnTo>
                    <a:pt x="0" y="239"/>
                  </a:lnTo>
                  <a:close/>
                </a:path>
              </a:pathLst>
            </a:custGeom>
            <a:blipFill dpi="0" rotWithShape="0">
              <a:blip r:embed="rId5" cstate="print"/>
              <a:srcRect/>
              <a:tile tx="0" ty="0" sx="100000" sy="100000" flip="none" algn="tl"/>
            </a:blipFill>
            <a:ln w="9525">
              <a:noFill/>
              <a:round/>
              <a:headEnd/>
              <a:tailEnd/>
            </a:ln>
          </p:spPr>
          <p:txBody>
            <a:bodyPr/>
            <a:lstStyle/>
            <a:p>
              <a:endParaRPr lang="en-US"/>
            </a:p>
          </p:txBody>
        </p:sp>
        <p:sp>
          <p:nvSpPr>
            <p:cNvPr id="163" name="Freeform 170"/>
            <p:cNvSpPr>
              <a:spLocks/>
            </p:cNvSpPr>
            <p:nvPr/>
          </p:nvSpPr>
          <p:spPr bwMode="auto">
            <a:xfrm>
              <a:off x="1281" y="2057"/>
              <a:ext cx="181" cy="214"/>
            </a:xfrm>
            <a:custGeom>
              <a:avLst/>
              <a:gdLst/>
              <a:ahLst/>
              <a:cxnLst>
                <a:cxn ang="0">
                  <a:pos x="0" y="189"/>
                </a:cxn>
                <a:cxn ang="0">
                  <a:pos x="156" y="0"/>
                </a:cxn>
                <a:cxn ang="0">
                  <a:pos x="181" y="0"/>
                </a:cxn>
                <a:cxn ang="0">
                  <a:pos x="181" y="25"/>
                </a:cxn>
                <a:cxn ang="0">
                  <a:pos x="25" y="214"/>
                </a:cxn>
                <a:cxn ang="0">
                  <a:pos x="0" y="214"/>
                </a:cxn>
                <a:cxn ang="0">
                  <a:pos x="0" y="189"/>
                </a:cxn>
              </a:cxnLst>
              <a:rect l="0" t="0" r="r" b="b"/>
              <a:pathLst>
                <a:path w="181" h="214">
                  <a:moveTo>
                    <a:pt x="0" y="189"/>
                  </a:moveTo>
                  <a:lnTo>
                    <a:pt x="156" y="0"/>
                  </a:lnTo>
                  <a:lnTo>
                    <a:pt x="181" y="0"/>
                  </a:lnTo>
                  <a:lnTo>
                    <a:pt x="181" y="25"/>
                  </a:lnTo>
                  <a:lnTo>
                    <a:pt x="25" y="214"/>
                  </a:lnTo>
                  <a:lnTo>
                    <a:pt x="0" y="214"/>
                  </a:lnTo>
                  <a:lnTo>
                    <a:pt x="0" y="189"/>
                  </a:lnTo>
                  <a:close/>
                </a:path>
              </a:pathLst>
            </a:custGeom>
            <a:blipFill dpi="0" rotWithShape="0">
              <a:blip r:embed="rId5" cstate="print"/>
              <a:srcRect/>
              <a:tile tx="0" ty="0" sx="100000" sy="100000" flip="none" algn="tl"/>
            </a:blipFill>
            <a:ln w="9525">
              <a:noFill/>
              <a:round/>
              <a:headEnd/>
              <a:tailEnd/>
            </a:ln>
          </p:spPr>
          <p:txBody>
            <a:bodyPr/>
            <a:lstStyle/>
            <a:p>
              <a:endParaRPr lang="en-US"/>
            </a:p>
          </p:txBody>
        </p:sp>
        <p:sp>
          <p:nvSpPr>
            <p:cNvPr id="164" name="Freeform 171"/>
            <p:cNvSpPr>
              <a:spLocks/>
            </p:cNvSpPr>
            <p:nvPr/>
          </p:nvSpPr>
          <p:spPr bwMode="auto">
            <a:xfrm>
              <a:off x="1437" y="1884"/>
              <a:ext cx="173" cy="198"/>
            </a:xfrm>
            <a:custGeom>
              <a:avLst/>
              <a:gdLst/>
              <a:ahLst/>
              <a:cxnLst>
                <a:cxn ang="0">
                  <a:pos x="0" y="173"/>
                </a:cxn>
                <a:cxn ang="0">
                  <a:pos x="148" y="0"/>
                </a:cxn>
                <a:cxn ang="0">
                  <a:pos x="173" y="0"/>
                </a:cxn>
                <a:cxn ang="0">
                  <a:pos x="173" y="25"/>
                </a:cxn>
                <a:cxn ang="0">
                  <a:pos x="25" y="198"/>
                </a:cxn>
                <a:cxn ang="0">
                  <a:pos x="0" y="198"/>
                </a:cxn>
                <a:cxn ang="0">
                  <a:pos x="0" y="173"/>
                </a:cxn>
              </a:cxnLst>
              <a:rect l="0" t="0" r="r" b="b"/>
              <a:pathLst>
                <a:path w="173" h="198">
                  <a:moveTo>
                    <a:pt x="0" y="173"/>
                  </a:moveTo>
                  <a:lnTo>
                    <a:pt x="148" y="0"/>
                  </a:lnTo>
                  <a:lnTo>
                    <a:pt x="173" y="0"/>
                  </a:lnTo>
                  <a:lnTo>
                    <a:pt x="173" y="25"/>
                  </a:lnTo>
                  <a:lnTo>
                    <a:pt x="25" y="198"/>
                  </a:lnTo>
                  <a:lnTo>
                    <a:pt x="0" y="198"/>
                  </a:lnTo>
                  <a:lnTo>
                    <a:pt x="0" y="173"/>
                  </a:lnTo>
                  <a:close/>
                </a:path>
              </a:pathLst>
            </a:custGeom>
            <a:blipFill dpi="0" rotWithShape="0">
              <a:blip r:embed="rId5" cstate="print"/>
              <a:srcRect/>
              <a:tile tx="0" ty="0" sx="100000" sy="100000" flip="none" algn="tl"/>
            </a:blipFill>
            <a:ln w="9525">
              <a:noFill/>
              <a:round/>
              <a:headEnd/>
              <a:tailEnd/>
            </a:ln>
          </p:spPr>
          <p:txBody>
            <a:bodyPr/>
            <a:lstStyle/>
            <a:p>
              <a:endParaRPr lang="en-US"/>
            </a:p>
          </p:txBody>
        </p:sp>
        <p:sp>
          <p:nvSpPr>
            <p:cNvPr id="165" name="Freeform 172"/>
            <p:cNvSpPr>
              <a:spLocks/>
            </p:cNvSpPr>
            <p:nvPr/>
          </p:nvSpPr>
          <p:spPr bwMode="auto">
            <a:xfrm>
              <a:off x="1585" y="1662"/>
              <a:ext cx="231" cy="247"/>
            </a:xfrm>
            <a:custGeom>
              <a:avLst/>
              <a:gdLst/>
              <a:ahLst/>
              <a:cxnLst>
                <a:cxn ang="0">
                  <a:pos x="0" y="222"/>
                </a:cxn>
                <a:cxn ang="0">
                  <a:pos x="206" y="0"/>
                </a:cxn>
                <a:cxn ang="0">
                  <a:pos x="231" y="0"/>
                </a:cxn>
                <a:cxn ang="0">
                  <a:pos x="231" y="25"/>
                </a:cxn>
                <a:cxn ang="0">
                  <a:pos x="25" y="247"/>
                </a:cxn>
                <a:cxn ang="0">
                  <a:pos x="0" y="247"/>
                </a:cxn>
                <a:cxn ang="0">
                  <a:pos x="0" y="222"/>
                </a:cxn>
              </a:cxnLst>
              <a:rect l="0" t="0" r="r" b="b"/>
              <a:pathLst>
                <a:path w="231" h="247">
                  <a:moveTo>
                    <a:pt x="0" y="222"/>
                  </a:moveTo>
                  <a:lnTo>
                    <a:pt x="206" y="0"/>
                  </a:lnTo>
                  <a:lnTo>
                    <a:pt x="231" y="0"/>
                  </a:lnTo>
                  <a:lnTo>
                    <a:pt x="231" y="25"/>
                  </a:lnTo>
                  <a:lnTo>
                    <a:pt x="25" y="247"/>
                  </a:lnTo>
                  <a:lnTo>
                    <a:pt x="0" y="247"/>
                  </a:lnTo>
                  <a:lnTo>
                    <a:pt x="0" y="222"/>
                  </a:lnTo>
                  <a:close/>
                </a:path>
              </a:pathLst>
            </a:custGeom>
            <a:blipFill dpi="0" rotWithShape="0">
              <a:blip r:embed="rId5" cstate="print"/>
              <a:srcRect/>
              <a:tile tx="0" ty="0" sx="100000" sy="100000" flip="none" algn="tl"/>
            </a:blipFill>
            <a:ln w="9525">
              <a:noFill/>
              <a:round/>
              <a:headEnd/>
              <a:tailEnd/>
            </a:ln>
          </p:spPr>
          <p:txBody>
            <a:bodyPr/>
            <a:lstStyle/>
            <a:p>
              <a:endParaRPr lang="en-US"/>
            </a:p>
          </p:txBody>
        </p:sp>
        <p:sp>
          <p:nvSpPr>
            <p:cNvPr id="166" name="Freeform 173"/>
            <p:cNvSpPr>
              <a:spLocks/>
            </p:cNvSpPr>
            <p:nvPr/>
          </p:nvSpPr>
          <p:spPr bwMode="auto">
            <a:xfrm>
              <a:off x="1791" y="1539"/>
              <a:ext cx="173" cy="148"/>
            </a:xfrm>
            <a:custGeom>
              <a:avLst/>
              <a:gdLst/>
              <a:ahLst/>
              <a:cxnLst>
                <a:cxn ang="0">
                  <a:pos x="0" y="123"/>
                </a:cxn>
                <a:cxn ang="0">
                  <a:pos x="148" y="0"/>
                </a:cxn>
                <a:cxn ang="0">
                  <a:pos x="173" y="0"/>
                </a:cxn>
                <a:cxn ang="0">
                  <a:pos x="173" y="24"/>
                </a:cxn>
                <a:cxn ang="0">
                  <a:pos x="25" y="148"/>
                </a:cxn>
                <a:cxn ang="0">
                  <a:pos x="0" y="148"/>
                </a:cxn>
                <a:cxn ang="0">
                  <a:pos x="0" y="123"/>
                </a:cxn>
              </a:cxnLst>
              <a:rect l="0" t="0" r="r" b="b"/>
              <a:pathLst>
                <a:path w="173" h="148">
                  <a:moveTo>
                    <a:pt x="0" y="123"/>
                  </a:moveTo>
                  <a:lnTo>
                    <a:pt x="148" y="0"/>
                  </a:lnTo>
                  <a:lnTo>
                    <a:pt x="173" y="0"/>
                  </a:lnTo>
                  <a:lnTo>
                    <a:pt x="173" y="24"/>
                  </a:lnTo>
                  <a:lnTo>
                    <a:pt x="25" y="148"/>
                  </a:lnTo>
                  <a:lnTo>
                    <a:pt x="0" y="148"/>
                  </a:lnTo>
                  <a:lnTo>
                    <a:pt x="0" y="123"/>
                  </a:lnTo>
                  <a:close/>
                </a:path>
              </a:pathLst>
            </a:custGeom>
            <a:blipFill dpi="0" rotWithShape="0">
              <a:blip r:embed="rId5" cstate="print"/>
              <a:srcRect/>
              <a:tile tx="0" ty="0" sx="100000" sy="100000" flip="none" algn="tl"/>
            </a:blipFill>
            <a:ln w="9525">
              <a:noFill/>
              <a:round/>
              <a:headEnd/>
              <a:tailEnd/>
            </a:ln>
          </p:spPr>
          <p:txBody>
            <a:bodyPr/>
            <a:lstStyle/>
            <a:p>
              <a:endParaRPr lang="en-US"/>
            </a:p>
          </p:txBody>
        </p:sp>
        <p:sp>
          <p:nvSpPr>
            <p:cNvPr id="167" name="Freeform 174"/>
            <p:cNvSpPr>
              <a:spLocks/>
            </p:cNvSpPr>
            <p:nvPr/>
          </p:nvSpPr>
          <p:spPr bwMode="auto">
            <a:xfrm>
              <a:off x="1939" y="1481"/>
              <a:ext cx="181" cy="82"/>
            </a:xfrm>
            <a:custGeom>
              <a:avLst/>
              <a:gdLst/>
              <a:ahLst/>
              <a:cxnLst>
                <a:cxn ang="0">
                  <a:pos x="0" y="58"/>
                </a:cxn>
                <a:cxn ang="0">
                  <a:pos x="156" y="0"/>
                </a:cxn>
                <a:cxn ang="0">
                  <a:pos x="181" y="0"/>
                </a:cxn>
                <a:cxn ang="0">
                  <a:pos x="181" y="25"/>
                </a:cxn>
                <a:cxn ang="0">
                  <a:pos x="25" y="82"/>
                </a:cxn>
                <a:cxn ang="0">
                  <a:pos x="0" y="82"/>
                </a:cxn>
                <a:cxn ang="0">
                  <a:pos x="0" y="58"/>
                </a:cxn>
              </a:cxnLst>
              <a:rect l="0" t="0" r="r" b="b"/>
              <a:pathLst>
                <a:path w="181" h="82">
                  <a:moveTo>
                    <a:pt x="0" y="58"/>
                  </a:moveTo>
                  <a:lnTo>
                    <a:pt x="156" y="0"/>
                  </a:lnTo>
                  <a:lnTo>
                    <a:pt x="181" y="0"/>
                  </a:lnTo>
                  <a:lnTo>
                    <a:pt x="181" y="25"/>
                  </a:lnTo>
                  <a:lnTo>
                    <a:pt x="25" y="82"/>
                  </a:lnTo>
                  <a:lnTo>
                    <a:pt x="0" y="82"/>
                  </a:lnTo>
                  <a:lnTo>
                    <a:pt x="0" y="58"/>
                  </a:lnTo>
                  <a:close/>
                </a:path>
              </a:pathLst>
            </a:custGeom>
            <a:blipFill dpi="0" rotWithShape="0">
              <a:blip r:embed="rId5" cstate="print"/>
              <a:srcRect/>
              <a:tile tx="0" ty="0" sx="100000" sy="100000" flip="none" algn="tl"/>
            </a:blipFill>
            <a:ln w="9525">
              <a:noFill/>
              <a:round/>
              <a:headEnd/>
              <a:tailEnd/>
            </a:ln>
          </p:spPr>
          <p:txBody>
            <a:bodyPr/>
            <a:lstStyle/>
            <a:p>
              <a:endParaRPr lang="en-US"/>
            </a:p>
          </p:txBody>
        </p:sp>
        <p:sp>
          <p:nvSpPr>
            <p:cNvPr id="168" name="Freeform 175"/>
            <p:cNvSpPr>
              <a:spLocks/>
            </p:cNvSpPr>
            <p:nvPr/>
          </p:nvSpPr>
          <p:spPr bwMode="auto">
            <a:xfrm>
              <a:off x="2095" y="1456"/>
              <a:ext cx="231" cy="50"/>
            </a:xfrm>
            <a:custGeom>
              <a:avLst/>
              <a:gdLst/>
              <a:ahLst/>
              <a:cxnLst>
                <a:cxn ang="0">
                  <a:pos x="0" y="25"/>
                </a:cxn>
                <a:cxn ang="0">
                  <a:pos x="206" y="0"/>
                </a:cxn>
                <a:cxn ang="0">
                  <a:pos x="231" y="0"/>
                </a:cxn>
                <a:cxn ang="0">
                  <a:pos x="231" y="25"/>
                </a:cxn>
                <a:cxn ang="0">
                  <a:pos x="25" y="50"/>
                </a:cxn>
                <a:cxn ang="0">
                  <a:pos x="0" y="50"/>
                </a:cxn>
                <a:cxn ang="0">
                  <a:pos x="0" y="25"/>
                </a:cxn>
              </a:cxnLst>
              <a:rect l="0" t="0" r="r" b="b"/>
              <a:pathLst>
                <a:path w="231" h="50">
                  <a:moveTo>
                    <a:pt x="0" y="25"/>
                  </a:moveTo>
                  <a:lnTo>
                    <a:pt x="206" y="0"/>
                  </a:lnTo>
                  <a:lnTo>
                    <a:pt x="231" y="0"/>
                  </a:lnTo>
                  <a:lnTo>
                    <a:pt x="231" y="25"/>
                  </a:lnTo>
                  <a:lnTo>
                    <a:pt x="25" y="50"/>
                  </a:lnTo>
                  <a:lnTo>
                    <a:pt x="0" y="50"/>
                  </a:lnTo>
                  <a:lnTo>
                    <a:pt x="0" y="25"/>
                  </a:lnTo>
                  <a:close/>
                </a:path>
              </a:pathLst>
            </a:custGeom>
            <a:blipFill dpi="0" rotWithShape="0">
              <a:blip r:embed="rId5" cstate="print"/>
              <a:srcRect/>
              <a:tile tx="0" ty="0" sx="100000" sy="100000" flip="none" algn="tl"/>
            </a:blipFill>
            <a:ln w="9525">
              <a:noFill/>
              <a:round/>
              <a:headEnd/>
              <a:tailEnd/>
            </a:ln>
          </p:spPr>
          <p:txBody>
            <a:bodyPr/>
            <a:lstStyle/>
            <a:p>
              <a:endParaRPr lang="en-US"/>
            </a:p>
          </p:txBody>
        </p:sp>
        <p:sp>
          <p:nvSpPr>
            <p:cNvPr id="169" name="Freeform 176"/>
            <p:cNvSpPr>
              <a:spLocks/>
            </p:cNvSpPr>
            <p:nvPr/>
          </p:nvSpPr>
          <p:spPr bwMode="auto">
            <a:xfrm>
              <a:off x="2301" y="1448"/>
              <a:ext cx="173" cy="33"/>
            </a:xfrm>
            <a:custGeom>
              <a:avLst/>
              <a:gdLst/>
              <a:ahLst/>
              <a:cxnLst>
                <a:cxn ang="0">
                  <a:pos x="0" y="8"/>
                </a:cxn>
                <a:cxn ang="0">
                  <a:pos x="148" y="0"/>
                </a:cxn>
                <a:cxn ang="0">
                  <a:pos x="173" y="0"/>
                </a:cxn>
                <a:cxn ang="0">
                  <a:pos x="173" y="25"/>
                </a:cxn>
                <a:cxn ang="0">
                  <a:pos x="25" y="33"/>
                </a:cxn>
                <a:cxn ang="0">
                  <a:pos x="0" y="33"/>
                </a:cxn>
                <a:cxn ang="0">
                  <a:pos x="0" y="8"/>
                </a:cxn>
              </a:cxnLst>
              <a:rect l="0" t="0" r="r" b="b"/>
              <a:pathLst>
                <a:path w="173" h="33">
                  <a:moveTo>
                    <a:pt x="0" y="8"/>
                  </a:moveTo>
                  <a:lnTo>
                    <a:pt x="148" y="0"/>
                  </a:lnTo>
                  <a:lnTo>
                    <a:pt x="173" y="0"/>
                  </a:lnTo>
                  <a:lnTo>
                    <a:pt x="173" y="25"/>
                  </a:lnTo>
                  <a:lnTo>
                    <a:pt x="25" y="33"/>
                  </a:lnTo>
                  <a:lnTo>
                    <a:pt x="0" y="33"/>
                  </a:lnTo>
                  <a:lnTo>
                    <a:pt x="0" y="8"/>
                  </a:lnTo>
                  <a:close/>
                </a:path>
              </a:pathLst>
            </a:custGeom>
            <a:blipFill dpi="0" rotWithShape="0">
              <a:blip r:embed="rId5" cstate="print"/>
              <a:srcRect/>
              <a:tile tx="0" ty="0" sx="100000" sy="100000" flip="none" algn="tl"/>
            </a:blipFill>
            <a:ln w="9525">
              <a:noFill/>
              <a:round/>
              <a:headEnd/>
              <a:tailEnd/>
            </a:ln>
          </p:spPr>
          <p:txBody>
            <a:bodyPr/>
            <a:lstStyle/>
            <a:p>
              <a:endParaRPr lang="en-US"/>
            </a:p>
          </p:txBody>
        </p:sp>
        <p:sp>
          <p:nvSpPr>
            <p:cNvPr id="170" name="Rectangle 177"/>
            <p:cNvSpPr>
              <a:spLocks noChangeArrowheads="1"/>
            </p:cNvSpPr>
            <p:nvPr/>
          </p:nvSpPr>
          <p:spPr bwMode="auto">
            <a:xfrm>
              <a:off x="2449" y="1448"/>
              <a:ext cx="181" cy="25"/>
            </a:xfrm>
            <a:prstGeom prst="rect">
              <a:avLst/>
            </a:prstGeom>
            <a:blipFill dpi="0" rotWithShape="0">
              <a:blip r:embed="rId5" cstate="print"/>
              <a:srcRect/>
              <a:tile tx="0" ty="0" sx="100000" sy="100000" flip="none" algn="tl"/>
            </a:blipFill>
            <a:ln w="9525">
              <a:noFill/>
              <a:miter lim="800000"/>
              <a:headEnd/>
              <a:tailEnd/>
            </a:ln>
          </p:spPr>
          <p:txBody>
            <a:bodyPr/>
            <a:lstStyle/>
            <a:p>
              <a:endParaRPr lang="en-US"/>
            </a:p>
          </p:txBody>
        </p:sp>
        <p:sp>
          <p:nvSpPr>
            <p:cNvPr id="171" name="Rectangle 178"/>
            <p:cNvSpPr>
              <a:spLocks noChangeArrowheads="1"/>
            </p:cNvSpPr>
            <p:nvPr/>
          </p:nvSpPr>
          <p:spPr bwMode="auto">
            <a:xfrm>
              <a:off x="2605" y="1448"/>
              <a:ext cx="222" cy="25"/>
            </a:xfrm>
            <a:prstGeom prst="rect">
              <a:avLst/>
            </a:prstGeom>
            <a:blipFill dpi="0" rotWithShape="0">
              <a:blip r:embed="rId5" cstate="print"/>
              <a:srcRect/>
              <a:tile tx="0" ty="0" sx="100000" sy="100000" flip="none" algn="tl"/>
            </a:blipFill>
            <a:ln w="9525">
              <a:noFill/>
              <a:miter lim="800000"/>
              <a:headEnd/>
              <a:tailEnd/>
            </a:ln>
          </p:spPr>
          <p:txBody>
            <a:bodyPr/>
            <a:lstStyle/>
            <a:p>
              <a:endParaRPr lang="en-US"/>
            </a:p>
          </p:txBody>
        </p:sp>
        <p:sp>
          <p:nvSpPr>
            <p:cNvPr id="172" name="Rectangle 179"/>
            <p:cNvSpPr>
              <a:spLocks noChangeArrowheads="1"/>
            </p:cNvSpPr>
            <p:nvPr/>
          </p:nvSpPr>
          <p:spPr bwMode="auto">
            <a:xfrm>
              <a:off x="2803" y="1448"/>
              <a:ext cx="181" cy="25"/>
            </a:xfrm>
            <a:prstGeom prst="rect">
              <a:avLst/>
            </a:prstGeom>
            <a:blipFill dpi="0" rotWithShape="0">
              <a:blip r:embed="rId5" cstate="print"/>
              <a:srcRect/>
              <a:tile tx="0" ty="0" sx="100000" sy="100000" flip="none" algn="tl"/>
            </a:blipFill>
            <a:ln w="9525">
              <a:noFill/>
              <a:miter lim="800000"/>
              <a:headEnd/>
              <a:tailEnd/>
            </a:ln>
          </p:spPr>
          <p:txBody>
            <a:bodyPr/>
            <a:lstStyle/>
            <a:p>
              <a:endParaRPr lang="en-US"/>
            </a:p>
          </p:txBody>
        </p:sp>
        <p:sp>
          <p:nvSpPr>
            <p:cNvPr id="173" name="Rectangle 180"/>
            <p:cNvSpPr>
              <a:spLocks noChangeArrowheads="1"/>
            </p:cNvSpPr>
            <p:nvPr/>
          </p:nvSpPr>
          <p:spPr bwMode="auto">
            <a:xfrm>
              <a:off x="2959" y="1448"/>
              <a:ext cx="181" cy="25"/>
            </a:xfrm>
            <a:prstGeom prst="rect">
              <a:avLst/>
            </a:prstGeom>
            <a:blipFill dpi="0" rotWithShape="0">
              <a:blip r:embed="rId5" cstate="print"/>
              <a:srcRect/>
              <a:tile tx="0" ty="0" sx="100000" sy="100000" flip="none" algn="tl"/>
            </a:blipFill>
            <a:ln w="9525">
              <a:noFill/>
              <a:miter lim="800000"/>
              <a:headEnd/>
              <a:tailEnd/>
            </a:ln>
          </p:spPr>
          <p:txBody>
            <a:bodyPr/>
            <a:lstStyle/>
            <a:p>
              <a:endParaRPr lang="en-US"/>
            </a:p>
          </p:txBody>
        </p:sp>
        <p:sp>
          <p:nvSpPr>
            <p:cNvPr id="174" name="Rectangle 181"/>
            <p:cNvSpPr>
              <a:spLocks noChangeArrowheads="1"/>
            </p:cNvSpPr>
            <p:nvPr/>
          </p:nvSpPr>
          <p:spPr bwMode="auto">
            <a:xfrm>
              <a:off x="3115" y="1448"/>
              <a:ext cx="222" cy="25"/>
            </a:xfrm>
            <a:prstGeom prst="rect">
              <a:avLst/>
            </a:prstGeom>
            <a:blipFill dpi="0" rotWithShape="0">
              <a:blip r:embed="rId5" cstate="print"/>
              <a:srcRect/>
              <a:tile tx="0" ty="0" sx="100000" sy="100000" flip="none" algn="tl"/>
            </a:blipFill>
            <a:ln w="9525">
              <a:noFill/>
              <a:miter lim="800000"/>
              <a:headEnd/>
              <a:tailEnd/>
            </a:ln>
          </p:spPr>
          <p:txBody>
            <a:bodyPr/>
            <a:lstStyle/>
            <a:p>
              <a:endParaRPr lang="en-US"/>
            </a:p>
          </p:txBody>
        </p:sp>
        <p:sp>
          <p:nvSpPr>
            <p:cNvPr id="175" name="Rectangle 182"/>
            <p:cNvSpPr>
              <a:spLocks noChangeArrowheads="1"/>
            </p:cNvSpPr>
            <p:nvPr/>
          </p:nvSpPr>
          <p:spPr bwMode="auto">
            <a:xfrm>
              <a:off x="3313" y="1448"/>
              <a:ext cx="181" cy="25"/>
            </a:xfrm>
            <a:prstGeom prst="rect">
              <a:avLst/>
            </a:prstGeom>
            <a:blipFill dpi="0" rotWithShape="0">
              <a:blip r:embed="rId5" cstate="print"/>
              <a:srcRect/>
              <a:tile tx="0" ty="0" sx="100000" sy="100000" flip="none" algn="tl"/>
            </a:blipFill>
            <a:ln w="9525">
              <a:noFill/>
              <a:miter lim="800000"/>
              <a:headEnd/>
              <a:tailEnd/>
            </a:ln>
          </p:spPr>
          <p:txBody>
            <a:bodyPr/>
            <a:lstStyle/>
            <a:p>
              <a:endParaRPr lang="en-US"/>
            </a:p>
          </p:txBody>
        </p:sp>
        <p:sp>
          <p:nvSpPr>
            <p:cNvPr id="176" name="Freeform 183"/>
            <p:cNvSpPr>
              <a:spLocks/>
            </p:cNvSpPr>
            <p:nvPr/>
          </p:nvSpPr>
          <p:spPr bwMode="auto">
            <a:xfrm>
              <a:off x="3469" y="1448"/>
              <a:ext cx="173" cy="33"/>
            </a:xfrm>
            <a:custGeom>
              <a:avLst/>
              <a:gdLst/>
              <a:ahLst/>
              <a:cxnLst>
                <a:cxn ang="0">
                  <a:pos x="0" y="0"/>
                </a:cxn>
                <a:cxn ang="0">
                  <a:pos x="25" y="0"/>
                </a:cxn>
                <a:cxn ang="0">
                  <a:pos x="173" y="8"/>
                </a:cxn>
                <a:cxn ang="0">
                  <a:pos x="173" y="33"/>
                </a:cxn>
                <a:cxn ang="0">
                  <a:pos x="148" y="33"/>
                </a:cxn>
                <a:cxn ang="0">
                  <a:pos x="0" y="25"/>
                </a:cxn>
                <a:cxn ang="0">
                  <a:pos x="0" y="0"/>
                </a:cxn>
              </a:cxnLst>
              <a:rect l="0" t="0" r="r" b="b"/>
              <a:pathLst>
                <a:path w="173" h="33">
                  <a:moveTo>
                    <a:pt x="0" y="0"/>
                  </a:moveTo>
                  <a:lnTo>
                    <a:pt x="25" y="0"/>
                  </a:lnTo>
                  <a:lnTo>
                    <a:pt x="173" y="8"/>
                  </a:lnTo>
                  <a:lnTo>
                    <a:pt x="173" y="33"/>
                  </a:lnTo>
                  <a:lnTo>
                    <a:pt x="148" y="33"/>
                  </a:lnTo>
                  <a:lnTo>
                    <a:pt x="0" y="25"/>
                  </a:lnTo>
                  <a:lnTo>
                    <a:pt x="0" y="0"/>
                  </a:lnTo>
                  <a:close/>
                </a:path>
              </a:pathLst>
            </a:custGeom>
            <a:blipFill dpi="0" rotWithShape="0">
              <a:blip r:embed="rId5" cstate="print"/>
              <a:srcRect/>
              <a:tile tx="0" ty="0" sx="100000" sy="100000" flip="none" algn="tl"/>
            </a:blipFill>
            <a:ln w="9525">
              <a:noFill/>
              <a:round/>
              <a:headEnd/>
              <a:tailEnd/>
            </a:ln>
          </p:spPr>
          <p:txBody>
            <a:bodyPr/>
            <a:lstStyle/>
            <a:p>
              <a:endParaRPr lang="en-US"/>
            </a:p>
          </p:txBody>
        </p:sp>
        <p:sp>
          <p:nvSpPr>
            <p:cNvPr id="177" name="Freeform 184"/>
            <p:cNvSpPr>
              <a:spLocks/>
            </p:cNvSpPr>
            <p:nvPr/>
          </p:nvSpPr>
          <p:spPr bwMode="auto">
            <a:xfrm>
              <a:off x="3617" y="1456"/>
              <a:ext cx="230" cy="50"/>
            </a:xfrm>
            <a:custGeom>
              <a:avLst/>
              <a:gdLst/>
              <a:ahLst/>
              <a:cxnLst>
                <a:cxn ang="0">
                  <a:pos x="0" y="0"/>
                </a:cxn>
                <a:cxn ang="0">
                  <a:pos x="25" y="0"/>
                </a:cxn>
                <a:cxn ang="0">
                  <a:pos x="230" y="25"/>
                </a:cxn>
                <a:cxn ang="0">
                  <a:pos x="230" y="50"/>
                </a:cxn>
                <a:cxn ang="0">
                  <a:pos x="206" y="50"/>
                </a:cxn>
                <a:cxn ang="0">
                  <a:pos x="0" y="25"/>
                </a:cxn>
                <a:cxn ang="0">
                  <a:pos x="0" y="0"/>
                </a:cxn>
              </a:cxnLst>
              <a:rect l="0" t="0" r="r" b="b"/>
              <a:pathLst>
                <a:path w="230" h="50">
                  <a:moveTo>
                    <a:pt x="0" y="0"/>
                  </a:moveTo>
                  <a:lnTo>
                    <a:pt x="25" y="0"/>
                  </a:lnTo>
                  <a:lnTo>
                    <a:pt x="230" y="25"/>
                  </a:lnTo>
                  <a:lnTo>
                    <a:pt x="230" y="50"/>
                  </a:lnTo>
                  <a:lnTo>
                    <a:pt x="206" y="50"/>
                  </a:lnTo>
                  <a:lnTo>
                    <a:pt x="0" y="25"/>
                  </a:lnTo>
                  <a:lnTo>
                    <a:pt x="0" y="0"/>
                  </a:lnTo>
                  <a:close/>
                </a:path>
              </a:pathLst>
            </a:custGeom>
            <a:blipFill dpi="0" rotWithShape="0">
              <a:blip r:embed="rId5" cstate="print"/>
              <a:srcRect/>
              <a:tile tx="0" ty="0" sx="100000" sy="100000" flip="none" algn="tl"/>
            </a:blipFill>
            <a:ln w="9525">
              <a:noFill/>
              <a:round/>
              <a:headEnd/>
              <a:tailEnd/>
            </a:ln>
          </p:spPr>
          <p:txBody>
            <a:bodyPr/>
            <a:lstStyle/>
            <a:p>
              <a:endParaRPr lang="en-US"/>
            </a:p>
          </p:txBody>
        </p:sp>
        <p:sp>
          <p:nvSpPr>
            <p:cNvPr id="178" name="Freeform 185"/>
            <p:cNvSpPr>
              <a:spLocks/>
            </p:cNvSpPr>
            <p:nvPr/>
          </p:nvSpPr>
          <p:spPr bwMode="auto">
            <a:xfrm>
              <a:off x="3823" y="1481"/>
              <a:ext cx="181" cy="82"/>
            </a:xfrm>
            <a:custGeom>
              <a:avLst/>
              <a:gdLst/>
              <a:ahLst/>
              <a:cxnLst>
                <a:cxn ang="0">
                  <a:pos x="0" y="0"/>
                </a:cxn>
                <a:cxn ang="0">
                  <a:pos x="24" y="0"/>
                </a:cxn>
                <a:cxn ang="0">
                  <a:pos x="181" y="58"/>
                </a:cxn>
                <a:cxn ang="0">
                  <a:pos x="181" y="82"/>
                </a:cxn>
                <a:cxn ang="0">
                  <a:pos x="156" y="82"/>
                </a:cxn>
                <a:cxn ang="0">
                  <a:pos x="0" y="25"/>
                </a:cxn>
                <a:cxn ang="0">
                  <a:pos x="0" y="0"/>
                </a:cxn>
              </a:cxnLst>
              <a:rect l="0" t="0" r="r" b="b"/>
              <a:pathLst>
                <a:path w="181" h="82">
                  <a:moveTo>
                    <a:pt x="0" y="0"/>
                  </a:moveTo>
                  <a:lnTo>
                    <a:pt x="24" y="0"/>
                  </a:lnTo>
                  <a:lnTo>
                    <a:pt x="181" y="58"/>
                  </a:lnTo>
                  <a:lnTo>
                    <a:pt x="181" y="82"/>
                  </a:lnTo>
                  <a:lnTo>
                    <a:pt x="156" y="82"/>
                  </a:lnTo>
                  <a:lnTo>
                    <a:pt x="0" y="25"/>
                  </a:lnTo>
                  <a:lnTo>
                    <a:pt x="0" y="0"/>
                  </a:lnTo>
                  <a:close/>
                </a:path>
              </a:pathLst>
            </a:custGeom>
            <a:blipFill dpi="0" rotWithShape="0">
              <a:blip r:embed="rId5" cstate="print"/>
              <a:srcRect/>
              <a:tile tx="0" ty="0" sx="100000" sy="100000" flip="none" algn="tl"/>
            </a:blipFill>
            <a:ln w="9525">
              <a:noFill/>
              <a:round/>
              <a:headEnd/>
              <a:tailEnd/>
            </a:ln>
          </p:spPr>
          <p:txBody>
            <a:bodyPr/>
            <a:lstStyle/>
            <a:p>
              <a:endParaRPr lang="en-US"/>
            </a:p>
          </p:txBody>
        </p:sp>
        <p:sp>
          <p:nvSpPr>
            <p:cNvPr id="179" name="Freeform 186"/>
            <p:cNvSpPr>
              <a:spLocks/>
            </p:cNvSpPr>
            <p:nvPr/>
          </p:nvSpPr>
          <p:spPr bwMode="auto">
            <a:xfrm>
              <a:off x="3979" y="1539"/>
              <a:ext cx="173" cy="148"/>
            </a:xfrm>
            <a:custGeom>
              <a:avLst/>
              <a:gdLst/>
              <a:ahLst/>
              <a:cxnLst>
                <a:cxn ang="0">
                  <a:pos x="0" y="0"/>
                </a:cxn>
                <a:cxn ang="0">
                  <a:pos x="25" y="0"/>
                </a:cxn>
                <a:cxn ang="0">
                  <a:pos x="173" y="123"/>
                </a:cxn>
                <a:cxn ang="0">
                  <a:pos x="173" y="148"/>
                </a:cxn>
                <a:cxn ang="0">
                  <a:pos x="148" y="148"/>
                </a:cxn>
                <a:cxn ang="0">
                  <a:pos x="0" y="24"/>
                </a:cxn>
                <a:cxn ang="0">
                  <a:pos x="0" y="0"/>
                </a:cxn>
              </a:cxnLst>
              <a:rect l="0" t="0" r="r" b="b"/>
              <a:pathLst>
                <a:path w="173" h="148">
                  <a:moveTo>
                    <a:pt x="0" y="0"/>
                  </a:moveTo>
                  <a:lnTo>
                    <a:pt x="25" y="0"/>
                  </a:lnTo>
                  <a:lnTo>
                    <a:pt x="173" y="123"/>
                  </a:lnTo>
                  <a:lnTo>
                    <a:pt x="173" y="148"/>
                  </a:lnTo>
                  <a:lnTo>
                    <a:pt x="148" y="148"/>
                  </a:lnTo>
                  <a:lnTo>
                    <a:pt x="0" y="24"/>
                  </a:lnTo>
                  <a:lnTo>
                    <a:pt x="0" y="0"/>
                  </a:lnTo>
                  <a:close/>
                </a:path>
              </a:pathLst>
            </a:custGeom>
            <a:blipFill dpi="0" rotWithShape="0">
              <a:blip r:embed="rId5" cstate="print"/>
              <a:srcRect/>
              <a:tile tx="0" ty="0" sx="100000" sy="100000" flip="none" algn="tl"/>
            </a:blipFill>
            <a:ln w="9525">
              <a:noFill/>
              <a:round/>
              <a:headEnd/>
              <a:tailEnd/>
            </a:ln>
          </p:spPr>
          <p:txBody>
            <a:bodyPr/>
            <a:lstStyle/>
            <a:p>
              <a:endParaRPr lang="en-US"/>
            </a:p>
          </p:txBody>
        </p:sp>
        <p:sp>
          <p:nvSpPr>
            <p:cNvPr id="180" name="Freeform 187"/>
            <p:cNvSpPr>
              <a:spLocks/>
            </p:cNvSpPr>
            <p:nvPr/>
          </p:nvSpPr>
          <p:spPr bwMode="auto">
            <a:xfrm>
              <a:off x="4127" y="1662"/>
              <a:ext cx="230" cy="247"/>
            </a:xfrm>
            <a:custGeom>
              <a:avLst/>
              <a:gdLst/>
              <a:ahLst/>
              <a:cxnLst>
                <a:cxn ang="0">
                  <a:pos x="0" y="0"/>
                </a:cxn>
                <a:cxn ang="0">
                  <a:pos x="25" y="0"/>
                </a:cxn>
                <a:cxn ang="0">
                  <a:pos x="230" y="222"/>
                </a:cxn>
                <a:cxn ang="0">
                  <a:pos x="230" y="247"/>
                </a:cxn>
                <a:cxn ang="0">
                  <a:pos x="206" y="247"/>
                </a:cxn>
                <a:cxn ang="0">
                  <a:pos x="0" y="25"/>
                </a:cxn>
                <a:cxn ang="0">
                  <a:pos x="0" y="0"/>
                </a:cxn>
              </a:cxnLst>
              <a:rect l="0" t="0" r="r" b="b"/>
              <a:pathLst>
                <a:path w="230" h="247">
                  <a:moveTo>
                    <a:pt x="0" y="0"/>
                  </a:moveTo>
                  <a:lnTo>
                    <a:pt x="25" y="0"/>
                  </a:lnTo>
                  <a:lnTo>
                    <a:pt x="230" y="222"/>
                  </a:lnTo>
                  <a:lnTo>
                    <a:pt x="230" y="247"/>
                  </a:lnTo>
                  <a:lnTo>
                    <a:pt x="206" y="247"/>
                  </a:lnTo>
                  <a:lnTo>
                    <a:pt x="0" y="25"/>
                  </a:lnTo>
                  <a:lnTo>
                    <a:pt x="0" y="0"/>
                  </a:lnTo>
                  <a:close/>
                </a:path>
              </a:pathLst>
            </a:custGeom>
            <a:blipFill dpi="0" rotWithShape="0">
              <a:blip r:embed="rId5" cstate="print"/>
              <a:srcRect/>
              <a:tile tx="0" ty="0" sx="100000" sy="100000" flip="none" algn="tl"/>
            </a:blipFill>
            <a:ln w="9525">
              <a:noFill/>
              <a:round/>
              <a:headEnd/>
              <a:tailEnd/>
            </a:ln>
          </p:spPr>
          <p:txBody>
            <a:bodyPr/>
            <a:lstStyle/>
            <a:p>
              <a:endParaRPr lang="en-US"/>
            </a:p>
          </p:txBody>
        </p:sp>
        <p:sp>
          <p:nvSpPr>
            <p:cNvPr id="181" name="Freeform 188"/>
            <p:cNvSpPr>
              <a:spLocks/>
            </p:cNvSpPr>
            <p:nvPr/>
          </p:nvSpPr>
          <p:spPr bwMode="auto">
            <a:xfrm>
              <a:off x="4333" y="1884"/>
              <a:ext cx="172" cy="198"/>
            </a:xfrm>
            <a:custGeom>
              <a:avLst/>
              <a:gdLst/>
              <a:ahLst/>
              <a:cxnLst>
                <a:cxn ang="0">
                  <a:pos x="0" y="0"/>
                </a:cxn>
                <a:cxn ang="0">
                  <a:pos x="24" y="0"/>
                </a:cxn>
                <a:cxn ang="0">
                  <a:pos x="172" y="173"/>
                </a:cxn>
                <a:cxn ang="0">
                  <a:pos x="172" y="198"/>
                </a:cxn>
                <a:cxn ang="0">
                  <a:pos x="148" y="198"/>
                </a:cxn>
                <a:cxn ang="0">
                  <a:pos x="0" y="25"/>
                </a:cxn>
                <a:cxn ang="0">
                  <a:pos x="0" y="0"/>
                </a:cxn>
              </a:cxnLst>
              <a:rect l="0" t="0" r="r" b="b"/>
              <a:pathLst>
                <a:path w="172" h="198">
                  <a:moveTo>
                    <a:pt x="0" y="0"/>
                  </a:moveTo>
                  <a:lnTo>
                    <a:pt x="24" y="0"/>
                  </a:lnTo>
                  <a:lnTo>
                    <a:pt x="172" y="173"/>
                  </a:lnTo>
                  <a:lnTo>
                    <a:pt x="172" y="198"/>
                  </a:lnTo>
                  <a:lnTo>
                    <a:pt x="148" y="198"/>
                  </a:lnTo>
                  <a:lnTo>
                    <a:pt x="0" y="25"/>
                  </a:lnTo>
                  <a:lnTo>
                    <a:pt x="0" y="0"/>
                  </a:lnTo>
                  <a:close/>
                </a:path>
              </a:pathLst>
            </a:custGeom>
            <a:blipFill dpi="0" rotWithShape="0">
              <a:blip r:embed="rId5" cstate="print"/>
              <a:srcRect/>
              <a:tile tx="0" ty="0" sx="100000" sy="100000" flip="none" algn="tl"/>
            </a:blipFill>
            <a:ln w="9525">
              <a:noFill/>
              <a:round/>
              <a:headEnd/>
              <a:tailEnd/>
            </a:ln>
          </p:spPr>
          <p:txBody>
            <a:bodyPr/>
            <a:lstStyle/>
            <a:p>
              <a:endParaRPr lang="en-US"/>
            </a:p>
          </p:txBody>
        </p:sp>
        <p:sp>
          <p:nvSpPr>
            <p:cNvPr id="182" name="Freeform 189"/>
            <p:cNvSpPr>
              <a:spLocks/>
            </p:cNvSpPr>
            <p:nvPr/>
          </p:nvSpPr>
          <p:spPr bwMode="auto">
            <a:xfrm>
              <a:off x="4481" y="2057"/>
              <a:ext cx="181" cy="214"/>
            </a:xfrm>
            <a:custGeom>
              <a:avLst/>
              <a:gdLst/>
              <a:ahLst/>
              <a:cxnLst>
                <a:cxn ang="0">
                  <a:pos x="0" y="0"/>
                </a:cxn>
                <a:cxn ang="0">
                  <a:pos x="24" y="0"/>
                </a:cxn>
                <a:cxn ang="0">
                  <a:pos x="181" y="189"/>
                </a:cxn>
                <a:cxn ang="0">
                  <a:pos x="181" y="214"/>
                </a:cxn>
                <a:cxn ang="0">
                  <a:pos x="156" y="214"/>
                </a:cxn>
                <a:cxn ang="0">
                  <a:pos x="0" y="25"/>
                </a:cxn>
                <a:cxn ang="0">
                  <a:pos x="0" y="0"/>
                </a:cxn>
              </a:cxnLst>
              <a:rect l="0" t="0" r="r" b="b"/>
              <a:pathLst>
                <a:path w="181" h="214">
                  <a:moveTo>
                    <a:pt x="0" y="0"/>
                  </a:moveTo>
                  <a:lnTo>
                    <a:pt x="24" y="0"/>
                  </a:lnTo>
                  <a:lnTo>
                    <a:pt x="181" y="189"/>
                  </a:lnTo>
                  <a:lnTo>
                    <a:pt x="181" y="214"/>
                  </a:lnTo>
                  <a:lnTo>
                    <a:pt x="156" y="214"/>
                  </a:lnTo>
                  <a:lnTo>
                    <a:pt x="0" y="25"/>
                  </a:lnTo>
                  <a:lnTo>
                    <a:pt x="0" y="0"/>
                  </a:lnTo>
                  <a:close/>
                </a:path>
              </a:pathLst>
            </a:custGeom>
            <a:blipFill dpi="0" rotWithShape="0">
              <a:blip r:embed="rId5" cstate="print"/>
              <a:srcRect/>
              <a:tile tx="0" ty="0" sx="100000" sy="100000" flip="none" algn="tl"/>
            </a:blipFill>
            <a:ln w="9525">
              <a:noFill/>
              <a:round/>
              <a:headEnd/>
              <a:tailEnd/>
            </a:ln>
          </p:spPr>
          <p:txBody>
            <a:bodyPr/>
            <a:lstStyle/>
            <a:p>
              <a:endParaRPr lang="en-US"/>
            </a:p>
          </p:txBody>
        </p:sp>
        <p:sp>
          <p:nvSpPr>
            <p:cNvPr id="183" name="Freeform 190"/>
            <p:cNvSpPr>
              <a:spLocks/>
            </p:cNvSpPr>
            <p:nvPr/>
          </p:nvSpPr>
          <p:spPr bwMode="auto">
            <a:xfrm>
              <a:off x="4637" y="2246"/>
              <a:ext cx="230" cy="264"/>
            </a:xfrm>
            <a:custGeom>
              <a:avLst/>
              <a:gdLst/>
              <a:ahLst/>
              <a:cxnLst>
                <a:cxn ang="0">
                  <a:pos x="0" y="0"/>
                </a:cxn>
                <a:cxn ang="0">
                  <a:pos x="25" y="0"/>
                </a:cxn>
                <a:cxn ang="0">
                  <a:pos x="230" y="239"/>
                </a:cxn>
                <a:cxn ang="0">
                  <a:pos x="230" y="264"/>
                </a:cxn>
                <a:cxn ang="0">
                  <a:pos x="205" y="264"/>
                </a:cxn>
                <a:cxn ang="0">
                  <a:pos x="0" y="25"/>
                </a:cxn>
                <a:cxn ang="0">
                  <a:pos x="0" y="0"/>
                </a:cxn>
              </a:cxnLst>
              <a:rect l="0" t="0" r="r" b="b"/>
              <a:pathLst>
                <a:path w="230" h="264">
                  <a:moveTo>
                    <a:pt x="0" y="0"/>
                  </a:moveTo>
                  <a:lnTo>
                    <a:pt x="25" y="0"/>
                  </a:lnTo>
                  <a:lnTo>
                    <a:pt x="230" y="239"/>
                  </a:lnTo>
                  <a:lnTo>
                    <a:pt x="230" y="264"/>
                  </a:lnTo>
                  <a:lnTo>
                    <a:pt x="205" y="264"/>
                  </a:lnTo>
                  <a:lnTo>
                    <a:pt x="0" y="25"/>
                  </a:lnTo>
                  <a:lnTo>
                    <a:pt x="0" y="0"/>
                  </a:lnTo>
                  <a:close/>
                </a:path>
              </a:pathLst>
            </a:custGeom>
            <a:blipFill dpi="0" rotWithShape="0">
              <a:blip r:embed="rId5" cstate="print"/>
              <a:srcRect/>
              <a:tile tx="0" ty="0" sx="100000" sy="100000" flip="none" algn="tl"/>
            </a:blipFill>
            <a:ln w="9525">
              <a:noFill/>
              <a:round/>
              <a:headEnd/>
              <a:tailEnd/>
            </a:ln>
          </p:spPr>
          <p:txBody>
            <a:bodyPr/>
            <a:lstStyle/>
            <a:p>
              <a:endParaRPr lang="en-US"/>
            </a:p>
          </p:txBody>
        </p:sp>
        <p:sp>
          <p:nvSpPr>
            <p:cNvPr id="184" name="Freeform 191"/>
            <p:cNvSpPr>
              <a:spLocks/>
            </p:cNvSpPr>
            <p:nvPr/>
          </p:nvSpPr>
          <p:spPr bwMode="auto">
            <a:xfrm>
              <a:off x="4842" y="2485"/>
              <a:ext cx="173" cy="214"/>
            </a:xfrm>
            <a:custGeom>
              <a:avLst/>
              <a:gdLst/>
              <a:ahLst/>
              <a:cxnLst>
                <a:cxn ang="0">
                  <a:pos x="0" y="0"/>
                </a:cxn>
                <a:cxn ang="0">
                  <a:pos x="25" y="0"/>
                </a:cxn>
                <a:cxn ang="0">
                  <a:pos x="173" y="189"/>
                </a:cxn>
                <a:cxn ang="0">
                  <a:pos x="173" y="214"/>
                </a:cxn>
                <a:cxn ang="0">
                  <a:pos x="149" y="214"/>
                </a:cxn>
                <a:cxn ang="0">
                  <a:pos x="0" y="25"/>
                </a:cxn>
                <a:cxn ang="0">
                  <a:pos x="0" y="0"/>
                </a:cxn>
              </a:cxnLst>
              <a:rect l="0" t="0" r="r" b="b"/>
              <a:pathLst>
                <a:path w="173" h="214">
                  <a:moveTo>
                    <a:pt x="0" y="0"/>
                  </a:moveTo>
                  <a:lnTo>
                    <a:pt x="25" y="0"/>
                  </a:lnTo>
                  <a:lnTo>
                    <a:pt x="173" y="189"/>
                  </a:lnTo>
                  <a:lnTo>
                    <a:pt x="173" y="214"/>
                  </a:lnTo>
                  <a:lnTo>
                    <a:pt x="149" y="214"/>
                  </a:lnTo>
                  <a:lnTo>
                    <a:pt x="0" y="25"/>
                  </a:lnTo>
                  <a:lnTo>
                    <a:pt x="0" y="0"/>
                  </a:lnTo>
                  <a:close/>
                </a:path>
              </a:pathLst>
            </a:custGeom>
            <a:blipFill dpi="0" rotWithShape="0">
              <a:blip r:embed="rId5" cstate="print"/>
              <a:srcRect/>
              <a:tile tx="0" ty="0" sx="100000" sy="100000" flip="none" algn="tl"/>
            </a:blipFill>
            <a:ln w="9525">
              <a:noFill/>
              <a:round/>
              <a:headEnd/>
              <a:tailEnd/>
            </a:ln>
          </p:spPr>
          <p:txBody>
            <a:bodyPr/>
            <a:lstStyle/>
            <a:p>
              <a:endParaRPr lang="en-US"/>
            </a:p>
          </p:txBody>
        </p:sp>
        <p:sp>
          <p:nvSpPr>
            <p:cNvPr id="185" name="Freeform 192"/>
            <p:cNvSpPr>
              <a:spLocks/>
            </p:cNvSpPr>
            <p:nvPr/>
          </p:nvSpPr>
          <p:spPr bwMode="auto">
            <a:xfrm>
              <a:off x="4991" y="2674"/>
              <a:ext cx="180" cy="206"/>
            </a:xfrm>
            <a:custGeom>
              <a:avLst/>
              <a:gdLst/>
              <a:ahLst/>
              <a:cxnLst>
                <a:cxn ang="0">
                  <a:pos x="0" y="0"/>
                </a:cxn>
                <a:cxn ang="0">
                  <a:pos x="24" y="0"/>
                </a:cxn>
                <a:cxn ang="0">
                  <a:pos x="180" y="181"/>
                </a:cxn>
                <a:cxn ang="0">
                  <a:pos x="180" y="206"/>
                </a:cxn>
                <a:cxn ang="0">
                  <a:pos x="156" y="206"/>
                </a:cxn>
                <a:cxn ang="0">
                  <a:pos x="0" y="25"/>
                </a:cxn>
                <a:cxn ang="0">
                  <a:pos x="0" y="0"/>
                </a:cxn>
              </a:cxnLst>
              <a:rect l="0" t="0" r="r" b="b"/>
              <a:pathLst>
                <a:path w="180" h="206">
                  <a:moveTo>
                    <a:pt x="0" y="0"/>
                  </a:moveTo>
                  <a:lnTo>
                    <a:pt x="24" y="0"/>
                  </a:lnTo>
                  <a:lnTo>
                    <a:pt x="180" y="181"/>
                  </a:lnTo>
                  <a:lnTo>
                    <a:pt x="180" y="206"/>
                  </a:lnTo>
                  <a:lnTo>
                    <a:pt x="156" y="206"/>
                  </a:lnTo>
                  <a:lnTo>
                    <a:pt x="0" y="25"/>
                  </a:lnTo>
                  <a:lnTo>
                    <a:pt x="0" y="0"/>
                  </a:lnTo>
                  <a:close/>
                </a:path>
              </a:pathLst>
            </a:custGeom>
            <a:blipFill dpi="0" rotWithShape="0">
              <a:blip r:embed="rId5" cstate="print"/>
              <a:srcRect/>
              <a:tile tx="0" ty="0" sx="100000" sy="100000" flip="none" algn="tl"/>
            </a:blipFill>
            <a:ln w="9525">
              <a:noFill/>
              <a:round/>
              <a:headEnd/>
              <a:tailEnd/>
            </a:ln>
          </p:spPr>
          <p:txBody>
            <a:bodyPr/>
            <a:lstStyle/>
            <a:p>
              <a:endParaRPr lang="en-US"/>
            </a:p>
          </p:txBody>
        </p:sp>
        <p:sp>
          <p:nvSpPr>
            <p:cNvPr id="186" name="Freeform 193"/>
            <p:cNvSpPr>
              <a:spLocks/>
            </p:cNvSpPr>
            <p:nvPr/>
          </p:nvSpPr>
          <p:spPr bwMode="auto">
            <a:xfrm>
              <a:off x="5147" y="2855"/>
              <a:ext cx="222" cy="264"/>
            </a:xfrm>
            <a:custGeom>
              <a:avLst/>
              <a:gdLst/>
              <a:ahLst/>
              <a:cxnLst>
                <a:cxn ang="0">
                  <a:pos x="0" y="0"/>
                </a:cxn>
                <a:cxn ang="0">
                  <a:pos x="24" y="0"/>
                </a:cxn>
                <a:cxn ang="0">
                  <a:pos x="222" y="239"/>
                </a:cxn>
                <a:cxn ang="0">
                  <a:pos x="222" y="264"/>
                </a:cxn>
                <a:cxn ang="0">
                  <a:pos x="197" y="264"/>
                </a:cxn>
                <a:cxn ang="0">
                  <a:pos x="0" y="25"/>
                </a:cxn>
                <a:cxn ang="0">
                  <a:pos x="0" y="0"/>
                </a:cxn>
              </a:cxnLst>
              <a:rect l="0" t="0" r="r" b="b"/>
              <a:pathLst>
                <a:path w="222" h="264">
                  <a:moveTo>
                    <a:pt x="0" y="0"/>
                  </a:moveTo>
                  <a:lnTo>
                    <a:pt x="24" y="0"/>
                  </a:lnTo>
                  <a:lnTo>
                    <a:pt x="222" y="239"/>
                  </a:lnTo>
                  <a:lnTo>
                    <a:pt x="222" y="264"/>
                  </a:lnTo>
                  <a:lnTo>
                    <a:pt x="197" y="264"/>
                  </a:lnTo>
                  <a:lnTo>
                    <a:pt x="0" y="25"/>
                  </a:lnTo>
                  <a:lnTo>
                    <a:pt x="0" y="0"/>
                  </a:lnTo>
                  <a:close/>
                </a:path>
              </a:pathLst>
            </a:custGeom>
            <a:blipFill dpi="0" rotWithShape="0">
              <a:blip r:embed="rId5" cstate="print"/>
              <a:srcRect/>
              <a:tile tx="0" ty="0" sx="100000" sy="100000" flip="none" algn="tl"/>
            </a:blipFill>
            <a:ln w="9525">
              <a:noFill/>
              <a:round/>
              <a:headEnd/>
              <a:tailEnd/>
            </a:ln>
          </p:spPr>
          <p:txBody>
            <a:bodyPr/>
            <a:lstStyle/>
            <a:p>
              <a:endParaRPr lang="en-US"/>
            </a:p>
          </p:txBody>
        </p:sp>
        <p:sp>
          <p:nvSpPr>
            <p:cNvPr id="187" name="Freeform 194"/>
            <p:cNvSpPr>
              <a:spLocks/>
            </p:cNvSpPr>
            <p:nvPr/>
          </p:nvSpPr>
          <p:spPr bwMode="auto">
            <a:xfrm>
              <a:off x="5344" y="3094"/>
              <a:ext cx="181" cy="214"/>
            </a:xfrm>
            <a:custGeom>
              <a:avLst/>
              <a:gdLst/>
              <a:ahLst/>
              <a:cxnLst>
                <a:cxn ang="0">
                  <a:pos x="0" y="0"/>
                </a:cxn>
                <a:cxn ang="0">
                  <a:pos x="25" y="0"/>
                </a:cxn>
                <a:cxn ang="0">
                  <a:pos x="181" y="189"/>
                </a:cxn>
                <a:cxn ang="0">
                  <a:pos x="181" y="214"/>
                </a:cxn>
                <a:cxn ang="0">
                  <a:pos x="156" y="214"/>
                </a:cxn>
                <a:cxn ang="0">
                  <a:pos x="0" y="25"/>
                </a:cxn>
                <a:cxn ang="0">
                  <a:pos x="0" y="0"/>
                </a:cxn>
              </a:cxnLst>
              <a:rect l="0" t="0" r="r" b="b"/>
              <a:pathLst>
                <a:path w="181" h="214">
                  <a:moveTo>
                    <a:pt x="0" y="0"/>
                  </a:moveTo>
                  <a:lnTo>
                    <a:pt x="25" y="0"/>
                  </a:lnTo>
                  <a:lnTo>
                    <a:pt x="181" y="189"/>
                  </a:lnTo>
                  <a:lnTo>
                    <a:pt x="181" y="214"/>
                  </a:lnTo>
                  <a:lnTo>
                    <a:pt x="156" y="214"/>
                  </a:lnTo>
                  <a:lnTo>
                    <a:pt x="0" y="25"/>
                  </a:lnTo>
                  <a:lnTo>
                    <a:pt x="0" y="0"/>
                  </a:lnTo>
                  <a:close/>
                </a:path>
              </a:pathLst>
            </a:custGeom>
            <a:blipFill dpi="0" rotWithShape="0">
              <a:blip r:embed="rId5" cstate="print"/>
              <a:srcRect/>
              <a:tile tx="0" ty="0" sx="100000" sy="100000" flip="none" algn="tl"/>
            </a:blipFill>
            <a:ln w="9525">
              <a:noFill/>
              <a:round/>
              <a:headEnd/>
              <a:tailEnd/>
            </a:ln>
          </p:spPr>
          <p:txBody>
            <a:bodyPr/>
            <a:lstStyle/>
            <a:p>
              <a:endParaRPr lang="en-US"/>
            </a:p>
          </p:txBody>
        </p:sp>
      </p:grpSp>
      <p:sp>
        <p:nvSpPr>
          <p:cNvPr id="207" name="Rectangle 288"/>
          <p:cNvSpPr>
            <a:spLocks noChangeArrowheads="1"/>
          </p:cNvSpPr>
          <p:nvPr/>
        </p:nvSpPr>
        <p:spPr bwMode="auto">
          <a:xfrm>
            <a:off x="2949577" y="3895758"/>
            <a:ext cx="2428875" cy="457200"/>
          </a:xfrm>
          <a:prstGeom prst="rect">
            <a:avLst/>
          </a:prstGeom>
          <a:noFill/>
          <a:ln w="9525">
            <a:noFill/>
            <a:miter lim="800000"/>
            <a:headEnd/>
            <a:tailEnd/>
          </a:ln>
        </p:spPr>
        <p:txBody>
          <a:bodyPr wrap="none" lIns="0" tIns="0" rIns="0" bIns="0">
            <a:spAutoFit/>
          </a:bodyPr>
          <a:lstStyle/>
          <a:p>
            <a:r>
              <a:rPr lang="en-US" sz="2500" b="1" dirty="0">
                <a:solidFill>
                  <a:srgbClr val="000000"/>
                </a:solidFill>
                <a:latin typeface="Helvetica" charset="0"/>
              </a:rPr>
              <a:t>Magnitude Plot</a:t>
            </a:r>
            <a:endParaRPr lang="en-US" dirty="0"/>
          </a:p>
        </p:txBody>
      </p:sp>
      <p:sp>
        <p:nvSpPr>
          <p:cNvPr id="208" name="Rectangle 308"/>
          <p:cNvSpPr>
            <a:spLocks noChangeArrowheads="1"/>
          </p:cNvSpPr>
          <p:nvPr/>
        </p:nvSpPr>
        <p:spPr bwMode="auto">
          <a:xfrm>
            <a:off x="3334545" y="5932790"/>
            <a:ext cx="2363788" cy="327025"/>
          </a:xfrm>
          <a:prstGeom prst="rect">
            <a:avLst/>
          </a:prstGeom>
          <a:noFill/>
          <a:ln w="9525">
            <a:noFill/>
            <a:miter lim="800000"/>
            <a:headEnd/>
            <a:tailEnd/>
          </a:ln>
        </p:spPr>
        <p:txBody>
          <a:bodyPr wrap="none" lIns="0" tIns="0" rIns="0" bIns="0">
            <a:spAutoFit/>
          </a:bodyPr>
          <a:lstStyle/>
          <a:p>
            <a:r>
              <a:rPr lang="en-US" sz="1900" dirty="0">
                <a:solidFill>
                  <a:srgbClr val="000000"/>
                </a:solidFill>
                <a:latin typeface="Helvetica" charset="0"/>
              </a:rPr>
              <a:t>Frequency (log scale)</a:t>
            </a:r>
            <a:endParaRPr lang="en-US" dirty="0"/>
          </a:p>
        </p:txBody>
      </p:sp>
    </p:spTree>
    <p:extLst>
      <p:ext uri="{BB962C8B-B14F-4D97-AF65-F5344CB8AC3E}">
        <p14:creationId xmlns:p14="http://schemas.microsoft.com/office/powerpoint/2010/main" val="38699717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a:xfrm>
            <a:off x="228600" y="609600"/>
            <a:ext cx="8610600" cy="1371600"/>
          </a:xfrm>
        </p:spPr>
        <p:txBody>
          <a:bodyPr/>
          <a:lstStyle/>
          <a:p>
            <a:r>
              <a:rPr lang="en-US" sz="3200"/>
              <a:t>Overview of this Part</a:t>
            </a:r>
            <a:br>
              <a:rPr lang="en-US" sz="3200"/>
            </a:br>
            <a:r>
              <a:rPr lang="en-US" sz="3200"/>
              <a:t> </a:t>
            </a:r>
            <a:r>
              <a:rPr lang="en-US" sz="3200" u="sng"/>
              <a:t>Bipolar Junction Transistors (BJTs)</a:t>
            </a:r>
          </a:p>
        </p:txBody>
      </p:sp>
      <p:sp>
        <p:nvSpPr>
          <p:cNvPr id="1027" name="Rectangle 3"/>
          <p:cNvSpPr>
            <a:spLocks noGrp="1" noChangeArrowheads="1"/>
          </p:cNvSpPr>
          <p:nvPr>
            <p:ph type="body" idx="1"/>
          </p:nvPr>
        </p:nvSpPr>
        <p:spPr>
          <a:xfrm>
            <a:off x="685800" y="1981200"/>
            <a:ext cx="7772400" cy="4343400"/>
          </a:xfrm>
        </p:spPr>
        <p:txBody>
          <a:bodyPr/>
          <a:lstStyle/>
          <a:p>
            <a:pPr>
              <a:lnSpc>
                <a:spcPct val="90000"/>
              </a:lnSpc>
              <a:buFontTx/>
              <a:buNone/>
            </a:pPr>
            <a:r>
              <a:rPr lang="en-US" sz="2800" dirty="0"/>
              <a:t>In this lecture set, we will cover the last topic from the list below:</a:t>
            </a:r>
          </a:p>
          <a:p>
            <a:pPr>
              <a:lnSpc>
                <a:spcPct val="90000"/>
              </a:lnSpc>
            </a:pPr>
            <a:r>
              <a:rPr lang="en-US" sz="2800" dirty="0"/>
              <a:t>The structure and terminology for BJTs</a:t>
            </a:r>
          </a:p>
          <a:p>
            <a:pPr>
              <a:lnSpc>
                <a:spcPct val="90000"/>
              </a:lnSpc>
            </a:pPr>
            <a:r>
              <a:rPr lang="en-US" sz="2800" dirty="0"/>
              <a:t>Transistor action</a:t>
            </a:r>
          </a:p>
          <a:p>
            <a:pPr>
              <a:lnSpc>
                <a:spcPct val="90000"/>
              </a:lnSpc>
            </a:pPr>
            <a:r>
              <a:rPr lang="en-US" sz="2800" dirty="0"/>
              <a:t>Transistor characteristic curves and notation standards</a:t>
            </a:r>
          </a:p>
          <a:p>
            <a:pPr>
              <a:lnSpc>
                <a:spcPct val="90000"/>
              </a:lnSpc>
            </a:pPr>
            <a:r>
              <a:rPr lang="en-US" sz="2800" dirty="0"/>
              <a:t>DC analysis of transistors, large signal models</a:t>
            </a:r>
          </a:p>
          <a:p>
            <a:pPr>
              <a:lnSpc>
                <a:spcPct val="90000"/>
              </a:lnSpc>
            </a:pPr>
            <a:r>
              <a:rPr lang="en-US" sz="2800" dirty="0">
                <a:solidFill>
                  <a:srgbClr val="FFC000"/>
                </a:solidFill>
              </a:rPr>
              <a:t>AC analysis of transistors, small signal models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Grp="1" noChangeArrowheads="1"/>
          </p:cNvSpPr>
          <p:nvPr>
            <p:ph type="title"/>
          </p:nvPr>
        </p:nvSpPr>
        <p:spPr>
          <a:xfrm>
            <a:off x="2514600" y="0"/>
            <a:ext cx="6629400" cy="1143000"/>
          </a:xfrm>
        </p:spPr>
        <p:txBody>
          <a:bodyPr/>
          <a:lstStyle/>
          <a:p>
            <a:r>
              <a:rPr lang="en-US" sz="4000" dirty="0"/>
              <a:t>Small Signal Equivalent Circuits for BJTs</a:t>
            </a:r>
          </a:p>
        </p:txBody>
      </p:sp>
      <p:sp>
        <p:nvSpPr>
          <p:cNvPr id="150531" name="Rectangle 3"/>
          <p:cNvSpPr>
            <a:spLocks noGrp="1" noChangeArrowheads="1"/>
          </p:cNvSpPr>
          <p:nvPr>
            <p:ph type="body" idx="1"/>
          </p:nvPr>
        </p:nvSpPr>
        <p:spPr>
          <a:xfrm>
            <a:off x="304800" y="1143000"/>
            <a:ext cx="8229600" cy="5257800"/>
          </a:xfrm>
        </p:spPr>
        <p:txBody>
          <a:bodyPr/>
          <a:lstStyle/>
          <a:p>
            <a:r>
              <a:rPr lang="en-US" dirty="0"/>
              <a:t>When we say the transistor has been biased, it means that when we solve the dc problem (with signals set to zero) the transistor is in a desired region.  </a:t>
            </a:r>
          </a:p>
          <a:p>
            <a:r>
              <a:rPr lang="en-US" dirty="0"/>
              <a:t>	When the transistor is biased into the active, or linear, region, we can then solve the circuit again for the signal behavior.  During this part, we set the dc sources to zero.  We replace the transistor with an equivalent circuit, and then solve.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Grp="1" noChangeArrowheads="1"/>
          </p:cNvSpPr>
          <p:nvPr>
            <p:ph type="title"/>
          </p:nvPr>
        </p:nvSpPr>
        <p:spPr>
          <a:xfrm>
            <a:off x="2514600" y="0"/>
            <a:ext cx="6629400" cy="1143000"/>
          </a:xfrm>
        </p:spPr>
        <p:txBody>
          <a:bodyPr/>
          <a:lstStyle/>
          <a:p>
            <a:r>
              <a:rPr lang="en-US" sz="4000" dirty="0"/>
              <a:t>Small Signal Equivalent Circuits for BJTs</a:t>
            </a:r>
          </a:p>
        </p:txBody>
      </p:sp>
      <p:sp>
        <p:nvSpPr>
          <p:cNvPr id="150531" name="Rectangle 3"/>
          <p:cNvSpPr>
            <a:spLocks noGrp="1" noChangeArrowheads="1"/>
          </p:cNvSpPr>
          <p:nvPr>
            <p:ph type="body" idx="1"/>
          </p:nvPr>
        </p:nvSpPr>
        <p:spPr>
          <a:xfrm>
            <a:off x="304800" y="1143000"/>
            <a:ext cx="8382000" cy="5257800"/>
          </a:xfrm>
        </p:spPr>
        <p:txBody>
          <a:bodyPr/>
          <a:lstStyle/>
          <a:p>
            <a:r>
              <a:rPr lang="en-US" dirty="0"/>
              <a:t>	When the transistor is biased into the active, or linear, region, we can then solve the circuit again for the signal behavior.  We set the dc sources to zero.  We replace the transistor with an equivalent circuit, and then solve. What equivalent circuit do we use?  We will use a three-parameter equivalent circuit. We will try to see where this model comes from, by looking first at the output characteristic of the transistor.</a:t>
            </a:r>
          </a:p>
        </p:txBody>
      </p:sp>
    </p:spTree>
    <p:extLst>
      <p:ext uri="{BB962C8B-B14F-4D97-AF65-F5344CB8AC3E}">
        <p14:creationId xmlns:p14="http://schemas.microsoft.com/office/powerpoint/2010/main" val="40598902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bwMode="auto">
          <a:xfrm>
            <a:off x="3200400" y="2895600"/>
            <a:ext cx="5334000" cy="3505200"/>
          </a:xfrm>
          <a:prstGeom prst="rect">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3600" b="0" i="0" u="none" strike="noStrike" cap="none" normalizeH="0" baseline="0">
              <a:ln>
                <a:noFill/>
              </a:ln>
              <a:solidFill>
                <a:schemeClr val="tx1"/>
              </a:solidFill>
              <a:effectLst/>
              <a:latin typeface="Arial" charset="0"/>
            </a:endParaRPr>
          </a:p>
        </p:txBody>
      </p:sp>
      <p:sp>
        <p:nvSpPr>
          <p:cNvPr id="150530" name="Rectangle 2"/>
          <p:cNvSpPr>
            <a:spLocks noGrp="1" noChangeArrowheads="1"/>
          </p:cNvSpPr>
          <p:nvPr>
            <p:ph type="title"/>
          </p:nvPr>
        </p:nvSpPr>
        <p:spPr>
          <a:xfrm>
            <a:off x="2514600" y="0"/>
            <a:ext cx="6629400" cy="1143000"/>
          </a:xfrm>
        </p:spPr>
        <p:txBody>
          <a:bodyPr/>
          <a:lstStyle/>
          <a:p>
            <a:r>
              <a:rPr lang="en-US" sz="4000" dirty="0"/>
              <a:t>Small Signal Equivalent Circuits for BJTs</a:t>
            </a:r>
          </a:p>
        </p:txBody>
      </p:sp>
      <p:sp>
        <p:nvSpPr>
          <p:cNvPr id="150531" name="Rectangle 3"/>
          <p:cNvSpPr>
            <a:spLocks noGrp="1" noChangeArrowheads="1"/>
          </p:cNvSpPr>
          <p:nvPr>
            <p:ph type="body" idx="1"/>
          </p:nvPr>
        </p:nvSpPr>
        <p:spPr>
          <a:xfrm>
            <a:off x="304800" y="1143000"/>
            <a:ext cx="8382000" cy="1905000"/>
          </a:xfrm>
        </p:spPr>
        <p:txBody>
          <a:bodyPr/>
          <a:lstStyle/>
          <a:p>
            <a:r>
              <a:rPr lang="en-US" dirty="0"/>
              <a:t>	We will try to see where this model comes from, by looking first at the output characteristic of the transistor.</a:t>
            </a:r>
          </a:p>
        </p:txBody>
      </p:sp>
      <p:pic>
        <p:nvPicPr>
          <p:cNvPr id="74754" name="Picture 2"/>
          <p:cNvPicPr>
            <a:picLocks noChangeAspect="1" noChangeArrowheads="1"/>
          </p:cNvPicPr>
          <p:nvPr/>
        </p:nvPicPr>
        <p:blipFill>
          <a:blip r:embed="rId3">
            <a:extLst>
              <a:ext uri="{28A0092B-C50C-407E-A947-70E740481C1C}">
                <a14:useLocalDpi xmlns:a14="http://schemas.microsoft.com/office/drawing/2010/main" val="0"/>
              </a:ext>
            </a:extLst>
          </a:blip>
          <a:srcRect l="-134" r="-134" b="447"/>
          <a:stretch>
            <a:fillRect/>
          </a:stretch>
        </p:blipFill>
        <p:spPr bwMode="auto">
          <a:xfrm>
            <a:off x="3505200" y="3200400"/>
            <a:ext cx="4686300" cy="282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609600" y="3200400"/>
            <a:ext cx="2286000" cy="2862322"/>
          </a:xfrm>
          <a:prstGeom prst="rect">
            <a:avLst/>
          </a:prstGeom>
          <a:noFill/>
        </p:spPr>
        <p:txBody>
          <a:bodyPr wrap="square" rtlCol="0">
            <a:spAutoFit/>
          </a:bodyPr>
          <a:lstStyle/>
          <a:p>
            <a:r>
              <a:rPr lang="en-US" dirty="0"/>
              <a:t>How would we model this kind of behavior?</a:t>
            </a:r>
          </a:p>
        </p:txBody>
      </p:sp>
    </p:spTree>
    <p:extLst>
      <p:ext uri="{BB962C8B-B14F-4D97-AF65-F5344CB8AC3E}">
        <p14:creationId xmlns:p14="http://schemas.microsoft.com/office/powerpoint/2010/main" val="33932271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bwMode="auto">
          <a:xfrm>
            <a:off x="3200400" y="2895600"/>
            <a:ext cx="5334000" cy="3505200"/>
          </a:xfrm>
          <a:prstGeom prst="rect">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3600" b="0" i="0" u="none" strike="noStrike" cap="none" normalizeH="0" baseline="0">
              <a:ln>
                <a:noFill/>
              </a:ln>
              <a:solidFill>
                <a:schemeClr val="tx1"/>
              </a:solidFill>
              <a:effectLst/>
              <a:latin typeface="Arial" charset="0"/>
            </a:endParaRPr>
          </a:p>
        </p:txBody>
      </p:sp>
      <p:sp>
        <p:nvSpPr>
          <p:cNvPr id="150530" name="Rectangle 2"/>
          <p:cNvSpPr>
            <a:spLocks noGrp="1" noChangeArrowheads="1"/>
          </p:cNvSpPr>
          <p:nvPr>
            <p:ph type="title"/>
          </p:nvPr>
        </p:nvSpPr>
        <p:spPr>
          <a:xfrm>
            <a:off x="2514600" y="0"/>
            <a:ext cx="6629400" cy="1143000"/>
          </a:xfrm>
        </p:spPr>
        <p:txBody>
          <a:bodyPr/>
          <a:lstStyle/>
          <a:p>
            <a:r>
              <a:rPr lang="en-US" sz="4000" dirty="0"/>
              <a:t>Small Signal Equivalent Circuits for BJTs</a:t>
            </a:r>
          </a:p>
        </p:txBody>
      </p:sp>
      <p:sp>
        <p:nvSpPr>
          <p:cNvPr id="150531" name="Rectangle 3"/>
          <p:cNvSpPr>
            <a:spLocks noGrp="1" noChangeArrowheads="1"/>
          </p:cNvSpPr>
          <p:nvPr>
            <p:ph type="body" idx="1"/>
          </p:nvPr>
        </p:nvSpPr>
        <p:spPr>
          <a:xfrm>
            <a:off x="304800" y="1143000"/>
            <a:ext cx="8382000" cy="1905000"/>
          </a:xfrm>
        </p:spPr>
        <p:txBody>
          <a:bodyPr/>
          <a:lstStyle/>
          <a:p>
            <a:r>
              <a:rPr lang="en-US" dirty="0"/>
              <a:t>	We will try to see where this model comes from, by looking first at the output characteristic of the transistor.</a:t>
            </a:r>
          </a:p>
        </p:txBody>
      </p:sp>
      <p:pic>
        <p:nvPicPr>
          <p:cNvPr id="74754" name="Picture 2"/>
          <p:cNvPicPr>
            <a:picLocks noChangeAspect="1" noChangeArrowheads="1"/>
          </p:cNvPicPr>
          <p:nvPr/>
        </p:nvPicPr>
        <p:blipFill>
          <a:blip r:embed="rId3">
            <a:extLst>
              <a:ext uri="{28A0092B-C50C-407E-A947-70E740481C1C}">
                <a14:useLocalDpi xmlns:a14="http://schemas.microsoft.com/office/drawing/2010/main" val="0"/>
              </a:ext>
            </a:extLst>
          </a:blip>
          <a:srcRect l="-134" r="-134" b="447"/>
          <a:stretch>
            <a:fillRect/>
          </a:stretch>
        </p:blipFill>
        <p:spPr bwMode="auto">
          <a:xfrm>
            <a:off x="3505200" y="3200400"/>
            <a:ext cx="4686300" cy="282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228600" y="2743200"/>
            <a:ext cx="2667000" cy="3046988"/>
          </a:xfrm>
          <a:prstGeom prst="rect">
            <a:avLst/>
          </a:prstGeom>
          <a:noFill/>
        </p:spPr>
        <p:txBody>
          <a:bodyPr wrap="square" rtlCol="0">
            <a:spAutoFit/>
          </a:bodyPr>
          <a:lstStyle/>
          <a:p>
            <a:r>
              <a:rPr lang="en-US" sz="3200" dirty="0"/>
              <a:t>First, assume that the lines are horizontal, and equally spaced.</a:t>
            </a:r>
          </a:p>
        </p:txBody>
      </p:sp>
    </p:spTree>
    <p:extLst>
      <p:ext uri="{BB962C8B-B14F-4D97-AF65-F5344CB8AC3E}">
        <p14:creationId xmlns:p14="http://schemas.microsoft.com/office/powerpoint/2010/main" val="9555118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bwMode="auto">
          <a:xfrm>
            <a:off x="2971800" y="2819400"/>
            <a:ext cx="5562600" cy="3581400"/>
          </a:xfrm>
          <a:prstGeom prst="rect">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3600" b="0" i="0" u="none" strike="noStrike" cap="none" normalizeH="0" baseline="0">
              <a:ln>
                <a:noFill/>
              </a:ln>
              <a:solidFill>
                <a:schemeClr val="tx1"/>
              </a:solidFill>
              <a:effectLst/>
              <a:latin typeface="Arial" charset="0"/>
            </a:endParaRPr>
          </a:p>
        </p:txBody>
      </p:sp>
      <p:sp>
        <p:nvSpPr>
          <p:cNvPr id="150530" name="Rectangle 2"/>
          <p:cNvSpPr>
            <a:spLocks noGrp="1" noChangeArrowheads="1"/>
          </p:cNvSpPr>
          <p:nvPr>
            <p:ph type="title"/>
          </p:nvPr>
        </p:nvSpPr>
        <p:spPr>
          <a:xfrm>
            <a:off x="2514600" y="0"/>
            <a:ext cx="6629400" cy="1143000"/>
          </a:xfrm>
        </p:spPr>
        <p:txBody>
          <a:bodyPr/>
          <a:lstStyle/>
          <a:p>
            <a:r>
              <a:rPr lang="en-US" sz="4000" dirty="0"/>
              <a:t>Small Signal Equivalent Circuits for BJTs</a:t>
            </a:r>
          </a:p>
        </p:txBody>
      </p:sp>
      <p:pic>
        <p:nvPicPr>
          <p:cNvPr id="74754" name="Picture 2"/>
          <p:cNvPicPr>
            <a:picLocks noChangeAspect="1" noChangeArrowheads="1"/>
          </p:cNvPicPr>
          <p:nvPr/>
        </p:nvPicPr>
        <p:blipFill>
          <a:blip r:embed="rId3">
            <a:extLst>
              <a:ext uri="{28A0092B-C50C-407E-A947-70E740481C1C}">
                <a14:useLocalDpi xmlns:a14="http://schemas.microsoft.com/office/drawing/2010/main" val="0"/>
              </a:ext>
            </a:extLst>
          </a:blip>
          <a:srcRect l="-134" r="-134" b="447"/>
          <a:stretch>
            <a:fillRect/>
          </a:stretch>
        </p:blipFill>
        <p:spPr bwMode="auto">
          <a:xfrm>
            <a:off x="4455706" y="3009394"/>
            <a:ext cx="3977093" cy="24008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37288" y="2743200"/>
            <a:ext cx="2934511" cy="3108543"/>
          </a:xfrm>
          <a:prstGeom prst="rect">
            <a:avLst/>
          </a:prstGeom>
          <a:noFill/>
        </p:spPr>
        <p:txBody>
          <a:bodyPr wrap="square" rtlCol="0">
            <a:spAutoFit/>
          </a:bodyPr>
          <a:lstStyle/>
          <a:p>
            <a:r>
              <a:rPr lang="en-US" sz="2800" dirty="0"/>
              <a:t>If the lines are horizontal, and equally spaced, we would model with a current dependent current source.</a:t>
            </a:r>
          </a:p>
        </p:txBody>
      </p:sp>
      <p:sp>
        <p:nvSpPr>
          <p:cNvPr id="6"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7" name="Object 6"/>
          <p:cNvGraphicFramePr>
            <a:graphicFrameLocks noChangeAspect="1"/>
          </p:cNvGraphicFramePr>
          <p:nvPr>
            <p:extLst>
              <p:ext uri="{D42A27DB-BD31-4B8C-83A1-F6EECF244321}">
                <p14:modId xmlns:p14="http://schemas.microsoft.com/office/powerpoint/2010/main" val="1386562559"/>
              </p:ext>
            </p:extLst>
          </p:nvPr>
        </p:nvGraphicFramePr>
        <p:xfrm>
          <a:off x="3099881" y="3276600"/>
          <a:ext cx="1143000" cy="2333625"/>
        </p:xfrm>
        <a:graphic>
          <a:graphicData uri="http://schemas.openxmlformats.org/presentationml/2006/ole">
            <mc:AlternateContent xmlns:mc="http://schemas.openxmlformats.org/markup-compatibility/2006">
              <mc:Choice xmlns:v="urn:schemas-microsoft-com:vml" Requires="v">
                <p:oleObj name="Picture" r:id="rId4" imgW="1143000" imgH="2334260" progId="Word.Picture.8">
                  <p:embed/>
                </p:oleObj>
              </mc:Choice>
              <mc:Fallback>
                <p:oleObj name="Picture" r:id="rId4" imgW="1143000" imgH="2334260" progId="Word.Picture.8">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l="-232" r="-232" b="534"/>
                      <a:stretch>
                        <a:fillRect/>
                      </a:stretch>
                    </p:blipFill>
                    <p:spPr bwMode="auto">
                      <a:xfrm>
                        <a:off x="3099881" y="3276600"/>
                        <a:ext cx="1143000" cy="23336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2" name="Rectangle 3"/>
          <p:cNvSpPr txBox="1">
            <a:spLocks noChangeArrowheads="1"/>
          </p:cNvSpPr>
          <p:nvPr/>
        </p:nvSpPr>
        <p:spPr bwMode="auto">
          <a:xfrm>
            <a:off x="304800" y="1143000"/>
            <a:ext cx="8382000" cy="1143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r>
              <a:rPr lang="en-US" sz="2400" kern="0" dirty="0"/>
              <a:t>	We will try to see where this model comes from, by looking at the output characteristic of the transistor.</a:t>
            </a:r>
          </a:p>
        </p:txBody>
      </p:sp>
    </p:spTree>
    <p:extLst>
      <p:ext uri="{BB962C8B-B14F-4D97-AF65-F5344CB8AC3E}">
        <p14:creationId xmlns:p14="http://schemas.microsoft.com/office/powerpoint/2010/main" val="17999980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bwMode="auto">
          <a:xfrm>
            <a:off x="5029200" y="2895600"/>
            <a:ext cx="3505200" cy="2209800"/>
          </a:xfrm>
          <a:prstGeom prst="rect">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3600" b="0" i="0" u="none" strike="noStrike" cap="none" normalizeH="0" baseline="0">
              <a:ln>
                <a:noFill/>
              </a:ln>
              <a:solidFill>
                <a:schemeClr val="tx1"/>
              </a:solidFill>
              <a:effectLst/>
              <a:latin typeface="Arial" charset="0"/>
            </a:endParaRPr>
          </a:p>
        </p:txBody>
      </p:sp>
      <p:sp>
        <p:nvSpPr>
          <p:cNvPr id="150530" name="Rectangle 2"/>
          <p:cNvSpPr>
            <a:spLocks noGrp="1" noChangeArrowheads="1"/>
          </p:cNvSpPr>
          <p:nvPr>
            <p:ph type="title"/>
          </p:nvPr>
        </p:nvSpPr>
        <p:spPr>
          <a:xfrm>
            <a:off x="2514600" y="0"/>
            <a:ext cx="6629400" cy="1143000"/>
          </a:xfrm>
        </p:spPr>
        <p:txBody>
          <a:bodyPr/>
          <a:lstStyle/>
          <a:p>
            <a:r>
              <a:rPr lang="en-US" sz="4000" dirty="0"/>
              <a:t>Small Signal Equivalent Circuits for BJTs</a:t>
            </a:r>
          </a:p>
        </p:txBody>
      </p:sp>
      <p:pic>
        <p:nvPicPr>
          <p:cNvPr id="74754" name="Picture 2"/>
          <p:cNvPicPr>
            <a:picLocks noChangeAspect="1" noChangeArrowheads="1"/>
          </p:cNvPicPr>
          <p:nvPr/>
        </p:nvPicPr>
        <p:blipFill>
          <a:blip r:embed="rId3">
            <a:extLst>
              <a:ext uri="{28A0092B-C50C-407E-A947-70E740481C1C}">
                <a14:useLocalDpi xmlns:a14="http://schemas.microsoft.com/office/drawing/2010/main" val="0"/>
              </a:ext>
            </a:extLst>
          </a:blip>
          <a:srcRect l="-134" r="-134" b="447"/>
          <a:stretch>
            <a:fillRect/>
          </a:stretch>
        </p:blipFill>
        <p:spPr bwMode="auto">
          <a:xfrm>
            <a:off x="5414434" y="3200401"/>
            <a:ext cx="2777065" cy="16763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228601" y="2667000"/>
            <a:ext cx="4800600" cy="3539430"/>
          </a:xfrm>
          <a:prstGeom prst="rect">
            <a:avLst/>
          </a:prstGeom>
          <a:noFill/>
        </p:spPr>
        <p:txBody>
          <a:bodyPr wrap="square" rtlCol="0">
            <a:spAutoFit/>
          </a:bodyPr>
          <a:lstStyle/>
          <a:p>
            <a:r>
              <a:rPr lang="en-US" sz="2800" dirty="0"/>
              <a:t>However, these lines have a nonzero slope.  </a:t>
            </a:r>
          </a:p>
          <a:p>
            <a:r>
              <a:rPr lang="en-US" sz="2800" dirty="0"/>
              <a:t>	This slope reflects a linear increase in </a:t>
            </a:r>
            <a:r>
              <a:rPr lang="en-US" sz="2800" i="1" dirty="0" err="1"/>
              <a:t>i</a:t>
            </a:r>
            <a:r>
              <a:rPr lang="en-US" sz="2800" i="1" baseline="-25000" dirty="0" err="1"/>
              <a:t>C</a:t>
            </a:r>
            <a:r>
              <a:rPr lang="en-US" sz="2800" dirty="0"/>
              <a:t> with increase in </a:t>
            </a:r>
            <a:r>
              <a:rPr lang="en-US" sz="2800" i="1" dirty="0" err="1"/>
              <a:t>v</a:t>
            </a:r>
            <a:r>
              <a:rPr lang="en-US" sz="2800" i="1" baseline="-25000" dirty="0" err="1"/>
              <a:t>CE</a:t>
            </a:r>
            <a:r>
              <a:rPr lang="en-US" sz="2800" dirty="0"/>
              <a:t>.  What would model a linear relationship between voltage and current? </a:t>
            </a:r>
          </a:p>
        </p:txBody>
      </p:sp>
      <p:sp>
        <p:nvSpPr>
          <p:cNvPr id="8" name="Rectangle 3"/>
          <p:cNvSpPr>
            <a:spLocks noGrp="1" noChangeArrowheads="1"/>
          </p:cNvSpPr>
          <p:nvPr>
            <p:ph idx="1"/>
          </p:nvPr>
        </p:nvSpPr>
        <p:spPr>
          <a:xfrm>
            <a:off x="609600" y="1371600"/>
            <a:ext cx="7772400" cy="990600"/>
          </a:xfrm>
        </p:spPr>
        <p:txBody>
          <a:bodyPr/>
          <a:lstStyle/>
          <a:p>
            <a:r>
              <a:rPr lang="en-US" sz="2400" dirty="0"/>
              <a:t>	We will try to see where this model comes from, by looking at the output characteristic of the transistor.</a:t>
            </a:r>
          </a:p>
        </p:txBody>
      </p:sp>
    </p:spTree>
    <p:extLst>
      <p:ext uri="{BB962C8B-B14F-4D97-AF65-F5344CB8AC3E}">
        <p14:creationId xmlns:p14="http://schemas.microsoft.com/office/powerpoint/2010/main" val="241746430"/>
      </p:ext>
    </p:extLst>
  </p:cSld>
  <p:clrMapOvr>
    <a:masterClrMapping/>
  </p:clrMapOvr>
</p:sld>
</file>

<file path=ppt/theme/theme1.xml><?xml version="1.0" encoding="utf-8"?>
<a:theme xmlns:a="http://schemas.openxmlformats.org/drawingml/2006/main" name="Pulse">
  <a:themeElements>
    <a:clrScheme name="Pulse 2">
      <a:dk1>
        <a:srgbClr val="000000"/>
      </a:dk1>
      <a:lt1>
        <a:srgbClr val="FFFFFF"/>
      </a:lt1>
      <a:dk2>
        <a:srgbClr val="000066"/>
      </a:dk2>
      <a:lt2>
        <a:srgbClr val="FFCC66"/>
      </a:lt2>
      <a:accent1>
        <a:srgbClr val="FF9900"/>
      </a:accent1>
      <a:accent2>
        <a:srgbClr val="000044"/>
      </a:accent2>
      <a:accent3>
        <a:srgbClr val="AAAAB8"/>
      </a:accent3>
      <a:accent4>
        <a:srgbClr val="DADADA"/>
      </a:accent4>
      <a:accent5>
        <a:srgbClr val="FFCAAA"/>
      </a:accent5>
      <a:accent6>
        <a:srgbClr val="00003D"/>
      </a:accent6>
      <a:hlink>
        <a:srgbClr val="3366FF"/>
      </a:hlink>
      <a:folHlink>
        <a:srgbClr val="FFFF00"/>
      </a:folHlink>
    </a:clrScheme>
    <a:fontScheme name="Puls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3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3600" b="0" i="0" u="none" strike="noStrike" cap="none" normalizeH="0" baseline="0" smtClean="0">
            <a:ln>
              <a:noFill/>
            </a:ln>
            <a:solidFill>
              <a:schemeClr val="tx1"/>
            </a:solidFill>
            <a:effectLst/>
            <a:latin typeface="Arial" charset="0"/>
          </a:defRPr>
        </a:defPPr>
      </a:lstStyle>
    </a:lnDef>
  </a:objectDefaults>
  <a:extraClrSchemeLst>
    <a:extraClrScheme>
      <a:clrScheme name="Pulse 1">
        <a:dk1>
          <a:srgbClr val="000000"/>
        </a:dk1>
        <a:lt1>
          <a:srgbClr val="CCECFF"/>
        </a:lt1>
        <a:dk2>
          <a:srgbClr val="000066"/>
        </a:dk2>
        <a:lt2>
          <a:srgbClr val="6699FF"/>
        </a:lt2>
        <a:accent1>
          <a:srgbClr val="33CCCC"/>
        </a:accent1>
        <a:accent2>
          <a:srgbClr val="0099FF"/>
        </a:accent2>
        <a:accent3>
          <a:srgbClr val="E2F4FF"/>
        </a:accent3>
        <a:accent4>
          <a:srgbClr val="000000"/>
        </a:accent4>
        <a:accent5>
          <a:srgbClr val="ADE2E2"/>
        </a:accent5>
        <a:accent6>
          <a:srgbClr val="008AE7"/>
        </a:accent6>
        <a:hlink>
          <a:srgbClr val="FFFFFF"/>
        </a:hlink>
        <a:folHlink>
          <a:srgbClr val="3366FF"/>
        </a:folHlink>
      </a:clrScheme>
      <a:clrMap bg1="lt1" tx1="dk1" bg2="lt2" tx2="dk2" accent1="accent1" accent2="accent2" accent3="accent3" accent4="accent4" accent5="accent5" accent6="accent6" hlink="hlink" folHlink="folHlink"/>
    </a:extraClrScheme>
    <a:extraClrScheme>
      <a:clrScheme name="Pulse 2">
        <a:dk1>
          <a:srgbClr val="000000"/>
        </a:dk1>
        <a:lt1>
          <a:srgbClr val="FFFFFF"/>
        </a:lt1>
        <a:dk2>
          <a:srgbClr val="000066"/>
        </a:dk2>
        <a:lt2>
          <a:srgbClr val="FFCC66"/>
        </a:lt2>
        <a:accent1>
          <a:srgbClr val="FF9900"/>
        </a:accent1>
        <a:accent2>
          <a:srgbClr val="000044"/>
        </a:accent2>
        <a:accent3>
          <a:srgbClr val="AAAAB8"/>
        </a:accent3>
        <a:accent4>
          <a:srgbClr val="DADADA"/>
        </a:accent4>
        <a:accent5>
          <a:srgbClr val="FFCAAA"/>
        </a:accent5>
        <a:accent6>
          <a:srgbClr val="00003D"/>
        </a:accent6>
        <a:hlink>
          <a:srgbClr val="3366FF"/>
        </a:hlink>
        <a:folHlink>
          <a:srgbClr val="FFFF00"/>
        </a:folHlink>
      </a:clrScheme>
      <a:clrMap bg1="dk2" tx1="lt1" bg2="dk1" tx2="lt2" accent1="accent1" accent2="accent2" accent3="accent3" accent4="accent4" accent5="accent5" accent6="accent6" hlink="hlink" folHlink="folHlink"/>
    </a:extraClrScheme>
    <a:extraClrScheme>
      <a:clrScheme name="Pulse 3">
        <a:dk1>
          <a:srgbClr val="000000"/>
        </a:dk1>
        <a:lt1>
          <a:srgbClr val="FFFFFF"/>
        </a:lt1>
        <a:dk2>
          <a:srgbClr val="000000"/>
        </a:dk2>
        <a:lt2>
          <a:srgbClr val="DDDDDD"/>
        </a:lt2>
        <a:accent1>
          <a:srgbClr val="CBCBCB"/>
        </a:accent1>
        <a:accent2>
          <a:srgbClr val="C0C0C0"/>
        </a:accent2>
        <a:accent3>
          <a:srgbClr val="FFFFFF"/>
        </a:accent3>
        <a:accent4>
          <a:srgbClr val="000000"/>
        </a:accent4>
        <a:accent5>
          <a:srgbClr val="E2E2E2"/>
        </a:accent5>
        <a:accent6>
          <a:srgbClr val="AEAEAE"/>
        </a:accent6>
        <a:hlink>
          <a:srgbClr val="4D4D4D"/>
        </a:hlink>
        <a:folHlink>
          <a:srgbClr val="868686"/>
        </a:folHlink>
      </a:clrScheme>
      <a:clrMap bg1="lt1" tx1="dk1" bg2="lt2" tx2="dk2" accent1="accent1" accent2="accent2" accent3="accent3" accent4="accent4" accent5="accent5" accent6="accent6" hlink="hlink" folHlink="folHlink"/>
    </a:extraClrScheme>
    <a:extraClrScheme>
      <a:clrScheme name="Pulse 4">
        <a:dk1>
          <a:srgbClr val="000000"/>
        </a:dk1>
        <a:lt1>
          <a:srgbClr val="FFFFFF"/>
        </a:lt1>
        <a:dk2>
          <a:srgbClr val="660033"/>
        </a:dk2>
        <a:lt2>
          <a:srgbClr val="FFCC66"/>
        </a:lt2>
        <a:accent1>
          <a:srgbClr val="FF9900"/>
        </a:accent1>
        <a:accent2>
          <a:srgbClr val="440022"/>
        </a:accent2>
        <a:accent3>
          <a:srgbClr val="B8AAAD"/>
        </a:accent3>
        <a:accent4>
          <a:srgbClr val="DADADA"/>
        </a:accent4>
        <a:accent5>
          <a:srgbClr val="FFCAAA"/>
        </a:accent5>
        <a:accent6>
          <a:srgbClr val="3D001E"/>
        </a:accent6>
        <a:hlink>
          <a:srgbClr val="B20059"/>
        </a:hlink>
        <a:folHlink>
          <a:srgbClr val="FF6699"/>
        </a:folHlink>
      </a:clrScheme>
      <a:clrMap bg1="dk2" tx1="lt1" bg2="dk1" tx2="lt2" accent1="accent1" accent2="accent2" accent3="accent3" accent4="accent4" accent5="accent5" accent6="accent6" hlink="hlink" folHlink="folHlink"/>
    </a:extraClrScheme>
    <a:extraClrScheme>
      <a:clrScheme name="Pulse 5">
        <a:dk1>
          <a:srgbClr val="000000"/>
        </a:dk1>
        <a:lt1>
          <a:srgbClr val="FFFFFF"/>
        </a:lt1>
        <a:dk2>
          <a:srgbClr val="663300"/>
        </a:dk2>
        <a:lt2>
          <a:srgbClr val="FFCC66"/>
        </a:lt2>
        <a:accent1>
          <a:srgbClr val="FF9900"/>
        </a:accent1>
        <a:accent2>
          <a:srgbClr val="361B00"/>
        </a:accent2>
        <a:accent3>
          <a:srgbClr val="B8ADAA"/>
        </a:accent3>
        <a:accent4>
          <a:srgbClr val="DADADA"/>
        </a:accent4>
        <a:accent5>
          <a:srgbClr val="FFCAAA"/>
        </a:accent5>
        <a:accent6>
          <a:srgbClr val="301700"/>
        </a:accent6>
        <a:hlink>
          <a:srgbClr val="996633"/>
        </a:hlink>
        <a:folHlink>
          <a:srgbClr val="FF6699"/>
        </a:folHlink>
      </a:clrScheme>
      <a:clrMap bg1="dk2" tx1="lt1" bg2="dk1" tx2="lt2" accent1="accent1" accent2="accent2" accent3="accent3" accent4="accent4" accent5="accent5" accent6="accent6" hlink="hlink" folHlink="folHlink"/>
    </a:extraClrScheme>
    <a:extraClrScheme>
      <a:clrScheme name="Pulse 6">
        <a:dk1>
          <a:srgbClr val="000000"/>
        </a:dk1>
        <a:lt1>
          <a:srgbClr val="FFFFFF"/>
        </a:lt1>
        <a:dk2>
          <a:srgbClr val="003300"/>
        </a:dk2>
        <a:lt2>
          <a:srgbClr val="FFCC66"/>
        </a:lt2>
        <a:accent1>
          <a:srgbClr val="CC9900"/>
        </a:accent1>
        <a:accent2>
          <a:srgbClr val="001600"/>
        </a:accent2>
        <a:accent3>
          <a:srgbClr val="AAADAA"/>
        </a:accent3>
        <a:accent4>
          <a:srgbClr val="DADADA"/>
        </a:accent4>
        <a:accent5>
          <a:srgbClr val="E2CAAA"/>
        </a:accent5>
        <a:accent6>
          <a:srgbClr val="001300"/>
        </a:accent6>
        <a:hlink>
          <a:srgbClr val="006600"/>
        </a:hlink>
        <a:folHlink>
          <a:srgbClr val="009999"/>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D:\Program Files\Microsoft Office\Templates\Presentation Designs\Pulse.pot</Template>
  <TotalTime>3054</TotalTime>
  <Pages>13</Pages>
  <Words>1551</Words>
  <Application>Microsoft Office PowerPoint</Application>
  <PresentationFormat>On-screen Show (4:3)</PresentationFormat>
  <Paragraphs>95</Paragraphs>
  <Slides>26</Slides>
  <Notes>25</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2</vt:i4>
      </vt:variant>
      <vt:variant>
        <vt:lpstr>Slide Titles</vt:lpstr>
      </vt:variant>
      <vt:variant>
        <vt:i4>26</vt:i4>
      </vt:variant>
    </vt:vector>
  </HeadingPairs>
  <TitlesOfParts>
    <vt:vector size="33" baseType="lpstr">
      <vt:lpstr>Arial</vt:lpstr>
      <vt:lpstr>Arial Black</vt:lpstr>
      <vt:lpstr>Helvetica</vt:lpstr>
      <vt:lpstr>Symbol</vt:lpstr>
      <vt:lpstr>Pulse</vt:lpstr>
      <vt:lpstr>VISIO</vt:lpstr>
      <vt:lpstr>Picture</vt:lpstr>
      <vt:lpstr>ECE 3355 Electronics</vt:lpstr>
      <vt:lpstr>Bipolar Junction Transistors</vt:lpstr>
      <vt:lpstr>Overview of this Part  Bipolar Junction Transistors (BJTs)</vt:lpstr>
      <vt:lpstr>Small Signal Equivalent Circuits for BJTs</vt:lpstr>
      <vt:lpstr>Small Signal Equivalent Circuits for BJTs</vt:lpstr>
      <vt:lpstr>Small Signal Equivalent Circuits for BJTs</vt:lpstr>
      <vt:lpstr>Small Signal Equivalent Circuits for BJTs</vt:lpstr>
      <vt:lpstr>Small Signal Equivalent Circuits for BJTs</vt:lpstr>
      <vt:lpstr>Small Signal Equivalent Circuits for BJTs</vt:lpstr>
      <vt:lpstr>Small Signal Equivalent Circuits for BJTs</vt:lpstr>
      <vt:lpstr>Small Signal Equivalent Circuits for BJTs</vt:lpstr>
      <vt:lpstr>Small Signal Equivalent Circuits for BJTs</vt:lpstr>
      <vt:lpstr>Small Signal Equivalent Circuits for BJTs</vt:lpstr>
      <vt:lpstr>Small Signal Equivalent Circuits for BJTs</vt:lpstr>
      <vt:lpstr>Small Signal Equivalent Circuits for BJTs</vt:lpstr>
      <vt:lpstr>Small Signal Equivalent Circuits for BJTs</vt:lpstr>
      <vt:lpstr>Small Signal Equivalent Circuits for BJTs</vt:lpstr>
      <vt:lpstr>Small Signal Equivalent Circuits for BJTs</vt:lpstr>
      <vt:lpstr>Some Important Concepts</vt:lpstr>
      <vt:lpstr>Some Important Concepts</vt:lpstr>
      <vt:lpstr>Some Important Concepts</vt:lpstr>
      <vt:lpstr>Some Important Concepts</vt:lpstr>
      <vt:lpstr>Some Important Concepts</vt:lpstr>
      <vt:lpstr>Some Important Concepts</vt:lpstr>
      <vt:lpstr>Some Important Concepts</vt:lpstr>
      <vt:lpstr>Some Important Concepts</vt:lpstr>
    </vt:vector>
  </TitlesOfParts>
  <Company>Dept. of ECE, University of Houston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ECE 3355 Electronics Lecture Set #7</dc:title>
  <dc:subject>Diode Models and Diode Circuits</dc:subject>
  <dc:creator>Dr. Dave Shattuck</dc:creator>
  <cp:lastModifiedBy>Shattuck, David P</cp:lastModifiedBy>
  <cp:revision>222</cp:revision>
  <dcterms:created xsi:type="dcterms:W3CDTF">1998-01-22T10:48:04Z</dcterms:created>
  <dcterms:modified xsi:type="dcterms:W3CDTF">2025-04-08T16:42:35Z</dcterms:modified>
</cp:coreProperties>
</file>