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sd" ContentType="application/vnd.visio"/>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9" r:id="rId1"/>
  </p:sldMasterIdLst>
  <p:notesMasterIdLst>
    <p:notesMasterId r:id="rId29"/>
  </p:notesMasterIdLst>
  <p:handoutMasterIdLst>
    <p:handoutMasterId r:id="rId30"/>
  </p:handoutMasterIdLst>
  <p:sldIdLst>
    <p:sldId id="256" r:id="rId2"/>
    <p:sldId id="257" r:id="rId3"/>
    <p:sldId id="258" r:id="rId4"/>
    <p:sldId id="260" r:id="rId5"/>
    <p:sldId id="390" r:id="rId6"/>
    <p:sldId id="391" r:id="rId7"/>
    <p:sldId id="393" r:id="rId8"/>
    <p:sldId id="394" r:id="rId9"/>
    <p:sldId id="392" r:id="rId10"/>
    <p:sldId id="395" r:id="rId11"/>
    <p:sldId id="396" r:id="rId12"/>
    <p:sldId id="397" r:id="rId13"/>
    <p:sldId id="398" r:id="rId14"/>
    <p:sldId id="399" r:id="rId15"/>
    <p:sldId id="400" r:id="rId16"/>
    <p:sldId id="401" r:id="rId17"/>
    <p:sldId id="402" r:id="rId18"/>
    <p:sldId id="403" r:id="rId19"/>
    <p:sldId id="404" r:id="rId20"/>
    <p:sldId id="409" r:id="rId21"/>
    <p:sldId id="405" r:id="rId22"/>
    <p:sldId id="410" r:id="rId23"/>
    <p:sldId id="406" r:id="rId24"/>
    <p:sldId id="411" r:id="rId25"/>
    <p:sldId id="407" r:id="rId26"/>
    <p:sldId id="408" r:id="rId27"/>
    <p:sldId id="412" r:id="rId28"/>
  </p:sldIdLst>
  <p:sldSz cx="9144000" cy="6858000" type="screen4x3"/>
  <p:notesSz cx="6858000" cy="9144000"/>
  <p:defaultTextStyle>
    <a:defPPr>
      <a:defRPr lang="en-US"/>
    </a:defPPr>
    <a:lvl1pPr algn="l" rtl="0" fontAlgn="base">
      <a:spcBef>
        <a:spcPct val="0"/>
      </a:spcBef>
      <a:spcAft>
        <a:spcPct val="0"/>
      </a:spcAft>
      <a:defRPr sz="3600" kern="1200">
        <a:solidFill>
          <a:schemeClr val="tx1"/>
        </a:solidFill>
        <a:latin typeface="Arial" charset="0"/>
        <a:ea typeface="+mn-ea"/>
        <a:cs typeface="+mn-cs"/>
      </a:defRPr>
    </a:lvl1pPr>
    <a:lvl2pPr marL="457200" algn="l" rtl="0" fontAlgn="base">
      <a:spcBef>
        <a:spcPct val="0"/>
      </a:spcBef>
      <a:spcAft>
        <a:spcPct val="0"/>
      </a:spcAft>
      <a:defRPr sz="3600" kern="1200">
        <a:solidFill>
          <a:schemeClr val="tx1"/>
        </a:solidFill>
        <a:latin typeface="Arial" charset="0"/>
        <a:ea typeface="+mn-ea"/>
        <a:cs typeface="+mn-cs"/>
      </a:defRPr>
    </a:lvl2pPr>
    <a:lvl3pPr marL="914400" algn="l" rtl="0" fontAlgn="base">
      <a:spcBef>
        <a:spcPct val="0"/>
      </a:spcBef>
      <a:spcAft>
        <a:spcPct val="0"/>
      </a:spcAft>
      <a:defRPr sz="3600" kern="1200">
        <a:solidFill>
          <a:schemeClr val="tx1"/>
        </a:solidFill>
        <a:latin typeface="Arial" charset="0"/>
        <a:ea typeface="+mn-ea"/>
        <a:cs typeface="+mn-cs"/>
      </a:defRPr>
    </a:lvl3pPr>
    <a:lvl4pPr marL="1371600" algn="l" rtl="0" fontAlgn="base">
      <a:spcBef>
        <a:spcPct val="0"/>
      </a:spcBef>
      <a:spcAft>
        <a:spcPct val="0"/>
      </a:spcAft>
      <a:defRPr sz="3600" kern="1200">
        <a:solidFill>
          <a:schemeClr val="tx1"/>
        </a:solidFill>
        <a:latin typeface="Arial" charset="0"/>
        <a:ea typeface="+mn-ea"/>
        <a:cs typeface="+mn-cs"/>
      </a:defRPr>
    </a:lvl4pPr>
    <a:lvl5pPr marL="1828800" algn="l" rtl="0" fontAlgn="base">
      <a:spcBef>
        <a:spcPct val="0"/>
      </a:spcBef>
      <a:spcAft>
        <a:spcPct val="0"/>
      </a:spcAft>
      <a:defRPr sz="3600" kern="1200">
        <a:solidFill>
          <a:schemeClr val="tx1"/>
        </a:solidFill>
        <a:latin typeface="Arial" charset="0"/>
        <a:ea typeface="+mn-ea"/>
        <a:cs typeface="+mn-cs"/>
      </a:defRPr>
    </a:lvl5pPr>
    <a:lvl6pPr marL="2286000" algn="l" defTabSz="914400" rtl="0" eaLnBrk="1" latinLnBrk="0" hangingPunct="1">
      <a:defRPr sz="3600" kern="1200">
        <a:solidFill>
          <a:schemeClr val="tx1"/>
        </a:solidFill>
        <a:latin typeface="Arial" charset="0"/>
        <a:ea typeface="+mn-ea"/>
        <a:cs typeface="+mn-cs"/>
      </a:defRPr>
    </a:lvl6pPr>
    <a:lvl7pPr marL="2743200" algn="l" defTabSz="914400" rtl="0" eaLnBrk="1" latinLnBrk="0" hangingPunct="1">
      <a:defRPr sz="3600" kern="1200">
        <a:solidFill>
          <a:schemeClr val="tx1"/>
        </a:solidFill>
        <a:latin typeface="Arial" charset="0"/>
        <a:ea typeface="+mn-ea"/>
        <a:cs typeface="+mn-cs"/>
      </a:defRPr>
    </a:lvl7pPr>
    <a:lvl8pPr marL="3200400" algn="l" defTabSz="914400" rtl="0" eaLnBrk="1" latinLnBrk="0" hangingPunct="1">
      <a:defRPr sz="3600" kern="1200">
        <a:solidFill>
          <a:schemeClr val="tx1"/>
        </a:solidFill>
        <a:latin typeface="Arial" charset="0"/>
        <a:ea typeface="+mn-ea"/>
        <a:cs typeface="+mn-cs"/>
      </a:defRPr>
    </a:lvl8pPr>
    <a:lvl9pPr marL="3657600" algn="l" defTabSz="914400" rtl="0" eaLnBrk="1" latinLnBrk="0" hangingPunct="1">
      <a:defRPr sz="3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C8B94E0-BF8B-4238-8C03-517872D546A4}" v="76" dt="2026-04-29T16:09:43.84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621" autoAdjust="0"/>
    <p:restoredTop sz="90952"/>
  </p:normalViewPr>
  <p:slideViewPr>
    <p:cSldViewPr>
      <p:cViewPr varScale="1">
        <p:scale>
          <a:sx n="89" d="100"/>
          <a:sy n="89" d="100"/>
        </p:scale>
        <p:origin x="96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microsoft.com/office/2015/10/relationships/revisionInfo" Target="revisionInfo.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348737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14400" y="4343400"/>
            <a:ext cx="5029200" cy="4114800"/>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51" name="Rectangle 3"/>
          <p:cNvSpPr>
            <a:spLocks noGrp="1" noRot="1" noChangeAspect="1" noChangeArrowheads="1" noTextEdit="1"/>
          </p:cNvSpPr>
          <p:nvPr>
            <p:ph type="sldImg" idx="2"/>
          </p:nvPr>
        </p:nvSpPr>
        <p:spPr bwMode="auto">
          <a:xfrm>
            <a:off x="1149350" y="692150"/>
            <a:ext cx="4559300" cy="3416300"/>
          </a:xfrm>
          <a:prstGeom prst="rect">
            <a:avLst/>
          </a:prstGeom>
          <a:noFill/>
          <a:ln w="12700">
            <a:solidFill>
              <a:schemeClr val="tx1"/>
            </a:solidFill>
            <a:miter lim="800000"/>
            <a:headEnd/>
            <a:tailEnd/>
          </a:ln>
          <a:effectLst/>
        </p:spPr>
        <p:txBody>
          <a:bodyPr/>
          <a:lstStyle/>
          <a:p>
            <a:endParaRPr lang="en-US"/>
          </a:p>
        </p:txBody>
      </p:sp>
    </p:spTree>
    <p:extLst>
      <p:ext uri="{BB962C8B-B14F-4D97-AF65-F5344CB8AC3E}">
        <p14:creationId xmlns:p14="http://schemas.microsoft.com/office/powerpoint/2010/main" val="336196663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body" idx="1"/>
          </p:nvPr>
        </p:nvSpPr>
        <p:spPr>
          <a:ln/>
        </p:spPr>
        <p:txBody>
          <a:bodyPr/>
          <a:lstStyle/>
          <a:p>
            <a:endParaRPr lang="en-US"/>
          </a:p>
        </p:txBody>
      </p:sp>
      <p:sp>
        <p:nvSpPr>
          <p:cNvPr id="5123" name="Rectangle 3"/>
          <p:cNvSpPr>
            <a:spLocks noGrp="1" noRot="1" noChangeAspect="1" noChangeArrowheads="1" noTextEdit="1"/>
          </p:cNvSpPr>
          <p:nvPr>
            <p:ph type="sldImg"/>
          </p:nvPr>
        </p:nvSpPr>
        <p:spPr>
          <a:xfrm>
            <a:off x="1150938" y="692150"/>
            <a:ext cx="4556125" cy="3416300"/>
          </a:xfrm>
          <a:ln cap="flat"/>
        </p:spPr>
        <p:txBody>
          <a:bodyPr/>
          <a:lstStyle/>
          <a:p>
            <a:endParaRPr lang="en-US"/>
          </a:p>
        </p:txBody>
      </p:sp>
    </p:spTree>
    <p:extLst>
      <p:ext uri="{BB962C8B-B14F-4D97-AF65-F5344CB8AC3E}">
        <p14:creationId xmlns:p14="http://schemas.microsoft.com/office/powerpoint/2010/main" val="27312551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txBody>
          <a:bodyPr/>
          <a:lstStyle/>
          <a:p>
            <a:endParaRPr lang="en-US"/>
          </a:p>
        </p:txBody>
      </p:sp>
      <p:sp>
        <p:nvSpPr>
          <p:cNvPr id="15155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extLst>
      <p:ext uri="{BB962C8B-B14F-4D97-AF65-F5344CB8AC3E}">
        <p14:creationId xmlns:p14="http://schemas.microsoft.com/office/powerpoint/2010/main" val="19609827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txBody>
          <a:bodyPr/>
          <a:lstStyle/>
          <a:p>
            <a:endParaRPr lang="en-US"/>
          </a:p>
        </p:txBody>
      </p:sp>
      <p:sp>
        <p:nvSpPr>
          <p:cNvPr id="15155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extLst>
      <p:ext uri="{BB962C8B-B14F-4D97-AF65-F5344CB8AC3E}">
        <p14:creationId xmlns:p14="http://schemas.microsoft.com/office/powerpoint/2010/main" val="19609827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txBody>
          <a:bodyPr/>
          <a:lstStyle/>
          <a:p>
            <a:endParaRPr lang="en-US"/>
          </a:p>
        </p:txBody>
      </p:sp>
      <p:sp>
        <p:nvSpPr>
          <p:cNvPr id="15155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extLst>
      <p:ext uri="{BB962C8B-B14F-4D97-AF65-F5344CB8AC3E}">
        <p14:creationId xmlns:p14="http://schemas.microsoft.com/office/powerpoint/2010/main" val="19609827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txBody>
          <a:bodyPr/>
          <a:lstStyle/>
          <a:p>
            <a:endParaRPr lang="en-US"/>
          </a:p>
        </p:txBody>
      </p:sp>
      <p:sp>
        <p:nvSpPr>
          <p:cNvPr id="15155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extLst>
      <p:ext uri="{BB962C8B-B14F-4D97-AF65-F5344CB8AC3E}">
        <p14:creationId xmlns:p14="http://schemas.microsoft.com/office/powerpoint/2010/main" val="19609827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txBody>
          <a:bodyPr/>
          <a:lstStyle/>
          <a:p>
            <a:endParaRPr lang="en-US"/>
          </a:p>
        </p:txBody>
      </p:sp>
      <p:sp>
        <p:nvSpPr>
          <p:cNvPr id="15155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extLst>
      <p:ext uri="{BB962C8B-B14F-4D97-AF65-F5344CB8AC3E}">
        <p14:creationId xmlns:p14="http://schemas.microsoft.com/office/powerpoint/2010/main" val="19609827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txBody>
          <a:bodyPr/>
          <a:lstStyle/>
          <a:p>
            <a:endParaRPr lang="en-US"/>
          </a:p>
        </p:txBody>
      </p:sp>
      <p:sp>
        <p:nvSpPr>
          <p:cNvPr id="15155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extLst>
      <p:ext uri="{BB962C8B-B14F-4D97-AF65-F5344CB8AC3E}">
        <p14:creationId xmlns:p14="http://schemas.microsoft.com/office/powerpoint/2010/main" val="19609827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txBody>
          <a:bodyPr/>
          <a:lstStyle/>
          <a:p>
            <a:endParaRPr lang="en-US"/>
          </a:p>
        </p:txBody>
      </p:sp>
      <p:sp>
        <p:nvSpPr>
          <p:cNvPr id="15155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extLst>
      <p:ext uri="{BB962C8B-B14F-4D97-AF65-F5344CB8AC3E}">
        <p14:creationId xmlns:p14="http://schemas.microsoft.com/office/powerpoint/2010/main" val="196098270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txBody>
          <a:bodyPr/>
          <a:lstStyle/>
          <a:p>
            <a:endParaRPr lang="en-US"/>
          </a:p>
        </p:txBody>
      </p:sp>
      <p:sp>
        <p:nvSpPr>
          <p:cNvPr id="15155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extLst>
      <p:ext uri="{BB962C8B-B14F-4D97-AF65-F5344CB8AC3E}">
        <p14:creationId xmlns:p14="http://schemas.microsoft.com/office/powerpoint/2010/main" val="196098270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txBody>
          <a:bodyPr/>
          <a:lstStyle/>
          <a:p>
            <a:endParaRPr lang="en-US"/>
          </a:p>
        </p:txBody>
      </p:sp>
      <p:sp>
        <p:nvSpPr>
          <p:cNvPr id="15155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extLst>
      <p:ext uri="{BB962C8B-B14F-4D97-AF65-F5344CB8AC3E}">
        <p14:creationId xmlns:p14="http://schemas.microsoft.com/office/powerpoint/2010/main" val="196098270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txBody>
          <a:bodyPr/>
          <a:lstStyle/>
          <a:p>
            <a:endParaRPr lang="en-US"/>
          </a:p>
        </p:txBody>
      </p:sp>
      <p:sp>
        <p:nvSpPr>
          <p:cNvPr id="15155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extLst>
      <p:ext uri="{BB962C8B-B14F-4D97-AF65-F5344CB8AC3E}">
        <p14:creationId xmlns:p14="http://schemas.microsoft.com/office/powerpoint/2010/main" val="19609827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txBody>
          <a:bodyPr/>
          <a:lstStyle/>
          <a:p>
            <a:endParaRPr lang="en-US"/>
          </a:p>
        </p:txBody>
      </p:sp>
      <p:sp>
        <p:nvSpPr>
          <p:cNvPr id="147459"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dirty="0"/>
          </a:p>
        </p:txBody>
      </p:sp>
    </p:spTree>
    <p:extLst>
      <p:ext uri="{BB962C8B-B14F-4D97-AF65-F5344CB8AC3E}">
        <p14:creationId xmlns:p14="http://schemas.microsoft.com/office/powerpoint/2010/main" val="38234288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txBody>
          <a:bodyPr/>
          <a:lstStyle/>
          <a:p>
            <a:endParaRPr lang="en-US"/>
          </a:p>
        </p:txBody>
      </p:sp>
      <p:sp>
        <p:nvSpPr>
          <p:cNvPr id="15155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extLst>
      <p:ext uri="{BB962C8B-B14F-4D97-AF65-F5344CB8AC3E}">
        <p14:creationId xmlns:p14="http://schemas.microsoft.com/office/powerpoint/2010/main" val="19609827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txBody>
          <a:bodyPr/>
          <a:lstStyle/>
          <a:p>
            <a:endParaRPr lang="en-US"/>
          </a:p>
        </p:txBody>
      </p:sp>
      <p:sp>
        <p:nvSpPr>
          <p:cNvPr id="15155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extLst>
      <p:ext uri="{BB962C8B-B14F-4D97-AF65-F5344CB8AC3E}">
        <p14:creationId xmlns:p14="http://schemas.microsoft.com/office/powerpoint/2010/main" val="196098270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txBody>
          <a:bodyPr/>
          <a:lstStyle/>
          <a:p>
            <a:endParaRPr lang="en-US"/>
          </a:p>
        </p:txBody>
      </p:sp>
      <p:sp>
        <p:nvSpPr>
          <p:cNvPr id="15155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extLst>
      <p:ext uri="{BB962C8B-B14F-4D97-AF65-F5344CB8AC3E}">
        <p14:creationId xmlns:p14="http://schemas.microsoft.com/office/powerpoint/2010/main" val="196098270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txBody>
          <a:bodyPr/>
          <a:lstStyle/>
          <a:p>
            <a:endParaRPr lang="en-US"/>
          </a:p>
        </p:txBody>
      </p:sp>
      <p:sp>
        <p:nvSpPr>
          <p:cNvPr id="15155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extLst>
      <p:ext uri="{BB962C8B-B14F-4D97-AF65-F5344CB8AC3E}">
        <p14:creationId xmlns:p14="http://schemas.microsoft.com/office/powerpoint/2010/main" val="196098270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txBody>
          <a:bodyPr/>
          <a:lstStyle/>
          <a:p>
            <a:endParaRPr lang="en-US"/>
          </a:p>
        </p:txBody>
      </p:sp>
      <p:sp>
        <p:nvSpPr>
          <p:cNvPr id="15155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extLst>
      <p:ext uri="{BB962C8B-B14F-4D97-AF65-F5344CB8AC3E}">
        <p14:creationId xmlns:p14="http://schemas.microsoft.com/office/powerpoint/2010/main" val="196098270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txBody>
          <a:bodyPr/>
          <a:lstStyle/>
          <a:p>
            <a:endParaRPr lang="en-US"/>
          </a:p>
        </p:txBody>
      </p:sp>
      <p:sp>
        <p:nvSpPr>
          <p:cNvPr id="15155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extLst>
      <p:ext uri="{BB962C8B-B14F-4D97-AF65-F5344CB8AC3E}">
        <p14:creationId xmlns:p14="http://schemas.microsoft.com/office/powerpoint/2010/main" val="19609827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txBody>
          <a:bodyPr/>
          <a:lstStyle/>
          <a:p>
            <a:endParaRPr lang="en-US"/>
          </a:p>
        </p:txBody>
      </p:sp>
      <p:sp>
        <p:nvSpPr>
          <p:cNvPr id="15155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extLst>
      <p:ext uri="{BB962C8B-B14F-4D97-AF65-F5344CB8AC3E}">
        <p14:creationId xmlns:p14="http://schemas.microsoft.com/office/powerpoint/2010/main" val="19609827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txBody>
          <a:bodyPr/>
          <a:lstStyle/>
          <a:p>
            <a:endParaRPr lang="en-US"/>
          </a:p>
        </p:txBody>
      </p:sp>
      <p:sp>
        <p:nvSpPr>
          <p:cNvPr id="15155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extLst>
      <p:ext uri="{BB962C8B-B14F-4D97-AF65-F5344CB8AC3E}">
        <p14:creationId xmlns:p14="http://schemas.microsoft.com/office/powerpoint/2010/main" val="19609827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txBody>
          <a:bodyPr/>
          <a:lstStyle/>
          <a:p>
            <a:endParaRPr lang="en-US"/>
          </a:p>
        </p:txBody>
      </p:sp>
      <p:sp>
        <p:nvSpPr>
          <p:cNvPr id="15155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extLst>
      <p:ext uri="{BB962C8B-B14F-4D97-AF65-F5344CB8AC3E}">
        <p14:creationId xmlns:p14="http://schemas.microsoft.com/office/powerpoint/2010/main" val="19609827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txBody>
          <a:bodyPr/>
          <a:lstStyle/>
          <a:p>
            <a:endParaRPr lang="en-US"/>
          </a:p>
        </p:txBody>
      </p:sp>
      <p:sp>
        <p:nvSpPr>
          <p:cNvPr id="15155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extLst>
      <p:ext uri="{BB962C8B-B14F-4D97-AF65-F5344CB8AC3E}">
        <p14:creationId xmlns:p14="http://schemas.microsoft.com/office/powerpoint/2010/main" val="19609827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txBody>
          <a:bodyPr/>
          <a:lstStyle/>
          <a:p>
            <a:endParaRPr lang="en-US"/>
          </a:p>
        </p:txBody>
      </p:sp>
      <p:sp>
        <p:nvSpPr>
          <p:cNvPr id="15155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extLst>
      <p:ext uri="{BB962C8B-B14F-4D97-AF65-F5344CB8AC3E}">
        <p14:creationId xmlns:p14="http://schemas.microsoft.com/office/powerpoint/2010/main" val="19609827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txBody>
          <a:bodyPr/>
          <a:lstStyle/>
          <a:p>
            <a:endParaRPr lang="en-US"/>
          </a:p>
        </p:txBody>
      </p:sp>
      <p:sp>
        <p:nvSpPr>
          <p:cNvPr id="15155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extLst>
      <p:ext uri="{BB962C8B-B14F-4D97-AF65-F5344CB8AC3E}">
        <p14:creationId xmlns:p14="http://schemas.microsoft.com/office/powerpoint/2010/main" val="19609827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txBody>
          <a:bodyPr/>
          <a:lstStyle/>
          <a:p>
            <a:endParaRPr lang="en-US"/>
          </a:p>
        </p:txBody>
      </p:sp>
      <p:sp>
        <p:nvSpPr>
          <p:cNvPr id="15155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extLst>
      <p:ext uri="{BB962C8B-B14F-4D97-AF65-F5344CB8AC3E}">
        <p14:creationId xmlns:p14="http://schemas.microsoft.com/office/powerpoint/2010/main" val="19609827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0482" name="Group 2"/>
          <p:cNvGrpSpPr>
            <a:grpSpLocks/>
          </p:cNvGrpSpPr>
          <p:nvPr/>
        </p:nvGrpSpPr>
        <p:grpSpPr bwMode="auto">
          <a:xfrm>
            <a:off x="-9525" y="-20638"/>
            <a:ext cx="9153525" cy="6878638"/>
            <a:chOff x="-6" y="-13"/>
            <a:chExt cx="5766" cy="4333"/>
          </a:xfrm>
        </p:grpSpPr>
        <p:sp>
          <p:nvSpPr>
            <p:cNvPr id="20483" name="Rectangle 3"/>
            <p:cNvSpPr>
              <a:spLocks noChangeArrowheads="1"/>
            </p:cNvSpPr>
            <p:nvPr/>
          </p:nvSpPr>
          <p:spPr bwMode="invGray">
            <a:xfrm>
              <a:off x="5549" y="0"/>
              <a:ext cx="211" cy="4320"/>
            </a:xfrm>
            <a:prstGeom prst="rect">
              <a:avLst/>
            </a:prstGeom>
            <a:gradFill rotWithShape="0">
              <a:gsLst>
                <a:gs pos="0">
                  <a:schemeClr val="accent2"/>
                </a:gs>
                <a:gs pos="50000">
                  <a:schemeClr val="hlink"/>
                </a:gs>
                <a:gs pos="100000">
                  <a:schemeClr val="accent2"/>
                </a:gs>
              </a:gsLst>
              <a:lin ang="0" scaled="1"/>
            </a:gradFill>
            <a:ln w="9525">
              <a:noFill/>
              <a:miter lim="800000"/>
              <a:headEnd/>
              <a:tailEnd/>
            </a:ln>
          </p:spPr>
          <p:txBody>
            <a:bodyPr wrap="none" anchor="ctr"/>
            <a:lstStyle/>
            <a:p>
              <a:endParaRPr lang="en-US"/>
            </a:p>
          </p:txBody>
        </p:sp>
        <p:sp>
          <p:nvSpPr>
            <p:cNvPr id="20484" name="Freeform 4"/>
            <p:cNvSpPr>
              <a:spLocks/>
            </p:cNvSpPr>
            <p:nvPr/>
          </p:nvSpPr>
          <p:spPr bwMode="white">
            <a:xfrm>
              <a:off x="-6" y="2828"/>
              <a:ext cx="3625" cy="1492"/>
            </a:xfrm>
            <a:custGeom>
              <a:avLst/>
              <a:gdLst/>
              <a:ahLst/>
              <a:cxnLst>
                <a:cxn ang="0">
                  <a:pos x="0" y="1491"/>
                </a:cxn>
                <a:cxn ang="0">
                  <a:pos x="0" y="0"/>
                </a:cxn>
                <a:cxn ang="0">
                  <a:pos x="171" y="3"/>
                </a:cxn>
                <a:cxn ang="0">
                  <a:pos x="355" y="9"/>
                </a:cxn>
                <a:cxn ang="0">
                  <a:pos x="499" y="21"/>
                </a:cxn>
                <a:cxn ang="0">
                  <a:pos x="650" y="36"/>
                </a:cxn>
                <a:cxn ang="0">
                  <a:pos x="809" y="54"/>
                </a:cxn>
                <a:cxn ang="0">
                  <a:pos x="957" y="78"/>
                </a:cxn>
                <a:cxn ang="0">
                  <a:pos x="1119" y="105"/>
                </a:cxn>
                <a:cxn ang="0">
                  <a:pos x="1261" y="133"/>
                </a:cxn>
                <a:cxn ang="0">
                  <a:pos x="1441" y="175"/>
                </a:cxn>
                <a:cxn ang="0">
                  <a:pos x="1598" y="217"/>
                </a:cxn>
                <a:cxn ang="0">
                  <a:pos x="1763" y="269"/>
                </a:cxn>
                <a:cxn ang="0">
                  <a:pos x="1887" y="308"/>
                </a:cxn>
                <a:cxn ang="0">
                  <a:pos x="2085" y="384"/>
                </a:cxn>
                <a:cxn ang="0">
                  <a:pos x="2230" y="444"/>
                </a:cxn>
                <a:cxn ang="0">
                  <a:pos x="2456" y="547"/>
                </a:cxn>
                <a:cxn ang="0">
                  <a:pos x="2666" y="662"/>
                </a:cxn>
                <a:cxn ang="0">
                  <a:pos x="2859" y="786"/>
                </a:cxn>
                <a:cxn ang="0">
                  <a:pos x="3046" y="920"/>
                </a:cxn>
                <a:cxn ang="0">
                  <a:pos x="3193" y="1038"/>
                </a:cxn>
                <a:cxn ang="0">
                  <a:pos x="3332" y="1168"/>
                </a:cxn>
                <a:cxn ang="0">
                  <a:pos x="3440" y="1280"/>
                </a:cxn>
                <a:cxn ang="0">
                  <a:pos x="3524" y="1380"/>
                </a:cxn>
                <a:cxn ang="0">
                  <a:pos x="3624" y="1491"/>
                </a:cxn>
                <a:cxn ang="0">
                  <a:pos x="3608" y="1491"/>
                </a:cxn>
                <a:cxn ang="0">
                  <a:pos x="0" y="1491"/>
                </a:cxn>
              </a:cxnLst>
              <a:rect l="0" t="0" r="r" b="b"/>
              <a:pathLst>
                <a:path w="3625" h="1492">
                  <a:moveTo>
                    <a:pt x="0" y="1491"/>
                  </a:moveTo>
                  <a:lnTo>
                    <a:pt x="0" y="0"/>
                  </a:lnTo>
                  <a:lnTo>
                    <a:pt x="171" y="3"/>
                  </a:lnTo>
                  <a:lnTo>
                    <a:pt x="355" y="9"/>
                  </a:lnTo>
                  <a:lnTo>
                    <a:pt x="499" y="21"/>
                  </a:lnTo>
                  <a:lnTo>
                    <a:pt x="650" y="36"/>
                  </a:lnTo>
                  <a:lnTo>
                    <a:pt x="809" y="54"/>
                  </a:lnTo>
                  <a:lnTo>
                    <a:pt x="957" y="78"/>
                  </a:lnTo>
                  <a:lnTo>
                    <a:pt x="1119" y="105"/>
                  </a:lnTo>
                  <a:lnTo>
                    <a:pt x="1261" y="133"/>
                  </a:lnTo>
                  <a:lnTo>
                    <a:pt x="1441" y="175"/>
                  </a:lnTo>
                  <a:lnTo>
                    <a:pt x="1598" y="217"/>
                  </a:lnTo>
                  <a:lnTo>
                    <a:pt x="1763" y="269"/>
                  </a:lnTo>
                  <a:lnTo>
                    <a:pt x="1887" y="308"/>
                  </a:lnTo>
                  <a:lnTo>
                    <a:pt x="2085" y="384"/>
                  </a:lnTo>
                  <a:lnTo>
                    <a:pt x="2230" y="444"/>
                  </a:lnTo>
                  <a:lnTo>
                    <a:pt x="2456" y="547"/>
                  </a:lnTo>
                  <a:lnTo>
                    <a:pt x="2666" y="662"/>
                  </a:lnTo>
                  <a:lnTo>
                    <a:pt x="2859" y="786"/>
                  </a:lnTo>
                  <a:lnTo>
                    <a:pt x="3046" y="920"/>
                  </a:lnTo>
                  <a:lnTo>
                    <a:pt x="3193" y="1038"/>
                  </a:lnTo>
                  <a:lnTo>
                    <a:pt x="3332" y="1168"/>
                  </a:lnTo>
                  <a:lnTo>
                    <a:pt x="3440" y="1280"/>
                  </a:lnTo>
                  <a:lnTo>
                    <a:pt x="3524" y="1380"/>
                  </a:lnTo>
                  <a:lnTo>
                    <a:pt x="3624" y="1491"/>
                  </a:lnTo>
                  <a:lnTo>
                    <a:pt x="3608" y="1491"/>
                  </a:lnTo>
                  <a:lnTo>
                    <a:pt x="0" y="1491"/>
                  </a:lnTo>
                </a:path>
              </a:pathLst>
            </a:custGeom>
            <a:gradFill rotWithShape="0">
              <a:gsLst>
                <a:gs pos="0">
                  <a:schemeClr val="bg2"/>
                </a:gs>
                <a:gs pos="100000">
                  <a:schemeClr val="bg1"/>
                </a:gs>
              </a:gsLst>
              <a:lin ang="5400000" scaled="1"/>
            </a:gradFill>
            <a:ln w="9525" cap="flat" cmpd="sng">
              <a:noFill/>
              <a:prstDash val="solid"/>
              <a:miter lim="800000"/>
              <a:headEnd type="none" w="sm" len="sm"/>
              <a:tailEnd type="none" w="sm" len="sm"/>
            </a:ln>
            <a:effectLst/>
          </p:spPr>
          <p:txBody>
            <a:bodyPr wrap="none" anchor="ctr"/>
            <a:lstStyle/>
            <a:p>
              <a:endParaRPr lang="en-US"/>
            </a:p>
          </p:txBody>
        </p:sp>
        <p:sp>
          <p:nvSpPr>
            <p:cNvPr id="20485" name="Freeform 5"/>
            <p:cNvSpPr>
              <a:spLocks/>
            </p:cNvSpPr>
            <p:nvPr/>
          </p:nvSpPr>
          <p:spPr bwMode="white">
            <a:xfrm>
              <a:off x="0" y="2405"/>
              <a:ext cx="5143" cy="1902"/>
            </a:xfrm>
            <a:custGeom>
              <a:avLst/>
              <a:gdLst/>
              <a:ahLst/>
              <a:cxnLst>
                <a:cxn ang="0">
                  <a:pos x="2718" y="405"/>
                </a:cxn>
                <a:cxn ang="0">
                  <a:pos x="2466" y="333"/>
                </a:cxn>
                <a:cxn ang="0">
                  <a:pos x="2202" y="261"/>
                </a:cxn>
                <a:cxn ang="0">
                  <a:pos x="1929" y="198"/>
                </a:cxn>
                <a:cxn ang="0">
                  <a:pos x="1695" y="153"/>
                </a:cxn>
                <a:cxn ang="0">
                  <a:pos x="1434" y="111"/>
                </a:cxn>
                <a:cxn ang="0">
                  <a:pos x="1188" y="75"/>
                </a:cxn>
                <a:cxn ang="0">
                  <a:pos x="957" y="48"/>
                </a:cxn>
                <a:cxn ang="0">
                  <a:pos x="747" y="30"/>
                </a:cxn>
                <a:cxn ang="0">
                  <a:pos x="501" y="15"/>
                </a:cxn>
                <a:cxn ang="0">
                  <a:pos x="246" y="3"/>
                </a:cxn>
                <a:cxn ang="0">
                  <a:pos x="0" y="0"/>
                </a:cxn>
                <a:cxn ang="0">
                  <a:pos x="0" y="275"/>
                </a:cxn>
                <a:cxn ang="0">
                  <a:pos x="0" y="345"/>
                </a:cxn>
                <a:cxn ang="0">
                  <a:pos x="0" y="275"/>
                </a:cxn>
                <a:cxn ang="0">
                  <a:pos x="0" y="342"/>
                </a:cxn>
                <a:cxn ang="0">
                  <a:pos x="339" y="351"/>
                </a:cxn>
                <a:cxn ang="0">
                  <a:pos x="606" y="372"/>
                </a:cxn>
                <a:cxn ang="0">
                  <a:pos x="852" y="399"/>
                </a:cxn>
                <a:cxn ang="0">
                  <a:pos x="1068" y="435"/>
                </a:cxn>
                <a:cxn ang="0">
                  <a:pos x="1275" y="474"/>
                </a:cxn>
                <a:cxn ang="0">
                  <a:pos x="1545" y="540"/>
                </a:cxn>
                <a:cxn ang="0">
                  <a:pos x="1761" y="603"/>
                </a:cxn>
                <a:cxn ang="0">
                  <a:pos x="1971" y="678"/>
                </a:cxn>
                <a:cxn ang="0">
                  <a:pos x="2166" y="747"/>
                </a:cxn>
                <a:cxn ang="0">
                  <a:pos x="2397" y="852"/>
                </a:cxn>
                <a:cxn ang="0">
                  <a:pos x="2613" y="960"/>
                </a:cxn>
                <a:cxn ang="0">
                  <a:pos x="2832" y="1095"/>
                </a:cxn>
                <a:cxn ang="0">
                  <a:pos x="3012" y="1212"/>
                </a:cxn>
                <a:cxn ang="0">
                  <a:pos x="3186" y="1347"/>
                </a:cxn>
                <a:cxn ang="0">
                  <a:pos x="3351" y="1497"/>
                </a:cxn>
                <a:cxn ang="0">
                  <a:pos x="3480" y="1629"/>
                </a:cxn>
                <a:cxn ang="0">
                  <a:pos x="3612" y="1785"/>
                </a:cxn>
                <a:cxn ang="0">
                  <a:pos x="3699" y="1901"/>
                </a:cxn>
                <a:cxn ang="0">
                  <a:pos x="5142" y="1901"/>
                </a:cxn>
                <a:cxn ang="0">
                  <a:pos x="5076" y="1827"/>
                </a:cxn>
                <a:cxn ang="0">
                  <a:pos x="4968" y="1707"/>
                </a:cxn>
                <a:cxn ang="0">
                  <a:pos x="4797" y="1539"/>
                </a:cxn>
                <a:cxn ang="0">
                  <a:pos x="4617" y="1383"/>
                </a:cxn>
                <a:cxn ang="0">
                  <a:pos x="4410" y="1221"/>
                </a:cxn>
                <a:cxn ang="0">
                  <a:pos x="4185" y="1071"/>
                </a:cxn>
                <a:cxn ang="0">
                  <a:pos x="3960" y="939"/>
                </a:cxn>
                <a:cxn ang="0">
                  <a:pos x="3708" y="801"/>
                </a:cxn>
                <a:cxn ang="0">
                  <a:pos x="3492" y="702"/>
                </a:cxn>
                <a:cxn ang="0">
                  <a:pos x="3231" y="588"/>
                </a:cxn>
                <a:cxn ang="0">
                  <a:pos x="2964" y="489"/>
                </a:cxn>
                <a:cxn ang="0">
                  <a:pos x="2718" y="405"/>
                </a:cxn>
              </a:cxnLst>
              <a:rect l="0" t="0" r="r" b="b"/>
              <a:pathLst>
                <a:path w="5143" h="1902">
                  <a:moveTo>
                    <a:pt x="2718" y="405"/>
                  </a:moveTo>
                  <a:lnTo>
                    <a:pt x="2466" y="333"/>
                  </a:lnTo>
                  <a:lnTo>
                    <a:pt x="2202" y="261"/>
                  </a:lnTo>
                  <a:lnTo>
                    <a:pt x="1929" y="198"/>
                  </a:lnTo>
                  <a:lnTo>
                    <a:pt x="1695" y="153"/>
                  </a:lnTo>
                  <a:lnTo>
                    <a:pt x="1434" y="111"/>
                  </a:lnTo>
                  <a:lnTo>
                    <a:pt x="1188" y="75"/>
                  </a:lnTo>
                  <a:lnTo>
                    <a:pt x="957" y="48"/>
                  </a:lnTo>
                  <a:lnTo>
                    <a:pt x="747" y="30"/>
                  </a:lnTo>
                  <a:lnTo>
                    <a:pt x="501" y="15"/>
                  </a:lnTo>
                  <a:lnTo>
                    <a:pt x="246" y="3"/>
                  </a:lnTo>
                  <a:lnTo>
                    <a:pt x="0" y="0"/>
                  </a:lnTo>
                  <a:lnTo>
                    <a:pt x="0" y="275"/>
                  </a:lnTo>
                  <a:lnTo>
                    <a:pt x="0" y="345"/>
                  </a:lnTo>
                  <a:lnTo>
                    <a:pt x="0" y="275"/>
                  </a:lnTo>
                  <a:lnTo>
                    <a:pt x="0" y="342"/>
                  </a:lnTo>
                  <a:lnTo>
                    <a:pt x="339" y="351"/>
                  </a:lnTo>
                  <a:lnTo>
                    <a:pt x="606" y="372"/>
                  </a:lnTo>
                  <a:lnTo>
                    <a:pt x="852" y="399"/>
                  </a:lnTo>
                  <a:lnTo>
                    <a:pt x="1068" y="435"/>
                  </a:lnTo>
                  <a:lnTo>
                    <a:pt x="1275" y="474"/>
                  </a:lnTo>
                  <a:lnTo>
                    <a:pt x="1545" y="540"/>
                  </a:lnTo>
                  <a:lnTo>
                    <a:pt x="1761" y="603"/>
                  </a:lnTo>
                  <a:lnTo>
                    <a:pt x="1971" y="678"/>
                  </a:lnTo>
                  <a:lnTo>
                    <a:pt x="2166" y="747"/>
                  </a:lnTo>
                  <a:lnTo>
                    <a:pt x="2397" y="852"/>
                  </a:lnTo>
                  <a:lnTo>
                    <a:pt x="2613" y="960"/>
                  </a:lnTo>
                  <a:lnTo>
                    <a:pt x="2832" y="1095"/>
                  </a:lnTo>
                  <a:lnTo>
                    <a:pt x="3012" y="1212"/>
                  </a:lnTo>
                  <a:lnTo>
                    <a:pt x="3186" y="1347"/>
                  </a:lnTo>
                  <a:lnTo>
                    <a:pt x="3351" y="1497"/>
                  </a:lnTo>
                  <a:lnTo>
                    <a:pt x="3480" y="1629"/>
                  </a:lnTo>
                  <a:lnTo>
                    <a:pt x="3612" y="1785"/>
                  </a:lnTo>
                  <a:lnTo>
                    <a:pt x="3699" y="1901"/>
                  </a:lnTo>
                  <a:lnTo>
                    <a:pt x="5142" y="1901"/>
                  </a:lnTo>
                  <a:lnTo>
                    <a:pt x="5076" y="1827"/>
                  </a:lnTo>
                  <a:lnTo>
                    <a:pt x="4968" y="1707"/>
                  </a:lnTo>
                  <a:lnTo>
                    <a:pt x="4797" y="1539"/>
                  </a:lnTo>
                  <a:lnTo>
                    <a:pt x="4617" y="1383"/>
                  </a:lnTo>
                  <a:lnTo>
                    <a:pt x="4410" y="1221"/>
                  </a:lnTo>
                  <a:lnTo>
                    <a:pt x="4185" y="1071"/>
                  </a:lnTo>
                  <a:lnTo>
                    <a:pt x="3960" y="939"/>
                  </a:lnTo>
                  <a:lnTo>
                    <a:pt x="3708" y="801"/>
                  </a:lnTo>
                  <a:lnTo>
                    <a:pt x="3492" y="702"/>
                  </a:lnTo>
                  <a:lnTo>
                    <a:pt x="3231" y="588"/>
                  </a:lnTo>
                  <a:lnTo>
                    <a:pt x="2964" y="489"/>
                  </a:lnTo>
                  <a:lnTo>
                    <a:pt x="2718" y="405"/>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endParaRPr lang="en-US"/>
            </a:p>
          </p:txBody>
        </p:sp>
        <p:sp>
          <p:nvSpPr>
            <p:cNvPr id="20486" name="Freeform 6"/>
            <p:cNvSpPr>
              <a:spLocks/>
            </p:cNvSpPr>
            <p:nvPr/>
          </p:nvSpPr>
          <p:spPr bwMode="white">
            <a:xfrm>
              <a:off x="0" y="1982"/>
              <a:ext cx="5760" cy="2325"/>
            </a:xfrm>
            <a:custGeom>
              <a:avLst/>
              <a:gdLst/>
              <a:ahLst/>
              <a:cxnLst>
                <a:cxn ang="0">
                  <a:pos x="0" y="0"/>
                </a:cxn>
                <a:cxn ang="0">
                  <a:pos x="0" y="339"/>
                </a:cxn>
                <a:cxn ang="0">
                  <a:pos x="558" y="357"/>
                </a:cxn>
                <a:cxn ang="0">
                  <a:pos x="807" y="375"/>
                </a:cxn>
                <a:cxn ang="0">
                  <a:pos x="1056" y="399"/>
                </a:cxn>
                <a:cxn ang="0">
                  <a:pos x="1272" y="426"/>
                </a:cxn>
                <a:cxn ang="0">
                  <a:pos x="1539" y="465"/>
                </a:cxn>
                <a:cxn ang="0">
                  <a:pos x="1791" y="510"/>
                </a:cxn>
                <a:cxn ang="0">
                  <a:pos x="2076" y="570"/>
                </a:cxn>
                <a:cxn ang="0">
                  <a:pos x="2334" y="630"/>
                </a:cxn>
                <a:cxn ang="0">
                  <a:pos x="2544" y="687"/>
                </a:cxn>
                <a:cxn ang="0">
                  <a:pos x="2775" y="759"/>
                </a:cxn>
                <a:cxn ang="0">
                  <a:pos x="3003" y="837"/>
                </a:cxn>
                <a:cxn ang="0">
                  <a:pos x="3231" y="924"/>
                </a:cxn>
                <a:cxn ang="0">
                  <a:pos x="3438" y="1005"/>
                </a:cxn>
                <a:cxn ang="0">
                  <a:pos x="3663" y="1110"/>
                </a:cxn>
                <a:cxn ang="0">
                  <a:pos x="3903" y="1233"/>
                </a:cxn>
                <a:cxn ang="0">
                  <a:pos x="4149" y="1374"/>
                </a:cxn>
                <a:cxn ang="0">
                  <a:pos x="4353" y="1506"/>
                </a:cxn>
                <a:cxn ang="0">
                  <a:pos x="4491" y="1602"/>
                </a:cxn>
                <a:cxn ang="0">
                  <a:pos x="4668" y="1740"/>
                </a:cxn>
                <a:cxn ang="0">
                  <a:pos x="4824" y="1875"/>
                </a:cxn>
                <a:cxn ang="0">
                  <a:pos x="4968" y="2016"/>
                </a:cxn>
                <a:cxn ang="0">
                  <a:pos x="5100" y="2154"/>
                </a:cxn>
                <a:cxn ang="0">
                  <a:pos x="5238" y="2324"/>
                </a:cxn>
                <a:cxn ang="0">
                  <a:pos x="5759" y="2324"/>
                </a:cxn>
                <a:cxn ang="0">
                  <a:pos x="5759" y="1245"/>
                </a:cxn>
                <a:cxn ang="0">
                  <a:pos x="5580" y="1119"/>
                </a:cxn>
                <a:cxn ang="0">
                  <a:pos x="5400" y="1020"/>
                </a:cxn>
                <a:cxn ang="0">
                  <a:pos x="5205" y="918"/>
                </a:cxn>
                <a:cxn ang="0">
                  <a:pos x="5031" y="837"/>
                </a:cxn>
                <a:cxn ang="0">
                  <a:pos x="4866" y="771"/>
                </a:cxn>
                <a:cxn ang="0">
                  <a:pos x="4710" y="711"/>
                </a:cxn>
                <a:cxn ang="0">
                  <a:pos x="4545" y="651"/>
                </a:cxn>
                <a:cxn ang="0">
                  <a:pos x="4386" y="600"/>
                </a:cxn>
                <a:cxn ang="0">
                  <a:pos x="4248" y="552"/>
                </a:cxn>
                <a:cxn ang="0">
                  <a:pos x="3993" y="483"/>
                </a:cxn>
                <a:cxn ang="0">
                  <a:pos x="3777" y="423"/>
                </a:cxn>
                <a:cxn ang="0">
                  <a:pos x="3564" y="375"/>
                </a:cxn>
                <a:cxn ang="0">
                  <a:pos x="3282" y="312"/>
                </a:cxn>
                <a:cxn ang="0">
                  <a:pos x="3003" y="261"/>
                </a:cxn>
                <a:cxn ang="0">
                  <a:pos x="2733" y="213"/>
                </a:cxn>
                <a:cxn ang="0">
                  <a:pos x="2451" y="171"/>
                </a:cxn>
                <a:cxn ang="0">
                  <a:pos x="2211" y="138"/>
                </a:cxn>
                <a:cxn ang="0">
                  <a:pos x="1974" y="108"/>
                </a:cxn>
                <a:cxn ang="0">
                  <a:pos x="1665" y="81"/>
                </a:cxn>
                <a:cxn ang="0">
                  <a:pos x="1437" y="60"/>
                </a:cxn>
                <a:cxn ang="0">
                  <a:pos x="1125" y="36"/>
                </a:cxn>
                <a:cxn ang="0">
                  <a:pos x="828" y="21"/>
                </a:cxn>
                <a:cxn ang="0">
                  <a:pos x="558" y="12"/>
                </a:cxn>
                <a:cxn ang="0">
                  <a:pos x="282" y="3"/>
                </a:cxn>
                <a:cxn ang="0">
                  <a:pos x="0" y="0"/>
                </a:cxn>
              </a:cxnLst>
              <a:rect l="0" t="0" r="r" b="b"/>
              <a:pathLst>
                <a:path w="5760" h="2325">
                  <a:moveTo>
                    <a:pt x="0" y="0"/>
                  </a:moveTo>
                  <a:lnTo>
                    <a:pt x="0" y="339"/>
                  </a:lnTo>
                  <a:lnTo>
                    <a:pt x="558" y="357"/>
                  </a:lnTo>
                  <a:lnTo>
                    <a:pt x="807" y="375"/>
                  </a:lnTo>
                  <a:lnTo>
                    <a:pt x="1056" y="399"/>
                  </a:lnTo>
                  <a:lnTo>
                    <a:pt x="1272" y="426"/>
                  </a:lnTo>
                  <a:lnTo>
                    <a:pt x="1539" y="465"/>
                  </a:lnTo>
                  <a:lnTo>
                    <a:pt x="1791" y="510"/>
                  </a:lnTo>
                  <a:lnTo>
                    <a:pt x="2076" y="570"/>
                  </a:lnTo>
                  <a:lnTo>
                    <a:pt x="2334" y="630"/>
                  </a:lnTo>
                  <a:lnTo>
                    <a:pt x="2544" y="687"/>
                  </a:lnTo>
                  <a:lnTo>
                    <a:pt x="2775" y="759"/>
                  </a:lnTo>
                  <a:lnTo>
                    <a:pt x="3003" y="837"/>
                  </a:lnTo>
                  <a:lnTo>
                    <a:pt x="3231" y="924"/>
                  </a:lnTo>
                  <a:lnTo>
                    <a:pt x="3438" y="1005"/>
                  </a:lnTo>
                  <a:lnTo>
                    <a:pt x="3663" y="1110"/>
                  </a:lnTo>
                  <a:lnTo>
                    <a:pt x="3903" y="1233"/>
                  </a:lnTo>
                  <a:lnTo>
                    <a:pt x="4149" y="1374"/>
                  </a:lnTo>
                  <a:lnTo>
                    <a:pt x="4353" y="1506"/>
                  </a:lnTo>
                  <a:lnTo>
                    <a:pt x="4491" y="1602"/>
                  </a:lnTo>
                  <a:lnTo>
                    <a:pt x="4668" y="1740"/>
                  </a:lnTo>
                  <a:lnTo>
                    <a:pt x="4824" y="1875"/>
                  </a:lnTo>
                  <a:lnTo>
                    <a:pt x="4968" y="2016"/>
                  </a:lnTo>
                  <a:lnTo>
                    <a:pt x="5100" y="2154"/>
                  </a:lnTo>
                  <a:lnTo>
                    <a:pt x="5238" y="2324"/>
                  </a:lnTo>
                  <a:lnTo>
                    <a:pt x="5759" y="2324"/>
                  </a:lnTo>
                  <a:lnTo>
                    <a:pt x="5759" y="1245"/>
                  </a:lnTo>
                  <a:lnTo>
                    <a:pt x="5580" y="1119"/>
                  </a:lnTo>
                  <a:lnTo>
                    <a:pt x="5400" y="1020"/>
                  </a:lnTo>
                  <a:lnTo>
                    <a:pt x="5205" y="918"/>
                  </a:lnTo>
                  <a:lnTo>
                    <a:pt x="5031" y="837"/>
                  </a:lnTo>
                  <a:lnTo>
                    <a:pt x="4866" y="771"/>
                  </a:lnTo>
                  <a:lnTo>
                    <a:pt x="4710" y="711"/>
                  </a:lnTo>
                  <a:lnTo>
                    <a:pt x="4545" y="651"/>
                  </a:lnTo>
                  <a:lnTo>
                    <a:pt x="4386" y="600"/>
                  </a:lnTo>
                  <a:lnTo>
                    <a:pt x="4248" y="552"/>
                  </a:lnTo>
                  <a:lnTo>
                    <a:pt x="3993" y="483"/>
                  </a:lnTo>
                  <a:lnTo>
                    <a:pt x="3777" y="423"/>
                  </a:lnTo>
                  <a:lnTo>
                    <a:pt x="3564" y="375"/>
                  </a:lnTo>
                  <a:lnTo>
                    <a:pt x="3282" y="312"/>
                  </a:lnTo>
                  <a:lnTo>
                    <a:pt x="3003" y="261"/>
                  </a:lnTo>
                  <a:lnTo>
                    <a:pt x="2733" y="213"/>
                  </a:lnTo>
                  <a:lnTo>
                    <a:pt x="2451" y="171"/>
                  </a:lnTo>
                  <a:lnTo>
                    <a:pt x="2211" y="138"/>
                  </a:lnTo>
                  <a:lnTo>
                    <a:pt x="1974" y="108"/>
                  </a:lnTo>
                  <a:lnTo>
                    <a:pt x="1665" y="81"/>
                  </a:lnTo>
                  <a:lnTo>
                    <a:pt x="1437" y="60"/>
                  </a:lnTo>
                  <a:lnTo>
                    <a:pt x="1125" y="36"/>
                  </a:lnTo>
                  <a:lnTo>
                    <a:pt x="828" y="21"/>
                  </a:lnTo>
                  <a:lnTo>
                    <a:pt x="558" y="12"/>
                  </a:lnTo>
                  <a:lnTo>
                    <a:pt x="282" y="3"/>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endParaRPr lang="en-US"/>
            </a:p>
          </p:txBody>
        </p:sp>
        <p:sp>
          <p:nvSpPr>
            <p:cNvPr id="20487" name="Freeform 7"/>
            <p:cNvSpPr>
              <a:spLocks/>
            </p:cNvSpPr>
            <p:nvPr/>
          </p:nvSpPr>
          <p:spPr bwMode="white">
            <a:xfrm>
              <a:off x="0" y="1550"/>
              <a:ext cx="5760" cy="1573"/>
            </a:xfrm>
            <a:custGeom>
              <a:avLst/>
              <a:gdLst/>
              <a:ahLst/>
              <a:cxnLst>
                <a:cxn ang="0">
                  <a:pos x="0" y="0"/>
                </a:cxn>
                <a:cxn ang="0">
                  <a:pos x="0" y="351"/>
                </a:cxn>
                <a:cxn ang="0">
                  <a:pos x="282" y="357"/>
                </a:cxn>
                <a:cxn ang="0">
                  <a:pos x="627" y="363"/>
                </a:cxn>
                <a:cxn ang="0">
                  <a:pos x="960" y="375"/>
                </a:cxn>
                <a:cxn ang="0">
                  <a:pos x="1218" y="393"/>
                </a:cxn>
                <a:cxn ang="0">
                  <a:pos x="1470" y="411"/>
                </a:cxn>
                <a:cxn ang="0">
                  <a:pos x="1746" y="435"/>
                </a:cxn>
                <a:cxn ang="0">
                  <a:pos x="2022" y="462"/>
                </a:cxn>
                <a:cxn ang="0">
                  <a:pos x="2340" y="504"/>
                </a:cxn>
                <a:cxn ang="0">
                  <a:pos x="2664" y="549"/>
                </a:cxn>
                <a:cxn ang="0">
                  <a:pos x="2952" y="597"/>
                </a:cxn>
                <a:cxn ang="0">
                  <a:pos x="3225" y="648"/>
                </a:cxn>
                <a:cxn ang="0">
                  <a:pos x="3513" y="708"/>
                </a:cxn>
                <a:cxn ang="0">
                  <a:pos x="3693" y="750"/>
                </a:cxn>
                <a:cxn ang="0">
                  <a:pos x="3936" y="810"/>
                </a:cxn>
                <a:cxn ang="0">
                  <a:pos x="4095" y="855"/>
                </a:cxn>
                <a:cxn ang="0">
                  <a:pos x="4281" y="909"/>
                </a:cxn>
                <a:cxn ang="0">
                  <a:pos x="4503" y="981"/>
                </a:cxn>
                <a:cxn ang="0">
                  <a:pos x="4704" y="1053"/>
                </a:cxn>
                <a:cxn ang="0">
                  <a:pos x="4911" y="1131"/>
                </a:cxn>
                <a:cxn ang="0">
                  <a:pos x="5073" y="1197"/>
                </a:cxn>
                <a:cxn ang="0">
                  <a:pos x="5256" y="1281"/>
                </a:cxn>
                <a:cxn ang="0">
                  <a:pos x="5475" y="1401"/>
                </a:cxn>
                <a:cxn ang="0">
                  <a:pos x="5628" y="1482"/>
                </a:cxn>
                <a:cxn ang="0">
                  <a:pos x="5759" y="1572"/>
                </a:cxn>
                <a:cxn ang="0">
                  <a:pos x="5759" y="633"/>
                </a:cxn>
                <a:cxn ang="0">
                  <a:pos x="5493" y="570"/>
                </a:cxn>
                <a:cxn ang="0">
                  <a:pos x="5214" y="501"/>
                </a:cxn>
                <a:cxn ang="0">
                  <a:pos x="4950" y="444"/>
                </a:cxn>
                <a:cxn ang="0">
                  <a:pos x="4701" y="396"/>
                </a:cxn>
                <a:cxn ang="0">
                  <a:pos x="4425" y="348"/>
                </a:cxn>
                <a:cxn ang="0">
                  <a:pos x="4110" y="294"/>
                </a:cxn>
                <a:cxn ang="0">
                  <a:pos x="3813" y="252"/>
                </a:cxn>
                <a:cxn ang="0">
                  <a:pos x="3549" y="213"/>
                </a:cxn>
                <a:cxn ang="0">
                  <a:pos x="3261" y="183"/>
                </a:cxn>
                <a:cxn ang="0">
                  <a:pos x="3015" y="153"/>
                </a:cxn>
                <a:cxn ang="0">
                  <a:pos x="2757" y="129"/>
                </a:cxn>
                <a:cxn ang="0">
                  <a:pos x="2520" y="105"/>
                </a:cxn>
                <a:cxn ang="0">
                  <a:pos x="2301" y="87"/>
                </a:cxn>
                <a:cxn ang="0">
                  <a:pos x="2013" y="66"/>
                </a:cxn>
                <a:cxn ang="0">
                  <a:pos x="1731" y="48"/>
                </a:cxn>
                <a:cxn ang="0">
                  <a:pos x="1524" y="39"/>
                </a:cxn>
                <a:cxn ang="0">
                  <a:pos x="1260" y="27"/>
                </a:cxn>
                <a:cxn ang="0">
                  <a:pos x="966" y="15"/>
                </a:cxn>
                <a:cxn ang="0">
                  <a:pos x="714" y="12"/>
                </a:cxn>
                <a:cxn ang="0">
                  <a:pos x="510" y="6"/>
                </a:cxn>
                <a:cxn ang="0">
                  <a:pos x="243" y="0"/>
                </a:cxn>
                <a:cxn ang="0">
                  <a:pos x="0" y="0"/>
                </a:cxn>
              </a:cxnLst>
              <a:rect l="0" t="0" r="r" b="b"/>
              <a:pathLst>
                <a:path w="5760" h="1573">
                  <a:moveTo>
                    <a:pt x="0" y="0"/>
                  </a:moveTo>
                  <a:lnTo>
                    <a:pt x="0" y="351"/>
                  </a:lnTo>
                  <a:lnTo>
                    <a:pt x="282" y="357"/>
                  </a:lnTo>
                  <a:lnTo>
                    <a:pt x="627" y="363"/>
                  </a:lnTo>
                  <a:lnTo>
                    <a:pt x="960" y="375"/>
                  </a:lnTo>
                  <a:lnTo>
                    <a:pt x="1218" y="393"/>
                  </a:lnTo>
                  <a:lnTo>
                    <a:pt x="1470" y="411"/>
                  </a:lnTo>
                  <a:lnTo>
                    <a:pt x="1746" y="435"/>
                  </a:lnTo>
                  <a:lnTo>
                    <a:pt x="2022" y="462"/>
                  </a:lnTo>
                  <a:lnTo>
                    <a:pt x="2340" y="504"/>
                  </a:lnTo>
                  <a:lnTo>
                    <a:pt x="2664" y="549"/>
                  </a:lnTo>
                  <a:lnTo>
                    <a:pt x="2952" y="597"/>
                  </a:lnTo>
                  <a:lnTo>
                    <a:pt x="3225" y="648"/>
                  </a:lnTo>
                  <a:lnTo>
                    <a:pt x="3513" y="708"/>
                  </a:lnTo>
                  <a:lnTo>
                    <a:pt x="3693" y="750"/>
                  </a:lnTo>
                  <a:lnTo>
                    <a:pt x="3936" y="810"/>
                  </a:lnTo>
                  <a:lnTo>
                    <a:pt x="4095" y="855"/>
                  </a:lnTo>
                  <a:lnTo>
                    <a:pt x="4281" y="909"/>
                  </a:lnTo>
                  <a:lnTo>
                    <a:pt x="4503" y="981"/>
                  </a:lnTo>
                  <a:lnTo>
                    <a:pt x="4704" y="1053"/>
                  </a:lnTo>
                  <a:lnTo>
                    <a:pt x="4911" y="1131"/>
                  </a:lnTo>
                  <a:lnTo>
                    <a:pt x="5073" y="1197"/>
                  </a:lnTo>
                  <a:lnTo>
                    <a:pt x="5256" y="1281"/>
                  </a:lnTo>
                  <a:lnTo>
                    <a:pt x="5475" y="1401"/>
                  </a:lnTo>
                  <a:lnTo>
                    <a:pt x="5628" y="1482"/>
                  </a:lnTo>
                  <a:lnTo>
                    <a:pt x="5759" y="1572"/>
                  </a:lnTo>
                  <a:lnTo>
                    <a:pt x="5759" y="633"/>
                  </a:lnTo>
                  <a:lnTo>
                    <a:pt x="5493" y="570"/>
                  </a:lnTo>
                  <a:lnTo>
                    <a:pt x="5214" y="501"/>
                  </a:lnTo>
                  <a:lnTo>
                    <a:pt x="4950" y="444"/>
                  </a:lnTo>
                  <a:lnTo>
                    <a:pt x="4701" y="396"/>
                  </a:lnTo>
                  <a:lnTo>
                    <a:pt x="4425" y="348"/>
                  </a:lnTo>
                  <a:lnTo>
                    <a:pt x="4110" y="294"/>
                  </a:lnTo>
                  <a:lnTo>
                    <a:pt x="3813" y="252"/>
                  </a:lnTo>
                  <a:lnTo>
                    <a:pt x="3549" y="213"/>
                  </a:lnTo>
                  <a:lnTo>
                    <a:pt x="3261" y="183"/>
                  </a:lnTo>
                  <a:lnTo>
                    <a:pt x="3015" y="153"/>
                  </a:lnTo>
                  <a:lnTo>
                    <a:pt x="2757" y="129"/>
                  </a:lnTo>
                  <a:lnTo>
                    <a:pt x="2520" y="105"/>
                  </a:lnTo>
                  <a:lnTo>
                    <a:pt x="2301" y="87"/>
                  </a:lnTo>
                  <a:lnTo>
                    <a:pt x="2013" y="66"/>
                  </a:lnTo>
                  <a:lnTo>
                    <a:pt x="1731" y="48"/>
                  </a:lnTo>
                  <a:lnTo>
                    <a:pt x="1524" y="39"/>
                  </a:lnTo>
                  <a:lnTo>
                    <a:pt x="1260" y="27"/>
                  </a:lnTo>
                  <a:lnTo>
                    <a:pt x="966" y="15"/>
                  </a:lnTo>
                  <a:lnTo>
                    <a:pt x="714" y="12"/>
                  </a:lnTo>
                  <a:lnTo>
                    <a:pt x="510" y="6"/>
                  </a:lnTo>
                  <a:lnTo>
                    <a:pt x="243"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endParaRPr lang="en-US"/>
            </a:p>
          </p:txBody>
        </p:sp>
        <p:sp>
          <p:nvSpPr>
            <p:cNvPr id="20488" name="Freeform 8"/>
            <p:cNvSpPr>
              <a:spLocks/>
            </p:cNvSpPr>
            <p:nvPr/>
          </p:nvSpPr>
          <p:spPr bwMode="white">
            <a:xfrm>
              <a:off x="0" y="1130"/>
              <a:ext cx="5760" cy="970"/>
            </a:xfrm>
            <a:custGeom>
              <a:avLst/>
              <a:gdLst/>
              <a:ahLst/>
              <a:cxnLst>
                <a:cxn ang="0">
                  <a:pos x="0" y="0"/>
                </a:cxn>
                <a:cxn ang="0">
                  <a:pos x="0" y="339"/>
                </a:cxn>
                <a:cxn ang="0">
                  <a:pos x="318" y="342"/>
                </a:cxn>
                <a:cxn ang="0">
                  <a:pos x="591" y="348"/>
                </a:cxn>
                <a:cxn ang="0">
                  <a:pos x="846" y="354"/>
                </a:cxn>
                <a:cxn ang="0">
                  <a:pos x="1074" y="360"/>
                </a:cxn>
                <a:cxn ang="0">
                  <a:pos x="1314" y="366"/>
                </a:cxn>
                <a:cxn ang="0">
                  <a:pos x="1599" y="381"/>
                </a:cxn>
                <a:cxn ang="0">
                  <a:pos x="1911" y="399"/>
                </a:cxn>
                <a:cxn ang="0">
                  <a:pos x="2241" y="420"/>
                </a:cxn>
                <a:cxn ang="0">
                  <a:pos x="2619" y="453"/>
                </a:cxn>
                <a:cxn ang="0">
                  <a:pos x="2889" y="477"/>
                </a:cxn>
                <a:cxn ang="0">
                  <a:pos x="3177" y="507"/>
                </a:cxn>
                <a:cxn ang="0">
                  <a:pos x="3498" y="543"/>
                </a:cxn>
                <a:cxn ang="0">
                  <a:pos x="3813" y="585"/>
                </a:cxn>
                <a:cxn ang="0">
                  <a:pos x="4044" y="618"/>
                </a:cxn>
                <a:cxn ang="0">
                  <a:pos x="4365" y="669"/>
                </a:cxn>
                <a:cxn ang="0">
                  <a:pos x="4683" y="726"/>
                </a:cxn>
                <a:cxn ang="0">
                  <a:pos x="4980" y="786"/>
                </a:cxn>
                <a:cxn ang="0">
                  <a:pos x="5268" y="846"/>
                </a:cxn>
                <a:cxn ang="0">
                  <a:pos x="5646" y="942"/>
                </a:cxn>
                <a:cxn ang="0">
                  <a:pos x="5759" y="969"/>
                </a:cxn>
                <a:cxn ang="0">
                  <a:pos x="5759" y="0"/>
                </a:cxn>
                <a:cxn ang="0">
                  <a:pos x="0" y="0"/>
                </a:cxn>
              </a:cxnLst>
              <a:rect l="0" t="0" r="r" b="b"/>
              <a:pathLst>
                <a:path w="5760" h="970">
                  <a:moveTo>
                    <a:pt x="0" y="0"/>
                  </a:moveTo>
                  <a:lnTo>
                    <a:pt x="0" y="339"/>
                  </a:lnTo>
                  <a:lnTo>
                    <a:pt x="318" y="342"/>
                  </a:lnTo>
                  <a:lnTo>
                    <a:pt x="591" y="348"/>
                  </a:lnTo>
                  <a:lnTo>
                    <a:pt x="846" y="354"/>
                  </a:lnTo>
                  <a:lnTo>
                    <a:pt x="1074" y="360"/>
                  </a:lnTo>
                  <a:lnTo>
                    <a:pt x="1314" y="366"/>
                  </a:lnTo>
                  <a:lnTo>
                    <a:pt x="1599" y="381"/>
                  </a:lnTo>
                  <a:lnTo>
                    <a:pt x="1911" y="399"/>
                  </a:lnTo>
                  <a:lnTo>
                    <a:pt x="2241" y="420"/>
                  </a:lnTo>
                  <a:lnTo>
                    <a:pt x="2619" y="453"/>
                  </a:lnTo>
                  <a:lnTo>
                    <a:pt x="2889" y="477"/>
                  </a:lnTo>
                  <a:lnTo>
                    <a:pt x="3177" y="507"/>
                  </a:lnTo>
                  <a:lnTo>
                    <a:pt x="3498" y="543"/>
                  </a:lnTo>
                  <a:lnTo>
                    <a:pt x="3813" y="585"/>
                  </a:lnTo>
                  <a:lnTo>
                    <a:pt x="4044" y="618"/>
                  </a:lnTo>
                  <a:lnTo>
                    <a:pt x="4365" y="669"/>
                  </a:lnTo>
                  <a:lnTo>
                    <a:pt x="4683" y="726"/>
                  </a:lnTo>
                  <a:lnTo>
                    <a:pt x="4980" y="786"/>
                  </a:lnTo>
                  <a:lnTo>
                    <a:pt x="5268" y="846"/>
                  </a:lnTo>
                  <a:lnTo>
                    <a:pt x="5646" y="942"/>
                  </a:lnTo>
                  <a:lnTo>
                    <a:pt x="5759" y="969"/>
                  </a:lnTo>
                  <a:lnTo>
                    <a:pt x="5759"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endParaRPr lang="en-US"/>
            </a:p>
          </p:txBody>
        </p:sp>
        <p:sp>
          <p:nvSpPr>
            <p:cNvPr id="20489" name="Freeform 9"/>
            <p:cNvSpPr>
              <a:spLocks/>
            </p:cNvSpPr>
            <p:nvPr/>
          </p:nvSpPr>
          <p:spPr bwMode="white">
            <a:xfrm>
              <a:off x="0" y="-13"/>
              <a:ext cx="5760" cy="1060"/>
            </a:xfrm>
            <a:custGeom>
              <a:avLst/>
              <a:gdLst/>
              <a:ahLst/>
              <a:cxnLst>
                <a:cxn ang="0">
                  <a:pos x="0" y="753"/>
                </a:cxn>
                <a:cxn ang="0">
                  <a:pos x="0" y="1059"/>
                </a:cxn>
                <a:cxn ang="0">
                  <a:pos x="5759" y="1059"/>
                </a:cxn>
                <a:cxn ang="0">
                  <a:pos x="5759" y="0"/>
                </a:cxn>
                <a:cxn ang="0">
                  <a:pos x="5430" y="0"/>
                </a:cxn>
                <a:cxn ang="0">
                  <a:pos x="5298" y="84"/>
                </a:cxn>
                <a:cxn ang="0">
                  <a:pos x="5136" y="159"/>
                </a:cxn>
                <a:cxn ang="0">
                  <a:pos x="4968" y="222"/>
                </a:cxn>
                <a:cxn ang="0">
                  <a:pos x="4812" y="267"/>
                </a:cxn>
                <a:cxn ang="0">
                  <a:pos x="4626" y="324"/>
                </a:cxn>
                <a:cxn ang="0">
                  <a:pos x="4440" y="366"/>
                </a:cxn>
                <a:cxn ang="0">
                  <a:pos x="4230" y="414"/>
                </a:cxn>
                <a:cxn ang="0">
                  <a:pos x="3939" y="468"/>
                </a:cxn>
                <a:cxn ang="0">
                  <a:pos x="3711" y="504"/>
                </a:cxn>
                <a:cxn ang="0">
                  <a:pos x="3441" y="543"/>
                </a:cxn>
                <a:cxn ang="0">
                  <a:pos x="3189" y="579"/>
                </a:cxn>
                <a:cxn ang="0">
                  <a:pos x="2925" y="606"/>
                </a:cxn>
                <a:cxn ang="0">
                  <a:pos x="2679" y="633"/>
                </a:cxn>
                <a:cxn ang="0">
                  <a:pos x="2418" y="654"/>
                </a:cxn>
                <a:cxn ang="0">
                  <a:pos x="2142" y="675"/>
                </a:cxn>
                <a:cxn ang="0">
                  <a:pos x="1896" y="693"/>
                </a:cxn>
                <a:cxn ang="0">
                  <a:pos x="1647" y="708"/>
                </a:cxn>
                <a:cxn ang="0">
                  <a:pos x="1404" y="720"/>
                </a:cxn>
                <a:cxn ang="0">
                  <a:pos x="1170" y="732"/>
                </a:cxn>
                <a:cxn ang="0">
                  <a:pos x="906" y="738"/>
                </a:cxn>
                <a:cxn ang="0">
                  <a:pos x="534" y="747"/>
                </a:cxn>
                <a:cxn ang="0">
                  <a:pos x="201" y="753"/>
                </a:cxn>
                <a:cxn ang="0">
                  <a:pos x="0" y="753"/>
                </a:cxn>
              </a:cxnLst>
              <a:rect l="0" t="0" r="r" b="b"/>
              <a:pathLst>
                <a:path w="5760" h="1060">
                  <a:moveTo>
                    <a:pt x="0" y="753"/>
                  </a:moveTo>
                  <a:lnTo>
                    <a:pt x="0" y="1059"/>
                  </a:lnTo>
                  <a:lnTo>
                    <a:pt x="5759" y="1059"/>
                  </a:lnTo>
                  <a:lnTo>
                    <a:pt x="5759" y="0"/>
                  </a:lnTo>
                  <a:lnTo>
                    <a:pt x="5430" y="0"/>
                  </a:lnTo>
                  <a:lnTo>
                    <a:pt x="5298" y="84"/>
                  </a:lnTo>
                  <a:lnTo>
                    <a:pt x="5136" y="159"/>
                  </a:lnTo>
                  <a:lnTo>
                    <a:pt x="4968" y="222"/>
                  </a:lnTo>
                  <a:lnTo>
                    <a:pt x="4812" y="267"/>
                  </a:lnTo>
                  <a:lnTo>
                    <a:pt x="4626" y="324"/>
                  </a:lnTo>
                  <a:lnTo>
                    <a:pt x="4440" y="366"/>
                  </a:lnTo>
                  <a:lnTo>
                    <a:pt x="4230" y="414"/>
                  </a:lnTo>
                  <a:lnTo>
                    <a:pt x="3939" y="468"/>
                  </a:lnTo>
                  <a:lnTo>
                    <a:pt x="3711" y="504"/>
                  </a:lnTo>
                  <a:lnTo>
                    <a:pt x="3441" y="543"/>
                  </a:lnTo>
                  <a:lnTo>
                    <a:pt x="3189" y="579"/>
                  </a:lnTo>
                  <a:lnTo>
                    <a:pt x="2925" y="606"/>
                  </a:lnTo>
                  <a:lnTo>
                    <a:pt x="2679" y="633"/>
                  </a:lnTo>
                  <a:lnTo>
                    <a:pt x="2418" y="654"/>
                  </a:lnTo>
                  <a:lnTo>
                    <a:pt x="2142" y="675"/>
                  </a:lnTo>
                  <a:lnTo>
                    <a:pt x="1896" y="693"/>
                  </a:lnTo>
                  <a:lnTo>
                    <a:pt x="1647" y="708"/>
                  </a:lnTo>
                  <a:lnTo>
                    <a:pt x="1404" y="720"/>
                  </a:lnTo>
                  <a:lnTo>
                    <a:pt x="1170" y="732"/>
                  </a:lnTo>
                  <a:lnTo>
                    <a:pt x="906" y="738"/>
                  </a:lnTo>
                  <a:lnTo>
                    <a:pt x="534" y="747"/>
                  </a:lnTo>
                  <a:lnTo>
                    <a:pt x="201" y="753"/>
                  </a:lnTo>
                  <a:lnTo>
                    <a:pt x="0" y="753"/>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endParaRPr lang="en-US"/>
            </a:p>
          </p:txBody>
        </p:sp>
        <p:sp>
          <p:nvSpPr>
            <p:cNvPr id="20490" name="Freeform 10"/>
            <p:cNvSpPr>
              <a:spLocks/>
            </p:cNvSpPr>
            <p:nvPr/>
          </p:nvSpPr>
          <p:spPr bwMode="white">
            <a:xfrm>
              <a:off x="0" y="-13"/>
              <a:ext cx="5284" cy="673"/>
            </a:xfrm>
            <a:custGeom>
              <a:avLst/>
              <a:gdLst/>
              <a:ahLst/>
              <a:cxnLst>
                <a:cxn ang="0">
                  <a:pos x="0" y="366"/>
                </a:cxn>
                <a:cxn ang="0">
                  <a:pos x="0" y="672"/>
                </a:cxn>
                <a:cxn ang="0">
                  <a:pos x="303" y="672"/>
                </a:cxn>
                <a:cxn ang="0">
                  <a:pos x="723" y="663"/>
                </a:cxn>
                <a:cxn ang="0">
                  <a:pos x="1020" y="654"/>
                </a:cxn>
                <a:cxn ang="0">
                  <a:pos x="1302" y="642"/>
                </a:cxn>
                <a:cxn ang="0">
                  <a:pos x="1554" y="630"/>
                </a:cxn>
                <a:cxn ang="0">
                  <a:pos x="1779" y="615"/>
                </a:cxn>
                <a:cxn ang="0">
                  <a:pos x="1962" y="606"/>
                </a:cxn>
                <a:cxn ang="0">
                  <a:pos x="2193" y="588"/>
                </a:cxn>
                <a:cxn ang="0">
                  <a:pos x="2448" y="570"/>
                </a:cxn>
                <a:cxn ang="0">
                  <a:pos x="2700" y="546"/>
                </a:cxn>
                <a:cxn ang="0">
                  <a:pos x="2904" y="528"/>
                </a:cxn>
                <a:cxn ang="0">
                  <a:pos x="3138" y="498"/>
                </a:cxn>
                <a:cxn ang="0">
                  <a:pos x="3324" y="474"/>
                </a:cxn>
                <a:cxn ang="0">
                  <a:pos x="3534" y="447"/>
                </a:cxn>
                <a:cxn ang="0">
                  <a:pos x="3735" y="420"/>
                </a:cxn>
                <a:cxn ang="0">
                  <a:pos x="3933" y="384"/>
                </a:cxn>
                <a:cxn ang="0">
                  <a:pos x="4116" y="351"/>
                </a:cxn>
                <a:cxn ang="0">
                  <a:pos x="4266" y="318"/>
                </a:cxn>
                <a:cxn ang="0">
                  <a:pos x="4446" y="279"/>
                </a:cxn>
                <a:cxn ang="0">
                  <a:pos x="4620" y="237"/>
                </a:cxn>
                <a:cxn ang="0">
                  <a:pos x="4779" y="192"/>
                </a:cxn>
                <a:cxn ang="0">
                  <a:pos x="4920" y="147"/>
                </a:cxn>
                <a:cxn ang="0">
                  <a:pos x="5085" y="90"/>
                </a:cxn>
                <a:cxn ang="0">
                  <a:pos x="5193" y="42"/>
                </a:cxn>
                <a:cxn ang="0">
                  <a:pos x="5283" y="0"/>
                </a:cxn>
                <a:cxn ang="0">
                  <a:pos x="3201" y="0"/>
                </a:cxn>
                <a:cxn ang="0">
                  <a:pos x="2982" y="57"/>
                </a:cxn>
                <a:cxn ang="0">
                  <a:pos x="2775" y="108"/>
                </a:cxn>
                <a:cxn ang="0">
                  <a:pos x="2562" y="150"/>
                </a:cxn>
                <a:cxn ang="0">
                  <a:pos x="2397" y="183"/>
                </a:cxn>
                <a:cxn ang="0">
                  <a:pos x="2205" y="213"/>
                </a:cxn>
                <a:cxn ang="0">
                  <a:pos x="2001" y="243"/>
                </a:cxn>
                <a:cxn ang="0">
                  <a:pos x="1776" y="273"/>
                </a:cxn>
                <a:cxn ang="0">
                  <a:pos x="1536" y="297"/>
                </a:cxn>
                <a:cxn ang="0">
                  <a:pos x="1344" y="312"/>
                </a:cxn>
                <a:cxn ang="0">
                  <a:pos x="1134" y="330"/>
                </a:cxn>
                <a:cxn ang="0">
                  <a:pos x="921" y="342"/>
                </a:cxn>
                <a:cxn ang="0">
                  <a:pos x="696" y="354"/>
                </a:cxn>
                <a:cxn ang="0">
                  <a:pos x="501" y="360"/>
                </a:cxn>
                <a:cxn ang="0">
                  <a:pos x="279" y="366"/>
                </a:cxn>
                <a:cxn ang="0">
                  <a:pos x="99" y="369"/>
                </a:cxn>
                <a:cxn ang="0">
                  <a:pos x="0" y="366"/>
                </a:cxn>
              </a:cxnLst>
              <a:rect l="0" t="0" r="r" b="b"/>
              <a:pathLst>
                <a:path w="5284" h="673">
                  <a:moveTo>
                    <a:pt x="0" y="366"/>
                  </a:moveTo>
                  <a:lnTo>
                    <a:pt x="0" y="672"/>
                  </a:lnTo>
                  <a:lnTo>
                    <a:pt x="303" y="672"/>
                  </a:lnTo>
                  <a:lnTo>
                    <a:pt x="723" y="663"/>
                  </a:lnTo>
                  <a:lnTo>
                    <a:pt x="1020" y="654"/>
                  </a:lnTo>
                  <a:lnTo>
                    <a:pt x="1302" y="642"/>
                  </a:lnTo>
                  <a:lnTo>
                    <a:pt x="1554" y="630"/>
                  </a:lnTo>
                  <a:lnTo>
                    <a:pt x="1779" y="615"/>
                  </a:lnTo>
                  <a:lnTo>
                    <a:pt x="1962" y="606"/>
                  </a:lnTo>
                  <a:lnTo>
                    <a:pt x="2193" y="588"/>
                  </a:lnTo>
                  <a:lnTo>
                    <a:pt x="2448" y="570"/>
                  </a:lnTo>
                  <a:lnTo>
                    <a:pt x="2700" y="546"/>
                  </a:lnTo>
                  <a:lnTo>
                    <a:pt x="2904" y="528"/>
                  </a:lnTo>
                  <a:lnTo>
                    <a:pt x="3138" y="498"/>
                  </a:lnTo>
                  <a:lnTo>
                    <a:pt x="3324" y="474"/>
                  </a:lnTo>
                  <a:lnTo>
                    <a:pt x="3534" y="447"/>
                  </a:lnTo>
                  <a:lnTo>
                    <a:pt x="3735" y="420"/>
                  </a:lnTo>
                  <a:lnTo>
                    <a:pt x="3933" y="384"/>
                  </a:lnTo>
                  <a:lnTo>
                    <a:pt x="4116" y="351"/>
                  </a:lnTo>
                  <a:lnTo>
                    <a:pt x="4266" y="318"/>
                  </a:lnTo>
                  <a:lnTo>
                    <a:pt x="4446" y="279"/>
                  </a:lnTo>
                  <a:lnTo>
                    <a:pt x="4620" y="237"/>
                  </a:lnTo>
                  <a:lnTo>
                    <a:pt x="4779" y="192"/>
                  </a:lnTo>
                  <a:lnTo>
                    <a:pt x="4920" y="147"/>
                  </a:lnTo>
                  <a:lnTo>
                    <a:pt x="5085" y="90"/>
                  </a:lnTo>
                  <a:lnTo>
                    <a:pt x="5193" y="42"/>
                  </a:lnTo>
                  <a:lnTo>
                    <a:pt x="5283" y="0"/>
                  </a:lnTo>
                  <a:lnTo>
                    <a:pt x="3201" y="0"/>
                  </a:lnTo>
                  <a:lnTo>
                    <a:pt x="2982" y="57"/>
                  </a:lnTo>
                  <a:lnTo>
                    <a:pt x="2775" y="108"/>
                  </a:lnTo>
                  <a:lnTo>
                    <a:pt x="2562" y="150"/>
                  </a:lnTo>
                  <a:lnTo>
                    <a:pt x="2397" y="183"/>
                  </a:lnTo>
                  <a:lnTo>
                    <a:pt x="2205" y="213"/>
                  </a:lnTo>
                  <a:lnTo>
                    <a:pt x="2001" y="243"/>
                  </a:lnTo>
                  <a:lnTo>
                    <a:pt x="1776" y="273"/>
                  </a:lnTo>
                  <a:lnTo>
                    <a:pt x="1536" y="297"/>
                  </a:lnTo>
                  <a:lnTo>
                    <a:pt x="1344" y="312"/>
                  </a:lnTo>
                  <a:lnTo>
                    <a:pt x="1134" y="330"/>
                  </a:lnTo>
                  <a:lnTo>
                    <a:pt x="921" y="342"/>
                  </a:lnTo>
                  <a:lnTo>
                    <a:pt x="696" y="354"/>
                  </a:lnTo>
                  <a:lnTo>
                    <a:pt x="501" y="360"/>
                  </a:lnTo>
                  <a:lnTo>
                    <a:pt x="279" y="366"/>
                  </a:lnTo>
                  <a:lnTo>
                    <a:pt x="99" y="369"/>
                  </a:lnTo>
                  <a:lnTo>
                    <a:pt x="0" y="366"/>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endParaRPr lang="en-US"/>
            </a:p>
          </p:txBody>
        </p:sp>
        <p:sp>
          <p:nvSpPr>
            <p:cNvPr id="20491" name="Freeform 11"/>
            <p:cNvSpPr>
              <a:spLocks/>
            </p:cNvSpPr>
            <p:nvPr/>
          </p:nvSpPr>
          <p:spPr bwMode="white">
            <a:xfrm>
              <a:off x="0" y="-13"/>
              <a:ext cx="2884" cy="286"/>
            </a:xfrm>
            <a:custGeom>
              <a:avLst/>
              <a:gdLst/>
              <a:ahLst/>
              <a:cxnLst>
                <a:cxn ang="0">
                  <a:pos x="0" y="0"/>
                </a:cxn>
                <a:cxn ang="0">
                  <a:pos x="0" y="285"/>
                </a:cxn>
                <a:cxn ang="0">
                  <a:pos x="192" y="285"/>
                </a:cxn>
                <a:cxn ang="0">
                  <a:pos x="384" y="282"/>
                </a:cxn>
                <a:cxn ang="0">
                  <a:pos x="579" y="276"/>
                </a:cxn>
                <a:cxn ang="0">
                  <a:pos x="789" y="267"/>
                </a:cxn>
                <a:cxn ang="0">
                  <a:pos x="999" y="258"/>
                </a:cxn>
                <a:cxn ang="0">
                  <a:pos x="1161" y="246"/>
                </a:cxn>
                <a:cxn ang="0">
                  <a:pos x="1302" y="234"/>
                </a:cxn>
                <a:cxn ang="0">
                  <a:pos x="1458" y="222"/>
                </a:cxn>
                <a:cxn ang="0">
                  <a:pos x="1665" y="201"/>
                </a:cxn>
                <a:cxn ang="0">
                  <a:pos x="1992" y="159"/>
                </a:cxn>
                <a:cxn ang="0">
                  <a:pos x="2301" y="117"/>
                </a:cxn>
                <a:cxn ang="0">
                  <a:pos x="2604" y="60"/>
                </a:cxn>
                <a:cxn ang="0">
                  <a:pos x="2883" y="0"/>
                </a:cxn>
                <a:cxn ang="0">
                  <a:pos x="0" y="0"/>
                </a:cxn>
              </a:cxnLst>
              <a:rect l="0" t="0" r="r" b="b"/>
              <a:pathLst>
                <a:path w="2884" h="286">
                  <a:moveTo>
                    <a:pt x="0" y="0"/>
                  </a:moveTo>
                  <a:lnTo>
                    <a:pt x="0" y="285"/>
                  </a:lnTo>
                  <a:lnTo>
                    <a:pt x="192" y="285"/>
                  </a:lnTo>
                  <a:lnTo>
                    <a:pt x="384" y="282"/>
                  </a:lnTo>
                  <a:lnTo>
                    <a:pt x="579" y="276"/>
                  </a:lnTo>
                  <a:lnTo>
                    <a:pt x="789" y="267"/>
                  </a:lnTo>
                  <a:lnTo>
                    <a:pt x="999" y="258"/>
                  </a:lnTo>
                  <a:lnTo>
                    <a:pt x="1161" y="246"/>
                  </a:lnTo>
                  <a:lnTo>
                    <a:pt x="1302" y="234"/>
                  </a:lnTo>
                  <a:lnTo>
                    <a:pt x="1458" y="222"/>
                  </a:lnTo>
                  <a:lnTo>
                    <a:pt x="1665" y="201"/>
                  </a:lnTo>
                  <a:lnTo>
                    <a:pt x="1992" y="159"/>
                  </a:lnTo>
                  <a:lnTo>
                    <a:pt x="2301" y="117"/>
                  </a:lnTo>
                  <a:lnTo>
                    <a:pt x="2604" y="60"/>
                  </a:lnTo>
                  <a:lnTo>
                    <a:pt x="2883" y="0"/>
                  </a:lnTo>
                  <a:lnTo>
                    <a:pt x="0" y="0"/>
                  </a:lnTo>
                </a:path>
              </a:pathLst>
            </a:custGeom>
            <a:gradFill rotWithShape="0">
              <a:gsLst>
                <a:gs pos="0">
                  <a:schemeClr val="accent2"/>
                </a:gs>
                <a:gs pos="100000">
                  <a:schemeClr val="bg1"/>
                </a:gs>
              </a:gsLst>
              <a:lin ang="0" scaled="1"/>
            </a:gradFill>
            <a:ln w="9525">
              <a:noFill/>
              <a:round/>
              <a:headEnd type="none" w="sm" len="sm"/>
              <a:tailEnd type="none" w="sm" len="sm"/>
            </a:ln>
            <a:effectLst/>
          </p:spPr>
          <p:txBody>
            <a:bodyPr/>
            <a:lstStyle/>
            <a:p>
              <a:endParaRPr lang="en-US"/>
            </a:p>
          </p:txBody>
        </p:sp>
      </p:grpSp>
      <p:sp>
        <p:nvSpPr>
          <p:cNvPr id="20492" name="Rectangle 12"/>
          <p:cNvSpPr>
            <a:spLocks noGrp="1" noChangeArrowheads="1"/>
          </p:cNvSpPr>
          <p:nvPr>
            <p:ph type="ctrTitle" sz="quarter"/>
          </p:nvPr>
        </p:nvSpPr>
        <p:spPr>
          <a:xfrm>
            <a:off x="685800" y="2057400"/>
            <a:ext cx="7772400" cy="1143000"/>
          </a:xfrm>
        </p:spPr>
        <p:txBody>
          <a:bodyPr/>
          <a:lstStyle>
            <a:lvl1pPr>
              <a:defRPr/>
            </a:lvl1pPr>
          </a:lstStyle>
          <a:p>
            <a:r>
              <a:rPr lang="en-US"/>
              <a:t>Click to edit Master title style</a:t>
            </a:r>
          </a:p>
        </p:txBody>
      </p:sp>
      <p:sp>
        <p:nvSpPr>
          <p:cNvPr id="20493" name="Rectangle 13"/>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20494" name="Rectangle 14"/>
          <p:cNvSpPr>
            <a:spLocks noGrp="1" noChangeArrowheads="1"/>
          </p:cNvSpPr>
          <p:nvPr>
            <p:ph type="dt" sz="quarter" idx="2"/>
          </p:nvPr>
        </p:nvSpPr>
        <p:spPr/>
        <p:txBody>
          <a:bodyPr/>
          <a:lstStyle>
            <a:lvl1pPr>
              <a:defRPr/>
            </a:lvl1pPr>
          </a:lstStyle>
          <a:p>
            <a:endParaRPr lang="en-US"/>
          </a:p>
        </p:txBody>
      </p:sp>
      <p:sp>
        <p:nvSpPr>
          <p:cNvPr id="20495" name="Rectangle 15"/>
          <p:cNvSpPr>
            <a:spLocks noGrp="1" noChangeArrowheads="1"/>
          </p:cNvSpPr>
          <p:nvPr>
            <p:ph type="ftr" sz="quarter" idx="3"/>
          </p:nvPr>
        </p:nvSpPr>
        <p:spPr/>
        <p:txBody>
          <a:bodyPr/>
          <a:lstStyle>
            <a:lvl1pPr>
              <a:defRPr/>
            </a:lvl1pPr>
          </a:lstStyle>
          <a:p>
            <a:endParaRPr lang="en-US"/>
          </a:p>
        </p:txBody>
      </p:sp>
      <p:sp>
        <p:nvSpPr>
          <p:cNvPr id="20496" name="Rectangle 16"/>
          <p:cNvSpPr>
            <a:spLocks noGrp="1" noChangeArrowheads="1"/>
          </p:cNvSpPr>
          <p:nvPr>
            <p:ph type="sldNum" sz="quarter" idx="4"/>
          </p:nvPr>
        </p:nvSpPr>
        <p:spPr/>
        <p:txBody>
          <a:bodyPr/>
          <a:lstStyle>
            <a:lvl1pPr>
              <a:defRPr/>
            </a:lvl1pPr>
          </a:lstStyle>
          <a:p>
            <a:fld id="{03C0F5C0-6FE8-4172-8D4C-23E5C27C1288}"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E73BEAB-9348-4195-A0D1-B0BB7867A80D}"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F844B33-4A8F-4370-B1BD-21ABA1C4D349}"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A214CF9-2CF3-4C2B-A944-C223BED11569}"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4C9D2F9-50A5-4698-839D-F38B0D669FE9}"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4E9EC9D-D0E8-467E-960B-4AE4B7FAA55A}"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B601F86F-E5B8-4F79-953F-DA6D2967E81C}"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16FB47C2-E12D-4F17-9847-3DAE14D6FFC4}"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B72D692B-7135-435B-B18B-5A8417F6598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742F45D-378E-4722-A27C-DA854E147EE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6722071-B11D-45CF-BA01-7FC59DFE5383}"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oleObject" Target="../embeddings/oleObject1.bin"/><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invGray">
      <p:bgPr>
        <a:gradFill rotWithShape="0">
          <a:gsLst>
            <a:gs pos="0">
              <a:schemeClr val="bg2"/>
            </a:gs>
            <a:gs pos="100000">
              <a:schemeClr val="bg1"/>
            </a:gs>
          </a:gsLst>
          <a:lin ang="0" scaled="1"/>
        </a:gradFill>
        <a:effectLst/>
      </p:bgPr>
    </p:bg>
    <p:spTree>
      <p:nvGrpSpPr>
        <p:cNvPr id="1" name=""/>
        <p:cNvGrpSpPr/>
        <p:nvPr/>
      </p:nvGrpSpPr>
      <p:grpSpPr>
        <a:xfrm>
          <a:off x="0" y="0"/>
          <a:ext cx="0" cy="0"/>
          <a:chOff x="0" y="0"/>
          <a:chExt cx="0" cy="0"/>
        </a:xfrm>
      </p:grpSpPr>
      <p:grpSp>
        <p:nvGrpSpPr>
          <p:cNvPr id="19458" name="Group 2"/>
          <p:cNvGrpSpPr>
            <a:grpSpLocks/>
          </p:cNvGrpSpPr>
          <p:nvPr/>
        </p:nvGrpSpPr>
        <p:grpSpPr bwMode="auto">
          <a:xfrm>
            <a:off x="-152400" y="-228600"/>
            <a:ext cx="9153525" cy="6878638"/>
            <a:chOff x="-6" y="-13"/>
            <a:chExt cx="5766" cy="4333"/>
          </a:xfrm>
        </p:grpSpPr>
        <p:sp>
          <p:nvSpPr>
            <p:cNvPr id="19459" name="Rectangle 3"/>
            <p:cNvSpPr>
              <a:spLocks noChangeArrowheads="1"/>
            </p:cNvSpPr>
            <p:nvPr/>
          </p:nvSpPr>
          <p:spPr bwMode="invGray">
            <a:xfrm>
              <a:off x="5549" y="0"/>
              <a:ext cx="211" cy="4320"/>
            </a:xfrm>
            <a:prstGeom prst="rect">
              <a:avLst/>
            </a:prstGeom>
            <a:gradFill rotWithShape="0">
              <a:gsLst>
                <a:gs pos="0">
                  <a:schemeClr val="accent2"/>
                </a:gs>
                <a:gs pos="50000">
                  <a:schemeClr val="hlink"/>
                </a:gs>
                <a:gs pos="100000">
                  <a:schemeClr val="accent2"/>
                </a:gs>
              </a:gsLst>
              <a:lin ang="0" scaled="1"/>
            </a:gradFill>
            <a:ln w="9525">
              <a:noFill/>
              <a:miter lim="800000"/>
              <a:headEnd/>
              <a:tailEnd/>
            </a:ln>
          </p:spPr>
          <p:txBody>
            <a:bodyPr wrap="none" anchor="ctr"/>
            <a:lstStyle/>
            <a:p>
              <a:endParaRPr lang="en-US"/>
            </a:p>
          </p:txBody>
        </p:sp>
        <p:sp>
          <p:nvSpPr>
            <p:cNvPr id="19460" name="Freeform 4"/>
            <p:cNvSpPr>
              <a:spLocks/>
            </p:cNvSpPr>
            <p:nvPr/>
          </p:nvSpPr>
          <p:spPr bwMode="white">
            <a:xfrm>
              <a:off x="-6" y="2828"/>
              <a:ext cx="3625" cy="1492"/>
            </a:xfrm>
            <a:custGeom>
              <a:avLst/>
              <a:gdLst/>
              <a:ahLst/>
              <a:cxnLst>
                <a:cxn ang="0">
                  <a:pos x="0" y="1491"/>
                </a:cxn>
                <a:cxn ang="0">
                  <a:pos x="0" y="0"/>
                </a:cxn>
                <a:cxn ang="0">
                  <a:pos x="171" y="3"/>
                </a:cxn>
                <a:cxn ang="0">
                  <a:pos x="355" y="9"/>
                </a:cxn>
                <a:cxn ang="0">
                  <a:pos x="499" y="21"/>
                </a:cxn>
                <a:cxn ang="0">
                  <a:pos x="650" y="36"/>
                </a:cxn>
                <a:cxn ang="0">
                  <a:pos x="809" y="54"/>
                </a:cxn>
                <a:cxn ang="0">
                  <a:pos x="957" y="78"/>
                </a:cxn>
                <a:cxn ang="0">
                  <a:pos x="1119" y="105"/>
                </a:cxn>
                <a:cxn ang="0">
                  <a:pos x="1261" y="133"/>
                </a:cxn>
                <a:cxn ang="0">
                  <a:pos x="1441" y="175"/>
                </a:cxn>
                <a:cxn ang="0">
                  <a:pos x="1598" y="217"/>
                </a:cxn>
                <a:cxn ang="0">
                  <a:pos x="1763" y="269"/>
                </a:cxn>
                <a:cxn ang="0">
                  <a:pos x="1887" y="308"/>
                </a:cxn>
                <a:cxn ang="0">
                  <a:pos x="2085" y="384"/>
                </a:cxn>
                <a:cxn ang="0">
                  <a:pos x="2230" y="444"/>
                </a:cxn>
                <a:cxn ang="0">
                  <a:pos x="2456" y="547"/>
                </a:cxn>
                <a:cxn ang="0">
                  <a:pos x="2666" y="662"/>
                </a:cxn>
                <a:cxn ang="0">
                  <a:pos x="2859" y="786"/>
                </a:cxn>
                <a:cxn ang="0">
                  <a:pos x="3046" y="920"/>
                </a:cxn>
                <a:cxn ang="0">
                  <a:pos x="3193" y="1038"/>
                </a:cxn>
                <a:cxn ang="0">
                  <a:pos x="3332" y="1168"/>
                </a:cxn>
                <a:cxn ang="0">
                  <a:pos x="3440" y="1280"/>
                </a:cxn>
                <a:cxn ang="0">
                  <a:pos x="3524" y="1380"/>
                </a:cxn>
                <a:cxn ang="0">
                  <a:pos x="3624" y="1491"/>
                </a:cxn>
                <a:cxn ang="0">
                  <a:pos x="3608" y="1491"/>
                </a:cxn>
                <a:cxn ang="0">
                  <a:pos x="0" y="1491"/>
                </a:cxn>
              </a:cxnLst>
              <a:rect l="0" t="0" r="r" b="b"/>
              <a:pathLst>
                <a:path w="3625" h="1492">
                  <a:moveTo>
                    <a:pt x="0" y="1491"/>
                  </a:moveTo>
                  <a:lnTo>
                    <a:pt x="0" y="0"/>
                  </a:lnTo>
                  <a:lnTo>
                    <a:pt x="171" y="3"/>
                  </a:lnTo>
                  <a:lnTo>
                    <a:pt x="355" y="9"/>
                  </a:lnTo>
                  <a:lnTo>
                    <a:pt x="499" y="21"/>
                  </a:lnTo>
                  <a:lnTo>
                    <a:pt x="650" y="36"/>
                  </a:lnTo>
                  <a:lnTo>
                    <a:pt x="809" y="54"/>
                  </a:lnTo>
                  <a:lnTo>
                    <a:pt x="957" y="78"/>
                  </a:lnTo>
                  <a:lnTo>
                    <a:pt x="1119" y="105"/>
                  </a:lnTo>
                  <a:lnTo>
                    <a:pt x="1261" y="133"/>
                  </a:lnTo>
                  <a:lnTo>
                    <a:pt x="1441" y="175"/>
                  </a:lnTo>
                  <a:lnTo>
                    <a:pt x="1598" y="217"/>
                  </a:lnTo>
                  <a:lnTo>
                    <a:pt x="1763" y="269"/>
                  </a:lnTo>
                  <a:lnTo>
                    <a:pt x="1887" y="308"/>
                  </a:lnTo>
                  <a:lnTo>
                    <a:pt x="2085" y="384"/>
                  </a:lnTo>
                  <a:lnTo>
                    <a:pt x="2230" y="444"/>
                  </a:lnTo>
                  <a:lnTo>
                    <a:pt x="2456" y="547"/>
                  </a:lnTo>
                  <a:lnTo>
                    <a:pt x="2666" y="662"/>
                  </a:lnTo>
                  <a:lnTo>
                    <a:pt x="2859" y="786"/>
                  </a:lnTo>
                  <a:lnTo>
                    <a:pt x="3046" y="920"/>
                  </a:lnTo>
                  <a:lnTo>
                    <a:pt x="3193" y="1038"/>
                  </a:lnTo>
                  <a:lnTo>
                    <a:pt x="3332" y="1168"/>
                  </a:lnTo>
                  <a:lnTo>
                    <a:pt x="3440" y="1280"/>
                  </a:lnTo>
                  <a:lnTo>
                    <a:pt x="3524" y="1380"/>
                  </a:lnTo>
                  <a:lnTo>
                    <a:pt x="3624" y="1491"/>
                  </a:lnTo>
                  <a:lnTo>
                    <a:pt x="3608" y="1491"/>
                  </a:lnTo>
                  <a:lnTo>
                    <a:pt x="0" y="1491"/>
                  </a:lnTo>
                </a:path>
              </a:pathLst>
            </a:custGeom>
            <a:gradFill rotWithShape="0">
              <a:gsLst>
                <a:gs pos="0">
                  <a:schemeClr val="bg2"/>
                </a:gs>
                <a:gs pos="100000">
                  <a:schemeClr val="bg1"/>
                </a:gs>
              </a:gsLst>
              <a:lin ang="5400000" scaled="1"/>
            </a:gradFill>
            <a:ln w="9525" cap="flat" cmpd="sng">
              <a:noFill/>
              <a:prstDash val="solid"/>
              <a:miter lim="800000"/>
              <a:headEnd type="none" w="sm" len="sm"/>
              <a:tailEnd type="none" w="sm" len="sm"/>
            </a:ln>
            <a:effectLst/>
          </p:spPr>
          <p:txBody>
            <a:bodyPr wrap="none" anchor="ctr"/>
            <a:lstStyle/>
            <a:p>
              <a:endParaRPr lang="en-US"/>
            </a:p>
          </p:txBody>
        </p:sp>
        <p:sp>
          <p:nvSpPr>
            <p:cNvPr id="19461" name="Freeform 5"/>
            <p:cNvSpPr>
              <a:spLocks/>
            </p:cNvSpPr>
            <p:nvPr/>
          </p:nvSpPr>
          <p:spPr bwMode="white">
            <a:xfrm>
              <a:off x="0" y="2405"/>
              <a:ext cx="5143" cy="1902"/>
            </a:xfrm>
            <a:custGeom>
              <a:avLst/>
              <a:gdLst/>
              <a:ahLst/>
              <a:cxnLst>
                <a:cxn ang="0">
                  <a:pos x="2718" y="405"/>
                </a:cxn>
                <a:cxn ang="0">
                  <a:pos x="2466" y="333"/>
                </a:cxn>
                <a:cxn ang="0">
                  <a:pos x="2202" y="261"/>
                </a:cxn>
                <a:cxn ang="0">
                  <a:pos x="1929" y="198"/>
                </a:cxn>
                <a:cxn ang="0">
                  <a:pos x="1695" y="153"/>
                </a:cxn>
                <a:cxn ang="0">
                  <a:pos x="1434" y="111"/>
                </a:cxn>
                <a:cxn ang="0">
                  <a:pos x="1188" y="75"/>
                </a:cxn>
                <a:cxn ang="0">
                  <a:pos x="957" y="48"/>
                </a:cxn>
                <a:cxn ang="0">
                  <a:pos x="747" y="30"/>
                </a:cxn>
                <a:cxn ang="0">
                  <a:pos x="501" y="15"/>
                </a:cxn>
                <a:cxn ang="0">
                  <a:pos x="246" y="3"/>
                </a:cxn>
                <a:cxn ang="0">
                  <a:pos x="0" y="0"/>
                </a:cxn>
                <a:cxn ang="0">
                  <a:pos x="0" y="275"/>
                </a:cxn>
                <a:cxn ang="0">
                  <a:pos x="0" y="345"/>
                </a:cxn>
                <a:cxn ang="0">
                  <a:pos x="0" y="275"/>
                </a:cxn>
                <a:cxn ang="0">
                  <a:pos x="0" y="342"/>
                </a:cxn>
                <a:cxn ang="0">
                  <a:pos x="339" y="351"/>
                </a:cxn>
                <a:cxn ang="0">
                  <a:pos x="606" y="372"/>
                </a:cxn>
                <a:cxn ang="0">
                  <a:pos x="852" y="399"/>
                </a:cxn>
                <a:cxn ang="0">
                  <a:pos x="1068" y="435"/>
                </a:cxn>
                <a:cxn ang="0">
                  <a:pos x="1275" y="474"/>
                </a:cxn>
                <a:cxn ang="0">
                  <a:pos x="1545" y="540"/>
                </a:cxn>
                <a:cxn ang="0">
                  <a:pos x="1761" y="603"/>
                </a:cxn>
                <a:cxn ang="0">
                  <a:pos x="1971" y="678"/>
                </a:cxn>
                <a:cxn ang="0">
                  <a:pos x="2166" y="747"/>
                </a:cxn>
                <a:cxn ang="0">
                  <a:pos x="2397" y="852"/>
                </a:cxn>
                <a:cxn ang="0">
                  <a:pos x="2613" y="960"/>
                </a:cxn>
                <a:cxn ang="0">
                  <a:pos x="2832" y="1095"/>
                </a:cxn>
                <a:cxn ang="0">
                  <a:pos x="3012" y="1212"/>
                </a:cxn>
                <a:cxn ang="0">
                  <a:pos x="3186" y="1347"/>
                </a:cxn>
                <a:cxn ang="0">
                  <a:pos x="3351" y="1497"/>
                </a:cxn>
                <a:cxn ang="0">
                  <a:pos x="3480" y="1629"/>
                </a:cxn>
                <a:cxn ang="0">
                  <a:pos x="3612" y="1785"/>
                </a:cxn>
                <a:cxn ang="0">
                  <a:pos x="3699" y="1901"/>
                </a:cxn>
                <a:cxn ang="0">
                  <a:pos x="5142" y="1901"/>
                </a:cxn>
                <a:cxn ang="0">
                  <a:pos x="5076" y="1827"/>
                </a:cxn>
                <a:cxn ang="0">
                  <a:pos x="4968" y="1707"/>
                </a:cxn>
                <a:cxn ang="0">
                  <a:pos x="4797" y="1539"/>
                </a:cxn>
                <a:cxn ang="0">
                  <a:pos x="4617" y="1383"/>
                </a:cxn>
                <a:cxn ang="0">
                  <a:pos x="4410" y="1221"/>
                </a:cxn>
                <a:cxn ang="0">
                  <a:pos x="4185" y="1071"/>
                </a:cxn>
                <a:cxn ang="0">
                  <a:pos x="3960" y="939"/>
                </a:cxn>
                <a:cxn ang="0">
                  <a:pos x="3708" y="801"/>
                </a:cxn>
                <a:cxn ang="0">
                  <a:pos x="3492" y="702"/>
                </a:cxn>
                <a:cxn ang="0">
                  <a:pos x="3231" y="588"/>
                </a:cxn>
                <a:cxn ang="0">
                  <a:pos x="2964" y="489"/>
                </a:cxn>
                <a:cxn ang="0">
                  <a:pos x="2718" y="405"/>
                </a:cxn>
              </a:cxnLst>
              <a:rect l="0" t="0" r="r" b="b"/>
              <a:pathLst>
                <a:path w="5143" h="1902">
                  <a:moveTo>
                    <a:pt x="2718" y="405"/>
                  </a:moveTo>
                  <a:lnTo>
                    <a:pt x="2466" y="333"/>
                  </a:lnTo>
                  <a:lnTo>
                    <a:pt x="2202" y="261"/>
                  </a:lnTo>
                  <a:lnTo>
                    <a:pt x="1929" y="198"/>
                  </a:lnTo>
                  <a:lnTo>
                    <a:pt x="1695" y="153"/>
                  </a:lnTo>
                  <a:lnTo>
                    <a:pt x="1434" y="111"/>
                  </a:lnTo>
                  <a:lnTo>
                    <a:pt x="1188" y="75"/>
                  </a:lnTo>
                  <a:lnTo>
                    <a:pt x="957" y="48"/>
                  </a:lnTo>
                  <a:lnTo>
                    <a:pt x="747" y="30"/>
                  </a:lnTo>
                  <a:lnTo>
                    <a:pt x="501" y="15"/>
                  </a:lnTo>
                  <a:lnTo>
                    <a:pt x="246" y="3"/>
                  </a:lnTo>
                  <a:lnTo>
                    <a:pt x="0" y="0"/>
                  </a:lnTo>
                  <a:lnTo>
                    <a:pt x="0" y="275"/>
                  </a:lnTo>
                  <a:lnTo>
                    <a:pt x="0" y="345"/>
                  </a:lnTo>
                  <a:lnTo>
                    <a:pt x="0" y="275"/>
                  </a:lnTo>
                  <a:lnTo>
                    <a:pt x="0" y="342"/>
                  </a:lnTo>
                  <a:lnTo>
                    <a:pt x="339" y="351"/>
                  </a:lnTo>
                  <a:lnTo>
                    <a:pt x="606" y="372"/>
                  </a:lnTo>
                  <a:lnTo>
                    <a:pt x="852" y="399"/>
                  </a:lnTo>
                  <a:lnTo>
                    <a:pt x="1068" y="435"/>
                  </a:lnTo>
                  <a:lnTo>
                    <a:pt x="1275" y="474"/>
                  </a:lnTo>
                  <a:lnTo>
                    <a:pt x="1545" y="540"/>
                  </a:lnTo>
                  <a:lnTo>
                    <a:pt x="1761" y="603"/>
                  </a:lnTo>
                  <a:lnTo>
                    <a:pt x="1971" y="678"/>
                  </a:lnTo>
                  <a:lnTo>
                    <a:pt x="2166" y="747"/>
                  </a:lnTo>
                  <a:lnTo>
                    <a:pt x="2397" y="852"/>
                  </a:lnTo>
                  <a:lnTo>
                    <a:pt x="2613" y="960"/>
                  </a:lnTo>
                  <a:lnTo>
                    <a:pt x="2832" y="1095"/>
                  </a:lnTo>
                  <a:lnTo>
                    <a:pt x="3012" y="1212"/>
                  </a:lnTo>
                  <a:lnTo>
                    <a:pt x="3186" y="1347"/>
                  </a:lnTo>
                  <a:lnTo>
                    <a:pt x="3351" y="1497"/>
                  </a:lnTo>
                  <a:lnTo>
                    <a:pt x="3480" y="1629"/>
                  </a:lnTo>
                  <a:lnTo>
                    <a:pt x="3612" y="1785"/>
                  </a:lnTo>
                  <a:lnTo>
                    <a:pt x="3699" y="1901"/>
                  </a:lnTo>
                  <a:lnTo>
                    <a:pt x="5142" y="1901"/>
                  </a:lnTo>
                  <a:lnTo>
                    <a:pt x="5076" y="1827"/>
                  </a:lnTo>
                  <a:lnTo>
                    <a:pt x="4968" y="1707"/>
                  </a:lnTo>
                  <a:lnTo>
                    <a:pt x="4797" y="1539"/>
                  </a:lnTo>
                  <a:lnTo>
                    <a:pt x="4617" y="1383"/>
                  </a:lnTo>
                  <a:lnTo>
                    <a:pt x="4410" y="1221"/>
                  </a:lnTo>
                  <a:lnTo>
                    <a:pt x="4185" y="1071"/>
                  </a:lnTo>
                  <a:lnTo>
                    <a:pt x="3960" y="939"/>
                  </a:lnTo>
                  <a:lnTo>
                    <a:pt x="3708" y="801"/>
                  </a:lnTo>
                  <a:lnTo>
                    <a:pt x="3492" y="702"/>
                  </a:lnTo>
                  <a:lnTo>
                    <a:pt x="3231" y="588"/>
                  </a:lnTo>
                  <a:lnTo>
                    <a:pt x="2964" y="489"/>
                  </a:lnTo>
                  <a:lnTo>
                    <a:pt x="2718" y="405"/>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endParaRPr lang="en-US"/>
            </a:p>
          </p:txBody>
        </p:sp>
        <p:sp>
          <p:nvSpPr>
            <p:cNvPr id="19462" name="Freeform 6"/>
            <p:cNvSpPr>
              <a:spLocks/>
            </p:cNvSpPr>
            <p:nvPr/>
          </p:nvSpPr>
          <p:spPr bwMode="white">
            <a:xfrm>
              <a:off x="0" y="1982"/>
              <a:ext cx="5760" cy="2325"/>
            </a:xfrm>
            <a:custGeom>
              <a:avLst/>
              <a:gdLst/>
              <a:ahLst/>
              <a:cxnLst>
                <a:cxn ang="0">
                  <a:pos x="0" y="0"/>
                </a:cxn>
                <a:cxn ang="0">
                  <a:pos x="0" y="339"/>
                </a:cxn>
                <a:cxn ang="0">
                  <a:pos x="558" y="357"/>
                </a:cxn>
                <a:cxn ang="0">
                  <a:pos x="807" y="375"/>
                </a:cxn>
                <a:cxn ang="0">
                  <a:pos x="1056" y="399"/>
                </a:cxn>
                <a:cxn ang="0">
                  <a:pos x="1272" y="426"/>
                </a:cxn>
                <a:cxn ang="0">
                  <a:pos x="1539" y="465"/>
                </a:cxn>
                <a:cxn ang="0">
                  <a:pos x="1791" y="510"/>
                </a:cxn>
                <a:cxn ang="0">
                  <a:pos x="2076" y="570"/>
                </a:cxn>
                <a:cxn ang="0">
                  <a:pos x="2334" y="630"/>
                </a:cxn>
                <a:cxn ang="0">
                  <a:pos x="2544" y="687"/>
                </a:cxn>
                <a:cxn ang="0">
                  <a:pos x="2775" y="759"/>
                </a:cxn>
                <a:cxn ang="0">
                  <a:pos x="3003" y="837"/>
                </a:cxn>
                <a:cxn ang="0">
                  <a:pos x="3231" y="924"/>
                </a:cxn>
                <a:cxn ang="0">
                  <a:pos x="3438" y="1005"/>
                </a:cxn>
                <a:cxn ang="0">
                  <a:pos x="3663" y="1110"/>
                </a:cxn>
                <a:cxn ang="0">
                  <a:pos x="3903" y="1233"/>
                </a:cxn>
                <a:cxn ang="0">
                  <a:pos x="4149" y="1374"/>
                </a:cxn>
                <a:cxn ang="0">
                  <a:pos x="4353" y="1506"/>
                </a:cxn>
                <a:cxn ang="0">
                  <a:pos x="4491" y="1602"/>
                </a:cxn>
                <a:cxn ang="0">
                  <a:pos x="4668" y="1740"/>
                </a:cxn>
                <a:cxn ang="0">
                  <a:pos x="4824" y="1875"/>
                </a:cxn>
                <a:cxn ang="0">
                  <a:pos x="4968" y="2016"/>
                </a:cxn>
                <a:cxn ang="0">
                  <a:pos x="5100" y="2154"/>
                </a:cxn>
                <a:cxn ang="0">
                  <a:pos x="5238" y="2324"/>
                </a:cxn>
                <a:cxn ang="0">
                  <a:pos x="5759" y="2324"/>
                </a:cxn>
                <a:cxn ang="0">
                  <a:pos x="5759" y="1245"/>
                </a:cxn>
                <a:cxn ang="0">
                  <a:pos x="5580" y="1119"/>
                </a:cxn>
                <a:cxn ang="0">
                  <a:pos x="5400" y="1020"/>
                </a:cxn>
                <a:cxn ang="0">
                  <a:pos x="5205" y="918"/>
                </a:cxn>
                <a:cxn ang="0">
                  <a:pos x="5031" y="837"/>
                </a:cxn>
                <a:cxn ang="0">
                  <a:pos x="4866" y="771"/>
                </a:cxn>
                <a:cxn ang="0">
                  <a:pos x="4710" y="711"/>
                </a:cxn>
                <a:cxn ang="0">
                  <a:pos x="4545" y="651"/>
                </a:cxn>
                <a:cxn ang="0">
                  <a:pos x="4386" y="600"/>
                </a:cxn>
                <a:cxn ang="0">
                  <a:pos x="4248" y="552"/>
                </a:cxn>
                <a:cxn ang="0">
                  <a:pos x="3993" y="483"/>
                </a:cxn>
                <a:cxn ang="0">
                  <a:pos x="3777" y="423"/>
                </a:cxn>
                <a:cxn ang="0">
                  <a:pos x="3564" y="375"/>
                </a:cxn>
                <a:cxn ang="0">
                  <a:pos x="3282" y="312"/>
                </a:cxn>
                <a:cxn ang="0">
                  <a:pos x="3003" y="261"/>
                </a:cxn>
                <a:cxn ang="0">
                  <a:pos x="2733" y="213"/>
                </a:cxn>
                <a:cxn ang="0">
                  <a:pos x="2451" y="171"/>
                </a:cxn>
                <a:cxn ang="0">
                  <a:pos x="2211" y="138"/>
                </a:cxn>
                <a:cxn ang="0">
                  <a:pos x="1974" y="108"/>
                </a:cxn>
                <a:cxn ang="0">
                  <a:pos x="1665" y="81"/>
                </a:cxn>
                <a:cxn ang="0">
                  <a:pos x="1437" y="60"/>
                </a:cxn>
                <a:cxn ang="0">
                  <a:pos x="1125" y="36"/>
                </a:cxn>
                <a:cxn ang="0">
                  <a:pos x="828" y="21"/>
                </a:cxn>
                <a:cxn ang="0">
                  <a:pos x="558" y="12"/>
                </a:cxn>
                <a:cxn ang="0">
                  <a:pos x="282" y="3"/>
                </a:cxn>
                <a:cxn ang="0">
                  <a:pos x="0" y="0"/>
                </a:cxn>
              </a:cxnLst>
              <a:rect l="0" t="0" r="r" b="b"/>
              <a:pathLst>
                <a:path w="5760" h="2325">
                  <a:moveTo>
                    <a:pt x="0" y="0"/>
                  </a:moveTo>
                  <a:lnTo>
                    <a:pt x="0" y="339"/>
                  </a:lnTo>
                  <a:lnTo>
                    <a:pt x="558" y="357"/>
                  </a:lnTo>
                  <a:lnTo>
                    <a:pt x="807" y="375"/>
                  </a:lnTo>
                  <a:lnTo>
                    <a:pt x="1056" y="399"/>
                  </a:lnTo>
                  <a:lnTo>
                    <a:pt x="1272" y="426"/>
                  </a:lnTo>
                  <a:lnTo>
                    <a:pt x="1539" y="465"/>
                  </a:lnTo>
                  <a:lnTo>
                    <a:pt x="1791" y="510"/>
                  </a:lnTo>
                  <a:lnTo>
                    <a:pt x="2076" y="570"/>
                  </a:lnTo>
                  <a:lnTo>
                    <a:pt x="2334" y="630"/>
                  </a:lnTo>
                  <a:lnTo>
                    <a:pt x="2544" y="687"/>
                  </a:lnTo>
                  <a:lnTo>
                    <a:pt x="2775" y="759"/>
                  </a:lnTo>
                  <a:lnTo>
                    <a:pt x="3003" y="837"/>
                  </a:lnTo>
                  <a:lnTo>
                    <a:pt x="3231" y="924"/>
                  </a:lnTo>
                  <a:lnTo>
                    <a:pt x="3438" y="1005"/>
                  </a:lnTo>
                  <a:lnTo>
                    <a:pt x="3663" y="1110"/>
                  </a:lnTo>
                  <a:lnTo>
                    <a:pt x="3903" y="1233"/>
                  </a:lnTo>
                  <a:lnTo>
                    <a:pt x="4149" y="1374"/>
                  </a:lnTo>
                  <a:lnTo>
                    <a:pt x="4353" y="1506"/>
                  </a:lnTo>
                  <a:lnTo>
                    <a:pt x="4491" y="1602"/>
                  </a:lnTo>
                  <a:lnTo>
                    <a:pt x="4668" y="1740"/>
                  </a:lnTo>
                  <a:lnTo>
                    <a:pt x="4824" y="1875"/>
                  </a:lnTo>
                  <a:lnTo>
                    <a:pt x="4968" y="2016"/>
                  </a:lnTo>
                  <a:lnTo>
                    <a:pt x="5100" y="2154"/>
                  </a:lnTo>
                  <a:lnTo>
                    <a:pt x="5238" y="2324"/>
                  </a:lnTo>
                  <a:lnTo>
                    <a:pt x="5759" y="2324"/>
                  </a:lnTo>
                  <a:lnTo>
                    <a:pt x="5759" y="1245"/>
                  </a:lnTo>
                  <a:lnTo>
                    <a:pt x="5580" y="1119"/>
                  </a:lnTo>
                  <a:lnTo>
                    <a:pt x="5400" y="1020"/>
                  </a:lnTo>
                  <a:lnTo>
                    <a:pt x="5205" y="918"/>
                  </a:lnTo>
                  <a:lnTo>
                    <a:pt x="5031" y="837"/>
                  </a:lnTo>
                  <a:lnTo>
                    <a:pt x="4866" y="771"/>
                  </a:lnTo>
                  <a:lnTo>
                    <a:pt x="4710" y="711"/>
                  </a:lnTo>
                  <a:lnTo>
                    <a:pt x="4545" y="651"/>
                  </a:lnTo>
                  <a:lnTo>
                    <a:pt x="4386" y="600"/>
                  </a:lnTo>
                  <a:lnTo>
                    <a:pt x="4248" y="552"/>
                  </a:lnTo>
                  <a:lnTo>
                    <a:pt x="3993" y="483"/>
                  </a:lnTo>
                  <a:lnTo>
                    <a:pt x="3777" y="423"/>
                  </a:lnTo>
                  <a:lnTo>
                    <a:pt x="3564" y="375"/>
                  </a:lnTo>
                  <a:lnTo>
                    <a:pt x="3282" y="312"/>
                  </a:lnTo>
                  <a:lnTo>
                    <a:pt x="3003" y="261"/>
                  </a:lnTo>
                  <a:lnTo>
                    <a:pt x="2733" y="213"/>
                  </a:lnTo>
                  <a:lnTo>
                    <a:pt x="2451" y="171"/>
                  </a:lnTo>
                  <a:lnTo>
                    <a:pt x="2211" y="138"/>
                  </a:lnTo>
                  <a:lnTo>
                    <a:pt x="1974" y="108"/>
                  </a:lnTo>
                  <a:lnTo>
                    <a:pt x="1665" y="81"/>
                  </a:lnTo>
                  <a:lnTo>
                    <a:pt x="1437" y="60"/>
                  </a:lnTo>
                  <a:lnTo>
                    <a:pt x="1125" y="36"/>
                  </a:lnTo>
                  <a:lnTo>
                    <a:pt x="828" y="21"/>
                  </a:lnTo>
                  <a:lnTo>
                    <a:pt x="558" y="12"/>
                  </a:lnTo>
                  <a:lnTo>
                    <a:pt x="282" y="3"/>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endParaRPr lang="en-US"/>
            </a:p>
          </p:txBody>
        </p:sp>
        <p:sp>
          <p:nvSpPr>
            <p:cNvPr id="19463" name="Freeform 7"/>
            <p:cNvSpPr>
              <a:spLocks/>
            </p:cNvSpPr>
            <p:nvPr/>
          </p:nvSpPr>
          <p:spPr bwMode="white">
            <a:xfrm>
              <a:off x="0" y="1550"/>
              <a:ext cx="5760" cy="1573"/>
            </a:xfrm>
            <a:custGeom>
              <a:avLst/>
              <a:gdLst/>
              <a:ahLst/>
              <a:cxnLst>
                <a:cxn ang="0">
                  <a:pos x="0" y="0"/>
                </a:cxn>
                <a:cxn ang="0">
                  <a:pos x="0" y="351"/>
                </a:cxn>
                <a:cxn ang="0">
                  <a:pos x="282" y="357"/>
                </a:cxn>
                <a:cxn ang="0">
                  <a:pos x="627" y="363"/>
                </a:cxn>
                <a:cxn ang="0">
                  <a:pos x="960" y="375"/>
                </a:cxn>
                <a:cxn ang="0">
                  <a:pos x="1218" y="393"/>
                </a:cxn>
                <a:cxn ang="0">
                  <a:pos x="1470" y="411"/>
                </a:cxn>
                <a:cxn ang="0">
                  <a:pos x="1746" y="435"/>
                </a:cxn>
                <a:cxn ang="0">
                  <a:pos x="2022" y="462"/>
                </a:cxn>
                <a:cxn ang="0">
                  <a:pos x="2340" y="504"/>
                </a:cxn>
                <a:cxn ang="0">
                  <a:pos x="2664" y="549"/>
                </a:cxn>
                <a:cxn ang="0">
                  <a:pos x="2952" y="597"/>
                </a:cxn>
                <a:cxn ang="0">
                  <a:pos x="3225" y="648"/>
                </a:cxn>
                <a:cxn ang="0">
                  <a:pos x="3513" y="708"/>
                </a:cxn>
                <a:cxn ang="0">
                  <a:pos x="3693" y="750"/>
                </a:cxn>
                <a:cxn ang="0">
                  <a:pos x="3936" y="810"/>
                </a:cxn>
                <a:cxn ang="0">
                  <a:pos x="4095" y="855"/>
                </a:cxn>
                <a:cxn ang="0">
                  <a:pos x="4281" y="909"/>
                </a:cxn>
                <a:cxn ang="0">
                  <a:pos x="4503" y="981"/>
                </a:cxn>
                <a:cxn ang="0">
                  <a:pos x="4704" y="1053"/>
                </a:cxn>
                <a:cxn ang="0">
                  <a:pos x="4911" y="1131"/>
                </a:cxn>
                <a:cxn ang="0">
                  <a:pos x="5073" y="1197"/>
                </a:cxn>
                <a:cxn ang="0">
                  <a:pos x="5256" y="1281"/>
                </a:cxn>
                <a:cxn ang="0">
                  <a:pos x="5475" y="1401"/>
                </a:cxn>
                <a:cxn ang="0">
                  <a:pos x="5628" y="1482"/>
                </a:cxn>
                <a:cxn ang="0">
                  <a:pos x="5759" y="1572"/>
                </a:cxn>
                <a:cxn ang="0">
                  <a:pos x="5759" y="633"/>
                </a:cxn>
                <a:cxn ang="0">
                  <a:pos x="5493" y="570"/>
                </a:cxn>
                <a:cxn ang="0">
                  <a:pos x="5214" y="501"/>
                </a:cxn>
                <a:cxn ang="0">
                  <a:pos x="4950" y="444"/>
                </a:cxn>
                <a:cxn ang="0">
                  <a:pos x="4701" y="396"/>
                </a:cxn>
                <a:cxn ang="0">
                  <a:pos x="4425" y="348"/>
                </a:cxn>
                <a:cxn ang="0">
                  <a:pos x="4110" y="294"/>
                </a:cxn>
                <a:cxn ang="0">
                  <a:pos x="3813" y="252"/>
                </a:cxn>
                <a:cxn ang="0">
                  <a:pos x="3549" y="213"/>
                </a:cxn>
                <a:cxn ang="0">
                  <a:pos x="3261" y="183"/>
                </a:cxn>
                <a:cxn ang="0">
                  <a:pos x="3015" y="153"/>
                </a:cxn>
                <a:cxn ang="0">
                  <a:pos x="2757" y="129"/>
                </a:cxn>
                <a:cxn ang="0">
                  <a:pos x="2520" y="105"/>
                </a:cxn>
                <a:cxn ang="0">
                  <a:pos x="2301" y="87"/>
                </a:cxn>
                <a:cxn ang="0">
                  <a:pos x="2013" y="66"/>
                </a:cxn>
                <a:cxn ang="0">
                  <a:pos x="1731" y="48"/>
                </a:cxn>
                <a:cxn ang="0">
                  <a:pos x="1524" y="39"/>
                </a:cxn>
                <a:cxn ang="0">
                  <a:pos x="1260" y="27"/>
                </a:cxn>
                <a:cxn ang="0">
                  <a:pos x="966" y="15"/>
                </a:cxn>
                <a:cxn ang="0">
                  <a:pos x="714" y="12"/>
                </a:cxn>
                <a:cxn ang="0">
                  <a:pos x="510" y="6"/>
                </a:cxn>
                <a:cxn ang="0">
                  <a:pos x="243" y="0"/>
                </a:cxn>
                <a:cxn ang="0">
                  <a:pos x="0" y="0"/>
                </a:cxn>
              </a:cxnLst>
              <a:rect l="0" t="0" r="r" b="b"/>
              <a:pathLst>
                <a:path w="5760" h="1573">
                  <a:moveTo>
                    <a:pt x="0" y="0"/>
                  </a:moveTo>
                  <a:lnTo>
                    <a:pt x="0" y="351"/>
                  </a:lnTo>
                  <a:lnTo>
                    <a:pt x="282" y="357"/>
                  </a:lnTo>
                  <a:lnTo>
                    <a:pt x="627" y="363"/>
                  </a:lnTo>
                  <a:lnTo>
                    <a:pt x="960" y="375"/>
                  </a:lnTo>
                  <a:lnTo>
                    <a:pt x="1218" y="393"/>
                  </a:lnTo>
                  <a:lnTo>
                    <a:pt x="1470" y="411"/>
                  </a:lnTo>
                  <a:lnTo>
                    <a:pt x="1746" y="435"/>
                  </a:lnTo>
                  <a:lnTo>
                    <a:pt x="2022" y="462"/>
                  </a:lnTo>
                  <a:lnTo>
                    <a:pt x="2340" y="504"/>
                  </a:lnTo>
                  <a:lnTo>
                    <a:pt x="2664" y="549"/>
                  </a:lnTo>
                  <a:lnTo>
                    <a:pt x="2952" y="597"/>
                  </a:lnTo>
                  <a:lnTo>
                    <a:pt x="3225" y="648"/>
                  </a:lnTo>
                  <a:lnTo>
                    <a:pt x="3513" y="708"/>
                  </a:lnTo>
                  <a:lnTo>
                    <a:pt x="3693" y="750"/>
                  </a:lnTo>
                  <a:lnTo>
                    <a:pt x="3936" y="810"/>
                  </a:lnTo>
                  <a:lnTo>
                    <a:pt x="4095" y="855"/>
                  </a:lnTo>
                  <a:lnTo>
                    <a:pt x="4281" y="909"/>
                  </a:lnTo>
                  <a:lnTo>
                    <a:pt x="4503" y="981"/>
                  </a:lnTo>
                  <a:lnTo>
                    <a:pt x="4704" y="1053"/>
                  </a:lnTo>
                  <a:lnTo>
                    <a:pt x="4911" y="1131"/>
                  </a:lnTo>
                  <a:lnTo>
                    <a:pt x="5073" y="1197"/>
                  </a:lnTo>
                  <a:lnTo>
                    <a:pt x="5256" y="1281"/>
                  </a:lnTo>
                  <a:lnTo>
                    <a:pt x="5475" y="1401"/>
                  </a:lnTo>
                  <a:lnTo>
                    <a:pt x="5628" y="1482"/>
                  </a:lnTo>
                  <a:lnTo>
                    <a:pt x="5759" y="1572"/>
                  </a:lnTo>
                  <a:lnTo>
                    <a:pt x="5759" y="633"/>
                  </a:lnTo>
                  <a:lnTo>
                    <a:pt x="5493" y="570"/>
                  </a:lnTo>
                  <a:lnTo>
                    <a:pt x="5214" y="501"/>
                  </a:lnTo>
                  <a:lnTo>
                    <a:pt x="4950" y="444"/>
                  </a:lnTo>
                  <a:lnTo>
                    <a:pt x="4701" y="396"/>
                  </a:lnTo>
                  <a:lnTo>
                    <a:pt x="4425" y="348"/>
                  </a:lnTo>
                  <a:lnTo>
                    <a:pt x="4110" y="294"/>
                  </a:lnTo>
                  <a:lnTo>
                    <a:pt x="3813" y="252"/>
                  </a:lnTo>
                  <a:lnTo>
                    <a:pt x="3549" y="213"/>
                  </a:lnTo>
                  <a:lnTo>
                    <a:pt x="3261" y="183"/>
                  </a:lnTo>
                  <a:lnTo>
                    <a:pt x="3015" y="153"/>
                  </a:lnTo>
                  <a:lnTo>
                    <a:pt x="2757" y="129"/>
                  </a:lnTo>
                  <a:lnTo>
                    <a:pt x="2520" y="105"/>
                  </a:lnTo>
                  <a:lnTo>
                    <a:pt x="2301" y="87"/>
                  </a:lnTo>
                  <a:lnTo>
                    <a:pt x="2013" y="66"/>
                  </a:lnTo>
                  <a:lnTo>
                    <a:pt x="1731" y="48"/>
                  </a:lnTo>
                  <a:lnTo>
                    <a:pt x="1524" y="39"/>
                  </a:lnTo>
                  <a:lnTo>
                    <a:pt x="1260" y="27"/>
                  </a:lnTo>
                  <a:lnTo>
                    <a:pt x="966" y="15"/>
                  </a:lnTo>
                  <a:lnTo>
                    <a:pt x="714" y="12"/>
                  </a:lnTo>
                  <a:lnTo>
                    <a:pt x="510" y="6"/>
                  </a:lnTo>
                  <a:lnTo>
                    <a:pt x="243"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endParaRPr lang="en-US"/>
            </a:p>
          </p:txBody>
        </p:sp>
        <p:sp>
          <p:nvSpPr>
            <p:cNvPr id="19464" name="Freeform 8"/>
            <p:cNvSpPr>
              <a:spLocks/>
            </p:cNvSpPr>
            <p:nvPr/>
          </p:nvSpPr>
          <p:spPr bwMode="white">
            <a:xfrm>
              <a:off x="0" y="1130"/>
              <a:ext cx="5760" cy="970"/>
            </a:xfrm>
            <a:custGeom>
              <a:avLst/>
              <a:gdLst/>
              <a:ahLst/>
              <a:cxnLst>
                <a:cxn ang="0">
                  <a:pos x="0" y="0"/>
                </a:cxn>
                <a:cxn ang="0">
                  <a:pos x="0" y="339"/>
                </a:cxn>
                <a:cxn ang="0">
                  <a:pos x="318" y="342"/>
                </a:cxn>
                <a:cxn ang="0">
                  <a:pos x="591" y="348"/>
                </a:cxn>
                <a:cxn ang="0">
                  <a:pos x="846" y="354"/>
                </a:cxn>
                <a:cxn ang="0">
                  <a:pos x="1074" y="360"/>
                </a:cxn>
                <a:cxn ang="0">
                  <a:pos x="1314" y="366"/>
                </a:cxn>
                <a:cxn ang="0">
                  <a:pos x="1599" y="381"/>
                </a:cxn>
                <a:cxn ang="0">
                  <a:pos x="1911" y="399"/>
                </a:cxn>
                <a:cxn ang="0">
                  <a:pos x="2241" y="420"/>
                </a:cxn>
                <a:cxn ang="0">
                  <a:pos x="2619" y="453"/>
                </a:cxn>
                <a:cxn ang="0">
                  <a:pos x="2889" y="477"/>
                </a:cxn>
                <a:cxn ang="0">
                  <a:pos x="3177" y="507"/>
                </a:cxn>
                <a:cxn ang="0">
                  <a:pos x="3498" y="543"/>
                </a:cxn>
                <a:cxn ang="0">
                  <a:pos x="3813" y="585"/>
                </a:cxn>
                <a:cxn ang="0">
                  <a:pos x="4044" y="618"/>
                </a:cxn>
                <a:cxn ang="0">
                  <a:pos x="4365" y="669"/>
                </a:cxn>
                <a:cxn ang="0">
                  <a:pos x="4683" y="726"/>
                </a:cxn>
                <a:cxn ang="0">
                  <a:pos x="4980" y="786"/>
                </a:cxn>
                <a:cxn ang="0">
                  <a:pos x="5268" y="846"/>
                </a:cxn>
                <a:cxn ang="0">
                  <a:pos x="5646" y="942"/>
                </a:cxn>
                <a:cxn ang="0">
                  <a:pos x="5759" y="969"/>
                </a:cxn>
                <a:cxn ang="0">
                  <a:pos x="5759" y="0"/>
                </a:cxn>
                <a:cxn ang="0">
                  <a:pos x="0" y="0"/>
                </a:cxn>
              </a:cxnLst>
              <a:rect l="0" t="0" r="r" b="b"/>
              <a:pathLst>
                <a:path w="5760" h="970">
                  <a:moveTo>
                    <a:pt x="0" y="0"/>
                  </a:moveTo>
                  <a:lnTo>
                    <a:pt x="0" y="339"/>
                  </a:lnTo>
                  <a:lnTo>
                    <a:pt x="318" y="342"/>
                  </a:lnTo>
                  <a:lnTo>
                    <a:pt x="591" y="348"/>
                  </a:lnTo>
                  <a:lnTo>
                    <a:pt x="846" y="354"/>
                  </a:lnTo>
                  <a:lnTo>
                    <a:pt x="1074" y="360"/>
                  </a:lnTo>
                  <a:lnTo>
                    <a:pt x="1314" y="366"/>
                  </a:lnTo>
                  <a:lnTo>
                    <a:pt x="1599" y="381"/>
                  </a:lnTo>
                  <a:lnTo>
                    <a:pt x="1911" y="399"/>
                  </a:lnTo>
                  <a:lnTo>
                    <a:pt x="2241" y="420"/>
                  </a:lnTo>
                  <a:lnTo>
                    <a:pt x="2619" y="453"/>
                  </a:lnTo>
                  <a:lnTo>
                    <a:pt x="2889" y="477"/>
                  </a:lnTo>
                  <a:lnTo>
                    <a:pt x="3177" y="507"/>
                  </a:lnTo>
                  <a:lnTo>
                    <a:pt x="3498" y="543"/>
                  </a:lnTo>
                  <a:lnTo>
                    <a:pt x="3813" y="585"/>
                  </a:lnTo>
                  <a:lnTo>
                    <a:pt x="4044" y="618"/>
                  </a:lnTo>
                  <a:lnTo>
                    <a:pt x="4365" y="669"/>
                  </a:lnTo>
                  <a:lnTo>
                    <a:pt x="4683" y="726"/>
                  </a:lnTo>
                  <a:lnTo>
                    <a:pt x="4980" y="786"/>
                  </a:lnTo>
                  <a:lnTo>
                    <a:pt x="5268" y="846"/>
                  </a:lnTo>
                  <a:lnTo>
                    <a:pt x="5646" y="942"/>
                  </a:lnTo>
                  <a:lnTo>
                    <a:pt x="5759" y="969"/>
                  </a:lnTo>
                  <a:lnTo>
                    <a:pt x="5759"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endParaRPr lang="en-US"/>
            </a:p>
          </p:txBody>
        </p:sp>
        <p:sp>
          <p:nvSpPr>
            <p:cNvPr id="19465" name="Freeform 9"/>
            <p:cNvSpPr>
              <a:spLocks/>
            </p:cNvSpPr>
            <p:nvPr/>
          </p:nvSpPr>
          <p:spPr bwMode="white">
            <a:xfrm>
              <a:off x="0" y="-13"/>
              <a:ext cx="5760" cy="1060"/>
            </a:xfrm>
            <a:custGeom>
              <a:avLst/>
              <a:gdLst/>
              <a:ahLst/>
              <a:cxnLst>
                <a:cxn ang="0">
                  <a:pos x="0" y="753"/>
                </a:cxn>
                <a:cxn ang="0">
                  <a:pos x="0" y="1059"/>
                </a:cxn>
                <a:cxn ang="0">
                  <a:pos x="5759" y="1059"/>
                </a:cxn>
                <a:cxn ang="0">
                  <a:pos x="5759" y="0"/>
                </a:cxn>
                <a:cxn ang="0">
                  <a:pos x="5430" y="0"/>
                </a:cxn>
                <a:cxn ang="0">
                  <a:pos x="5298" y="84"/>
                </a:cxn>
                <a:cxn ang="0">
                  <a:pos x="5136" y="159"/>
                </a:cxn>
                <a:cxn ang="0">
                  <a:pos x="4968" y="222"/>
                </a:cxn>
                <a:cxn ang="0">
                  <a:pos x="4812" y="267"/>
                </a:cxn>
                <a:cxn ang="0">
                  <a:pos x="4626" y="324"/>
                </a:cxn>
                <a:cxn ang="0">
                  <a:pos x="4440" y="366"/>
                </a:cxn>
                <a:cxn ang="0">
                  <a:pos x="4230" y="414"/>
                </a:cxn>
                <a:cxn ang="0">
                  <a:pos x="3939" y="468"/>
                </a:cxn>
                <a:cxn ang="0">
                  <a:pos x="3711" y="504"/>
                </a:cxn>
                <a:cxn ang="0">
                  <a:pos x="3441" y="543"/>
                </a:cxn>
                <a:cxn ang="0">
                  <a:pos x="3189" y="579"/>
                </a:cxn>
                <a:cxn ang="0">
                  <a:pos x="2925" y="606"/>
                </a:cxn>
                <a:cxn ang="0">
                  <a:pos x="2679" y="633"/>
                </a:cxn>
                <a:cxn ang="0">
                  <a:pos x="2418" y="654"/>
                </a:cxn>
                <a:cxn ang="0">
                  <a:pos x="2142" y="675"/>
                </a:cxn>
                <a:cxn ang="0">
                  <a:pos x="1896" y="693"/>
                </a:cxn>
                <a:cxn ang="0">
                  <a:pos x="1647" y="708"/>
                </a:cxn>
                <a:cxn ang="0">
                  <a:pos x="1404" y="720"/>
                </a:cxn>
                <a:cxn ang="0">
                  <a:pos x="1170" y="732"/>
                </a:cxn>
                <a:cxn ang="0">
                  <a:pos x="906" y="738"/>
                </a:cxn>
                <a:cxn ang="0">
                  <a:pos x="534" y="747"/>
                </a:cxn>
                <a:cxn ang="0">
                  <a:pos x="201" y="753"/>
                </a:cxn>
                <a:cxn ang="0">
                  <a:pos x="0" y="753"/>
                </a:cxn>
              </a:cxnLst>
              <a:rect l="0" t="0" r="r" b="b"/>
              <a:pathLst>
                <a:path w="5760" h="1060">
                  <a:moveTo>
                    <a:pt x="0" y="753"/>
                  </a:moveTo>
                  <a:lnTo>
                    <a:pt x="0" y="1059"/>
                  </a:lnTo>
                  <a:lnTo>
                    <a:pt x="5759" y="1059"/>
                  </a:lnTo>
                  <a:lnTo>
                    <a:pt x="5759" y="0"/>
                  </a:lnTo>
                  <a:lnTo>
                    <a:pt x="5430" y="0"/>
                  </a:lnTo>
                  <a:lnTo>
                    <a:pt x="5298" y="84"/>
                  </a:lnTo>
                  <a:lnTo>
                    <a:pt x="5136" y="159"/>
                  </a:lnTo>
                  <a:lnTo>
                    <a:pt x="4968" y="222"/>
                  </a:lnTo>
                  <a:lnTo>
                    <a:pt x="4812" y="267"/>
                  </a:lnTo>
                  <a:lnTo>
                    <a:pt x="4626" y="324"/>
                  </a:lnTo>
                  <a:lnTo>
                    <a:pt x="4440" y="366"/>
                  </a:lnTo>
                  <a:lnTo>
                    <a:pt x="4230" y="414"/>
                  </a:lnTo>
                  <a:lnTo>
                    <a:pt x="3939" y="468"/>
                  </a:lnTo>
                  <a:lnTo>
                    <a:pt x="3711" y="504"/>
                  </a:lnTo>
                  <a:lnTo>
                    <a:pt x="3441" y="543"/>
                  </a:lnTo>
                  <a:lnTo>
                    <a:pt x="3189" y="579"/>
                  </a:lnTo>
                  <a:lnTo>
                    <a:pt x="2925" y="606"/>
                  </a:lnTo>
                  <a:lnTo>
                    <a:pt x="2679" y="633"/>
                  </a:lnTo>
                  <a:lnTo>
                    <a:pt x="2418" y="654"/>
                  </a:lnTo>
                  <a:lnTo>
                    <a:pt x="2142" y="675"/>
                  </a:lnTo>
                  <a:lnTo>
                    <a:pt x="1896" y="693"/>
                  </a:lnTo>
                  <a:lnTo>
                    <a:pt x="1647" y="708"/>
                  </a:lnTo>
                  <a:lnTo>
                    <a:pt x="1404" y="720"/>
                  </a:lnTo>
                  <a:lnTo>
                    <a:pt x="1170" y="732"/>
                  </a:lnTo>
                  <a:lnTo>
                    <a:pt x="906" y="738"/>
                  </a:lnTo>
                  <a:lnTo>
                    <a:pt x="534" y="747"/>
                  </a:lnTo>
                  <a:lnTo>
                    <a:pt x="201" y="753"/>
                  </a:lnTo>
                  <a:lnTo>
                    <a:pt x="0" y="753"/>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endParaRPr lang="en-US"/>
            </a:p>
          </p:txBody>
        </p:sp>
        <p:sp>
          <p:nvSpPr>
            <p:cNvPr id="19466" name="Freeform 10"/>
            <p:cNvSpPr>
              <a:spLocks/>
            </p:cNvSpPr>
            <p:nvPr/>
          </p:nvSpPr>
          <p:spPr bwMode="white">
            <a:xfrm>
              <a:off x="0" y="-13"/>
              <a:ext cx="5284" cy="673"/>
            </a:xfrm>
            <a:custGeom>
              <a:avLst/>
              <a:gdLst/>
              <a:ahLst/>
              <a:cxnLst>
                <a:cxn ang="0">
                  <a:pos x="0" y="366"/>
                </a:cxn>
                <a:cxn ang="0">
                  <a:pos x="0" y="672"/>
                </a:cxn>
                <a:cxn ang="0">
                  <a:pos x="303" y="672"/>
                </a:cxn>
                <a:cxn ang="0">
                  <a:pos x="723" y="663"/>
                </a:cxn>
                <a:cxn ang="0">
                  <a:pos x="1020" y="654"/>
                </a:cxn>
                <a:cxn ang="0">
                  <a:pos x="1302" y="642"/>
                </a:cxn>
                <a:cxn ang="0">
                  <a:pos x="1554" y="630"/>
                </a:cxn>
                <a:cxn ang="0">
                  <a:pos x="1779" y="615"/>
                </a:cxn>
                <a:cxn ang="0">
                  <a:pos x="1962" y="606"/>
                </a:cxn>
                <a:cxn ang="0">
                  <a:pos x="2193" y="588"/>
                </a:cxn>
                <a:cxn ang="0">
                  <a:pos x="2448" y="570"/>
                </a:cxn>
                <a:cxn ang="0">
                  <a:pos x="2700" y="546"/>
                </a:cxn>
                <a:cxn ang="0">
                  <a:pos x="2904" y="528"/>
                </a:cxn>
                <a:cxn ang="0">
                  <a:pos x="3138" y="498"/>
                </a:cxn>
                <a:cxn ang="0">
                  <a:pos x="3324" y="474"/>
                </a:cxn>
                <a:cxn ang="0">
                  <a:pos x="3534" y="447"/>
                </a:cxn>
                <a:cxn ang="0">
                  <a:pos x="3735" y="420"/>
                </a:cxn>
                <a:cxn ang="0">
                  <a:pos x="3933" y="384"/>
                </a:cxn>
                <a:cxn ang="0">
                  <a:pos x="4116" y="351"/>
                </a:cxn>
                <a:cxn ang="0">
                  <a:pos x="4266" y="318"/>
                </a:cxn>
                <a:cxn ang="0">
                  <a:pos x="4446" y="279"/>
                </a:cxn>
                <a:cxn ang="0">
                  <a:pos x="4620" y="237"/>
                </a:cxn>
                <a:cxn ang="0">
                  <a:pos x="4779" y="192"/>
                </a:cxn>
                <a:cxn ang="0">
                  <a:pos x="4920" y="147"/>
                </a:cxn>
                <a:cxn ang="0">
                  <a:pos x="5085" y="90"/>
                </a:cxn>
                <a:cxn ang="0">
                  <a:pos x="5193" y="42"/>
                </a:cxn>
                <a:cxn ang="0">
                  <a:pos x="5283" y="0"/>
                </a:cxn>
                <a:cxn ang="0">
                  <a:pos x="3201" y="0"/>
                </a:cxn>
                <a:cxn ang="0">
                  <a:pos x="2982" y="57"/>
                </a:cxn>
                <a:cxn ang="0">
                  <a:pos x="2775" y="108"/>
                </a:cxn>
                <a:cxn ang="0">
                  <a:pos x="2562" y="150"/>
                </a:cxn>
                <a:cxn ang="0">
                  <a:pos x="2397" y="183"/>
                </a:cxn>
                <a:cxn ang="0">
                  <a:pos x="2205" y="213"/>
                </a:cxn>
                <a:cxn ang="0">
                  <a:pos x="2001" y="243"/>
                </a:cxn>
                <a:cxn ang="0">
                  <a:pos x="1776" y="273"/>
                </a:cxn>
                <a:cxn ang="0">
                  <a:pos x="1536" y="297"/>
                </a:cxn>
                <a:cxn ang="0">
                  <a:pos x="1344" y="312"/>
                </a:cxn>
                <a:cxn ang="0">
                  <a:pos x="1134" y="330"/>
                </a:cxn>
                <a:cxn ang="0">
                  <a:pos x="921" y="342"/>
                </a:cxn>
                <a:cxn ang="0">
                  <a:pos x="696" y="354"/>
                </a:cxn>
                <a:cxn ang="0">
                  <a:pos x="501" y="360"/>
                </a:cxn>
                <a:cxn ang="0">
                  <a:pos x="279" y="366"/>
                </a:cxn>
                <a:cxn ang="0">
                  <a:pos x="99" y="369"/>
                </a:cxn>
                <a:cxn ang="0">
                  <a:pos x="0" y="366"/>
                </a:cxn>
              </a:cxnLst>
              <a:rect l="0" t="0" r="r" b="b"/>
              <a:pathLst>
                <a:path w="5284" h="673">
                  <a:moveTo>
                    <a:pt x="0" y="366"/>
                  </a:moveTo>
                  <a:lnTo>
                    <a:pt x="0" y="672"/>
                  </a:lnTo>
                  <a:lnTo>
                    <a:pt x="303" y="672"/>
                  </a:lnTo>
                  <a:lnTo>
                    <a:pt x="723" y="663"/>
                  </a:lnTo>
                  <a:lnTo>
                    <a:pt x="1020" y="654"/>
                  </a:lnTo>
                  <a:lnTo>
                    <a:pt x="1302" y="642"/>
                  </a:lnTo>
                  <a:lnTo>
                    <a:pt x="1554" y="630"/>
                  </a:lnTo>
                  <a:lnTo>
                    <a:pt x="1779" y="615"/>
                  </a:lnTo>
                  <a:lnTo>
                    <a:pt x="1962" y="606"/>
                  </a:lnTo>
                  <a:lnTo>
                    <a:pt x="2193" y="588"/>
                  </a:lnTo>
                  <a:lnTo>
                    <a:pt x="2448" y="570"/>
                  </a:lnTo>
                  <a:lnTo>
                    <a:pt x="2700" y="546"/>
                  </a:lnTo>
                  <a:lnTo>
                    <a:pt x="2904" y="528"/>
                  </a:lnTo>
                  <a:lnTo>
                    <a:pt x="3138" y="498"/>
                  </a:lnTo>
                  <a:lnTo>
                    <a:pt x="3324" y="474"/>
                  </a:lnTo>
                  <a:lnTo>
                    <a:pt x="3534" y="447"/>
                  </a:lnTo>
                  <a:lnTo>
                    <a:pt x="3735" y="420"/>
                  </a:lnTo>
                  <a:lnTo>
                    <a:pt x="3933" y="384"/>
                  </a:lnTo>
                  <a:lnTo>
                    <a:pt x="4116" y="351"/>
                  </a:lnTo>
                  <a:lnTo>
                    <a:pt x="4266" y="318"/>
                  </a:lnTo>
                  <a:lnTo>
                    <a:pt x="4446" y="279"/>
                  </a:lnTo>
                  <a:lnTo>
                    <a:pt x="4620" y="237"/>
                  </a:lnTo>
                  <a:lnTo>
                    <a:pt x="4779" y="192"/>
                  </a:lnTo>
                  <a:lnTo>
                    <a:pt x="4920" y="147"/>
                  </a:lnTo>
                  <a:lnTo>
                    <a:pt x="5085" y="90"/>
                  </a:lnTo>
                  <a:lnTo>
                    <a:pt x="5193" y="42"/>
                  </a:lnTo>
                  <a:lnTo>
                    <a:pt x="5283" y="0"/>
                  </a:lnTo>
                  <a:lnTo>
                    <a:pt x="3201" y="0"/>
                  </a:lnTo>
                  <a:lnTo>
                    <a:pt x="2982" y="57"/>
                  </a:lnTo>
                  <a:lnTo>
                    <a:pt x="2775" y="108"/>
                  </a:lnTo>
                  <a:lnTo>
                    <a:pt x="2562" y="150"/>
                  </a:lnTo>
                  <a:lnTo>
                    <a:pt x="2397" y="183"/>
                  </a:lnTo>
                  <a:lnTo>
                    <a:pt x="2205" y="213"/>
                  </a:lnTo>
                  <a:lnTo>
                    <a:pt x="2001" y="243"/>
                  </a:lnTo>
                  <a:lnTo>
                    <a:pt x="1776" y="273"/>
                  </a:lnTo>
                  <a:lnTo>
                    <a:pt x="1536" y="297"/>
                  </a:lnTo>
                  <a:lnTo>
                    <a:pt x="1344" y="312"/>
                  </a:lnTo>
                  <a:lnTo>
                    <a:pt x="1134" y="330"/>
                  </a:lnTo>
                  <a:lnTo>
                    <a:pt x="921" y="342"/>
                  </a:lnTo>
                  <a:lnTo>
                    <a:pt x="696" y="354"/>
                  </a:lnTo>
                  <a:lnTo>
                    <a:pt x="501" y="360"/>
                  </a:lnTo>
                  <a:lnTo>
                    <a:pt x="279" y="366"/>
                  </a:lnTo>
                  <a:lnTo>
                    <a:pt x="99" y="369"/>
                  </a:lnTo>
                  <a:lnTo>
                    <a:pt x="0" y="366"/>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endParaRPr lang="en-US"/>
            </a:p>
          </p:txBody>
        </p:sp>
        <p:sp>
          <p:nvSpPr>
            <p:cNvPr id="19467" name="Freeform 11"/>
            <p:cNvSpPr>
              <a:spLocks/>
            </p:cNvSpPr>
            <p:nvPr/>
          </p:nvSpPr>
          <p:spPr bwMode="white">
            <a:xfrm>
              <a:off x="0" y="-13"/>
              <a:ext cx="2884" cy="286"/>
            </a:xfrm>
            <a:custGeom>
              <a:avLst/>
              <a:gdLst/>
              <a:ahLst/>
              <a:cxnLst>
                <a:cxn ang="0">
                  <a:pos x="0" y="0"/>
                </a:cxn>
                <a:cxn ang="0">
                  <a:pos x="0" y="285"/>
                </a:cxn>
                <a:cxn ang="0">
                  <a:pos x="192" y="285"/>
                </a:cxn>
                <a:cxn ang="0">
                  <a:pos x="384" y="282"/>
                </a:cxn>
                <a:cxn ang="0">
                  <a:pos x="579" y="276"/>
                </a:cxn>
                <a:cxn ang="0">
                  <a:pos x="789" y="267"/>
                </a:cxn>
                <a:cxn ang="0">
                  <a:pos x="999" y="258"/>
                </a:cxn>
                <a:cxn ang="0">
                  <a:pos x="1161" y="246"/>
                </a:cxn>
                <a:cxn ang="0">
                  <a:pos x="1302" y="234"/>
                </a:cxn>
                <a:cxn ang="0">
                  <a:pos x="1458" y="222"/>
                </a:cxn>
                <a:cxn ang="0">
                  <a:pos x="1665" y="201"/>
                </a:cxn>
                <a:cxn ang="0">
                  <a:pos x="1992" y="159"/>
                </a:cxn>
                <a:cxn ang="0">
                  <a:pos x="2301" y="117"/>
                </a:cxn>
                <a:cxn ang="0">
                  <a:pos x="2604" y="60"/>
                </a:cxn>
                <a:cxn ang="0">
                  <a:pos x="2883" y="0"/>
                </a:cxn>
                <a:cxn ang="0">
                  <a:pos x="0" y="0"/>
                </a:cxn>
              </a:cxnLst>
              <a:rect l="0" t="0" r="r" b="b"/>
              <a:pathLst>
                <a:path w="2884" h="286">
                  <a:moveTo>
                    <a:pt x="0" y="0"/>
                  </a:moveTo>
                  <a:lnTo>
                    <a:pt x="0" y="285"/>
                  </a:lnTo>
                  <a:lnTo>
                    <a:pt x="192" y="285"/>
                  </a:lnTo>
                  <a:lnTo>
                    <a:pt x="384" y="282"/>
                  </a:lnTo>
                  <a:lnTo>
                    <a:pt x="579" y="276"/>
                  </a:lnTo>
                  <a:lnTo>
                    <a:pt x="789" y="267"/>
                  </a:lnTo>
                  <a:lnTo>
                    <a:pt x="999" y="258"/>
                  </a:lnTo>
                  <a:lnTo>
                    <a:pt x="1161" y="246"/>
                  </a:lnTo>
                  <a:lnTo>
                    <a:pt x="1302" y="234"/>
                  </a:lnTo>
                  <a:lnTo>
                    <a:pt x="1458" y="222"/>
                  </a:lnTo>
                  <a:lnTo>
                    <a:pt x="1665" y="201"/>
                  </a:lnTo>
                  <a:lnTo>
                    <a:pt x="1992" y="159"/>
                  </a:lnTo>
                  <a:lnTo>
                    <a:pt x="2301" y="117"/>
                  </a:lnTo>
                  <a:lnTo>
                    <a:pt x="2604" y="60"/>
                  </a:lnTo>
                  <a:lnTo>
                    <a:pt x="2883" y="0"/>
                  </a:lnTo>
                  <a:lnTo>
                    <a:pt x="0" y="0"/>
                  </a:lnTo>
                </a:path>
              </a:pathLst>
            </a:custGeom>
            <a:gradFill rotWithShape="0">
              <a:gsLst>
                <a:gs pos="0">
                  <a:schemeClr val="accent2"/>
                </a:gs>
                <a:gs pos="100000">
                  <a:schemeClr val="bg1"/>
                </a:gs>
              </a:gsLst>
              <a:lin ang="0" scaled="1"/>
            </a:gradFill>
            <a:ln w="9525">
              <a:noFill/>
              <a:round/>
              <a:headEnd type="none" w="sm" len="sm"/>
              <a:tailEnd type="none" w="sm" len="sm"/>
            </a:ln>
            <a:effectLst/>
          </p:spPr>
          <p:txBody>
            <a:bodyPr/>
            <a:lstStyle/>
            <a:p>
              <a:endParaRPr lang="en-US"/>
            </a:p>
          </p:txBody>
        </p:sp>
      </p:grpSp>
      <p:sp>
        <p:nvSpPr>
          <p:cNvPr id="19474" name="Rectangle 18"/>
          <p:cNvSpPr>
            <a:spLocks noChangeArrowheads="1"/>
          </p:cNvSpPr>
          <p:nvPr userDrawn="1"/>
        </p:nvSpPr>
        <p:spPr bwMode="auto">
          <a:xfrm>
            <a:off x="0" y="0"/>
            <a:ext cx="2438400" cy="685800"/>
          </a:xfrm>
          <a:prstGeom prst="rect">
            <a:avLst/>
          </a:prstGeom>
          <a:solidFill>
            <a:schemeClr val="tx2"/>
          </a:solidFill>
          <a:ln w="12700">
            <a:solidFill>
              <a:schemeClr val="tx1"/>
            </a:solidFill>
            <a:miter lim="800000"/>
            <a:headEnd type="none" w="sm" len="sm"/>
            <a:tailEnd type="none" w="sm" len="sm"/>
          </a:ln>
          <a:effectLst/>
        </p:spPr>
        <p:txBody>
          <a:bodyPr wrap="none" anchor="ctr"/>
          <a:lstStyle/>
          <a:p>
            <a:endParaRPr lang="en-US"/>
          </a:p>
        </p:txBody>
      </p:sp>
      <p:sp>
        <p:nvSpPr>
          <p:cNvPr id="19468" name="Rectangle 1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9469" name="Rectangle 1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9470" name="Rectangle 1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endParaRPr lang="en-US"/>
          </a:p>
        </p:txBody>
      </p:sp>
      <p:sp>
        <p:nvSpPr>
          <p:cNvPr id="19471" name="Rectangle 1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vl1pPr>
          </a:lstStyle>
          <a:p>
            <a:endParaRPr lang="en-US"/>
          </a:p>
        </p:txBody>
      </p:sp>
      <p:sp>
        <p:nvSpPr>
          <p:cNvPr id="19472" name="Rectangle 1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fld id="{15DFDAE5-A0DA-4827-A1B7-A109C4F33C0D}" type="slidenum">
              <a:rPr lang="en-US"/>
              <a:pPr/>
              <a:t>‹#›</a:t>
            </a:fld>
            <a:endParaRPr lang="en-US"/>
          </a:p>
        </p:txBody>
      </p:sp>
      <p:graphicFrame>
        <p:nvGraphicFramePr>
          <p:cNvPr id="19473" name="Object 17"/>
          <p:cNvGraphicFramePr>
            <a:graphicFrameLocks noChangeAspect="1"/>
          </p:cNvGraphicFramePr>
          <p:nvPr/>
        </p:nvGraphicFramePr>
        <p:xfrm>
          <a:off x="0" y="0"/>
          <a:ext cx="2662238" cy="720725"/>
        </p:xfrm>
        <a:graphic>
          <a:graphicData uri="http://schemas.openxmlformats.org/presentationml/2006/ole">
            <mc:AlternateContent xmlns:mc="http://schemas.openxmlformats.org/markup-compatibility/2006">
              <mc:Choice xmlns:v="urn:schemas-microsoft-com:vml" Requires="v">
                <p:oleObj name="VISIO" r:id="rId13" imgW="2662920" imgH="721080" progId="Visio.Drawing.11">
                  <p:embed/>
                </p:oleObj>
              </mc:Choice>
              <mc:Fallback>
                <p:oleObj name="VISIO" r:id="rId13" imgW="2662920" imgH="721080" progId="Visio.Drawing.11">
                  <p:embed/>
                  <p:pic>
                    <p:nvPicPr>
                      <p:cNvPr id="0" name="Picture 1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0"/>
                        <a:ext cx="2662238" cy="720725"/>
                      </a:xfrm>
                      <a:prstGeom prst="rect">
                        <a:avLst/>
                      </a:prstGeom>
                      <a:noFill/>
                      <a:ln>
                        <a:noFill/>
                      </a:ln>
                      <a:effectLst/>
                      <a:extLst>
                        <a:ext uri="{909E8E84-426E-40DD-AFC4-6F175D3DCCD1}">
                          <a14:hiddenFill xmlns:a14="http://schemas.microsoft.com/office/drawing/2010/main">
                            <a:solidFill>
                              <a:srgbClr val="FF9900"/>
                            </a:solidFill>
                          </a14:hiddenFill>
                        </a:ext>
                        <a:ext uri="{91240B29-F687-4F45-9708-019B960494DF}">
                          <a14:hiddenLine xmlns:a14="http://schemas.microsoft.com/office/drawing/2010/main" w="12700">
                            <a:solidFill>
                              <a:srgbClr val="FFFFFF"/>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000000"/>
                              </a:outerShdw>
                            </a:effectLst>
                          </a14:hiddenEffects>
                        </a:ext>
                      </a:extLst>
                    </p:spPr>
                  </p:pic>
                </p:oleObj>
              </mc:Fallback>
            </mc:AlternateContent>
          </a:graphicData>
        </a:graphic>
      </p:graphicFrame>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4.wmf"/></Relationships>
</file>

<file path=ppt/slides/_rels/slide1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4.wmf"/></Relationships>
</file>

<file path=ppt/slides/_rels/slide1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4.wmf"/></Relationships>
</file>

<file path=ppt/slides/_rels/slide13.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5.xml"/><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png"/></Relationships>
</file>

<file path=ppt/slides/_rels/slide27.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oleObject" Target="../embeddings/Microsoft_Visio_2003-2010_Drawing.vsd"/><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gradFill rotWithShape="0">
          <a:gsLst>
            <a:gs pos="0">
              <a:schemeClr val="bg1">
                <a:gamma/>
                <a:shade val="40000"/>
                <a:invGamma/>
              </a:schemeClr>
            </a:gs>
            <a:gs pos="100000">
              <a:schemeClr val="bg1"/>
            </a:gs>
          </a:gsLst>
          <a:lin ang="5400000" scaled="1"/>
        </a:gradFill>
        <a:effectLst/>
      </p:bgPr>
    </p:bg>
    <p:spTree>
      <p:nvGrpSpPr>
        <p:cNvPr id="1" name=""/>
        <p:cNvGrpSpPr/>
        <p:nvPr/>
      </p:nvGrpSpPr>
      <p:grpSpPr>
        <a:xfrm>
          <a:off x="0" y="0"/>
          <a:ext cx="0" cy="0"/>
          <a:chOff x="0" y="0"/>
          <a:chExt cx="0" cy="0"/>
        </a:xfrm>
      </p:grpSpPr>
      <p:grpSp>
        <p:nvGrpSpPr>
          <p:cNvPr id="4101" name="Group 5" descr="The Title of the Course is ECE 3355, Electronics."/>
          <p:cNvGrpSpPr>
            <a:grpSpLocks/>
          </p:cNvGrpSpPr>
          <p:nvPr/>
        </p:nvGrpSpPr>
        <p:grpSpPr bwMode="auto">
          <a:xfrm>
            <a:off x="152400" y="1752600"/>
            <a:ext cx="8840788" cy="1612900"/>
            <a:chOff x="96" y="1104"/>
            <a:chExt cx="5569" cy="1016"/>
          </a:xfrm>
        </p:grpSpPr>
        <p:sp>
          <p:nvSpPr>
            <p:cNvPr id="4098" name="Rectangle 2"/>
            <p:cNvSpPr>
              <a:spLocks noChangeArrowheads="1"/>
            </p:cNvSpPr>
            <p:nvPr/>
          </p:nvSpPr>
          <p:spPr bwMode="auto">
            <a:xfrm>
              <a:off x="96" y="1113"/>
              <a:ext cx="5565" cy="1003"/>
            </a:xfrm>
            <a:prstGeom prst="rect">
              <a:avLst/>
            </a:prstGeom>
            <a:solidFill>
              <a:schemeClr val="accent1"/>
            </a:solidFill>
            <a:ln w="12700">
              <a:noFill/>
              <a:miter lim="800000"/>
              <a:headEnd/>
              <a:tailEnd/>
            </a:ln>
            <a:effectLst>
              <a:outerShdw dist="53882" dir="18900000" algn="ctr" rotWithShape="0">
                <a:srgbClr val="000000"/>
              </a:outerShdw>
            </a:effectLst>
          </p:spPr>
          <p:txBody>
            <a:bodyPr wrap="none" anchor="ctr"/>
            <a:lstStyle/>
            <a:p>
              <a:endParaRPr lang="en-US"/>
            </a:p>
          </p:txBody>
        </p:sp>
        <p:sp>
          <p:nvSpPr>
            <p:cNvPr id="4099" name="Freeform 3"/>
            <p:cNvSpPr>
              <a:spLocks/>
            </p:cNvSpPr>
            <p:nvPr/>
          </p:nvSpPr>
          <p:spPr bwMode="auto">
            <a:xfrm>
              <a:off x="96" y="1104"/>
              <a:ext cx="5569" cy="302"/>
            </a:xfrm>
            <a:custGeom>
              <a:avLst/>
              <a:gdLst/>
              <a:ahLst/>
              <a:cxnLst>
                <a:cxn ang="0">
                  <a:pos x="0" y="301"/>
                </a:cxn>
                <a:cxn ang="0">
                  <a:pos x="0" y="0"/>
                </a:cxn>
                <a:cxn ang="0">
                  <a:pos x="5568" y="0"/>
                </a:cxn>
              </a:cxnLst>
              <a:rect l="0" t="0" r="r" b="b"/>
              <a:pathLst>
                <a:path w="5569" h="302">
                  <a:moveTo>
                    <a:pt x="0" y="301"/>
                  </a:moveTo>
                  <a:lnTo>
                    <a:pt x="0" y="0"/>
                  </a:lnTo>
                  <a:lnTo>
                    <a:pt x="5568" y="0"/>
                  </a:lnTo>
                </a:path>
              </a:pathLst>
            </a:custGeom>
            <a:noFill/>
            <a:ln w="12700" cap="rnd" cmpd="sng">
              <a:solidFill>
                <a:srgbClr val="FFFFFF"/>
              </a:solidFill>
              <a:prstDash val="solid"/>
              <a:round/>
              <a:headEnd type="none" w="med" len="med"/>
              <a:tailEnd type="none" w="med" len="med"/>
            </a:ln>
            <a:effectLst/>
          </p:spPr>
          <p:txBody>
            <a:bodyPr/>
            <a:lstStyle/>
            <a:p>
              <a:endParaRPr lang="en-US"/>
            </a:p>
          </p:txBody>
        </p:sp>
        <p:sp>
          <p:nvSpPr>
            <p:cNvPr id="4100" name="Freeform 4"/>
            <p:cNvSpPr>
              <a:spLocks/>
            </p:cNvSpPr>
            <p:nvPr/>
          </p:nvSpPr>
          <p:spPr bwMode="auto">
            <a:xfrm>
              <a:off x="96" y="1818"/>
              <a:ext cx="5569" cy="302"/>
            </a:xfrm>
            <a:custGeom>
              <a:avLst/>
              <a:gdLst/>
              <a:ahLst/>
              <a:cxnLst>
                <a:cxn ang="0">
                  <a:pos x="5568" y="0"/>
                </a:cxn>
                <a:cxn ang="0">
                  <a:pos x="5568" y="301"/>
                </a:cxn>
                <a:cxn ang="0">
                  <a:pos x="0" y="301"/>
                </a:cxn>
              </a:cxnLst>
              <a:rect l="0" t="0" r="r" b="b"/>
              <a:pathLst>
                <a:path w="5569" h="302">
                  <a:moveTo>
                    <a:pt x="5568" y="0"/>
                  </a:moveTo>
                  <a:lnTo>
                    <a:pt x="5568" y="301"/>
                  </a:lnTo>
                  <a:lnTo>
                    <a:pt x="0" y="301"/>
                  </a:lnTo>
                </a:path>
              </a:pathLst>
            </a:custGeom>
            <a:noFill/>
            <a:ln w="12700" cap="rnd" cmpd="sng">
              <a:solidFill>
                <a:srgbClr val="333333"/>
              </a:solidFill>
              <a:prstDash val="solid"/>
              <a:round/>
              <a:headEnd type="none" w="med" len="med"/>
              <a:tailEnd type="none" w="med" len="med"/>
            </a:ln>
            <a:effectLst/>
          </p:spPr>
          <p:txBody>
            <a:bodyPr/>
            <a:lstStyle/>
            <a:p>
              <a:endParaRPr lang="en-US"/>
            </a:p>
          </p:txBody>
        </p:sp>
      </p:grpSp>
      <p:sp>
        <p:nvSpPr>
          <p:cNvPr id="4102" name="Rectangle 6"/>
          <p:cNvSpPr>
            <a:spLocks noGrp="1" noChangeArrowheads="1"/>
          </p:cNvSpPr>
          <p:nvPr>
            <p:ph type="ctrTitle"/>
          </p:nvPr>
        </p:nvSpPr>
        <p:spPr>
          <a:xfrm>
            <a:off x="685800" y="1981200"/>
            <a:ext cx="7772400" cy="1143000"/>
          </a:xfrm>
          <a:noFill/>
          <a:ln/>
        </p:spPr>
        <p:txBody>
          <a:bodyPr lIns="90488" tIns="44450" rIns="90488" bIns="44450"/>
          <a:lstStyle/>
          <a:p>
            <a:r>
              <a:rPr lang="en-US" dirty="0">
                <a:solidFill>
                  <a:schemeClr val="tx1"/>
                </a:solidFill>
                <a:effectLst>
                  <a:outerShdw blurRad="38100" dist="38100" dir="2700000" algn="tl">
                    <a:srgbClr val="000000"/>
                  </a:outerShdw>
                </a:effectLst>
                <a:latin typeface="Arial Black" pitchFamily="34" charset="0"/>
              </a:rPr>
              <a:t>ECE 3355 Electronics</a:t>
            </a:r>
          </a:p>
        </p:txBody>
      </p:sp>
      <p:sp>
        <p:nvSpPr>
          <p:cNvPr id="4103" name="Rectangle 7"/>
          <p:cNvSpPr>
            <a:spLocks noGrp="1" noChangeArrowheads="1"/>
          </p:cNvSpPr>
          <p:nvPr>
            <p:ph type="subTitle" idx="1"/>
          </p:nvPr>
        </p:nvSpPr>
        <p:spPr>
          <a:xfrm>
            <a:off x="762000" y="3505200"/>
            <a:ext cx="7924800" cy="3048000"/>
          </a:xfrm>
          <a:noFill/>
          <a:ln/>
        </p:spPr>
        <p:txBody>
          <a:bodyPr lIns="90488" tIns="44450" rIns="90488" bIns="44450"/>
          <a:lstStyle/>
          <a:p>
            <a:r>
              <a:rPr lang="en-US" dirty="0"/>
              <a:t>Lecture Notes</a:t>
            </a:r>
          </a:p>
          <a:p>
            <a:r>
              <a:rPr lang="en-US" dirty="0"/>
              <a:t>Set 7 – Version 26</a:t>
            </a:r>
          </a:p>
          <a:p>
            <a:r>
              <a:rPr lang="en-US" dirty="0"/>
              <a:t>BJT Amplifiers</a:t>
            </a:r>
          </a:p>
          <a:p>
            <a:r>
              <a:rPr lang="en-US" dirty="0"/>
              <a:t>Dr. Dave Shattuck</a:t>
            </a:r>
          </a:p>
          <a:p>
            <a:r>
              <a:rPr lang="en-US" dirty="0"/>
              <a:t>Dept. of ECE, Univ. of Houston</a:t>
            </a:r>
          </a:p>
        </p:txBody>
      </p:sp>
    </p:spTree>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descr="This is the output characteristic of the transistor, drawn in the linear region of the transistor only.  It shows the collector current versus the voltage at the collector with respect to the emitter, and a family of curves at different values of base current. The partial ac model is also drawn."/>
          <p:cNvSpPr/>
          <p:nvPr/>
        </p:nvSpPr>
        <p:spPr bwMode="auto">
          <a:xfrm>
            <a:off x="2971800" y="4051994"/>
            <a:ext cx="5562600" cy="2501205"/>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p:txBody>
      </p:sp>
      <p:sp>
        <p:nvSpPr>
          <p:cNvPr id="150530" name="Rectangle 2"/>
          <p:cNvSpPr>
            <a:spLocks noGrp="1" noChangeArrowheads="1"/>
          </p:cNvSpPr>
          <p:nvPr>
            <p:ph type="title"/>
          </p:nvPr>
        </p:nvSpPr>
        <p:spPr>
          <a:xfrm>
            <a:off x="2514600" y="0"/>
            <a:ext cx="6629400" cy="1143000"/>
          </a:xfrm>
        </p:spPr>
        <p:txBody>
          <a:bodyPr/>
          <a:lstStyle/>
          <a:p>
            <a:r>
              <a:rPr lang="en-US" sz="4000" dirty="0"/>
              <a:t>Small Signal Equivalent Circuits for BJTs - 4</a:t>
            </a:r>
          </a:p>
        </p:txBody>
      </p:sp>
      <p:pic>
        <p:nvPicPr>
          <p:cNvPr id="74754" name="Picture 2" descr="This is the output characteristic of the transistor, drawn in the linear region of the transistor only.  It shows the collector current versus the voltage at the collector with respect to the emitter, and a family of curves at different values of base current. The partial ac model is also drawn."/>
          <p:cNvPicPr>
            <a:picLocks noChangeAspect="1" noChangeArrowheads="1"/>
          </p:cNvPicPr>
          <p:nvPr/>
        </p:nvPicPr>
        <p:blipFill>
          <a:blip r:embed="rId3">
            <a:extLst>
              <a:ext uri="{28A0092B-C50C-407E-A947-70E740481C1C}">
                <a14:useLocalDpi xmlns:a14="http://schemas.microsoft.com/office/drawing/2010/main" val="0"/>
              </a:ext>
            </a:extLst>
          </a:blip>
          <a:srcRect l="-134" r="-134" b="447"/>
          <a:stretch>
            <a:fillRect/>
          </a:stretch>
        </p:blipFill>
        <p:spPr bwMode="auto">
          <a:xfrm>
            <a:off x="5562600" y="4379777"/>
            <a:ext cx="2777065" cy="16763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228600" y="2667000"/>
            <a:ext cx="8305799" cy="1384995"/>
          </a:xfrm>
          <a:prstGeom prst="rect">
            <a:avLst/>
          </a:prstGeom>
          <a:noFill/>
        </p:spPr>
        <p:txBody>
          <a:bodyPr wrap="square" rtlCol="0">
            <a:spAutoFit/>
          </a:bodyPr>
          <a:lstStyle/>
          <a:p>
            <a:r>
              <a:rPr lang="en-US" sz="2800" dirty="0"/>
              <a:t>What would model a linear relationship between voltage and current? A resistor.  We add that resistor, to get the following model.</a:t>
            </a:r>
          </a:p>
        </p:txBody>
      </p:sp>
      <p:pic>
        <p:nvPicPr>
          <p:cNvPr id="78850" name="Picture 2" descr="This is the output characteristic of the transistor, drawn in the linear region of the transistor only.  It shows the collector current versus the voltage at the collector with respect to the emitter, and a family of curves at different values of base current. The partial ac model is also drawn."/>
          <p:cNvPicPr>
            <a:picLocks noChangeAspect="1" noChangeArrowheads="1"/>
          </p:cNvPicPr>
          <p:nvPr/>
        </p:nvPicPr>
        <p:blipFill>
          <a:blip r:embed="rId4">
            <a:extLst>
              <a:ext uri="{28A0092B-C50C-407E-A947-70E740481C1C}">
                <a14:useLocalDpi xmlns:a14="http://schemas.microsoft.com/office/drawing/2010/main" val="0"/>
              </a:ext>
            </a:extLst>
          </a:blip>
          <a:srcRect l="-232" r="-232" b="534"/>
          <a:stretch>
            <a:fillRect/>
          </a:stretch>
        </p:blipFill>
        <p:spPr bwMode="auto">
          <a:xfrm>
            <a:off x="2680759" y="4032115"/>
            <a:ext cx="2733675" cy="2371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3"/>
          <p:cNvSpPr>
            <a:spLocks noGrp="1" noChangeArrowheads="1"/>
          </p:cNvSpPr>
          <p:nvPr>
            <p:ph idx="1"/>
          </p:nvPr>
        </p:nvSpPr>
        <p:spPr>
          <a:xfrm>
            <a:off x="567265" y="1371600"/>
            <a:ext cx="7772400" cy="990600"/>
          </a:xfrm>
        </p:spPr>
        <p:txBody>
          <a:bodyPr/>
          <a:lstStyle/>
          <a:p>
            <a:r>
              <a:rPr lang="en-US" sz="2400" dirty="0"/>
              <a:t>	We will try to see where this model comes from, by looking at the output characteristic of the transistor.</a:t>
            </a:r>
          </a:p>
        </p:txBody>
      </p:sp>
    </p:spTree>
    <p:extLst>
      <p:ext uri="{BB962C8B-B14F-4D97-AF65-F5344CB8AC3E}">
        <p14:creationId xmlns:p14="http://schemas.microsoft.com/office/powerpoint/2010/main" val="9177779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descr="This is the output characteristic of the transistor, drawn in the linear region of the transistor only.  It shows the collector current versus the voltage at the collector with respect to the emitter, and a family of curves at different values of base current. The partial ac model is also drawn."/>
          <p:cNvSpPr/>
          <p:nvPr/>
        </p:nvSpPr>
        <p:spPr bwMode="auto">
          <a:xfrm>
            <a:off x="2971800" y="4051994"/>
            <a:ext cx="5562600" cy="2501205"/>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p:txBody>
      </p:sp>
      <p:sp>
        <p:nvSpPr>
          <p:cNvPr id="150530" name="Rectangle 2"/>
          <p:cNvSpPr>
            <a:spLocks noGrp="1" noChangeArrowheads="1"/>
          </p:cNvSpPr>
          <p:nvPr>
            <p:ph type="title"/>
          </p:nvPr>
        </p:nvSpPr>
        <p:spPr>
          <a:xfrm>
            <a:off x="2514600" y="0"/>
            <a:ext cx="6629400" cy="1143000"/>
          </a:xfrm>
        </p:spPr>
        <p:txBody>
          <a:bodyPr/>
          <a:lstStyle/>
          <a:p>
            <a:r>
              <a:rPr lang="en-US" sz="4000" dirty="0"/>
              <a:t>Small Signal Equivalent Circuits for BJTs – 4a</a:t>
            </a:r>
          </a:p>
        </p:txBody>
      </p:sp>
      <p:pic>
        <p:nvPicPr>
          <p:cNvPr id="74754" name="Picture 2" descr="This is the output characteristic of the transistor, drawn in the linear region of the transistor only.  It shows the collector current versus the voltage at the collector with respect to the emitter, and a family of curves at different values of base current. The partial ac model is also drawn."/>
          <p:cNvPicPr>
            <a:picLocks noChangeAspect="1" noChangeArrowheads="1"/>
          </p:cNvPicPr>
          <p:nvPr/>
        </p:nvPicPr>
        <p:blipFill>
          <a:blip r:embed="rId3">
            <a:extLst>
              <a:ext uri="{28A0092B-C50C-407E-A947-70E740481C1C}">
                <a14:useLocalDpi xmlns:a14="http://schemas.microsoft.com/office/drawing/2010/main" val="0"/>
              </a:ext>
            </a:extLst>
          </a:blip>
          <a:srcRect l="-134" r="-134" b="447"/>
          <a:stretch>
            <a:fillRect/>
          </a:stretch>
        </p:blipFill>
        <p:spPr bwMode="auto">
          <a:xfrm>
            <a:off x="5562600" y="4379777"/>
            <a:ext cx="2777065" cy="16763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228600" y="2667000"/>
            <a:ext cx="8305799" cy="1384995"/>
          </a:xfrm>
          <a:prstGeom prst="rect">
            <a:avLst/>
          </a:prstGeom>
          <a:noFill/>
        </p:spPr>
        <p:txBody>
          <a:bodyPr wrap="square" rtlCol="0">
            <a:spAutoFit/>
          </a:bodyPr>
          <a:lstStyle/>
          <a:p>
            <a:r>
              <a:rPr lang="en-US" sz="2800" dirty="0"/>
              <a:t>What would model a linear relationship between voltage and current? A resistor.  We add that resistor, to get the following model.</a:t>
            </a:r>
          </a:p>
        </p:txBody>
      </p:sp>
      <p:pic>
        <p:nvPicPr>
          <p:cNvPr id="78850" name="Picture 2" descr="This is the output characteristic of the transistor, drawn in the linear region of the transistor only.  It shows the collector current versus the voltage at the collector with respect to the emitter, and a family of curves at different values of base current. The partial ac model is also drawn."/>
          <p:cNvPicPr>
            <a:picLocks noChangeAspect="1" noChangeArrowheads="1"/>
          </p:cNvPicPr>
          <p:nvPr/>
        </p:nvPicPr>
        <p:blipFill>
          <a:blip r:embed="rId4">
            <a:extLst>
              <a:ext uri="{28A0092B-C50C-407E-A947-70E740481C1C}">
                <a14:useLocalDpi xmlns:a14="http://schemas.microsoft.com/office/drawing/2010/main" val="0"/>
              </a:ext>
            </a:extLst>
          </a:blip>
          <a:srcRect l="-232" r="-232" b="534"/>
          <a:stretch>
            <a:fillRect/>
          </a:stretch>
        </p:blipFill>
        <p:spPr bwMode="auto">
          <a:xfrm>
            <a:off x="2680759" y="4032115"/>
            <a:ext cx="2733675" cy="2371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p:nvSpPr>
        <p:spPr>
          <a:xfrm>
            <a:off x="210766" y="4054325"/>
            <a:ext cx="2667000" cy="2308324"/>
          </a:xfrm>
          <a:prstGeom prst="rect">
            <a:avLst/>
          </a:prstGeom>
          <a:noFill/>
        </p:spPr>
        <p:txBody>
          <a:bodyPr wrap="square" rtlCol="0">
            <a:spAutoFit/>
          </a:bodyPr>
          <a:lstStyle/>
          <a:p>
            <a:r>
              <a:rPr lang="en-US" sz="2400" dirty="0"/>
              <a:t>The value of </a:t>
            </a:r>
            <a:r>
              <a:rPr lang="en-US" sz="2400" i="1" dirty="0" err="1"/>
              <a:t>r</a:t>
            </a:r>
            <a:r>
              <a:rPr lang="en-US" sz="2400" i="1" baseline="-25000" dirty="0" err="1"/>
              <a:t>o</a:t>
            </a:r>
            <a:r>
              <a:rPr lang="en-US" sz="2400" dirty="0"/>
              <a:t> is the inverse of the slope of the lines in the characteristic curves. </a:t>
            </a:r>
          </a:p>
        </p:txBody>
      </p:sp>
      <p:sp>
        <p:nvSpPr>
          <p:cNvPr id="10" name="Rectangle 3"/>
          <p:cNvSpPr>
            <a:spLocks noGrp="1" noChangeArrowheads="1"/>
          </p:cNvSpPr>
          <p:nvPr>
            <p:ph idx="1"/>
          </p:nvPr>
        </p:nvSpPr>
        <p:spPr>
          <a:xfrm>
            <a:off x="381000" y="1187796"/>
            <a:ext cx="7772400" cy="945804"/>
          </a:xfrm>
        </p:spPr>
        <p:txBody>
          <a:bodyPr/>
          <a:lstStyle/>
          <a:p>
            <a:r>
              <a:rPr lang="en-US" sz="2400" dirty="0"/>
              <a:t>	We will try to see where this model comes from, by looking at the output characteristic of the transistor.</a:t>
            </a:r>
          </a:p>
        </p:txBody>
      </p:sp>
    </p:spTree>
    <p:extLst>
      <p:ext uri="{BB962C8B-B14F-4D97-AF65-F5344CB8AC3E}">
        <p14:creationId xmlns:p14="http://schemas.microsoft.com/office/powerpoint/2010/main" val="24738275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descr="This is the output characteristic of the transistor, drawn in the linear region of the transistor only.  It shows the collector current versus the voltage at the collector with respect to the emitter, and a family of curves at different values of base current. The partial ac model is also drawn."/>
          <p:cNvSpPr/>
          <p:nvPr/>
        </p:nvSpPr>
        <p:spPr bwMode="auto">
          <a:xfrm>
            <a:off x="1752600" y="3181530"/>
            <a:ext cx="6781800" cy="3371670"/>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p:txBody>
      </p:sp>
      <p:sp>
        <p:nvSpPr>
          <p:cNvPr id="150530" name="Rectangle 2"/>
          <p:cNvSpPr>
            <a:spLocks noGrp="1" noChangeArrowheads="1"/>
          </p:cNvSpPr>
          <p:nvPr>
            <p:ph type="title"/>
          </p:nvPr>
        </p:nvSpPr>
        <p:spPr>
          <a:xfrm>
            <a:off x="2514600" y="0"/>
            <a:ext cx="6629400" cy="1143000"/>
          </a:xfrm>
        </p:spPr>
        <p:txBody>
          <a:bodyPr/>
          <a:lstStyle/>
          <a:p>
            <a:r>
              <a:rPr lang="en-US" sz="4000" dirty="0"/>
              <a:t>Small Signal Equivalent Circuits for BJT-5</a:t>
            </a:r>
          </a:p>
        </p:txBody>
      </p:sp>
      <p:sp>
        <p:nvSpPr>
          <p:cNvPr id="150531" name="Rectangle 3"/>
          <p:cNvSpPr>
            <a:spLocks noGrp="1" noChangeArrowheads="1"/>
          </p:cNvSpPr>
          <p:nvPr>
            <p:ph type="body" idx="1"/>
          </p:nvPr>
        </p:nvSpPr>
        <p:spPr>
          <a:xfrm>
            <a:off x="304800" y="1143000"/>
            <a:ext cx="8382000" cy="1143000"/>
          </a:xfrm>
        </p:spPr>
        <p:txBody>
          <a:bodyPr/>
          <a:lstStyle/>
          <a:p>
            <a:r>
              <a:rPr lang="en-US" sz="2400" dirty="0"/>
              <a:t>	We will try to see where this model comes from, by looking at the output characteristic of the transistor.</a:t>
            </a:r>
          </a:p>
        </p:txBody>
      </p:sp>
      <p:pic>
        <p:nvPicPr>
          <p:cNvPr id="74754" name="Picture 2" descr="This is the output characteristic of the transistor, drawn in the linear region of the transistor only.  It shows the collector current versus the voltage at the collector with respect to the emitter, and a family of curves at different values of base current. The partial ac model is also drawn."/>
          <p:cNvPicPr>
            <a:picLocks noChangeAspect="1" noChangeArrowheads="1"/>
          </p:cNvPicPr>
          <p:nvPr/>
        </p:nvPicPr>
        <p:blipFill>
          <a:blip r:embed="rId3">
            <a:extLst>
              <a:ext uri="{28A0092B-C50C-407E-A947-70E740481C1C}">
                <a14:useLocalDpi xmlns:a14="http://schemas.microsoft.com/office/drawing/2010/main" val="0"/>
              </a:ext>
            </a:extLst>
          </a:blip>
          <a:srcRect l="-134" r="-134" b="447"/>
          <a:stretch>
            <a:fillRect/>
          </a:stretch>
        </p:blipFill>
        <p:spPr bwMode="auto">
          <a:xfrm>
            <a:off x="4929753" y="3626733"/>
            <a:ext cx="3439478" cy="2076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8850" name="Picture 2" descr="This is the output characteristic of the transistor, drawn in the linear region of the transistor only.  It shows the collector current versus the voltage at the collector with respect to the emitter, and a family of curves at different values of base current. The partial ac model is also drawn."/>
          <p:cNvPicPr>
            <a:picLocks noChangeAspect="1" noChangeArrowheads="1"/>
          </p:cNvPicPr>
          <p:nvPr/>
        </p:nvPicPr>
        <p:blipFill>
          <a:blip r:embed="rId4">
            <a:extLst>
              <a:ext uri="{28A0092B-C50C-407E-A947-70E740481C1C}">
                <a14:useLocalDpi xmlns:a14="http://schemas.microsoft.com/office/drawing/2010/main" val="0"/>
              </a:ext>
            </a:extLst>
          </a:blip>
          <a:srcRect l="-232" r="-232" b="534"/>
          <a:stretch>
            <a:fillRect/>
          </a:stretch>
        </p:blipFill>
        <p:spPr bwMode="auto">
          <a:xfrm>
            <a:off x="1630680" y="3233737"/>
            <a:ext cx="3299073" cy="2862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p:nvSpPr>
        <p:spPr>
          <a:xfrm>
            <a:off x="304800" y="1981200"/>
            <a:ext cx="8382000" cy="1200329"/>
          </a:xfrm>
          <a:prstGeom prst="rect">
            <a:avLst/>
          </a:prstGeom>
          <a:noFill/>
        </p:spPr>
        <p:txBody>
          <a:bodyPr wrap="square" rtlCol="0">
            <a:spAutoFit/>
          </a:bodyPr>
          <a:lstStyle/>
          <a:p>
            <a:r>
              <a:rPr lang="en-US" sz="2400" dirty="0"/>
              <a:t>The value of </a:t>
            </a:r>
            <a:r>
              <a:rPr lang="en-US" sz="2400" i="1" dirty="0" err="1"/>
              <a:t>r</a:t>
            </a:r>
            <a:r>
              <a:rPr lang="en-US" sz="2400" i="1" baseline="-25000" dirty="0" err="1"/>
              <a:t>o</a:t>
            </a:r>
            <a:r>
              <a:rPr lang="en-US" sz="2400" dirty="0"/>
              <a:t> is the inverse of the slope of the lines in the characteristic curves. The spacing of the lines comes from the current gain, </a:t>
            </a:r>
            <a:r>
              <a:rPr lang="en-US" sz="2400" dirty="0">
                <a:latin typeface="Symbol" panose="05050102010706020507" pitchFamily="18" charset="2"/>
              </a:rPr>
              <a:t>b</a:t>
            </a:r>
            <a:r>
              <a:rPr lang="en-US" sz="2400" dirty="0"/>
              <a:t>.  </a:t>
            </a:r>
          </a:p>
        </p:txBody>
      </p:sp>
    </p:spTree>
    <p:extLst>
      <p:ext uri="{BB962C8B-B14F-4D97-AF65-F5344CB8AC3E}">
        <p14:creationId xmlns:p14="http://schemas.microsoft.com/office/powerpoint/2010/main" val="37348254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descr="This is the input characteristic of the transistor, drawn in the linear region of the transistor only.  It shows the base current versus the voltage at the base with respect to the emitter. "/>
          <p:cNvSpPr/>
          <p:nvPr/>
        </p:nvSpPr>
        <p:spPr bwMode="auto">
          <a:xfrm>
            <a:off x="2971800" y="3352800"/>
            <a:ext cx="5562600" cy="3200399"/>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p:txBody>
      </p:sp>
      <p:sp>
        <p:nvSpPr>
          <p:cNvPr id="150530" name="Rectangle 2"/>
          <p:cNvSpPr>
            <a:spLocks noGrp="1" noChangeArrowheads="1"/>
          </p:cNvSpPr>
          <p:nvPr>
            <p:ph type="title"/>
          </p:nvPr>
        </p:nvSpPr>
        <p:spPr>
          <a:xfrm>
            <a:off x="2514600" y="0"/>
            <a:ext cx="6629400" cy="1143000"/>
          </a:xfrm>
        </p:spPr>
        <p:txBody>
          <a:bodyPr/>
          <a:lstStyle/>
          <a:p>
            <a:r>
              <a:rPr lang="en-US" sz="4000" dirty="0"/>
              <a:t>Small Signal Equivalent Circuits for BJTs - 6</a:t>
            </a:r>
          </a:p>
        </p:txBody>
      </p:sp>
      <p:sp>
        <p:nvSpPr>
          <p:cNvPr id="150531" name="Rectangle 3"/>
          <p:cNvSpPr>
            <a:spLocks noGrp="1" noChangeArrowheads="1"/>
          </p:cNvSpPr>
          <p:nvPr>
            <p:ph type="body" idx="1"/>
          </p:nvPr>
        </p:nvSpPr>
        <p:spPr>
          <a:xfrm>
            <a:off x="304800" y="1143000"/>
            <a:ext cx="8382000" cy="2057400"/>
          </a:xfrm>
        </p:spPr>
        <p:txBody>
          <a:bodyPr/>
          <a:lstStyle/>
          <a:p>
            <a:r>
              <a:rPr lang="en-US" sz="2400" dirty="0"/>
              <a:t>	This model works pretty well. However, we can make it more accurate still, by examining another characteristic curve.  We plot </a:t>
            </a:r>
            <a:r>
              <a:rPr lang="en-US" sz="2400" i="1" dirty="0"/>
              <a:t>i</a:t>
            </a:r>
            <a:r>
              <a:rPr lang="en-US" sz="2400" i="1" baseline="-25000" dirty="0"/>
              <a:t>B</a:t>
            </a:r>
            <a:r>
              <a:rPr lang="en-US" sz="2400" dirty="0"/>
              <a:t> as a function of </a:t>
            </a:r>
            <a:r>
              <a:rPr lang="en-US" sz="2400" i="1" dirty="0"/>
              <a:t>v</a:t>
            </a:r>
            <a:r>
              <a:rPr lang="en-US" sz="2400" i="1" baseline="-25000" dirty="0"/>
              <a:t>BE</a:t>
            </a:r>
            <a:r>
              <a:rPr lang="en-US" sz="2400" dirty="0"/>
              <a:t>, which is called the input characteristic.  We get something that looks like the following, essentially independent of other parameters: </a:t>
            </a:r>
          </a:p>
        </p:txBody>
      </p:sp>
      <p:pic>
        <p:nvPicPr>
          <p:cNvPr id="79874" name="Picture 2" descr="This is the input characteristic of the transistor, drawn in the linear region of the transistor only.  It shows the base current versus the voltage at the base with respect to the emitter. "/>
          <p:cNvPicPr>
            <a:picLocks noChangeAspect="1" noChangeArrowheads="1"/>
          </p:cNvPicPr>
          <p:nvPr/>
        </p:nvPicPr>
        <p:blipFill>
          <a:blip r:embed="rId3">
            <a:extLst>
              <a:ext uri="{28A0092B-C50C-407E-A947-70E740481C1C}">
                <a14:useLocalDpi xmlns:a14="http://schemas.microsoft.com/office/drawing/2010/main" val="0"/>
              </a:ext>
            </a:extLst>
          </a:blip>
          <a:srcRect l="-139" r="-139" b="447"/>
          <a:stretch>
            <a:fillRect/>
          </a:stretch>
        </p:blipFill>
        <p:spPr bwMode="auto">
          <a:xfrm>
            <a:off x="3657600" y="3711304"/>
            <a:ext cx="4543425" cy="282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69088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descr="This is the input characteristic of the transistor, drawn in the linear region of the transistor only.  It shows the base current versus the voltage at the base with respect to the emitter. "/>
          <p:cNvSpPr/>
          <p:nvPr/>
        </p:nvSpPr>
        <p:spPr bwMode="auto">
          <a:xfrm>
            <a:off x="3810000" y="3352800"/>
            <a:ext cx="4724400" cy="3200399"/>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p:txBody>
      </p:sp>
      <p:sp>
        <p:nvSpPr>
          <p:cNvPr id="150530" name="Rectangle 2"/>
          <p:cNvSpPr>
            <a:spLocks noGrp="1" noChangeArrowheads="1"/>
          </p:cNvSpPr>
          <p:nvPr>
            <p:ph type="title"/>
          </p:nvPr>
        </p:nvSpPr>
        <p:spPr>
          <a:xfrm>
            <a:off x="2514600" y="0"/>
            <a:ext cx="6629400" cy="1143000"/>
          </a:xfrm>
        </p:spPr>
        <p:txBody>
          <a:bodyPr/>
          <a:lstStyle/>
          <a:p>
            <a:r>
              <a:rPr lang="en-US" sz="4000" dirty="0"/>
              <a:t>Small Signal Equivalent Circuits for BJTs – 7</a:t>
            </a:r>
          </a:p>
        </p:txBody>
      </p:sp>
      <p:sp>
        <p:nvSpPr>
          <p:cNvPr id="150531" name="Rectangle 3"/>
          <p:cNvSpPr>
            <a:spLocks noGrp="1" noChangeArrowheads="1"/>
          </p:cNvSpPr>
          <p:nvPr>
            <p:ph type="body" idx="1"/>
          </p:nvPr>
        </p:nvSpPr>
        <p:spPr>
          <a:xfrm>
            <a:off x="304800" y="1143000"/>
            <a:ext cx="8382000" cy="2057400"/>
          </a:xfrm>
        </p:spPr>
        <p:txBody>
          <a:bodyPr/>
          <a:lstStyle/>
          <a:p>
            <a:r>
              <a:rPr lang="en-US" sz="2400" dirty="0"/>
              <a:t>	 This model works pretty well. However, we can make it more accurate still, by examining another characteristic curve.  We plot </a:t>
            </a:r>
            <a:r>
              <a:rPr lang="en-US" sz="2400" i="1" dirty="0"/>
              <a:t>i</a:t>
            </a:r>
            <a:r>
              <a:rPr lang="en-US" sz="2400" i="1" baseline="-25000" dirty="0"/>
              <a:t>B</a:t>
            </a:r>
            <a:r>
              <a:rPr lang="en-US" sz="2400" dirty="0"/>
              <a:t> as a function of </a:t>
            </a:r>
            <a:r>
              <a:rPr lang="en-US" sz="2400" i="1" dirty="0"/>
              <a:t>v</a:t>
            </a:r>
            <a:r>
              <a:rPr lang="en-US" sz="2400" i="1" baseline="-25000" dirty="0"/>
              <a:t>BE</a:t>
            </a:r>
            <a:r>
              <a:rPr lang="en-US" sz="2400" dirty="0"/>
              <a:t>, which is called the input characteristic.  We get something that looks like the following, essentially independent of other parameters: </a:t>
            </a:r>
          </a:p>
        </p:txBody>
      </p:sp>
      <p:pic>
        <p:nvPicPr>
          <p:cNvPr id="79874" name="Picture 2" descr="This is the input characteristic of the transistor, drawn in the linear region of the transistor only.  It shows the base current versus the voltage at the base with respect to the emitter. "/>
          <p:cNvPicPr>
            <a:picLocks noChangeAspect="1" noChangeArrowheads="1"/>
          </p:cNvPicPr>
          <p:nvPr/>
        </p:nvPicPr>
        <p:blipFill>
          <a:blip r:embed="rId3">
            <a:extLst>
              <a:ext uri="{28A0092B-C50C-407E-A947-70E740481C1C}">
                <a14:useLocalDpi xmlns:a14="http://schemas.microsoft.com/office/drawing/2010/main" val="0"/>
              </a:ext>
            </a:extLst>
          </a:blip>
          <a:srcRect l="-139" r="-139" b="447"/>
          <a:stretch>
            <a:fillRect/>
          </a:stretch>
        </p:blipFill>
        <p:spPr bwMode="auto">
          <a:xfrm>
            <a:off x="4013673" y="3417897"/>
            <a:ext cx="4543425" cy="282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228600" y="3124200"/>
            <a:ext cx="3429000" cy="3046988"/>
          </a:xfrm>
          <a:prstGeom prst="rect">
            <a:avLst/>
          </a:prstGeom>
          <a:noFill/>
        </p:spPr>
        <p:txBody>
          <a:bodyPr wrap="square" rtlCol="0">
            <a:spAutoFit/>
          </a:bodyPr>
          <a:lstStyle/>
          <a:p>
            <a:r>
              <a:rPr lang="en-US" sz="2400" dirty="0"/>
              <a:t>Here again, we can model the relationship in the active region with a straight line.  What can we model this behavior with?  Answer: With a resistor, of course.</a:t>
            </a:r>
          </a:p>
        </p:txBody>
      </p:sp>
    </p:spTree>
    <p:extLst>
      <p:ext uri="{BB962C8B-B14F-4D97-AF65-F5344CB8AC3E}">
        <p14:creationId xmlns:p14="http://schemas.microsoft.com/office/powerpoint/2010/main" val="7361548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descr="This is the input characteristic of the transistor, drawn in the linear region of the transistor only.  It shows the base current versus the voltage at the base with respect to the emitter. "/>
          <p:cNvSpPr/>
          <p:nvPr/>
        </p:nvSpPr>
        <p:spPr bwMode="auto">
          <a:xfrm>
            <a:off x="3810000" y="3352800"/>
            <a:ext cx="4724400" cy="3200399"/>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p:txBody>
      </p:sp>
      <p:sp>
        <p:nvSpPr>
          <p:cNvPr id="150530" name="Rectangle 2"/>
          <p:cNvSpPr>
            <a:spLocks noGrp="1" noChangeArrowheads="1"/>
          </p:cNvSpPr>
          <p:nvPr>
            <p:ph type="title"/>
          </p:nvPr>
        </p:nvSpPr>
        <p:spPr>
          <a:xfrm>
            <a:off x="2514600" y="0"/>
            <a:ext cx="6629400" cy="1143000"/>
          </a:xfrm>
        </p:spPr>
        <p:txBody>
          <a:bodyPr/>
          <a:lstStyle/>
          <a:p>
            <a:r>
              <a:rPr lang="en-US" sz="4000" dirty="0"/>
              <a:t>Small Signal Equivalent Circuits for BJTs - 11 </a:t>
            </a:r>
          </a:p>
        </p:txBody>
      </p:sp>
      <p:sp>
        <p:nvSpPr>
          <p:cNvPr id="150531" name="Rectangle 3"/>
          <p:cNvSpPr>
            <a:spLocks noGrp="1" noChangeArrowheads="1"/>
          </p:cNvSpPr>
          <p:nvPr>
            <p:ph type="body" idx="1"/>
          </p:nvPr>
        </p:nvSpPr>
        <p:spPr>
          <a:xfrm>
            <a:off x="304800" y="1143000"/>
            <a:ext cx="8382000" cy="2057400"/>
          </a:xfrm>
        </p:spPr>
        <p:txBody>
          <a:bodyPr/>
          <a:lstStyle/>
          <a:p>
            <a:r>
              <a:rPr lang="en-US" sz="2400" dirty="0"/>
              <a:t>	 This model works pretty well. However, we can make it more accurate still, by examining another characteristic curve.  We plot </a:t>
            </a:r>
            <a:r>
              <a:rPr lang="en-US" sz="2400" i="1" dirty="0"/>
              <a:t>i</a:t>
            </a:r>
            <a:r>
              <a:rPr lang="en-US" sz="2400" i="1" baseline="-25000" dirty="0"/>
              <a:t>B</a:t>
            </a:r>
            <a:r>
              <a:rPr lang="en-US" sz="2400" dirty="0"/>
              <a:t> as a function of </a:t>
            </a:r>
            <a:r>
              <a:rPr lang="en-US" sz="2400" i="1" dirty="0"/>
              <a:t>v</a:t>
            </a:r>
            <a:r>
              <a:rPr lang="en-US" sz="2400" i="1" baseline="-25000" dirty="0"/>
              <a:t>BE</a:t>
            </a:r>
            <a:r>
              <a:rPr lang="en-US" sz="2400" dirty="0"/>
              <a:t>, which is called the input characteristic.  We get something that looks like the following, essentially independent of other parameters: </a:t>
            </a:r>
          </a:p>
        </p:txBody>
      </p:sp>
      <p:pic>
        <p:nvPicPr>
          <p:cNvPr id="79874" name="Picture 2" descr="This is the input characteristic of the transistor, drawn in the linear region of the transistor only.  It shows the base current versus the voltage at the base with respect to the emitter. "/>
          <p:cNvPicPr>
            <a:picLocks noChangeAspect="1" noChangeArrowheads="1"/>
          </p:cNvPicPr>
          <p:nvPr/>
        </p:nvPicPr>
        <p:blipFill>
          <a:blip r:embed="rId3">
            <a:extLst>
              <a:ext uri="{28A0092B-C50C-407E-A947-70E740481C1C}">
                <a14:useLocalDpi xmlns:a14="http://schemas.microsoft.com/office/drawing/2010/main" val="0"/>
              </a:ext>
            </a:extLst>
          </a:blip>
          <a:srcRect l="-139" r="-139" b="447"/>
          <a:stretch>
            <a:fillRect/>
          </a:stretch>
        </p:blipFill>
        <p:spPr bwMode="auto">
          <a:xfrm>
            <a:off x="4013673" y="3417897"/>
            <a:ext cx="4543425" cy="282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76200" y="3124200"/>
            <a:ext cx="3733800" cy="3416320"/>
          </a:xfrm>
          <a:prstGeom prst="rect">
            <a:avLst/>
          </a:prstGeom>
          <a:noFill/>
        </p:spPr>
        <p:txBody>
          <a:bodyPr wrap="square" rtlCol="0">
            <a:spAutoFit/>
          </a:bodyPr>
          <a:lstStyle/>
          <a:p>
            <a:r>
              <a:rPr lang="en-US" sz="2400" dirty="0"/>
              <a:t>Here again, we can model the relationship in the active region with a straight line. It is a resistor connected between base and emitter, such that the base current will be proportional to the voltage base to emitter.</a:t>
            </a:r>
          </a:p>
        </p:txBody>
      </p:sp>
    </p:spTree>
    <p:extLst>
      <p:ext uri="{BB962C8B-B14F-4D97-AF65-F5344CB8AC3E}">
        <p14:creationId xmlns:p14="http://schemas.microsoft.com/office/powerpoint/2010/main" val="36760928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descr="This is the ac model of the transistor.  It has two resistors, and a current dependent current source. "/>
          <p:cNvSpPr/>
          <p:nvPr/>
        </p:nvSpPr>
        <p:spPr bwMode="auto">
          <a:xfrm>
            <a:off x="3810000" y="3352800"/>
            <a:ext cx="4724400" cy="3200399"/>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p:txBody>
      </p:sp>
      <p:sp>
        <p:nvSpPr>
          <p:cNvPr id="150530" name="Rectangle 2"/>
          <p:cNvSpPr>
            <a:spLocks noGrp="1" noChangeArrowheads="1"/>
          </p:cNvSpPr>
          <p:nvPr>
            <p:ph type="title"/>
          </p:nvPr>
        </p:nvSpPr>
        <p:spPr>
          <a:xfrm>
            <a:off x="2514600" y="0"/>
            <a:ext cx="6629400" cy="1143000"/>
          </a:xfrm>
        </p:spPr>
        <p:txBody>
          <a:bodyPr/>
          <a:lstStyle/>
          <a:p>
            <a:r>
              <a:rPr lang="en-US" sz="4000" dirty="0"/>
              <a:t>Small Signal Equivalent Circuits for BJTs - 12</a:t>
            </a:r>
          </a:p>
        </p:txBody>
      </p:sp>
      <p:sp>
        <p:nvSpPr>
          <p:cNvPr id="150531" name="Rectangle 3"/>
          <p:cNvSpPr>
            <a:spLocks noGrp="1" noChangeArrowheads="1"/>
          </p:cNvSpPr>
          <p:nvPr>
            <p:ph type="body" idx="1"/>
          </p:nvPr>
        </p:nvSpPr>
        <p:spPr>
          <a:xfrm>
            <a:off x="304800" y="1143000"/>
            <a:ext cx="8382000" cy="1066800"/>
          </a:xfrm>
        </p:spPr>
        <p:txBody>
          <a:bodyPr/>
          <a:lstStyle/>
          <a:p>
            <a:r>
              <a:rPr lang="en-US" sz="2400" dirty="0"/>
              <a:t>Our standard transistor model for this course will be as follows:</a:t>
            </a:r>
          </a:p>
        </p:txBody>
      </p:sp>
      <p:sp>
        <p:nvSpPr>
          <p:cNvPr id="2" name="TextBox 1"/>
          <p:cNvSpPr txBox="1"/>
          <p:nvPr/>
        </p:nvSpPr>
        <p:spPr>
          <a:xfrm>
            <a:off x="76200" y="3124200"/>
            <a:ext cx="3733800" cy="1938992"/>
          </a:xfrm>
          <a:prstGeom prst="rect">
            <a:avLst/>
          </a:prstGeom>
          <a:noFill/>
        </p:spPr>
        <p:txBody>
          <a:bodyPr wrap="square" rtlCol="0">
            <a:spAutoFit/>
          </a:bodyPr>
          <a:lstStyle/>
          <a:p>
            <a:r>
              <a:rPr lang="en-US" sz="2400" dirty="0"/>
              <a:t>The value of </a:t>
            </a:r>
            <a:r>
              <a:rPr lang="en-US" sz="2400" i="1" dirty="0"/>
              <a:t>r</a:t>
            </a:r>
            <a:r>
              <a:rPr lang="en-US" sz="2400" i="1" baseline="-25000" dirty="0"/>
              <a:t>π</a:t>
            </a:r>
            <a:r>
              <a:rPr lang="en-US" sz="2400" dirty="0"/>
              <a:t> is the inverse of the slope of the line in the input characteristic, evaluated at the dc bias point.</a:t>
            </a:r>
          </a:p>
        </p:txBody>
      </p:sp>
      <p:sp>
        <p:nvSpPr>
          <p:cNvPr id="3" name="Rectangle 2" descr="This is the ac model of the transistor.  It has two resistors, and a current dependent current source. "/>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4" name="Object 3" descr="This is the ac model of the transistor.  It has two resistors, and a current dependent current source. "/>
          <p:cNvGraphicFramePr>
            <a:graphicFrameLocks noChangeAspect="1"/>
          </p:cNvGraphicFramePr>
          <p:nvPr>
            <p:extLst>
              <p:ext uri="{D42A27DB-BD31-4B8C-83A1-F6EECF244321}">
                <p14:modId xmlns:p14="http://schemas.microsoft.com/office/powerpoint/2010/main" val="3038033119"/>
              </p:ext>
            </p:extLst>
          </p:nvPr>
        </p:nvGraphicFramePr>
        <p:xfrm>
          <a:off x="4114800" y="3733799"/>
          <a:ext cx="3848100" cy="2438400"/>
        </p:xfrm>
        <a:graphic>
          <a:graphicData uri="http://schemas.openxmlformats.org/presentationml/2006/ole">
            <mc:AlternateContent xmlns:mc="http://schemas.openxmlformats.org/markup-compatibility/2006">
              <mc:Choice xmlns:v="urn:schemas-microsoft-com:vml" Requires="v">
                <p:oleObj name="Picture" r:id="rId3" imgW="3848100" imgH="2438400" progId="Word.Picture.8">
                  <p:embed/>
                </p:oleObj>
              </mc:Choice>
              <mc:Fallback>
                <p:oleObj name="Picture" r:id="rId3" imgW="3848100" imgH="2438400" progId="Word.Picture.8">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l="-163" r="-163"/>
                      <a:stretch>
                        <a:fillRect/>
                      </a:stretch>
                    </p:blipFill>
                    <p:spPr bwMode="auto">
                      <a:xfrm>
                        <a:off x="4114800" y="3733799"/>
                        <a:ext cx="3848100" cy="2438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056269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descr="This is the ac model of the transistor.  It has two resistors, and a current dependent current source. "/>
          <p:cNvSpPr/>
          <p:nvPr/>
        </p:nvSpPr>
        <p:spPr bwMode="auto">
          <a:xfrm>
            <a:off x="3810000" y="3352800"/>
            <a:ext cx="4724400" cy="3200399"/>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p:txBody>
      </p:sp>
      <p:sp>
        <p:nvSpPr>
          <p:cNvPr id="150530" name="Rectangle 2"/>
          <p:cNvSpPr>
            <a:spLocks noGrp="1" noChangeArrowheads="1"/>
          </p:cNvSpPr>
          <p:nvPr>
            <p:ph type="title"/>
          </p:nvPr>
        </p:nvSpPr>
        <p:spPr>
          <a:xfrm>
            <a:off x="2514600" y="0"/>
            <a:ext cx="6629400" cy="1143000"/>
          </a:xfrm>
        </p:spPr>
        <p:txBody>
          <a:bodyPr/>
          <a:lstStyle/>
          <a:p>
            <a:r>
              <a:rPr lang="en-US" sz="4000" dirty="0"/>
              <a:t>Small Signal Equivalent Circuits for BJTs -13</a:t>
            </a:r>
          </a:p>
        </p:txBody>
      </p:sp>
      <p:sp>
        <p:nvSpPr>
          <p:cNvPr id="150531" name="Rectangle 3"/>
          <p:cNvSpPr>
            <a:spLocks noGrp="1" noChangeArrowheads="1"/>
          </p:cNvSpPr>
          <p:nvPr>
            <p:ph type="body" idx="1"/>
          </p:nvPr>
        </p:nvSpPr>
        <p:spPr>
          <a:xfrm>
            <a:off x="304800" y="1143000"/>
            <a:ext cx="8382000" cy="1066800"/>
          </a:xfrm>
        </p:spPr>
        <p:txBody>
          <a:bodyPr/>
          <a:lstStyle/>
          <a:p>
            <a:r>
              <a:rPr lang="en-US" sz="2400" dirty="0"/>
              <a:t>Our standard transistor model for this course will be as follows:</a:t>
            </a:r>
          </a:p>
        </p:txBody>
      </p:sp>
      <p:sp>
        <p:nvSpPr>
          <p:cNvPr id="2" name="TextBox 1"/>
          <p:cNvSpPr txBox="1"/>
          <p:nvPr/>
        </p:nvSpPr>
        <p:spPr>
          <a:xfrm>
            <a:off x="87549" y="2133600"/>
            <a:ext cx="3733800" cy="4154984"/>
          </a:xfrm>
          <a:prstGeom prst="rect">
            <a:avLst/>
          </a:prstGeom>
          <a:noFill/>
        </p:spPr>
        <p:txBody>
          <a:bodyPr wrap="square" rtlCol="0">
            <a:spAutoFit/>
          </a:bodyPr>
          <a:lstStyle/>
          <a:p>
            <a:r>
              <a:rPr lang="en-US" sz="2400" dirty="0"/>
              <a:t>The value of </a:t>
            </a:r>
            <a:r>
              <a:rPr lang="en-US" sz="2400" i="1" dirty="0"/>
              <a:t>r</a:t>
            </a:r>
            <a:r>
              <a:rPr lang="en-US" sz="2400" i="1" baseline="-25000" dirty="0"/>
              <a:t>π</a:t>
            </a:r>
            <a:r>
              <a:rPr lang="en-US" sz="2400" dirty="0"/>
              <a:t> is the inverse of the slope of the line in the input characteristic, evaluated at the dc bias point.  We will use the relationship</a:t>
            </a:r>
          </a:p>
          <a:p>
            <a:r>
              <a:rPr lang="en-US" sz="2400" i="1" dirty="0"/>
              <a:t>r</a:t>
            </a:r>
            <a:r>
              <a:rPr lang="en-US" sz="2400" i="1" baseline="-25000" dirty="0"/>
              <a:t>π</a:t>
            </a:r>
            <a:r>
              <a:rPr lang="en-US" sz="2400" dirty="0"/>
              <a:t> = </a:t>
            </a:r>
            <a:r>
              <a:rPr lang="en-US" sz="2400" i="1" dirty="0"/>
              <a:t>V</a:t>
            </a:r>
            <a:r>
              <a:rPr lang="en-US" sz="2400" i="1" baseline="-25000" dirty="0"/>
              <a:t>T</a:t>
            </a:r>
            <a:r>
              <a:rPr lang="en-US" sz="2400" dirty="0"/>
              <a:t> / </a:t>
            </a:r>
            <a:r>
              <a:rPr lang="en-US" sz="2400" i="1" dirty="0"/>
              <a:t>I</a:t>
            </a:r>
            <a:r>
              <a:rPr lang="en-US" sz="2400" i="1" baseline="-25000" dirty="0"/>
              <a:t>B </a:t>
            </a:r>
          </a:p>
          <a:p>
            <a:r>
              <a:rPr lang="en-US" sz="2400" dirty="0"/>
              <a:t>where </a:t>
            </a:r>
            <a:r>
              <a:rPr lang="en-US" sz="2400" i="1" dirty="0"/>
              <a:t>V</a:t>
            </a:r>
            <a:r>
              <a:rPr lang="en-US" sz="2400" i="1" baseline="-25000" dirty="0"/>
              <a:t>T</a:t>
            </a:r>
            <a:r>
              <a:rPr lang="en-US" sz="2400" dirty="0"/>
              <a:t> is the thermal voltage, which is about 25[mV] at room temperature.</a:t>
            </a:r>
          </a:p>
        </p:txBody>
      </p:sp>
      <p:sp>
        <p:nvSpPr>
          <p:cNvPr id="3" name="Rectangle 2" descr="This is the ac model of the transistor.  It has two resistors, and a current dependent current source. "/>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4" name="Object 3" descr="This is the ac model of the transistor.  It has two resistors, and a current dependent current source. "/>
          <p:cNvGraphicFramePr>
            <a:graphicFrameLocks noChangeAspect="1"/>
          </p:cNvGraphicFramePr>
          <p:nvPr>
            <p:extLst>
              <p:ext uri="{D42A27DB-BD31-4B8C-83A1-F6EECF244321}">
                <p14:modId xmlns:p14="http://schemas.microsoft.com/office/powerpoint/2010/main" val="2006461167"/>
              </p:ext>
            </p:extLst>
          </p:nvPr>
        </p:nvGraphicFramePr>
        <p:xfrm>
          <a:off x="4114800" y="3733799"/>
          <a:ext cx="3848100" cy="2438400"/>
        </p:xfrm>
        <a:graphic>
          <a:graphicData uri="http://schemas.openxmlformats.org/presentationml/2006/ole">
            <mc:AlternateContent xmlns:mc="http://schemas.openxmlformats.org/markup-compatibility/2006">
              <mc:Choice xmlns:v="urn:schemas-microsoft-com:vml" Requires="v">
                <p:oleObj name="Picture" r:id="rId3" imgW="3848100" imgH="2438400" progId="Word.Picture.8">
                  <p:embed/>
                </p:oleObj>
              </mc:Choice>
              <mc:Fallback>
                <p:oleObj name="Picture" r:id="rId3" imgW="3848100" imgH="2438400" progId="Word.Picture.8">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l="-163" r="-163"/>
                      <a:stretch>
                        <a:fillRect/>
                      </a:stretch>
                    </p:blipFill>
                    <p:spPr bwMode="auto">
                      <a:xfrm>
                        <a:off x="4114800" y="3733799"/>
                        <a:ext cx="3848100" cy="2438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3194656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descr="This is the ac model of the transistor.  It has two resistors, and a current dependent current source. "/>
          <p:cNvSpPr/>
          <p:nvPr/>
        </p:nvSpPr>
        <p:spPr bwMode="auto">
          <a:xfrm>
            <a:off x="3810000" y="3352800"/>
            <a:ext cx="4724400" cy="3200399"/>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p:txBody>
      </p:sp>
      <p:sp>
        <p:nvSpPr>
          <p:cNvPr id="150530" name="Rectangle 2"/>
          <p:cNvSpPr>
            <a:spLocks noGrp="1" noChangeArrowheads="1"/>
          </p:cNvSpPr>
          <p:nvPr>
            <p:ph type="title"/>
          </p:nvPr>
        </p:nvSpPr>
        <p:spPr>
          <a:xfrm>
            <a:off x="2514600" y="0"/>
            <a:ext cx="6629400" cy="1143000"/>
          </a:xfrm>
        </p:spPr>
        <p:txBody>
          <a:bodyPr/>
          <a:lstStyle/>
          <a:p>
            <a:r>
              <a:rPr lang="en-US" sz="4000" dirty="0"/>
              <a:t>Small Signal Equivalent Circuits for BJTs - 14</a:t>
            </a:r>
          </a:p>
        </p:txBody>
      </p:sp>
      <p:sp>
        <p:nvSpPr>
          <p:cNvPr id="150531" name="Rectangle 3"/>
          <p:cNvSpPr>
            <a:spLocks noGrp="1" noChangeArrowheads="1"/>
          </p:cNvSpPr>
          <p:nvPr>
            <p:ph type="body" idx="1"/>
          </p:nvPr>
        </p:nvSpPr>
        <p:spPr>
          <a:xfrm>
            <a:off x="304800" y="1143000"/>
            <a:ext cx="8382000" cy="2133600"/>
          </a:xfrm>
        </p:spPr>
        <p:txBody>
          <a:bodyPr/>
          <a:lstStyle/>
          <a:p>
            <a:pPr marL="0" indent="0">
              <a:buNone/>
            </a:pPr>
            <a:r>
              <a:rPr lang="en-US" sz="2400" dirty="0"/>
              <a:t>Our standard transistor model for this course will be as follows:  The value of </a:t>
            </a:r>
            <a:r>
              <a:rPr lang="en-US" sz="2400" i="1" dirty="0"/>
              <a:t>r</a:t>
            </a:r>
            <a:r>
              <a:rPr lang="en-US" sz="2400" i="1" baseline="-25000" dirty="0"/>
              <a:t>π</a:t>
            </a:r>
            <a:r>
              <a:rPr lang="en-US" sz="2400" dirty="0"/>
              <a:t> is</a:t>
            </a:r>
          </a:p>
          <a:p>
            <a:pPr marL="0" indent="0">
              <a:buNone/>
            </a:pPr>
            <a:r>
              <a:rPr lang="en-US" sz="2400" i="1" dirty="0"/>
              <a:t>r</a:t>
            </a:r>
            <a:r>
              <a:rPr lang="en-US" sz="2400" i="1" baseline="-25000" dirty="0"/>
              <a:t>π</a:t>
            </a:r>
            <a:r>
              <a:rPr lang="en-US" sz="2400" dirty="0"/>
              <a:t> = </a:t>
            </a:r>
            <a:r>
              <a:rPr lang="en-US" sz="2400" i="1" dirty="0"/>
              <a:t>V</a:t>
            </a:r>
            <a:r>
              <a:rPr lang="en-US" sz="2400" i="1" baseline="-25000" dirty="0"/>
              <a:t>T</a:t>
            </a:r>
            <a:r>
              <a:rPr lang="en-US" sz="2400" dirty="0"/>
              <a:t> / </a:t>
            </a:r>
            <a:r>
              <a:rPr lang="en-US" sz="2400" i="1" dirty="0"/>
              <a:t>I</a:t>
            </a:r>
            <a:r>
              <a:rPr lang="en-US" sz="2400" i="1" baseline="-25000" dirty="0"/>
              <a:t>B </a:t>
            </a:r>
          </a:p>
          <a:p>
            <a:pPr marL="0" indent="0">
              <a:buNone/>
            </a:pPr>
            <a:r>
              <a:rPr lang="en-US" sz="2400" dirty="0"/>
              <a:t>where </a:t>
            </a:r>
            <a:r>
              <a:rPr lang="en-US" sz="2400" i="1" dirty="0"/>
              <a:t>V</a:t>
            </a:r>
            <a:r>
              <a:rPr lang="en-US" sz="2400" i="1" baseline="-25000" dirty="0"/>
              <a:t>T</a:t>
            </a:r>
            <a:r>
              <a:rPr lang="en-US" sz="2400" dirty="0"/>
              <a:t> is the thermal voltage, which is about 25[mV] at room temperature.  The value of </a:t>
            </a:r>
            <a:r>
              <a:rPr lang="en-US" sz="2400" i="1" dirty="0" err="1"/>
              <a:t>r</a:t>
            </a:r>
            <a:r>
              <a:rPr lang="en-US" sz="2400" i="1" baseline="-25000" dirty="0" err="1"/>
              <a:t>o</a:t>
            </a:r>
            <a:r>
              <a:rPr lang="en-US" sz="2400" dirty="0"/>
              <a:t> is infinity, and </a:t>
            </a:r>
            <a:r>
              <a:rPr lang="en-US" sz="2400" dirty="0">
                <a:latin typeface="Symbol" panose="05050102010706020507" pitchFamily="18" charset="2"/>
              </a:rPr>
              <a:t>b</a:t>
            </a:r>
            <a:r>
              <a:rPr lang="en-US" sz="2400" dirty="0"/>
              <a:t> is given.  We need the value of </a:t>
            </a:r>
            <a:br>
              <a:rPr lang="en-US" sz="2400" dirty="0"/>
            </a:br>
            <a:r>
              <a:rPr lang="en-US" sz="2400" i="1" dirty="0"/>
              <a:t>I</a:t>
            </a:r>
            <a:r>
              <a:rPr lang="en-US" sz="2400" i="1" baseline="-25000" dirty="0"/>
              <a:t>B</a:t>
            </a:r>
            <a:r>
              <a:rPr lang="en-US" sz="2400" dirty="0"/>
              <a:t>, which is the dc base</a:t>
            </a:r>
            <a:br>
              <a:rPr lang="en-US" sz="2400" dirty="0"/>
            </a:br>
            <a:r>
              <a:rPr lang="en-US" sz="2400" dirty="0"/>
              <a:t>current, in order to find </a:t>
            </a:r>
            <a:br>
              <a:rPr lang="en-US" sz="2400" dirty="0"/>
            </a:br>
            <a:r>
              <a:rPr lang="en-US" sz="2400" i="1" dirty="0"/>
              <a:t>r</a:t>
            </a:r>
            <a:r>
              <a:rPr lang="en-US" sz="2400" i="1" baseline="-25000" dirty="0"/>
              <a:t>π</a:t>
            </a:r>
            <a:r>
              <a:rPr lang="en-US" sz="2400" dirty="0"/>
              <a:t>.  </a:t>
            </a:r>
          </a:p>
          <a:p>
            <a:endParaRPr lang="en-US" sz="2400" dirty="0"/>
          </a:p>
        </p:txBody>
      </p:sp>
      <p:sp>
        <p:nvSpPr>
          <p:cNvPr id="3" name="Rectangle 2" descr="This is the ac model of the transistor.  It has two resistors, and a current dependent current source. "/>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4" name="Object 3" descr="This is the ac model of the transistor.  It has two resistors, and a current dependent current source. "/>
          <p:cNvGraphicFramePr>
            <a:graphicFrameLocks noChangeAspect="1"/>
          </p:cNvGraphicFramePr>
          <p:nvPr>
            <p:extLst>
              <p:ext uri="{D42A27DB-BD31-4B8C-83A1-F6EECF244321}">
                <p14:modId xmlns:p14="http://schemas.microsoft.com/office/powerpoint/2010/main" val="560046405"/>
              </p:ext>
            </p:extLst>
          </p:nvPr>
        </p:nvGraphicFramePr>
        <p:xfrm>
          <a:off x="4114800" y="3733799"/>
          <a:ext cx="3848100" cy="2438400"/>
        </p:xfrm>
        <a:graphic>
          <a:graphicData uri="http://schemas.openxmlformats.org/presentationml/2006/ole">
            <mc:AlternateContent xmlns:mc="http://schemas.openxmlformats.org/markup-compatibility/2006">
              <mc:Choice xmlns:v="urn:schemas-microsoft-com:vml" Requires="v">
                <p:oleObj name="Picture" r:id="rId3" imgW="3848100" imgH="2438400" progId="Word.Picture.8">
                  <p:embed/>
                </p:oleObj>
              </mc:Choice>
              <mc:Fallback>
                <p:oleObj name="Picture" r:id="rId3" imgW="3848100" imgH="2438400" progId="Word.Picture.8">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l="-163" r="-163"/>
                      <a:stretch>
                        <a:fillRect/>
                      </a:stretch>
                    </p:blipFill>
                    <p:spPr bwMode="auto">
                      <a:xfrm>
                        <a:off x="4114800" y="3733799"/>
                        <a:ext cx="3848100" cy="2438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4443858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descr="This is the ac model of the transistor.  It has two resistors, and a current dependent current source. "/>
          <p:cNvSpPr/>
          <p:nvPr/>
        </p:nvSpPr>
        <p:spPr bwMode="auto">
          <a:xfrm>
            <a:off x="3810000" y="3352800"/>
            <a:ext cx="4724400" cy="3200399"/>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p:txBody>
      </p:sp>
      <p:sp>
        <p:nvSpPr>
          <p:cNvPr id="150530" name="Rectangle 2"/>
          <p:cNvSpPr>
            <a:spLocks noGrp="1" noChangeArrowheads="1"/>
          </p:cNvSpPr>
          <p:nvPr>
            <p:ph type="title"/>
          </p:nvPr>
        </p:nvSpPr>
        <p:spPr>
          <a:xfrm>
            <a:off x="2514600" y="0"/>
            <a:ext cx="6629400" cy="1143000"/>
          </a:xfrm>
        </p:spPr>
        <p:txBody>
          <a:bodyPr/>
          <a:lstStyle/>
          <a:p>
            <a:r>
              <a:rPr lang="en-US" sz="4000" dirty="0"/>
              <a:t>Some Important Concepts</a:t>
            </a:r>
          </a:p>
        </p:txBody>
      </p:sp>
      <p:sp>
        <p:nvSpPr>
          <p:cNvPr id="150531" name="Rectangle 3"/>
          <p:cNvSpPr>
            <a:spLocks noGrp="1" noChangeArrowheads="1"/>
          </p:cNvSpPr>
          <p:nvPr>
            <p:ph type="body" idx="1"/>
          </p:nvPr>
        </p:nvSpPr>
        <p:spPr>
          <a:xfrm>
            <a:off x="304800" y="1143000"/>
            <a:ext cx="8382000" cy="2133600"/>
          </a:xfrm>
        </p:spPr>
        <p:txBody>
          <a:bodyPr/>
          <a:lstStyle/>
          <a:p>
            <a:pPr marL="0" indent="0">
              <a:buNone/>
            </a:pPr>
            <a:r>
              <a:rPr lang="en-US" sz="2400" dirty="0"/>
              <a:t>We will begin by solving the DC problem.  This gives us </a:t>
            </a:r>
            <a:r>
              <a:rPr lang="en-US" sz="2400" i="1" dirty="0"/>
              <a:t>I</a:t>
            </a:r>
            <a:r>
              <a:rPr lang="en-US" sz="2400" i="1" baseline="-25000" dirty="0"/>
              <a:t>B</a:t>
            </a:r>
            <a:r>
              <a:rPr lang="en-US" sz="2400" dirty="0"/>
              <a:t>, which we need to find </a:t>
            </a:r>
            <a:r>
              <a:rPr lang="en-US" sz="2400" i="1" dirty="0" err="1"/>
              <a:t>r</a:t>
            </a:r>
            <a:r>
              <a:rPr lang="en-US" sz="2400" i="1" baseline="-25000" dirty="0" err="1">
                <a:latin typeface="Symbol" panose="05050102010706020507" pitchFamily="18" charset="2"/>
              </a:rPr>
              <a:t>p</a:t>
            </a:r>
            <a:r>
              <a:rPr lang="en-US" sz="2400" dirty="0"/>
              <a:t>.  </a:t>
            </a:r>
          </a:p>
          <a:p>
            <a:pPr marL="0" indent="0">
              <a:buNone/>
            </a:pPr>
            <a:r>
              <a:rPr lang="en-US" sz="2400" dirty="0"/>
              <a:t>Then, we solve by inserting the model below, if we are in the linear, or active, region.  </a:t>
            </a:r>
          </a:p>
        </p:txBody>
      </p:sp>
      <p:sp>
        <p:nvSpPr>
          <p:cNvPr id="3" name="Rectangle 2" descr="This is the ac model of the transistor.  It has two resistors, and a current dependent current source. "/>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4" name="Object 3" descr="This is the ac model of the transistor.  It has two resistors, and a current dependent current source. "/>
          <p:cNvGraphicFramePr>
            <a:graphicFrameLocks noChangeAspect="1"/>
          </p:cNvGraphicFramePr>
          <p:nvPr>
            <p:extLst>
              <p:ext uri="{D42A27DB-BD31-4B8C-83A1-F6EECF244321}">
                <p14:modId xmlns:p14="http://schemas.microsoft.com/office/powerpoint/2010/main" val="220307464"/>
              </p:ext>
            </p:extLst>
          </p:nvPr>
        </p:nvGraphicFramePr>
        <p:xfrm>
          <a:off x="4114800" y="3733799"/>
          <a:ext cx="3848100" cy="2438400"/>
        </p:xfrm>
        <a:graphic>
          <a:graphicData uri="http://schemas.openxmlformats.org/presentationml/2006/ole">
            <mc:AlternateContent xmlns:mc="http://schemas.openxmlformats.org/markup-compatibility/2006">
              <mc:Choice xmlns:v="urn:schemas-microsoft-com:vml" Requires="v">
                <p:oleObj name="Picture" r:id="rId3" imgW="3848100" imgH="2438400" progId="Word.Picture.8">
                  <p:embed/>
                </p:oleObj>
              </mc:Choice>
              <mc:Fallback>
                <p:oleObj name="Picture" r:id="rId3" imgW="3848100" imgH="2438400" progId="Word.Picture.8">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l="-163" r="-163"/>
                      <a:stretch>
                        <a:fillRect/>
                      </a:stretch>
                    </p:blipFill>
                    <p:spPr bwMode="auto">
                      <a:xfrm>
                        <a:off x="4114800" y="3733799"/>
                        <a:ext cx="3848100" cy="2438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844817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xfrm>
            <a:off x="2438400" y="0"/>
            <a:ext cx="6705600" cy="685800"/>
          </a:xfrm>
        </p:spPr>
        <p:txBody>
          <a:bodyPr/>
          <a:lstStyle/>
          <a:p>
            <a:r>
              <a:rPr lang="en-US" sz="3600"/>
              <a:t>Bipolar Junction Transistors</a:t>
            </a:r>
          </a:p>
        </p:txBody>
      </p:sp>
      <p:sp>
        <p:nvSpPr>
          <p:cNvPr id="92163" name="Rectangle 3"/>
          <p:cNvSpPr>
            <a:spLocks noGrp="1" noChangeArrowheads="1"/>
          </p:cNvSpPr>
          <p:nvPr>
            <p:ph type="body" idx="1"/>
          </p:nvPr>
        </p:nvSpPr>
        <p:spPr>
          <a:xfrm>
            <a:off x="685800" y="1981200"/>
            <a:ext cx="7772400" cy="3886200"/>
          </a:xfrm>
        </p:spPr>
        <p:txBody>
          <a:bodyPr/>
          <a:lstStyle/>
          <a:p>
            <a:r>
              <a:rPr lang="en-US" sz="2800" dirty="0"/>
              <a:t>We will cover material from Chapter 7 from the 8</a:t>
            </a:r>
            <a:r>
              <a:rPr lang="en-US" sz="2800" baseline="30000" dirty="0"/>
              <a:t>th</a:t>
            </a:r>
            <a:r>
              <a:rPr lang="en-US" sz="2800" dirty="0"/>
              <a:t> Edition of the Sedra and Smith text, starting from Section 7.2.2 on page 397.</a:t>
            </a:r>
          </a:p>
          <a:p>
            <a:r>
              <a:rPr lang="en-US" sz="2800" dirty="0"/>
              <a:t>We will take a somewhat different approach, mostly working from the transistor characteristic curves.  While reading the book will be useful, you will only be responsible for the material covered in class.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descr="This is the ac model of the transistor.  It has two resistors, and a current dependent current source. "/>
          <p:cNvSpPr/>
          <p:nvPr/>
        </p:nvSpPr>
        <p:spPr bwMode="auto">
          <a:xfrm>
            <a:off x="457200" y="3352800"/>
            <a:ext cx="8077200" cy="3200399"/>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p:txBody>
      </p:sp>
      <p:sp>
        <p:nvSpPr>
          <p:cNvPr id="150530" name="Rectangle 2"/>
          <p:cNvSpPr>
            <a:spLocks noGrp="1" noChangeArrowheads="1"/>
          </p:cNvSpPr>
          <p:nvPr>
            <p:ph type="title"/>
          </p:nvPr>
        </p:nvSpPr>
        <p:spPr>
          <a:xfrm>
            <a:off x="2514600" y="0"/>
            <a:ext cx="6629400" cy="1143000"/>
          </a:xfrm>
        </p:spPr>
        <p:txBody>
          <a:bodyPr/>
          <a:lstStyle/>
          <a:p>
            <a:r>
              <a:rPr lang="en-US" sz="4000" dirty="0"/>
              <a:t>Some Important Concepts 0</a:t>
            </a:r>
          </a:p>
        </p:txBody>
      </p:sp>
      <p:sp>
        <p:nvSpPr>
          <p:cNvPr id="150531" name="Rectangle 3"/>
          <p:cNvSpPr>
            <a:spLocks noGrp="1" noChangeArrowheads="1"/>
          </p:cNvSpPr>
          <p:nvPr>
            <p:ph type="body" idx="1"/>
          </p:nvPr>
        </p:nvSpPr>
        <p:spPr>
          <a:xfrm>
            <a:off x="304800" y="1143000"/>
            <a:ext cx="8382000" cy="2133600"/>
          </a:xfrm>
        </p:spPr>
        <p:txBody>
          <a:bodyPr/>
          <a:lstStyle/>
          <a:p>
            <a:pPr marL="0" indent="0">
              <a:buNone/>
            </a:pPr>
            <a:r>
              <a:rPr lang="en-US" sz="2400" dirty="0"/>
              <a:t>We will begin by solving the DC problem.  This gives us </a:t>
            </a:r>
            <a:r>
              <a:rPr lang="en-US" sz="2400" i="1" dirty="0"/>
              <a:t>I</a:t>
            </a:r>
            <a:r>
              <a:rPr lang="en-US" sz="2400" i="1" baseline="-25000" dirty="0"/>
              <a:t>B</a:t>
            </a:r>
            <a:r>
              <a:rPr lang="en-US" sz="2400" dirty="0"/>
              <a:t>, which we need to find </a:t>
            </a:r>
            <a:r>
              <a:rPr lang="en-US" sz="2400" i="1" dirty="0" err="1"/>
              <a:t>r</a:t>
            </a:r>
            <a:r>
              <a:rPr lang="en-US" sz="2400" i="1" baseline="-25000" dirty="0" err="1">
                <a:latin typeface="Symbol" panose="05050102010706020507" pitchFamily="18" charset="2"/>
              </a:rPr>
              <a:t>p</a:t>
            </a:r>
            <a:r>
              <a:rPr lang="en-US" sz="2400" dirty="0"/>
              <a:t>.  </a:t>
            </a:r>
          </a:p>
          <a:p>
            <a:pPr marL="0" indent="0">
              <a:buNone/>
            </a:pPr>
            <a:r>
              <a:rPr lang="en-US" sz="2400" dirty="0"/>
              <a:t>Then, we solve by inserting the model below, if we are in the linear, or active, region.  The models for </a:t>
            </a:r>
            <a:r>
              <a:rPr lang="en-US" sz="2400" dirty="0" err="1"/>
              <a:t>npn</a:t>
            </a:r>
            <a:r>
              <a:rPr lang="en-US" sz="2400" dirty="0"/>
              <a:t> and </a:t>
            </a:r>
            <a:r>
              <a:rPr lang="en-US" sz="2400" dirty="0" err="1"/>
              <a:t>pnp</a:t>
            </a:r>
            <a:r>
              <a:rPr lang="en-US" sz="2400" dirty="0"/>
              <a:t> are shown below.</a:t>
            </a:r>
          </a:p>
        </p:txBody>
      </p:sp>
      <p:sp>
        <p:nvSpPr>
          <p:cNvPr id="3" name="Rectangle 2" descr="This is the ac model of the transistor.  It has two resistors, and a current dependent current source. "/>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4" name="Object 3" descr="This is the ac model of the transistor.  It has two resistors, and a current dependent current source. "/>
          <p:cNvGraphicFramePr>
            <a:graphicFrameLocks noChangeAspect="1"/>
          </p:cNvGraphicFramePr>
          <p:nvPr>
            <p:extLst>
              <p:ext uri="{D42A27DB-BD31-4B8C-83A1-F6EECF244321}">
                <p14:modId xmlns:p14="http://schemas.microsoft.com/office/powerpoint/2010/main" val="1419879976"/>
              </p:ext>
            </p:extLst>
          </p:nvPr>
        </p:nvGraphicFramePr>
        <p:xfrm>
          <a:off x="4343400" y="3886200"/>
          <a:ext cx="3848100" cy="2438400"/>
        </p:xfrm>
        <a:graphic>
          <a:graphicData uri="http://schemas.openxmlformats.org/presentationml/2006/ole">
            <mc:AlternateContent xmlns:mc="http://schemas.openxmlformats.org/markup-compatibility/2006">
              <mc:Choice xmlns:v="urn:schemas-microsoft-com:vml" Requires="v">
                <p:oleObj name="Picture" r:id="rId3" imgW="3848100" imgH="2438400" progId="Word.Picture.8">
                  <p:embed/>
                </p:oleObj>
              </mc:Choice>
              <mc:Fallback>
                <p:oleObj name="Picture" r:id="rId3" imgW="3848100" imgH="2438400" progId="Word.Picture.8">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l="-163" r="-163"/>
                      <a:stretch>
                        <a:fillRect/>
                      </a:stretch>
                    </p:blipFill>
                    <p:spPr bwMode="auto">
                      <a:xfrm>
                        <a:off x="4343400" y="3886200"/>
                        <a:ext cx="3848100" cy="2438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descr="This is the ac model of the transistor.  It has two resistors, and a current dependent current source. "/>
          <p:cNvGraphicFramePr>
            <a:graphicFrameLocks noChangeAspect="1"/>
          </p:cNvGraphicFramePr>
          <p:nvPr>
            <p:extLst>
              <p:ext uri="{D42A27DB-BD31-4B8C-83A1-F6EECF244321}">
                <p14:modId xmlns:p14="http://schemas.microsoft.com/office/powerpoint/2010/main" val="159700905"/>
              </p:ext>
            </p:extLst>
          </p:nvPr>
        </p:nvGraphicFramePr>
        <p:xfrm>
          <a:off x="533400" y="3886200"/>
          <a:ext cx="3848100" cy="2438400"/>
        </p:xfrm>
        <a:graphic>
          <a:graphicData uri="http://schemas.openxmlformats.org/presentationml/2006/ole">
            <mc:AlternateContent xmlns:mc="http://schemas.openxmlformats.org/markup-compatibility/2006">
              <mc:Choice xmlns:v="urn:schemas-microsoft-com:vml" Requires="v">
                <p:oleObj name="Picture" r:id="rId3" imgW="3848100" imgH="2438400" progId="Word.Picture.8">
                  <p:embed/>
                </p:oleObj>
              </mc:Choice>
              <mc:Fallback>
                <p:oleObj name="Picture" r:id="rId3" imgW="3848100" imgH="2438400" progId="Word.Picture.8">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l="-163" r="-163"/>
                      <a:stretch>
                        <a:fillRect/>
                      </a:stretch>
                    </p:blipFill>
                    <p:spPr bwMode="auto">
                      <a:xfrm>
                        <a:off x="533400" y="3886200"/>
                        <a:ext cx="3848100" cy="2438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extBox 1"/>
          <p:cNvSpPr txBox="1"/>
          <p:nvPr/>
        </p:nvSpPr>
        <p:spPr>
          <a:xfrm>
            <a:off x="1981200" y="3733799"/>
            <a:ext cx="1143000" cy="646331"/>
          </a:xfrm>
          <a:prstGeom prst="rect">
            <a:avLst/>
          </a:prstGeom>
          <a:noFill/>
        </p:spPr>
        <p:txBody>
          <a:bodyPr wrap="square" rtlCol="0">
            <a:spAutoFit/>
          </a:bodyPr>
          <a:lstStyle/>
          <a:p>
            <a:r>
              <a:rPr lang="en-US" dirty="0" err="1"/>
              <a:t>npn</a:t>
            </a:r>
            <a:endParaRPr lang="en-US" dirty="0"/>
          </a:p>
        </p:txBody>
      </p:sp>
      <p:sp>
        <p:nvSpPr>
          <p:cNvPr id="9" name="TextBox 8"/>
          <p:cNvSpPr txBox="1"/>
          <p:nvPr/>
        </p:nvSpPr>
        <p:spPr>
          <a:xfrm>
            <a:off x="5638800" y="3777572"/>
            <a:ext cx="1143000" cy="646331"/>
          </a:xfrm>
          <a:prstGeom prst="rect">
            <a:avLst/>
          </a:prstGeom>
          <a:noFill/>
        </p:spPr>
        <p:txBody>
          <a:bodyPr wrap="square" rtlCol="0">
            <a:spAutoFit/>
          </a:bodyPr>
          <a:lstStyle/>
          <a:p>
            <a:r>
              <a:rPr lang="en-US" dirty="0" err="1"/>
              <a:t>pnp</a:t>
            </a:r>
            <a:endParaRPr lang="en-US" dirty="0"/>
          </a:p>
        </p:txBody>
      </p:sp>
    </p:spTree>
    <p:extLst>
      <p:ext uri="{BB962C8B-B14F-4D97-AF65-F5344CB8AC3E}">
        <p14:creationId xmlns:p14="http://schemas.microsoft.com/office/powerpoint/2010/main" val="30948365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descr="This is the ac model of the transistor in the cutoff region.  "/>
          <p:cNvSpPr/>
          <p:nvPr/>
        </p:nvSpPr>
        <p:spPr bwMode="auto">
          <a:xfrm>
            <a:off x="3810000" y="3352800"/>
            <a:ext cx="4724400" cy="3200399"/>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p:txBody>
      </p:sp>
      <p:sp>
        <p:nvSpPr>
          <p:cNvPr id="150530" name="Rectangle 2"/>
          <p:cNvSpPr>
            <a:spLocks noGrp="1" noChangeArrowheads="1"/>
          </p:cNvSpPr>
          <p:nvPr>
            <p:ph type="title"/>
          </p:nvPr>
        </p:nvSpPr>
        <p:spPr>
          <a:xfrm>
            <a:off x="2514600" y="0"/>
            <a:ext cx="6629400" cy="1143000"/>
          </a:xfrm>
        </p:spPr>
        <p:txBody>
          <a:bodyPr/>
          <a:lstStyle/>
          <a:p>
            <a:r>
              <a:rPr lang="en-US" sz="4000" dirty="0"/>
              <a:t>Some Important Concepts 1</a:t>
            </a:r>
          </a:p>
        </p:txBody>
      </p:sp>
      <p:sp>
        <p:nvSpPr>
          <p:cNvPr id="150531" name="Rectangle 3"/>
          <p:cNvSpPr>
            <a:spLocks noGrp="1" noChangeArrowheads="1"/>
          </p:cNvSpPr>
          <p:nvPr>
            <p:ph type="body" idx="1"/>
          </p:nvPr>
        </p:nvSpPr>
        <p:spPr>
          <a:xfrm>
            <a:off x="304800" y="1143000"/>
            <a:ext cx="8382000" cy="2133600"/>
          </a:xfrm>
        </p:spPr>
        <p:txBody>
          <a:bodyPr/>
          <a:lstStyle/>
          <a:p>
            <a:pPr marL="0" indent="0">
              <a:buNone/>
            </a:pPr>
            <a:r>
              <a:rPr lang="en-US" sz="2400" dirty="0"/>
              <a:t>We will begin by solving the DC problem. </a:t>
            </a:r>
          </a:p>
          <a:p>
            <a:pPr marL="0" indent="0">
              <a:buNone/>
            </a:pPr>
            <a:r>
              <a:rPr lang="en-US" sz="2400" dirty="0"/>
              <a:t>Then, we solve by inserting the model below, if we are in the cutoff region.  </a:t>
            </a:r>
          </a:p>
        </p:txBody>
      </p:sp>
      <p:sp>
        <p:nvSpPr>
          <p:cNvPr id="3" name="Rectangle 2" descr="This is the ac model of the transistor in the cutoff region.  "/>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89090" name="Picture 2" descr="This is the ac model of the transistor in the cutoff region.  "/>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67200" y="3581400"/>
            <a:ext cx="3886200" cy="277585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237647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descr="This is the ac model of the transistor in the cutoff region.  "/>
          <p:cNvSpPr/>
          <p:nvPr/>
        </p:nvSpPr>
        <p:spPr bwMode="auto">
          <a:xfrm>
            <a:off x="457200" y="2743200"/>
            <a:ext cx="8077200" cy="3809999"/>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p:txBody>
      </p:sp>
      <p:sp>
        <p:nvSpPr>
          <p:cNvPr id="150530" name="Rectangle 2"/>
          <p:cNvSpPr>
            <a:spLocks noGrp="1" noChangeArrowheads="1"/>
          </p:cNvSpPr>
          <p:nvPr>
            <p:ph type="title"/>
          </p:nvPr>
        </p:nvSpPr>
        <p:spPr>
          <a:xfrm>
            <a:off x="2514600" y="0"/>
            <a:ext cx="6629400" cy="1143000"/>
          </a:xfrm>
        </p:spPr>
        <p:txBody>
          <a:bodyPr/>
          <a:lstStyle/>
          <a:p>
            <a:r>
              <a:rPr lang="en-US" sz="4000" dirty="0"/>
              <a:t>Some Important Concepts 1a</a:t>
            </a:r>
          </a:p>
        </p:txBody>
      </p:sp>
      <p:sp>
        <p:nvSpPr>
          <p:cNvPr id="150531" name="Rectangle 3"/>
          <p:cNvSpPr>
            <a:spLocks noGrp="1" noChangeArrowheads="1"/>
          </p:cNvSpPr>
          <p:nvPr>
            <p:ph type="body" idx="1"/>
          </p:nvPr>
        </p:nvSpPr>
        <p:spPr>
          <a:xfrm>
            <a:off x="304800" y="1143000"/>
            <a:ext cx="8382000" cy="2133600"/>
          </a:xfrm>
        </p:spPr>
        <p:txBody>
          <a:bodyPr/>
          <a:lstStyle/>
          <a:p>
            <a:pPr marL="0" indent="0">
              <a:buNone/>
            </a:pPr>
            <a:r>
              <a:rPr lang="en-US" sz="2400" dirty="0"/>
              <a:t>We will begin by solving the DC problem. </a:t>
            </a:r>
          </a:p>
          <a:p>
            <a:pPr marL="0" indent="0">
              <a:buNone/>
            </a:pPr>
            <a:r>
              <a:rPr lang="en-US" sz="2400" dirty="0"/>
              <a:t>Then, we solve by inserting the model below, if we are in the cutoff region.  The models for </a:t>
            </a:r>
            <a:r>
              <a:rPr lang="en-US" sz="2400" dirty="0" err="1"/>
              <a:t>npn</a:t>
            </a:r>
            <a:r>
              <a:rPr lang="en-US" sz="2400" dirty="0"/>
              <a:t> and </a:t>
            </a:r>
            <a:r>
              <a:rPr lang="en-US" sz="2400" dirty="0" err="1"/>
              <a:t>pnp</a:t>
            </a:r>
            <a:r>
              <a:rPr lang="en-US" sz="2400" dirty="0"/>
              <a:t> are shown below.</a:t>
            </a:r>
          </a:p>
        </p:txBody>
      </p:sp>
      <p:sp>
        <p:nvSpPr>
          <p:cNvPr id="3" name="Rectangle 2" descr="This is the ac model of the transistor in the cutoff region.  "/>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89090" name="Picture 2" descr="This is the ac model of the transistor in the cutoff region.  "/>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3352800"/>
            <a:ext cx="3886200" cy="277585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2" descr="This is the ac model of the transistor in the cutoff region.  "/>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3352799"/>
            <a:ext cx="3886200" cy="277585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extBox 7"/>
          <p:cNvSpPr txBox="1"/>
          <p:nvPr/>
        </p:nvSpPr>
        <p:spPr>
          <a:xfrm>
            <a:off x="1981200" y="2743200"/>
            <a:ext cx="1143000" cy="646331"/>
          </a:xfrm>
          <a:prstGeom prst="rect">
            <a:avLst/>
          </a:prstGeom>
          <a:noFill/>
        </p:spPr>
        <p:txBody>
          <a:bodyPr wrap="square" rtlCol="0">
            <a:spAutoFit/>
          </a:bodyPr>
          <a:lstStyle/>
          <a:p>
            <a:r>
              <a:rPr lang="en-US" dirty="0" err="1"/>
              <a:t>npn</a:t>
            </a:r>
            <a:endParaRPr lang="en-US" dirty="0"/>
          </a:p>
        </p:txBody>
      </p:sp>
      <p:sp>
        <p:nvSpPr>
          <p:cNvPr id="9" name="TextBox 8"/>
          <p:cNvSpPr txBox="1"/>
          <p:nvPr/>
        </p:nvSpPr>
        <p:spPr>
          <a:xfrm>
            <a:off x="5638800" y="2786973"/>
            <a:ext cx="1143000" cy="646331"/>
          </a:xfrm>
          <a:prstGeom prst="rect">
            <a:avLst/>
          </a:prstGeom>
          <a:noFill/>
        </p:spPr>
        <p:txBody>
          <a:bodyPr wrap="square" rtlCol="0">
            <a:spAutoFit/>
          </a:bodyPr>
          <a:lstStyle/>
          <a:p>
            <a:r>
              <a:rPr lang="en-US" dirty="0" err="1"/>
              <a:t>pnp</a:t>
            </a:r>
            <a:endParaRPr lang="en-US" dirty="0"/>
          </a:p>
        </p:txBody>
      </p:sp>
    </p:spTree>
    <p:extLst>
      <p:ext uri="{BB962C8B-B14F-4D97-AF65-F5344CB8AC3E}">
        <p14:creationId xmlns:p14="http://schemas.microsoft.com/office/powerpoint/2010/main" val="17091070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descr="This is the ac model of the transistor in the saturation region.  "/>
          <p:cNvSpPr/>
          <p:nvPr/>
        </p:nvSpPr>
        <p:spPr bwMode="auto">
          <a:xfrm>
            <a:off x="3810000" y="3352800"/>
            <a:ext cx="4724400" cy="3200399"/>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p:txBody>
      </p:sp>
      <p:sp>
        <p:nvSpPr>
          <p:cNvPr id="150530" name="Rectangle 2"/>
          <p:cNvSpPr>
            <a:spLocks noGrp="1" noChangeArrowheads="1"/>
          </p:cNvSpPr>
          <p:nvPr>
            <p:ph type="title"/>
          </p:nvPr>
        </p:nvSpPr>
        <p:spPr>
          <a:xfrm>
            <a:off x="2514600" y="0"/>
            <a:ext cx="6629400" cy="1143000"/>
          </a:xfrm>
        </p:spPr>
        <p:txBody>
          <a:bodyPr/>
          <a:lstStyle/>
          <a:p>
            <a:r>
              <a:rPr lang="en-US" sz="4000" dirty="0"/>
              <a:t>Some Important Concepts 2</a:t>
            </a:r>
          </a:p>
        </p:txBody>
      </p:sp>
      <p:sp>
        <p:nvSpPr>
          <p:cNvPr id="150531" name="Rectangle 3"/>
          <p:cNvSpPr>
            <a:spLocks noGrp="1" noChangeArrowheads="1"/>
          </p:cNvSpPr>
          <p:nvPr>
            <p:ph type="body" idx="1"/>
          </p:nvPr>
        </p:nvSpPr>
        <p:spPr>
          <a:xfrm>
            <a:off x="304800" y="1143000"/>
            <a:ext cx="8382000" cy="2133600"/>
          </a:xfrm>
        </p:spPr>
        <p:txBody>
          <a:bodyPr/>
          <a:lstStyle/>
          <a:p>
            <a:pPr marL="0" indent="0">
              <a:buNone/>
            </a:pPr>
            <a:r>
              <a:rPr lang="en-US" sz="2400" dirty="0"/>
              <a:t>We will begin by solving the DC problem. </a:t>
            </a:r>
          </a:p>
          <a:p>
            <a:pPr marL="0" indent="0">
              <a:buNone/>
            </a:pPr>
            <a:r>
              <a:rPr lang="en-US" sz="2400" dirty="0"/>
              <a:t>Then, we solve by inserting the model below, if we are in the saturation region.  </a:t>
            </a:r>
          </a:p>
        </p:txBody>
      </p:sp>
      <p:sp>
        <p:nvSpPr>
          <p:cNvPr id="3" name="Rectangle 2" descr="This is the ac model of the transistor in the saturation region.  "/>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90114" name="Picture 2" descr="This is the ac model of the transistor in the saturation region.  "/>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14800" y="3508375"/>
            <a:ext cx="4114800" cy="287791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794866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descr="This is the ac model of the transistor in the saturation region.  "/>
          <p:cNvSpPr/>
          <p:nvPr/>
        </p:nvSpPr>
        <p:spPr bwMode="auto">
          <a:xfrm>
            <a:off x="228600" y="2895600"/>
            <a:ext cx="8305800" cy="3657599"/>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p:txBody>
      </p:sp>
      <p:sp>
        <p:nvSpPr>
          <p:cNvPr id="150530" name="Rectangle 2"/>
          <p:cNvSpPr>
            <a:spLocks noGrp="1" noChangeArrowheads="1"/>
          </p:cNvSpPr>
          <p:nvPr>
            <p:ph type="title"/>
          </p:nvPr>
        </p:nvSpPr>
        <p:spPr>
          <a:xfrm>
            <a:off x="2514600" y="0"/>
            <a:ext cx="6629400" cy="1143000"/>
          </a:xfrm>
        </p:spPr>
        <p:txBody>
          <a:bodyPr/>
          <a:lstStyle/>
          <a:p>
            <a:r>
              <a:rPr lang="en-US" sz="4000" dirty="0"/>
              <a:t>Some Important Concepts 2a</a:t>
            </a:r>
          </a:p>
        </p:txBody>
      </p:sp>
      <p:sp>
        <p:nvSpPr>
          <p:cNvPr id="150531" name="Rectangle 3"/>
          <p:cNvSpPr>
            <a:spLocks noGrp="1" noChangeArrowheads="1"/>
          </p:cNvSpPr>
          <p:nvPr>
            <p:ph type="body" idx="1"/>
          </p:nvPr>
        </p:nvSpPr>
        <p:spPr>
          <a:xfrm>
            <a:off x="304800" y="1143000"/>
            <a:ext cx="8382000" cy="2133600"/>
          </a:xfrm>
        </p:spPr>
        <p:txBody>
          <a:bodyPr/>
          <a:lstStyle/>
          <a:p>
            <a:pPr marL="0" indent="0">
              <a:buNone/>
            </a:pPr>
            <a:r>
              <a:rPr lang="en-US" sz="2400" dirty="0"/>
              <a:t>We will begin by solving the DC problem. </a:t>
            </a:r>
          </a:p>
          <a:p>
            <a:pPr marL="0" indent="0">
              <a:buNone/>
            </a:pPr>
            <a:r>
              <a:rPr lang="en-US" sz="2400" dirty="0"/>
              <a:t>Then, we solve by inserting the model below, if we are in the saturation region.  The models for </a:t>
            </a:r>
            <a:r>
              <a:rPr lang="en-US" sz="2400" dirty="0" err="1"/>
              <a:t>npn</a:t>
            </a:r>
            <a:r>
              <a:rPr lang="en-US" sz="2400" dirty="0"/>
              <a:t> and </a:t>
            </a:r>
            <a:r>
              <a:rPr lang="en-US" sz="2400" dirty="0" err="1"/>
              <a:t>pnp</a:t>
            </a:r>
            <a:r>
              <a:rPr lang="en-US" sz="2400" dirty="0"/>
              <a:t> are shown below.</a:t>
            </a:r>
          </a:p>
        </p:txBody>
      </p:sp>
      <p:sp>
        <p:nvSpPr>
          <p:cNvPr id="3" name="Rectangle 2" descr="This is the ac model of the transistor in the saturation region.  "/>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90114" name="Picture 2" descr="This is the ac model of the transistor in the saturation region.  "/>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09810" y="3823606"/>
            <a:ext cx="3672190" cy="25683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2" descr="This is the ac model of the transistor in the saturation region.  "/>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199" y="3823606"/>
            <a:ext cx="3672191" cy="25683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extBox 7"/>
          <p:cNvSpPr txBox="1"/>
          <p:nvPr/>
        </p:nvSpPr>
        <p:spPr>
          <a:xfrm>
            <a:off x="1981200" y="2895600"/>
            <a:ext cx="1143000" cy="646331"/>
          </a:xfrm>
          <a:prstGeom prst="rect">
            <a:avLst/>
          </a:prstGeom>
          <a:noFill/>
        </p:spPr>
        <p:txBody>
          <a:bodyPr wrap="square" rtlCol="0">
            <a:spAutoFit/>
          </a:bodyPr>
          <a:lstStyle/>
          <a:p>
            <a:r>
              <a:rPr lang="en-US" dirty="0" err="1"/>
              <a:t>npn</a:t>
            </a:r>
            <a:endParaRPr lang="en-US" dirty="0"/>
          </a:p>
        </p:txBody>
      </p:sp>
      <p:sp>
        <p:nvSpPr>
          <p:cNvPr id="9" name="TextBox 8"/>
          <p:cNvSpPr txBox="1"/>
          <p:nvPr/>
        </p:nvSpPr>
        <p:spPr>
          <a:xfrm>
            <a:off x="5638800" y="2939373"/>
            <a:ext cx="1143000" cy="646331"/>
          </a:xfrm>
          <a:prstGeom prst="rect">
            <a:avLst/>
          </a:prstGeom>
          <a:noFill/>
        </p:spPr>
        <p:txBody>
          <a:bodyPr wrap="square" rtlCol="0">
            <a:spAutoFit/>
          </a:bodyPr>
          <a:lstStyle/>
          <a:p>
            <a:r>
              <a:rPr lang="en-US" dirty="0" err="1"/>
              <a:t>pnp</a:t>
            </a:r>
            <a:endParaRPr lang="en-US" dirty="0"/>
          </a:p>
        </p:txBody>
      </p:sp>
    </p:spTree>
    <p:extLst>
      <p:ext uri="{BB962C8B-B14F-4D97-AF65-F5344CB8AC3E}">
        <p14:creationId xmlns:p14="http://schemas.microsoft.com/office/powerpoint/2010/main" val="10323214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ChangeArrowheads="1"/>
          </p:cNvSpPr>
          <p:nvPr>
            <p:ph type="title"/>
          </p:nvPr>
        </p:nvSpPr>
        <p:spPr>
          <a:xfrm>
            <a:off x="2514600" y="0"/>
            <a:ext cx="6629400" cy="1143000"/>
          </a:xfrm>
        </p:spPr>
        <p:txBody>
          <a:bodyPr/>
          <a:lstStyle/>
          <a:p>
            <a:r>
              <a:rPr lang="en-US" sz="4000" dirty="0"/>
              <a:t>Some Important Concepts 3</a:t>
            </a:r>
          </a:p>
        </p:txBody>
      </p:sp>
      <p:sp>
        <p:nvSpPr>
          <p:cNvPr id="150531" name="Rectangle 3" descr="When we say that we want to solve for a gain, or an input or output resistance, in the passband, we are talking about solving where the response |H(w)| is flat, versus w.  That means that there are no capacitors or inductors.  In turn, that means that all capacitors or inductors are either short circuits or open circuits.  &#10;The passband also means that the gain is maximum.  So, the choice of whether the inductor or capacitor becomes a short circuit or open circuit, depends on which result maximizes the gain.  &#10;"/>
          <p:cNvSpPr>
            <a:spLocks noGrp="1" noChangeArrowheads="1"/>
          </p:cNvSpPr>
          <p:nvPr>
            <p:ph type="body" idx="1"/>
          </p:nvPr>
        </p:nvSpPr>
        <p:spPr>
          <a:xfrm>
            <a:off x="300578" y="990600"/>
            <a:ext cx="8382000" cy="5562600"/>
          </a:xfrm>
        </p:spPr>
        <p:txBody>
          <a:bodyPr/>
          <a:lstStyle/>
          <a:p>
            <a:pPr marL="0" indent="0">
              <a:buNone/>
            </a:pPr>
            <a:r>
              <a:rPr lang="en-US" sz="2800" dirty="0"/>
              <a:t>When we say that we want to solve for a gain, or an input or output resistance, in the passband, we are talking about solving where the response |H(</a:t>
            </a:r>
            <a:r>
              <a:rPr lang="en-US" sz="2800" dirty="0">
                <a:latin typeface="Symbol" panose="05050102010706020507" pitchFamily="18" charset="2"/>
              </a:rPr>
              <a:t>w</a:t>
            </a:r>
            <a:r>
              <a:rPr lang="en-US" sz="2800" dirty="0"/>
              <a:t>)| is flat, versus </a:t>
            </a:r>
            <a:r>
              <a:rPr lang="en-US" sz="2800" dirty="0">
                <a:latin typeface="Symbol" panose="05050102010706020507" pitchFamily="18" charset="2"/>
              </a:rPr>
              <a:t>w</a:t>
            </a:r>
            <a:r>
              <a:rPr lang="en-US" sz="2800" dirty="0"/>
              <a:t>.  That means that there are no capacitors or inductors.  In turn, that means that all capacitors or inductors are either short circuits or open circuits.  </a:t>
            </a:r>
          </a:p>
          <a:p>
            <a:pPr marL="0" indent="0">
              <a:buNone/>
            </a:pPr>
            <a:r>
              <a:rPr lang="en-US" sz="2800" dirty="0"/>
              <a:t>The passband also means that the gain is maximum.  So, the choice of whether the inductor or capacitor becomes a short circuit or open circuit, depends on which result maximizes the gain.  </a:t>
            </a:r>
          </a:p>
        </p:txBody>
      </p:sp>
      <p:sp>
        <p:nvSpPr>
          <p:cNvPr id="3" name="Rectangle 2">
            <a:extLst>
              <a:ext uri="{C183D7F6-B498-43B3-948B-1728B52AA6E4}">
                <adec:decorative xmlns:adec="http://schemas.microsoft.com/office/drawing/2017/decorative" val="1"/>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4691124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ChangeArrowheads="1"/>
          </p:cNvSpPr>
          <p:nvPr>
            <p:ph type="title"/>
          </p:nvPr>
        </p:nvSpPr>
        <p:spPr>
          <a:xfrm>
            <a:off x="2514600" y="0"/>
            <a:ext cx="6629400" cy="1143000"/>
          </a:xfrm>
        </p:spPr>
        <p:txBody>
          <a:bodyPr/>
          <a:lstStyle/>
          <a:p>
            <a:r>
              <a:rPr lang="en-US" sz="4000" dirty="0"/>
              <a:t>Some Important Concepts 4</a:t>
            </a:r>
          </a:p>
        </p:txBody>
      </p:sp>
      <p:sp>
        <p:nvSpPr>
          <p:cNvPr id="150531" name="Rectangle 3"/>
          <p:cNvSpPr>
            <a:spLocks noGrp="1" noChangeArrowheads="1"/>
          </p:cNvSpPr>
          <p:nvPr>
            <p:ph type="body" idx="1"/>
          </p:nvPr>
        </p:nvSpPr>
        <p:spPr>
          <a:xfrm>
            <a:off x="300578" y="990600"/>
            <a:ext cx="8382000" cy="2057400"/>
          </a:xfrm>
        </p:spPr>
        <p:txBody>
          <a:bodyPr/>
          <a:lstStyle/>
          <a:p>
            <a:pPr marL="0" indent="0">
              <a:buNone/>
            </a:pPr>
            <a:r>
              <a:rPr lang="en-US" sz="2400" dirty="0"/>
              <a:t>In the passband, we are talking about solving where the response |H(</a:t>
            </a:r>
            <a:r>
              <a:rPr lang="en-US" sz="2400" dirty="0">
                <a:latin typeface="Symbol" panose="05050102010706020507" pitchFamily="18" charset="2"/>
              </a:rPr>
              <a:t>w</a:t>
            </a:r>
            <a:r>
              <a:rPr lang="en-US" sz="2400" dirty="0"/>
              <a:t>)| is flat, versus </a:t>
            </a:r>
            <a:r>
              <a:rPr lang="en-US" sz="2400" dirty="0">
                <a:latin typeface="Symbol" panose="05050102010706020507" pitchFamily="18" charset="2"/>
              </a:rPr>
              <a:t>w</a:t>
            </a:r>
            <a:r>
              <a:rPr lang="en-US" sz="2400" dirty="0"/>
              <a:t>. The passband also means that the gain is maximum. The inductors or capacitors become a short circuit or open circuit, depends on which result maximizes the gain.  </a:t>
            </a:r>
          </a:p>
        </p:txBody>
      </p:sp>
      <p:sp>
        <p:nvSpPr>
          <p:cNvPr id="3" name="Rectangle 2" descr="The Bode plot for a bandpass filter. "/>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pSp>
        <p:nvGrpSpPr>
          <p:cNvPr id="6" name="Group 214" descr="The magnitude Bode plot for a bandpass filter.  "/>
          <p:cNvGrpSpPr>
            <a:grpSpLocks/>
          </p:cNvGrpSpPr>
          <p:nvPr/>
        </p:nvGrpSpPr>
        <p:grpSpPr bwMode="auto">
          <a:xfrm>
            <a:off x="357983" y="2994058"/>
            <a:ext cx="8147050" cy="3449638"/>
            <a:chOff x="393" y="1448"/>
            <a:chExt cx="5132" cy="2173"/>
          </a:xfrm>
        </p:grpSpPr>
        <p:sp>
          <p:nvSpPr>
            <p:cNvPr id="7" name="Rectangle 14"/>
            <p:cNvSpPr>
              <a:spLocks noChangeArrowheads="1"/>
            </p:cNvSpPr>
            <p:nvPr/>
          </p:nvSpPr>
          <p:spPr bwMode="auto">
            <a:xfrm>
              <a:off x="426" y="1456"/>
              <a:ext cx="5083" cy="2140"/>
            </a:xfrm>
            <a:prstGeom prst="rect">
              <a:avLst/>
            </a:prstGeom>
            <a:blipFill dpi="0" rotWithShape="0">
              <a:blip r:embed="rId3" cstate="print"/>
              <a:srcRect/>
              <a:tile tx="0" ty="0" sx="100000" sy="100000" flip="none" algn="tl"/>
            </a:blipFill>
            <a:ln w="9525">
              <a:noFill/>
              <a:miter lim="800000"/>
              <a:headEnd/>
              <a:tailEnd/>
            </a:ln>
          </p:spPr>
          <p:txBody>
            <a:bodyPr/>
            <a:lstStyle/>
            <a:p>
              <a:endParaRPr lang="en-US"/>
            </a:p>
          </p:txBody>
        </p:sp>
        <p:sp>
          <p:nvSpPr>
            <p:cNvPr id="8" name="Line 15"/>
            <p:cNvSpPr>
              <a:spLocks noChangeShapeType="1"/>
            </p:cNvSpPr>
            <p:nvPr/>
          </p:nvSpPr>
          <p:spPr bwMode="auto">
            <a:xfrm>
              <a:off x="426" y="3539"/>
              <a:ext cx="5083" cy="1"/>
            </a:xfrm>
            <a:prstGeom prst="line">
              <a:avLst/>
            </a:prstGeom>
            <a:noFill/>
            <a:ln w="12700">
              <a:solidFill>
                <a:srgbClr val="000000"/>
              </a:solidFill>
              <a:round/>
              <a:headEnd/>
              <a:tailEnd/>
            </a:ln>
          </p:spPr>
          <p:txBody>
            <a:bodyPr/>
            <a:lstStyle/>
            <a:p>
              <a:endParaRPr lang="en-US"/>
            </a:p>
          </p:txBody>
        </p:sp>
        <p:sp>
          <p:nvSpPr>
            <p:cNvPr id="9" name="Line 16"/>
            <p:cNvSpPr>
              <a:spLocks noChangeShapeType="1"/>
            </p:cNvSpPr>
            <p:nvPr/>
          </p:nvSpPr>
          <p:spPr bwMode="auto">
            <a:xfrm>
              <a:off x="426" y="3473"/>
              <a:ext cx="5083" cy="1"/>
            </a:xfrm>
            <a:prstGeom prst="line">
              <a:avLst/>
            </a:prstGeom>
            <a:noFill/>
            <a:ln w="12700">
              <a:solidFill>
                <a:srgbClr val="000000"/>
              </a:solidFill>
              <a:round/>
              <a:headEnd/>
              <a:tailEnd/>
            </a:ln>
          </p:spPr>
          <p:txBody>
            <a:bodyPr/>
            <a:lstStyle/>
            <a:p>
              <a:endParaRPr lang="en-US"/>
            </a:p>
          </p:txBody>
        </p:sp>
        <p:sp>
          <p:nvSpPr>
            <p:cNvPr id="10" name="Line 17"/>
            <p:cNvSpPr>
              <a:spLocks noChangeShapeType="1"/>
            </p:cNvSpPr>
            <p:nvPr/>
          </p:nvSpPr>
          <p:spPr bwMode="auto">
            <a:xfrm>
              <a:off x="426" y="3415"/>
              <a:ext cx="5083" cy="1"/>
            </a:xfrm>
            <a:prstGeom prst="line">
              <a:avLst/>
            </a:prstGeom>
            <a:noFill/>
            <a:ln w="12700">
              <a:solidFill>
                <a:srgbClr val="000000"/>
              </a:solidFill>
              <a:round/>
              <a:headEnd/>
              <a:tailEnd/>
            </a:ln>
          </p:spPr>
          <p:txBody>
            <a:bodyPr/>
            <a:lstStyle/>
            <a:p>
              <a:endParaRPr lang="en-US"/>
            </a:p>
          </p:txBody>
        </p:sp>
        <p:sp>
          <p:nvSpPr>
            <p:cNvPr id="11" name="Line 18"/>
            <p:cNvSpPr>
              <a:spLocks noChangeShapeType="1"/>
            </p:cNvSpPr>
            <p:nvPr/>
          </p:nvSpPr>
          <p:spPr bwMode="auto">
            <a:xfrm>
              <a:off x="426" y="3349"/>
              <a:ext cx="5083" cy="1"/>
            </a:xfrm>
            <a:prstGeom prst="line">
              <a:avLst/>
            </a:prstGeom>
            <a:noFill/>
            <a:ln w="12700">
              <a:solidFill>
                <a:srgbClr val="000000"/>
              </a:solidFill>
              <a:round/>
              <a:headEnd/>
              <a:tailEnd/>
            </a:ln>
          </p:spPr>
          <p:txBody>
            <a:bodyPr/>
            <a:lstStyle/>
            <a:p>
              <a:endParaRPr lang="en-US"/>
            </a:p>
          </p:txBody>
        </p:sp>
        <p:sp>
          <p:nvSpPr>
            <p:cNvPr id="12" name="Line 19"/>
            <p:cNvSpPr>
              <a:spLocks noChangeShapeType="1"/>
            </p:cNvSpPr>
            <p:nvPr/>
          </p:nvSpPr>
          <p:spPr bwMode="auto">
            <a:xfrm>
              <a:off x="426" y="3226"/>
              <a:ext cx="5083" cy="1"/>
            </a:xfrm>
            <a:prstGeom prst="line">
              <a:avLst/>
            </a:prstGeom>
            <a:noFill/>
            <a:ln w="12700">
              <a:solidFill>
                <a:srgbClr val="000000"/>
              </a:solidFill>
              <a:round/>
              <a:headEnd/>
              <a:tailEnd/>
            </a:ln>
          </p:spPr>
          <p:txBody>
            <a:bodyPr/>
            <a:lstStyle/>
            <a:p>
              <a:endParaRPr lang="en-US"/>
            </a:p>
          </p:txBody>
        </p:sp>
        <p:sp>
          <p:nvSpPr>
            <p:cNvPr id="13" name="Line 20"/>
            <p:cNvSpPr>
              <a:spLocks noChangeShapeType="1"/>
            </p:cNvSpPr>
            <p:nvPr/>
          </p:nvSpPr>
          <p:spPr bwMode="auto">
            <a:xfrm>
              <a:off x="426" y="3168"/>
              <a:ext cx="5083" cy="1"/>
            </a:xfrm>
            <a:prstGeom prst="line">
              <a:avLst/>
            </a:prstGeom>
            <a:noFill/>
            <a:ln w="12700">
              <a:solidFill>
                <a:srgbClr val="000000"/>
              </a:solidFill>
              <a:round/>
              <a:headEnd/>
              <a:tailEnd/>
            </a:ln>
          </p:spPr>
          <p:txBody>
            <a:bodyPr/>
            <a:lstStyle/>
            <a:p>
              <a:endParaRPr lang="en-US"/>
            </a:p>
          </p:txBody>
        </p:sp>
        <p:sp>
          <p:nvSpPr>
            <p:cNvPr id="14" name="Line 21"/>
            <p:cNvSpPr>
              <a:spLocks noChangeShapeType="1"/>
            </p:cNvSpPr>
            <p:nvPr/>
          </p:nvSpPr>
          <p:spPr bwMode="auto">
            <a:xfrm>
              <a:off x="426" y="3111"/>
              <a:ext cx="5083" cy="1"/>
            </a:xfrm>
            <a:prstGeom prst="line">
              <a:avLst/>
            </a:prstGeom>
            <a:noFill/>
            <a:ln w="12700">
              <a:solidFill>
                <a:srgbClr val="000000"/>
              </a:solidFill>
              <a:round/>
              <a:headEnd/>
              <a:tailEnd/>
            </a:ln>
          </p:spPr>
          <p:txBody>
            <a:bodyPr/>
            <a:lstStyle/>
            <a:p>
              <a:endParaRPr lang="en-US"/>
            </a:p>
          </p:txBody>
        </p:sp>
        <p:sp>
          <p:nvSpPr>
            <p:cNvPr id="15" name="Line 22"/>
            <p:cNvSpPr>
              <a:spLocks noChangeShapeType="1"/>
            </p:cNvSpPr>
            <p:nvPr/>
          </p:nvSpPr>
          <p:spPr bwMode="auto">
            <a:xfrm>
              <a:off x="426" y="3045"/>
              <a:ext cx="5083" cy="1"/>
            </a:xfrm>
            <a:prstGeom prst="line">
              <a:avLst/>
            </a:prstGeom>
            <a:noFill/>
            <a:ln w="12700">
              <a:solidFill>
                <a:srgbClr val="000000"/>
              </a:solidFill>
              <a:round/>
              <a:headEnd/>
              <a:tailEnd/>
            </a:ln>
          </p:spPr>
          <p:txBody>
            <a:bodyPr/>
            <a:lstStyle/>
            <a:p>
              <a:endParaRPr lang="en-US"/>
            </a:p>
          </p:txBody>
        </p:sp>
        <p:sp>
          <p:nvSpPr>
            <p:cNvPr id="16" name="Line 23"/>
            <p:cNvSpPr>
              <a:spLocks noChangeShapeType="1"/>
            </p:cNvSpPr>
            <p:nvPr/>
          </p:nvSpPr>
          <p:spPr bwMode="auto">
            <a:xfrm>
              <a:off x="426" y="2921"/>
              <a:ext cx="5083" cy="1"/>
            </a:xfrm>
            <a:prstGeom prst="line">
              <a:avLst/>
            </a:prstGeom>
            <a:noFill/>
            <a:ln w="12700">
              <a:solidFill>
                <a:srgbClr val="000000"/>
              </a:solidFill>
              <a:round/>
              <a:headEnd/>
              <a:tailEnd/>
            </a:ln>
          </p:spPr>
          <p:txBody>
            <a:bodyPr/>
            <a:lstStyle/>
            <a:p>
              <a:endParaRPr lang="en-US"/>
            </a:p>
          </p:txBody>
        </p:sp>
        <p:sp>
          <p:nvSpPr>
            <p:cNvPr id="17" name="Line 24"/>
            <p:cNvSpPr>
              <a:spLocks noChangeShapeType="1"/>
            </p:cNvSpPr>
            <p:nvPr/>
          </p:nvSpPr>
          <p:spPr bwMode="auto">
            <a:xfrm>
              <a:off x="426" y="2864"/>
              <a:ext cx="5083" cy="1"/>
            </a:xfrm>
            <a:prstGeom prst="line">
              <a:avLst/>
            </a:prstGeom>
            <a:noFill/>
            <a:ln w="12700">
              <a:solidFill>
                <a:srgbClr val="000000"/>
              </a:solidFill>
              <a:round/>
              <a:headEnd/>
              <a:tailEnd/>
            </a:ln>
          </p:spPr>
          <p:txBody>
            <a:bodyPr/>
            <a:lstStyle/>
            <a:p>
              <a:endParaRPr lang="en-US"/>
            </a:p>
          </p:txBody>
        </p:sp>
        <p:sp>
          <p:nvSpPr>
            <p:cNvPr id="18" name="Line 25"/>
            <p:cNvSpPr>
              <a:spLocks noChangeShapeType="1"/>
            </p:cNvSpPr>
            <p:nvPr/>
          </p:nvSpPr>
          <p:spPr bwMode="auto">
            <a:xfrm>
              <a:off x="426" y="2798"/>
              <a:ext cx="5083" cy="1"/>
            </a:xfrm>
            <a:prstGeom prst="line">
              <a:avLst/>
            </a:prstGeom>
            <a:noFill/>
            <a:ln w="12700">
              <a:solidFill>
                <a:srgbClr val="000000"/>
              </a:solidFill>
              <a:round/>
              <a:headEnd/>
              <a:tailEnd/>
            </a:ln>
          </p:spPr>
          <p:txBody>
            <a:bodyPr/>
            <a:lstStyle/>
            <a:p>
              <a:endParaRPr lang="en-US"/>
            </a:p>
          </p:txBody>
        </p:sp>
        <p:sp>
          <p:nvSpPr>
            <p:cNvPr id="19" name="Line 26"/>
            <p:cNvSpPr>
              <a:spLocks noChangeShapeType="1"/>
            </p:cNvSpPr>
            <p:nvPr/>
          </p:nvSpPr>
          <p:spPr bwMode="auto">
            <a:xfrm>
              <a:off x="426" y="2740"/>
              <a:ext cx="5083" cy="1"/>
            </a:xfrm>
            <a:prstGeom prst="line">
              <a:avLst/>
            </a:prstGeom>
            <a:noFill/>
            <a:ln w="12700">
              <a:solidFill>
                <a:srgbClr val="000000"/>
              </a:solidFill>
              <a:round/>
              <a:headEnd/>
              <a:tailEnd/>
            </a:ln>
          </p:spPr>
          <p:txBody>
            <a:bodyPr/>
            <a:lstStyle/>
            <a:p>
              <a:endParaRPr lang="en-US"/>
            </a:p>
          </p:txBody>
        </p:sp>
        <p:sp>
          <p:nvSpPr>
            <p:cNvPr id="20" name="Line 27"/>
            <p:cNvSpPr>
              <a:spLocks noChangeShapeType="1"/>
            </p:cNvSpPr>
            <p:nvPr/>
          </p:nvSpPr>
          <p:spPr bwMode="auto">
            <a:xfrm>
              <a:off x="426" y="2617"/>
              <a:ext cx="5083" cy="1"/>
            </a:xfrm>
            <a:prstGeom prst="line">
              <a:avLst/>
            </a:prstGeom>
            <a:noFill/>
            <a:ln w="12700">
              <a:solidFill>
                <a:srgbClr val="000000"/>
              </a:solidFill>
              <a:round/>
              <a:headEnd/>
              <a:tailEnd/>
            </a:ln>
          </p:spPr>
          <p:txBody>
            <a:bodyPr/>
            <a:lstStyle/>
            <a:p>
              <a:endParaRPr lang="en-US"/>
            </a:p>
          </p:txBody>
        </p:sp>
        <p:sp>
          <p:nvSpPr>
            <p:cNvPr id="21" name="Line 28"/>
            <p:cNvSpPr>
              <a:spLocks noChangeShapeType="1"/>
            </p:cNvSpPr>
            <p:nvPr/>
          </p:nvSpPr>
          <p:spPr bwMode="auto">
            <a:xfrm>
              <a:off x="426" y="2559"/>
              <a:ext cx="5083" cy="1"/>
            </a:xfrm>
            <a:prstGeom prst="line">
              <a:avLst/>
            </a:prstGeom>
            <a:noFill/>
            <a:ln w="12700">
              <a:solidFill>
                <a:srgbClr val="000000"/>
              </a:solidFill>
              <a:round/>
              <a:headEnd/>
              <a:tailEnd/>
            </a:ln>
          </p:spPr>
          <p:txBody>
            <a:bodyPr/>
            <a:lstStyle/>
            <a:p>
              <a:endParaRPr lang="en-US"/>
            </a:p>
          </p:txBody>
        </p:sp>
        <p:sp>
          <p:nvSpPr>
            <p:cNvPr id="22" name="Line 29"/>
            <p:cNvSpPr>
              <a:spLocks noChangeShapeType="1"/>
            </p:cNvSpPr>
            <p:nvPr/>
          </p:nvSpPr>
          <p:spPr bwMode="auto">
            <a:xfrm>
              <a:off x="426" y="2493"/>
              <a:ext cx="5083" cy="1"/>
            </a:xfrm>
            <a:prstGeom prst="line">
              <a:avLst/>
            </a:prstGeom>
            <a:noFill/>
            <a:ln w="12700">
              <a:solidFill>
                <a:srgbClr val="000000"/>
              </a:solidFill>
              <a:round/>
              <a:headEnd/>
              <a:tailEnd/>
            </a:ln>
          </p:spPr>
          <p:txBody>
            <a:bodyPr/>
            <a:lstStyle/>
            <a:p>
              <a:endParaRPr lang="en-US"/>
            </a:p>
          </p:txBody>
        </p:sp>
        <p:sp>
          <p:nvSpPr>
            <p:cNvPr id="23" name="Line 30"/>
            <p:cNvSpPr>
              <a:spLocks noChangeShapeType="1"/>
            </p:cNvSpPr>
            <p:nvPr/>
          </p:nvSpPr>
          <p:spPr bwMode="auto">
            <a:xfrm>
              <a:off x="426" y="2436"/>
              <a:ext cx="5083" cy="1"/>
            </a:xfrm>
            <a:prstGeom prst="line">
              <a:avLst/>
            </a:prstGeom>
            <a:noFill/>
            <a:ln w="12700">
              <a:solidFill>
                <a:srgbClr val="000000"/>
              </a:solidFill>
              <a:round/>
              <a:headEnd/>
              <a:tailEnd/>
            </a:ln>
          </p:spPr>
          <p:txBody>
            <a:bodyPr/>
            <a:lstStyle/>
            <a:p>
              <a:endParaRPr lang="en-US"/>
            </a:p>
          </p:txBody>
        </p:sp>
        <p:sp>
          <p:nvSpPr>
            <p:cNvPr id="24" name="Line 31"/>
            <p:cNvSpPr>
              <a:spLocks noChangeShapeType="1"/>
            </p:cNvSpPr>
            <p:nvPr/>
          </p:nvSpPr>
          <p:spPr bwMode="auto">
            <a:xfrm>
              <a:off x="426" y="2312"/>
              <a:ext cx="5083" cy="1"/>
            </a:xfrm>
            <a:prstGeom prst="line">
              <a:avLst/>
            </a:prstGeom>
            <a:noFill/>
            <a:ln w="12700">
              <a:solidFill>
                <a:srgbClr val="000000"/>
              </a:solidFill>
              <a:round/>
              <a:headEnd/>
              <a:tailEnd/>
            </a:ln>
          </p:spPr>
          <p:txBody>
            <a:bodyPr/>
            <a:lstStyle/>
            <a:p>
              <a:endParaRPr lang="en-US"/>
            </a:p>
          </p:txBody>
        </p:sp>
        <p:sp>
          <p:nvSpPr>
            <p:cNvPr id="25" name="Line 32"/>
            <p:cNvSpPr>
              <a:spLocks noChangeShapeType="1"/>
            </p:cNvSpPr>
            <p:nvPr/>
          </p:nvSpPr>
          <p:spPr bwMode="auto">
            <a:xfrm>
              <a:off x="426" y="2255"/>
              <a:ext cx="5083" cy="1"/>
            </a:xfrm>
            <a:prstGeom prst="line">
              <a:avLst/>
            </a:prstGeom>
            <a:noFill/>
            <a:ln w="12700">
              <a:solidFill>
                <a:srgbClr val="000000"/>
              </a:solidFill>
              <a:round/>
              <a:headEnd/>
              <a:tailEnd/>
            </a:ln>
          </p:spPr>
          <p:txBody>
            <a:bodyPr/>
            <a:lstStyle/>
            <a:p>
              <a:endParaRPr lang="en-US"/>
            </a:p>
          </p:txBody>
        </p:sp>
        <p:sp>
          <p:nvSpPr>
            <p:cNvPr id="26" name="Line 33"/>
            <p:cNvSpPr>
              <a:spLocks noChangeShapeType="1"/>
            </p:cNvSpPr>
            <p:nvPr/>
          </p:nvSpPr>
          <p:spPr bwMode="auto">
            <a:xfrm>
              <a:off x="426" y="2189"/>
              <a:ext cx="5083" cy="1"/>
            </a:xfrm>
            <a:prstGeom prst="line">
              <a:avLst/>
            </a:prstGeom>
            <a:noFill/>
            <a:ln w="12700">
              <a:solidFill>
                <a:srgbClr val="000000"/>
              </a:solidFill>
              <a:round/>
              <a:headEnd/>
              <a:tailEnd/>
            </a:ln>
          </p:spPr>
          <p:txBody>
            <a:bodyPr/>
            <a:lstStyle/>
            <a:p>
              <a:endParaRPr lang="en-US"/>
            </a:p>
          </p:txBody>
        </p:sp>
        <p:sp>
          <p:nvSpPr>
            <p:cNvPr id="27" name="Line 34"/>
            <p:cNvSpPr>
              <a:spLocks noChangeShapeType="1"/>
            </p:cNvSpPr>
            <p:nvPr/>
          </p:nvSpPr>
          <p:spPr bwMode="auto">
            <a:xfrm>
              <a:off x="426" y="2131"/>
              <a:ext cx="5083" cy="1"/>
            </a:xfrm>
            <a:prstGeom prst="line">
              <a:avLst/>
            </a:prstGeom>
            <a:noFill/>
            <a:ln w="12700">
              <a:solidFill>
                <a:srgbClr val="000000"/>
              </a:solidFill>
              <a:round/>
              <a:headEnd/>
              <a:tailEnd/>
            </a:ln>
          </p:spPr>
          <p:txBody>
            <a:bodyPr/>
            <a:lstStyle/>
            <a:p>
              <a:endParaRPr lang="en-US"/>
            </a:p>
          </p:txBody>
        </p:sp>
        <p:sp>
          <p:nvSpPr>
            <p:cNvPr id="28" name="Line 35"/>
            <p:cNvSpPr>
              <a:spLocks noChangeShapeType="1"/>
            </p:cNvSpPr>
            <p:nvPr/>
          </p:nvSpPr>
          <p:spPr bwMode="auto">
            <a:xfrm>
              <a:off x="426" y="2008"/>
              <a:ext cx="5083" cy="1"/>
            </a:xfrm>
            <a:prstGeom prst="line">
              <a:avLst/>
            </a:prstGeom>
            <a:noFill/>
            <a:ln w="12700">
              <a:solidFill>
                <a:srgbClr val="000000"/>
              </a:solidFill>
              <a:round/>
              <a:headEnd/>
              <a:tailEnd/>
            </a:ln>
          </p:spPr>
          <p:txBody>
            <a:bodyPr/>
            <a:lstStyle/>
            <a:p>
              <a:endParaRPr lang="en-US"/>
            </a:p>
          </p:txBody>
        </p:sp>
        <p:sp>
          <p:nvSpPr>
            <p:cNvPr id="29" name="Line 36"/>
            <p:cNvSpPr>
              <a:spLocks noChangeShapeType="1"/>
            </p:cNvSpPr>
            <p:nvPr/>
          </p:nvSpPr>
          <p:spPr bwMode="auto">
            <a:xfrm>
              <a:off x="426" y="1942"/>
              <a:ext cx="5083" cy="1"/>
            </a:xfrm>
            <a:prstGeom prst="line">
              <a:avLst/>
            </a:prstGeom>
            <a:noFill/>
            <a:ln w="12700">
              <a:solidFill>
                <a:srgbClr val="000000"/>
              </a:solidFill>
              <a:round/>
              <a:headEnd/>
              <a:tailEnd/>
            </a:ln>
          </p:spPr>
          <p:txBody>
            <a:bodyPr/>
            <a:lstStyle/>
            <a:p>
              <a:endParaRPr lang="en-US"/>
            </a:p>
          </p:txBody>
        </p:sp>
        <p:sp>
          <p:nvSpPr>
            <p:cNvPr id="30" name="Line 37"/>
            <p:cNvSpPr>
              <a:spLocks noChangeShapeType="1"/>
            </p:cNvSpPr>
            <p:nvPr/>
          </p:nvSpPr>
          <p:spPr bwMode="auto">
            <a:xfrm>
              <a:off x="426" y="1884"/>
              <a:ext cx="5083" cy="1"/>
            </a:xfrm>
            <a:prstGeom prst="line">
              <a:avLst/>
            </a:prstGeom>
            <a:noFill/>
            <a:ln w="12700">
              <a:solidFill>
                <a:srgbClr val="000000"/>
              </a:solidFill>
              <a:round/>
              <a:headEnd/>
              <a:tailEnd/>
            </a:ln>
          </p:spPr>
          <p:txBody>
            <a:bodyPr/>
            <a:lstStyle/>
            <a:p>
              <a:endParaRPr lang="en-US"/>
            </a:p>
          </p:txBody>
        </p:sp>
        <p:sp>
          <p:nvSpPr>
            <p:cNvPr id="31" name="Line 38"/>
            <p:cNvSpPr>
              <a:spLocks noChangeShapeType="1"/>
            </p:cNvSpPr>
            <p:nvPr/>
          </p:nvSpPr>
          <p:spPr bwMode="auto">
            <a:xfrm>
              <a:off x="426" y="1827"/>
              <a:ext cx="5083" cy="1"/>
            </a:xfrm>
            <a:prstGeom prst="line">
              <a:avLst/>
            </a:prstGeom>
            <a:noFill/>
            <a:ln w="12700">
              <a:solidFill>
                <a:srgbClr val="000000"/>
              </a:solidFill>
              <a:round/>
              <a:headEnd/>
              <a:tailEnd/>
            </a:ln>
          </p:spPr>
          <p:txBody>
            <a:bodyPr/>
            <a:lstStyle/>
            <a:p>
              <a:endParaRPr lang="en-US"/>
            </a:p>
          </p:txBody>
        </p:sp>
        <p:sp>
          <p:nvSpPr>
            <p:cNvPr id="32" name="Line 39"/>
            <p:cNvSpPr>
              <a:spLocks noChangeShapeType="1"/>
            </p:cNvSpPr>
            <p:nvPr/>
          </p:nvSpPr>
          <p:spPr bwMode="auto">
            <a:xfrm>
              <a:off x="426" y="1703"/>
              <a:ext cx="5083" cy="1"/>
            </a:xfrm>
            <a:prstGeom prst="line">
              <a:avLst/>
            </a:prstGeom>
            <a:noFill/>
            <a:ln w="12700">
              <a:solidFill>
                <a:srgbClr val="000000"/>
              </a:solidFill>
              <a:round/>
              <a:headEnd/>
              <a:tailEnd/>
            </a:ln>
          </p:spPr>
          <p:txBody>
            <a:bodyPr/>
            <a:lstStyle/>
            <a:p>
              <a:endParaRPr lang="en-US"/>
            </a:p>
          </p:txBody>
        </p:sp>
        <p:sp>
          <p:nvSpPr>
            <p:cNvPr id="33" name="Line 40"/>
            <p:cNvSpPr>
              <a:spLocks noChangeShapeType="1"/>
            </p:cNvSpPr>
            <p:nvPr/>
          </p:nvSpPr>
          <p:spPr bwMode="auto">
            <a:xfrm>
              <a:off x="426" y="1637"/>
              <a:ext cx="5083" cy="1"/>
            </a:xfrm>
            <a:prstGeom prst="line">
              <a:avLst/>
            </a:prstGeom>
            <a:noFill/>
            <a:ln w="12700">
              <a:solidFill>
                <a:srgbClr val="000000"/>
              </a:solidFill>
              <a:round/>
              <a:headEnd/>
              <a:tailEnd/>
            </a:ln>
          </p:spPr>
          <p:txBody>
            <a:bodyPr/>
            <a:lstStyle/>
            <a:p>
              <a:endParaRPr lang="en-US"/>
            </a:p>
          </p:txBody>
        </p:sp>
        <p:sp>
          <p:nvSpPr>
            <p:cNvPr id="34" name="Line 41"/>
            <p:cNvSpPr>
              <a:spLocks noChangeShapeType="1"/>
            </p:cNvSpPr>
            <p:nvPr/>
          </p:nvSpPr>
          <p:spPr bwMode="auto">
            <a:xfrm>
              <a:off x="426" y="1580"/>
              <a:ext cx="5083" cy="1"/>
            </a:xfrm>
            <a:prstGeom prst="line">
              <a:avLst/>
            </a:prstGeom>
            <a:noFill/>
            <a:ln w="12700">
              <a:solidFill>
                <a:srgbClr val="000000"/>
              </a:solidFill>
              <a:round/>
              <a:headEnd/>
              <a:tailEnd/>
            </a:ln>
          </p:spPr>
          <p:txBody>
            <a:bodyPr/>
            <a:lstStyle/>
            <a:p>
              <a:endParaRPr lang="en-US"/>
            </a:p>
          </p:txBody>
        </p:sp>
        <p:sp>
          <p:nvSpPr>
            <p:cNvPr id="35" name="Line 42"/>
            <p:cNvSpPr>
              <a:spLocks noChangeShapeType="1"/>
            </p:cNvSpPr>
            <p:nvPr/>
          </p:nvSpPr>
          <p:spPr bwMode="auto">
            <a:xfrm>
              <a:off x="426" y="1514"/>
              <a:ext cx="5083" cy="1"/>
            </a:xfrm>
            <a:prstGeom prst="line">
              <a:avLst/>
            </a:prstGeom>
            <a:noFill/>
            <a:ln w="12700">
              <a:solidFill>
                <a:srgbClr val="000000"/>
              </a:solidFill>
              <a:round/>
              <a:headEnd/>
              <a:tailEnd/>
            </a:ln>
          </p:spPr>
          <p:txBody>
            <a:bodyPr/>
            <a:lstStyle/>
            <a:p>
              <a:endParaRPr lang="en-US"/>
            </a:p>
          </p:txBody>
        </p:sp>
        <p:sp>
          <p:nvSpPr>
            <p:cNvPr id="36" name="Line 43"/>
            <p:cNvSpPr>
              <a:spLocks noChangeShapeType="1"/>
            </p:cNvSpPr>
            <p:nvPr/>
          </p:nvSpPr>
          <p:spPr bwMode="auto">
            <a:xfrm>
              <a:off x="426" y="3292"/>
              <a:ext cx="5083" cy="1"/>
            </a:xfrm>
            <a:prstGeom prst="line">
              <a:avLst/>
            </a:prstGeom>
            <a:noFill/>
            <a:ln w="12700">
              <a:solidFill>
                <a:srgbClr val="000000"/>
              </a:solidFill>
              <a:round/>
              <a:headEnd/>
              <a:tailEnd/>
            </a:ln>
          </p:spPr>
          <p:txBody>
            <a:bodyPr/>
            <a:lstStyle/>
            <a:p>
              <a:endParaRPr lang="en-US"/>
            </a:p>
          </p:txBody>
        </p:sp>
        <p:sp>
          <p:nvSpPr>
            <p:cNvPr id="37" name="Line 44"/>
            <p:cNvSpPr>
              <a:spLocks noChangeShapeType="1"/>
            </p:cNvSpPr>
            <p:nvPr/>
          </p:nvSpPr>
          <p:spPr bwMode="auto">
            <a:xfrm>
              <a:off x="426" y="2987"/>
              <a:ext cx="5083" cy="1"/>
            </a:xfrm>
            <a:prstGeom prst="line">
              <a:avLst/>
            </a:prstGeom>
            <a:noFill/>
            <a:ln w="12700">
              <a:solidFill>
                <a:srgbClr val="000000"/>
              </a:solidFill>
              <a:round/>
              <a:headEnd/>
              <a:tailEnd/>
            </a:ln>
          </p:spPr>
          <p:txBody>
            <a:bodyPr/>
            <a:lstStyle/>
            <a:p>
              <a:endParaRPr lang="en-US"/>
            </a:p>
          </p:txBody>
        </p:sp>
        <p:sp>
          <p:nvSpPr>
            <p:cNvPr id="38" name="Line 45"/>
            <p:cNvSpPr>
              <a:spLocks noChangeShapeType="1"/>
            </p:cNvSpPr>
            <p:nvPr/>
          </p:nvSpPr>
          <p:spPr bwMode="auto">
            <a:xfrm>
              <a:off x="426" y="2683"/>
              <a:ext cx="5083" cy="1"/>
            </a:xfrm>
            <a:prstGeom prst="line">
              <a:avLst/>
            </a:prstGeom>
            <a:noFill/>
            <a:ln w="12700">
              <a:solidFill>
                <a:srgbClr val="000000"/>
              </a:solidFill>
              <a:round/>
              <a:headEnd/>
              <a:tailEnd/>
            </a:ln>
          </p:spPr>
          <p:txBody>
            <a:bodyPr/>
            <a:lstStyle/>
            <a:p>
              <a:endParaRPr lang="en-US"/>
            </a:p>
          </p:txBody>
        </p:sp>
        <p:sp>
          <p:nvSpPr>
            <p:cNvPr id="39" name="Line 46"/>
            <p:cNvSpPr>
              <a:spLocks noChangeShapeType="1"/>
            </p:cNvSpPr>
            <p:nvPr/>
          </p:nvSpPr>
          <p:spPr bwMode="auto">
            <a:xfrm>
              <a:off x="426" y="2370"/>
              <a:ext cx="5083" cy="1"/>
            </a:xfrm>
            <a:prstGeom prst="line">
              <a:avLst/>
            </a:prstGeom>
            <a:noFill/>
            <a:ln w="12700">
              <a:solidFill>
                <a:srgbClr val="000000"/>
              </a:solidFill>
              <a:round/>
              <a:headEnd/>
              <a:tailEnd/>
            </a:ln>
          </p:spPr>
          <p:txBody>
            <a:bodyPr/>
            <a:lstStyle/>
            <a:p>
              <a:endParaRPr lang="en-US"/>
            </a:p>
          </p:txBody>
        </p:sp>
        <p:sp>
          <p:nvSpPr>
            <p:cNvPr id="40" name="Line 47"/>
            <p:cNvSpPr>
              <a:spLocks noChangeShapeType="1"/>
            </p:cNvSpPr>
            <p:nvPr/>
          </p:nvSpPr>
          <p:spPr bwMode="auto">
            <a:xfrm>
              <a:off x="426" y="2065"/>
              <a:ext cx="5083" cy="1"/>
            </a:xfrm>
            <a:prstGeom prst="line">
              <a:avLst/>
            </a:prstGeom>
            <a:noFill/>
            <a:ln w="12700">
              <a:solidFill>
                <a:srgbClr val="000000"/>
              </a:solidFill>
              <a:round/>
              <a:headEnd/>
              <a:tailEnd/>
            </a:ln>
          </p:spPr>
          <p:txBody>
            <a:bodyPr/>
            <a:lstStyle/>
            <a:p>
              <a:endParaRPr lang="en-US"/>
            </a:p>
          </p:txBody>
        </p:sp>
        <p:sp>
          <p:nvSpPr>
            <p:cNvPr id="41" name="Line 48"/>
            <p:cNvSpPr>
              <a:spLocks noChangeShapeType="1"/>
            </p:cNvSpPr>
            <p:nvPr/>
          </p:nvSpPr>
          <p:spPr bwMode="auto">
            <a:xfrm>
              <a:off x="426" y="1761"/>
              <a:ext cx="5083" cy="1"/>
            </a:xfrm>
            <a:prstGeom prst="line">
              <a:avLst/>
            </a:prstGeom>
            <a:noFill/>
            <a:ln w="12700">
              <a:solidFill>
                <a:srgbClr val="000000"/>
              </a:solidFill>
              <a:round/>
              <a:headEnd/>
              <a:tailEnd/>
            </a:ln>
          </p:spPr>
          <p:txBody>
            <a:bodyPr/>
            <a:lstStyle/>
            <a:p>
              <a:endParaRPr lang="en-US"/>
            </a:p>
          </p:txBody>
        </p:sp>
        <p:sp>
          <p:nvSpPr>
            <p:cNvPr id="42" name="Line 49"/>
            <p:cNvSpPr>
              <a:spLocks noChangeShapeType="1"/>
            </p:cNvSpPr>
            <p:nvPr/>
          </p:nvSpPr>
          <p:spPr bwMode="auto">
            <a:xfrm>
              <a:off x="426" y="1456"/>
              <a:ext cx="5083" cy="1"/>
            </a:xfrm>
            <a:prstGeom prst="line">
              <a:avLst/>
            </a:prstGeom>
            <a:noFill/>
            <a:ln w="12700">
              <a:solidFill>
                <a:srgbClr val="000000"/>
              </a:solidFill>
              <a:round/>
              <a:headEnd/>
              <a:tailEnd/>
            </a:ln>
          </p:spPr>
          <p:txBody>
            <a:bodyPr/>
            <a:lstStyle/>
            <a:p>
              <a:endParaRPr lang="en-US"/>
            </a:p>
          </p:txBody>
        </p:sp>
        <p:sp>
          <p:nvSpPr>
            <p:cNvPr id="43" name="Line 50"/>
            <p:cNvSpPr>
              <a:spLocks noChangeShapeType="1"/>
            </p:cNvSpPr>
            <p:nvPr/>
          </p:nvSpPr>
          <p:spPr bwMode="auto">
            <a:xfrm>
              <a:off x="582" y="1456"/>
              <a:ext cx="1" cy="2140"/>
            </a:xfrm>
            <a:prstGeom prst="line">
              <a:avLst/>
            </a:prstGeom>
            <a:noFill/>
            <a:ln w="12700">
              <a:solidFill>
                <a:srgbClr val="000000"/>
              </a:solidFill>
              <a:round/>
              <a:headEnd/>
              <a:tailEnd/>
            </a:ln>
          </p:spPr>
          <p:txBody>
            <a:bodyPr/>
            <a:lstStyle/>
            <a:p>
              <a:endParaRPr lang="en-US"/>
            </a:p>
          </p:txBody>
        </p:sp>
        <p:sp>
          <p:nvSpPr>
            <p:cNvPr id="44" name="Line 51"/>
            <p:cNvSpPr>
              <a:spLocks noChangeShapeType="1"/>
            </p:cNvSpPr>
            <p:nvPr/>
          </p:nvSpPr>
          <p:spPr bwMode="auto">
            <a:xfrm>
              <a:off x="664" y="1456"/>
              <a:ext cx="1" cy="2140"/>
            </a:xfrm>
            <a:prstGeom prst="line">
              <a:avLst/>
            </a:prstGeom>
            <a:noFill/>
            <a:ln w="12700">
              <a:solidFill>
                <a:srgbClr val="000000"/>
              </a:solidFill>
              <a:round/>
              <a:headEnd/>
              <a:tailEnd/>
            </a:ln>
          </p:spPr>
          <p:txBody>
            <a:bodyPr/>
            <a:lstStyle/>
            <a:p>
              <a:endParaRPr lang="en-US"/>
            </a:p>
          </p:txBody>
        </p:sp>
        <p:sp>
          <p:nvSpPr>
            <p:cNvPr id="45" name="Line 52"/>
            <p:cNvSpPr>
              <a:spLocks noChangeShapeType="1"/>
            </p:cNvSpPr>
            <p:nvPr/>
          </p:nvSpPr>
          <p:spPr bwMode="auto">
            <a:xfrm>
              <a:off x="730" y="1456"/>
              <a:ext cx="1" cy="2140"/>
            </a:xfrm>
            <a:prstGeom prst="line">
              <a:avLst/>
            </a:prstGeom>
            <a:noFill/>
            <a:ln w="12700">
              <a:solidFill>
                <a:srgbClr val="000000"/>
              </a:solidFill>
              <a:round/>
              <a:headEnd/>
              <a:tailEnd/>
            </a:ln>
          </p:spPr>
          <p:txBody>
            <a:bodyPr/>
            <a:lstStyle/>
            <a:p>
              <a:endParaRPr lang="en-US"/>
            </a:p>
          </p:txBody>
        </p:sp>
        <p:sp>
          <p:nvSpPr>
            <p:cNvPr id="46" name="Line 53"/>
            <p:cNvSpPr>
              <a:spLocks noChangeShapeType="1"/>
            </p:cNvSpPr>
            <p:nvPr/>
          </p:nvSpPr>
          <p:spPr bwMode="auto">
            <a:xfrm>
              <a:off x="779" y="1456"/>
              <a:ext cx="1" cy="2140"/>
            </a:xfrm>
            <a:prstGeom prst="line">
              <a:avLst/>
            </a:prstGeom>
            <a:noFill/>
            <a:ln w="12700">
              <a:solidFill>
                <a:srgbClr val="000000"/>
              </a:solidFill>
              <a:round/>
              <a:headEnd/>
              <a:tailEnd/>
            </a:ln>
          </p:spPr>
          <p:txBody>
            <a:bodyPr/>
            <a:lstStyle/>
            <a:p>
              <a:endParaRPr lang="en-US"/>
            </a:p>
          </p:txBody>
        </p:sp>
        <p:sp>
          <p:nvSpPr>
            <p:cNvPr id="47" name="Line 54"/>
            <p:cNvSpPr>
              <a:spLocks noChangeShapeType="1"/>
            </p:cNvSpPr>
            <p:nvPr/>
          </p:nvSpPr>
          <p:spPr bwMode="auto">
            <a:xfrm>
              <a:off x="820" y="1456"/>
              <a:ext cx="1" cy="2140"/>
            </a:xfrm>
            <a:prstGeom prst="line">
              <a:avLst/>
            </a:prstGeom>
            <a:noFill/>
            <a:ln w="12700">
              <a:solidFill>
                <a:srgbClr val="000000"/>
              </a:solidFill>
              <a:round/>
              <a:headEnd/>
              <a:tailEnd/>
            </a:ln>
          </p:spPr>
          <p:txBody>
            <a:bodyPr/>
            <a:lstStyle/>
            <a:p>
              <a:endParaRPr lang="en-US"/>
            </a:p>
          </p:txBody>
        </p:sp>
        <p:sp>
          <p:nvSpPr>
            <p:cNvPr id="48" name="Line 55"/>
            <p:cNvSpPr>
              <a:spLocks noChangeShapeType="1"/>
            </p:cNvSpPr>
            <p:nvPr/>
          </p:nvSpPr>
          <p:spPr bwMode="auto">
            <a:xfrm>
              <a:off x="853" y="1456"/>
              <a:ext cx="1" cy="2140"/>
            </a:xfrm>
            <a:prstGeom prst="line">
              <a:avLst/>
            </a:prstGeom>
            <a:noFill/>
            <a:ln w="12700">
              <a:solidFill>
                <a:srgbClr val="000000"/>
              </a:solidFill>
              <a:round/>
              <a:headEnd/>
              <a:tailEnd/>
            </a:ln>
          </p:spPr>
          <p:txBody>
            <a:bodyPr/>
            <a:lstStyle/>
            <a:p>
              <a:endParaRPr lang="en-US"/>
            </a:p>
          </p:txBody>
        </p:sp>
        <p:sp>
          <p:nvSpPr>
            <p:cNvPr id="49" name="Line 56"/>
            <p:cNvSpPr>
              <a:spLocks noChangeShapeType="1"/>
            </p:cNvSpPr>
            <p:nvPr/>
          </p:nvSpPr>
          <p:spPr bwMode="auto">
            <a:xfrm>
              <a:off x="886" y="1456"/>
              <a:ext cx="1" cy="2140"/>
            </a:xfrm>
            <a:prstGeom prst="line">
              <a:avLst/>
            </a:prstGeom>
            <a:noFill/>
            <a:ln w="12700">
              <a:solidFill>
                <a:srgbClr val="000000"/>
              </a:solidFill>
              <a:round/>
              <a:headEnd/>
              <a:tailEnd/>
            </a:ln>
          </p:spPr>
          <p:txBody>
            <a:bodyPr/>
            <a:lstStyle/>
            <a:p>
              <a:endParaRPr lang="en-US"/>
            </a:p>
          </p:txBody>
        </p:sp>
        <p:sp>
          <p:nvSpPr>
            <p:cNvPr id="50" name="Line 57"/>
            <p:cNvSpPr>
              <a:spLocks noChangeShapeType="1"/>
            </p:cNvSpPr>
            <p:nvPr/>
          </p:nvSpPr>
          <p:spPr bwMode="auto">
            <a:xfrm>
              <a:off x="911" y="1456"/>
              <a:ext cx="1" cy="2140"/>
            </a:xfrm>
            <a:prstGeom prst="line">
              <a:avLst/>
            </a:prstGeom>
            <a:noFill/>
            <a:ln w="12700">
              <a:solidFill>
                <a:srgbClr val="000000"/>
              </a:solidFill>
              <a:round/>
              <a:headEnd/>
              <a:tailEnd/>
            </a:ln>
          </p:spPr>
          <p:txBody>
            <a:bodyPr/>
            <a:lstStyle/>
            <a:p>
              <a:endParaRPr lang="en-US"/>
            </a:p>
          </p:txBody>
        </p:sp>
        <p:sp>
          <p:nvSpPr>
            <p:cNvPr id="51" name="Line 58"/>
            <p:cNvSpPr>
              <a:spLocks noChangeShapeType="1"/>
            </p:cNvSpPr>
            <p:nvPr/>
          </p:nvSpPr>
          <p:spPr bwMode="auto">
            <a:xfrm>
              <a:off x="1084" y="1456"/>
              <a:ext cx="1" cy="2140"/>
            </a:xfrm>
            <a:prstGeom prst="line">
              <a:avLst/>
            </a:prstGeom>
            <a:noFill/>
            <a:ln w="12700">
              <a:solidFill>
                <a:srgbClr val="000000"/>
              </a:solidFill>
              <a:round/>
              <a:headEnd/>
              <a:tailEnd/>
            </a:ln>
          </p:spPr>
          <p:txBody>
            <a:bodyPr/>
            <a:lstStyle/>
            <a:p>
              <a:endParaRPr lang="en-US"/>
            </a:p>
          </p:txBody>
        </p:sp>
        <p:sp>
          <p:nvSpPr>
            <p:cNvPr id="52" name="Line 59"/>
            <p:cNvSpPr>
              <a:spLocks noChangeShapeType="1"/>
            </p:cNvSpPr>
            <p:nvPr/>
          </p:nvSpPr>
          <p:spPr bwMode="auto">
            <a:xfrm>
              <a:off x="1174" y="1456"/>
              <a:ext cx="1" cy="2140"/>
            </a:xfrm>
            <a:prstGeom prst="line">
              <a:avLst/>
            </a:prstGeom>
            <a:noFill/>
            <a:ln w="12700">
              <a:solidFill>
                <a:srgbClr val="000000"/>
              </a:solidFill>
              <a:round/>
              <a:headEnd/>
              <a:tailEnd/>
            </a:ln>
          </p:spPr>
          <p:txBody>
            <a:bodyPr/>
            <a:lstStyle/>
            <a:p>
              <a:endParaRPr lang="en-US"/>
            </a:p>
          </p:txBody>
        </p:sp>
        <p:sp>
          <p:nvSpPr>
            <p:cNvPr id="53" name="Line 60"/>
            <p:cNvSpPr>
              <a:spLocks noChangeShapeType="1"/>
            </p:cNvSpPr>
            <p:nvPr/>
          </p:nvSpPr>
          <p:spPr bwMode="auto">
            <a:xfrm>
              <a:off x="1240" y="1456"/>
              <a:ext cx="1" cy="2140"/>
            </a:xfrm>
            <a:prstGeom prst="line">
              <a:avLst/>
            </a:prstGeom>
            <a:noFill/>
            <a:ln w="12700">
              <a:solidFill>
                <a:srgbClr val="000000"/>
              </a:solidFill>
              <a:round/>
              <a:headEnd/>
              <a:tailEnd/>
            </a:ln>
          </p:spPr>
          <p:txBody>
            <a:bodyPr/>
            <a:lstStyle/>
            <a:p>
              <a:endParaRPr lang="en-US"/>
            </a:p>
          </p:txBody>
        </p:sp>
        <p:sp>
          <p:nvSpPr>
            <p:cNvPr id="54" name="Line 61"/>
            <p:cNvSpPr>
              <a:spLocks noChangeShapeType="1"/>
            </p:cNvSpPr>
            <p:nvPr/>
          </p:nvSpPr>
          <p:spPr bwMode="auto">
            <a:xfrm>
              <a:off x="1289" y="1456"/>
              <a:ext cx="1" cy="2140"/>
            </a:xfrm>
            <a:prstGeom prst="line">
              <a:avLst/>
            </a:prstGeom>
            <a:noFill/>
            <a:ln w="12700">
              <a:solidFill>
                <a:srgbClr val="000000"/>
              </a:solidFill>
              <a:round/>
              <a:headEnd/>
              <a:tailEnd/>
            </a:ln>
          </p:spPr>
          <p:txBody>
            <a:bodyPr/>
            <a:lstStyle/>
            <a:p>
              <a:endParaRPr lang="en-US"/>
            </a:p>
          </p:txBody>
        </p:sp>
        <p:sp>
          <p:nvSpPr>
            <p:cNvPr id="55" name="Line 62"/>
            <p:cNvSpPr>
              <a:spLocks noChangeShapeType="1"/>
            </p:cNvSpPr>
            <p:nvPr/>
          </p:nvSpPr>
          <p:spPr bwMode="auto">
            <a:xfrm>
              <a:off x="1330" y="1456"/>
              <a:ext cx="1" cy="2140"/>
            </a:xfrm>
            <a:prstGeom prst="line">
              <a:avLst/>
            </a:prstGeom>
            <a:noFill/>
            <a:ln w="12700">
              <a:solidFill>
                <a:srgbClr val="000000"/>
              </a:solidFill>
              <a:round/>
              <a:headEnd/>
              <a:tailEnd/>
            </a:ln>
          </p:spPr>
          <p:txBody>
            <a:bodyPr/>
            <a:lstStyle/>
            <a:p>
              <a:endParaRPr lang="en-US"/>
            </a:p>
          </p:txBody>
        </p:sp>
        <p:sp>
          <p:nvSpPr>
            <p:cNvPr id="56" name="Line 63"/>
            <p:cNvSpPr>
              <a:spLocks noChangeShapeType="1"/>
            </p:cNvSpPr>
            <p:nvPr/>
          </p:nvSpPr>
          <p:spPr bwMode="auto">
            <a:xfrm>
              <a:off x="1363" y="1456"/>
              <a:ext cx="1" cy="2140"/>
            </a:xfrm>
            <a:prstGeom prst="line">
              <a:avLst/>
            </a:prstGeom>
            <a:noFill/>
            <a:ln w="12700">
              <a:solidFill>
                <a:srgbClr val="000000"/>
              </a:solidFill>
              <a:round/>
              <a:headEnd/>
              <a:tailEnd/>
            </a:ln>
          </p:spPr>
          <p:txBody>
            <a:bodyPr/>
            <a:lstStyle/>
            <a:p>
              <a:endParaRPr lang="en-US"/>
            </a:p>
          </p:txBody>
        </p:sp>
        <p:sp>
          <p:nvSpPr>
            <p:cNvPr id="57" name="Line 64"/>
            <p:cNvSpPr>
              <a:spLocks noChangeShapeType="1"/>
            </p:cNvSpPr>
            <p:nvPr/>
          </p:nvSpPr>
          <p:spPr bwMode="auto">
            <a:xfrm>
              <a:off x="1396" y="1456"/>
              <a:ext cx="1" cy="2140"/>
            </a:xfrm>
            <a:prstGeom prst="line">
              <a:avLst/>
            </a:prstGeom>
            <a:noFill/>
            <a:ln w="12700">
              <a:solidFill>
                <a:srgbClr val="000000"/>
              </a:solidFill>
              <a:round/>
              <a:headEnd/>
              <a:tailEnd/>
            </a:ln>
          </p:spPr>
          <p:txBody>
            <a:bodyPr/>
            <a:lstStyle/>
            <a:p>
              <a:endParaRPr lang="en-US"/>
            </a:p>
          </p:txBody>
        </p:sp>
        <p:sp>
          <p:nvSpPr>
            <p:cNvPr id="58" name="Line 65"/>
            <p:cNvSpPr>
              <a:spLocks noChangeShapeType="1"/>
            </p:cNvSpPr>
            <p:nvPr/>
          </p:nvSpPr>
          <p:spPr bwMode="auto">
            <a:xfrm>
              <a:off x="1421" y="1456"/>
              <a:ext cx="1" cy="2140"/>
            </a:xfrm>
            <a:prstGeom prst="line">
              <a:avLst/>
            </a:prstGeom>
            <a:noFill/>
            <a:ln w="12700">
              <a:solidFill>
                <a:srgbClr val="000000"/>
              </a:solidFill>
              <a:round/>
              <a:headEnd/>
              <a:tailEnd/>
            </a:ln>
          </p:spPr>
          <p:txBody>
            <a:bodyPr/>
            <a:lstStyle/>
            <a:p>
              <a:endParaRPr lang="en-US"/>
            </a:p>
          </p:txBody>
        </p:sp>
        <p:sp>
          <p:nvSpPr>
            <p:cNvPr id="59" name="Line 66"/>
            <p:cNvSpPr>
              <a:spLocks noChangeShapeType="1"/>
            </p:cNvSpPr>
            <p:nvPr/>
          </p:nvSpPr>
          <p:spPr bwMode="auto">
            <a:xfrm>
              <a:off x="1594" y="1456"/>
              <a:ext cx="1" cy="2140"/>
            </a:xfrm>
            <a:prstGeom prst="line">
              <a:avLst/>
            </a:prstGeom>
            <a:noFill/>
            <a:ln w="12700">
              <a:solidFill>
                <a:srgbClr val="000000"/>
              </a:solidFill>
              <a:round/>
              <a:headEnd/>
              <a:tailEnd/>
            </a:ln>
          </p:spPr>
          <p:txBody>
            <a:bodyPr/>
            <a:lstStyle/>
            <a:p>
              <a:endParaRPr lang="en-US"/>
            </a:p>
          </p:txBody>
        </p:sp>
        <p:sp>
          <p:nvSpPr>
            <p:cNvPr id="60" name="Line 67"/>
            <p:cNvSpPr>
              <a:spLocks noChangeShapeType="1"/>
            </p:cNvSpPr>
            <p:nvPr/>
          </p:nvSpPr>
          <p:spPr bwMode="auto">
            <a:xfrm>
              <a:off x="1684" y="1456"/>
              <a:ext cx="1" cy="2140"/>
            </a:xfrm>
            <a:prstGeom prst="line">
              <a:avLst/>
            </a:prstGeom>
            <a:noFill/>
            <a:ln w="12700">
              <a:solidFill>
                <a:srgbClr val="000000"/>
              </a:solidFill>
              <a:round/>
              <a:headEnd/>
              <a:tailEnd/>
            </a:ln>
          </p:spPr>
          <p:txBody>
            <a:bodyPr/>
            <a:lstStyle/>
            <a:p>
              <a:endParaRPr lang="en-US"/>
            </a:p>
          </p:txBody>
        </p:sp>
        <p:sp>
          <p:nvSpPr>
            <p:cNvPr id="61" name="Line 68"/>
            <p:cNvSpPr>
              <a:spLocks noChangeShapeType="1"/>
            </p:cNvSpPr>
            <p:nvPr/>
          </p:nvSpPr>
          <p:spPr bwMode="auto">
            <a:xfrm>
              <a:off x="1750" y="1456"/>
              <a:ext cx="1" cy="2140"/>
            </a:xfrm>
            <a:prstGeom prst="line">
              <a:avLst/>
            </a:prstGeom>
            <a:noFill/>
            <a:ln w="12700">
              <a:solidFill>
                <a:srgbClr val="000000"/>
              </a:solidFill>
              <a:round/>
              <a:headEnd/>
              <a:tailEnd/>
            </a:ln>
          </p:spPr>
          <p:txBody>
            <a:bodyPr/>
            <a:lstStyle/>
            <a:p>
              <a:endParaRPr lang="en-US"/>
            </a:p>
          </p:txBody>
        </p:sp>
        <p:sp>
          <p:nvSpPr>
            <p:cNvPr id="62" name="Line 69"/>
            <p:cNvSpPr>
              <a:spLocks noChangeShapeType="1"/>
            </p:cNvSpPr>
            <p:nvPr/>
          </p:nvSpPr>
          <p:spPr bwMode="auto">
            <a:xfrm>
              <a:off x="1799" y="1456"/>
              <a:ext cx="1" cy="2140"/>
            </a:xfrm>
            <a:prstGeom prst="line">
              <a:avLst/>
            </a:prstGeom>
            <a:noFill/>
            <a:ln w="12700">
              <a:solidFill>
                <a:srgbClr val="000000"/>
              </a:solidFill>
              <a:round/>
              <a:headEnd/>
              <a:tailEnd/>
            </a:ln>
          </p:spPr>
          <p:txBody>
            <a:bodyPr/>
            <a:lstStyle/>
            <a:p>
              <a:endParaRPr lang="en-US"/>
            </a:p>
          </p:txBody>
        </p:sp>
        <p:sp>
          <p:nvSpPr>
            <p:cNvPr id="63" name="Line 70"/>
            <p:cNvSpPr>
              <a:spLocks noChangeShapeType="1"/>
            </p:cNvSpPr>
            <p:nvPr/>
          </p:nvSpPr>
          <p:spPr bwMode="auto">
            <a:xfrm>
              <a:off x="1840" y="1456"/>
              <a:ext cx="1" cy="2140"/>
            </a:xfrm>
            <a:prstGeom prst="line">
              <a:avLst/>
            </a:prstGeom>
            <a:noFill/>
            <a:ln w="12700">
              <a:solidFill>
                <a:srgbClr val="000000"/>
              </a:solidFill>
              <a:round/>
              <a:headEnd/>
              <a:tailEnd/>
            </a:ln>
          </p:spPr>
          <p:txBody>
            <a:bodyPr/>
            <a:lstStyle/>
            <a:p>
              <a:endParaRPr lang="en-US"/>
            </a:p>
          </p:txBody>
        </p:sp>
        <p:sp>
          <p:nvSpPr>
            <p:cNvPr id="64" name="Line 71"/>
            <p:cNvSpPr>
              <a:spLocks noChangeShapeType="1"/>
            </p:cNvSpPr>
            <p:nvPr/>
          </p:nvSpPr>
          <p:spPr bwMode="auto">
            <a:xfrm>
              <a:off x="1873" y="1456"/>
              <a:ext cx="1" cy="2140"/>
            </a:xfrm>
            <a:prstGeom prst="line">
              <a:avLst/>
            </a:prstGeom>
            <a:noFill/>
            <a:ln w="12700">
              <a:solidFill>
                <a:srgbClr val="000000"/>
              </a:solidFill>
              <a:round/>
              <a:headEnd/>
              <a:tailEnd/>
            </a:ln>
          </p:spPr>
          <p:txBody>
            <a:bodyPr/>
            <a:lstStyle/>
            <a:p>
              <a:endParaRPr lang="en-US"/>
            </a:p>
          </p:txBody>
        </p:sp>
        <p:sp>
          <p:nvSpPr>
            <p:cNvPr id="65" name="Line 72"/>
            <p:cNvSpPr>
              <a:spLocks noChangeShapeType="1"/>
            </p:cNvSpPr>
            <p:nvPr/>
          </p:nvSpPr>
          <p:spPr bwMode="auto">
            <a:xfrm>
              <a:off x="1898" y="1456"/>
              <a:ext cx="1" cy="2140"/>
            </a:xfrm>
            <a:prstGeom prst="line">
              <a:avLst/>
            </a:prstGeom>
            <a:noFill/>
            <a:ln w="12700">
              <a:solidFill>
                <a:srgbClr val="000000"/>
              </a:solidFill>
              <a:round/>
              <a:headEnd/>
              <a:tailEnd/>
            </a:ln>
          </p:spPr>
          <p:txBody>
            <a:bodyPr/>
            <a:lstStyle/>
            <a:p>
              <a:endParaRPr lang="en-US"/>
            </a:p>
          </p:txBody>
        </p:sp>
        <p:sp>
          <p:nvSpPr>
            <p:cNvPr id="66" name="Line 73"/>
            <p:cNvSpPr>
              <a:spLocks noChangeShapeType="1"/>
            </p:cNvSpPr>
            <p:nvPr/>
          </p:nvSpPr>
          <p:spPr bwMode="auto">
            <a:xfrm>
              <a:off x="1931" y="1456"/>
              <a:ext cx="1" cy="2140"/>
            </a:xfrm>
            <a:prstGeom prst="line">
              <a:avLst/>
            </a:prstGeom>
            <a:noFill/>
            <a:ln w="12700">
              <a:solidFill>
                <a:srgbClr val="000000"/>
              </a:solidFill>
              <a:round/>
              <a:headEnd/>
              <a:tailEnd/>
            </a:ln>
          </p:spPr>
          <p:txBody>
            <a:bodyPr/>
            <a:lstStyle/>
            <a:p>
              <a:endParaRPr lang="en-US"/>
            </a:p>
          </p:txBody>
        </p:sp>
        <p:sp>
          <p:nvSpPr>
            <p:cNvPr id="67" name="Line 74"/>
            <p:cNvSpPr>
              <a:spLocks noChangeShapeType="1"/>
            </p:cNvSpPr>
            <p:nvPr/>
          </p:nvSpPr>
          <p:spPr bwMode="auto">
            <a:xfrm>
              <a:off x="2104" y="1456"/>
              <a:ext cx="1" cy="2140"/>
            </a:xfrm>
            <a:prstGeom prst="line">
              <a:avLst/>
            </a:prstGeom>
            <a:noFill/>
            <a:ln w="12700">
              <a:solidFill>
                <a:srgbClr val="000000"/>
              </a:solidFill>
              <a:round/>
              <a:headEnd/>
              <a:tailEnd/>
            </a:ln>
          </p:spPr>
          <p:txBody>
            <a:bodyPr/>
            <a:lstStyle/>
            <a:p>
              <a:endParaRPr lang="en-US"/>
            </a:p>
          </p:txBody>
        </p:sp>
        <p:sp>
          <p:nvSpPr>
            <p:cNvPr id="68" name="Line 75"/>
            <p:cNvSpPr>
              <a:spLocks noChangeShapeType="1"/>
            </p:cNvSpPr>
            <p:nvPr/>
          </p:nvSpPr>
          <p:spPr bwMode="auto">
            <a:xfrm>
              <a:off x="2194" y="1456"/>
              <a:ext cx="1" cy="2140"/>
            </a:xfrm>
            <a:prstGeom prst="line">
              <a:avLst/>
            </a:prstGeom>
            <a:noFill/>
            <a:ln w="12700">
              <a:solidFill>
                <a:srgbClr val="000000"/>
              </a:solidFill>
              <a:round/>
              <a:headEnd/>
              <a:tailEnd/>
            </a:ln>
          </p:spPr>
          <p:txBody>
            <a:bodyPr/>
            <a:lstStyle/>
            <a:p>
              <a:endParaRPr lang="en-US"/>
            </a:p>
          </p:txBody>
        </p:sp>
        <p:sp>
          <p:nvSpPr>
            <p:cNvPr id="69" name="Line 76"/>
            <p:cNvSpPr>
              <a:spLocks noChangeShapeType="1"/>
            </p:cNvSpPr>
            <p:nvPr/>
          </p:nvSpPr>
          <p:spPr bwMode="auto">
            <a:xfrm>
              <a:off x="2260" y="1456"/>
              <a:ext cx="1" cy="2140"/>
            </a:xfrm>
            <a:prstGeom prst="line">
              <a:avLst/>
            </a:prstGeom>
            <a:noFill/>
            <a:ln w="12700">
              <a:solidFill>
                <a:srgbClr val="000000"/>
              </a:solidFill>
              <a:round/>
              <a:headEnd/>
              <a:tailEnd/>
            </a:ln>
          </p:spPr>
          <p:txBody>
            <a:bodyPr/>
            <a:lstStyle/>
            <a:p>
              <a:endParaRPr lang="en-US"/>
            </a:p>
          </p:txBody>
        </p:sp>
        <p:sp>
          <p:nvSpPr>
            <p:cNvPr id="70" name="Line 77"/>
            <p:cNvSpPr>
              <a:spLocks noChangeShapeType="1"/>
            </p:cNvSpPr>
            <p:nvPr/>
          </p:nvSpPr>
          <p:spPr bwMode="auto">
            <a:xfrm>
              <a:off x="2309" y="1456"/>
              <a:ext cx="1" cy="2140"/>
            </a:xfrm>
            <a:prstGeom prst="line">
              <a:avLst/>
            </a:prstGeom>
            <a:noFill/>
            <a:ln w="12700">
              <a:solidFill>
                <a:srgbClr val="000000"/>
              </a:solidFill>
              <a:round/>
              <a:headEnd/>
              <a:tailEnd/>
            </a:ln>
          </p:spPr>
          <p:txBody>
            <a:bodyPr/>
            <a:lstStyle/>
            <a:p>
              <a:endParaRPr lang="en-US"/>
            </a:p>
          </p:txBody>
        </p:sp>
        <p:sp>
          <p:nvSpPr>
            <p:cNvPr id="71" name="Line 78"/>
            <p:cNvSpPr>
              <a:spLocks noChangeShapeType="1"/>
            </p:cNvSpPr>
            <p:nvPr/>
          </p:nvSpPr>
          <p:spPr bwMode="auto">
            <a:xfrm>
              <a:off x="2342" y="1456"/>
              <a:ext cx="1" cy="2140"/>
            </a:xfrm>
            <a:prstGeom prst="line">
              <a:avLst/>
            </a:prstGeom>
            <a:noFill/>
            <a:ln w="12700">
              <a:solidFill>
                <a:srgbClr val="000000"/>
              </a:solidFill>
              <a:round/>
              <a:headEnd/>
              <a:tailEnd/>
            </a:ln>
          </p:spPr>
          <p:txBody>
            <a:bodyPr/>
            <a:lstStyle/>
            <a:p>
              <a:endParaRPr lang="en-US"/>
            </a:p>
          </p:txBody>
        </p:sp>
        <p:sp>
          <p:nvSpPr>
            <p:cNvPr id="72" name="Line 79"/>
            <p:cNvSpPr>
              <a:spLocks noChangeShapeType="1"/>
            </p:cNvSpPr>
            <p:nvPr/>
          </p:nvSpPr>
          <p:spPr bwMode="auto">
            <a:xfrm>
              <a:off x="2383" y="1456"/>
              <a:ext cx="1" cy="2140"/>
            </a:xfrm>
            <a:prstGeom prst="line">
              <a:avLst/>
            </a:prstGeom>
            <a:noFill/>
            <a:ln w="12700">
              <a:solidFill>
                <a:srgbClr val="000000"/>
              </a:solidFill>
              <a:round/>
              <a:headEnd/>
              <a:tailEnd/>
            </a:ln>
          </p:spPr>
          <p:txBody>
            <a:bodyPr/>
            <a:lstStyle/>
            <a:p>
              <a:endParaRPr lang="en-US"/>
            </a:p>
          </p:txBody>
        </p:sp>
        <p:sp>
          <p:nvSpPr>
            <p:cNvPr id="73" name="Line 80"/>
            <p:cNvSpPr>
              <a:spLocks noChangeShapeType="1"/>
            </p:cNvSpPr>
            <p:nvPr/>
          </p:nvSpPr>
          <p:spPr bwMode="auto">
            <a:xfrm>
              <a:off x="2408" y="1456"/>
              <a:ext cx="1" cy="2140"/>
            </a:xfrm>
            <a:prstGeom prst="line">
              <a:avLst/>
            </a:prstGeom>
            <a:noFill/>
            <a:ln w="12700">
              <a:solidFill>
                <a:srgbClr val="000000"/>
              </a:solidFill>
              <a:round/>
              <a:headEnd/>
              <a:tailEnd/>
            </a:ln>
          </p:spPr>
          <p:txBody>
            <a:bodyPr/>
            <a:lstStyle/>
            <a:p>
              <a:endParaRPr lang="en-US"/>
            </a:p>
          </p:txBody>
        </p:sp>
        <p:sp>
          <p:nvSpPr>
            <p:cNvPr id="74" name="Line 81"/>
            <p:cNvSpPr>
              <a:spLocks noChangeShapeType="1"/>
            </p:cNvSpPr>
            <p:nvPr/>
          </p:nvSpPr>
          <p:spPr bwMode="auto">
            <a:xfrm>
              <a:off x="2433" y="1456"/>
              <a:ext cx="1" cy="2140"/>
            </a:xfrm>
            <a:prstGeom prst="line">
              <a:avLst/>
            </a:prstGeom>
            <a:noFill/>
            <a:ln w="12700">
              <a:solidFill>
                <a:srgbClr val="000000"/>
              </a:solidFill>
              <a:round/>
              <a:headEnd/>
              <a:tailEnd/>
            </a:ln>
          </p:spPr>
          <p:txBody>
            <a:bodyPr/>
            <a:lstStyle/>
            <a:p>
              <a:endParaRPr lang="en-US"/>
            </a:p>
          </p:txBody>
        </p:sp>
        <p:sp>
          <p:nvSpPr>
            <p:cNvPr id="75" name="Line 82"/>
            <p:cNvSpPr>
              <a:spLocks noChangeShapeType="1"/>
            </p:cNvSpPr>
            <p:nvPr/>
          </p:nvSpPr>
          <p:spPr bwMode="auto">
            <a:xfrm>
              <a:off x="2614" y="1456"/>
              <a:ext cx="1" cy="2140"/>
            </a:xfrm>
            <a:prstGeom prst="line">
              <a:avLst/>
            </a:prstGeom>
            <a:noFill/>
            <a:ln w="12700">
              <a:solidFill>
                <a:srgbClr val="000000"/>
              </a:solidFill>
              <a:round/>
              <a:headEnd/>
              <a:tailEnd/>
            </a:ln>
          </p:spPr>
          <p:txBody>
            <a:bodyPr/>
            <a:lstStyle/>
            <a:p>
              <a:endParaRPr lang="en-US"/>
            </a:p>
          </p:txBody>
        </p:sp>
        <p:sp>
          <p:nvSpPr>
            <p:cNvPr id="76" name="Line 83"/>
            <p:cNvSpPr>
              <a:spLocks noChangeShapeType="1"/>
            </p:cNvSpPr>
            <p:nvPr/>
          </p:nvSpPr>
          <p:spPr bwMode="auto">
            <a:xfrm>
              <a:off x="2704" y="1456"/>
              <a:ext cx="1" cy="2140"/>
            </a:xfrm>
            <a:prstGeom prst="line">
              <a:avLst/>
            </a:prstGeom>
            <a:noFill/>
            <a:ln w="12700">
              <a:solidFill>
                <a:srgbClr val="000000"/>
              </a:solidFill>
              <a:round/>
              <a:headEnd/>
              <a:tailEnd/>
            </a:ln>
          </p:spPr>
          <p:txBody>
            <a:bodyPr/>
            <a:lstStyle/>
            <a:p>
              <a:endParaRPr lang="en-US"/>
            </a:p>
          </p:txBody>
        </p:sp>
        <p:sp>
          <p:nvSpPr>
            <p:cNvPr id="77" name="Line 84"/>
            <p:cNvSpPr>
              <a:spLocks noChangeShapeType="1"/>
            </p:cNvSpPr>
            <p:nvPr/>
          </p:nvSpPr>
          <p:spPr bwMode="auto">
            <a:xfrm>
              <a:off x="2762" y="1456"/>
              <a:ext cx="1" cy="2140"/>
            </a:xfrm>
            <a:prstGeom prst="line">
              <a:avLst/>
            </a:prstGeom>
            <a:noFill/>
            <a:ln w="12700">
              <a:solidFill>
                <a:srgbClr val="000000"/>
              </a:solidFill>
              <a:round/>
              <a:headEnd/>
              <a:tailEnd/>
            </a:ln>
          </p:spPr>
          <p:txBody>
            <a:bodyPr/>
            <a:lstStyle/>
            <a:p>
              <a:endParaRPr lang="en-US"/>
            </a:p>
          </p:txBody>
        </p:sp>
        <p:sp>
          <p:nvSpPr>
            <p:cNvPr id="78" name="Line 85"/>
            <p:cNvSpPr>
              <a:spLocks noChangeShapeType="1"/>
            </p:cNvSpPr>
            <p:nvPr/>
          </p:nvSpPr>
          <p:spPr bwMode="auto">
            <a:xfrm>
              <a:off x="2811" y="1456"/>
              <a:ext cx="1" cy="2140"/>
            </a:xfrm>
            <a:prstGeom prst="line">
              <a:avLst/>
            </a:prstGeom>
            <a:noFill/>
            <a:ln w="12700">
              <a:solidFill>
                <a:srgbClr val="000000"/>
              </a:solidFill>
              <a:round/>
              <a:headEnd/>
              <a:tailEnd/>
            </a:ln>
          </p:spPr>
          <p:txBody>
            <a:bodyPr/>
            <a:lstStyle/>
            <a:p>
              <a:endParaRPr lang="en-US"/>
            </a:p>
          </p:txBody>
        </p:sp>
        <p:sp>
          <p:nvSpPr>
            <p:cNvPr id="79" name="Line 86"/>
            <p:cNvSpPr>
              <a:spLocks noChangeShapeType="1"/>
            </p:cNvSpPr>
            <p:nvPr/>
          </p:nvSpPr>
          <p:spPr bwMode="auto">
            <a:xfrm>
              <a:off x="2852" y="1456"/>
              <a:ext cx="1" cy="2140"/>
            </a:xfrm>
            <a:prstGeom prst="line">
              <a:avLst/>
            </a:prstGeom>
            <a:noFill/>
            <a:ln w="12700">
              <a:solidFill>
                <a:srgbClr val="000000"/>
              </a:solidFill>
              <a:round/>
              <a:headEnd/>
              <a:tailEnd/>
            </a:ln>
          </p:spPr>
          <p:txBody>
            <a:bodyPr/>
            <a:lstStyle/>
            <a:p>
              <a:endParaRPr lang="en-US"/>
            </a:p>
          </p:txBody>
        </p:sp>
        <p:sp>
          <p:nvSpPr>
            <p:cNvPr id="80" name="Line 87"/>
            <p:cNvSpPr>
              <a:spLocks noChangeShapeType="1"/>
            </p:cNvSpPr>
            <p:nvPr/>
          </p:nvSpPr>
          <p:spPr bwMode="auto">
            <a:xfrm>
              <a:off x="2885" y="1456"/>
              <a:ext cx="1" cy="2140"/>
            </a:xfrm>
            <a:prstGeom prst="line">
              <a:avLst/>
            </a:prstGeom>
            <a:noFill/>
            <a:ln w="12700">
              <a:solidFill>
                <a:srgbClr val="000000"/>
              </a:solidFill>
              <a:round/>
              <a:headEnd/>
              <a:tailEnd/>
            </a:ln>
          </p:spPr>
          <p:txBody>
            <a:bodyPr/>
            <a:lstStyle/>
            <a:p>
              <a:endParaRPr lang="en-US"/>
            </a:p>
          </p:txBody>
        </p:sp>
        <p:sp>
          <p:nvSpPr>
            <p:cNvPr id="81" name="Line 88"/>
            <p:cNvSpPr>
              <a:spLocks noChangeShapeType="1"/>
            </p:cNvSpPr>
            <p:nvPr/>
          </p:nvSpPr>
          <p:spPr bwMode="auto">
            <a:xfrm>
              <a:off x="2918" y="1456"/>
              <a:ext cx="1" cy="2140"/>
            </a:xfrm>
            <a:prstGeom prst="line">
              <a:avLst/>
            </a:prstGeom>
            <a:noFill/>
            <a:ln w="12700">
              <a:solidFill>
                <a:srgbClr val="000000"/>
              </a:solidFill>
              <a:round/>
              <a:headEnd/>
              <a:tailEnd/>
            </a:ln>
          </p:spPr>
          <p:txBody>
            <a:bodyPr/>
            <a:lstStyle/>
            <a:p>
              <a:endParaRPr lang="en-US"/>
            </a:p>
          </p:txBody>
        </p:sp>
        <p:sp>
          <p:nvSpPr>
            <p:cNvPr id="82" name="Line 89"/>
            <p:cNvSpPr>
              <a:spLocks noChangeShapeType="1"/>
            </p:cNvSpPr>
            <p:nvPr/>
          </p:nvSpPr>
          <p:spPr bwMode="auto">
            <a:xfrm>
              <a:off x="2943" y="1456"/>
              <a:ext cx="1" cy="2140"/>
            </a:xfrm>
            <a:prstGeom prst="line">
              <a:avLst/>
            </a:prstGeom>
            <a:noFill/>
            <a:ln w="12700">
              <a:solidFill>
                <a:srgbClr val="000000"/>
              </a:solidFill>
              <a:round/>
              <a:headEnd/>
              <a:tailEnd/>
            </a:ln>
          </p:spPr>
          <p:txBody>
            <a:bodyPr/>
            <a:lstStyle/>
            <a:p>
              <a:endParaRPr lang="en-US"/>
            </a:p>
          </p:txBody>
        </p:sp>
        <p:sp>
          <p:nvSpPr>
            <p:cNvPr id="83" name="Line 90"/>
            <p:cNvSpPr>
              <a:spLocks noChangeShapeType="1"/>
            </p:cNvSpPr>
            <p:nvPr/>
          </p:nvSpPr>
          <p:spPr bwMode="auto">
            <a:xfrm>
              <a:off x="3123" y="1456"/>
              <a:ext cx="1" cy="2140"/>
            </a:xfrm>
            <a:prstGeom prst="line">
              <a:avLst/>
            </a:prstGeom>
            <a:noFill/>
            <a:ln w="12700">
              <a:solidFill>
                <a:srgbClr val="000000"/>
              </a:solidFill>
              <a:round/>
              <a:headEnd/>
              <a:tailEnd/>
            </a:ln>
          </p:spPr>
          <p:txBody>
            <a:bodyPr/>
            <a:lstStyle/>
            <a:p>
              <a:endParaRPr lang="en-US"/>
            </a:p>
          </p:txBody>
        </p:sp>
        <p:sp>
          <p:nvSpPr>
            <p:cNvPr id="84" name="Line 91"/>
            <p:cNvSpPr>
              <a:spLocks noChangeShapeType="1"/>
            </p:cNvSpPr>
            <p:nvPr/>
          </p:nvSpPr>
          <p:spPr bwMode="auto">
            <a:xfrm>
              <a:off x="3206" y="1456"/>
              <a:ext cx="1" cy="2140"/>
            </a:xfrm>
            <a:prstGeom prst="line">
              <a:avLst/>
            </a:prstGeom>
            <a:noFill/>
            <a:ln w="12700">
              <a:solidFill>
                <a:srgbClr val="000000"/>
              </a:solidFill>
              <a:round/>
              <a:headEnd/>
              <a:tailEnd/>
            </a:ln>
          </p:spPr>
          <p:txBody>
            <a:bodyPr/>
            <a:lstStyle/>
            <a:p>
              <a:endParaRPr lang="en-US"/>
            </a:p>
          </p:txBody>
        </p:sp>
        <p:sp>
          <p:nvSpPr>
            <p:cNvPr id="85" name="Line 92"/>
            <p:cNvSpPr>
              <a:spLocks noChangeShapeType="1"/>
            </p:cNvSpPr>
            <p:nvPr/>
          </p:nvSpPr>
          <p:spPr bwMode="auto">
            <a:xfrm>
              <a:off x="3272" y="1456"/>
              <a:ext cx="1" cy="2140"/>
            </a:xfrm>
            <a:prstGeom prst="line">
              <a:avLst/>
            </a:prstGeom>
            <a:noFill/>
            <a:ln w="12700">
              <a:solidFill>
                <a:srgbClr val="000000"/>
              </a:solidFill>
              <a:round/>
              <a:headEnd/>
              <a:tailEnd/>
            </a:ln>
          </p:spPr>
          <p:txBody>
            <a:bodyPr/>
            <a:lstStyle/>
            <a:p>
              <a:endParaRPr lang="en-US"/>
            </a:p>
          </p:txBody>
        </p:sp>
        <p:sp>
          <p:nvSpPr>
            <p:cNvPr id="86" name="Line 93"/>
            <p:cNvSpPr>
              <a:spLocks noChangeShapeType="1"/>
            </p:cNvSpPr>
            <p:nvPr/>
          </p:nvSpPr>
          <p:spPr bwMode="auto">
            <a:xfrm>
              <a:off x="3321" y="1456"/>
              <a:ext cx="1" cy="2140"/>
            </a:xfrm>
            <a:prstGeom prst="line">
              <a:avLst/>
            </a:prstGeom>
            <a:noFill/>
            <a:ln w="12700">
              <a:solidFill>
                <a:srgbClr val="000000"/>
              </a:solidFill>
              <a:round/>
              <a:headEnd/>
              <a:tailEnd/>
            </a:ln>
          </p:spPr>
          <p:txBody>
            <a:bodyPr/>
            <a:lstStyle/>
            <a:p>
              <a:endParaRPr lang="en-US"/>
            </a:p>
          </p:txBody>
        </p:sp>
        <p:sp>
          <p:nvSpPr>
            <p:cNvPr id="87" name="Line 94"/>
            <p:cNvSpPr>
              <a:spLocks noChangeShapeType="1"/>
            </p:cNvSpPr>
            <p:nvPr/>
          </p:nvSpPr>
          <p:spPr bwMode="auto">
            <a:xfrm>
              <a:off x="3362" y="1456"/>
              <a:ext cx="1" cy="2140"/>
            </a:xfrm>
            <a:prstGeom prst="line">
              <a:avLst/>
            </a:prstGeom>
            <a:noFill/>
            <a:ln w="12700">
              <a:solidFill>
                <a:srgbClr val="000000"/>
              </a:solidFill>
              <a:round/>
              <a:headEnd/>
              <a:tailEnd/>
            </a:ln>
          </p:spPr>
          <p:txBody>
            <a:bodyPr/>
            <a:lstStyle/>
            <a:p>
              <a:endParaRPr lang="en-US"/>
            </a:p>
          </p:txBody>
        </p:sp>
        <p:sp>
          <p:nvSpPr>
            <p:cNvPr id="88" name="Line 95"/>
            <p:cNvSpPr>
              <a:spLocks noChangeShapeType="1"/>
            </p:cNvSpPr>
            <p:nvPr/>
          </p:nvSpPr>
          <p:spPr bwMode="auto">
            <a:xfrm>
              <a:off x="3395" y="1456"/>
              <a:ext cx="1" cy="2140"/>
            </a:xfrm>
            <a:prstGeom prst="line">
              <a:avLst/>
            </a:prstGeom>
            <a:noFill/>
            <a:ln w="12700">
              <a:solidFill>
                <a:srgbClr val="000000"/>
              </a:solidFill>
              <a:round/>
              <a:headEnd/>
              <a:tailEnd/>
            </a:ln>
          </p:spPr>
          <p:txBody>
            <a:bodyPr/>
            <a:lstStyle/>
            <a:p>
              <a:endParaRPr lang="en-US"/>
            </a:p>
          </p:txBody>
        </p:sp>
        <p:sp>
          <p:nvSpPr>
            <p:cNvPr id="89" name="Line 96"/>
            <p:cNvSpPr>
              <a:spLocks noChangeShapeType="1"/>
            </p:cNvSpPr>
            <p:nvPr/>
          </p:nvSpPr>
          <p:spPr bwMode="auto">
            <a:xfrm>
              <a:off x="3428" y="1456"/>
              <a:ext cx="1" cy="2140"/>
            </a:xfrm>
            <a:prstGeom prst="line">
              <a:avLst/>
            </a:prstGeom>
            <a:noFill/>
            <a:ln w="12700">
              <a:solidFill>
                <a:srgbClr val="000000"/>
              </a:solidFill>
              <a:round/>
              <a:headEnd/>
              <a:tailEnd/>
            </a:ln>
          </p:spPr>
          <p:txBody>
            <a:bodyPr/>
            <a:lstStyle/>
            <a:p>
              <a:endParaRPr lang="en-US"/>
            </a:p>
          </p:txBody>
        </p:sp>
        <p:sp>
          <p:nvSpPr>
            <p:cNvPr id="90" name="Line 97"/>
            <p:cNvSpPr>
              <a:spLocks noChangeShapeType="1"/>
            </p:cNvSpPr>
            <p:nvPr/>
          </p:nvSpPr>
          <p:spPr bwMode="auto">
            <a:xfrm>
              <a:off x="3452" y="1456"/>
              <a:ext cx="1" cy="2140"/>
            </a:xfrm>
            <a:prstGeom prst="line">
              <a:avLst/>
            </a:prstGeom>
            <a:noFill/>
            <a:ln w="12700">
              <a:solidFill>
                <a:srgbClr val="000000"/>
              </a:solidFill>
              <a:round/>
              <a:headEnd/>
              <a:tailEnd/>
            </a:ln>
          </p:spPr>
          <p:txBody>
            <a:bodyPr/>
            <a:lstStyle/>
            <a:p>
              <a:endParaRPr lang="en-US"/>
            </a:p>
          </p:txBody>
        </p:sp>
        <p:sp>
          <p:nvSpPr>
            <p:cNvPr id="91" name="Line 98"/>
            <p:cNvSpPr>
              <a:spLocks noChangeShapeType="1"/>
            </p:cNvSpPr>
            <p:nvPr/>
          </p:nvSpPr>
          <p:spPr bwMode="auto">
            <a:xfrm>
              <a:off x="3625" y="1456"/>
              <a:ext cx="1" cy="2140"/>
            </a:xfrm>
            <a:prstGeom prst="line">
              <a:avLst/>
            </a:prstGeom>
            <a:noFill/>
            <a:ln w="12700">
              <a:solidFill>
                <a:srgbClr val="000000"/>
              </a:solidFill>
              <a:round/>
              <a:headEnd/>
              <a:tailEnd/>
            </a:ln>
          </p:spPr>
          <p:txBody>
            <a:bodyPr/>
            <a:lstStyle/>
            <a:p>
              <a:endParaRPr lang="en-US"/>
            </a:p>
          </p:txBody>
        </p:sp>
        <p:sp>
          <p:nvSpPr>
            <p:cNvPr id="92" name="Line 99"/>
            <p:cNvSpPr>
              <a:spLocks noChangeShapeType="1"/>
            </p:cNvSpPr>
            <p:nvPr/>
          </p:nvSpPr>
          <p:spPr bwMode="auto">
            <a:xfrm>
              <a:off x="3716" y="1456"/>
              <a:ext cx="1" cy="2140"/>
            </a:xfrm>
            <a:prstGeom prst="line">
              <a:avLst/>
            </a:prstGeom>
            <a:noFill/>
            <a:ln w="12700">
              <a:solidFill>
                <a:srgbClr val="000000"/>
              </a:solidFill>
              <a:round/>
              <a:headEnd/>
              <a:tailEnd/>
            </a:ln>
          </p:spPr>
          <p:txBody>
            <a:bodyPr/>
            <a:lstStyle/>
            <a:p>
              <a:endParaRPr lang="en-US"/>
            </a:p>
          </p:txBody>
        </p:sp>
        <p:sp>
          <p:nvSpPr>
            <p:cNvPr id="93" name="Line 100"/>
            <p:cNvSpPr>
              <a:spLocks noChangeShapeType="1"/>
            </p:cNvSpPr>
            <p:nvPr/>
          </p:nvSpPr>
          <p:spPr bwMode="auto">
            <a:xfrm>
              <a:off x="3781" y="1456"/>
              <a:ext cx="1" cy="2140"/>
            </a:xfrm>
            <a:prstGeom prst="line">
              <a:avLst/>
            </a:prstGeom>
            <a:noFill/>
            <a:ln w="12700">
              <a:solidFill>
                <a:srgbClr val="000000"/>
              </a:solidFill>
              <a:round/>
              <a:headEnd/>
              <a:tailEnd/>
            </a:ln>
          </p:spPr>
          <p:txBody>
            <a:bodyPr/>
            <a:lstStyle/>
            <a:p>
              <a:endParaRPr lang="en-US"/>
            </a:p>
          </p:txBody>
        </p:sp>
        <p:sp>
          <p:nvSpPr>
            <p:cNvPr id="94" name="Line 101"/>
            <p:cNvSpPr>
              <a:spLocks noChangeShapeType="1"/>
            </p:cNvSpPr>
            <p:nvPr/>
          </p:nvSpPr>
          <p:spPr bwMode="auto">
            <a:xfrm>
              <a:off x="3831" y="1456"/>
              <a:ext cx="1" cy="2140"/>
            </a:xfrm>
            <a:prstGeom prst="line">
              <a:avLst/>
            </a:prstGeom>
            <a:noFill/>
            <a:ln w="12700">
              <a:solidFill>
                <a:srgbClr val="000000"/>
              </a:solidFill>
              <a:round/>
              <a:headEnd/>
              <a:tailEnd/>
            </a:ln>
          </p:spPr>
          <p:txBody>
            <a:bodyPr/>
            <a:lstStyle/>
            <a:p>
              <a:endParaRPr lang="en-US"/>
            </a:p>
          </p:txBody>
        </p:sp>
        <p:sp>
          <p:nvSpPr>
            <p:cNvPr id="95" name="Line 102"/>
            <p:cNvSpPr>
              <a:spLocks noChangeShapeType="1"/>
            </p:cNvSpPr>
            <p:nvPr/>
          </p:nvSpPr>
          <p:spPr bwMode="auto">
            <a:xfrm>
              <a:off x="3872" y="1456"/>
              <a:ext cx="1" cy="2140"/>
            </a:xfrm>
            <a:prstGeom prst="line">
              <a:avLst/>
            </a:prstGeom>
            <a:noFill/>
            <a:ln w="12700">
              <a:solidFill>
                <a:srgbClr val="000000"/>
              </a:solidFill>
              <a:round/>
              <a:headEnd/>
              <a:tailEnd/>
            </a:ln>
          </p:spPr>
          <p:txBody>
            <a:bodyPr/>
            <a:lstStyle/>
            <a:p>
              <a:endParaRPr lang="en-US"/>
            </a:p>
          </p:txBody>
        </p:sp>
        <p:sp>
          <p:nvSpPr>
            <p:cNvPr id="96" name="Line 103"/>
            <p:cNvSpPr>
              <a:spLocks noChangeShapeType="1"/>
            </p:cNvSpPr>
            <p:nvPr/>
          </p:nvSpPr>
          <p:spPr bwMode="auto">
            <a:xfrm>
              <a:off x="3905" y="1456"/>
              <a:ext cx="1" cy="2140"/>
            </a:xfrm>
            <a:prstGeom prst="line">
              <a:avLst/>
            </a:prstGeom>
            <a:noFill/>
            <a:ln w="12700">
              <a:solidFill>
                <a:srgbClr val="000000"/>
              </a:solidFill>
              <a:round/>
              <a:headEnd/>
              <a:tailEnd/>
            </a:ln>
          </p:spPr>
          <p:txBody>
            <a:bodyPr/>
            <a:lstStyle/>
            <a:p>
              <a:endParaRPr lang="en-US"/>
            </a:p>
          </p:txBody>
        </p:sp>
        <p:sp>
          <p:nvSpPr>
            <p:cNvPr id="97" name="Line 104"/>
            <p:cNvSpPr>
              <a:spLocks noChangeShapeType="1"/>
            </p:cNvSpPr>
            <p:nvPr/>
          </p:nvSpPr>
          <p:spPr bwMode="auto">
            <a:xfrm>
              <a:off x="3938" y="1456"/>
              <a:ext cx="1" cy="2140"/>
            </a:xfrm>
            <a:prstGeom prst="line">
              <a:avLst/>
            </a:prstGeom>
            <a:noFill/>
            <a:ln w="12700">
              <a:solidFill>
                <a:srgbClr val="000000"/>
              </a:solidFill>
              <a:round/>
              <a:headEnd/>
              <a:tailEnd/>
            </a:ln>
          </p:spPr>
          <p:txBody>
            <a:bodyPr/>
            <a:lstStyle/>
            <a:p>
              <a:endParaRPr lang="en-US"/>
            </a:p>
          </p:txBody>
        </p:sp>
        <p:sp>
          <p:nvSpPr>
            <p:cNvPr id="98" name="Line 105"/>
            <p:cNvSpPr>
              <a:spLocks noChangeShapeType="1"/>
            </p:cNvSpPr>
            <p:nvPr/>
          </p:nvSpPr>
          <p:spPr bwMode="auto">
            <a:xfrm>
              <a:off x="3962" y="1456"/>
              <a:ext cx="1" cy="2140"/>
            </a:xfrm>
            <a:prstGeom prst="line">
              <a:avLst/>
            </a:prstGeom>
            <a:noFill/>
            <a:ln w="12700">
              <a:solidFill>
                <a:srgbClr val="000000"/>
              </a:solidFill>
              <a:round/>
              <a:headEnd/>
              <a:tailEnd/>
            </a:ln>
          </p:spPr>
          <p:txBody>
            <a:bodyPr/>
            <a:lstStyle/>
            <a:p>
              <a:endParaRPr lang="en-US"/>
            </a:p>
          </p:txBody>
        </p:sp>
        <p:sp>
          <p:nvSpPr>
            <p:cNvPr id="99" name="Line 106"/>
            <p:cNvSpPr>
              <a:spLocks noChangeShapeType="1"/>
            </p:cNvSpPr>
            <p:nvPr/>
          </p:nvSpPr>
          <p:spPr bwMode="auto">
            <a:xfrm>
              <a:off x="4135" y="1456"/>
              <a:ext cx="1" cy="2140"/>
            </a:xfrm>
            <a:prstGeom prst="line">
              <a:avLst/>
            </a:prstGeom>
            <a:noFill/>
            <a:ln w="12700">
              <a:solidFill>
                <a:srgbClr val="000000"/>
              </a:solidFill>
              <a:round/>
              <a:headEnd/>
              <a:tailEnd/>
            </a:ln>
          </p:spPr>
          <p:txBody>
            <a:bodyPr/>
            <a:lstStyle/>
            <a:p>
              <a:endParaRPr lang="en-US"/>
            </a:p>
          </p:txBody>
        </p:sp>
        <p:sp>
          <p:nvSpPr>
            <p:cNvPr id="100" name="Line 107"/>
            <p:cNvSpPr>
              <a:spLocks noChangeShapeType="1"/>
            </p:cNvSpPr>
            <p:nvPr/>
          </p:nvSpPr>
          <p:spPr bwMode="auto">
            <a:xfrm>
              <a:off x="4226" y="1456"/>
              <a:ext cx="1" cy="2140"/>
            </a:xfrm>
            <a:prstGeom prst="line">
              <a:avLst/>
            </a:prstGeom>
            <a:noFill/>
            <a:ln w="12700">
              <a:solidFill>
                <a:srgbClr val="000000"/>
              </a:solidFill>
              <a:round/>
              <a:headEnd/>
              <a:tailEnd/>
            </a:ln>
          </p:spPr>
          <p:txBody>
            <a:bodyPr/>
            <a:lstStyle/>
            <a:p>
              <a:endParaRPr lang="en-US"/>
            </a:p>
          </p:txBody>
        </p:sp>
        <p:sp>
          <p:nvSpPr>
            <p:cNvPr id="101" name="Line 108"/>
            <p:cNvSpPr>
              <a:spLocks noChangeShapeType="1"/>
            </p:cNvSpPr>
            <p:nvPr/>
          </p:nvSpPr>
          <p:spPr bwMode="auto">
            <a:xfrm>
              <a:off x="4291" y="1456"/>
              <a:ext cx="1" cy="2140"/>
            </a:xfrm>
            <a:prstGeom prst="line">
              <a:avLst/>
            </a:prstGeom>
            <a:noFill/>
            <a:ln w="12700">
              <a:solidFill>
                <a:srgbClr val="000000"/>
              </a:solidFill>
              <a:round/>
              <a:headEnd/>
              <a:tailEnd/>
            </a:ln>
          </p:spPr>
          <p:txBody>
            <a:bodyPr/>
            <a:lstStyle/>
            <a:p>
              <a:endParaRPr lang="en-US"/>
            </a:p>
          </p:txBody>
        </p:sp>
        <p:sp>
          <p:nvSpPr>
            <p:cNvPr id="102" name="Line 109"/>
            <p:cNvSpPr>
              <a:spLocks noChangeShapeType="1"/>
            </p:cNvSpPr>
            <p:nvPr/>
          </p:nvSpPr>
          <p:spPr bwMode="auto">
            <a:xfrm>
              <a:off x="4341" y="1456"/>
              <a:ext cx="1" cy="2140"/>
            </a:xfrm>
            <a:prstGeom prst="line">
              <a:avLst/>
            </a:prstGeom>
            <a:noFill/>
            <a:ln w="12700">
              <a:solidFill>
                <a:srgbClr val="000000"/>
              </a:solidFill>
              <a:round/>
              <a:headEnd/>
              <a:tailEnd/>
            </a:ln>
          </p:spPr>
          <p:txBody>
            <a:bodyPr/>
            <a:lstStyle/>
            <a:p>
              <a:endParaRPr lang="en-US"/>
            </a:p>
          </p:txBody>
        </p:sp>
        <p:sp>
          <p:nvSpPr>
            <p:cNvPr id="103" name="Line 110"/>
            <p:cNvSpPr>
              <a:spLocks noChangeShapeType="1"/>
            </p:cNvSpPr>
            <p:nvPr/>
          </p:nvSpPr>
          <p:spPr bwMode="auto">
            <a:xfrm>
              <a:off x="4382" y="1456"/>
              <a:ext cx="1" cy="2140"/>
            </a:xfrm>
            <a:prstGeom prst="line">
              <a:avLst/>
            </a:prstGeom>
            <a:noFill/>
            <a:ln w="12700">
              <a:solidFill>
                <a:srgbClr val="000000"/>
              </a:solidFill>
              <a:round/>
              <a:headEnd/>
              <a:tailEnd/>
            </a:ln>
          </p:spPr>
          <p:txBody>
            <a:bodyPr/>
            <a:lstStyle/>
            <a:p>
              <a:endParaRPr lang="en-US"/>
            </a:p>
          </p:txBody>
        </p:sp>
        <p:sp>
          <p:nvSpPr>
            <p:cNvPr id="104" name="Line 111"/>
            <p:cNvSpPr>
              <a:spLocks noChangeShapeType="1"/>
            </p:cNvSpPr>
            <p:nvPr/>
          </p:nvSpPr>
          <p:spPr bwMode="auto">
            <a:xfrm>
              <a:off x="4415" y="1456"/>
              <a:ext cx="1" cy="2140"/>
            </a:xfrm>
            <a:prstGeom prst="line">
              <a:avLst/>
            </a:prstGeom>
            <a:noFill/>
            <a:ln w="12700">
              <a:solidFill>
                <a:srgbClr val="000000"/>
              </a:solidFill>
              <a:round/>
              <a:headEnd/>
              <a:tailEnd/>
            </a:ln>
          </p:spPr>
          <p:txBody>
            <a:bodyPr/>
            <a:lstStyle/>
            <a:p>
              <a:endParaRPr lang="en-US"/>
            </a:p>
          </p:txBody>
        </p:sp>
        <p:sp>
          <p:nvSpPr>
            <p:cNvPr id="105" name="Line 112"/>
            <p:cNvSpPr>
              <a:spLocks noChangeShapeType="1"/>
            </p:cNvSpPr>
            <p:nvPr/>
          </p:nvSpPr>
          <p:spPr bwMode="auto">
            <a:xfrm>
              <a:off x="4439" y="1456"/>
              <a:ext cx="1" cy="2140"/>
            </a:xfrm>
            <a:prstGeom prst="line">
              <a:avLst/>
            </a:prstGeom>
            <a:noFill/>
            <a:ln w="12700">
              <a:solidFill>
                <a:srgbClr val="000000"/>
              </a:solidFill>
              <a:round/>
              <a:headEnd/>
              <a:tailEnd/>
            </a:ln>
          </p:spPr>
          <p:txBody>
            <a:bodyPr/>
            <a:lstStyle/>
            <a:p>
              <a:endParaRPr lang="en-US"/>
            </a:p>
          </p:txBody>
        </p:sp>
        <p:sp>
          <p:nvSpPr>
            <p:cNvPr id="106" name="Line 113"/>
            <p:cNvSpPr>
              <a:spLocks noChangeShapeType="1"/>
            </p:cNvSpPr>
            <p:nvPr/>
          </p:nvSpPr>
          <p:spPr bwMode="auto">
            <a:xfrm>
              <a:off x="4472" y="1456"/>
              <a:ext cx="1" cy="2140"/>
            </a:xfrm>
            <a:prstGeom prst="line">
              <a:avLst/>
            </a:prstGeom>
            <a:noFill/>
            <a:ln w="12700">
              <a:solidFill>
                <a:srgbClr val="000000"/>
              </a:solidFill>
              <a:round/>
              <a:headEnd/>
              <a:tailEnd/>
            </a:ln>
          </p:spPr>
          <p:txBody>
            <a:bodyPr/>
            <a:lstStyle/>
            <a:p>
              <a:endParaRPr lang="en-US"/>
            </a:p>
          </p:txBody>
        </p:sp>
        <p:sp>
          <p:nvSpPr>
            <p:cNvPr id="107" name="Line 114"/>
            <p:cNvSpPr>
              <a:spLocks noChangeShapeType="1"/>
            </p:cNvSpPr>
            <p:nvPr/>
          </p:nvSpPr>
          <p:spPr bwMode="auto">
            <a:xfrm>
              <a:off x="4645" y="1456"/>
              <a:ext cx="1" cy="2140"/>
            </a:xfrm>
            <a:prstGeom prst="line">
              <a:avLst/>
            </a:prstGeom>
            <a:noFill/>
            <a:ln w="12700">
              <a:solidFill>
                <a:srgbClr val="000000"/>
              </a:solidFill>
              <a:round/>
              <a:headEnd/>
              <a:tailEnd/>
            </a:ln>
          </p:spPr>
          <p:txBody>
            <a:bodyPr/>
            <a:lstStyle/>
            <a:p>
              <a:endParaRPr lang="en-US"/>
            </a:p>
          </p:txBody>
        </p:sp>
        <p:sp>
          <p:nvSpPr>
            <p:cNvPr id="108" name="Line 115"/>
            <p:cNvSpPr>
              <a:spLocks noChangeShapeType="1"/>
            </p:cNvSpPr>
            <p:nvPr/>
          </p:nvSpPr>
          <p:spPr bwMode="auto">
            <a:xfrm>
              <a:off x="4736" y="1456"/>
              <a:ext cx="1" cy="2140"/>
            </a:xfrm>
            <a:prstGeom prst="line">
              <a:avLst/>
            </a:prstGeom>
            <a:noFill/>
            <a:ln w="12700">
              <a:solidFill>
                <a:srgbClr val="000000"/>
              </a:solidFill>
              <a:round/>
              <a:headEnd/>
              <a:tailEnd/>
            </a:ln>
          </p:spPr>
          <p:txBody>
            <a:bodyPr/>
            <a:lstStyle/>
            <a:p>
              <a:endParaRPr lang="en-US"/>
            </a:p>
          </p:txBody>
        </p:sp>
        <p:sp>
          <p:nvSpPr>
            <p:cNvPr id="109" name="Line 116"/>
            <p:cNvSpPr>
              <a:spLocks noChangeShapeType="1"/>
            </p:cNvSpPr>
            <p:nvPr/>
          </p:nvSpPr>
          <p:spPr bwMode="auto">
            <a:xfrm>
              <a:off x="4801" y="1456"/>
              <a:ext cx="1" cy="2140"/>
            </a:xfrm>
            <a:prstGeom prst="line">
              <a:avLst/>
            </a:prstGeom>
            <a:noFill/>
            <a:ln w="12700">
              <a:solidFill>
                <a:srgbClr val="000000"/>
              </a:solidFill>
              <a:round/>
              <a:headEnd/>
              <a:tailEnd/>
            </a:ln>
          </p:spPr>
          <p:txBody>
            <a:bodyPr/>
            <a:lstStyle/>
            <a:p>
              <a:endParaRPr lang="en-US"/>
            </a:p>
          </p:txBody>
        </p:sp>
        <p:sp>
          <p:nvSpPr>
            <p:cNvPr id="110" name="Line 117"/>
            <p:cNvSpPr>
              <a:spLocks noChangeShapeType="1"/>
            </p:cNvSpPr>
            <p:nvPr/>
          </p:nvSpPr>
          <p:spPr bwMode="auto">
            <a:xfrm>
              <a:off x="4851" y="1456"/>
              <a:ext cx="1" cy="2140"/>
            </a:xfrm>
            <a:prstGeom prst="line">
              <a:avLst/>
            </a:prstGeom>
            <a:noFill/>
            <a:ln w="12700">
              <a:solidFill>
                <a:srgbClr val="000000"/>
              </a:solidFill>
              <a:round/>
              <a:headEnd/>
              <a:tailEnd/>
            </a:ln>
          </p:spPr>
          <p:txBody>
            <a:bodyPr/>
            <a:lstStyle/>
            <a:p>
              <a:endParaRPr lang="en-US"/>
            </a:p>
          </p:txBody>
        </p:sp>
        <p:sp>
          <p:nvSpPr>
            <p:cNvPr id="111" name="Line 118"/>
            <p:cNvSpPr>
              <a:spLocks noChangeShapeType="1"/>
            </p:cNvSpPr>
            <p:nvPr/>
          </p:nvSpPr>
          <p:spPr bwMode="auto">
            <a:xfrm>
              <a:off x="4884" y="1456"/>
              <a:ext cx="1" cy="2140"/>
            </a:xfrm>
            <a:prstGeom prst="line">
              <a:avLst/>
            </a:prstGeom>
            <a:noFill/>
            <a:ln w="12700">
              <a:solidFill>
                <a:srgbClr val="000000"/>
              </a:solidFill>
              <a:round/>
              <a:headEnd/>
              <a:tailEnd/>
            </a:ln>
          </p:spPr>
          <p:txBody>
            <a:bodyPr/>
            <a:lstStyle/>
            <a:p>
              <a:endParaRPr lang="en-US"/>
            </a:p>
          </p:txBody>
        </p:sp>
        <p:sp>
          <p:nvSpPr>
            <p:cNvPr id="112" name="Line 119"/>
            <p:cNvSpPr>
              <a:spLocks noChangeShapeType="1"/>
            </p:cNvSpPr>
            <p:nvPr/>
          </p:nvSpPr>
          <p:spPr bwMode="auto">
            <a:xfrm>
              <a:off x="4925" y="1456"/>
              <a:ext cx="1" cy="2140"/>
            </a:xfrm>
            <a:prstGeom prst="line">
              <a:avLst/>
            </a:prstGeom>
            <a:noFill/>
            <a:ln w="12700">
              <a:solidFill>
                <a:srgbClr val="000000"/>
              </a:solidFill>
              <a:round/>
              <a:headEnd/>
              <a:tailEnd/>
            </a:ln>
          </p:spPr>
          <p:txBody>
            <a:bodyPr/>
            <a:lstStyle/>
            <a:p>
              <a:endParaRPr lang="en-US"/>
            </a:p>
          </p:txBody>
        </p:sp>
        <p:sp>
          <p:nvSpPr>
            <p:cNvPr id="113" name="Line 120"/>
            <p:cNvSpPr>
              <a:spLocks noChangeShapeType="1"/>
            </p:cNvSpPr>
            <p:nvPr/>
          </p:nvSpPr>
          <p:spPr bwMode="auto">
            <a:xfrm>
              <a:off x="4949" y="1456"/>
              <a:ext cx="1" cy="2140"/>
            </a:xfrm>
            <a:prstGeom prst="line">
              <a:avLst/>
            </a:prstGeom>
            <a:noFill/>
            <a:ln w="12700">
              <a:solidFill>
                <a:srgbClr val="000000"/>
              </a:solidFill>
              <a:round/>
              <a:headEnd/>
              <a:tailEnd/>
            </a:ln>
          </p:spPr>
          <p:txBody>
            <a:bodyPr/>
            <a:lstStyle/>
            <a:p>
              <a:endParaRPr lang="en-US"/>
            </a:p>
          </p:txBody>
        </p:sp>
        <p:sp>
          <p:nvSpPr>
            <p:cNvPr id="114" name="Line 121"/>
            <p:cNvSpPr>
              <a:spLocks noChangeShapeType="1"/>
            </p:cNvSpPr>
            <p:nvPr/>
          </p:nvSpPr>
          <p:spPr bwMode="auto">
            <a:xfrm>
              <a:off x="4974" y="1456"/>
              <a:ext cx="1" cy="2140"/>
            </a:xfrm>
            <a:prstGeom prst="line">
              <a:avLst/>
            </a:prstGeom>
            <a:noFill/>
            <a:ln w="12700">
              <a:solidFill>
                <a:srgbClr val="000000"/>
              </a:solidFill>
              <a:round/>
              <a:headEnd/>
              <a:tailEnd/>
            </a:ln>
          </p:spPr>
          <p:txBody>
            <a:bodyPr/>
            <a:lstStyle/>
            <a:p>
              <a:endParaRPr lang="en-US"/>
            </a:p>
          </p:txBody>
        </p:sp>
        <p:sp>
          <p:nvSpPr>
            <p:cNvPr id="115" name="Line 122"/>
            <p:cNvSpPr>
              <a:spLocks noChangeShapeType="1"/>
            </p:cNvSpPr>
            <p:nvPr/>
          </p:nvSpPr>
          <p:spPr bwMode="auto">
            <a:xfrm>
              <a:off x="5155" y="1456"/>
              <a:ext cx="1" cy="2140"/>
            </a:xfrm>
            <a:prstGeom prst="line">
              <a:avLst/>
            </a:prstGeom>
            <a:noFill/>
            <a:ln w="12700">
              <a:solidFill>
                <a:srgbClr val="000000"/>
              </a:solidFill>
              <a:round/>
              <a:headEnd/>
              <a:tailEnd/>
            </a:ln>
          </p:spPr>
          <p:txBody>
            <a:bodyPr/>
            <a:lstStyle/>
            <a:p>
              <a:endParaRPr lang="en-US"/>
            </a:p>
          </p:txBody>
        </p:sp>
        <p:sp>
          <p:nvSpPr>
            <p:cNvPr id="116" name="Line 123"/>
            <p:cNvSpPr>
              <a:spLocks noChangeShapeType="1"/>
            </p:cNvSpPr>
            <p:nvPr/>
          </p:nvSpPr>
          <p:spPr bwMode="auto">
            <a:xfrm>
              <a:off x="5246" y="1456"/>
              <a:ext cx="1" cy="2140"/>
            </a:xfrm>
            <a:prstGeom prst="line">
              <a:avLst/>
            </a:prstGeom>
            <a:noFill/>
            <a:ln w="12700">
              <a:solidFill>
                <a:srgbClr val="000000"/>
              </a:solidFill>
              <a:round/>
              <a:headEnd/>
              <a:tailEnd/>
            </a:ln>
          </p:spPr>
          <p:txBody>
            <a:bodyPr/>
            <a:lstStyle/>
            <a:p>
              <a:endParaRPr lang="en-US"/>
            </a:p>
          </p:txBody>
        </p:sp>
        <p:sp>
          <p:nvSpPr>
            <p:cNvPr id="117" name="Line 124"/>
            <p:cNvSpPr>
              <a:spLocks noChangeShapeType="1"/>
            </p:cNvSpPr>
            <p:nvPr/>
          </p:nvSpPr>
          <p:spPr bwMode="auto">
            <a:xfrm>
              <a:off x="5303" y="1456"/>
              <a:ext cx="1" cy="2140"/>
            </a:xfrm>
            <a:prstGeom prst="line">
              <a:avLst/>
            </a:prstGeom>
            <a:noFill/>
            <a:ln w="12700">
              <a:solidFill>
                <a:srgbClr val="000000"/>
              </a:solidFill>
              <a:round/>
              <a:headEnd/>
              <a:tailEnd/>
            </a:ln>
          </p:spPr>
          <p:txBody>
            <a:bodyPr/>
            <a:lstStyle/>
            <a:p>
              <a:endParaRPr lang="en-US"/>
            </a:p>
          </p:txBody>
        </p:sp>
        <p:sp>
          <p:nvSpPr>
            <p:cNvPr id="118" name="Line 125"/>
            <p:cNvSpPr>
              <a:spLocks noChangeShapeType="1"/>
            </p:cNvSpPr>
            <p:nvPr/>
          </p:nvSpPr>
          <p:spPr bwMode="auto">
            <a:xfrm>
              <a:off x="5352" y="1456"/>
              <a:ext cx="1" cy="2140"/>
            </a:xfrm>
            <a:prstGeom prst="line">
              <a:avLst/>
            </a:prstGeom>
            <a:noFill/>
            <a:ln w="12700">
              <a:solidFill>
                <a:srgbClr val="000000"/>
              </a:solidFill>
              <a:round/>
              <a:headEnd/>
              <a:tailEnd/>
            </a:ln>
          </p:spPr>
          <p:txBody>
            <a:bodyPr/>
            <a:lstStyle/>
            <a:p>
              <a:endParaRPr lang="en-US"/>
            </a:p>
          </p:txBody>
        </p:sp>
        <p:sp>
          <p:nvSpPr>
            <p:cNvPr id="119" name="Line 126"/>
            <p:cNvSpPr>
              <a:spLocks noChangeShapeType="1"/>
            </p:cNvSpPr>
            <p:nvPr/>
          </p:nvSpPr>
          <p:spPr bwMode="auto">
            <a:xfrm>
              <a:off x="5394" y="1456"/>
              <a:ext cx="1" cy="2140"/>
            </a:xfrm>
            <a:prstGeom prst="line">
              <a:avLst/>
            </a:prstGeom>
            <a:noFill/>
            <a:ln w="12700">
              <a:solidFill>
                <a:srgbClr val="000000"/>
              </a:solidFill>
              <a:round/>
              <a:headEnd/>
              <a:tailEnd/>
            </a:ln>
          </p:spPr>
          <p:txBody>
            <a:bodyPr/>
            <a:lstStyle/>
            <a:p>
              <a:endParaRPr lang="en-US"/>
            </a:p>
          </p:txBody>
        </p:sp>
        <p:sp>
          <p:nvSpPr>
            <p:cNvPr id="120" name="Line 127"/>
            <p:cNvSpPr>
              <a:spLocks noChangeShapeType="1"/>
            </p:cNvSpPr>
            <p:nvPr/>
          </p:nvSpPr>
          <p:spPr bwMode="auto">
            <a:xfrm>
              <a:off x="5426" y="1456"/>
              <a:ext cx="1" cy="2140"/>
            </a:xfrm>
            <a:prstGeom prst="line">
              <a:avLst/>
            </a:prstGeom>
            <a:noFill/>
            <a:ln w="12700">
              <a:solidFill>
                <a:srgbClr val="000000"/>
              </a:solidFill>
              <a:round/>
              <a:headEnd/>
              <a:tailEnd/>
            </a:ln>
          </p:spPr>
          <p:txBody>
            <a:bodyPr/>
            <a:lstStyle/>
            <a:p>
              <a:endParaRPr lang="en-US"/>
            </a:p>
          </p:txBody>
        </p:sp>
        <p:sp>
          <p:nvSpPr>
            <p:cNvPr id="121" name="Line 128"/>
            <p:cNvSpPr>
              <a:spLocks noChangeShapeType="1"/>
            </p:cNvSpPr>
            <p:nvPr/>
          </p:nvSpPr>
          <p:spPr bwMode="auto">
            <a:xfrm>
              <a:off x="5459" y="1456"/>
              <a:ext cx="1" cy="2140"/>
            </a:xfrm>
            <a:prstGeom prst="line">
              <a:avLst/>
            </a:prstGeom>
            <a:noFill/>
            <a:ln w="12700">
              <a:solidFill>
                <a:srgbClr val="000000"/>
              </a:solidFill>
              <a:round/>
              <a:headEnd/>
              <a:tailEnd/>
            </a:ln>
          </p:spPr>
          <p:txBody>
            <a:bodyPr/>
            <a:lstStyle/>
            <a:p>
              <a:endParaRPr lang="en-US"/>
            </a:p>
          </p:txBody>
        </p:sp>
        <p:sp>
          <p:nvSpPr>
            <p:cNvPr id="122" name="Line 129"/>
            <p:cNvSpPr>
              <a:spLocks noChangeShapeType="1"/>
            </p:cNvSpPr>
            <p:nvPr/>
          </p:nvSpPr>
          <p:spPr bwMode="auto">
            <a:xfrm>
              <a:off x="5484" y="1456"/>
              <a:ext cx="1" cy="2140"/>
            </a:xfrm>
            <a:prstGeom prst="line">
              <a:avLst/>
            </a:prstGeom>
            <a:noFill/>
            <a:ln w="12700">
              <a:solidFill>
                <a:srgbClr val="000000"/>
              </a:solidFill>
              <a:round/>
              <a:headEnd/>
              <a:tailEnd/>
            </a:ln>
          </p:spPr>
          <p:txBody>
            <a:bodyPr/>
            <a:lstStyle/>
            <a:p>
              <a:endParaRPr lang="en-US"/>
            </a:p>
          </p:txBody>
        </p:sp>
        <p:sp>
          <p:nvSpPr>
            <p:cNvPr id="123" name="Line 130"/>
            <p:cNvSpPr>
              <a:spLocks noChangeShapeType="1"/>
            </p:cNvSpPr>
            <p:nvPr/>
          </p:nvSpPr>
          <p:spPr bwMode="auto">
            <a:xfrm>
              <a:off x="936" y="1456"/>
              <a:ext cx="1" cy="2140"/>
            </a:xfrm>
            <a:prstGeom prst="line">
              <a:avLst/>
            </a:prstGeom>
            <a:noFill/>
            <a:ln w="12700">
              <a:solidFill>
                <a:srgbClr val="000000"/>
              </a:solidFill>
              <a:round/>
              <a:headEnd/>
              <a:tailEnd/>
            </a:ln>
          </p:spPr>
          <p:txBody>
            <a:bodyPr/>
            <a:lstStyle/>
            <a:p>
              <a:endParaRPr lang="en-US"/>
            </a:p>
          </p:txBody>
        </p:sp>
        <p:sp>
          <p:nvSpPr>
            <p:cNvPr id="124" name="Line 131"/>
            <p:cNvSpPr>
              <a:spLocks noChangeShapeType="1"/>
            </p:cNvSpPr>
            <p:nvPr/>
          </p:nvSpPr>
          <p:spPr bwMode="auto">
            <a:xfrm>
              <a:off x="1446" y="1456"/>
              <a:ext cx="1" cy="2140"/>
            </a:xfrm>
            <a:prstGeom prst="line">
              <a:avLst/>
            </a:prstGeom>
            <a:noFill/>
            <a:ln w="12700">
              <a:solidFill>
                <a:srgbClr val="000000"/>
              </a:solidFill>
              <a:round/>
              <a:headEnd/>
              <a:tailEnd/>
            </a:ln>
          </p:spPr>
          <p:txBody>
            <a:bodyPr/>
            <a:lstStyle/>
            <a:p>
              <a:endParaRPr lang="en-US"/>
            </a:p>
          </p:txBody>
        </p:sp>
        <p:sp>
          <p:nvSpPr>
            <p:cNvPr id="125" name="Line 132"/>
            <p:cNvSpPr>
              <a:spLocks noChangeShapeType="1"/>
            </p:cNvSpPr>
            <p:nvPr/>
          </p:nvSpPr>
          <p:spPr bwMode="auto">
            <a:xfrm>
              <a:off x="1947" y="1456"/>
              <a:ext cx="1" cy="2140"/>
            </a:xfrm>
            <a:prstGeom prst="line">
              <a:avLst/>
            </a:prstGeom>
            <a:noFill/>
            <a:ln w="12700">
              <a:solidFill>
                <a:srgbClr val="000000"/>
              </a:solidFill>
              <a:round/>
              <a:headEnd/>
              <a:tailEnd/>
            </a:ln>
          </p:spPr>
          <p:txBody>
            <a:bodyPr/>
            <a:lstStyle/>
            <a:p>
              <a:endParaRPr lang="en-US"/>
            </a:p>
          </p:txBody>
        </p:sp>
        <p:sp>
          <p:nvSpPr>
            <p:cNvPr id="126" name="Line 133"/>
            <p:cNvSpPr>
              <a:spLocks noChangeShapeType="1"/>
            </p:cNvSpPr>
            <p:nvPr/>
          </p:nvSpPr>
          <p:spPr bwMode="auto">
            <a:xfrm>
              <a:off x="2457" y="1456"/>
              <a:ext cx="1" cy="2140"/>
            </a:xfrm>
            <a:prstGeom prst="line">
              <a:avLst/>
            </a:prstGeom>
            <a:noFill/>
            <a:ln w="12700">
              <a:solidFill>
                <a:srgbClr val="000000"/>
              </a:solidFill>
              <a:round/>
              <a:headEnd/>
              <a:tailEnd/>
            </a:ln>
          </p:spPr>
          <p:txBody>
            <a:bodyPr/>
            <a:lstStyle/>
            <a:p>
              <a:endParaRPr lang="en-US"/>
            </a:p>
          </p:txBody>
        </p:sp>
        <p:sp>
          <p:nvSpPr>
            <p:cNvPr id="127" name="Line 134"/>
            <p:cNvSpPr>
              <a:spLocks noChangeShapeType="1"/>
            </p:cNvSpPr>
            <p:nvPr/>
          </p:nvSpPr>
          <p:spPr bwMode="auto">
            <a:xfrm>
              <a:off x="2967" y="1456"/>
              <a:ext cx="1" cy="2140"/>
            </a:xfrm>
            <a:prstGeom prst="line">
              <a:avLst/>
            </a:prstGeom>
            <a:noFill/>
            <a:ln w="12700">
              <a:solidFill>
                <a:srgbClr val="000000"/>
              </a:solidFill>
              <a:round/>
              <a:headEnd/>
              <a:tailEnd/>
            </a:ln>
          </p:spPr>
          <p:txBody>
            <a:bodyPr/>
            <a:lstStyle/>
            <a:p>
              <a:endParaRPr lang="en-US"/>
            </a:p>
          </p:txBody>
        </p:sp>
        <p:sp>
          <p:nvSpPr>
            <p:cNvPr id="128" name="Line 135"/>
            <p:cNvSpPr>
              <a:spLocks noChangeShapeType="1"/>
            </p:cNvSpPr>
            <p:nvPr/>
          </p:nvSpPr>
          <p:spPr bwMode="auto">
            <a:xfrm>
              <a:off x="3477" y="1456"/>
              <a:ext cx="1" cy="2140"/>
            </a:xfrm>
            <a:prstGeom prst="line">
              <a:avLst/>
            </a:prstGeom>
            <a:noFill/>
            <a:ln w="12700">
              <a:solidFill>
                <a:srgbClr val="000000"/>
              </a:solidFill>
              <a:round/>
              <a:headEnd/>
              <a:tailEnd/>
            </a:ln>
          </p:spPr>
          <p:txBody>
            <a:bodyPr/>
            <a:lstStyle/>
            <a:p>
              <a:endParaRPr lang="en-US"/>
            </a:p>
          </p:txBody>
        </p:sp>
        <p:sp>
          <p:nvSpPr>
            <p:cNvPr id="129" name="Line 136"/>
            <p:cNvSpPr>
              <a:spLocks noChangeShapeType="1"/>
            </p:cNvSpPr>
            <p:nvPr/>
          </p:nvSpPr>
          <p:spPr bwMode="auto">
            <a:xfrm>
              <a:off x="3987" y="1456"/>
              <a:ext cx="1" cy="2140"/>
            </a:xfrm>
            <a:prstGeom prst="line">
              <a:avLst/>
            </a:prstGeom>
            <a:noFill/>
            <a:ln w="12700">
              <a:solidFill>
                <a:srgbClr val="000000"/>
              </a:solidFill>
              <a:round/>
              <a:headEnd/>
              <a:tailEnd/>
            </a:ln>
          </p:spPr>
          <p:txBody>
            <a:bodyPr/>
            <a:lstStyle/>
            <a:p>
              <a:endParaRPr lang="en-US"/>
            </a:p>
          </p:txBody>
        </p:sp>
        <p:sp>
          <p:nvSpPr>
            <p:cNvPr id="130" name="Line 137"/>
            <p:cNvSpPr>
              <a:spLocks noChangeShapeType="1"/>
            </p:cNvSpPr>
            <p:nvPr/>
          </p:nvSpPr>
          <p:spPr bwMode="auto">
            <a:xfrm>
              <a:off x="4489" y="1456"/>
              <a:ext cx="1" cy="2140"/>
            </a:xfrm>
            <a:prstGeom prst="line">
              <a:avLst/>
            </a:prstGeom>
            <a:noFill/>
            <a:ln w="12700">
              <a:solidFill>
                <a:srgbClr val="000000"/>
              </a:solidFill>
              <a:round/>
              <a:headEnd/>
              <a:tailEnd/>
            </a:ln>
          </p:spPr>
          <p:txBody>
            <a:bodyPr/>
            <a:lstStyle/>
            <a:p>
              <a:endParaRPr lang="en-US"/>
            </a:p>
          </p:txBody>
        </p:sp>
        <p:sp>
          <p:nvSpPr>
            <p:cNvPr id="131" name="Line 138"/>
            <p:cNvSpPr>
              <a:spLocks noChangeShapeType="1"/>
            </p:cNvSpPr>
            <p:nvPr/>
          </p:nvSpPr>
          <p:spPr bwMode="auto">
            <a:xfrm>
              <a:off x="4999" y="1456"/>
              <a:ext cx="1" cy="2140"/>
            </a:xfrm>
            <a:prstGeom prst="line">
              <a:avLst/>
            </a:prstGeom>
            <a:noFill/>
            <a:ln w="12700">
              <a:solidFill>
                <a:srgbClr val="000000"/>
              </a:solidFill>
              <a:round/>
              <a:headEnd/>
              <a:tailEnd/>
            </a:ln>
          </p:spPr>
          <p:txBody>
            <a:bodyPr/>
            <a:lstStyle/>
            <a:p>
              <a:endParaRPr lang="en-US"/>
            </a:p>
          </p:txBody>
        </p:sp>
        <p:sp>
          <p:nvSpPr>
            <p:cNvPr id="132" name="Line 139"/>
            <p:cNvSpPr>
              <a:spLocks noChangeShapeType="1"/>
            </p:cNvSpPr>
            <p:nvPr/>
          </p:nvSpPr>
          <p:spPr bwMode="auto">
            <a:xfrm>
              <a:off x="5509" y="1456"/>
              <a:ext cx="1" cy="2140"/>
            </a:xfrm>
            <a:prstGeom prst="line">
              <a:avLst/>
            </a:prstGeom>
            <a:noFill/>
            <a:ln w="12700">
              <a:solidFill>
                <a:srgbClr val="000000"/>
              </a:solidFill>
              <a:round/>
              <a:headEnd/>
              <a:tailEnd/>
            </a:ln>
          </p:spPr>
          <p:txBody>
            <a:bodyPr/>
            <a:lstStyle/>
            <a:p>
              <a:endParaRPr lang="en-US"/>
            </a:p>
          </p:txBody>
        </p:sp>
        <p:sp>
          <p:nvSpPr>
            <p:cNvPr id="133" name="Rectangle 140"/>
            <p:cNvSpPr>
              <a:spLocks noChangeArrowheads="1"/>
            </p:cNvSpPr>
            <p:nvPr/>
          </p:nvSpPr>
          <p:spPr bwMode="auto">
            <a:xfrm>
              <a:off x="426" y="1456"/>
              <a:ext cx="5091" cy="9"/>
            </a:xfrm>
            <a:prstGeom prst="rect">
              <a:avLst/>
            </a:prstGeom>
            <a:blipFill dpi="0" rotWithShape="0">
              <a:blip r:embed="rId4" cstate="print"/>
              <a:srcRect/>
              <a:tile tx="0" ty="0" sx="100000" sy="100000" flip="none" algn="tl"/>
            </a:blipFill>
            <a:ln w="9525">
              <a:noFill/>
              <a:miter lim="800000"/>
              <a:headEnd/>
              <a:tailEnd/>
            </a:ln>
          </p:spPr>
          <p:txBody>
            <a:bodyPr/>
            <a:lstStyle/>
            <a:p>
              <a:endParaRPr lang="en-US"/>
            </a:p>
          </p:txBody>
        </p:sp>
        <p:sp>
          <p:nvSpPr>
            <p:cNvPr id="134" name="Rectangle 141"/>
            <p:cNvSpPr>
              <a:spLocks noChangeArrowheads="1"/>
            </p:cNvSpPr>
            <p:nvPr/>
          </p:nvSpPr>
          <p:spPr bwMode="auto">
            <a:xfrm>
              <a:off x="5509" y="1456"/>
              <a:ext cx="8" cy="2148"/>
            </a:xfrm>
            <a:prstGeom prst="rect">
              <a:avLst/>
            </a:prstGeom>
            <a:blipFill dpi="0" rotWithShape="0">
              <a:blip r:embed="rId4" cstate="print"/>
              <a:srcRect/>
              <a:tile tx="0" ty="0" sx="100000" sy="100000" flip="none" algn="tl"/>
            </a:blipFill>
            <a:ln w="9525">
              <a:noFill/>
              <a:miter lim="800000"/>
              <a:headEnd/>
              <a:tailEnd/>
            </a:ln>
          </p:spPr>
          <p:txBody>
            <a:bodyPr/>
            <a:lstStyle/>
            <a:p>
              <a:endParaRPr lang="en-US"/>
            </a:p>
          </p:txBody>
        </p:sp>
        <p:sp>
          <p:nvSpPr>
            <p:cNvPr id="135" name="Rectangle 142"/>
            <p:cNvSpPr>
              <a:spLocks noChangeArrowheads="1"/>
            </p:cNvSpPr>
            <p:nvPr/>
          </p:nvSpPr>
          <p:spPr bwMode="auto">
            <a:xfrm>
              <a:off x="426" y="3596"/>
              <a:ext cx="5091" cy="8"/>
            </a:xfrm>
            <a:prstGeom prst="rect">
              <a:avLst/>
            </a:prstGeom>
            <a:blipFill dpi="0" rotWithShape="0">
              <a:blip r:embed="rId4" cstate="print"/>
              <a:srcRect/>
              <a:tile tx="0" ty="0" sx="100000" sy="100000" flip="none" algn="tl"/>
            </a:blipFill>
            <a:ln w="9525">
              <a:noFill/>
              <a:miter lim="800000"/>
              <a:headEnd/>
              <a:tailEnd/>
            </a:ln>
          </p:spPr>
          <p:txBody>
            <a:bodyPr/>
            <a:lstStyle/>
            <a:p>
              <a:endParaRPr lang="en-US"/>
            </a:p>
          </p:txBody>
        </p:sp>
        <p:sp>
          <p:nvSpPr>
            <p:cNvPr id="136" name="Rectangle 143"/>
            <p:cNvSpPr>
              <a:spLocks noChangeArrowheads="1"/>
            </p:cNvSpPr>
            <p:nvPr/>
          </p:nvSpPr>
          <p:spPr bwMode="auto">
            <a:xfrm>
              <a:off x="426" y="1456"/>
              <a:ext cx="8" cy="2148"/>
            </a:xfrm>
            <a:prstGeom prst="rect">
              <a:avLst/>
            </a:prstGeom>
            <a:blipFill dpi="0" rotWithShape="0">
              <a:blip r:embed="rId4" cstate="print"/>
              <a:srcRect/>
              <a:tile tx="0" ty="0" sx="100000" sy="100000" flip="none" algn="tl"/>
            </a:blipFill>
            <a:ln w="9525">
              <a:noFill/>
              <a:miter lim="800000"/>
              <a:headEnd/>
              <a:tailEnd/>
            </a:ln>
          </p:spPr>
          <p:txBody>
            <a:bodyPr/>
            <a:lstStyle/>
            <a:p>
              <a:endParaRPr lang="en-US"/>
            </a:p>
          </p:txBody>
        </p:sp>
        <p:sp>
          <p:nvSpPr>
            <p:cNvPr id="137" name="Line 144"/>
            <p:cNvSpPr>
              <a:spLocks noChangeShapeType="1"/>
            </p:cNvSpPr>
            <p:nvPr/>
          </p:nvSpPr>
          <p:spPr bwMode="auto">
            <a:xfrm>
              <a:off x="426" y="1456"/>
              <a:ext cx="1" cy="2140"/>
            </a:xfrm>
            <a:prstGeom prst="line">
              <a:avLst/>
            </a:prstGeom>
            <a:noFill/>
            <a:ln w="12700">
              <a:solidFill>
                <a:srgbClr val="000000"/>
              </a:solidFill>
              <a:round/>
              <a:headEnd/>
              <a:tailEnd/>
            </a:ln>
          </p:spPr>
          <p:txBody>
            <a:bodyPr/>
            <a:lstStyle/>
            <a:p>
              <a:endParaRPr lang="en-US"/>
            </a:p>
          </p:txBody>
        </p:sp>
        <p:sp>
          <p:nvSpPr>
            <p:cNvPr id="138" name="Line 145"/>
            <p:cNvSpPr>
              <a:spLocks noChangeShapeType="1"/>
            </p:cNvSpPr>
            <p:nvPr/>
          </p:nvSpPr>
          <p:spPr bwMode="auto">
            <a:xfrm flipH="1">
              <a:off x="393" y="3596"/>
              <a:ext cx="33" cy="1"/>
            </a:xfrm>
            <a:prstGeom prst="line">
              <a:avLst/>
            </a:prstGeom>
            <a:noFill/>
            <a:ln w="12700">
              <a:solidFill>
                <a:srgbClr val="000000"/>
              </a:solidFill>
              <a:round/>
              <a:headEnd/>
              <a:tailEnd/>
            </a:ln>
          </p:spPr>
          <p:txBody>
            <a:bodyPr/>
            <a:lstStyle/>
            <a:p>
              <a:endParaRPr lang="en-US"/>
            </a:p>
          </p:txBody>
        </p:sp>
        <p:sp>
          <p:nvSpPr>
            <p:cNvPr id="139" name="Line 146"/>
            <p:cNvSpPr>
              <a:spLocks noChangeShapeType="1"/>
            </p:cNvSpPr>
            <p:nvPr/>
          </p:nvSpPr>
          <p:spPr bwMode="auto">
            <a:xfrm>
              <a:off x="393" y="3292"/>
              <a:ext cx="33" cy="1"/>
            </a:xfrm>
            <a:prstGeom prst="line">
              <a:avLst/>
            </a:prstGeom>
            <a:noFill/>
            <a:ln w="12700">
              <a:solidFill>
                <a:srgbClr val="000000"/>
              </a:solidFill>
              <a:round/>
              <a:headEnd/>
              <a:tailEnd/>
            </a:ln>
          </p:spPr>
          <p:txBody>
            <a:bodyPr/>
            <a:lstStyle/>
            <a:p>
              <a:endParaRPr lang="en-US"/>
            </a:p>
          </p:txBody>
        </p:sp>
        <p:sp>
          <p:nvSpPr>
            <p:cNvPr id="140" name="Line 147"/>
            <p:cNvSpPr>
              <a:spLocks noChangeShapeType="1"/>
            </p:cNvSpPr>
            <p:nvPr/>
          </p:nvSpPr>
          <p:spPr bwMode="auto">
            <a:xfrm>
              <a:off x="393" y="2987"/>
              <a:ext cx="33" cy="1"/>
            </a:xfrm>
            <a:prstGeom prst="line">
              <a:avLst/>
            </a:prstGeom>
            <a:noFill/>
            <a:ln w="12700">
              <a:solidFill>
                <a:srgbClr val="000000"/>
              </a:solidFill>
              <a:round/>
              <a:headEnd/>
              <a:tailEnd/>
            </a:ln>
          </p:spPr>
          <p:txBody>
            <a:bodyPr/>
            <a:lstStyle/>
            <a:p>
              <a:endParaRPr lang="en-US"/>
            </a:p>
          </p:txBody>
        </p:sp>
        <p:sp>
          <p:nvSpPr>
            <p:cNvPr id="141" name="Line 148"/>
            <p:cNvSpPr>
              <a:spLocks noChangeShapeType="1"/>
            </p:cNvSpPr>
            <p:nvPr/>
          </p:nvSpPr>
          <p:spPr bwMode="auto">
            <a:xfrm>
              <a:off x="393" y="2683"/>
              <a:ext cx="33" cy="1"/>
            </a:xfrm>
            <a:prstGeom prst="line">
              <a:avLst/>
            </a:prstGeom>
            <a:noFill/>
            <a:ln w="12700">
              <a:solidFill>
                <a:srgbClr val="000000"/>
              </a:solidFill>
              <a:round/>
              <a:headEnd/>
              <a:tailEnd/>
            </a:ln>
          </p:spPr>
          <p:txBody>
            <a:bodyPr/>
            <a:lstStyle/>
            <a:p>
              <a:endParaRPr lang="en-US"/>
            </a:p>
          </p:txBody>
        </p:sp>
        <p:sp>
          <p:nvSpPr>
            <p:cNvPr id="142" name="Line 149"/>
            <p:cNvSpPr>
              <a:spLocks noChangeShapeType="1"/>
            </p:cNvSpPr>
            <p:nvPr/>
          </p:nvSpPr>
          <p:spPr bwMode="auto">
            <a:xfrm>
              <a:off x="393" y="2370"/>
              <a:ext cx="33" cy="1"/>
            </a:xfrm>
            <a:prstGeom prst="line">
              <a:avLst/>
            </a:prstGeom>
            <a:noFill/>
            <a:ln w="12700">
              <a:solidFill>
                <a:srgbClr val="000000"/>
              </a:solidFill>
              <a:round/>
              <a:headEnd/>
              <a:tailEnd/>
            </a:ln>
          </p:spPr>
          <p:txBody>
            <a:bodyPr/>
            <a:lstStyle/>
            <a:p>
              <a:endParaRPr lang="en-US"/>
            </a:p>
          </p:txBody>
        </p:sp>
        <p:sp>
          <p:nvSpPr>
            <p:cNvPr id="143" name="Line 150"/>
            <p:cNvSpPr>
              <a:spLocks noChangeShapeType="1"/>
            </p:cNvSpPr>
            <p:nvPr/>
          </p:nvSpPr>
          <p:spPr bwMode="auto">
            <a:xfrm>
              <a:off x="393" y="2065"/>
              <a:ext cx="33" cy="1"/>
            </a:xfrm>
            <a:prstGeom prst="line">
              <a:avLst/>
            </a:prstGeom>
            <a:noFill/>
            <a:ln w="12700">
              <a:solidFill>
                <a:srgbClr val="000000"/>
              </a:solidFill>
              <a:round/>
              <a:headEnd/>
              <a:tailEnd/>
            </a:ln>
          </p:spPr>
          <p:txBody>
            <a:bodyPr/>
            <a:lstStyle/>
            <a:p>
              <a:endParaRPr lang="en-US"/>
            </a:p>
          </p:txBody>
        </p:sp>
        <p:sp>
          <p:nvSpPr>
            <p:cNvPr id="144" name="Line 151"/>
            <p:cNvSpPr>
              <a:spLocks noChangeShapeType="1"/>
            </p:cNvSpPr>
            <p:nvPr/>
          </p:nvSpPr>
          <p:spPr bwMode="auto">
            <a:xfrm>
              <a:off x="393" y="1761"/>
              <a:ext cx="33" cy="1"/>
            </a:xfrm>
            <a:prstGeom prst="line">
              <a:avLst/>
            </a:prstGeom>
            <a:noFill/>
            <a:ln w="12700">
              <a:solidFill>
                <a:srgbClr val="000000"/>
              </a:solidFill>
              <a:round/>
              <a:headEnd/>
              <a:tailEnd/>
            </a:ln>
          </p:spPr>
          <p:txBody>
            <a:bodyPr/>
            <a:lstStyle/>
            <a:p>
              <a:endParaRPr lang="en-US"/>
            </a:p>
          </p:txBody>
        </p:sp>
        <p:sp>
          <p:nvSpPr>
            <p:cNvPr id="145" name="Line 152"/>
            <p:cNvSpPr>
              <a:spLocks noChangeShapeType="1"/>
            </p:cNvSpPr>
            <p:nvPr/>
          </p:nvSpPr>
          <p:spPr bwMode="auto">
            <a:xfrm>
              <a:off x="393" y="1456"/>
              <a:ext cx="33" cy="1"/>
            </a:xfrm>
            <a:prstGeom prst="line">
              <a:avLst/>
            </a:prstGeom>
            <a:noFill/>
            <a:ln w="12700">
              <a:solidFill>
                <a:srgbClr val="000000"/>
              </a:solidFill>
              <a:round/>
              <a:headEnd/>
              <a:tailEnd/>
            </a:ln>
          </p:spPr>
          <p:txBody>
            <a:bodyPr/>
            <a:lstStyle/>
            <a:p>
              <a:endParaRPr lang="en-US"/>
            </a:p>
          </p:txBody>
        </p:sp>
        <p:sp>
          <p:nvSpPr>
            <p:cNvPr id="146" name="Line 153"/>
            <p:cNvSpPr>
              <a:spLocks noChangeShapeType="1"/>
            </p:cNvSpPr>
            <p:nvPr/>
          </p:nvSpPr>
          <p:spPr bwMode="auto">
            <a:xfrm>
              <a:off x="426" y="3596"/>
              <a:ext cx="5083" cy="1"/>
            </a:xfrm>
            <a:prstGeom prst="line">
              <a:avLst/>
            </a:prstGeom>
            <a:noFill/>
            <a:ln w="12700">
              <a:solidFill>
                <a:srgbClr val="000000"/>
              </a:solidFill>
              <a:round/>
              <a:headEnd/>
              <a:tailEnd/>
            </a:ln>
          </p:spPr>
          <p:txBody>
            <a:bodyPr/>
            <a:lstStyle/>
            <a:p>
              <a:endParaRPr lang="en-US"/>
            </a:p>
          </p:txBody>
        </p:sp>
        <p:sp>
          <p:nvSpPr>
            <p:cNvPr id="147" name="Line 154"/>
            <p:cNvSpPr>
              <a:spLocks noChangeShapeType="1"/>
            </p:cNvSpPr>
            <p:nvPr/>
          </p:nvSpPr>
          <p:spPr bwMode="auto">
            <a:xfrm flipV="1">
              <a:off x="426" y="3596"/>
              <a:ext cx="1" cy="25"/>
            </a:xfrm>
            <a:prstGeom prst="line">
              <a:avLst/>
            </a:prstGeom>
            <a:noFill/>
            <a:ln w="12700">
              <a:solidFill>
                <a:srgbClr val="000000"/>
              </a:solidFill>
              <a:round/>
              <a:headEnd/>
              <a:tailEnd/>
            </a:ln>
          </p:spPr>
          <p:txBody>
            <a:bodyPr/>
            <a:lstStyle/>
            <a:p>
              <a:endParaRPr lang="en-US"/>
            </a:p>
          </p:txBody>
        </p:sp>
        <p:sp>
          <p:nvSpPr>
            <p:cNvPr id="148" name="Line 155"/>
            <p:cNvSpPr>
              <a:spLocks noChangeShapeType="1"/>
            </p:cNvSpPr>
            <p:nvPr/>
          </p:nvSpPr>
          <p:spPr bwMode="auto">
            <a:xfrm flipV="1">
              <a:off x="936" y="3596"/>
              <a:ext cx="1" cy="25"/>
            </a:xfrm>
            <a:prstGeom prst="line">
              <a:avLst/>
            </a:prstGeom>
            <a:noFill/>
            <a:ln w="12700">
              <a:solidFill>
                <a:srgbClr val="000000"/>
              </a:solidFill>
              <a:round/>
              <a:headEnd/>
              <a:tailEnd/>
            </a:ln>
          </p:spPr>
          <p:txBody>
            <a:bodyPr/>
            <a:lstStyle/>
            <a:p>
              <a:endParaRPr lang="en-US"/>
            </a:p>
          </p:txBody>
        </p:sp>
        <p:sp>
          <p:nvSpPr>
            <p:cNvPr id="149" name="Line 156"/>
            <p:cNvSpPr>
              <a:spLocks noChangeShapeType="1"/>
            </p:cNvSpPr>
            <p:nvPr/>
          </p:nvSpPr>
          <p:spPr bwMode="auto">
            <a:xfrm flipV="1">
              <a:off x="1446" y="3596"/>
              <a:ext cx="1" cy="25"/>
            </a:xfrm>
            <a:prstGeom prst="line">
              <a:avLst/>
            </a:prstGeom>
            <a:noFill/>
            <a:ln w="12700">
              <a:solidFill>
                <a:srgbClr val="000000"/>
              </a:solidFill>
              <a:round/>
              <a:headEnd/>
              <a:tailEnd/>
            </a:ln>
          </p:spPr>
          <p:txBody>
            <a:bodyPr/>
            <a:lstStyle/>
            <a:p>
              <a:endParaRPr lang="en-US"/>
            </a:p>
          </p:txBody>
        </p:sp>
        <p:sp>
          <p:nvSpPr>
            <p:cNvPr id="150" name="Line 157"/>
            <p:cNvSpPr>
              <a:spLocks noChangeShapeType="1"/>
            </p:cNvSpPr>
            <p:nvPr/>
          </p:nvSpPr>
          <p:spPr bwMode="auto">
            <a:xfrm flipV="1">
              <a:off x="1947" y="3596"/>
              <a:ext cx="1" cy="25"/>
            </a:xfrm>
            <a:prstGeom prst="line">
              <a:avLst/>
            </a:prstGeom>
            <a:noFill/>
            <a:ln w="12700">
              <a:solidFill>
                <a:srgbClr val="000000"/>
              </a:solidFill>
              <a:round/>
              <a:headEnd/>
              <a:tailEnd/>
            </a:ln>
          </p:spPr>
          <p:txBody>
            <a:bodyPr/>
            <a:lstStyle/>
            <a:p>
              <a:endParaRPr lang="en-US"/>
            </a:p>
          </p:txBody>
        </p:sp>
        <p:sp>
          <p:nvSpPr>
            <p:cNvPr id="151" name="Line 158"/>
            <p:cNvSpPr>
              <a:spLocks noChangeShapeType="1"/>
            </p:cNvSpPr>
            <p:nvPr/>
          </p:nvSpPr>
          <p:spPr bwMode="auto">
            <a:xfrm flipV="1">
              <a:off x="2457" y="3596"/>
              <a:ext cx="1" cy="25"/>
            </a:xfrm>
            <a:prstGeom prst="line">
              <a:avLst/>
            </a:prstGeom>
            <a:noFill/>
            <a:ln w="12700">
              <a:solidFill>
                <a:srgbClr val="000000"/>
              </a:solidFill>
              <a:round/>
              <a:headEnd/>
              <a:tailEnd/>
            </a:ln>
          </p:spPr>
          <p:txBody>
            <a:bodyPr/>
            <a:lstStyle/>
            <a:p>
              <a:endParaRPr lang="en-US"/>
            </a:p>
          </p:txBody>
        </p:sp>
        <p:sp>
          <p:nvSpPr>
            <p:cNvPr id="152" name="Line 159"/>
            <p:cNvSpPr>
              <a:spLocks noChangeShapeType="1"/>
            </p:cNvSpPr>
            <p:nvPr/>
          </p:nvSpPr>
          <p:spPr bwMode="auto">
            <a:xfrm flipV="1">
              <a:off x="2967" y="3596"/>
              <a:ext cx="1" cy="25"/>
            </a:xfrm>
            <a:prstGeom prst="line">
              <a:avLst/>
            </a:prstGeom>
            <a:noFill/>
            <a:ln w="12700">
              <a:solidFill>
                <a:srgbClr val="000000"/>
              </a:solidFill>
              <a:round/>
              <a:headEnd/>
              <a:tailEnd/>
            </a:ln>
          </p:spPr>
          <p:txBody>
            <a:bodyPr/>
            <a:lstStyle/>
            <a:p>
              <a:endParaRPr lang="en-US"/>
            </a:p>
          </p:txBody>
        </p:sp>
        <p:sp>
          <p:nvSpPr>
            <p:cNvPr id="153" name="Line 160"/>
            <p:cNvSpPr>
              <a:spLocks noChangeShapeType="1"/>
            </p:cNvSpPr>
            <p:nvPr/>
          </p:nvSpPr>
          <p:spPr bwMode="auto">
            <a:xfrm flipV="1">
              <a:off x="3477" y="3596"/>
              <a:ext cx="1" cy="25"/>
            </a:xfrm>
            <a:prstGeom prst="line">
              <a:avLst/>
            </a:prstGeom>
            <a:noFill/>
            <a:ln w="12700">
              <a:solidFill>
                <a:srgbClr val="000000"/>
              </a:solidFill>
              <a:round/>
              <a:headEnd/>
              <a:tailEnd/>
            </a:ln>
          </p:spPr>
          <p:txBody>
            <a:bodyPr/>
            <a:lstStyle/>
            <a:p>
              <a:endParaRPr lang="en-US"/>
            </a:p>
          </p:txBody>
        </p:sp>
        <p:sp>
          <p:nvSpPr>
            <p:cNvPr id="154" name="Line 161"/>
            <p:cNvSpPr>
              <a:spLocks noChangeShapeType="1"/>
            </p:cNvSpPr>
            <p:nvPr/>
          </p:nvSpPr>
          <p:spPr bwMode="auto">
            <a:xfrm flipV="1">
              <a:off x="3987" y="3596"/>
              <a:ext cx="1" cy="25"/>
            </a:xfrm>
            <a:prstGeom prst="line">
              <a:avLst/>
            </a:prstGeom>
            <a:noFill/>
            <a:ln w="12700">
              <a:solidFill>
                <a:srgbClr val="000000"/>
              </a:solidFill>
              <a:round/>
              <a:headEnd/>
              <a:tailEnd/>
            </a:ln>
          </p:spPr>
          <p:txBody>
            <a:bodyPr/>
            <a:lstStyle/>
            <a:p>
              <a:endParaRPr lang="en-US"/>
            </a:p>
          </p:txBody>
        </p:sp>
        <p:sp>
          <p:nvSpPr>
            <p:cNvPr id="155" name="Line 162"/>
            <p:cNvSpPr>
              <a:spLocks noChangeShapeType="1"/>
            </p:cNvSpPr>
            <p:nvPr/>
          </p:nvSpPr>
          <p:spPr bwMode="auto">
            <a:xfrm flipV="1">
              <a:off x="4489" y="3596"/>
              <a:ext cx="1" cy="25"/>
            </a:xfrm>
            <a:prstGeom prst="line">
              <a:avLst/>
            </a:prstGeom>
            <a:noFill/>
            <a:ln w="12700">
              <a:solidFill>
                <a:srgbClr val="000000"/>
              </a:solidFill>
              <a:round/>
              <a:headEnd/>
              <a:tailEnd/>
            </a:ln>
          </p:spPr>
          <p:txBody>
            <a:bodyPr/>
            <a:lstStyle/>
            <a:p>
              <a:endParaRPr lang="en-US"/>
            </a:p>
          </p:txBody>
        </p:sp>
        <p:sp>
          <p:nvSpPr>
            <p:cNvPr id="156" name="Line 163"/>
            <p:cNvSpPr>
              <a:spLocks noChangeShapeType="1"/>
            </p:cNvSpPr>
            <p:nvPr/>
          </p:nvSpPr>
          <p:spPr bwMode="auto">
            <a:xfrm flipV="1">
              <a:off x="4999" y="3596"/>
              <a:ext cx="1" cy="25"/>
            </a:xfrm>
            <a:prstGeom prst="line">
              <a:avLst/>
            </a:prstGeom>
            <a:noFill/>
            <a:ln w="12700">
              <a:solidFill>
                <a:srgbClr val="000000"/>
              </a:solidFill>
              <a:round/>
              <a:headEnd/>
              <a:tailEnd/>
            </a:ln>
          </p:spPr>
          <p:txBody>
            <a:bodyPr/>
            <a:lstStyle/>
            <a:p>
              <a:endParaRPr lang="en-US"/>
            </a:p>
          </p:txBody>
        </p:sp>
        <p:sp>
          <p:nvSpPr>
            <p:cNvPr id="157" name="Line 164"/>
            <p:cNvSpPr>
              <a:spLocks noChangeShapeType="1"/>
            </p:cNvSpPr>
            <p:nvPr/>
          </p:nvSpPr>
          <p:spPr bwMode="auto">
            <a:xfrm flipV="1">
              <a:off x="5509" y="3596"/>
              <a:ext cx="1" cy="25"/>
            </a:xfrm>
            <a:prstGeom prst="line">
              <a:avLst/>
            </a:prstGeom>
            <a:noFill/>
            <a:ln w="12700">
              <a:solidFill>
                <a:srgbClr val="000000"/>
              </a:solidFill>
              <a:round/>
              <a:headEnd/>
              <a:tailEnd/>
            </a:ln>
          </p:spPr>
          <p:txBody>
            <a:bodyPr/>
            <a:lstStyle/>
            <a:p>
              <a:endParaRPr lang="en-US"/>
            </a:p>
          </p:txBody>
        </p:sp>
        <p:sp>
          <p:nvSpPr>
            <p:cNvPr id="158" name="Freeform 165"/>
            <p:cNvSpPr>
              <a:spLocks/>
            </p:cNvSpPr>
            <p:nvPr/>
          </p:nvSpPr>
          <p:spPr bwMode="auto">
            <a:xfrm>
              <a:off x="417" y="3094"/>
              <a:ext cx="181" cy="214"/>
            </a:xfrm>
            <a:custGeom>
              <a:avLst/>
              <a:gdLst/>
              <a:ahLst/>
              <a:cxnLst>
                <a:cxn ang="0">
                  <a:pos x="0" y="189"/>
                </a:cxn>
                <a:cxn ang="0">
                  <a:pos x="157" y="0"/>
                </a:cxn>
                <a:cxn ang="0">
                  <a:pos x="181" y="0"/>
                </a:cxn>
                <a:cxn ang="0">
                  <a:pos x="181" y="25"/>
                </a:cxn>
                <a:cxn ang="0">
                  <a:pos x="25" y="214"/>
                </a:cxn>
                <a:cxn ang="0">
                  <a:pos x="0" y="214"/>
                </a:cxn>
                <a:cxn ang="0">
                  <a:pos x="0" y="189"/>
                </a:cxn>
              </a:cxnLst>
              <a:rect l="0" t="0" r="r" b="b"/>
              <a:pathLst>
                <a:path w="181" h="214">
                  <a:moveTo>
                    <a:pt x="0" y="189"/>
                  </a:moveTo>
                  <a:lnTo>
                    <a:pt x="157" y="0"/>
                  </a:lnTo>
                  <a:lnTo>
                    <a:pt x="181" y="0"/>
                  </a:lnTo>
                  <a:lnTo>
                    <a:pt x="181" y="25"/>
                  </a:lnTo>
                  <a:lnTo>
                    <a:pt x="25" y="214"/>
                  </a:lnTo>
                  <a:lnTo>
                    <a:pt x="0" y="214"/>
                  </a:lnTo>
                  <a:lnTo>
                    <a:pt x="0" y="189"/>
                  </a:lnTo>
                  <a:close/>
                </a:path>
              </a:pathLst>
            </a:custGeom>
            <a:blipFill dpi="0" rotWithShape="0">
              <a:blip r:embed="rId5" cstate="print"/>
              <a:srcRect/>
              <a:tile tx="0" ty="0" sx="100000" sy="100000" flip="none" algn="tl"/>
            </a:blipFill>
            <a:ln w="9525">
              <a:noFill/>
              <a:round/>
              <a:headEnd/>
              <a:tailEnd/>
            </a:ln>
          </p:spPr>
          <p:txBody>
            <a:bodyPr/>
            <a:lstStyle/>
            <a:p>
              <a:endParaRPr lang="en-US"/>
            </a:p>
          </p:txBody>
        </p:sp>
        <p:sp>
          <p:nvSpPr>
            <p:cNvPr id="159" name="Freeform 166"/>
            <p:cNvSpPr>
              <a:spLocks/>
            </p:cNvSpPr>
            <p:nvPr/>
          </p:nvSpPr>
          <p:spPr bwMode="auto">
            <a:xfrm>
              <a:off x="574" y="2855"/>
              <a:ext cx="222" cy="264"/>
            </a:xfrm>
            <a:custGeom>
              <a:avLst/>
              <a:gdLst/>
              <a:ahLst/>
              <a:cxnLst>
                <a:cxn ang="0">
                  <a:pos x="0" y="239"/>
                </a:cxn>
                <a:cxn ang="0">
                  <a:pos x="197" y="0"/>
                </a:cxn>
                <a:cxn ang="0">
                  <a:pos x="222" y="0"/>
                </a:cxn>
                <a:cxn ang="0">
                  <a:pos x="222" y="25"/>
                </a:cxn>
                <a:cxn ang="0">
                  <a:pos x="24" y="264"/>
                </a:cxn>
                <a:cxn ang="0">
                  <a:pos x="0" y="264"/>
                </a:cxn>
                <a:cxn ang="0">
                  <a:pos x="0" y="239"/>
                </a:cxn>
              </a:cxnLst>
              <a:rect l="0" t="0" r="r" b="b"/>
              <a:pathLst>
                <a:path w="222" h="264">
                  <a:moveTo>
                    <a:pt x="0" y="239"/>
                  </a:moveTo>
                  <a:lnTo>
                    <a:pt x="197" y="0"/>
                  </a:lnTo>
                  <a:lnTo>
                    <a:pt x="222" y="0"/>
                  </a:lnTo>
                  <a:lnTo>
                    <a:pt x="222" y="25"/>
                  </a:lnTo>
                  <a:lnTo>
                    <a:pt x="24" y="264"/>
                  </a:lnTo>
                  <a:lnTo>
                    <a:pt x="0" y="264"/>
                  </a:lnTo>
                  <a:lnTo>
                    <a:pt x="0" y="239"/>
                  </a:lnTo>
                  <a:close/>
                </a:path>
              </a:pathLst>
            </a:custGeom>
            <a:blipFill dpi="0" rotWithShape="0">
              <a:blip r:embed="rId5" cstate="print"/>
              <a:srcRect/>
              <a:tile tx="0" ty="0" sx="100000" sy="100000" flip="none" algn="tl"/>
            </a:blipFill>
            <a:ln w="9525">
              <a:noFill/>
              <a:round/>
              <a:headEnd/>
              <a:tailEnd/>
            </a:ln>
          </p:spPr>
          <p:txBody>
            <a:bodyPr/>
            <a:lstStyle/>
            <a:p>
              <a:endParaRPr lang="en-US"/>
            </a:p>
          </p:txBody>
        </p:sp>
        <p:sp>
          <p:nvSpPr>
            <p:cNvPr id="160" name="Freeform 167"/>
            <p:cNvSpPr>
              <a:spLocks/>
            </p:cNvSpPr>
            <p:nvPr/>
          </p:nvSpPr>
          <p:spPr bwMode="auto">
            <a:xfrm>
              <a:off x="771" y="2674"/>
              <a:ext cx="181" cy="206"/>
            </a:xfrm>
            <a:custGeom>
              <a:avLst/>
              <a:gdLst/>
              <a:ahLst/>
              <a:cxnLst>
                <a:cxn ang="0">
                  <a:pos x="0" y="181"/>
                </a:cxn>
                <a:cxn ang="0">
                  <a:pos x="156" y="0"/>
                </a:cxn>
                <a:cxn ang="0">
                  <a:pos x="181" y="0"/>
                </a:cxn>
                <a:cxn ang="0">
                  <a:pos x="181" y="25"/>
                </a:cxn>
                <a:cxn ang="0">
                  <a:pos x="25" y="206"/>
                </a:cxn>
                <a:cxn ang="0">
                  <a:pos x="0" y="206"/>
                </a:cxn>
                <a:cxn ang="0">
                  <a:pos x="0" y="181"/>
                </a:cxn>
              </a:cxnLst>
              <a:rect l="0" t="0" r="r" b="b"/>
              <a:pathLst>
                <a:path w="181" h="206">
                  <a:moveTo>
                    <a:pt x="0" y="181"/>
                  </a:moveTo>
                  <a:lnTo>
                    <a:pt x="156" y="0"/>
                  </a:lnTo>
                  <a:lnTo>
                    <a:pt x="181" y="0"/>
                  </a:lnTo>
                  <a:lnTo>
                    <a:pt x="181" y="25"/>
                  </a:lnTo>
                  <a:lnTo>
                    <a:pt x="25" y="206"/>
                  </a:lnTo>
                  <a:lnTo>
                    <a:pt x="0" y="206"/>
                  </a:lnTo>
                  <a:lnTo>
                    <a:pt x="0" y="181"/>
                  </a:lnTo>
                  <a:close/>
                </a:path>
              </a:pathLst>
            </a:custGeom>
            <a:blipFill dpi="0" rotWithShape="0">
              <a:blip r:embed="rId5" cstate="print"/>
              <a:srcRect/>
              <a:tile tx="0" ty="0" sx="100000" sy="100000" flip="none" algn="tl"/>
            </a:blipFill>
            <a:ln w="9525">
              <a:noFill/>
              <a:round/>
              <a:headEnd/>
              <a:tailEnd/>
            </a:ln>
          </p:spPr>
          <p:txBody>
            <a:bodyPr/>
            <a:lstStyle/>
            <a:p>
              <a:endParaRPr lang="en-US"/>
            </a:p>
          </p:txBody>
        </p:sp>
        <p:sp>
          <p:nvSpPr>
            <p:cNvPr id="161" name="Freeform 168"/>
            <p:cNvSpPr>
              <a:spLocks/>
            </p:cNvSpPr>
            <p:nvPr/>
          </p:nvSpPr>
          <p:spPr bwMode="auto">
            <a:xfrm>
              <a:off x="927" y="2485"/>
              <a:ext cx="173" cy="214"/>
            </a:xfrm>
            <a:custGeom>
              <a:avLst/>
              <a:gdLst/>
              <a:ahLst/>
              <a:cxnLst>
                <a:cxn ang="0">
                  <a:pos x="0" y="189"/>
                </a:cxn>
                <a:cxn ang="0">
                  <a:pos x="148" y="0"/>
                </a:cxn>
                <a:cxn ang="0">
                  <a:pos x="173" y="0"/>
                </a:cxn>
                <a:cxn ang="0">
                  <a:pos x="173" y="25"/>
                </a:cxn>
                <a:cxn ang="0">
                  <a:pos x="25" y="214"/>
                </a:cxn>
                <a:cxn ang="0">
                  <a:pos x="0" y="214"/>
                </a:cxn>
                <a:cxn ang="0">
                  <a:pos x="0" y="189"/>
                </a:cxn>
              </a:cxnLst>
              <a:rect l="0" t="0" r="r" b="b"/>
              <a:pathLst>
                <a:path w="173" h="214">
                  <a:moveTo>
                    <a:pt x="0" y="189"/>
                  </a:moveTo>
                  <a:lnTo>
                    <a:pt x="148" y="0"/>
                  </a:lnTo>
                  <a:lnTo>
                    <a:pt x="173" y="0"/>
                  </a:lnTo>
                  <a:lnTo>
                    <a:pt x="173" y="25"/>
                  </a:lnTo>
                  <a:lnTo>
                    <a:pt x="25" y="214"/>
                  </a:lnTo>
                  <a:lnTo>
                    <a:pt x="0" y="214"/>
                  </a:lnTo>
                  <a:lnTo>
                    <a:pt x="0" y="189"/>
                  </a:lnTo>
                  <a:close/>
                </a:path>
              </a:pathLst>
            </a:custGeom>
            <a:blipFill dpi="0" rotWithShape="0">
              <a:blip r:embed="rId5" cstate="print"/>
              <a:srcRect/>
              <a:tile tx="0" ty="0" sx="100000" sy="100000" flip="none" algn="tl"/>
            </a:blipFill>
            <a:ln w="9525">
              <a:noFill/>
              <a:round/>
              <a:headEnd/>
              <a:tailEnd/>
            </a:ln>
          </p:spPr>
          <p:txBody>
            <a:bodyPr/>
            <a:lstStyle/>
            <a:p>
              <a:endParaRPr lang="en-US"/>
            </a:p>
          </p:txBody>
        </p:sp>
        <p:sp>
          <p:nvSpPr>
            <p:cNvPr id="162" name="Freeform 169"/>
            <p:cNvSpPr>
              <a:spLocks/>
            </p:cNvSpPr>
            <p:nvPr/>
          </p:nvSpPr>
          <p:spPr bwMode="auto">
            <a:xfrm>
              <a:off x="1075" y="2246"/>
              <a:ext cx="231" cy="264"/>
            </a:xfrm>
            <a:custGeom>
              <a:avLst/>
              <a:gdLst/>
              <a:ahLst/>
              <a:cxnLst>
                <a:cxn ang="0">
                  <a:pos x="0" y="239"/>
                </a:cxn>
                <a:cxn ang="0">
                  <a:pos x="206" y="0"/>
                </a:cxn>
                <a:cxn ang="0">
                  <a:pos x="231" y="0"/>
                </a:cxn>
                <a:cxn ang="0">
                  <a:pos x="231" y="25"/>
                </a:cxn>
                <a:cxn ang="0">
                  <a:pos x="25" y="264"/>
                </a:cxn>
                <a:cxn ang="0">
                  <a:pos x="0" y="264"/>
                </a:cxn>
                <a:cxn ang="0">
                  <a:pos x="0" y="239"/>
                </a:cxn>
              </a:cxnLst>
              <a:rect l="0" t="0" r="r" b="b"/>
              <a:pathLst>
                <a:path w="231" h="264">
                  <a:moveTo>
                    <a:pt x="0" y="239"/>
                  </a:moveTo>
                  <a:lnTo>
                    <a:pt x="206" y="0"/>
                  </a:lnTo>
                  <a:lnTo>
                    <a:pt x="231" y="0"/>
                  </a:lnTo>
                  <a:lnTo>
                    <a:pt x="231" y="25"/>
                  </a:lnTo>
                  <a:lnTo>
                    <a:pt x="25" y="264"/>
                  </a:lnTo>
                  <a:lnTo>
                    <a:pt x="0" y="264"/>
                  </a:lnTo>
                  <a:lnTo>
                    <a:pt x="0" y="239"/>
                  </a:lnTo>
                  <a:close/>
                </a:path>
              </a:pathLst>
            </a:custGeom>
            <a:blipFill dpi="0" rotWithShape="0">
              <a:blip r:embed="rId5" cstate="print"/>
              <a:srcRect/>
              <a:tile tx="0" ty="0" sx="100000" sy="100000" flip="none" algn="tl"/>
            </a:blipFill>
            <a:ln w="9525">
              <a:noFill/>
              <a:round/>
              <a:headEnd/>
              <a:tailEnd/>
            </a:ln>
          </p:spPr>
          <p:txBody>
            <a:bodyPr/>
            <a:lstStyle/>
            <a:p>
              <a:endParaRPr lang="en-US"/>
            </a:p>
          </p:txBody>
        </p:sp>
        <p:sp>
          <p:nvSpPr>
            <p:cNvPr id="163" name="Freeform 170"/>
            <p:cNvSpPr>
              <a:spLocks/>
            </p:cNvSpPr>
            <p:nvPr/>
          </p:nvSpPr>
          <p:spPr bwMode="auto">
            <a:xfrm>
              <a:off x="1281" y="2057"/>
              <a:ext cx="181" cy="214"/>
            </a:xfrm>
            <a:custGeom>
              <a:avLst/>
              <a:gdLst/>
              <a:ahLst/>
              <a:cxnLst>
                <a:cxn ang="0">
                  <a:pos x="0" y="189"/>
                </a:cxn>
                <a:cxn ang="0">
                  <a:pos x="156" y="0"/>
                </a:cxn>
                <a:cxn ang="0">
                  <a:pos x="181" y="0"/>
                </a:cxn>
                <a:cxn ang="0">
                  <a:pos x="181" y="25"/>
                </a:cxn>
                <a:cxn ang="0">
                  <a:pos x="25" y="214"/>
                </a:cxn>
                <a:cxn ang="0">
                  <a:pos x="0" y="214"/>
                </a:cxn>
                <a:cxn ang="0">
                  <a:pos x="0" y="189"/>
                </a:cxn>
              </a:cxnLst>
              <a:rect l="0" t="0" r="r" b="b"/>
              <a:pathLst>
                <a:path w="181" h="214">
                  <a:moveTo>
                    <a:pt x="0" y="189"/>
                  </a:moveTo>
                  <a:lnTo>
                    <a:pt x="156" y="0"/>
                  </a:lnTo>
                  <a:lnTo>
                    <a:pt x="181" y="0"/>
                  </a:lnTo>
                  <a:lnTo>
                    <a:pt x="181" y="25"/>
                  </a:lnTo>
                  <a:lnTo>
                    <a:pt x="25" y="214"/>
                  </a:lnTo>
                  <a:lnTo>
                    <a:pt x="0" y="214"/>
                  </a:lnTo>
                  <a:lnTo>
                    <a:pt x="0" y="189"/>
                  </a:lnTo>
                  <a:close/>
                </a:path>
              </a:pathLst>
            </a:custGeom>
            <a:blipFill dpi="0" rotWithShape="0">
              <a:blip r:embed="rId5" cstate="print"/>
              <a:srcRect/>
              <a:tile tx="0" ty="0" sx="100000" sy="100000" flip="none" algn="tl"/>
            </a:blipFill>
            <a:ln w="9525">
              <a:noFill/>
              <a:round/>
              <a:headEnd/>
              <a:tailEnd/>
            </a:ln>
          </p:spPr>
          <p:txBody>
            <a:bodyPr/>
            <a:lstStyle/>
            <a:p>
              <a:endParaRPr lang="en-US"/>
            </a:p>
          </p:txBody>
        </p:sp>
        <p:sp>
          <p:nvSpPr>
            <p:cNvPr id="164" name="Freeform 171"/>
            <p:cNvSpPr>
              <a:spLocks/>
            </p:cNvSpPr>
            <p:nvPr/>
          </p:nvSpPr>
          <p:spPr bwMode="auto">
            <a:xfrm>
              <a:off x="1437" y="1884"/>
              <a:ext cx="173" cy="198"/>
            </a:xfrm>
            <a:custGeom>
              <a:avLst/>
              <a:gdLst/>
              <a:ahLst/>
              <a:cxnLst>
                <a:cxn ang="0">
                  <a:pos x="0" y="173"/>
                </a:cxn>
                <a:cxn ang="0">
                  <a:pos x="148" y="0"/>
                </a:cxn>
                <a:cxn ang="0">
                  <a:pos x="173" y="0"/>
                </a:cxn>
                <a:cxn ang="0">
                  <a:pos x="173" y="25"/>
                </a:cxn>
                <a:cxn ang="0">
                  <a:pos x="25" y="198"/>
                </a:cxn>
                <a:cxn ang="0">
                  <a:pos x="0" y="198"/>
                </a:cxn>
                <a:cxn ang="0">
                  <a:pos x="0" y="173"/>
                </a:cxn>
              </a:cxnLst>
              <a:rect l="0" t="0" r="r" b="b"/>
              <a:pathLst>
                <a:path w="173" h="198">
                  <a:moveTo>
                    <a:pt x="0" y="173"/>
                  </a:moveTo>
                  <a:lnTo>
                    <a:pt x="148" y="0"/>
                  </a:lnTo>
                  <a:lnTo>
                    <a:pt x="173" y="0"/>
                  </a:lnTo>
                  <a:lnTo>
                    <a:pt x="173" y="25"/>
                  </a:lnTo>
                  <a:lnTo>
                    <a:pt x="25" y="198"/>
                  </a:lnTo>
                  <a:lnTo>
                    <a:pt x="0" y="198"/>
                  </a:lnTo>
                  <a:lnTo>
                    <a:pt x="0" y="173"/>
                  </a:lnTo>
                  <a:close/>
                </a:path>
              </a:pathLst>
            </a:custGeom>
            <a:blipFill dpi="0" rotWithShape="0">
              <a:blip r:embed="rId5" cstate="print"/>
              <a:srcRect/>
              <a:tile tx="0" ty="0" sx="100000" sy="100000" flip="none" algn="tl"/>
            </a:blipFill>
            <a:ln w="9525">
              <a:noFill/>
              <a:round/>
              <a:headEnd/>
              <a:tailEnd/>
            </a:ln>
          </p:spPr>
          <p:txBody>
            <a:bodyPr/>
            <a:lstStyle/>
            <a:p>
              <a:endParaRPr lang="en-US"/>
            </a:p>
          </p:txBody>
        </p:sp>
        <p:sp>
          <p:nvSpPr>
            <p:cNvPr id="165" name="Freeform 172"/>
            <p:cNvSpPr>
              <a:spLocks/>
            </p:cNvSpPr>
            <p:nvPr/>
          </p:nvSpPr>
          <p:spPr bwMode="auto">
            <a:xfrm>
              <a:off x="1585" y="1662"/>
              <a:ext cx="231" cy="247"/>
            </a:xfrm>
            <a:custGeom>
              <a:avLst/>
              <a:gdLst/>
              <a:ahLst/>
              <a:cxnLst>
                <a:cxn ang="0">
                  <a:pos x="0" y="222"/>
                </a:cxn>
                <a:cxn ang="0">
                  <a:pos x="206" y="0"/>
                </a:cxn>
                <a:cxn ang="0">
                  <a:pos x="231" y="0"/>
                </a:cxn>
                <a:cxn ang="0">
                  <a:pos x="231" y="25"/>
                </a:cxn>
                <a:cxn ang="0">
                  <a:pos x="25" y="247"/>
                </a:cxn>
                <a:cxn ang="0">
                  <a:pos x="0" y="247"/>
                </a:cxn>
                <a:cxn ang="0">
                  <a:pos x="0" y="222"/>
                </a:cxn>
              </a:cxnLst>
              <a:rect l="0" t="0" r="r" b="b"/>
              <a:pathLst>
                <a:path w="231" h="247">
                  <a:moveTo>
                    <a:pt x="0" y="222"/>
                  </a:moveTo>
                  <a:lnTo>
                    <a:pt x="206" y="0"/>
                  </a:lnTo>
                  <a:lnTo>
                    <a:pt x="231" y="0"/>
                  </a:lnTo>
                  <a:lnTo>
                    <a:pt x="231" y="25"/>
                  </a:lnTo>
                  <a:lnTo>
                    <a:pt x="25" y="247"/>
                  </a:lnTo>
                  <a:lnTo>
                    <a:pt x="0" y="247"/>
                  </a:lnTo>
                  <a:lnTo>
                    <a:pt x="0" y="222"/>
                  </a:lnTo>
                  <a:close/>
                </a:path>
              </a:pathLst>
            </a:custGeom>
            <a:blipFill dpi="0" rotWithShape="0">
              <a:blip r:embed="rId5" cstate="print"/>
              <a:srcRect/>
              <a:tile tx="0" ty="0" sx="100000" sy="100000" flip="none" algn="tl"/>
            </a:blipFill>
            <a:ln w="9525">
              <a:noFill/>
              <a:round/>
              <a:headEnd/>
              <a:tailEnd/>
            </a:ln>
          </p:spPr>
          <p:txBody>
            <a:bodyPr/>
            <a:lstStyle/>
            <a:p>
              <a:endParaRPr lang="en-US"/>
            </a:p>
          </p:txBody>
        </p:sp>
        <p:sp>
          <p:nvSpPr>
            <p:cNvPr id="166" name="Freeform 173"/>
            <p:cNvSpPr>
              <a:spLocks/>
            </p:cNvSpPr>
            <p:nvPr/>
          </p:nvSpPr>
          <p:spPr bwMode="auto">
            <a:xfrm>
              <a:off x="1791" y="1539"/>
              <a:ext cx="173" cy="148"/>
            </a:xfrm>
            <a:custGeom>
              <a:avLst/>
              <a:gdLst/>
              <a:ahLst/>
              <a:cxnLst>
                <a:cxn ang="0">
                  <a:pos x="0" y="123"/>
                </a:cxn>
                <a:cxn ang="0">
                  <a:pos x="148" y="0"/>
                </a:cxn>
                <a:cxn ang="0">
                  <a:pos x="173" y="0"/>
                </a:cxn>
                <a:cxn ang="0">
                  <a:pos x="173" y="24"/>
                </a:cxn>
                <a:cxn ang="0">
                  <a:pos x="25" y="148"/>
                </a:cxn>
                <a:cxn ang="0">
                  <a:pos x="0" y="148"/>
                </a:cxn>
                <a:cxn ang="0">
                  <a:pos x="0" y="123"/>
                </a:cxn>
              </a:cxnLst>
              <a:rect l="0" t="0" r="r" b="b"/>
              <a:pathLst>
                <a:path w="173" h="148">
                  <a:moveTo>
                    <a:pt x="0" y="123"/>
                  </a:moveTo>
                  <a:lnTo>
                    <a:pt x="148" y="0"/>
                  </a:lnTo>
                  <a:lnTo>
                    <a:pt x="173" y="0"/>
                  </a:lnTo>
                  <a:lnTo>
                    <a:pt x="173" y="24"/>
                  </a:lnTo>
                  <a:lnTo>
                    <a:pt x="25" y="148"/>
                  </a:lnTo>
                  <a:lnTo>
                    <a:pt x="0" y="148"/>
                  </a:lnTo>
                  <a:lnTo>
                    <a:pt x="0" y="123"/>
                  </a:lnTo>
                  <a:close/>
                </a:path>
              </a:pathLst>
            </a:custGeom>
            <a:blipFill dpi="0" rotWithShape="0">
              <a:blip r:embed="rId5" cstate="print"/>
              <a:srcRect/>
              <a:tile tx="0" ty="0" sx="100000" sy="100000" flip="none" algn="tl"/>
            </a:blipFill>
            <a:ln w="9525">
              <a:noFill/>
              <a:round/>
              <a:headEnd/>
              <a:tailEnd/>
            </a:ln>
          </p:spPr>
          <p:txBody>
            <a:bodyPr/>
            <a:lstStyle/>
            <a:p>
              <a:endParaRPr lang="en-US"/>
            </a:p>
          </p:txBody>
        </p:sp>
        <p:sp>
          <p:nvSpPr>
            <p:cNvPr id="167" name="Freeform 174"/>
            <p:cNvSpPr>
              <a:spLocks/>
            </p:cNvSpPr>
            <p:nvPr/>
          </p:nvSpPr>
          <p:spPr bwMode="auto">
            <a:xfrm>
              <a:off x="1939" y="1481"/>
              <a:ext cx="181" cy="82"/>
            </a:xfrm>
            <a:custGeom>
              <a:avLst/>
              <a:gdLst/>
              <a:ahLst/>
              <a:cxnLst>
                <a:cxn ang="0">
                  <a:pos x="0" y="58"/>
                </a:cxn>
                <a:cxn ang="0">
                  <a:pos x="156" y="0"/>
                </a:cxn>
                <a:cxn ang="0">
                  <a:pos x="181" y="0"/>
                </a:cxn>
                <a:cxn ang="0">
                  <a:pos x="181" y="25"/>
                </a:cxn>
                <a:cxn ang="0">
                  <a:pos x="25" y="82"/>
                </a:cxn>
                <a:cxn ang="0">
                  <a:pos x="0" y="82"/>
                </a:cxn>
                <a:cxn ang="0">
                  <a:pos x="0" y="58"/>
                </a:cxn>
              </a:cxnLst>
              <a:rect l="0" t="0" r="r" b="b"/>
              <a:pathLst>
                <a:path w="181" h="82">
                  <a:moveTo>
                    <a:pt x="0" y="58"/>
                  </a:moveTo>
                  <a:lnTo>
                    <a:pt x="156" y="0"/>
                  </a:lnTo>
                  <a:lnTo>
                    <a:pt x="181" y="0"/>
                  </a:lnTo>
                  <a:lnTo>
                    <a:pt x="181" y="25"/>
                  </a:lnTo>
                  <a:lnTo>
                    <a:pt x="25" y="82"/>
                  </a:lnTo>
                  <a:lnTo>
                    <a:pt x="0" y="82"/>
                  </a:lnTo>
                  <a:lnTo>
                    <a:pt x="0" y="58"/>
                  </a:lnTo>
                  <a:close/>
                </a:path>
              </a:pathLst>
            </a:custGeom>
            <a:blipFill dpi="0" rotWithShape="0">
              <a:blip r:embed="rId5" cstate="print"/>
              <a:srcRect/>
              <a:tile tx="0" ty="0" sx="100000" sy="100000" flip="none" algn="tl"/>
            </a:blipFill>
            <a:ln w="9525">
              <a:noFill/>
              <a:round/>
              <a:headEnd/>
              <a:tailEnd/>
            </a:ln>
          </p:spPr>
          <p:txBody>
            <a:bodyPr/>
            <a:lstStyle/>
            <a:p>
              <a:endParaRPr lang="en-US"/>
            </a:p>
          </p:txBody>
        </p:sp>
        <p:sp>
          <p:nvSpPr>
            <p:cNvPr id="168" name="Freeform 175"/>
            <p:cNvSpPr>
              <a:spLocks/>
            </p:cNvSpPr>
            <p:nvPr/>
          </p:nvSpPr>
          <p:spPr bwMode="auto">
            <a:xfrm>
              <a:off x="2095" y="1456"/>
              <a:ext cx="231" cy="50"/>
            </a:xfrm>
            <a:custGeom>
              <a:avLst/>
              <a:gdLst/>
              <a:ahLst/>
              <a:cxnLst>
                <a:cxn ang="0">
                  <a:pos x="0" y="25"/>
                </a:cxn>
                <a:cxn ang="0">
                  <a:pos x="206" y="0"/>
                </a:cxn>
                <a:cxn ang="0">
                  <a:pos x="231" y="0"/>
                </a:cxn>
                <a:cxn ang="0">
                  <a:pos x="231" y="25"/>
                </a:cxn>
                <a:cxn ang="0">
                  <a:pos x="25" y="50"/>
                </a:cxn>
                <a:cxn ang="0">
                  <a:pos x="0" y="50"/>
                </a:cxn>
                <a:cxn ang="0">
                  <a:pos x="0" y="25"/>
                </a:cxn>
              </a:cxnLst>
              <a:rect l="0" t="0" r="r" b="b"/>
              <a:pathLst>
                <a:path w="231" h="50">
                  <a:moveTo>
                    <a:pt x="0" y="25"/>
                  </a:moveTo>
                  <a:lnTo>
                    <a:pt x="206" y="0"/>
                  </a:lnTo>
                  <a:lnTo>
                    <a:pt x="231" y="0"/>
                  </a:lnTo>
                  <a:lnTo>
                    <a:pt x="231" y="25"/>
                  </a:lnTo>
                  <a:lnTo>
                    <a:pt x="25" y="50"/>
                  </a:lnTo>
                  <a:lnTo>
                    <a:pt x="0" y="50"/>
                  </a:lnTo>
                  <a:lnTo>
                    <a:pt x="0" y="25"/>
                  </a:lnTo>
                  <a:close/>
                </a:path>
              </a:pathLst>
            </a:custGeom>
            <a:blipFill dpi="0" rotWithShape="0">
              <a:blip r:embed="rId5" cstate="print"/>
              <a:srcRect/>
              <a:tile tx="0" ty="0" sx="100000" sy="100000" flip="none" algn="tl"/>
            </a:blipFill>
            <a:ln w="9525">
              <a:noFill/>
              <a:round/>
              <a:headEnd/>
              <a:tailEnd/>
            </a:ln>
          </p:spPr>
          <p:txBody>
            <a:bodyPr/>
            <a:lstStyle/>
            <a:p>
              <a:endParaRPr lang="en-US"/>
            </a:p>
          </p:txBody>
        </p:sp>
        <p:sp>
          <p:nvSpPr>
            <p:cNvPr id="169" name="Freeform 176"/>
            <p:cNvSpPr>
              <a:spLocks/>
            </p:cNvSpPr>
            <p:nvPr/>
          </p:nvSpPr>
          <p:spPr bwMode="auto">
            <a:xfrm>
              <a:off x="2301" y="1448"/>
              <a:ext cx="173" cy="33"/>
            </a:xfrm>
            <a:custGeom>
              <a:avLst/>
              <a:gdLst/>
              <a:ahLst/>
              <a:cxnLst>
                <a:cxn ang="0">
                  <a:pos x="0" y="8"/>
                </a:cxn>
                <a:cxn ang="0">
                  <a:pos x="148" y="0"/>
                </a:cxn>
                <a:cxn ang="0">
                  <a:pos x="173" y="0"/>
                </a:cxn>
                <a:cxn ang="0">
                  <a:pos x="173" y="25"/>
                </a:cxn>
                <a:cxn ang="0">
                  <a:pos x="25" y="33"/>
                </a:cxn>
                <a:cxn ang="0">
                  <a:pos x="0" y="33"/>
                </a:cxn>
                <a:cxn ang="0">
                  <a:pos x="0" y="8"/>
                </a:cxn>
              </a:cxnLst>
              <a:rect l="0" t="0" r="r" b="b"/>
              <a:pathLst>
                <a:path w="173" h="33">
                  <a:moveTo>
                    <a:pt x="0" y="8"/>
                  </a:moveTo>
                  <a:lnTo>
                    <a:pt x="148" y="0"/>
                  </a:lnTo>
                  <a:lnTo>
                    <a:pt x="173" y="0"/>
                  </a:lnTo>
                  <a:lnTo>
                    <a:pt x="173" y="25"/>
                  </a:lnTo>
                  <a:lnTo>
                    <a:pt x="25" y="33"/>
                  </a:lnTo>
                  <a:lnTo>
                    <a:pt x="0" y="33"/>
                  </a:lnTo>
                  <a:lnTo>
                    <a:pt x="0" y="8"/>
                  </a:lnTo>
                  <a:close/>
                </a:path>
              </a:pathLst>
            </a:custGeom>
            <a:blipFill dpi="0" rotWithShape="0">
              <a:blip r:embed="rId5" cstate="print"/>
              <a:srcRect/>
              <a:tile tx="0" ty="0" sx="100000" sy="100000" flip="none" algn="tl"/>
            </a:blipFill>
            <a:ln w="9525">
              <a:noFill/>
              <a:round/>
              <a:headEnd/>
              <a:tailEnd/>
            </a:ln>
          </p:spPr>
          <p:txBody>
            <a:bodyPr/>
            <a:lstStyle/>
            <a:p>
              <a:endParaRPr lang="en-US"/>
            </a:p>
          </p:txBody>
        </p:sp>
        <p:sp>
          <p:nvSpPr>
            <p:cNvPr id="170" name="Rectangle 177"/>
            <p:cNvSpPr>
              <a:spLocks noChangeArrowheads="1"/>
            </p:cNvSpPr>
            <p:nvPr/>
          </p:nvSpPr>
          <p:spPr bwMode="auto">
            <a:xfrm>
              <a:off x="2449" y="1448"/>
              <a:ext cx="181" cy="25"/>
            </a:xfrm>
            <a:prstGeom prst="rect">
              <a:avLst/>
            </a:prstGeom>
            <a:blipFill dpi="0" rotWithShape="0">
              <a:blip r:embed="rId5" cstate="print"/>
              <a:srcRect/>
              <a:tile tx="0" ty="0" sx="100000" sy="100000" flip="none" algn="tl"/>
            </a:blipFill>
            <a:ln w="9525">
              <a:noFill/>
              <a:miter lim="800000"/>
              <a:headEnd/>
              <a:tailEnd/>
            </a:ln>
          </p:spPr>
          <p:txBody>
            <a:bodyPr/>
            <a:lstStyle/>
            <a:p>
              <a:endParaRPr lang="en-US"/>
            </a:p>
          </p:txBody>
        </p:sp>
        <p:sp>
          <p:nvSpPr>
            <p:cNvPr id="171" name="Rectangle 178"/>
            <p:cNvSpPr>
              <a:spLocks noChangeArrowheads="1"/>
            </p:cNvSpPr>
            <p:nvPr/>
          </p:nvSpPr>
          <p:spPr bwMode="auto">
            <a:xfrm>
              <a:off x="2605" y="1448"/>
              <a:ext cx="222" cy="25"/>
            </a:xfrm>
            <a:prstGeom prst="rect">
              <a:avLst/>
            </a:prstGeom>
            <a:blipFill dpi="0" rotWithShape="0">
              <a:blip r:embed="rId5" cstate="print"/>
              <a:srcRect/>
              <a:tile tx="0" ty="0" sx="100000" sy="100000" flip="none" algn="tl"/>
            </a:blipFill>
            <a:ln w="9525">
              <a:noFill/>
              <a:miter lim="800000"/>
              <a:headEnd/>
              <a:tailEnd/>
            </a:ln>
          </p:spPr>
          <p:txBody>
            <a:bodyPr/>
            <a:lstStyle/>
            <a:p>
              <a:endParaRPr lang="en-US"/>
            </a:p>
          </p:txBody>
        </p:sp>
        <p:sp>
          <p:nvSpPr>
            <p:cNvPr id="172" name="Rectangle 179"/>
            <p:cNvSpPr>
              <a:spLocks noChangeArrowheads="1"/>
            </p:cNvSpPr>
            <p:nvPr/>
          </p:nvSpPr>
          <p:spPr bwMode="auto">
            <a:xfrm>
              <a:off x="2803" y="1448"/>
              <a:ext cx="181" cy="25"/>
            </a:xfrm>
            <a:prstGeom prst="rect">
              <a:avLst/>
            </a:prstGeom>
            <a:blipFill dpi="0" rotWithShape="0">
              <a:blip r:embed="rId5" cstate="print"/>
              <a:srcRect/>
              <a:tile tx="0" ty="0" sx="100000" sy="100000" flip="none" algn="tl"/>
            </a:blipFill>
            <a:ln w="9525">
              <a:noFill/>
              <a:miter lim="800000"/>
              <a:headEnd/>
              <a:tailEnd/>
            </a:ln>
          </p:spPr>
          <p:txBody>
            <a:bodyPr/>
            <a:lstStyle/>
            <a:p>
              <a:endParaRPr lang="en-US"/>
            </a:p>
          </p:txBody>
        </p:sp>
        <p:sp>
          <p:nvSpPr>
            <p:cNvPr id="173" name="Rectangle 180"/>
            <p:cNvSpPr>
              <a:spLocks noChangeArrowheads="1"/>
            </p:cNvSpPr>
            <p:nvPr/>
          </p:nvSpPr>
          <p:spPr bwMode="auto">
            <a:xfrm>
              <a:off x="2959" y="1448"/>
              <a:ext cx="181" cy="25"/>
            </a:xfrm>
            <a:prstGeom prst="rect">
              <a:avLst/>
            </a:prstGeom>
            <a:blipFill dpi="0" rotWithShape="0">
              <a:blip r:embed="rId5" cstate="print"/>
              <a:srcRect/>
              <a:tile tx="0" ty="0" sx="100000" sy="100000" flip="none" algn="tl"/>
            </a:blipFill>
            <a:ln w="9525">
              <a:noFill/>
              <a:miter lim="800000"/>
              <a:headEnd/>
              <a:tailEnd/>
            </a:ln>
          </p:spPr>
          <p:txBody>
            <a:bodyPr/>
            <a:lstStyle/>
            <a:p>
              <a:endParaRPr lang="en-US"/>
            </a:p>
          </p:txBody>
        </p:sp>
        <p:sp>
          <p:nvSpPr>
            <p:cNvPr id="174" name="Rectangle 181"/>
            <p:cNvSpPr>
              <a:spLocks noChangeArrowheads="1"/>
            </p:cNvSpPr>
            <p:nvPr/>
          </p:nvSpPr>
          <p:spPr bwMode="auto">
            <a:xfrm>
              <a:off x="3115" y="1448"/>
              <a:ext cx="222" cy="25"/>
            </a:xfrm>
            <a:prstGeom prst="rect">
              <a:avLst/>
            </a:prstGeom>
            <a:blipFill dpi="0" rotWithShape="0">
              <a:blip r:embed="rId5" cstate="print"/>
              <a:srcRect/>
              <a:tile tx="0" ty="0" sx="100000" sy="100000" flip="none" algn="tl"/>
            </a:blipFill>
            <a:ln w="9525">
              <a:noFill/>
              <a:miter lim="800000"/>
              <a:headEnd/>
              <a:tailEnd/>
            </a:ln>
          </p:spPr>
          <p:txBody>
            <a:bodyPr/>
            <a:lstStyle/>
            <a:p>
              <a:endParaRPr lang="en-US"/>
            </a:p>
          </p:txBody>
        </p:sp>
        <p:sp>
          <p:nvSpPr>
            <p:cNvPr id="175" name="Rectangle 182"/>
            <p:cNvSpPr>
              <a:spLocks noChangeArrowheads="1"/>
            </p:cNvSpPr>
            <p:nvPr/>
          </p:nvSpPr>
          <p:spPr bwMode="auto">
            <a:xfrm>
              <a:off x="3313" y="1448"/>
              <a:ext cx="181" cy="25"/>
            </a:xfrm>
            <a:prstGeom prst="rect">
              <a:avLst/>
            </a:prstGeom>
            <a:blipFill dpi="0" rotWithShape="0">
              <a:blip r:embed="rId5" cstate="print"/>
              <a:srcRect/>
              <a:tile tx="0" ty="0" sx="100000" sy="100000" flip="none" algn="tl"/>
            </a:blipFill>
            <a:ln w="9525">
              <a:noFill/>
              <a:miter lim="800000"/>
              <a:headEnd/>
              <a:tailEnd/>
            </a:ln>
          </p:spPr>
          <p:txBody>
            <a:bodyPr/>
            <a:lstStyle/>
            <a:p>
              <a:endParaRPr lang="en-US"/>
            </a:p>
          </p:txBody>
        </p:sp>
        <p:sp>
          <p:nvSpPr>
            <p:cNvPr id="176" name="Freeform 183"/>
            <p:cNvSpPr>
              <a:spLocks/>
            </p:cNvSpPr>
            <p:nvPr/>
          </p:nvSpPr>
          <p:spPr bwMode="auto">
            <a:xfrm>
              <a:off x="3469" y="1448"/>
              <a:ext cx="173" cy="33"/>
            </a:xfrm>
            <a:custGeom>
              <a:avLst/>
              <a:gdLst/>
              <a:ahLst/>
              <a:cxnLst>
                <a:cxn ang="0">
                  <a:pos x="0" y="0"/>
                </a:cxn>
                <a:cxn ang="0">
                  <a:pos x="25" y="0"/>
                </a:cxn>
                <a:cxn ang="0">
                  <a:pos x="173" y="8"/>
                </a:cxn>
                <a:cxn ang="0">
                  <a:pos x="173" y="33"/>
                </a:cxn>
                <a:cxn ang="0">
                  <a:pos x="148" y="33"/>
                </a:cxn>
                <a:cxn ang="0">
                  <a:pos x="0" y="25"/>
                </a:cxn>
                <a:cxn ang="0">
                  <a:pos x="0" y="0"/>
                </a:cxn>
              </a:cxnLst>
              <a:rect l="0" t="0" r="r" b="b"/>
              <a:pathLst>
                <a:path w="173" h="33">
                  <a:moveTo>
                    <a:pt x="0" y="0"/>
                  </a:moveTo>
                  <a:lnTo>
                    <a:pt x="25" y="0"/>
                  </a:lnTo>
                  <a:lnTo>
                    <a:pt x="173" y="8"/>
                  </a:lnTo>
                  <a:lnTo>
                    <a:pt x="173" y="33"/>
                  </a:lnTo>
                  <a:lnTo>
                    <a:pt x="148" y="33"/>
                  </a:lnTo>
                  <a:lnTo>
                    <a:pt x="0" y="25"/>
                  </a:lnTo>
                  <a:lnTo>
                    <a:pt x="0" y="0"/>
                  </a:lnTo>
                  <a:close/>
                </a:path>
              </a:pathLst>
            </a:custGeom>
            <a:blipFill dpi="0" rotWithShape="0">
              <a:blip r:embed="rId5" cstate="print"/>
              <a:srcRect/>
              <a:tile tx="0" ty="0" sx="100000" sy="100000" flip="none" algn="tl"/>
            </a:blipFill>
            <a:ln w="9525">
              <a:noFill/>
              <a:round/>
              <a:headEnd/>
              <a:tailEnd/>
            </a:ln>
          </p:spPr>
          <p:txBody>
            <a:bodyPr/>
            <a:lstStyle/>
            <a:p>
              <a:endParaRPr lang="en-US"/>
            </a:p>
          </p:txBody>
        </p:sp>
        <p:sp>
          <p:nvSpPr>
            <p:cNvPr id="177" name="Freeform 184"/>
            <p:cNvSpPr>
              <a:spLocks/>
            </p:cNvSpPr>
            <p:nvPr/>
          </p:nvSpPr>
          <p:spPr bwMode="auto">
            <a:xfrm>
              <a:off x="3617" y="1456"/>
              <a:ext cx="230" cy="50"/>
            </a:xfrm>
            <a:custGeom>
              <a:avLst/>
              <a:gdLst/>
              <a:ahLst/>
              <a:cxnLst>
                <a:cxn ang="0">
                  <a:pos x="0" y="0"/>
                </a:cxn>
                <a:cxn ang="0">
                  <a:pos x="25" y="0"/>
                </a:cxn>
                <a:cxn ang="0">
                  <a:pos x="230" y="25"/>
                </a:cxn>
                <a:cxn ang="0">
                  <a:pos x="230" y="50"/>
                </a:cxn>
                <a:cxn ang="0">
                  <a:pos x="206" y="50"/>
                </a:cxn>
                <a:cxn ang="0">
                  <a:pos x="0" y="25"/>
                </a:cxn>
                <a:cxn ang="0">
                  <a:pos x="0" y="0"/>
                </a:cxn>
              </a:cxnLst>
              <a:rect l="0" t="0" r="r" b="b"/>
              <a:pathLst>
                <a:path w="230" h="50">
                  <a:moveTo>
                    <a:pt x="0" y="0"/>
                  </a:moveTo>
                  <a:lnTo>
                    <a:pt x="25" y="0"/>
                  </a:lnTo>
                  <a:lnTo>
                    <a:pt x="230" y="25"/>
                  </a:lnTo>
                  <a:lnTo>
                    <a:pt x="230" y="50"/>
                  </a:lnTo>
                  <a:lnTo>
                    <a:pt x="206" y="50"/>
                  </a:lnTo>
                  <a:lnTo>
                    <a:pt x="0" y="25"/>
                  </a:lnTo>
                  <a:lnTo>
                    <a:pt x="0" y="0"/>
                  </a:lnTo>
                  <a:close/>
                </a:path>
              </a:pathLst>
            </a:custGeom>
            <a:blipFill dpi="0" rotWithShape="0">
              <a:blip r:embed="rId5" cstate="print"/>
              <a:srcRect/>
              <a:tile tx="0" ty="0" sx="100000" sy="100000" flip="none" algn="tl"/>
            </a:blipFill>
            <a:ln w="9525">
              <a:noFill/>
              <a:round/>
              <a:headEnd/>
              <a:tailEnd/>
            </a:ln>
          </p:spPr>
          <p:txBody>
            <a:bodyPr/>
            <a:lstStyle/>
            <a:p>
              <a:endParaRPr lang="en-US"/>
            </a:p>
          </p:txBody>
        </p:sp>
        <p:sp>
          <p:nvSpPr>
            <p:cNvPr id="178" name="Freeform 185"/>
            <p:cNvSpPr>
              <a:spLocks/>
            </p:cNvSpPr>
            <p:nvPr/>
          </p:nvSpPr>
          <p:spPr bwMode="auto">
            <a:xfrm>
              <a:off x="3823" y="1481"/>
              <a:ext cx="181" cy="82"/>
            </a:xfrm>
            <a:custGeom>
              <a:avLst/>
              <a:gdLst/>
              <a:ahLst/>
              <a:cxnLst>
                <a:cxn ang="0">
                  <a:pos x="0" y="0"/>
                </a:cxn>
                <a:cxn ang="0">
                  <a:pos x="24" y="0"/>
                </a:cxn>
                <a:cxn ang="0">
                  <a:pos x="181" y="58"/>
                </a:cxn>
                <a:cxn ang="0">
                  <a:pos x="181" y="82"/>
                </a:cxn>
                <a:cxn ang="0">
                  <a:pos x="156" y="82"/>
                </a:cxn>
                <a:cxn ang="0">
                  <a:pos x="0" y="25"/>
                </a:cxn>
                <a:cxn ang="0">
                  <a:pos x="0" y="0"/>
                </a:cxn>
              </a:cxnLst>
              <a:rect l="0" t="0" r="r" b="b"/>
              <a:pathLst>
                <a:path w="181" h="82">
                  <a:moveTo>
                    <a:pt x="0" y="0"/>
                  </a:moveTo>
                  <a:lnTo>
                    <a:pt x="24" y="0"/>
                  </a:lnTo>
                  <a:lnTo>
                    <a:pt x="181" y="58"/>
                  </a:lnTo>
                  <a:lnTo>
                    <a:pt x="181" y="82"/>
                  </a:lnTo>
                  <a:lnTo>
                    <a:pt x="156" y="82"/>
                  </a:lnTo>
                  <a:lnTo>
                    <a:pt x="0" y="25"/>
                  </a:lnTo>
                  <a:lnTo>
                    <a:pt x="0" y="0"/>
                  </a:lnTo>
                  <a:close/>
                </a:path>
              </a:pathLst>
            </a:custGeom>
            <a:blipFill dpi="0" rotWithShape="0">
              <a:blip r:embed="rId5" cstate="print"/>
              <a:srcRect/>
              <a:tile tx="0" ty="0" sx="100000" sy="100000" flip="none" algn="tl"/>
            </a:blipFill>
            <a:ln w="9525">
              <a:noFill/>
              <a:round/>
              <a:headEnd/>
              <a:tailEnd/>
            </a:ln>
          </p:spPr>
          <p:txBody>
            <a:bodyPr/>
            <a:lstStyle/>
            <a:p>
              <a:endParaRPr lang="en-US"/>
            </a:p>
          </p:txBody>
        </p:sp>
        <p:sp>
          <p:nvSpPr>
            <p:cNvPr id="179" name="Freeform 186"/>
            <p:cNvSpPr>
              <a:spLocks/>
            </p:cNvSpPr>
            <p:nvPr/>
          </p:nvSpPr>
          <p:spPr bwMode="auto">
            <a:xfrm>
              <a:off x="3979" y="1539"/>
              <a:ext cx="173" cy="148"/>
            </a:xfrm>
            <a:custGeom>
              <a:avLst/>
              <a:gdLst/>
              <a:ahLst/>
              <a:cxnLst>
                <a:cxn ang="0">
                  <a:pos x="0" y="0"/>
                </a:cxn>
                <a:cxn ang="0">
                  <a:pos x="25" y="0"/>
                </a:cxn>
                <a:cxn ang="0">
                  <a:pos x="173" y="123"/>
                </a:cxn>
                <a:cxn ang="0">
                  <a:pos x="173" y="148"/>
                </a:cxn>
                <a:cxn ang="0">
                  <a:pos x="148" y="148"/>
                </a:cxn>
                <a:cxn ang="0">
                  <a:pos x="0" y="24"/>
                </a:cxn>
                <a:cxn ang="0">
                  <a:pos x="0" y="0"/>
                </a:cxn>
              </a:cxnLst>
              <a:rect l="0" t="0" r="r" b="b"/>
              <a:pathLst>
                <a:path w="173" h="148">
                  <a:moveTo>
                    <a:pt x="0" y="0"/>
                  </a:moveTo>
                  <a:lnTo>
                    <a:pt x="25" y="0"/>
                  </a:lnTo>
                  <a:lnTo>
                    <a:pt x="173" y="123"/>
                  </a:lnTo>
                  <a:lnTo>
                    <a:pt x="173" y="148"/>
                  </a:lnTo>
                  <a:lnTo>
                    <a:pt x="148" y="148"/>
                  </a:lnTo>
                  <a:lnTo>
                    <a:pt x="0" y="24"/>
                  </a:lnTo>
                  <a:lnTo>
                    <a:pt x="0" y="0"/>
                  </a:lnTo>
                  <a:close/>
                </a:path>
              </a:pathLst>
            </a:custGeom>
            <a:blipFill dpi="0" rotWithShape="0">
              <a:blip r:embed="rId5" cstate="print"/>
              <a:srcRect/>
              <a:tile tx="0" ty="0" sx="100000" sy="100000" flip="none" algn="tl"/>
            </a:blipFill>
            <a:ln w="9525">
              <a:noFill/>
              <a:round/>
              <a:headEnd/>
              <a:tailEnd/>
            </a:ln>
          </p:spPr>
          <p:txBody>
            <a:bodyPr/>
            <a:lstStyle/>
            <a:p>
              <a:endParaRPr lang="en-US"/>
            </a:p>
          </p:txBody>
        </p:sp>
        <p:sp>
          <p:nvSpPr>
            <p:cNvPr id="180" name="Freeform 187"/>
            <p:cNvSpPr>
              <a:spLocks/>
            </p:cNvSpPr>
            <p:nvPr/>
          </p:nvSpPr>
          <p:spPr bwMode="auto">
            <a:xfrm>
              <a:off x="4127" y="1662"/>
              <a:ext cx="230" cy="247"/>
            </a:xfrm>
            <a:custGeom>
              <a:avLst/>
              <a:gdLst/>
              <a:ahLst/>
              <a:cxnLst>
                <a:cxn ang="0">
                  <a:pos x="0" y="0"/>
                </a:cxn>
                <a:cxn ang="0">
                  <a:pos x="25" y="0"/>
                </a:cxn>
                <a:cxn ang="0">
                  <a:pos x="230" y="222"/>
                </a:cxn>
                <a:cxn ang="0">
                  <a:pos x="230" y="247"/>
                </a:cxn>
                <a:cxn ang="0">
                  <a:pos x="206" y="247"/>
                </a:cxn>
                <a:cxn ang="0">
                  <a:pos x="0" y="25"/>
                </a:cxn>
                <a:cxn ang="0">
                  <a:pos x="0" y="0"/>
                </a:cxn>
              </a:cxnLst>
              <a:rect l="0" t="0" r="r" b="b"/>
              <a:pathLst>
                <a:path w="230" h="247">
                  <a:moveTo>
                    <a:pt x="0" y="0"/>
                  </a:moveTo>
                  <a:lnTo>
                    <a:pt x="25" y="0"/>
                  </a:lnTo>
                  <a:lnTo>
                    <a:pt x="230" y="222"/>
                  </a:lnTo>
                  <a:lnTo>
                    <a:pt x="230" y="247"/>
                  </a:lnTo>
                  <a:lnTo>
                    <a:pt x="206" y="247"/>
                  </a:lnTo>
                  <a:lnTo>
                    <a:pt x="0" y="25"/>
                  </a:lnTo>
                  <a:lnTo>
                    <a:pt x="0" y="0"/>
                  </a:lnTo>
                  <a:close/>
                </a:path>
              </a:pathLst>
            </a:custGeom>
            <a:blipFill dpi="0" rotWithShape="0">
              <a:blip r:embed="rId5" cstate="print"/>
              <a:srcRect/>
              <a:tile tx="0" ty="0" sx="100000" sy="100000" flip="none" algn="tl"/>
            </a:blipFill>
            <a:ln w="9525">
              <a:noFill/>
              <a:round/>
              <a:headEnd/>
              <a:tailEnd/>
            </a:ln>
          </p:spPr>
          <p:txBody>
            <a:bodyPr/>
            <a:lstStyle/>
            <a:p>
              <a:endParaRPr lang="en-US"/>
            </a:p>
          </p:txBody>
        </p:sp>
        <p:sp>
          <p:nvSpPr>
            <p:cNvPr id="181" name="Freeform 188"/>
            <p:cNvSpPr>
              <a:spLocks/>
            </p:cNvSpPr>
            <p:nvPr/>
          </p:nvSpPr>
          <p:spPr bwMode="auto">
            <a:xfrm>
              <a:off x="4333" y="1884"/>
              <a:ext cx="172" cy="198"/>
            </a:xfrm>
            <a:custGeom>
              <a:avLst/>
              <a:gdLst/>
              <a:ahLst/>
              <a:cxnLst>
                <a:cxn ang="0">
                  <a:pos x="0" y="0"/>
                </a:cxn>
                <a:cxn ang="0">
                  <a:pos x="24" y="0"/>
                </a:cxn>
                <a:cxn ang="0">
                  <a:pos x="172" y="173"/>
                </a:cxn>
                <a:cxn ang="0">
                  <a:pos x="172" y="198"/>
                </a:cxn>
                <a:cxn ang="0">
                  <a:pos x="148" y="198"/>
                </a:cxn>
                <a:cxn ang="0">
                  <a:pos x="0" y="25"/>
                </a:cxn>
                <a:cxn ang="0">
                  <a:pos x="0" y="0"/>
                </a:cxn>
              </a:cxnLst>
              <a:rect l="0" t="0" r="r" b="b"/>
              <a:pathLst>
                <a:path w="172" h="198">
                  <a:moveTo>
                    <a:pt x="0" y="0"/>
                  </a:moveTo>
                  <a:lnTo>
                    <a:pt x="24" y="0"/>
                  </a:lnTo>
                  <a:lnTo>
                    <a:pt x="172" y="173"/>
                  </a:lnTo>
                  <a:lnTo>
                    <a:pt x="172" y="198"/>
                  </a:lnTo>
                  <a:lnTo>
                    <a:pt x="148" y="198"/>
                  </a:lnTo>
                  <a:lnTo>
                    <a:pt x="0" y="25"/>
                  </a:lnTo>
                  <a:lnTo>
                    <a:pt x="0" y="0"/>
                  </a:lnTo>
                  <a:close/>
                </a:path>
              </a:pathLst>
            </a:custGeom>
            <a:blipFill dpi="0" rotWithShape="0">
              <a:blip r:embed="rId5" cstate="print"/>
              <a:srcRect/>
              <a:tile tx="0" ty="0" sx="100000" sy="100000" flip="none" algn="tl"/>
            </a:blipFill>
            <a:ln w="9525">
              <a:noFill/>
              <a:round/>
              <a:headEnd/>
              <a:tailEnd/>
            </a:ln>
          </p:spPr>
          <p:txBody>
            <a:bodyPr/>
            <a:lstStyle/>
            <a:p>
              <a:endParaRPr lang="en-US"/>
            </a:p>
          </p:txBody>
        </p:sp>
        <p:sp>
          <p:nvSpPr>
            <p:cNvPr id="182" name="Freeform 189"/>
            <p:cNvSpPr>
              <a:spLocks/>
            </p:cNvSpPr>
            <p:nvPr/>
          </p:nvSpPr>
          <p:spPr bwMode="auto">
            <a:xfrm>
              <a:off x="4481" y="2057"/>
              <a:ext cx="181" cy="214"/>
            </a:xfrm>
            <a:custGeom>
              <a:avLst/>
              <a:gdLst/>
              <a:ahLst/>
              <a:cxnLst>
                <a:cxn ang="0">
                  <a:pos x="0" y="0"/>
                </a:cxn>
                <a:cxn ang="0">
                  <a:pos x="24" y="0"/>
                </a:cxn>
                <a:cxn ang="0">
                  <a:pos x="181" y="189"/>
                </a:cxn>
                <a:cxn ang="0">
                  <a:pos x="181" y="214"/>
                </a:cxn>
                <a:cxn ang="0">
                  <a:pos x="156" y="214"/>
                </a:cxn>
                <a:cxn ang="0">
                  <a:pos x="0" y="25"/>
                </a:cxn>
                <a:cxn ang="0">
                  <a:pos x="0" y="0"/>
                </a:cxn>
              </a:cxnLst>
              <a:rect l="0" t="0" r="r" b="b"/>
              <a:pathLst>
                <a:path w="181" h="214">
                  <a:moveTo>
                    <a:pt x="0" y="0"/>
                  </a:moveTo>
                  <a:lnTo>
                    <a:pt x="24" y="0"/>
                  </a:lnTo>
                  <a:lnTo>
                    <a:pt x="181" y="189"/>
                  </a:lnTo>
                  <a:lnTo>
                    <a:pt x="181" y="214"/>
                  </a:lnTo>
                  <a:lnTo>
                    <a:pt x="156" y="214"/>
                  </a:lnTo>
                  <a:lnTo>
                    <a:pt x="0" y="25"/>
                  </a:lnTo>
                  <a:lnTo>
                    <a:pt x="0" y="0"/>
                  </a:lnTo>
                  <a:close/>
                </a:path>
              </a:pathLst>
            </a:custGeom>
            <a:blipFill dpi="0" rotWithShape="0">
              <a:blip r:embed="rId5" cstate="print"/>
              <a:srcRect/>
              <a:tile tx="0" ty="0" sx="100000" sy="100000" flip="none" algn="tl"/>
            </a:blipFill>
            <a:ln w="9525">
              <a:noFill/>
              <a:round/>
              <a:headEnd/>
              <a:tailEnd/>
            </a:ln>
          </p:spPr>
          <p:txBody>
            <a:bodyPr/>
            <a:lstStyle/>
            <a:p>
              <a:endParaRPr lang="en-US"/>
            </a:p>
          </p:txBody>
        </p:sp>
        <p:sp>
          <p:nvSpPr>
            <p:cNvPr id="183" name="Freeform 190"/>
            <p:cNvSpPr>
              <a:spLocks/>
            </p:cNvSpPr>
            <p:nvPr/>
          </p:nvSpPr>
          <p:spPr bwMode="auto">
            <a:xfrm>
              <a:off x="4637" y="2246"/>
              <a:ext cx="230" cy="264"/>
            </a:xfrm>
            <a:custGeom>
              <a:avLst/>
              <a:gdLst/>
              <a:ahLst/>
              <a:cxnLst>
                <a:cxn ang="0">
                  <a:pos x="0" y="0"/>
                </a:cxn>
                <a:cxn ang="0">
                  <a:pos x="25" y="0"/>
                </a:cxn>
                <a:cxn ang="0">
                  <a:pos x="230" y="239"/>
                </a:cxn>
                <a:cxn ang="0">
                  <a:pos x="230" y="264"/>
                </a:cxn>
                <a:cxn ang="0">
                  <a:pos x="205" y="264"/>
                </a:cxn>
                <a:cxn ang="0">
                  <a:pos x="0" y="25"/>
                </a:cxn>
                <a:cxn ang="0">
                  <a:pos x="0" y="0"/>
                </a:cxn>
              </a:cxnLst>
              <a:rect l="0" t="0" r="r" b="b"/>
              <a:pathLst>
                <a:path w="230" h="264">
                  <a:moveTo>
                    <a:pt x="0" y="0"/>
                  </a:moveTo>
                  <a:lnTo>
                    <a:pt x="25" y="0"/>
                  </a:lnTo>
                  <a:lnTo>
                    <a:pt x="230" y="239"/>
                  </a:lnTo>
                  <a:lnTo>
                    <a:pt x="230" y="264"/>
                  </a:lnTo>
                  <a:lnTo>
                    <a:pt x="205" y="264"/>
                  </a:lnTo>
                  <a:lnTo>
                    <a:pt x="0" y="25"/>
                  </a:lnTo>
                  <a:lnTo>
                    <a:pt x="0" y="0"/>
                  </a:lnTo>
                  <a:close/>
                </a:path>
              </a:pathLst>
            </a:custGeom>
            <a:blipFill dpi="0" rotWithShape="0">
              <a:blip r:embed="rId5" cstate="print"/>
              <a:srcRect/>
              <a:tile tx="0" ty="0" sx="100000" sy="100000" flip="none" algn="tl"/>
            </a:blipFill>
            <a:ln w="9525">
              <a:noFill/>
              <a:round/>
              <a:headEnd/>
              <a:tailEnd/>
            </a:ln>
          </p:spPr>
          <p:txBody>
            <a:bodyPr/>
            <a:lstStyle/>
            <a:p>
              <a:endParaRPr lang="en-US"/>
            </a:p>
          </p:txBody>
        </p:sp>
        <p:sp>
          <p:nvSpPr>
            <p:cNvPr id="184" name="Freeform 191"/>
            <p:cNvSpPr>
              <a:spLocks/>
            </p:cNvSpPr>
            <p:nvPr/>
          </p:nvSpPr>
          <p:spPr bwMode="auto">
            <a:xfrm>
              <a:off x="4842" y="2485"/>
              <a:ext cx="173" cy="214"/>
            </a:xfrm>
            <a:custGeom>
              <a:avLst/>
              <a:gdLst/>
              <a:ahLst/>
              <a:cxnLst>
                <a:cxn ang="0">
                  <a:pos x="0" y="0"/>
                </a:cxn>
                <a:cxn ang="0">
                  <a:pos x="25" y="0"/>
                </a:cxn>
                <a:cxn ang="0">
                  <a:pos x="173" y="189"/>
                </a:cxn>
                <a:cxn ang="0">
                  <a:pos x="173" y="214"/>
                </a:cxn>
                <a:cxn ang="0">
                  <a:pos x="149" y="214"/>
                </a:cxn>
                <a:cxn ang="0">
                  <a:pos x="0" y="25"/>
                </a:cxn>
                <a:cxn ang="0">
                  <a:pos x="0" y="0"/>
                </a:cxn>
              </a:cxnLst>
              <a:rect l="0" t="0" r="r" b="b"/>
              <a:pathLst>
                <a:path w="173" h="214">
                  <a:moveTo>
                    <a:pt x="0" y="0"/>
                  </a:moveTo>
                  <a:lnTo>
                    <a:pt x="25" y="0"/>
                  </a:lnTo>
                  <a:lnTo>
                    <a:pt x="173" y="189"/>
                  </a:lnTo>
                  <a:lnTo>
                    <a:pt x="173" y="214"/>
                  </a:lnTo>
                  <a:lnTo>
                    <a:pt x="149" y="214"/>
                  </a:lnTo>
                  <a:lnTo>
                    <a:pt x="0" y="25"/>
                  </a:lnTo>
                  <a:lnTo>
                    <a:pt x="0" y="0"/>
                  </a:lnTo>
                  <a:close/>
                </a:path>
              </a:pathLst>
            </a:custGeom>
            <a:blipFill dpi="0" rotWithShape="0">
              <a:blip r:embed="rId5" cstate="print"/>
              <a:srcRect/>
              <a:tile tx="0" ty="0" sx="100000" sy="100000" flip="none" algn="tl"/>
            </a:blipFill>
            <a:ln w="9525">
              <a:noFill/>
              <a:round/>
              <a:headEnd/>
              <a:tailEnd/>
            </a:ln>
          </p:spPr>
          <p:txBody>
            <a:bodyPr/>
            <a:lstStyle/>
            <a:p>
              <a:endParaRPr lang="en-US"/>
            </a:p>
          </p:txBody>
        </p:sp>
        <p:sp>
          <p:nvSpPr>
            <p:cNvPr id="185" name="Freeform 192"/>
            <p:cNvSpPr>
              <a:spLocks/>
            </p:cNvSpPr>
            <p:nvPr/>
          </p:nvSpPr>
          <p:spPr bwMode="auto">
            <a:xfrm>
              <a:off x="4991" y="2674"/>
              <a:ext cx="180" cy="206"/>
            </a:xfrm>
            <a:custGeom>
              <a:avLst/>
              <a:gdLst/>
              <a:ahLst/>
              <a:cxnLst>
                <a:cxn ang="0">
                  <a:pos x="0" y="0"/>
                </a:cxn>
                <a:cxn ang="0">
                  <a:pos x="24" y="0"/>
                </a:cxn>
                <a:cxn ang="0">
                  <a:pos x="180" y="181"/>
                </a:cxn>
                <a:cxn ang="0">
                  <a:pos x="180" y="206"/>
                </a:cxn>
                <a:cxn ang="0">
                  <a:pos x="156" y="206"/>
                </a:cxn>
                <a:cxn ang="0">
                  <a:pos x="0" y="25"/>
                </a:cxn>
                <a:cxn ang="0">
                  <a:pos x="0" y="0"/>
                </a:cxn>
              </a:cxnLst>
              <a:rect l="0" t="0" r="r" b="b"/>
              <a:pathLst>
                <a:path w="180" h="206">
                  <a:moveTo>
                    <a:pt x="0" y="0"/>
                  </a:moveTo>
                  <a:lnTo>
                    <a:pt x="24" y="0"/>
                  </a:lnTo>
                  <a:lnTo>
                    <a:pt x="180" y="181"/>
                  </a:lnTo>
                  <a:lnTo>
                    <a:pt x="180" y="206"/>
                  </a:lnTo>
                  <a:lnTo>
                    <a:pt x="156" y="206"/>
                  </a:lnTo>
                  <a:lnTo>
                    <a:pt x="0" y="25"/>
                  </a:lnTo>
                  <a:lnTo>
                    <a:pt x="0" y="0"/>
                  </a:lnTo>
                  <a:close/>
                </a:path>
              </a:pathLst>
            </a:custGeom>
            <a:blipFill dpi="0" rotWithShape="0">
              <a:blip r:embed="rId5" cstate="print"/>
              <a:srcRect/>
              <a:tile tx="0" ty="0" sx="100000" sy="100000" flip="none" algn="tl"/>
            </a:blipFill>
            <a:ln w="9525">
              <a:noFill/>
              <a:round/>
              <a:headEnd/>
              <a:tailEnd/>
            </a:ln>
          </p:spPr>
          <p:txBody>
            <a:bodyPr/>
            <a:lstStyle/>
            <a:p>
              <a:endParaRPr lang="en-US"/>
            </a:p>
          </p:txBody>
        </p:sp>
        <p:sp>
          <p:nvSpPr>
            <p:cNvPr id="186" name="Freeform 193"/>
            <p:cNvSpPr>
              <a:spLocks/>
            </p:cNvSpPr>
            <p:nvPr/>
          </p:nvSpPr>
          <p:spPr bwMode="auto">
            <a:xfrm>
              <a:off x="5147" y="2855"/>
              <a:ext cx="222" cy="264"/>
            </a:xfrm>
            <a:custGeom>
              <a:avLst/>
              <a:gdLst/>
              <a:ahLst/>
              <a:cxnLst>
                <a:cxn ang="0">
                  <a:pos x="0" y="0"/>
                </a:cxn>
                <a:cxn ang="0">
                  <a:pos x="24" y="0"/>
                </a:cxn>
                <a:cxn ang="0">
                  <a:pos x="222" y="239"/>
                </a:cxn>
                <a:cxn ang="0">
                  <a:pos x="222" y="264"/>
                </a:cxn>
                <a:cxn ang="0">
                  <a:pos x="197" y="264"/>
                </a:cxn>
                <a:cxn ang="0">
                  <a:pos x="0" y="25"/>
                </a:cxn>
                <a:cxn ang="0">
                  <a:pos x="0" y="0"/>
                </a:cxn>
              </a:cxnLst>
              <a:rect l="0" t="0" r="r" b="b"/>
              <a:pathLst>
                <a:path w="222" h="264">
                  <a:moveTo>
                    <a:pt x="0" y="0"/>
                  </a:moveTo>
                  <a:lnTo>
                    <a:pt x="24" y="0"/>
                  </a:lnTo>
                  <a:lnTo>
                    <a:pt x="222" y="239"/>
                  </a:lnTo>
                  <a:lnTo>
                    <a:pt x="222" y="264"/>
                  </a:lnTo>
                  <a:lnTo>
                    <a:pt x="197" y="264"/>
                  </a:lnTo>
                  <a:lnTo>
                    <a:pt x="0" y="25"/>
                  </a:lnTo>
                  <a:lnTo>
                    <a:pt x="0" y="0"/>
                  </a:lnTo>
                  <a:close/>
                </a:path>
              </a:pathLst>
            </a:custGeom>
            <a:blipFill dpi="0" rotWithShape="0">
              <a:blip r:embed="rId5" cstate="print"/>
              <a:srcRect/>
              <a:tile tx="0" ty="0" sx="100000" sy="100000" flip="none" algn="tl"/>
            </a:blipFill>
            <a:ln w="9525">
              <a:noFill/>
              <a:round/>
              <a:headEnd/>
              <a:tailEnd/>
            </a:ln>
          </p:spPr>
          <p:txBody>
            <a:bodyPr/>
            <a:lstStyle/>
            <a:p>
              <a:endParaRPr lang="en-US"/>
            </a:p>
          </p:txBody>
        </p:sp>
        <p:sp>
          <p:nvSpPr>
            <p:cNvPr id="187" name="Freeform 194"/>
            <p:cNvSpPr>
              <a:spLocks/>
            </p:cNvSpPr>
            <p:nvPr/>
          </p:nvSpPr>
          <p:spPr bwMode="auto">
            <a:xfrm>
              <a:off x="5344" y="3094"/>
              <a:ext cx="181" cy="214"/>
            </a:xfrm>
            <a:custGeom>
              <a:avLst/>
              <a:gdLst/>
              <a:ahLst/>
              <a:cxnLst>
                <a:cxn ang="0">
                  <a:pos x="0" y="0"/>
                </a:cxn>
                <a:cxn ang="0">
                  <a:pos x="25" y="0"/>
                </a:cxn>
                <a:cxn ang="0">
                  <a:pos x="181" y="189"/>
                </a:cxn>
                <a:cxn ang="0">
                  <a:pos x="181" y="214"/>
                </a:cxn>
                <a:cxn ang="0">
                  <a:pos x="156" y="214"/>
                </a:cxn>
                <a:cxn ang="0">
                  <a:pos x="0" y="25"/>
                </a:cxn>
                <a:cxn ang="0">
                  <a:pos x="0" y="0"/>
                </a:cxn>
              </a:cxnLst>
              <a:rect l="0" t="0" r="r" b="b"/>
              <a:pathLst>
                <a:path w="181" h="214">
                  <a:moveTo>
                    <a:pt x="0" y="0"/>
                  </a:moveTo>
                  <a:lnTo>
                    <a:pt x="25" y="0"/>
                  </a:lnTo>
                  <a:lnTo>
                    <a:pt x="181" y="189"/>
                  </a:lnTo>
                  <a:lnTo>
                    <a:pt x="181" y="214"/>
                  </a:lnTo>
                  <a:lnTo>
                    <a:pt x="156" y="214"/>
                  </a:lnTo>
                  <a:lnTo>
                    <a:pt x="0" y="25"/>
                  </a:lnTo>
                  <a:lnTo>
                    <a:pt x="0" y="0"/>
                  </a:lnTo>
                  <a:close/>
                </a:path>
              </a:pathLst>
            </a:custGeom>
            <a:blipFill dpi="0" rotWithShape="0">
              <a:blip r:embed="rId5" cstate="print"/>
              <a:srcRect/>
              <a:tile tx="0" ty="0" sx="100000" sy="100000" flip="none" algn="tl"/>
            </a:blipFill>
            <a:ln w="9525">
              <a:noFill/>
              <a:round/>
              <a:headEnd/>
              <a:tailEnd/>
            </a:ln>
          </p:spPr>
          <p:txBody>
            <a:bodyPr/>
            <a:lstStyle/>
            <a:p>
              <a:endParaRPr lang="en-US"/>
            </a:p>
          </p:txBody>
        </p:sp>
      </p:grpSp>
      <p:sp>
        <p:nvSpPr>
          <p:cNvPr id="207" name="Rectangle 288"/>
          <p:cNvSpPr>
            <a:spLocks noChangeArrowheads="1"/>
          </p:cNvSpPr>
          <p:nvPr/>
        </p:nvSpPr>
        <p:spPr bwMode="auto">
          <a:xfrm>
            <a:off x="2949577" y="3895758"/>
            <a:ext cx="2428875" cy="457200"/>
          </a:xfrm>
          <a:prstGeom prst="rect">
            <a:avLst/>
          </a:prstGeom>
          <a:noFill/>
          <a:ln w="9525">
            <a:noFill/>
            <a:miter lim="800000"/>
            <a:headEnd/>
            <a:tailEnd/>
          </a:ln>
        </p:spPr>
        <p:txBody>
          <a:bodyPr wrap="none" lIns="0" tIns="0" rIns="0" bIns="0">
            <a:spAutoFit/>
          </a:bodyPr>
          <a:lstStyle/>
          <a:p>
            <a:r>
              <a:rPr lang="en-US" sz="2500" b="1" dirty="0">
                <a:solidFill>
                  <a:srgbClr val="000000"/>
                </a:solidFill>
                <a:latin typeface="Helvetica" charset="0"/>
              </a:rPr>
              <a:t>Magnitude Plot</a:t>
            </a:r>
            <a:endParaRPr lang="en-US" dirty="0"/>
          </a:p>
        </p:txBody>
      </p:sp>
      <p:sp>
        <p:nvSpPr>
          <p:cNvPr id="208" name="Rectangle 308"/>
          <p:cNvSpPr>
            <a:spLocks noChangeArrowheads="1"/>
          </p:cNvSpPr>
          <p:nvPr/>
        </p:nvSpPr>
        <p:spPr bwMode="auto">
          <a:xfrm>
            <a:off x="3334545" y="5932790"/>
            <a:ext cx="2363788" cy="327025"/>
          </a:xfrm>
          <a:prstGeom prst="rect">
            <a:avLst/>
          </a:prstGeom>
          <a:noFill/>
          <a:ln w="9525">
            <a:noFill/>
            <a:miter lim="800000"/>
            <a:headEnd/>
            <a:tailEnd/>
          </a:ln>
        </p:spPr>
        <p:txBody>
          <a:bodyPr wrap="none" lIns="0" tIns="0" rIns="0" bIns="0">
            <a:spAutoFit/>
          </a:bodyPr>
          <a:lstStyle/>
          <a:p>
            <a:r>
              <a:rPr lang="en-US" sz="1900" dirty="0">
                <a:solidFill>
                  <a:srgbClr val="000000"/>
                </a:solidFill>
                <a:latin typeface="Helvetica" charset="0"/>
              </a:rPr>
              <a:t>Frequency (log scale)</a:t>
            </a:r>
            <a:endParaRPr lang="en-US" dirty="0"/>
          </a:p>
        </p:txBody>
      </p:sp>
    </p:spTree>
    <p:extLst>
      <p:ext uri="{BB962C8B-B14F-4D97-AF65-F5344CB8AC3E}">
        <p14:creationId xmlns:p14="http://schemas.microsoft.com/office/powerpoint/2010/main" val="38699717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8E96346-AC37-12C9-E1BF-E841C60DD961}"/>
              </a:ext>
              <a:ext uri="{C183D7F6-B498-43B3-948B-1728B52AA6E4}">
                <adec:decorative xmlns:adec="http://schemas.microsoft.com/office/drawing/2017/decorative" val="1"/>
              </a:ext>
            </a:extLst>
          </p:cNvPr>
          <p:cNvSpPr/>
          <p:nvPr/>
        </p:nvSpPr>
        <p:spPr bwMode="auto">
          <a:xfrm>
            <a:off x="228600" y="796997"/>
            <a:ext cx="8763000" cy="5984803"/>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p:txBody>
      </p:sp>
      <p:sp>
        <p:nvSpPr>
          <p:cNvPr id="2" name="Title 1">
            <a:extLst>
              <a:ext uri="{FF2B5EF4-FFF2-40B4-BE49-F238E27FC236}">
                <a16:creationId xmlns:a16="http://schemas.microsoft.com/office/drawing/2014/main" id="{D5DF2819-BB63-F44D-5883-08C03A627BC4}"/>
              </a:ext>
            </a:extLst>
          </p:cNvPr>
          <p:cNvSpPr>
            <a:spLocks noGrp="1"/>
          </p:cNvSpPr>
          <p:nvPr>
            <p:ph type="title"/>
          </p:nvPr>
        </p:nvSpPr>
        <p:spPr>
          <a:xfrm>
            <a:off x="1219200" y="-201128"/>
            <a:ext cx="7772400" cy="1143000"/>
          </a:xfrm>
        </p:spPr>
        <p:txBody>
          <a:bodyPr/>
          <a:lstStyle/>
          <a:p>
            <a:r>
              <a:rPr lang="en-US" dirty="0"/>
              <a:t>Example Problem</a:t>
            </a:r>
          </a:p>
        </p:txBody>
      </p:sp>
      <p:graphicFrame>
        <p:nvGraphicFramePr>
          <p:cNvPr id="6" name="Object 5" descr="In the circuit shown, the transistor has b = 150, and operates at room temperature.  The source vs(t) is a signal source with frequencies in the passband for this amplifier.  Solve all parts for values in the passband.&#10;Find the voltage gain vo/vs for this amplifier.&#10;Find the current gain, io/is, &#10;for this amplifier, in dB.&#10;Find the output resistance seen by the &#10;load RL for these &#10;frequencies.  &#10;Find the input &#10;resistance seen by &#10;the source for &#10;these frequencies.&#10;">
            <a:extLst>
              <a:ext uri="{FF2B5EF4-FFF2-40B4-BE49-F238E27FC236}">
                <a16:creationId xmlns:a16="http://schemas.microsoft.com/office/drawing/2014/main" id="{4C995813-DEEF-ACC5-551A-24EED6FEC1BA}"/>
              </a:ext>
            </a:extLst>
          </p:cNvPr>
          <p:cNvGraphicFramePr>
            <a:graphicFrameLocks noChangeAspect="1"/>
          </p:cNvGraphicFramePr>
          <p:nvPr>
            <p:extLst>
              <p:ext uri="{D42A27DB-BD31-4B8C-83A1-F6EECF244321}">
                <p14:modId xmlns:p14="http://schemas.microsoft.com/office/powerpoint/2010/main" val="536775348"/>
              </p:ext>
            </p:extLst>
          </p:nvPr>
        </p:nvGraphicFramePr>
        <p:xfrm>
          <a:off x="2514600" y="1900210"/>
          <a:ext cx="6462311" cy="4719665"/>
        </p:xfrm>
        <a:graphic>
          <a:graphicData uri="http://schemas.openxmlformats.org/presentationml/2006/ole">
            <mc:AlternateContent xmlns:mc="http://schemas.openxmlformats.org/markup-compatibility/2006">
              <mc:Choice xmlns:v="urn:schemas-microsoft-com:vml" Requires="v">
                <p:oleObj name="Visio" r:id="rId2" imgW="8022015" imgH="5856879" progId="Visio.Drawing.11">
                  <p:embed/>
                </p:oleObj>
              </mc:Choice>
              <mc:Fallback>
                <p:oleObj name="Visio" r:id="rId2" imgW="8022015" imgH="5856879" progId="Visio.Drawing.11">
                  <p:embed/>
                  <p:pic>
                    <p:nvPicPr>
                      <p:cNvPr id="0" name="Object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4600" y="1900210"/>
                        <a:ext cx="6462311" cy="4719665"/>
                      </a:xfrm>
                      <a:prstGeom prst="rect">
                        <a:avLst/>
                      </a:prstGeom>
                      <a:noFill/>
                    </p:spPr>
                  </p:pic>
                </p:oleObj>
              </mc:Fallback>
            </mc:AlternateContent>
          </a:graphicData>
        </a:graphic>
      </p:graphicFrame>
      <p:sp>
        <p:nvSpPr>
          <p:cNvPr id="5" name="Rectangle 2" descr="In the circuit shown, the transistor has b = 150, and operates at room temperature.  The source vs(t) is a signal source with frequencies in the passband for this amplifier.  Solve all parts for values in the passband.&#10;Find the voltage gain vo/vs for this amplifier.&#10;Find the current gain, io/is, &#10;for this amplifier, in dB.&#10;Find the output resistance seen by the &#10;load RL for these &#10;frequencies.  &#10;Find the input &#10;resistance seen by &#10;the source for &#10;these frequencies.&#10;">
            <a:extLst>
              <a:ext uri="{FF2B5EF4-FFF2-40B4-BE49-F238E27FC236}">
                <a16:creationId xmlns:a16="http://schemas.microsoft.com/office/drawing/2014/main" id="{AFDCB97E-6486-FD2B-D206-69CD673B9750}"/>
              </a:ext>
            </a:extLst>
          </p:cNvPr>
          <p:cNvSpPr>
            <a:spLocks noChangeArrowheads="1"/>
          </p:cNvSpPr>
          <p:nvPr/>
        </p:nvSpPr>
        <p:spPr bwMode="auto">
          <a:xfrm>
            <a:off x="342900" y="835177"/>
            <a:ext cx="8572500" cy="4093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hangingPunct="0">
              <a:tabLst>
                <a:tab pos="685800" algn="l"/>
              </a:tabLst>
              <a:defRPr>
                <a:solidFill>
                  <a:schemeClr val="tx1"/>
                </a:solidFill>
                <a:latin typeface="Arial" panose="020B0604020202020204" pitchFamily="34" charset="0"/>
              </a:defRPr>
            </a:lvl1pPr>
            <a:lvl2pPr eaLnBrk="0" hangingPunct="0">
              <a:tabLst>
                <a:tab pos="685800" algn="l"/>
              </a:tabLst>
              <a:defRPr>
                <a:solidFill>
                  <a:schemeClr val="tx1"/>
                </a:solidFill>
                <a:latin typeface="Arial" panose="020B0604020202020204" pitchFamily="34" charset="0"/>
              </a:defRPr>
            </a:lvl2pPr>
            <a:lvl3pPr eaLnBrk="0" hangingPunct="0">
              <a:tabLst>
                <a:tab pos="685800" algn="l"/>
              </a:tabLst>
              <a:defRPr>
                <a:solidFill>
                  <a:schemeClr val="tx1"/>
                </a:solidFill>
                <a:latin typeface="Arial" panose="020B0604020202020204" pitchFamily="34" charset="0"/>
              </a:defRPr>
            </a:lvl3pPr>
            <a:lvl4pPr eaLnBrk="0" hangingPunct="0">
              <a:tabLst>
                <a:tab pos="685800" algn="l"/>
              </a:tabLst>
              <a:defRPr>
                <a:solidFill>
                  <a:schemeClr val="tx1"/>
                </a:solidFill>
                <a:latin typeface="Arial" panose="020B0604020202020204" pitchFamily="34" charset="0"/>
              </a:defRPr>
            </a:lvl4pPr>
            <a:lvl5pPr eaLnBrk="0" hangingPunct="0">
              <a:tabLst>
                <a:tab pos="685800" algn="l"/>
              </a:tabLst>
              <a:defRPr>
                <a:solidFill>
                  <a:schemeClr val="tx1"/>
                </a:solidFill>
                <a:latin typeface="Arial" panose="020B0604020202020204" pitchFamily="34" charset="0"/>
              </a:defRPr>
            </a:lvl5pPr>
            <a:lvl6pPr eaLnBrk="0" fontAlgn="base" hangingPunct="0">
              <a:spcBef>
                <a:spcPct val="0"/>
              </a:spcBef>
              <a:spcAft>
                <a:spcPct val="0"/>
              </a:spcAft>
              <a:tabLst>
                <a:tab pos="685800" algn="l"/>
              </a:tabLst>
              <a:defRPr>
                <a:solidFill>
                  <a:schemeClr val="tx1"/>
                </a:solidFill>
                <a:latin typeface="Arial" panose="020B0604020202020204" pitchFamily="34" charset="0"/>
              </a:defRPr>
            </a:lvl6pPr>
            <a:lvl7pPr eaLnBrk="0" fontAlgn="base" hangingPunct="0">
              <a:spcBef>
                <a:spcPct val="0"/>
              </a:spcBef>
              <a:spcAft>
                <a:spcPct val="0"/>
              </a:spcAft>
              <a:tabLst>
                <a:tab pos="685800" algn="l"/>
              </a:tabLst>
              <a:defRPr>
                <a:solidFill>
                  <a:schemeClr val="tx1"/>
                </a:solidFill>
                <a:latin typeface="Arial" panose="020B0604020202020204" pitchFamily="34" charset="0"/>
              </a:defRPr>
            </a:lvl7pPr>
            <a:lvl8pPr eaLnBrk="0" fontAlgn="base" hangingPunct="0">
              <a:spcBef>
                <a:spcPct val="0"/>
              </a:spcBef>
              <a:spcAft>
                <a:spcPct val="0"/>
              </a:spcAft>
              <a:tabLst>
                <a:tab pos="685800" algn="l"/>
              </a:tabLst>
              <a:defRPr>
                <a:solidFill>
                  <a:schemeClr val="tx1"/>
                </a:solidFill>
                <a:latin typeface="Arial" panose="020B0604020202020204" pitchFamily="34" charset="0"/>
              </a:defRPr>
            </a:lvl8pPr>
            <a:lvl9pPr eaLnBrk="0" fontAlgn="base" hangingPunct="0">
              <a:spcBef>
                <a:spcPct val="0"/>
              </a:spcBef>
              <a:spcAft>
                <a:spcPct val="0"/>
              </a:spcAft>
              <a:tabLst>
                <a:tab pos="6858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685800" algn="l"/>
              </a:tabLst>
            </a:pPr>
            <a:r>
              <a:rPr kumimoji="0" lang="en-US" altLang="en-US" sz="2000" b="0" i="0" u="none" strike="noStrike" cap="none" normalizeH="0" baseline="0" dirty="0">
                <a:ln>
                  <a:noFill/>
                </a:ln>
                <a:solidFill>
                  <a:schemeClr val="bg2"/>
                </a:solidFill>
                <a:effectLst/>
                <a:ea typeface="Times New Roman" panose="02020603050405020304" pitchFamily="18" charset="0"/>
                <a:cs typeface="Arial" panose="020B0604020202020204" pitchFamily="34" charset="0"/>
              </a:rPr>
              <a:t>	</a:t>
            </a:r>
            <a:r>
              <a:rPr kumimoji="0" lang="en-US" altLang="en-US" sz="2000" b="0" i="0" u="none" strike="noStrike" cap="none" normalizeH="0" baseline="0" dirty="0" bmk="">
                <a:ln>
                  <a:noFill/>
                </a:ln>
                <a:solidFill>
                  <a:schemeClr val="bg2"/>
                </a:solidFill>
                <a:effectLst/>
                <a:ea typeface="Times New Roman" panose="02020603050405020304" pitchFamily="18" charset="0"/>
              </a:rPr>
              <a:t>In the circuit shown, the transistor has </a:t>
            </a:r>
            <a:r>
              <a:rPr kumimoji="0" lang="en-US" altLang="en-US" sz="2000" b="0" i="1" u="none" strike="noStrike" cap="none" normalizeH="0" baseline="0" dirty="0" bmk="OLE_LINK2">
                <a:ln>
                  <a:noFill/>
                </a:ln>
                <a:solidFill>
                  <a:schemeClr val="bg2"/>
                </a:solidFill>
                <a:effectLst/>
                <a:latin typeface="Symbol" panose="05050102010706020507" pitchFamily="18" charset="2"/>
                <a:ea typeface="Times New Roman" panose="02020603050405020304" pitchFamily="18" charset="0"/>
              </a:rPr>
              <a:t>b</a:t>
            </a:r>
            <a:r>
              <a:rPr kumimoji="0" lang="en-US" altLang="en-US" sz="2000" b="0" i="0" u="none" strike="noStrike" cap="none" normalizeH="0" baseline="0" dirty="0" bmk="OLE_LINK2">
                <a:ln>
                  <a:noFill/>
                </a:ln>
                <a:solidFill>
                  <a:schemeClr val="bg2"/>
                </a:solidFill>
                <a:effectLst/>
                <a:ea typeface="Times New Roman" panose="02020603050405020304" pitchFamily="18" charset="0"/>
              </a:rPr>
              <a:t> = 150, and operates at room temperature.  The source </a:t>
            </a:r>
            <a:r>
              <a:rPr kumimoji="0" lang="en-US" altLang="en-US" sz="2000" b="0" i="1" u="none" strike="noStrike" cap="none" normalizeH="0" baseline="0" dirty="0" bmk="OLE_LINK2">
                <a:ln>
                  <a:noFill/>
                </a:ln>
                <a:solidFill>
                  <a:schemeClr val="bg2"/>
                </a:solidFill>
                <a:effectLst/>
                <a:latin typeface="Times New Roman" panose="02020603050405020304" pitchFamily="18" charset="0"/>
                <a:ea typeface="Times New Roman" panose="02020603050405020304" pitchFamily="18" charset="0"/>
                <a:cs typeface="Times New Roman" panose="02020603050405020304" pitchFamily="18" charset="0"/>
              </a:rPr>
              <a:t>v</a:t>
            </a:r>
            <a:r>
              <a:rPr kumimoji="0" lang="en-US" altLang="en-US" sz="2000" b="0" i="1" u="none" strike="noStrike" cap="none" normalizeH="0" baseline="-30000" dirty="0" bmk="OLE_LINK2">
                <a:ln>
                  <a:noFill/>
                </a:ln>
                <a:solidFill>
                  <a:schemeClr val="bg2"/>
                </a:solidFill>
                <a:effectLst/>
                <a:latin typeface="Times New Roman" panose="02020603050405020304" pitchFamily="18" charset="0"/>
                <a:ea typeface="Times New Roman" panose="02020603050405020304" pitchFamily="18" charset="0"/>
                <a:cs typeface="Times New Roman" panose="02020603050405020304" pitchFamily="18" charset="0"/>
              </a:rPr>
              <a:t>s</a:t>
            </a:r>
            <a:r>
              <a:rPr kumimoji="0" lang="en-US" altLang="en-US" sz="2000" b="0" i="1" u="none" strike="noStrike" cap="none" normalizeH="0" baseline="0" dirty="0" bmk="OLE_LINK2">
                <a:ln>
                  <a:noFill/>
                </a:ln>
                <a:solidFill>
                  <a:schemeClr val="bg2"/>
                </a:solidFill>
                <a:effectLst/>
                <a:latin typeface="Times New Roman" panose="02020603050405020304" pitchFamily="18" charset="0"/>
                <a:ea typeface="Times New Roman" panose="02020603050405020304" pitchFamily="18" charset="0"/>
                <a:cs typeface="Times New Roman" panose="02020603050405020304" pitchFamily="18" charset="0"/>
              </a:rPr>
              <a:t>(t)</a:t>
            </a:r>
            <a:r>
              <a:rPr kumimoji="0" lang="en-US" altLang="en-US" sz="2000" b="0" i="0" u="none" strike="noStrike" cap="none" normalizeH="0" baseline="0" dirty="0" bmk="OLE_LINK2">
                <a:ln>
                  <a:noFill/>
                </a:ln>
                <a:solidFill>
                  <a:schemeClr val="bg2"/>
                </a:solidFill>
                <a:effectLst/>
                <a:ea typeface="Times New Roman" panose="02020603050405020304" pitchFamily="18" charset="0"/>
              </a:rPr>
              <a:t> is a signal source with frequencies in the passband for this amplifier.  Solve all parts for values in the passband.</a:t>
            </a:r>
            <a:endParaRPr kumimoji="0" lang="en-US" altLang="en-US" sz="2000" b="0" i="0" u="none" strike="noStrike" cap="none" normalizeH="0" baseline="0" dirty="0" bmk="OLE_LINK2">
              <a:ln>
                <a:noFill/>
              </a:ln>
              <a:solidFill>
                <a:schemeClr val="bg2"/>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685800" algn="l"/>
              </a:tabLst>
            </a:pPr>
            <a:r>
              <a:rPr kumimoji="0" lang="en-US" altLang="en-US" sz="2000" b="0" i="0" u="none" strike="noStrike" cap="none" normalizeH="0" baseline="0" dirty="0" bmk="OLE_LINK2">
                <a:ln>
                  <a:noFill/>
                </a:ln>
                <a:solidFill>
                  <a:schemeClr val="bg2"/>
                </a:solidFill>
                <a:effectLst/>
                <a:ea typeface="Times New Roman" panose="02020603050405020304" pitchFamily="18" charset="0"/>
              </a:rPr>
              <a:t>Find the voltage gain </a:t>
            </a:r>
            <a:r>
              <a:rPr kumimoji="0" lang="en-US" altLang="en-US" sz="2000" b="0" i="1" u="none" strike="noStrike" cap="none" normalizeH="0" baseline="0" dirty="0" err="1" bmk="OLE_LINK2">
                <a:ln>
                  <a:noFill/>
                </a:ln>
                <a:solidFill>
                  <a:schemeClr val="bg2"/>
                </a:solidFill>
                <a:effectLst/>
                <a:latin typeface="Times New Roman" panose="02020603050405020304" pitchFamily="18" charset="0"/>
                <a:ea typeface="Times New Roman" panose="02020603050405020304" pitchFamily="18" charset="0"/>
                <a:cs typeface="Times New Roman" panose="02020603050405020304" pitchFamily="18" charset="0"/>
              </a:rPr>
              <a:t>v</a:t>
            </a:r>
            <a:r>
              <a:rPr kumimoji="0" lang="en-US" altLang="en-US" sz="2000" b="0" i="1" u="none" strike="noStrike" cap="none" normalizeH="0" baseline="-30000" dirty="0" err="1" bmk="OLE_LINK2">
                <a:ln>
                  <a:noFill/>
                </a:ln>
                <a:solidFill>
                  <a:schemeClr val="bg2"/>
                </a:solidFill>
                <a:effectLst/>
                <a:latin typeface="Times New Roman" panose="02020603050405020304" pitchFamily="18" charset="0"/>
                <a:ea typeface="Times New Roman" panose="02020603050405020304" pitchFamily="18" charset="0"/>
                <a:cs typeface="Times New Roman" panose="02020603050405020304" pitchFamily="18" charset="0"/>
              </a:rPr>
              <a:t>o</a:t>
            </a:r>
            <a:r>
              <a:rPr kumimoji="0" lang="en-US" altLang="en-US" sz="2000" b="0" i="1" u="none" strike="noStrike" cap="none" normalizeH="0" baseline="0" dirty="0" bmk="OLE_LINK2">
                <a:ln>
                  <a:noFill/>
                </a:ln>
                <a:solidFill>
                  <a:schemeClr val="bg2"/>
                </a:solidFill>
                <a:effectLst/>
                <a:latin typeface="Times New Roman" panose="02020603050405020304" pitchFamily="18" charset="0"/>
                <a:ea typeface="Times New Roman" panose="02020603050405020304" pitchFamily="18" charset="0"/>
                <a:cs typeface="Times New Roman" panose="02020603050405020304" pitchFamily="18" charset="0"/>
              </a:rPr>
              <a:t>/v</a:t>
            </a:r>
            <a:r>
              <a:rPr kumimoji="0" lang="en-US" altLang="en-US" sz="2000" b="0" i="1" u="none" strike="noStrike" cap="none" normalizeH="0" baseline="-30000" dirty="0" bmk="OLE_LINK2">
                <a:ln>
                  <a:noFill/>
                </a:ln>
                <a:solidFill>
                  <a:schemeClr val="bg2"/>
                </a:solidFill>
                <a:effectLst/>
                <a:latin typeface="Times New Roman" panose="02020603050405020304" pitchFamily="18" charset="0"/>
                <a:ea typeface="Times New Roman" panose="02020603050405020304" pitchFamily="18" charset="0"/>
                <a:cs typeface="Times New Roman" panose="02020603050405020304" pitchFamily="18" charset="0"/>
              </a:rPr>
              <a:t>s</a:t>
            </a:r>
            <a:r>
              <a:rPr kumimoji="0" lang="en-US" altLang="en-US" sz="2000" b="0" i="0" u="none" strike="noStrike" cap="none" normalizeH="0" baseline="0" dirty="0" bmk="OLE_LINK2">
                <a:ln>
                  <a:noFill/>
                </a:ln>
                <a:solidFill>
                  <a:schemeClr val="bg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000" b="0" i="0" u="none" strike="noStrike" cap="none" normalizeH="0" baseline="0" dirty="0" bmk="OLE_LINK2">
                <a:ln>
                  <a:noFill/>
                </a:ln>
                <a:solidFill>
                  <a:schemeClr val="bg2"/>
                </a:solidFill>
                <a:effectLst/>
                <a:ea typeface="Times New Roman" panose="02020603050405020304" pitchFamily="18" charset="0"/>
              </a:rPr>
              <a:t>for this amplifier.</a:t>
            </a:r>
            <a:endParaRPr kumimoji="0" lang="en-US" altLang="en-US" sz="2000" b="0" i="0" u="none" strike="noStrike" cap="none" normalizeH="0" baseline="0" dirty="0" bmk="OLE_LINK2">
              <a:ln>
                <a:noFill/>
              </a:ln>
              <a:solidFill>
                <a:schemeClr val="bg2"/>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685800" algn="l"/>
              </a:tabLst>
            </a:pPr>
            <a:r>
              <a:rPr kumimoji="0" lang="en-US" altLang="en-US" sz="2000" b="0" i="0" u="none" strike="noStrike" cap="none" normalizeH="0" baseline="0" dirty="0" bmk="OLE_LINK2">
                <a:ln>
                  <a:noFill/>
                </a:ln>
                <a:solidFill>
                  <a:schemeClr val="bg2"/>
                </a:solidFill>
                <a:effectLst/>
                <a:ea typeface="Times New Roman" panose="02020603050405020304" pitchFamily="18" charset="0"/>
              </a:rPr>
              <a:t>Find the current gain, </a:t>
            </a:r>
            <a:r>
              <a:rPr kumimoji="0" lang="en-US" altLang="en-US" sz="2000" b="0" i="1" u="none" strike="noStrike" cap="none" normalizeH="0" baseline="0" dirty="0" bmk="OLE_LINK2">
                <a:ln>
                  <a:noFill/>
                </a:ln>
                <a:solidFill>
                  <a:schemeClr val="bg2"/>
                </a:solidFill>
                <a:effectLst/>
                <a:latin typeface="Times New Roman" panose="02020603050405020304" pitchFamily="18" charset="0"/>
                <a:ea typeface="Times New Roman" panose="02020603050405020304" pitchFamily="18" charset="0"/>
                <a:cs typeface="Times New Roman" panose="02020603050405020304" pitchFamily="18" charset="0"/>
              </a:rPr>
              <a:t>i</a:t>
            </a:r>
            <a:r>
              <a:rPr kumimoji="0" lang="en-US" altLang="en-US" sz="2000" b="0" i="1" u="none" strike="noStrike" cap="none" normalizeH="0" baseline="-30000" dirty="0" bmk="OLE_LINK2">
                <a:ln>
                  <a:noFill/>
                </a:ln>
                <a:solidFill>
                  <a:schemeClr val="bg2"/>
                </a:solidFill>
                <a:effectLst/>
                <a:latin typeface="Times New Roman" panose="02020603050405020304" pitchFamily="18" charset="0"/>
                <a:ea typeface="Times New Roman" panose="02020603050405020304" pitchFamily="18" charset="0"/>
                <a:cs typeface="Times New Roman" panose="02020603050405020304" pitchFamily="18" charset="0"/>
              </a:rPr>
              <a:t>o</a:t>
            </a:r>
            <a:r>
              <a:rPr kumimoji="0" lang="en-US" altLang="en-US" sz="2000" b="0" i="1" u="none" strike="noStrike" cap="none" normalizeH="0" baseline="0" dirty="0" bmk="OLE_LINK2">
                <a:ln>
                  <a:noFill/>
                </a:ln>
                <a:solidFill>
                  <a:schemeClr val="bg2"/>
                </a:solidFill>
                <a:effectLst/>
                <a:latin typeface="Times New Roman" panose="02020603050405020304" pitchFamily="18" charset="0"/>
                <a:ea typeface="Times New Roman" panose="02020603050405020304" pitchFamily="18" charset="0"/>
                <a:cs typeface="Times New Roman" panose="02020603050405020304" pitchFamily="18" charset="0"/>
              </a:rPr>
              <a:t>/i</a:t>
            </a:r>
            <a:r>
              <a:rPr kumimoji="0" lang="en-US" altLang="en-US" sz="2000" b="0" i="1" u="none" strike="noStrike" cap="none" normalizeH="0" baseline="-30000" dirty="0" bmk="OLE_LINK2">
                <a:ln>
                  <a:noFill/>
                </a:ln>
                <a:solidFill>
                  <a:schemeClr val="bg2"/>
                </a:solidFill>
                <a:effectLst/>
                <a:latin typeface="Times New Roman" panose="02020603050405020304" pitchFamily="18" charset="0"/>
                <a:ea typeface="Times New Roman" panose="02020603050405020304" pitchFamily="18" charset="0"/>
                <a:cs typeface="Times New Roman" panose="02020603050405020304" pitchFamily="18" charset="0"/>
              </a:rPr>
              <a:t>s</a:t>
            </a:r>
            <a:r>
              <a:rPr kumimoji="0" lang="en-US" altLang="en-US" sz="2000" b="0" i="0" u="none" strike="noStrike" cap="none" normalizeH="0" baseline="0" dirty="0" bmk="OLE_LINK2">
                <a:ln>
                  <a:noFill/>
                </a:ln>
                <a:solidFill>
                  <a:schemeClr val="bg2"/>
                </a:solidFill>
                <a:effectLst/>
                <a:ea typeface="Times New Roman" panose="02020603050405020304" pitchFamily="18" charset="0"/>
              </a:rPr>
              <a:t>, </a:t>
            </a:r>
            <a:br>
              <a:rPr kumimoji="0" lang="en-US" altLang="en-US" sz="2000" b="0" i="0" u="none" strike="noStrike" cap="none" normalizeH="0" baseline="0" dirty="0" bmk="OLE_LINK2">
                <a:ln>
                  <a:noFill/>
                </a:ln>
                <a:solidFill>
                  <a:schemeClr val="bg2"/>
                </a:solidFill>
                <a:effectLst/>
                <a:ea typeface="Times New Roman" panose="02020603050405020304" pitchFamily="18" charset="0"/>
              </a:rPr>
            </a:br>
            <a:r>
              <a:rPr kumimoji="0" lang="en-US" altLang="en-US" sz="2000" b="0" i="0" u="none" strike="noStrike" cap="none" normalizeH="0" baseline="0" dirty="0" bmk="OLE_LINK2">
                <a:ln>
                  <a:noFill/>
                </a:ln>
                <a:solidFill>
                  <a:schemeClr val="bg2"/>
                </a:solidFill>
                <a:effectLst/>
                <a:ea typeface="Times New Roman" panose="02020603050405020304" pitchFamily="18" charset="0"/>
              </a:rPr>
              <a:t>for this amplifier, in </a:t>
            </a:r>
            <a:r>
              <a:rPr kumimoji="0" lang="en-US" altLang="en-US" sz="2000" b="0" i="0" u="none" strike="noStrike" cap="none" normalizeH="0" baseline="0" dirty="0" err="1" bmk="OLE_LINK2">
                <a:ln>
                  <a:noFill/>
                </a:ln>
                <a:solidFill>
                  <a:schemeClr val="bg2"/>
                </a:solidFill>
                <a:effectLst/>
                <a:ea typeface="Times New Roman" panose="02020603050405020304" pitchFamily="18" charset="0"/>
              </a:rPr>
              <a:t>dB.</a:t>
            </a:r>
            <a:endParaRPr kumimoji="0" lang="en-US" altLang="en-US" sz="2000" b="0" i="0" u="none" strike="noStrike" cap="none" normalizeH="0" baseline="0" dirty="0" bmk="OLE_LINK2">
              <a:ln>
                <a:noFill/>
              </a:ln>
              <a:solidFill>
                <a:schemeClr val="bg2"/>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685800" algn="l"/>
              </a:tabLst>
            </a:pPr>
            <a:r>
              <a:rPr kumimoji="0" lang="en-US" altLang="en-US" sz="2000" b="0" i="0" u="none" strike="noStrike" cap="none" normalizeH="0" baseline="0" dirty="0" bmk="OLE_LINK2">
                <a:ln>
                  <a:noFill/>
                </a:ln>
                <a:solidFill>
                  <a:schemeClr val="bg2"/>
                </a:solidFill>
                <a:effectLst/>
                <a:ea typeface="Times New Roman" panose="02020603050405020304" pitchFamily="18" charset="0"/>
              </a:rPr>
              <a:t>Find the output resistance seen by the </a:t>
            </a:r>
            <a:br>
              <a:rPr kumimoji="0" lang="en-US" altLang="en-US" sz="2000" b="0" i="0" u="none" strike="noStrike" cap="none" normalizeH="0" baseline="0" dirty="0" bmk="OLE_LINK2">
                <a:ln>
                  <a:noFill/>
                </a:ln>
                <a:solidFill>
                  <a:schemeClr val="bg2"/>
                </a:solidFill>
                <a:effectLst/>
                <a:ea typeface="Times New Roman" panose="02020603050405020304" pitchFamily="18" charset="0"/>
              </a:rPr>
            </a:br>
            <a:r>
              <a:rPr kumimoji="0" lang="en-US" altLang="en-US" sz="2000" b="0" i="0" u="none" strike="noStrike" cap="none" normalizeH="0" baseline="0" dirty="0" bmk="OLE_LINK2">
                <a:ln>
                  <a:noFill/>
                </a:ln>
                <a:solidFill>
                  <a:schemeClr val="bg2"/>
                </a:solidFill>
                <a:effectLst/>
                <a:ea typeface="Times New Roman" panose="02020603050405020304" pitchFamily="18" charset="0"/>
              </a:rPr>
              <a:t>load </a:t>
            </a:r>
            <a:r>
              <a:rPr kumimoji="0" lang="en-US" altLang="en-US" sz="2000" b="0" i="1" u="none" strike="noStrike" cap="none" normalizeH="0" baseline="0" dirty="0" bmk="OLE_LINK2">
                <a:ln>
                  <a:noFill/>
                </a:ln>
                <a:solidFill>
                  <a:schemeClr val="bg2"/>
                </a:solidFill>
                <a:effectLst/>
                <a:latin typeface="Times New Roman" panose="02020603050405020304" pitchFamily="18" charset="0"/>
                <a:ea typeface="Times New Roman" panose="02020603050405020304" pitchFamily="18" charset="0"/>
                <a:cs typeface="Times New Roman" panose="02020603050405020304" pitchFamily="18" charset="0"/>
              </a:rPr>
              <a:t>R</a:t>
            </a:r>
            <a:r>
              <a:rPr kumimoji="0" lang="en-US" altLang="en-US" sz="2000" b="0" i="1" u="none" strike="noStrike" cap="none" normalizeH="0" baseline="-30000" dirty="0" bmk="OLE_LINK2">
                <a:ln>
                  <a:noFill/>
                </a:ln>
                <a:solidFill>
                  <a:schemeClr val="bg2"/>
                </a:solidFill>
                <a:effectLst/>
                <a:latin typeface="Times New Roman" panose="02020603050405020304" pitchFamily="18" charset="0"/>
                <a:ea typeface="Times New Roman" panose="02020603050405020304" pitchFamily="18" charset="0"/>
                <a:cs typeface="Times New Roman" panose="02020603050405020304" pitchFamily="18" charset="0"/>
              </a:rPr>
              <a:t>L</a:t>
            </a:r>
            <a:r>
              <a:rPr kumimoji="0" lang="en-US" altLang="en-US" sz="2000" b="0" i="0" u="none" strike="noStrike" cap="none" normalizeH="0" baseline="0" dirty="0" bmk="OLE_LINK2">
                <a:ln>
                  <a:noFill/>
                </a:ln>
                <a:solidFill>
                  <a:schemeClr val="bg2"/>
                </a:solidFill>
                <a:effectLst/>
                <a:ea typeface="Times New Roman" panose="02020603050405020304" pitchFamily="18" charset="0"/>
              </a:rPr>
              <a:t> for these </a:t>
            </a:r>
            <a:br>
              <a:rPr kumimoji="0" lang="en-US" altLang="en-US" sz="2000" b="0" i="0" u="none" strike="noStrike" cap="none" normalizeH="0" baseline="0" dirty="0" bmk="OLE_LINK2">
                <a:ln>
                  <a:noFill/>
                </a:ln>
                <a:solidFill>
                  <a:schemeClr val="bg2"/>
                </a:solidFill>
                <a:effectLst/>
                <a:ea typeface="Times New Roman" panose="02020603050405020304" pitchFamily="18" charset="0"/>
              </a:rPr>
            </a:br>
            <a:r>
              <a:rPr kumimoji="0" lang="en-US" altLang="en-US" sz="2000" b="0" i="0" u="none" strike="noStrike" cap="none" normalizeH="0" baseline="0" dirty="0" bmk="OLE_LINK2">
                <a:ln>
                  <a:noFill/>
                </a:ln>
                <a:solidFill>
                  <a:schemeClr val="bg2"/>
                </a:solidFill>
                <a:effectLst/>
                <a:ea typeface="Times New Roman" panose="02020603050405020304" pitchFamily="18" charset="0"/>
              </a:rPr>
              <a:t>frequencies.  </a:t>
            </a:r>
            <a:endParaRPr kumimoji="0" lang="en-US" altLang="en-US" sz="2000" b="0" i="0" u="none" strike="noStrike" cap="none" normalizeH="0" baseline="0" dirty="0" bmk="OLE_LINK2">
              <a:ln>
                <a:noFill/>
              </a:ln>
              <a:solidFill>
                <a:schemeClr val="bg2"/>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685800" algn="l"/>
              </a:tabLst>
            </a:pPr>
            <a:r>
              <a:rPr kumimoji="0" lang="en-US" altLang="en-US" sz="2000" b="0" i="0" u="none" strike="noStrike" cap="none" normalizeH="0" baseline="0" dirty="0" bmk="OLE_LINK2">
                <a:ln>
                  <a:noFill/>
                </a:ln>
                <a:solidFill>
                  <a:schemeClr val="bg2"/>
                </a:solidFill>
                <a:effectLst/>
                <a:ea typeface="Times New Roman" panose="02020603050405020304" pitchFamily="18" charset="0"/>
              </a:rPr>
              <a:t>Find the input </a:t>
            </a:r>
            <a:br>
              <a:rPr kumimoji="0" lang="en-US" altLang="en-US" sz="2000" b="0" i="0" u="none" strike="noStrike" cap="none" normalizeH="0" baseline="0" dirty="0" bmk="OLE_LINK2">
                <a:ln>
                  <a:noFill/>
                </a:ln>
                <a:solidFill>
                  <a:schemeClr val="bg2"/>
                </a:solidFill>
                <a:effectLst/>
                <a:ea typeface="Times New Roman" panose="02020603050405020304" pitchFamily="18" charset="0"/>
              </a:rPr>
            </a:br>
            <a:r>
              <a:rPr kumimoji="0" lang="en-US" altLang="en-US" sz="2000" b="0" i="0" u="none" strike="noStrike" cap="none" normalizeH="0" baseline="0" dirty="0" bmk="OLE_LINK2">
                <a:ln>
                  <a:noFill/>
                </a:ln>
                <a:solidFill>
                  <a:schemeClr val="bg2"/>
                </a:solidFill>
                <a:effectLst/>
                <a:ea typeface="Times New Roman" panose="02020603050405020304" pitchFamily="18" charset="0"/>
              </a:rPr>
              <a:t>resistance seen by </a:t>
            </a:r>
            <a:br>
              <a:rPr kumimoji="0" lang="en-US" altLang="en-US" sz="2000" b="0" i="0" u="none" strike="noStrike" cap="none" normalizeH="0" baseline="0" dirty="0" bmk="OLE_LINK2">
                <a:ln>
                  <a:noFill/>
                </a:ln>
                <a:solidFill>
                  <a:schemeClr val="bg2"/>
                </a:solidFill>
                <a:effectLst/>
                <a:ea typeface="Times New Roman" panose="02020603050405020304" pitchFamily="18" charset="0"/>
              </a:rPr>
            </a:br>
            <a:r>
              <a:rPr kumimoji="0" lang="en-US" altLang="en-US" sz="2000" b="0" i="0" u="none" strike="noStrike" cap="none" normalizeH="0" baseline="0" dirty="0" bmk="OLE_LINK2">
                <a:ln>
                  <a:noFill/>
                </a:ln>
                <a:solidFill>
                  <a:schemeClr val="bg2"/>
                </a:solidFill>
                <a:effectLst/>
                <a:ea typeface="Times New Roman" panose="02020603050405020304" pitchFamily="18" charset="0"/>
              </a:rPr>
              <a:t>the source for </a:t>
            </a:r>
            <a:br>
              <a:rPr kumimoji="0" lang="en-US" altLang="en-US" sz="2000" b="0" i="0" u="none" strike="noStrike" cap="none" normalizeH="0" baseline="0" dirty="0" bmk="OLE_LINK2">
                <a:ln>
                  <a:noFill/>
                </a:ln>
                <a:solidFill>
                  <a:schemeClr val="bg2"/>
                </a:solidFill>
                <a:effectLst/>
                <a:ea typeface="Times New Roman" panose="02020603050405020304" pitchFamily="18" charset="0"/>
              </a:rPr>
            </a:br>
            <a:r>
              <a:rPr kumimoji="0" lang="en-US" altLang="en-US" sz="2000" b="0" i="0" u="none" strike="noStrike" cap="none" normalizeH="0" baseline="0" dirty="0" bmk="OLE_LINK2">
                <a:ln>
                  <a:noFill/>
                </a:ln>
                <a:solidFill>
                  <a:schemeClr val="bg2"/>
                </a:solidFill>
                <a:effectLst/>
                <a:ea typeface="Times New Roman" panose="02020603050405020304" pitchFamily="18" charset="0"/>
              </a:rPr>
              <a:t>these frequencies.</a:t>
            </a:r>
            <a:endParaRPr kumimoji="0" lang="en-US" altLang="en-US" sz="2000" b="0" i="0" u="none" strike="noStrike" cap="none" normalizeH="0" baseline="0" dirty="0">
              <a:ln>
                <a:noFill/>
              </a:ln>
              <a:solidFill>
                <a:schemeClr val="bg2"/>
              </a:solidFill>
              <a:effectLst/>
            </a:endParaRPr>
          </a:p>
        </p:txBody>
      </p:sp>
    </p:spTree>
    <p:extLst>
      <p:ext uri="{BB962C8B-B14F-4D97-AF65-F5344CB8AC3E}">
        <p14:creationId xmlns:p14="http://schemas.microsoft.com/office/powerpoint/2010/main" val="3842532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a:xfrm>
            <a:off x="228600" y="609600"/>
            <a:ext cx="8610600" cy="1371600"/>
          </a:xfrm>
        </p:spPr>
        <p:txBody>
          <a:bodyPr/>
          <a:lstStyle/>
          <a:p>
            <a:r>
              <a:rPr lang="en-US" sz="3200"/>
              <a:t>Overview of this Part</a:t>
            </a:r>
            <a:br>
              <a:rPr lang="en-US" sz="3200"/>
            </a:br>
            <a:r>
              <a:rPr lang="en-US" sz="3200"/>
              <a:t> </a:t>
            </a:r>
            <a:r>
              <a:rPr lang="en-US" sz="3200" u="sng"/>
              <a:t>Bipolar Junction Transistors (BJTs)</a:t>
            </a:r>
          </a:p>
        </p:txBody>
      </p:sp>
      <p:sp>
        <p:nvSpPr>
          <p:cNvPr id="1027" name="Rectangle 3"/>
          <p:cNvSpPr>
            <a:spLocks noGrp="1" noChangeArrowheads="1"/>
          </p:cNvSpPr>
          <p:nvPr>
            <p:ph type="body" idx="1"/>
          </p:nvPr>
        </p:nvSpPr>
        <p:spPr>
          <a:xfrm>
            <a:off x="685800" y="1981200"/>
            <a:ext cx="7772400" cy="4343400"/>
          </a:xfrm>
        </p:spPr>
        <p:txBody>
          <a:bodyPr/>
          <a:lstStyle/>
          <a:p>
            <a:pPr>
              <a:lnSpc>
                <a:spcPct val="90000"/>
              </a:lnSpc>
              <a:buFontTx/>
              <a:buNone/>
            </a:pPr>
            <a:r>
              <a:rPr lang="en-US" sz="2800" dirty="0"/>
              <a:t>In this lecture set, we will cover the last topic from the list below:</a:t>
            </a:r>
          </a:p>
          <a:p>
            <a:pPr>
              <a:lnSpc>
                <a:spcPct val="90000"/>
              </a:lnSpc>
            </a:pPr>
            <a:r>
              <a:rPr lang="en-US" sz="2800" dirty="0"/>
              <a:t>The structure and terminology for BJTs</a:t>
            </a:r>
          </a:p>
          <a:p>
            <a:pPr>
              <a:lnSpc>
                <a:spcPct val="90000"/>
              </a:lnSpc>
            </a:pPr>
            <a:r>
              <a:rPr lang="en-US" sz="2800" dirty="0"/>
              <a:t>Transistor action</a:t>
            </a:r>
          </a:p>
          <a:p>
            <a:pPr>
              <a:lnSpc>
                <a:spcPct val="90000"/>
              </a:lnSpc>
            </a:pPr>
            <a:r>
              <a:rPr lang="en-US" sz="2800" dirty="0"/>
              <a:t>Transistor characteristic curves and notation standards</a:t>
            </a:r>
          </a:p>
          <a:p>
            <a:pPr>
              <a:lnSpc>
                <a:spcPct val="90000"/>
              </a:lnSpc>
            </a:pPr>
            <a:r>
              <a:rPr lang="en-US" sz="2800" dirty="0"/>
              <a:t>DC analysis of transistors, large signal models</a:t>
            </a:r>
          </a:p>
          <a:p>
            <a:pPr>
              <a:lnSpc>
                <a:spcPct val="90000"/>
              </a:lnSpc>
            </a:pPr>
            <a:r>
              <a:rPr lang="en-US" sz="2800" dirty="0">
                <a:solidFill>
                  <a:srgbClr val="FFC000"/>
                </a:solidFill>
              </a:rPr>
              <a:t>AC analysis of transistors, small signal models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ChangeArrowheads="1"/>
          </p:cNvSpPr>
          <p:nvPr>
            <p:ph type="title"/>
          </p:nvPr>
        </p:nvSpPr>
        <p:spPr>
          <a:xfrm>
            <a:off x="2514600" y="0"/>
            <a:ext cx="6629400" cy="1143000"/>
          </a:xfrm>
        </p:spPr>
        <p:txBody>
          <a:bodyPr/>
          <a:lstStyle/>
          <a:p>
            <a:r>
              <a:rPr lang="en-US" sz="4000" dirty="0"/>
              <a:t>Small Signal Equivalent Circuits for BJTs</a:t>
            </a:r>
          </a:p>
        </p:txBody>
      </p:sp>
      <p:sp>
        <p:nvSpPr>
          <p:cNvPr id="150531" name="Rectangle 3"/>
          <p:cNvSpPr>
            <a:spLocks noGrp="1" noChangeArrowheads="1"/>
          </p:cNvSpPr>
          <p:nvPr>
            <p:ph type="body" idx="1"/>
          </p:nvPr>
        </p:nvSpPr>
        <p:spPr>
          <a:xfrm>
            <a:off x="304800" y="1143000"/>
            <a:ext cx="8229600" cy="5257800"/>
          </a:xfrm>
        </p:spPr>
        <p:txBody>
          <a:bodyPr/>
          <a:lstStyle/>
          <a:p>
            <a:r>
              <a:rPr lang="en-US" dirty="0"/>
              <a:t>When we say the transistor has been biased, it means that when we solve the dc problem (with signals set to zero) the transistor is in a desired region.  </a:t>
            </a:r>
          </a:p>
          <a:p>
            <a:r>
              <a:rPr lang="en-US" dirty="0"/>
              <a:t>	When the transistor is biased into the active, or linear, region, we can then solve the circuit again for the signal behavior.  During this part, we set the dc sources to zero.  We replace the transistor with an equivalent circuit and then solve.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ChangeArrowheads="1"/>
          </p:cNvSpPr>
          <p:nvPr>
            <p:ph type="title"/>
          </p:nvPr>
        </p:nvSpPr>
        <p:spPr>
          <a:xfrm>
            <a:off x="2514600" y="0"/>
            <a:ext cx="6629400" cy="1143000"/>
          </a:xfrm>
        </p:spPr>
        <p:txBody>
          <a:bodyPr/>
          <a:lstStyle/>
          <a:p>
            <a:r>
              <a:rPr lang="en-US" sz="4000" dirty="0"/>
              <a:t>Small Signal Equivalent Circuits for BJTs -1</a:t>
            </a:r>
          </a:p>
        </p:txBody>
      </p:sp>
      <p:sp>
        <p:nvSpPr>
          <p:cNvPr id="150531" name="Rectangle 3"/>
          <p:cNvSpPr>
            <a:spLocks noGrp="1" noChangeArrowheads="1"/>
          </p:cNvSpPr>
          <p:nvPr>
            <p:ph type="body" idx="1"/>
          </p:nvPr>
        </p:nvSpPr>
        <p:spPr>
          <a:xfrm>
            <a:off x="304800" y="1143000"/>
            <a:ext cx="8382000" cy="5257800"/>
          </a:xfrm>
        </p:spPr>
        <p:txBody>
          <a:bodyPr/>
          <a:lstStyle/>
          <a:p>
            <a:r>
              <a:rPr lang="en-US" dirty="0"/>
              <a:t>	When the transistor is biased into the active, or linear, region, we can then solve the circuit again for the signal behavior.  We set the dc sources to zero.  We replace the transistor with an equivalent circuit and then solve. What equivalent circuit do we use?  We will use a three-parameter equivalent circuit. We will try to see where this model comes from, by looking first at the output characteristic of the transistor.</a:t>
            </a:r>
          </a:p>
        </p:txBody>
      </p:sp>
    </p:spTree>
    <p:extLst>
      <p:ext uri="{BB962C8B-B14F-4D97-AF65-F5344CB8AC3E}">
        <p14:creationId xmlns:p14="http://schemas.microsoft.com/office/powerpoint/2010/main" val="40598902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descr="This is the output characteristic of the transistor, drawn in the linear region of the transistor only.  It shows the collector current versus the voltage at the collector with respect to the emitter, and a family of curves at different values of base current."/>
          <p:cNvSpPr/>
          <p:nvPr/>
        </p:nvSpPr>
        <p:spPr bwMode="auto">
          <a:xfrm>
            <a:off x="3200400" y="2895600"/>
            <a:ext cx="5334000" cy="3505200"/>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p:txBody>
      </p:sp>
      <p:sp>
        <p:nvSpPr>
          <p:cNvPr id="150530" name="Rectangle 2"/>
          <p:cNvSpPr>
            <a:spLocks noGrp="1" noChangeArrowheads="1"/>
          </p:cNvSpPr>
          <p:nvPr>
            <p:ph type="title"/>
          </p:nvPr>
        </p:nvSpPr>
        <p:spPr>
          <a:xfrm>
            <a:off x="2514600" y="0"/>
            <a:ext cx="6629400" cy="1143000"/>
          </a:xfrm>
        </p:spPr>
        <p:txBody>
          <a:bodyPr/>
          <a:lstStyle/>
          <a:p>
            <a:r>
              <a:rPr lang="en-US" sz="4000" dirty="0"/>
              <a:t>Small Signal Equivalent Circuits for BJTs – 2</a:t>
            </a:r>
          </a:p>
        </p:txBody>
      </p:sp>
      <p:sp>
        <p:nvSpPr>
          <p:cNvPr id="150531" name="Rectangle 3"/>
          <p:cNvSpPr>
            <a:spLocks noGrp="1" noChangeArrowheads="1"/>
          </p:cNvSpPr>
          <p:nvPr>
            <p:ph type="body" idx="1"/>
          </p:nvPr>
        </p:nvSpPr>
        <p:spPr>
          <a:xfrm>
            <a:off x="304800" y="1143000"/>
            <a:ext cx="8382000" cy="1905000"/>
          </a:xfrm>
        </p:spPr>
        <p:txBody>
          <a:bodyPr/>
          <a:lstStyle/>
          <a:p>
            <a:r>
              <a:rPr lang="en-US" dirty="0"/>
              <a:t>	We will try to see where this model comes from, by looking first at the output characteristic of the transistor.</a:t>
            </a:r>
          </a:p>
        </p:txBody>
      </p:sp>
      <p:pic>
        <p:nvPicPr>
          <p:cNvPr id="74754" name="Picture 2" descr="This is the output characteristic of the transistor, drawn in the linear region of the transistor only.  It shows the collector current versus the voltage at the collector with respect to the emitter, and a family of curves at different values of base current."/>
          <p:cNvPicPr>
            <a:picLocks noChangeAspect="1" noChangeArrowheads="1"/>
          </p:cNvPicPr>
          <p:nvPr/>
        </p:nvPicPr>
        <p:blipFill>
          <a:blip r:embed="rId3">
            <a:extLst>
              <a:ext uri="{28A0092B-C50C-407E-A947-70E740481C1C}">
                <a14:useLocalDpi xmlns:a14="http://schemas.microsoft.com/office/drawing/2010/main" val="0"/>
              </a:ext>
            </a:extLst>
          </a:blip>
          <a:srcRect l="-134" r="-134" b="447"/>
          <a:stretch>
            <a:fillRect/>
          </a:stretch>
        </p:blipFill>
        <p:spPr bwMode="auto">
          <a:xfrm>
            <a:off x="3505200" y="3200400"/>
            <a:ext cx="4686300" cy="282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609600" y="3200400"/>
            <a:ext cx="2286000" cy="2862322"/>
          </a:xfrm>
          <a:prstGeom prst="rect">
            <a:avLst/>
          </a:prstGeom>
          <a:noFill/>
        </p:spPr>
        <p:txBody>
          <a:bodyPr wrap="square" rtlCol="0">
            <a:spAutoFit/>
          </a:bodyPr>
          <a:lstStyle/>
          <a:p>
            <a:r>
              <a:rPr lang="en-US" dirty="0"/>
              <a:t>How would we model this kind of behavior?</a:t>
            </a:r>
          </a:p>
        </p:txBody>
      </p:sp>
    </p:spTree>
    <p:extLst>
      <p:ext uri="{BB962C8B-B14F-4D97-AF65-F5344CB8AC3E}">
        <p14:creationId xmlns:p14="http://schemas.microsoft.com/office/powerpoint/2010/main" val="33932271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descr="This is the output characteristic of the transistor, drawn in the linear region of the transistor only.  It shows the collector current versus the voltage at the collector with respect to the emitter, and a family of curves at different values of base current."/>
          <p:cNvSpPr/>
          <p:nvPr/>
        </p:nvSpPr>
        <p:spPr bwMode="auto">
          <a:xfrm>
            <a:off x="3200400" y="2895600"/>
            <a:ext cx="5334000" cy="3505200"/>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p:txBody>
      </p:sp>
      <p:sp>
        <p:nvSpPr>
          <p:cNvPr id="150530" name="Rectangle 2"/>
          <p:cNvSpPr>
            <a:spLocks noGrp="1" noChangeArrowheads="1"/>
          </p:cNvSpPr>
          <p:nvPr>
            <p:ph type="title"/>
          </p:nvPr>
        </p:nvSpPr>
        <p:spPr>
          <a:xfrm>
            <a:off x="2514600" y="0"/>
            <a:ext cx="6629400" cy="1143000"/>
          </a:xfrm>
        </p:spPr>
        <p:txBody>
          <a:bodyPr/>
          <a:lstStyle/>
          <a:p>
            <a:r>
              <a:rPr lang="en-US" sz="4000" dirty="0"/>
              <a:t>Small Signal Equivalent Circuits for BJTs – 2a</a:t>
            </a:r>
          </a:p>
        </p:txBody>
      </p:sp>
      <p:sp>
        <p:nvSpPr>
          <p:cNvPr id="150531" name="Rectangle 3"/>
          <p:cNvSpPr>
            <a:spLocks noGrp="1" noChangeArrowheads="1"/>
          </p:cNvSpPr>
          <p:nvPr>
            <p:ph type="body" idx="1"/>
          </p:nvPr>
        </p:nvSpPr>
        <p:spPr>
          <a:xfrm>
            <a:off x="304800" y="1143000"/>
            <a:ext cx="8382000" cy="1905000"/>
          </a:xfrm>
        </p:spPr>
        <p:txBody>
          <a:bodyPr/>
          <a:lstStyle/>
          <a:p>
            <a:r>
              <a:rPr lang="en-US" dirty="0"/>
              <a:t>	We will try to see where this model comes from, by looking first at the output characteristic of the transistor.</a:t>
            </a:r>
          </a:p>
        </p:txBody>
      </p:sp>
      <p:pic>
        <p:nvPicPr>
          <p:cNvPr id="74754" name="Picture 2" descr="This is the output characteristic of the transistor, drawn in the linear region of the transistor only.  It shows the collector current versus the voltage at the collector with respect to the emitter, and a family of curves at different values of base current."/>
          <p:cNvPicPr>
            <a:picLocks noChangeAspect="1" noChangeArrowheads="1"/>
          </p:cNvPicPr>
          <p:nvPr/>
        </p:nvPicPr>
        <p:blipFill>
          <a:blip r:embed="rId3">
            <a:extLst>
              <a:ext uri="{28A0092B-C50C-407E-A947-70E740481C1C}">
                <a14:useLocalDpi xmlns:a14="http://schemas.microsoft.com/office/drawing/2010/main" val="0"/>
              </a:ext>
            </a:extLst>
          </a:blip>
          <a:srcRect l="-134" r="-134" b="447"/>
          <a:stretch>
            <a:fillRect/>
          </a:stretch>
        </p:blipFill>
        <p:spPr bwMode="auto">
          <a:xfrm>
            <a:off x="3505200" y="3200400"/>
            <a:ext cx="4686300" cy="282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228600" y="2743200"/>
            <a:ext cx="2667000" cy="3046988"/>
          </a:xfrm>
          <a:prstGeom prst="rect">
            <a:avLst/>
          </a:prstGeom>
          <a:noFill/>
        </p:spPr>
        <p:txBody>
          <a:bodyPr wrap="square" rtlCol="0">
            <a:spAutoFit/>
          </a:bodyPr>
          <a:lstStyle/>
          <a:p>
            <a:r>
              <a:rPr lang="en-US" sz="3200" dirty="0"/>
              <a:t>First, assume that the lines are horizontal, and equally spaced.</a:t>
            </a:r>
          </a:p>
        </p:txBody>
      </p:sp>
    </p:spTree>
    <p:extLst>
      <p:ext uri="{BB962C8B-B14F-4D97-AF65-F5344CB8AC3E}">
        <p14:creationId xmlns:p14="http://schemas.microsoft.com/office/powerpoint/2010/main" val="9555118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descr="This is the output characteristic of the transistor, drawn in the linear region of the transistor only.  It shows the collector current versus the voltage at the collector with respect to the emitter, and a family of curves at different values of base current. The partial ac model is also drawn."/>
          <p:cNvSpPr/>
          <p:nvPr/>
        </p:nvSpPr>
        <p:spPr bwMode="auto">
          <a:xfrm>
            <a:off x="2971800" y="2819400"/>
            <a:ext cx="5562600" cy="3581400"/>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p:txBody>
      </p:sp>
      <p:sp>
        <p:nvSpPr>
          <p:cNvPr id="150530" name="Rectangle 2"/>
          <p:cNvSpPr>
            <a:spLocks noGrp="1" noChangeArrowheads="1"/>
          </p:cNvSpPr>
          <p:nvPr>
            <p:ph type="title"/>
          </p:nvPr>
        </p:nvSpPr>
        <p:spPr>
          <a:xfrm>
            <a:off x="2514600" y="0"/>
            <a:ext cx="6629400" cy="1143000"/>
          </a:xfrm>
        </p:spPr>
        <p:txBody>
          <a:bodyPr/>
          <a:lstStyle/>
          <a:p>
            <a:r>
              <a:rPr lang="en-US" sz="4000" dirty="0"/>
              <a:t>Small Signal Equivalent Circuits for BJTs- 3</a:t>
            </a:r>
          </a:p>
        </p:txBody>
      </p:sp>
      <p:pic>
        <p:nvPicPr>
          <p:cNvPr id="74754" name="Picture 2" descr="This is the output characteristic of the transistor, drawn in the linear region of the transistor only.  It shows the collector current versus the voltage at the collector with respect to the emitter, and a family of curves at different values of base current. The partial ac model is also drawn."/>
          <p:cNvPicPr>
            <a:picLocks noChangeAspect="1" noChangeArrowheads="1"/>
          </p:cNvPicPr>
          <p:nvPr/>
        </p:nvPicPr>
        <p:blipFill>
          <a:blip r:embed="rId3">
            <a:extLst>
              <a:ext uri="{28A0092B-C50C-407E-A947-70E740481C1C}">
                <a14:useLocalDpi xmlns:a14="http://schemas.microsoft.com/office/drawing/2010/main" val="0"/>
              </a:ext>
            </a:extLst>
          </a:blip>
          <a:srcRect l="-134" r="-134" b="447"/>
          <a:stretch>
            <a:fillRect/>
          </a:stretch>
        </p:blipFill>
        <p:spPr bwMode="auto">
          <a:xfrm>
            <a:off x="4455706" y="3009394"/>
            <a:ext cx="3977093" cy="24008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37288" y="2743200"/>
            <a:ext cx="2934511" cy="3108543"/>
          </a:xfrm>
          <a:prstGeom prst="rect">
            <a:avLst/>
          </a:prstGeom>
          <a:noFill/>
        </p:spPr>
        <p:txBody>
          <a:bodyPr wrap="square" rtlCol="0">
            <a:spAutoFit/>
          </a:bodyPr>
          <a:lstStyle/>
          <a:p>
            <a:r>
              <a:rPr lang="en-US" sz="2800" dirty="0"/>
              <a:t>If the lines are horizontal, and equally spaced, we would model with a current dependent current source.</a:t>
            </a:r>
          </a:p>
        </p:txBody>
      </p:sp>
      <p:sp>
        <p:nvSpPr>
          <p:cNvPr id="6" name="Rectangle 4" descr="This is the output characteristic of the transistor, drawn in the linear region of the transistor only.  It shows the collector current versus the voltage at the collector with respect to the emitter, and a family of curves at different values of base current. The partial ac model is also drawn."/>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ject 6" descr="This is the output characteristic of the transistor, drawn in the linear region of the transistor only.  It shows the collector current versus the voltage at the collector with respect to the emitter, and a family of curves at different values of base current. The partial ac model is also drawn."/>
          <p:cNvGraphicFramePr>
            <a:graphicFrameLocks noChangeAspect="1"/>
          </p:cNvGraphicFramePr>
          <p:nvPr>
            <p:extLst>
              <p:ext uri="{D42A27DB-BD31-4B8C-83A1-F6EECF244321}">
                <p14:modId xmlns:p14="http://schemas.microsoft.com/office/powerpoint/2010/main" val="1308646258"/>
              </p:ext>
            </p:extLst>
          </p:nvPr>
        </p:nvGraphicFramePr>
        <p:xfrm>
          <a:off x="3099881" y="3276600"/>
          <a:ext cx="1143000" cy="2333625"/>
        </p:xfrm>
        <a:graphic>
          <a:graphicData uri="http://schemas.openxmlformats.org/presentationml/2006/ole">
            <mc:AlternateContent xmlns:mc="http://schemas.openxmlformats.org/markup-compatibility/2006">
              <mc:Choice xmlns:v="urn:schemas-microsoft-com:vml" Requires="v">
                <p:oleObj name="Picture" r:id="rId4" imgW="1143000" imgH="2334260" progId="Word.Picture.8">
                  <p:embed/>
                </p:oleObj>
              </mc:Choice>
              <mc:Fallback>
                <p:oleObj name="Picture" r:id="rId4" imgW="1143000" imgH="2334260" progId="Word.Picture.8">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l="-232" r="-232" b="534"/>
                      <a:stretch>
                        <a:fillRect/>
                      </a:stretch>
                    </p:blipFill>
                    <p:spPr bwMode="auto">
                      <a:xfrm>
                        <a:off x="3099881" y="3276600"/>
                        <a:ext cx="1143000" cy="2333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Rectangle 3"/>
          <p:cNvSpPr txBox="1">
            <a:spLocks noChangeArrowheads="1"/>
          </p:cNvSpPr>
          <p:nvPr/>
        </p:nvSpPr>
        <p:spPr bwMode="auto">
          <a:xfrm>
            <a:off x="304800" y="1143000"/>
            <a:ext cx="8382000" cy="1143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r>
              <a:rPr lang="en-US" sz="2400" kern="0" dirty="0"/>
              <a:t>	We will try to see where this model comes from, by looking at the output characteristic of the transistor.</a:t>
            </a:r>
          </a:p>
        </p:txBody>
      </p:sp>
    </p:spTree>
    <p:extLst>
      <p:ext uri="{BB962C8B-B14F-4D97-AF65-F5344CB8AC3E}">
        <p14:creationId xmlns:p14="http://schemas.microsoft.com/office/powerpoint/2010/main" val="17999980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descr="This is the output characteristic of the transistor, drawn in the linear region of the transistor only.  It shows the collector current versus the voltage at the collector with respect to the emitter, and a family of curves at different values of base current."/>
          <p:cNvSpPr/>
          <p:nvPr/>
        </p:nvSpPr>
        <p:spPr bwMode="auto">
          <a:xfrm>
            <a:off x="5029200" y="2895600"/>
            <a:ext cx="3505200" cy="2209800"/>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p:txBody>
      </p:sp>
      <p:sp>
        <p:nvSpPr>
          <p:cNvPr id="150530" name="Rectangle 2"/>
          <p:cNvSpPr>
            <a:spLocks noGrp="1" noChangeArrowheads="1"/>
          </p:cNvSpPr>
          <p:nvPr>
            <p:ph type="title"/>
          </p:nvPr>
        </p:nvSpPr>
        <p:spPr>
          <a:xfrm>
            <a:off x="2514600" y="0"/>
            <a:ext cx="6629400" cy="1143000"/>
          </a:xfrm>
        </p:spPr>
        <p:txBody>
          <a:bodyPr/>
          <a:lstStyle/>
          <a:p>
            <a:r>
              <a:rPr lang="en-US" sz="4000" dirty="0"/>
              <a:t>Small Signal Equivalent Circuits for BJTs – 3a</a:t>
            </a:r>
          </a:p>
        </p:txBody>
      </p:sp>
      <p:pic>
        <p:nvPicPr>
          <p:cNvPr id="74754" name="Picture 2" descr="This is the output characteristic of the transistor, drawn in the linear region of the transistor only.  It shows the collector current versus the voltage at the collector with respect to the emitter, and a family of curves at different values of base current. "/>
          <p:cNvPicPr>
            <a:picLocks noChangeAspect="1" noChangeArrowheads="1"/>
          </p:cNvPicPr>
          <p:nvPr/>
        </p:nvPicPr>
        <p:blipFill>
          <a:blip r:embed="rId3">
            <a:extLst>
              <a:ext uri="{28A0092B-C50C-407E-A947-70E740481C1C}">
                <a14:useLocalDpi xmlns:a14="http://schemas.microsoft.com/office/drawing/2010/main" val="0"/>
              </a:ext>
            </a:extLst>
          </a:blip>
          <a:srcRect l="-134" r="-134" b="447"/>
          <a:stretch>
            <a:fillRect/>
          </a:stretch>
        </p:blipFill>
        <p:spPr bwMode="auto">
          <a:xfrm>
            <a:off x="5414434" y="3200401"/>
            <a:ext cx="2777065" cy="16763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228601" y="2667000"/>
            <a:ext cx="4800600" cy="3539430"/>
          </a:xfrm>
          <a:prstGeom prst="rect">
            <a:avLst/>
          </a:prstGeom>
          <a:noFill/>
        </p:spPr>
        <p:txBody>
          <a:bodyPr wrap="square" rtlCol="0">
            <a:spAutoFit/>
          </a:bodyPr>
          <a:lstStyle/>
          <a:p>
            <a:r>
              <a:rPr lang="en-US" sz="2800" dirty="0"/>
              <a:t>However, these lines have a nonzero slope.  </a:t>
            </a:r>
          </a:p>
          <a:p>
            <a:r>
              <a:rPr lang="en-US" sz="2800" dirty="0"/>
              <a:t>	This slope reflects a linear increase in </a:t>
            </a:r>
            <a:r>
              <a:rPr lang="en-US" sz="2800" i="1" dirty="0" err="1"/>
              <a:t>i</a:t>
            </a:r>
            <a:r>
              <a:rPr lang="en-US" sz="2800" i="1" baseline="-25000" dirty="0" err="1"/>
              <a:t>C</a:t>
            </a:r>
            <a:r>
              <a:rPr lang="en-US" sz="2800" dirty="0"/>
              <a:t> with increase in </a:t>
            </a:r>
            <a:r>
              <a:rPr lang="en-US" sz="2800" i="1" dirty="0" err="1"/>
              <a:t>v</a:t>
            </a:r>
            <a:r>
              <a:rPr lang="en-US" sz="2800" i="1" baseline="-25000" dirty="0" err="1"/>
              <a:t>CE</a:t>
            </a:r>
            <a:r>
              <a:rPr lang="en-US" sz="2800" dirty="0"/>
              <a:t>.  What would model a linear relationship between voltage and current? </a:t>
            </a:r>
          </a:p>
        </p:txBody>
      </p:sp>
      <p:sp>
        <p:nvSpPr>
          <p:cNvPr id="8" name="Rectangle 3"/>
          <p:cNvSpPr>
            <a:spLocks noGrp="1" noChangeArrowheads="1"/>
          </p:cNvSpPr>
          <p:nvPr>
            <p:ph idx="1"/>
          </p:nvPr>
        </p:nvSpPr>
        <p:spPr>
          <a:xfrm>
            <a:off x="609600" y="1371600"/>
            <a:ext cx="7772400" cy="990600"/>
          </a:xfrm>
        </p:spPr>
        <p:txBody>
          <a:bodyPr/>
          <a:lstStyle/>
          <a:p>
            <a:r>
              <a:rPr lang="en-US" sz="2400" dirty="0"/>
              <a:t>	We will try to see where this model comes from, by looking at the output characteristic of the transistor.</a:t>
            </a:r>
          </a:p>
        </p:txBody>
      </p:sp>
    </p:spTree>
    <p:extLst>
      <p:ext uri="{BB962C8B-B14F-4D97-AF65-F5344CB8AC3E}">
        <p14:creationId xmlns:p14="http://schemas.microsoft.com/office/powerpoint/2010/main" val="241746430"/>
      </p:ext>
    </p:extLst>
  </p:cSld>
  <p:clrMapOvr>
    <a:masterClrMapping/>
  </p:clrMapOvr>
</p:sld>
</file>

<file path=ppt/theme/theme1.xml><?xml version="1.0" encoding="utf-8"?>
<a:theme xmlns:a="http://schemas.openxmlformats.org/drawingml/2006/main" name="Pulse">
  <a:themeElements>
    <a:clrScheme name="Pulse 2">
      <a:dk1>
        <a:srgbClr val="000000"/>
      </a:dk1>
      <a:lt1>
        <a:srgbClr val="FFFFFF"/>
      </a:lt1>
      <a:dk2>
        <a:srgbClr val="000066"/>
      </a:dk2>
      <a:lt2>
        <a:srgbClr val="FFCC66"/>
      </a:lt2>
      <a:accent1>
        <a:srgbClr val="FF9900"/>
      </a:accent1>
      <a:accent2>
        <a:srgbClr val="000044"/>
      </a:accent2>
      <a:accent3>
        <a:srgbClr val="AAAAB8"/>
      </a:accent3>
      <a:accent4>
        <a:srgbClr val="DADADA"/>
      </a:accent4>
      <a:accent5>
        <a:srgbClr val="FFCAAA"/>
      </a:accent5>
      <a:accent6>
        <a:srgbClr val="00003D"/>
      </a:accent6>
      <a:hlink>
        <a:srgbClr val="3366FF"/>
      </a:hlink>
      <a:folHlink>
        <a:srgbClr val="FFFF00"/>
      </a:folHlink>
    </a:clrScheme>
    <a:fontScheme name="Puls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chemeClr val="tx1"/>
            </a:solidFill>
            <a:effectLst/>
            <a:latin typeface="Arial" charset="0"/>
          </a:defRPr>
        </a:defPPr>
      </a:lstStyle>
    </a:lnDef>
  </a:objectDefaults>
  <a:extraClrSchemeLst>
    <a:extraClrScheme>
      <a:clrScheme name="Pulse 1">
        <a:dk1>
          <a:srgbClr val="000000"/>
        </a:dk1>
        <a:lt1>
          <a:srgbClr val="CCECFF"/>
        </a:lt1>
        <a:dk2>
          <a:srgbClr val="000066"/>
        </a:dk2>
        <a:lt2>
          <a:srgbClr val="6699FF"/>
        </a:lt2>
        <a:accent1>
          <a:srgbClr val="33CCCC"/>
        </a:accent1>
        <a:accent2>
          <a:srgbClr val="0099FF"/>
        </a:accent2>
        <a:accent3>
          <a:srgbClr val="E2F4FF"/>
        </a:accent3>
        <a:accent4>
          <a:srgbClr val="000000"/>
        </a:accent4>
        <a:accent5>
          <a:srgbClr val="ADE2E2"/>
        </a:accent5>
        <a:accent6>
          <a:srgbClr val="008AE7"/>
        </a:accent6>
        <a:hlink>
          <a:srgbClr val="FFFFFF"/>
        </a:hlink>
        <a:folHlink>
          <a:srgbClr val="3366FF"/>
        </a:folHlink>
      </a:clrScheme>
      <a:clrMap bg1="lt1" tx1="dk1" bg2="lt2" tx2="dk2" accent1="accent1" accent2="accent2" accent3="accent3" accent4="accent4" accent5="accent5" accent6="accent6" hlink="hlink" folHlink="folHlink"/>
    </a:extraClrScheme>
    <a:extraClrScheme>
      <a:clrScheme name="Pulse 2">
        <a:dk1>
          <a:srgbClr val="000000"/>
        </a:dk1>
        <a:lt1>
          <a:srgbClr val="FFFFFF"/>
        </a:lt1>
        <a:dk2>
          <a:srgbClr val="000066"/>
        </a:dk2>
        <a:lt2>
          <a:srgbClr val="FFCC66"/>
        </a:lt2>
        <a:accent1>
          <a:srgbClr val="FF9900"/>
        </a:accent1>
        <a:accent2>
          <a:srgbClr val="000044"/>
        </a:accent2>
        <a:accent3>
          <a:srgbClr val="AAAAB8"/>
        </a:accent3>
        <a:accent4>
          <a:srgbClr val="DADADA"/>
        </a:accent4>
        <a:accent5>
          <a:srgbClr val="FFCAAA"/>
        </a:accent5>
        <a:accent6>
          <a:srgbClr val="00003D"/>
        </a:accent6>
        <a:hlink>
          <a:srgbClr val="3366FF"/>
        </a:hlink>
        <a:folHlink>
          <a:srgbClr val="FFFF00"/>
        </a:folHlink>
      </a:clrScheme>
      <a:clrMap bg1="dk2" tx1="lt1" bg2="dk1" tx2="lt2" accent1="accent1" accent2="accent2" accent3="accent3" accent4="accent4" accent5="accent5" accent6="accent6" hlink="hlink" folHlink="folHlink"/>
    </a:extraClrScheme>
    <a:extraClrScheme>
      <a:clrScheme name="Pulse 3">
        <a:dk1>
          <a:srgbClr val="000000"/>
        </a:dk1>
        <a:lt1>
          <a:srgbClr val="FFFFFF"/>
        </a:lt1>
        <a:dk2>
          <a:srgbClr val="000000"/>
        </a:dk2>
        <a:lt2>
          <a:srgbClr val="DDDDDD"/>
        </a:lt2>
        <a:accent1>
          <a:srgbClr val="CBCBCB"/>
        </a:accent1>
        <a:accent2>
          <a:srgbClr val="C0C0C0"/>
        </a:accent2>
        <a:accent3>
          <a:srgbClr val="FFFFFF"/>
        </a:accent3>
        <a:accent4>
          <a:srgbClr val="000000"/>
        </a:accent4>
        <a:accent5>
          <a:srgbClr val="E2E2E2"/>
        </a:accent5>
        <a:accent6>
          <a:srgbClr val="AEAEAE"/>
        </a:accent6>
        <a:hlink>
          <a:srgbClr val="4D4D4D"/>
        </a:hlink>
        <a:folHlink>
          <a:srgbClr val="868686"/>
        </a:folHlink>
      </a:clrScheme>
      <a:clrMap bg1="lt1" tx1="dk1" bg2="lt2" tx2="dk2" accent1="accent1" accent2="accent2" accent3="accent3" accent4="accent4" accent5="accent5" accent6="accent6" hlink="hlink" folHlink="folHlink"/>
    </a:extraClrScheme>
    <a:extraClrScheme>
      <a:clrScheme name="Pulse 4">
        <a:dk1>
          <a:srgbClr val="000000"/>
        </a:dk1>
        <a:lt1>
          <a:srgbClr val="FFFFFF"/>
        </a:lt1>
        <a:dk2>
          <a:srgbClr val="660033"/>
        </a:dk2>
        <a:lt2>
          <a:srgbClr val="FFCC66"/>
        </a:lt2>
        <a:accent1>
          <a:srgbClr val="FF9900"/>
        </a:accent1>
        <a:accent2>
          <a:srgbClr val="440022"/>
        </a:accent2>
        <a:accent3>
          <a:srgbClr val="B8AAAD"/>
        </a:accent3>
        <a:accent4>
          <a:srgbClr val="DADADA"/>
        </a:accent4>
        <a:accent5>
          <a:srgbClr val="FFCAAA"/>
        </a:accent5>
        <a:accent6>
          <a:srgbClr val="3D001E"/>
        </a:accent6>
        <a:hlink>
          <a:srgbClr val="B20059"/>
        </a:hlink>
        <a:folHlink>
          <a:srgbClr val="FF6699"/>
        </a:folHlink>
      </a:clrScheme>
      <a:clrMap bg1="dk2" tx1="lt1" bg2="dk1" tx2="lt2" accent1="accent1" accent2="accent2" accent3="accent3" accent4="accent4" accent5="accent5" accent6="accent6" hlink="hlink" folHlink="folHlink"/>
    </a:extraClrScheme>
    <a:extraClrScheme>
      <a:clrScheme name="Pulse 5">
        <a:dk1>
          <a:srgbClr val="000000"/>
        </a:dk1>
        <a:lt1>
          <a:srgbClr val="FFFFFF"/>
        </a:lt1>
        <a:dk2>
          <a:srgbClr val="663300"/>
        </a:dk2>
        <a:lt2>
          <a:srgbClr val="FFCC66"/>
        </a:lt2>
        <a:accent1>
          <a:srgbClr val="FF9900"/>
        </a:accent1>
        <a:accent2>
          <a:srgbClr val="361B00"/>
        </a:accent2>
        <a:accent3>
          <a:srgbClr val="B8ADAA"/>
        </a:accent3>
        <a:accent4>
          <a:srgbClr val="DADADA"/>
        </a:accent4>
        <a:accent5>
          <a:srgbClr val="FFCAAA"/>
        </a:accent5>
        <a:accent6>
          <a:srgbClr val="301700"/>
        </a:accent6>
        <a:hlink>
          <a:srgbClr val="996633"/>
        </a:hlink>
        <a:folHlink>
          <a:srgbClr val="FF6699"/>
        </a:folHlink>
      </a:clrScheme>
      <a:clrMap bg1="dk2" tx1="lt1" bg2="dk1" tx2="lt2" accent1="accent1" accent2="accent2" accent3="accent3" accent4="accent4" accent5="accent5" accent6="accent6" hlink="hlink" folHlink="folHlink"/>
    </a:extraClrScheme>
    <a:extraClrScheme>
      <a:clrScheme name="Pulse 6">
        <a:dk1>
          <a:srgbClr val="000000"/>
        </a:dk1>
        <a:lt1>
          <a:srgbClr val="FFFFFF"/>
        </a:lt1>
        <a:dk2>
          <a:srgbClr val="003300"/>
        </a:dk2>
        <a:lt2>
          <a:srgbClr val="FFCC66"/>
        </a:lt2>
        <a:accent1>
          <a:srgbClr val="CC9900"/>
        </a:accent1>
        <a:accent2>
          <a:srgbClr val="001600"/>
        </a:accent2>
        <a:accent3>
          <a:srgbClr val="AAADAA"/>
        </a:accent3>
        <a:accent4>
          <a:srgbClr val="DADADA"/>
        </a:accent4>
        <a:accent5>
          <a:srgbClr val="E2CAAA"/>
        </a:accent5>
        <a:accent6>
          <a:srgbClr val="001300"/>
        </a:accent6>
        <a:hlink>
          <a:srgbClr val="006600"/>
        </a:hlink>
        <a:folHlink>
          <a:srgbClr val="009999"/>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D:\Program Files\Microsoft Office\Templates\Presentation Designs\Pulse.pot</Template>
  <TotalTime>3099</TotalTime>
  <Pages>13</Pages>
  <Words>1713</Words>
  <Application>Microsoft Office PowerPoint</Application>
  <PresentationFormat>On-screen Show (4:3)</PresentationFormat>
  <Paragraphs>101</Paragraphs>
  <Slides>27</Slides>
  <Notes>25</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3</vt:i4>
      </vt:variant>
      <vt:variant>
        <vt:lpstr>Slide Titles</vt:lpstr>
      </vt:variant>
      <vt:variant>
        <vt:i4>27</vt:i4>
      </vt:variant>
    </vt:vector>
  </HeadingPairs>
  <TitlesOfParts>
    <vt:vector size="36" baseType="lpstr">
      <vt:lpstr>Arial</vt:lpstr>
      <vt:lpstr>Arial Black</vt:lpstr>
      <vt:lpstr>Helvetica</vt:lpstr>
      <vt:lpstr>Symbol</vt:lpstr>
      <vt:lpstr>Times New Roman</vt:lpstr>
      <vt:lpstr>Pulse</vt:lpstr>
      <vt:lpstr>VISIO</vt:lpstr>
      <vt:lpstr>Picture</vt:lpstr>
      <vt:lpstr>Microsoft Visio 2003-2010 Drawing</vt:lpstr>
      <vt:lpstr>ECE 3355 Electronics</vt:lpstr>
      <vt:lpstr>Bipolar Junction Transistors</vt:lpstr>
      <vt:lpstr>Overview of this Part  Bipolar Junction Transistors (BJTs)</vt:lpstr>
      <vt:lpstr>Small Signal Equivalent Circuits for BJTs</vt:lpstr>
      <vt:lpstr>Small Signal Equivalent Circuits for BJTs -1</vt:lpstr>
      <vt:lpstr>Small Signal Equivalent Circuits for BJTs – 2</vt:lpstr>
      <vt:lpstr>Small Signal Equivalent Circuits for BJTs – 2a</vt:lpstr>
      <vt:lpstr>Small Signal Equivalent Circuits for BJTs- 3</vt:lpstr>
      <vt:lpstr>Small Signal Equivalent Circuits for BJTs – 3a</vt:lpstr>
      <vt:lpstr>Small Signal Equivalent Circuits for BJTs - 4</vt:lpstr>
      <vt:lpstr>Small Signal Equivalent Circuits for BJTs – 4a</vt:lpstr>
      <vt:lpstr>Small Signal Equivalent Circuits for BJT-5</vt:lpstr>
      <vt:lpstr>Small Signal Equivalent Circuits for BJTs - 6</vt:lpstr>
      <vt:lpstr>Small Signal Equivalent Circuits for BJTs – 7</vt:lpstr>
      <vt:lpstr>Small Signal Equivalent Circuits for BJTs - 11 </vt:lpstr>
      <vt:lpstr>Small Signal Equivalent Circuits for BJTs - 12</vt:lpstr>
      <vt:lpstr>Small Signal Equivalent Circuits for BJTs -13</vt:lpstr>
      <vt:lpstr>Small Signal Equivalent Circuits for BJTs - 14</vt:lpstr>
      <vt:lpstr>Some Important Concepts</vt:lpstr>
      <vt:lpstr>Some Important Concepts 0</vt:lpstr>
      <vt:lpstr>Some Important Concepts 1</vt:lpstr>
      <vt:lpstr>Some Important Concepts 1a</vt:lpstr>
      <vt:lpstr>Some Important Concepts 2</vt:lpstr>
      <vt:lpstr>Some Important Concepts 2a</vt:lpstr>
      <vt:lpstr>Some Important Concepts 3</vt:lpstr>
      <vt:lpstr>Some Important Concepts 4</vt:lpstr>
      <vt:lpstr>Example Problem</vt:lpstr>
    </vt:vector>
  </TitlesOfParts>
  <Company>Dept. of ECE, University of Houston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ECE 3355 Electronics Lecture Set #7</dc:title>
  <dc:subject>Diode Models and Diode Circuits</dc:subject>
  <dc:creator>Dr. Dave Shattuck</dc:creator>
  <cp:lastModifiedBy>Shattuck, David P</cp:lastModifiedBy>
  <cp:revision>224</cp:revision>
  <dcterms:created xsi:type="dcterms:W3CDTF">1998-01-22T10:48:04Z</dcterms:created>
  <dcterms:modified xsi:type="dcterms:W3CDTF">2026-04-29T16:17:28Z</dcterms:modified>
</cp:coreProperties>
</file>