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6" r:id="rId5"/>
    <p:sldId id="260" r:id="rId6"/>
    <p:sldId id="262" r:id="rId7"/>
    <p:sldId id="267" r:id="rId8"/>
    <p:sldId id="268" r:id="rId9"/>
    <p:sldId id="270" r:id="rId10"/>
    <p:sldId id="271" r:id="rId11"/>
    <p:sldId id="273" r:id="rId12"/>
    <p:sldId id="265" r:id="rId13"/>
  </p:sldIdLst>
  <p:sldSz cx="9144000" cy="6858000" type="screen4x3"/>
  <p:notesSz cx="6845300" cy="91963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9933"/>
    <a:srgbClr val="660066"/>
    <a:srgbClr val="FFFFFF"/>
    <a:srgbClr val="006666"/>
    <a:srgbClr val="009999"/>
    <a:srgbClr val="00CC99"/>
    <a:srgbClr val="330099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589" autoAdjust="0"/>
    <p:restoredTop sz="94289" autoAdjust="0"/>
  </p:normalViewPr>
  <p:slideViewPr>
    <p:cSldViewPr>
      <p:cViewPr varScale="1">
        <p:scale>
          <a:sx n="103" d="100"/>
          <a:sy n="103" d="100"/>
        </p:scale>
        <p:origin x="-2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96"/>
        <p:guide pos="215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Welcome to Electronics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D370A7F-8183-439E-93A0-FE566C196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A69697A-7499-4397-91F1-312CF07AC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C0940-846A-412A-A180-5107AEF6F5A8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D68EDC-7C9C-4E99-A86C-D9E965B51919}" type="slidenum">
              <a:rPr lang="en-US"/>
              <a:pPr/>
              <a:t>10</a:t>
            </a:fld>
            <a:endParaRPr lang="en-US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8A6E3-004C-456E-8A8E-552F988915FF}" type="slidenum">
              <a:rPr lang="en-US"/>
              <a:pPr/>
              <a:t>11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CA423-FB46-4965-A553-BE1B33C42F25}" type="slidenum">
              <a:rPr lang="en-US"/>
              <a:pPr/>
              <a:t>12</a:t>
            </a:fld>
            <a:endParaRPr lang="en-US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105F7-8156-4850-AFD2-F8899B094E3C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0DB622-376A-46AF-A557-D63862B1D2AB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10CA9D-F013-4394-B0DE-D2D3232604A7}" type="slidenum">
              <a:rPr lang="en-US"/>
              <a:pPr/>
              <a:t>4</a:t>
            </a:fld>
            <a:endParaRPr lang="en-US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2673D-20C2-444D-85AD-2FAF45DD135A}" type="slidenum">
              <a:rPr lang="en-US"/>
              <a:pPr/>
              <a:t>5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FE6398-C075-467F-A889-A6730FE8E7CF}" type="slidenum">
              <a:rPr lang="en-US"/>
              <a:pPr/>
              <a:t>6</a:t>
            </a:fld>
            <a:endParaRPr lang="en-US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9C8DE-F93B-4034-AC7D-3B43C3252EC4}" type="slidenum">
              <a:rPr lang="en-US"/>
              <a:pPr/>
              <a:t>7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DA74FB-E67D-4176-892F-8C26FC5BD8CE}" type="slidenum">
              <a:rPr lang="en-US"/>
              <a:pPr/>
              <a:t>8</a:t>
            </a:fld>
            <a:endParaRPr lang="en-US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6A63A-9F45-474A-A15C-088249FEBBC3}" type="slidenum">
              <a:rPr lang="en-US"/>
              <a:pPr/>
              <a:t>9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1B6923-137A-4438-9B59-10FD53326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6CD7-22C9-48CB-A7ED-F181C9B97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7DC39-3CFF-4ECF-9159-8952D53AB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A69D8-D688-4B2C-BBB6-9B2E94A2B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E70EF-82DE-4CF1-8A11-44347717F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DBC99-200D-4BD5-A5C8-80A649199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B02A1-4B75-4F90-9FCF-0E1147BB3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7EC35-0030-4C75-87C7-69F8EF3ED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BE519-AC9A-4E8A-B29E-FB178371F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8A3EE-8B81-4AB7-A803-37FCEA4EB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07CB2-D36B-44E1-9234-521AA83C5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1028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sp>
        <p:nvSpPr>
          <p:cNvPr id="1031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5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B5FD13ED-968C-4816-A898-C4CCAD294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712BAC1-F20E-429F-971D-C316BC5D61EF}" type="slidenum">
              <a:rPr lang="en-US"/>
              <a:pPr/>
              <a:t>1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1981200" y="1447800"/>
          <a:ext cx="3198813" cy="2884488"/>
        </p:xfrm>
        <a:graphic>
          <a:graphicData uri="http://schemas.openxmlformats.org/presentationml/2006/ole">
            <p:oleObj spid="_x0000_s1026" name="Clip" r:id="rId4" imgW="1407240" imgH="1267920" progId="MS_ClipArt_Gallery.5">
              <p:embed/>
            </p:oleObj>
          </a:graphicData>
        </a:graphic>
      </p:graphicFrame>
      <p:sp>
        <p:nvSpPr>
          <p:cNvPr id="1028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Welcome to Electronics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subTitle" idx="1"/>
          </p:nvPr>
        </p:nvSpPr>
        <p:spPr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Len Trombetta</a:t>
            </a:r>
            <a:endParaRPr lang="en-US" sz="2000" smtClean="0">
              <a:solidFill>
                <a:schemeClr val="tx2"/>
              </a:solidFill>
            </a:endParaRPr>
          </a:p>
        </p:txBody>
      </p:sp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5410200" y="2514600"/>
            <a:ext cx="3221038" cy="1187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Be sure to pick up…</a:t>
            </a:r>
          </a:p>
          <a:p>
            <a:r>
              <a:rPr lang="en-US"/>
              <a:t>     - Syllabus</a:t>
            </a:r>
          </a:p>
          <a:p>
            <a:r>
              <a:rPr lang="en-US"/>
              <a:t>     - </a:t>
            </a:r>
            <a:r>
              <a:rPr lang="en-US" i="1"/>
              <a:t>Blackboard</a:t>
            </a:r>
            <a:r>
              <a:rPr lang="en-US"/>
              <a:t> handout</a:t>
            </a: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420E36-B61A-472A-8FF2-119128DEFA7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generally involves open-ended problems.</a:t>
            </a:r>
          </a:p>
          <a:p>
            <a:pPr lvl="1" eaLnBrk="1" hangingPunct="1"/>
            <a:r>
              <a:rPr lang="en-US" smtClean="0"/>
              <a:t>Insufficient information</a:t>
            </a:r>
          </a:p>
          <a:p>
            <a:pPr lvl="1" eaLnBrk="1" hangingPunct="1"/>
            <a:r>
              <a:rPr lang="en-US" smtClean="0"/>
              <a:t>Many possible solutions</a:t>
            </a:r>
          </a:p>
          <a:p>
            <a:pPr eaLnBrk="1" hangingPunct="1"/>
            <a:r>
              <a:rPr lang="en-US" smtClean="0"/>
              <a:t>Design requires the designer to think about whether his/her creation makes sense.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447800" y="4648200"/>
            <a:ext cx="655320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/>
              <a:t>We will have some “design” problems on homework and quizzes/exams, and a team project.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DCD95-D04D-4E8D-A600-E4A9491BE4A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the Professor	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6775450" cy="2286000"/>
          </a:xfrm>
        </p:spPr>
        <p:txBody>
          <a:bodyPr/>
          <a:lstStyle/>
          <a:p>
            <a:pPr eaLnBrk="1" hangingPunct="1"/>
            <a:r>
              <a:rPr lang="en-US" smtClean="0"/>
              <a:t>I’m here to help.  Come to see me.</a:t>
            </a:r>
          </a:p>
          <a:p>
            <a:pPr lvl="1" eaLnBrk="1" hangingPunct="1"/>
            <a:r>
              <a:rPr lang="en-US" smtClean="0"/>
              <a:t>Office hours after class or other times by appointment</a:t>
            </a:r>
          </a:p>
          <a:p>
            <a:pPr lvl="1" eaLnBrk="1" hangingPunct="1"/>
            <a:r>
              <a:rPr lang="en-US" smtClean="0"/>
              <a:t>E-mail</a:t>
            </a:r>
          </a:p>
          <a:p>
            <a:pPr lvl="1" eaLnBrk="1" hangingPunct="1"/>
            <a:r>
              <a:rPr lang="en-US" smtClean="0"/>
              <a:t>Random visits: If my door is open and I’m not off to a meeting, we can talk.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9635BF-C96F-4F42-A154-7B7C2BECDBFC}" type="slidenum">
              <a:rPr lang="en-US"/>
              <a:pPr/>
              <a:t>12</a:t>
            </a:fld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Keys to Success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the homework</a:t>
            </a:r>
          </a:p>
          <a:p>
            <a:pPr eaLnBrk="1" hangingPunct="1"/>
            <a:r>
              <a:rPr lang="en-US" smtClean="0"/>
              <a:t>Keep up with the material and the class</a:t>
            </a:r>
          </a:p>
          <a:p>
            <a:pPr eaLnBrk="1" hangingPunct="1"/>
            <a:r>
              <a:rPr lang="en-US" smtClean="0"/>
              <a:t>Read the book</a:t>
            </a:r>
          </a:p>
          <a:p>
            <a:pPr eaLnBrk="1" hangingPunct="1"/>
            <a:r>
              <a:rPr lang="en-US" smtClean="0"/>
              <a:t>Use available resources</a:t>
            </a:r>
          </a:p>
          <a:p>
            <a:pPr lvl="1" eaLnBrk="1" hangingPunct="1"/>
            <a:r>
              <a:rPr lang="en-US" smtClean="0"/>
              <a:t>Notes</a:t>
            </a:r>
          </a:p>
          <a:p>
            <a:pPr lvl="1" eaLnBrk="1" hangingPunct="1"/>
            <a:r>
              <a:rPr lang="en-US" smtClean="0"/>
              <a:t>Old exams</a:t>
            </a:r>
          </a:p>
          <a:p>
            <a:pPr lvl="1" eaLnBrk="1" hangingPunct="1"/>
            <a:r>
              <a:rPr lang="en-US" smtClean="0"/>
              <a:t>Supplements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5122" name="Object 4"/>
          <p:cNvGraphicFramePr>
            <a:graphicFrameLocks/>
          </p:cNvGraphicFramePr>
          <p:nvPr/>
        </p:nvGraphicFramePr>
        <p:xfrm>
          <a:off x="6858000" y="3657600"/>
          <a:ext cx="1447800" cy="1905000"/>
        </p:xfrm>
        <a:graphic>
          <a:graphicData uri="http://schemas.openxmlformats.org/presentationml/2006/ole">
            <p:oleObj spid="_x0000_s5122" name="Clip" r:id="rId4" imgW="1271880" imgH="1830600" progId="MS_ClipArt_Gallery.5">
              <p:embed/>
            </p:oleObj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2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874D6B-1036-4076-BDB9-474947B5AE85}" type="slidenum">
              <a:rPr lang="en-US"/>
              <a:pPr/>
              <a:t>2</a:t>
            </a:fld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Topics in ECE 3455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6019800" cy="3787775"/>
          </a:xfrm>
        </p:spPr>
        <p:txBody>
          <a:bodyPr/>
          <a:lstStyle/>
          <a:p>
            <a:pPr eaLnBrk="1" hangingPunct="1"/>
            <a:r>
              <a:rPr lang="en-US" smtClean="0"/>
              <a:t>Signals and amplifier models</a:t>
            </a:r>
          </a:p>
          <a:p>
            <a:pPr lvl="1" eaLnBrk="1" hangingPunct="1"/>
            <a:r>
              <a:rPr lang="en-US" smtClean="0"/>
              <a:t>Frequency Response</a:t>
            </a:r>
          </a:p>
          <a:p>
            <a:pPr eaLnBrk="1" hangingPunct="1"/>
            <a:r>
              <a:rPr lang="en-US" smtClean="0"/>
              <a:t>Operational amplifiers</a:t>
            </a:r>
          </a:p>
          <a:p>
            <a:pPr eaLnBrk="1" hangingPunct="1"/>
            <a:r>
              <a:rPr lang="en-US" smtClean="0"/>
              <a:t>Diodes and nonlinear circuits</a:t>
            </a:r>
          </a:p>
          <a:p>
            <a:pPr eaLnBrk="1" hangingPunct="1"/>
            <a:r>
              <a:rPr lang="en-US" smtClean="0"/>
              <a:t>Bipolar Junction Transistors (BJTs)</a:t>
            </a:r>
          </a:p>
          <a:p>
            <a:pPr lvl="1" eaLnBrk="1" hangingPunct="1"/>
            <a:r>
              <a:rPr lang="en-US" smtClean="0"/>
              <a:t>Biasing</a:t>
            </a:r>
          </a:p>
          <a:p>
            <a:pPr lvl="1" eaLnBrk="1" hangingPunct="1"/>
            <a:r>
              <a:rPr lang="en-US" smtClean="0"/>
              <a:t>Signals</a:t>
            </a:r>
          </a:p>
          <a:p>
            <a:pPr eaLnBrk="1" hangingPunct="1"/>
            <a:r>
              <a:rPr lang="en-US" smtClean="0"/>
              <a:t>Circuit models for devices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228600" y="685800"/>
          <a:ext cx="1752600" cy="1676400"/>
        </p:xfrm>
        <a:graphic>
          <a:graphicData uri="http://schemas.openxmlformats.org/presentationml/2006/ole">
            <p:oleObj spid="_x0000_s2050" name="Clip" r:id="rId4" imgW="1713240" imgH="1717200" progId="MS_ClipArt_Gallery.5">
              <p:embed/>
            </p:oleObj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  <p:bldP spid="7174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D27C40-7A6A-4EB2-88D5-AA7656BA292C}" type="slidenum">
              <a:rPr lang="en-US"/>
              <a:pPr/>
              <a:t>3</a:t>
            </a:fld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 to ECE 2300/2100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vs. Practice</a:t>
            </a:r>
          </a:p>
          <a:p>
            <a:pPr eaLnBrk="1" hangingPunct="1"/>
            <a:r>
              <a:rPr lang="en-US" smtClean="0"/>
              <a:t>Lecture/Lab</a:t>
            </a:r>
          </a:p>
          <a:p>
            <a:pPr eaLnBrk="1" hangingPunct="1"/>
            <a:r>
              <a:rPr lang="en-US" smtClean="0"/>
              <a:t>Level of difficulty</a:t>
            </a:r>
          </a:p>
          <a:p>
            <a:pPr eaLnBrk="1" hangingPunct="1"/>
            <a:r>
              <a:rPr lang="en-US" smtClean="0"/>
              <a:t>Doing the homework: Its not about the grade…</a:t>
            </a:r>
          </a:p>
        </p:txBody>
      </p:sp>
      <p:graphicFrame>
        <p:nvGraphicFramePr>
          <p:cNvPr id="3074" name="Object 4"/>
          <p:cNvGraphicFramePr>
            <a:graphicFrameLocks/>
          </p:cNvGraphicFramePr>
          <p:nvPr/>
        </p:nvGraphicFramePr>
        <p:xfrm>
          <a:off x="228600" y="685800"/>
          <a:ext cx="1752600" cy="1295400"/>
        </p:xfrm>
        <a:graphic>
          <a:graphicData uri="http://schemas.openxmlformats.org/presentationml/2006/ole">
            <p:oleObj spid="_x0000_s3074" name="Clip" r:id="rId4" imgW="1808640" imgH="1409760" progId="MS_ClipArt_Gallery.5">
              <p:embed/>
            </p:oleObj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F171B4-91E2-461C-A1AE-0BE1A47399F0}" type="slidenum">
              <a:rPr lang="en-US"/>
              <a:pPr/>
              <a:t>4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Homework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7080250" cy="4151313"/>
          </a:xfrm>
        </p:spPr>
        <p:txBody>
          <a:bodyPr/>
          <a:lstStyle/>
          <a:p>
            <a:pPr eaLnBrk="1" hangingPunct="1"/>
            <a:r>
              <a:rPr lang="en-US" smtClean="0"/>
              <a:t>Homework is how you figure out what’s going on</a:t>
            </a:r>
          </a:p>
          <a:p>
            <a:pPr eaLnBrk="1" hangingPunct="1"/>
            <a:r>
              <a:rPr lang="en-US" smtClean="0"/>
              <a:t>In writing quizzes and exams, I will assume you have done (and understand) the homework</a:t>
            </a:r>
          </a:p>
          <a:p>
            <a:pPr eaLnBrk="1" hangingPunct="1"/>
            <a:r>
              <a:rPr lang="en-US" smtClean="0"/>
              <a:t>Don’t leave homework until the last minute</a:t>
            </a:r>
          </a:p>
          <a:p>
            <a:pPr eaLnBrk="1" hangingPunct="1"/>
            <a:r>
              <a:rPr lang="en-US" smtClean="0"/>
              <a:t>Homework will be graded, but it’s not about the grade</a:t>
            </a:r>
          </a:p>
          <a:p>
            <a:pPr eaLnBrk="1" hangingPunct="1"/>
            <a:r>
              <a:rPr lang="en-US" smtClean="0"/>
              <a:t>Homework must be neat and conform to notation and other class standards, or credit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	will be subtracted</a:t>
            </a:r>
          </a:p>
        </p:txBody>
      </p:sp>
      <p:pic>
        <p:nvPicPr>
          <p:cNvPr id="8197" name="Picture 4" descr="bd0638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"/>
            <a:ext cx="129857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bd06033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962400"/>
            <a:ext cx="14097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PE01686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724400"/>
            <a:ext cx="1592263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8A7F90-64B9-4F8D-AC96-C578AB59F0E9}" type="slidenum">
              <a:rPr lang="en-US"/>
              <a:pPr/>
              <a:t>5</a:t>
            </a:fld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Assignments and Grading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Homework (11)</a:t>
            </a:r>
          </a:p>
          <a:p>
            <a:pPr eaLnBrk="1" hangingPunct="1"/>
            <a:r>
              <a:rPr lang="en-US" smtClean="0"/>
              <a:t>In-class quizzes (6)</a:t>
            </a:r>
          </a:p>
          <a:p>
            <a:pPr eaLnBrk="1" hangingPunct="1"/>
            <a:r>
              <a:rPr lang="en-US" smtClean="0"/>
              <a:t>Midterm exams (2 – Saturday afternoons)</a:t>
            </a:r>
          </a:p>
          <a:p>
            <a:pPr eaLnBrk="1" hangingPunct="1"/>
            <a:r>
              <a:rPr lang="en-US" smtClean="0"/>
              <a:t>Final exam</a:t>
            </a:r>
          </a:p>
          <a:p>
            <a:pPr eaLnBrk="1" hangingPunct="1"/>
            <a:r>
              <a:rPr lang="en-US" smtClean="0"/>
              <a:t>Lab grades</a:t>
            </a:r>
          </a:p>
          <a:p>
            <a:pPr lvl="1" eaLnBrk="1" hangingPunct="1"/>
            <a:r>
              <a:rPr lang="en-US" smtClean="0"/>
              <a:t>Informal reports (6)</a:t>
            </a:r>
          </a:p>
          <a:p>
            <a:pPr lvl="1" eaLnBrk="1" hangingPunct="1"/>
            <a:r>
              <a:rPr lang="en-US" smtClean="0"/>
              <a:t>Project/formal report (team project/individual report)</a:t>
            </a:r>
          </a:p>
          <a:p>
            <a:pPr lvl="1" eaLnBrk="1" hangingPunct="1"/>
            <a:r>
              <a:rPr lang="en-US" smtClean="0"/>
              <a:t>Due at close of lab on the date shown in the schedule</a:t>
            </a:r>
          </a:p>
        </p:txBody>
      </p:sp>
      <p:graphicFrame>
        <p:nvGraphicFramePr>
          <p:cNvPr id="4098" name="Object 4"/>
          <p:cNvGraphicFramePr>
            <a:graphicFrameLocks/>
          </p:cNvGraphicFramePr>
          <p:nvPr/>
        </p:nvGraphicFramePr>
        <p:xfrm>
          <a:off x="228600" y="685800"/>
          <a:ext cx="1863725" cy="1406525"/>
        </p:xfrm>
        <a:graphic>
          <a:graphicData uri="http://schemas.openxmlformats.org/presentationml/2006/ole">
            <p:oleObj spid="_x0000_s4098" name="Clip" r:id="rId4" imgW="1839600" imgH="1387800" progId="MS_ClipArt_Gallery.5">
              <p:embed/>
            </p:oleObj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  <p:bldP spid="9222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9EC70-A58C-45DD-8759-D73B65ECCA0A}" type="slidenum">
              <a:rPr lang="en-US"/>
              <a:pPr/>
              <a:t>6</a:t>
            </a:fld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Blackboard and e-Mail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Blackboard will be used for communications as well as posting of assignments, class notes, etc.</a:t>
            </a:r>
          </a:p>
          <a:p>
            <a:pPr eaLnBrk="1" hangingPunct="1"/>
            <a:r>
              <a:rPr lang="en-US" smtClean="0"/>
              <a:t>I will assume that your @uh.edu alias is functioning. I will NOT track you down on hotmail, yahoo, gmail, …</a:t>
            </a:r>
          </a:p>
        </p:txBody>
      </p:sp>
      <p:pic>
        <p:nvPicPr>
          <p:cNvPr id="9221" name="Picture 7" descr="BS0058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419600"/>
            <a:ext cx="2286000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0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EBEF9-0617-4D3D-B896-77C369FFCF92}" type="slidenum">
              <a:rPr lang="en-US"/>
              <a:pPr/>
              <a:t>7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My Expectations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775450" cy="4151313"/>
          </a:xfrm>
        </p:spPr>
        <p:txBody>
          <a:bodyPr/>
          <a:lstStyle/>
          <a:p>
            <a:pPr eaLnBrk="1" hangingPunct="1"/>
            <a:r>
              <a:rPr lang="en-US" smtClean="0"/>
              <a:t>You should come to class on time</a:t>
            </a:r>
          </a:p>
          <a:p>
            <a:pPr lvl="1" eaLnBrk="1" hangingPunct="1"/>
            <a:r>
              <a:rPr lang="en-US" smtClean="0"/>
              <a:t>Homework is due at the START of class.  Late homework is not accepted, so…</a:t>
            </a:r>
          </a:p>
          <a:p>
            <a:pPr lvl="1" eaLnBrk="1" hangingPunct="1"/>
            <a:r>
              <a:rPr lang="en-US" smtClean="0"/>
              <a:t>Quizzes are given at the start of the class.</a:t>
            </a:r>
          </a:p>
          <a:p>
            <a:pPr eaLnBrk="1" hangingPunct="1"/>
            <a:r>
              <a:rPr lang="en-US" smtClean="0"/>
              <a:t>Your work should be neat and carefully done: Credit will be subtracted from homework, quizzes, exams, and lab reports for…</a:t>
            </a:r>
          </a:p>
          <a:p>
            <a:pPr lvl="1" eaLnBrk="1" hangingPunct="1"/>
            <a:r>
              <a:rPr lang="en-US" smtClean="0"/>
              <a:t>work that is difficult to read or follow</a:t>
            </a:r>
          </a:p>
          <a:p>
            <a:pPr lvl="1" eaLnBrk="1" hangingPunct="1"/>
            <a:r>
              <a:rPr lang="en-US" smtClean="0"/>
              <a:t>graphs that are not properly labeled or difficult to read</a:t>
            </a:r>
          </a:p>
          <a:p>
            <a:pPr lvl="1" eaLnBrk="1" hangingPunct="1"/>
            <a:r>
              <a:rPr lang="en-US" smtClean="0"/>
              <a:t>incorrect or missing units</a:t>
            </a:r>
          </a:p>
          <a:p>
            <a:pPr lvl="1" eaLnBrk="1" hangingPunct="1"/>
            <a:r>
              <a:rPr lang="en-US" smtClean="0"/>
              <a:t>incorrect notation</a:t>
            </a:r>
          </a:p>
          <a:p>
            <a:pPr eaLnBrk="1" hangingPunct="1"/>
            <a:endParaRPr lang="en-US" smtClean="0"/>
          </a:p>
        </p:txBody>
      </p:sp>
      <p:pic>
        <p:nvPicPr>
          <p:cNvPr id="10245" name="Picture 5" descr="bd0014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09600"/>
            <a:ext cx="1827213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DFF0E-AF06-41EE-858B-3713BBAA08E1}" type="slidenum">
              <a:rPr lang="en-US"/>
              <a:pPr/>
              <a:t>8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My Approach to Teaching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6775450" cy="4151313"/>
          </a:xfrm>
        </p:spPr>
        <p:txBody>
          <a:bodyPr/>
          <a:lstStyle/>
          <a:p>
            <a:pPr eaLnBrk="1" hangingPunct="1"/>
            <a:r>
              <a:rPr lang="en-US" smtClean="0"/>
              <a:t>I would rather be a colleague than an administrator.</a:t>
            </a:r>
          </a:p>
          <a:p>
            <a:pPr lvl="1" eaLnBrk="1" hangingPunct="1"/>
            <a:r>
              <a:rPr lang="en-US" smtClean="0"/>
              <a:t>Faculty responsibilities</a:t>
            </a:r>
          </a:p>
          <a:p>
            <a:pPr lvl="2" eaLnBrk="1" hangingPunct="1"/>
            <a:r>
              <a:rPr lang="en-US" smtClean="0"/>
              <a:t>Teaching</a:t>
            </a:r>
          </a:p>
          <a:p>
            <a:pPr lvl="2" eaLnBrk="1" hangingPunct="1"/>
            <a:r>
              <a:rPr lang="en-US" smtClean="0"/>
              <a:t>Guidance</a:t>
            </a:r>
          </a:p>
          <a:p>
            <a:pPr lvl="2" eaLnBrk="1" hangingPunct="1"/>
            <a:r>
              <a:rPr lang="en-US" smtClean="0"/>
              <a:t>“Certification”</a:t>
            </a:r>
          </a:p>
          <a:p>
            <a:pPr lvl="1" eaLnBrk="1" hangingPunct="1"/>
            <a:r>
              <a:rPr lang="en-US" smtClean="0"/>
              <a:t>Student responsibilities</a:t>
            </a:r>
          </a:p>
          <a:p>
            <a:pPr lvl="2" eaLnBrk="1" hangingPunct="1"/>
            <a:r>
              <a:rPr lang="en-US" smtClean="0"/>
              <a:t>Professionalism</a:t>
            </a:r>
          </a:p>
          <a:p>
            <a:pPr lvl="2" eaLnBrk="1" hangingPunct="1"/>
            <a:r>
              <a:rPr lang="en-US" smtClean="0"/>
              <a:t>Curiosity</a:t>
            </a:r>
          </a:p>
          <a:p>
            <a:pPr lvl="2" eaLnBrk="1" hangingPunct="1"/>
            <a:r>
              <a:rPr lang="en-US" smtClean="0"/>
              <a:t>Conscientiousness</a:t>
            </a:r>
          </a:p>
          <a:p>
            <a:pPr lvl="1" eaLnBrk="1" hangingPunct="1"/>
            <a:endParaRPr lang="en-US" smtClean="0"/>
          </a:p>
        </p:txBody>
      </p:sp>
      <p:pic>
        <p:nvPicPr>
          <p:cNvPr id="11269" name="Picture 4" descr="meet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429000"/>
            <a:ext cx="25146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94C19-D6B0-493F-912B-22851559AADD}" type="slidenum">
              <a:rPr lang="en-US"/>
              <a:pPr/>
              <a:t>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Students Think…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676400"/>
            <a:ext cx="6775450" cy="4151313"/>
          </a:xfrm>
        </p:spPr>
        <p:txBody>
          <a:bodyPr/>
          <a:lstStyle/>
          <a:p>
            <a:pPr eaLnBrk="1" hangingPunct="1"/>
            <a:r>
              <a:rPr lang="en-US" smtClean="0"/>
              <a:t>Engineering students are comfortable with…</a:t>
            </a:r>
          </a:p>
          <a:p>
            <a:pPr lvl="1" eaLnBrk="1" hangingPunct="1"/>
            <a:r>
              <a:rPr lang="en-US" smtClean="0"/>
              <a:t>Doing calculations</a:t>
            </a:r>
          </a:p>
          <a:p>
            <a:pPr lvl="1" eaLnBrk="1" hangingPunct="1"/>
            <a:r>
              <a:rPr lang="en-US" smtClean="0"/>
              <a:t>Simple algebraic manipulations</a:t>
            </a:r>
          </a:p>
          <a:p>
            <a:pPr lvl="1" eaLnBrk="1" hangingPunct="1"/>
            <a:r>
              <a:rPr lang="en-US" smtClean="0"/>
              <a:t>Details (as opposed to “the big picture”)</a:t>
            </a:r>
          </a:p>
          <a:p>
            <a:pPr eaLnBrk="1" hangingPunct="1"/>
            <a:r>
              <a:rPr lang="en-US" smtClean="0"/>
              <a:t>Engineering students are not comfortable with…</a:t>
            </a:r>
          </a:p>
          <a:p>
            <a:pPr lvl="1" eaLnBrk="1" hangingPunct="1"/>
            <a:r>
              <a:rPr lang="en-US" smtClean="0"/>
              <a:t>Analysis</a:t>
            </a:r>
          </a:p>
          <a:p>
            <a:pPr lvl="1" eaLnBrk="1" hangingPunct="1"/>
            <a:r>
              <a:rPr lang="en-US" smtClean="0"/>
              <a:t>Troubleshooting</a:t>
            </a:r>
          </a:p>
          <a:p>
            <a:pPr lvl="1" eaLnBrk="1" hangingPunct="1"/>
            <a:r>
              <a:rPr lang="en-US" smtClean="0"/>
              <a:t>“Advanced math”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905000" y="5181600"/>
            <a:ext cx="57070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As a result, engineering students don’t like…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build="p" autoUpdateAnimBg="0"/>
    </p:bldLst>
  </p:timing>
</p:sld>
</file>

<file path=ppt/theme/theme1.xml><?xml version="1.0" encoding="utf-8"?>
<a:theme xmlns:a="http://schemas.openxmlformats.org/drawingml/2006/main" name="Employee Orientation">
  <a:themeElements>
    <a:clrScheme name="Employee Orientation 1">
      <a:dk1>
        <a:srgbClr val="000000"/>
      </a:dk1>
      <a:lt1>
        <a:srgbClr val="0099CC"/>
      </a:lt1>
      <a:dk2>
        <a:srgbClr val="FFFFFF"/>
      </a:dk2>
      <a:lt2>
        <a:srgbClr val="868686"/>
      </a:lt2>
      <a:accent1>
        <a:srgbClr val="00FFCC"/>
      </a:accent1>
      <a:accent2>
        <a:srgbClr val="969696"/>
      </a:accent2>
      <a:accent3>
        <a:srgbClr val="AACAE2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Office\Templates\1033\Employee Orientation.pot</Template>
  <TotalTime>553</TotalTime>
  <Words>516</Words>
  <Application>Microsoft Office PowerPoint</Application>
  <PresentationFormat>On-screen Show (4:3)</PresentationFormat>
  <Paragraphs>110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Times New Roman</vt:lpstr>
      <vt:lpstr>Arial</vt:lpstr>
      <vt:lpstr>Wingdings</vt:lpstr>
      <vt:lpstr>Employee Orientation</vt:lpstr>
      <vt:lpstr>Microsoft Clip Gallery</vt:lpstr>
      <vt:lpstr>Welcome to Electronics</vt:lpstr>
      <vt:lpstr>Major Topics in ECE 3455</vt:lpstr>
      <vt:lpstr>Relation to ECE 2300/2100</vt:lpstr>
      <vt:lpstr>Homework</vt:lpstr>
      <vt:lpstr>Assignments and Grading</vt:lpstr>
      <vt:lpstr>Blackboard and e-Mail</vt:lpstr>
      <vt:lpstr>My Expectations</vt:lpstr>
      <vt:lpstr>My Approach to Teaching</vt:lpstr>
      <vt:lpstr>How Students Think…</vt:lpstr>
      <vt:lpstr>Design</vt:lpstr>
      <vt:lpstr>Use the Professor </vt:lpstr>
      <vt:lpstr>Keys to Success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P. Shattuck</cp:lastModifiedBy>
  <cp:revision>44</cp:revision>
  <cp:lastPrinted>1601-01-01T00:00:00Z</cp:lastPrinted>
  <dcterms:created xsi:type="dcterms:W3CDTF">1601-01-01T00:00:00Z</dcterms:created>
  <dcterms:modified xsi:type="dcterms:W3CDTF">2010-01-20T19:58:07Z</dcterms:modified>
</cp:coreProperties>
</file>