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84" y="7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2F57FB0-55EA-4499-8833-2A13263F4616}"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AD36F-7E3B-4ABA-8325-11CD8162B3F7}" type="slidenum">
              <a:rPr lang="en-US" smtClean="0"/>
              <a:t>‹#›</a:t>
            </a:fld>
            <a:endParaRPr lang="en-US"/>
          </a:p>
        </p:txBody>
      </p:sp>
    </p:spTree>
    <p:extLst>
      <p:ext uri="{BB962C8B-B14F-4D97-AF65-F5344CB8AC3E}">
        <p14:creationId xmlns:p14="http://schemas.microsoft.com/office/powerpoint/2010/main" val="142892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57FB0-55EA-4499-8833-2A13263F4616}"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AD36F-7E3B-4ABA-8325-11CD8162B3F7}" type="slidenum">
              <a:rPr lang="en-US" smtClean="0"/>
              <a:t>‹#›</a:t>
            </a:fld>
            <a:endParaRPr lang="en-US"/>
          </a:p>
        </p:txBody>
      </p:sp>
    </p:spTree>
    <p:extLst>
      <p:ext uri="{BB962C8B-B14F-4D97-AF65-F5344CB8AC3E}">
        <p14:creationId xmlns:p14="http://schemas.microsoft.com/office/powerpoint/2010/main" val="153838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57FB0-55EA-4499-8833-2A13263F4616}"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AD36F-7E3B-4ABA-8325-11CD8162B3F7}" type="slidenum">
              <a:rPr lang="en-US" smtClean="0"/>
              <a:t>‹#›</a:t>
            </a:fld>
            <a:endParaRPr lang="en-US"/>
          </a:p>
        </p:txBody>
      </p:sp>
    </p:spTree>
    <p:extLst>
      <p:ext uri="{BB962C8B-B14F-4D97-AF65-F5344CB8AC3E}">
        <p14:creationId xmlns:p14="http://schemas.microsoft.com/office/powerpoint/2010/main" val="388350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F57FB0-55EA-4499-8833-2A13263F4616}"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AD36F-7E3B-4ABA-8325-11CD8162B3F7}" type="slidenum">
              <a:rPr lang="en-US" smtClean="0"/>
              <a:t>‹#›</a:t>
            </a:fld>
            <a:endParaRPr lang="en-US"/>
          </a:p>
        </p:txBody>
      </p:sp>
    </p:spTree>
    <p:extLst>
      <p:ext uri="{BB962C8B-B14F-4D97-AF65-F5344CB8AC3E}">
        <p14:creationId xmlns:p14="http://schemas.microsoft.com/office/powerpoint/2010/main" val="131825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F57FB0-55EA-4499-8833-2A13263F4616}"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AD36F-7E3B-4ABA-8325-11CD8162B3F7}" type="slidenum">
              <a:rPr lang="en-US" smtClean="0"/>
              <a:t>‹#›</a:t>
            </a:fld>
            <a:endParaRPr lang="en-US"/>
          </a:p>
        </p:txBody>
      </p:sp>
    </p:spTree>
    <p:extLst>
      <p:ext uri="{BB962C8B-B14F-4D97-AF65-F5344CB8AC3E}">
        <p14:creationId xmlns:p14="http://schemas.microsoft.com/office/powerpoint/2010/main" val="3906600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F57FB0-55EA-4499-8833-2A13263F4616}"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BAD36F-7E3B-4ABA-8325-11CD8162B3F7}" type="slidenum">
              <a:rPr lang="en-US" smtClean="0"/>
              <a:t>‹#›</a:t>
            </a:fld>
            <a:endParaRPr lang="en-US"/>
          </a:p>
        </p:txBody>
      </p:sp>
    </p:spTree>
    <p:extLst>
      <p:ext uri="{BB962C8B-B14F-4D97-AF65-F5344CB8AC3E}">
        <p14:creationId xmlns:p14="http://schemas.microsoft.com/office/powerpoint/2010/main" val="99500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F57FB0-55EA-4499-8833-2A13263F4616}"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BAD36F-7E3B-4ABA-8325-11CD8162B3F7}" type="slidenum">
              <a:rPr lang="en-US" smtClean="0"/>
              <a:t>‹#›</a:t>
            </a:fld>
            <a:endParaRPr lang="en-US"/>
          </a:p>
        </p:txBody>
      </p:sp>
    </p:spTree>
    <p:extLst>
      <p:ext uri="{BB962C8B-B14F-4D97-AF65-F5344CB8AC3E}">
        <p14:creationId xmlns:p14="http://schemas.microsoft.com/office/powerpoint/2010/main" val="424704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F57FB0-55EA-4499-8833-2A13263F4616}"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BAD36F-7E3B-4ABA-8325-11CD8162B3F7}" type="slidenum">
              <a:rPr lang="en-US" smtClean="0"/>
              <a:t>‹#›</a:t>
            </a:fld>
            <a:endParaRPr lang="en-US"/>
          </a:p>
        </p:txBody>
      </p:sp>
    </p:spTree>
    <p:extLst>
      <p:ext uri="{BB962C8B-B14F-4D97-AF65-F5344CB8AC3E}">
        <p14:creationId xmlns:p14="http://schemas.microsoft.com/office/powerpoint/2010/main" val="386309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57FB0-55EA-4499-8833-2A13263F4616}"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BAD36F-7E3B-4ABA-8325-11CD8162B3F7}" type="slidenum">
              <a:rPr lang="en-US" smtClean="0"/>
              <a:t>‹#›</a:t>
            </a:fld>
            <a:endParaRPr lang="en-US"/>
          </a:p>
        </p:txBody>
      </p:sp>
    </p:spTree>
    <p:extLst>
      <p:ext uri="{BB962C8B-B14F-4D97-AF65-F5344CB8AC3E}">
        <p14:creationId xmlns:p14="http://schemas.microsoft.com/office/powerpoint/2010/main" val="220925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F57FB0-55EA-4499-8833-2A13263F4616}"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BAD36F-7E3B-4ABA-8325-11CD8162B3F7}" type="slidenum">
              <a:rPr lang="en-US" smtClean="0"/>
              <a:t>‹#›</a:t>
            </a:fld>
            <a:endParaRPr lang="en-US"/>
          </a:p>
        </p:txBody>
      </p:sp>
    </p:spTree>
    <p:extLst>
      <p:ext uri="{BB962C8B-B14F-4D97-AF65-F5344CB8AC3E}">
        <p14:creationId xmlns:p14="http://schemas.microsoft.com/office/powerpoint/2010/main" val="3026360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F57FB0-55EA-4499-8833-2A13263F4616}"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BAD36F-7E3B-4ABA-8325-11CD8162B3F7}" type="slidenum">
              <a:rPr lang="en-US" smtClean="0"/>
              <a:t>‹#›</a:t>
            </a:fld>
            <a:endParaRPr lang="en-US"/>
          </a:p>
        </p:txBody>
      </p:sp>
    </p:spTree>
    <p:extLst>
      <p:ext uri="{BB962C8B-B14F-4D97-AF65-F5344CB8AC3E}">
        <p14:creationId xmlns:p14="http://schemas.microsoft.com/office/powerpoint/2010/main" val="365921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57FB0-55EA-4499-8833-2A13263F4616}" type="datetimeFigureOut">
              <a:rPr lang="en-US" smtClean="0"/>
              <a:t>4/13/2020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AD36F-7E3B-4ABA-8325-11CD8162B3F7}" type="slidenum">
              <a:rPr lang="en-US" smtClean="0"/>
              <a:t>‹#›</a:t>
            </a:fld>
            <a:endParaRPr lang="en-US"/>
          </a:p>
        </p:txBody>
      </p:sp>
    </p:spTree>
    <p:extLst>
      <p:ext uri="{BB962C8B-B14F-4D97-AF65-F5344CB8AC3E}">
        <p14:creationId xmlns:p14="http://schemas.microsoft.com/office/powerpoint/2010/main" val="713336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492" y="100957"/>
            <a:ext cx="9144000" cy="623973"/>
          </a:xfrm>
        </p:spPr>
        <p:txBody>
          <a:bodyPr>
            <a:normAutofit lnSpcReduction="10000"/>
          </a:bodyPr>
          <a:lstStyle/>
          <a:p>
            <a:pPr algn="l"/>
            <a:r>
              <a:rPr lang="en-US" sz="4000" dirty="0">
                <a:solidFill>
                  <a:schemeClr val="accent5"/>
                </a:solidFill>
              </a:rPr>
              <a:t>X-Axis – Axis Basic Settings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2" y="724930"/>
            <a:ext cx="10322012" cy="5806132"/>
          </a:xfrm>
          <a:prstGeom prst="rect">
            <a:avLst/>
          </a:prstGeom>
        </p:spPr>
      </p:pic>
      <p:sp>
        <p:nvSpPr>
          <p:cNvPr id="5" name="Rectangle 4"/>
          <p:cNvSpPr/>
          <p:nvPr/>
        </p:nvSpPr>
        <p:spPr>
          <a:xfrm>
            <a:off x="2496063" y="1565187"/>
            <a:ext cx="321276" cy="354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74573" y="2743197"/>
            <a:ext cx="757881" cy="15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858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489" y="100957"/>
            <a:ext cx="11100603" cy="623973"/>
          </a:xfrm>
        </p:spPr>
        <p:txBody>
          <a:bodyPr>
            <a:noAutofit/>
          </a:bodyPr>
          <a:lstStyle/>
          <a:p>
            <a:pPr algn="l"/>
            <a:r>
              <a:rPr lang="en-US" sz="4000" dirty="0">
                <a:solidFill>
                  <a:schemeClr val="accent5"/>
                </a:solidFill>
              </a:rPr>
              <a:t>Program0 – Enable Axis (Needed only for real axis)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5" y="724930"/>
            <a:ext cx="10322005" cy="5806127"/>
          </a:xfrm>
          <a:prstGeom prst="rect">
            <a:avLst/>
          </a:prstGeom>
        </p:spPr>
      </p:pic>
      <p:sp>
        <p:nvSpPr>
          <p:cNvPr id="2" name="Rectangle 1"/>
          <p:cNvSpPr/>
          <p:nvPr/>
        </p:nvSpPr>
        <p:spPr>
          <a:xfrm>
            <a:off x="1573429" y="4143637"/>
            <a:ext cx="757881" cy="15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973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489" y="100957"/>
            <a:ext cx="11100603" cy="623973"/>
          </a:xfrm>
        </p:spPr>
        <p:txBody>
          <a:bodyPr>
            <a:noAutofit/>
          </a:bodyPr>
          <a:lstStyle/>
          <a:p>
            <a:pPr algn="l"/>
            <a:r>
              <a:rPr lang="en-US" sz="4000" dirty="0">
                <a:solidFill>
                  <a:schemeClr val="accent5"/>
                </a:solidFill>
              </a:rPr>
              <a:t>Program0 – Home Axis (Toggle at the beginning)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6" y="724930"/>
            <a:ext cx="10322003" cy="5806127"/>
          </a:xfrm>
          <a:prstGeom prst="rect">
            <a:avLst/>
          </a:prstGeom>
        </p:spPr>
      </p:pic>
      <p:sp>
        <p:nvSpPr>
          <p:cNvPr id="2" name="Rectangle 1"/>
          <p:cNvSpPr/>
          <p:nvPr/>
        </p:nvSpPr>
        <p:spPr>
          <a:xfrm>
            <a:off x="1573429" y="4283683"/>
            <a:ext cx="757881" cy="15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65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489" y="100957"/>
            <a:ext cx="11100603" cy="623973"/>
          </a:xfrm>
        </p:spPr>
        <p:txBody>
          <a:bodyPr>
            <a:noAutofit/>
          </a:bodyPr>
          <a:lstStyle/>
          <a:p>
            <a:pPr algn="l"/>
            <a:r>
              <a:rPr lang="en-US" sz="4000" dirty="0">
                <a:solidFill>
                  <a:schemeClr val="accent5"/>
                </a:solidFill>
              </a:rPr>
              <a:t>Program0 – Group Axis (Execute before motion)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6" y="724930"/>
            <a:ext cx="10322003" cy="5806126"/>
          </a:xfrm>
          <a:prstGeom prst="rect">
            <a:avLst/>
          </a:prstGeom>
        </p:spPr>
      </p:pic>
      <p:sp>
        <p:nvSpPr>
          <p:cNvPr id="2" name="Rectangle 1"/>
          <p:cNvSpPr/>
          <p:nvPr/>
        </p:nvSpPr>
        <p:spPr>
          <a:xfrm>
            <a:off x="1573429" y="4423729"/>
            <a:ext cx="757881" cy="15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15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489" y="100957"/>
            <a:ext cx="11100603" cy="623973"/>
          </a:xfrm>
        </p:spPr>
        <p:txBody>
          <a:bodyPr>
            <a:noAutofit/>
          </a:bodyPr>
          <a:lstStyle/>
          <a:p>
            <a:pPr algn="l"/>
            <a:r>
              <a:rPr lang="en-US" sz="4000" dirty="0">
                <a:solidFill>
                  <a:schemeClr val="accent5"/>
                </a:solidFill>
              </a:rPr>
              <a:t>Program0 – Move Linear (rung 0 &amp; 1)</a:t>
            </a:r>
          </a:p>
          <a:p>
            <a:pPr algn="l"/>
            <a:r>
              <a:rPr lang="en-US" sz="4000" dirty="0">
                <a:solidFill>
                  <a:schemeClr val="accent5"/>
                </a:solidFill>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7" y="724930"/>
            <a:ext cx="10322001" cy="5806126"/>
          </a:xfrm>
          <a:prstGeom prst="rect">
            <a:avLst/>
          </a:prstGeom>
        </p:spPr>
      </p:pic>
      <p:sp>
        <p:nvSpPr>
          <p:cNvPr id="2" name="Rectangle 1"/>
          <p:cNvSpPr/>
          <p:nvPr/>
        </p:nvSpPr>
        <p:spPr>
          <a:xfrm>
            <a:off x="1573429" y="4563775"/>
            <a:ext cx="757881" cy="15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99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489" y="100957"/>
            <a:ext cx="11100603" cy="623973"/>
          </a:xfrm>
        </p:spPr>
        <p:txBody>
          <a:bodyPr>
            <a:noAutofit/>
          </a:bodyPr>
          <a:lstStyle/>
          <a:p>
            <a:pPr algn="l"/>
            <a:r>
              <a:rPr lang="en-US" sz="4000" dirty="0">
                <a:solidFill>
                  <a:schemeClr val="accent5"/>
                </a:solidFill>
              </a:rPr>
              <a:t>Program0 – Move Linear (rung 2 &amp; 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7" y="724930"/>
            <a:ext cx="10322001" cy="5806125"/>
          </a:xfrm>
          <a:prstGeom prst="rect">
            <a:avLst/>
          </a:prstGeom>
        </p:spPr>
      </p:pic>
      <p:sp>
        <p:nvSpPr>
          <p:cNvPr id="2" name="Rectangle 1"/>
          <p:cNvSpPr/>
          <p:nvPr/>
        </p:nvSpPr>
        <p:spPr>
          <a:xfrm>
            <a:off x="1573429" y="4563775"/>
            <a:ext cx="757881" cy="15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169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489" y="100957"/>
            <a:ext cx="11100603" cy="623973"/>
          </a:xfrm>
        </p:spPr>
        <p:txBody>
          <a:bodyPr>
            <a:noAutofit/>
          </a:bodyPr>
          <a:lstStyle/>
          <a:p>
            <a:pPr algn="l"/>
            <a:r>
              <a:rPr lang="en-US" sz="4000" dirty="0">
                <a:solidFill>
                  <a:schemeClr val="accent5"/>
                </a:solidFill>
              </a:rPr>
              <a:t>Program0 – Move Linear (rung 4 &amp; 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7" y="724930"/>
            <a:ext cx="10322000" cy="5806125"/>
          </a:xfrm>
          <a:prstGeom prst="rect">
            <a:avLst/>
          </a:prstGeom>
        </p:spPr>
      </p:pic>
      <p:sp>
        <p:nvSpPr>
          <p:cNvPr id="2" name="Rectangle 1"/>
          <p:cNvSpPr/>
          <p:nvPr/>
        </p:nvSpPr>
        <p:spPr>
          <a:xfrm>
            <a:off x="1573429" y="4563775"/>
            <a:ext cx="757881" cy="15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283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489" y="100957"/>
            <a:ext cx="11100603" cy="623973"/>
          </a:xfrm>
        </p:spPr>
        <p:txBody>
          <a:bodyPr>
            <a:noAutofit/>
          </a:bodyPr>
          <a:lstStyle/>
          <a:p>
            <a:pPr algn="l"/>
            <a:r>
              <a:rPr lang="en-US" sz="4000" dirty="0" err="1">
                <a:solidFill>
                  <a:schemeClr val="accent5"/>
                </a:solidFill>
              </a:rPr>
              <a:t>XYZ_Stage_DataTrace</a:t>
            </a:r>
            <a:r>
              <a:rPr lang="en-US" sz="4000" dirty="0">
                <a:solidFill>
                  <a:schemeClr val="accent5"/>
                </a:solidFill>
              </a:rPr>
              <a:t> – Setup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7" y="724930"/>
            <a:ext cx="10322000" cy="5806125"/>
          </a:xfrm>
          <a:prstGeom prst="rect">
            <a:avLst/>
          </a:prstGeom>
        </p:spPr>
      </p:pic>
      <p:sp>
        <p:nvSpPr>
          <p:cNvPr id="2" name="Rectangle 1"/>
          <p:cNvSpPr/>
          <p:nvPr/>
        </p:nvSpPr>
        <p:spPr>
          <a:xfrm>
            <a:off x="1400431" y="3435184"/>
            <a:ext cx="980304" cy="1729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82528" y="3987119"/>
            <a:ext cx="840261" cy="17298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955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B97C-E0B1-479E-A655-B2E432A790E3}"/>
              </a:ext>
            </a:extLst>
          </p:cNvPr>
          <p:cNvSpPr>
            <a:spLocks noGrp="1"/>
          </p:cNvSpPr>
          <p:nvPr>
            <p:ph type="title"/>
          </p:nvPr>
        </p:nvSpPr>
        <p:spPr/>
        <p:txBody>
          <a:bodyPr/>
          <a:lstStyle/>
          <a:p>
            <a:r>
              <a:rPr lang="en-US" sz="4000" dirty="0">
                <a:solidFill>
                  <a:schemeClr val="accent5"/>
                </a:solidFill>
                <a:latin typeface="+mn-lt"/>
                <a:ea typeface="+mn-ea"/>
                <a:cs typeface="+mn-cs"/>
              </a:rPr>
              <a:t>Enter box corner positions</a:t>
            </a:r>
          </a:p>
        </p:txBody>
      </p:sp>
      <p:pic>
        <p:nvPicPr>
          <p:cNvPr id="1026" name="Picture 2" descr="image001">
            <a:extLst>
              <a:ext uri="{FF2B5EF4-FFF2-40B4-BE49-F238E27FC236}">
                <a16:creationId xmlns:a16="http://schemas.microsoft.com/office/drawing/2014/main" id="{B75DB7F5-A9D7-4757-A255-055C90401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26" y="2620946"/>
            <a:ext cx="11283755" cy="238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215E4D7-CA96-4071-8DC7-A237D76C8592}"/>
              </a:ext>
            </a:extLst>
          </p:cNvPr>
          <p:cNvSpPr txBox="1"/>
          <p:nvPr/>
        </p:nvSpPr>
        <p:spPr>
          <a:xfrm>
            <a:off x="353158" y="1452290"/>
            <a:ext cx="10930597" cy="923330"/>
          </a:xfrm>
          <a:prstGeom prst="rect">
            <a:avLst/>
          </a:prstGeom>
          <a:noFill/>
        </p:spPr>
        <p:txBody>
          <a:bodyPr wrap="square" rtlCol="0">
            <a:spAutoFit/>
          </a:bodyPr>
          <a:lstStyle/>
          <a:p>
            <a:r>
              <a:rPr lang="en-US" dirty="0"/>
              <a:t>Go to any section of the code, and near the top of the page you will find “Variables”. Hit the up arrow to see the local variable table (below). Enter the information in the table below, or double click on the gray box to the left of the Initial Value field and it will bring up a table where you can enter values.</a:t>
            </a:r>
          </a:p>
        </p:txBody>
      </p:sp>
      <p:sp>
        <p:nvSpPr>
          <p:cNvPr id="7" name="TextBox 6">
            <a:extLst>
              <a:ext uri="{FF2B5EF4-FFF2-40B4-BE49-F238E27FC236}">
                <a16:creationId xmlns:a16="http://schemas.microsoft.com/office/drawing/2014/main" id="{B6D727A5-0E7E-4C52-BC96-E8C0A03D2B2D}"/>
              </a:ext>
            </a:extLst>
          </p:cNvPr>
          <p:cNvSpPr txBox="1"/>
          <p:nvPr/>
        </p:nvSpPr>
        <p:spPr>
          <a:xfrm>
            <a:off x="279009" y="5254415"/>
            <a:ext cx="11633981" cy="923330"/>
          </a:xfrm>
          <a:prstGeom prst="rect">
            <a:avLst/>
          </a:prstGeom>
          <a:noFill/>
        </p:spPr>
        <p:txBody>
          <a:bodyPr wrap="square" rtlCol="0">
            <a:spAutoFit/>
          </a:bodyPr>
          <a:lstStyle/>
          <a:p>
            <a:r>
              <a:rPr lang="en-US" dirty="0"/>
              <a:t>Interpretation: For BoxCorner3_Pos, the notation [2(1100),2(0.0)] means we have a four-element table, whose first two values are 1100 and the second two are 0.0. These are the coordinates of box corner 3. I’m not sure why there are 4 values. I think it’s possible to specify a fourth dimension for … I’m not sure what - maybe creating a worm hole in space-time.</a:t>
            </a:r>
          </a:p>
        </p:txBody>
      </p:sp>
    </p:spTree>
    <p:extLst>
      <p:ext uri="{BB962C8B-B14F-4D97-AF65-F5344CB8AC3E}">
        <p14:creationId xmlns:p14="http://schemas.microsoft.com/office/powerpoint/2010/main" val="950243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B97C-E0B1-479E-A655-B2E432A790E3}"/>
              </a:ext>
            </a:extLst>
          </p:cNvPr>
          <p:cNvSpPr>
            <a:spLocks noGrp="1"/>
          </p:cNvSpPr>
          <p:nvPr>
            <p:ph type="title"/>
          </p:nvPr>
        </p:nvSpPr>
        <p:spPr>
          <a:xfrm>
            <a:off x="838200" y="365126"/>
            <a:ext cx="10515600" cy="761926"/>
          </a:xfrm>
        </p:spPr>
        <p:txBody>
          <a:bodyPr/>
          <a:lstStyle/>
          <a:p>
            <a:r>
              <a:rPr lang="en-US" sz="4000" dirty="0">
                <a:solidFill>
                  <a:schemeClr val="accent5"/>
                </a:solidFill>
                <a:latin typeface="+mn-lt"/>
                <a:ea typeface="+mn-ea"/>
                <a:cs typeface="+mn-cs"/>
              </a:rPr>
              <a:t>Enter box corner positions – alternative method</a:t>
            </a:r>
          </a:p>
        </p:txBody>
      </p:sp>
      <p:sp>
        <p:nvSpPr>
          <p:cNvPr id="5" name="TextBox 4">
            <a:extLst>
              <a:ext uri="{FF2B5EF4-FFF2-40B4-BE49-F238E27FC236}">
                <a16:creationId xmlns:a16="http://schemas.microsoft.com/office/drawing/2014/main" id="{7215E4D7-CA96-4071-8DC7-A237D76C8592}"/>
              </a:ext>
            </a:extLst>
          </p:cNvPr>
          <p:cNvSpPr txBox="1"/>
          <p:nvPr/>
        </p:nvSpPr>
        <p:spPr>
          <a:xfrm>
            <a:off x="557065" y="1127052"/>
            <a:ext cx="5538936" cy="369332"/>
          </a:xfrm>
          <a:prstGeom prst="rect">
            <a:avLst/>
          </a:prstGeom>
          <a:noFill/>
        </p:spPr>
        <p:txBody>
          <a:bodyPr wrap="square" rtlCol="0">
            <a:spAutoFit/>
          </a:bodyPr>
          <a:lstStyle/>
          <a:p>
            <a:r>
              <a:rPr lang="en-US" dirty="0"/>
              <a:t>There is another way to enter the box corner positions.</a:t>
            </a:r>
          </a:p>
        </p:txBody>
      </p:sp>
      <p:pic>
        <p:nvPicPr>
          <p:cNvPr id="3" name="Picture 2">
            <a:extLst>
              <a:ext uri="{FF2B5EF4-FFF2-40B4-BE49-F238E27FC236}">
                <a16:creationId xmlns:a16="http://schemas.microsoft.com/office/drawing/2014/main" id="{29B674E3-EA0A-445B-A1A4-5A0976DB5BBD}"/>
              </a:ext>
            </a:extLst>
          </p:cNvPr>
          <p:cNvPicPr>
            <a:picLocks noChangeAspect="1"/>
          </p:cNvPicPr>
          <p:nvPr/>
        </p:nvPicPr>
        <p:blipFill rotWithShape="1">
          <a:blip r:embed="rId2"/>
          <a:srcRect b="29288"/>
          <a:stretch/>
        </p:blipFill>
        <p:spPr>
          <a:xfrm>
            <a:off x="2385864" y="2288695"/>
            <a:ext cx="9089257" cy="4437578"/>
          </a:xfrm>
          <a:prstGeom prst="rect">
            <a:avLst/>
          </a:prstGeom>
        </p:spPr>
      </p:pic>
      <p:sp>
        <p:nvSpPr>
          <p:cNvPr id="4" name="TextBox 3">
            <a:extLst>
              <a:ext uri="{FF2B5EF4-FFF2-40B4-BE49-F238E27FC236}">
                <a16:creationId xmlns:a16="http://schemas.microsoft.com/office/drawing/2014/main" id="{FD3447F6-9CEC-4CAA-B708-AFD2028C2A6E}"/>
              </a:ext>
            </a:extLst>
          </p:cNvPr>
          <p:cNvSpPr txBox="1"/>
          <p:nvPr/>
        </p:nvSpPr>
        <p:spPr>
          <a:xfrm>
            <a:off x="2757377" y="1471650"/>
            <a:ext cx="4100623" cy="369332"/>
          </a:xfrm>
          <a:prstGeom prst="rect">
            <a:avLst/>
          </a:prstGeom>
          <a:noFill/>
        </p:spPr>
        <p:txBody>
          <a:bodyPr wrap="square" rtlCol="0">
            <a:spAutoFit/>
          </a:bodyPr>
          <a:lstStyle/>
          <a:p>
            <a:r>
              <a:rPr lang="en-US" dirty="0"/>
              <a:t>1. Double-click the field you want.</a:t>
            </a:r>
          </a:p>
        </p:txBody>
      </p:sp>
      <p:sp>
        <p:nvSpPr>
          <p:cNvPr id="8" name="TextBox 7">
            <a:extLst>
              <a:ext uri="{FF2B5EF4-FFF2-40B4-BE49-F238E27FC236}">
                <a16:creationId xmlns:a16="http://schemas.microsoft.com/office/drawing/2014/main" id="{943B02DF-3E21-4CE7-8349-09DCF4DD302C}"/>
              </a:ext>
            </a:extLst>
          </p:cNvPr>
          <p:cNvSpPr txBox="1"/>
          <p:nvPr/>
        </p:nvSpPr>
        <p:spPr>
          <a:xfrm>
            <a:off x="557065" y="1816248"/>
            <a:ext cx="2955850" cy="369332"/>
          </a:xfrm>
          <a:prstGeom prst="rect">
            <a:avLst/>
          </a:prstGeom>
          <a:noFill/>
        </p:spPr>
        <p:txBody>
          <a:bodyPr wrap="square" rtlCol="0">
            <a:spAutoFit/>
          </a:bodyPr>
          <a:lstStyle/>
          <a:p>
            <a:r>
              <a:rPr lang="en-US" dirty="0"/>
              <a:t>2. Click the gray area.</a:t>
            </a:r>
          </a:p>
        </p:txBody>
      </p:sp>
      <p:sp>
        <p:nvSpPr>
          <p:cNvPr id="9" name="TextBox 8">
            <a:extLst>
              <a:ext uri="{FF2B5EF4-FFF2-40B4-BE49-F238E27FC236}">
                <a16:creationId xmlns:a16="http://schemas.microsoft.com/office/drawing/2014/main" id="{55315C07-FD0C-43CB-BD23-D5DE44CA4493}"/>
              </a:ext>
            </a:extLst>
          </p:cNvPr>
          <p:cNvSpPr txBox="1"/>
          <p:nvPr/>
        </p:nvSpPr>
        <p:spPr>
          <a:xfrm>
            <a:off x="164288" y="3452697"/>
            <a:ext cx="2111707" cy="923330"/>
          </a:xfrm>
          <a:prstGeom prst="rect">
            <a:avLst/>
          </a:prstGeom>
          <a:noFill/>
        </p:spPr>
        <p:txBody>
          <a:bodyPr wrap="square" rtlCol="0">
            <a:spAutoFit/>
          </a:bodyPr>
          <a:lstStyle/>
          <a:p>
            <a:r>
              <a:rPr lang="en-US" dirty="0"/>
              <a:t>3. Enter values directly into the table.</a:t>
            </a:r>
          </a:p>
        </p:txBody>
      </p:sp>
      <p:cxnSp>
        <p:nvCxnSpPr>
          <p:cNvPr id="10" name="Straight Arrow Connector 9">
            <a:extLst>
              <a:ext uri="{FF2B5EF4-FFF2-40B4-BE49-F238E27FC236}">
                <a16:creationId xmlns:a16="http://schemas.microsoft.com/office/drawing/2014/main" id="{70E07EF3-2863-4E39-BB78-5531D00C6AD6}"/>
              </a:ext>
            </a:extLst>
          </p:cNvPr>
          <p:cNvCxnSpPr/>
          <p:nvPr/>
        </p:nvCxnSpPr>
        <p:spPr>
          <a:xfrm>
            <a:off x="3997842" y="1816248"/>
            <a:ext cx="1722474" cy="1703129"/>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B3CFD199-DED6-4DEA-BF1A-A642DE7FC948}"/>
              </a:ext>
            </a:extLst>
          </p:cNvPr>
          <p:cNvCxnSpPr>
            <a:cxnSpLocks/>
          </p:cNvCxnSpPr>
          <p:nvPr/>
        </p:nvCxnSpPr>
        <p:spPr>
          <a:xfrm>
            <a:off x="2651679" y="2000914"/>
            <a:ext cx="2770926" cy="1518463"/>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CE1BA2BD-61A4-4C3A-BA77-7BD0F19B4EF1}"/>
              </a:ext>
            </a:extLst>
          </p:cNvPr>
          <p:cNvCxnSpPr>
            <a:cxnSpLocks/>
          </p:cNvCxnSpPr>
          <p:nvPr/>
        </p:nvCxnSpPr>
        <p:spPr>
          <a:xfrm flipV="1">
            <a:off x="1392865" y="3622492"/>
            <a:ext cx="5071730" cy="577368"/>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5903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FA17-578A-4BB4-B80F-1603B0B27426}"/>
              </a:ext>
            </a:extLst>
          </p:cNvPr>
          <p:cNvSpPr>
            <a:spLocks noGrp="1"/>
          </p:cNvSpPr>
          <p:nvPr>
            <p:ph type="title"/>
          </p:nvPr>
        </p:nvSpPr>
        <p:spPr>
          <a:xfrm>
            <a:off x="838200" y="229550"/>
            <a:ext cx="10515600" cy="793824"/>
          </a:xfrm>
        </p:spPr>
        <p:txBody>
          <a:bodyPr/>
          <a:lstStyle/>
          <a:p>
            <a:r>
              <a:rPr lang="en-US" dirty="0"/>
              <a:t>Simulation and Data Trace</a:t>
            </a:r>
          </a:p>
        </p:txBody>
      </p:sp>
      <p:pic>
        <p:nvPicPr>
          <p:cNvPr id="4" name="Picture 3">
            <a:extLst>
              <a:ext uri="{FF2B5EF4-FFF2-40B4-BE49-F238E27FC236}">
                <a16:creationId xmlns:a16="http://schemas.microsoft.com/office/drawing/2014/main" id="{6E5B63C2-F838-4693-A342-D25728726919}"/>
              </a:ext>
            </a:extLst>
          </p:cNvPr>
          <p:cNvPicPr>
            <a:picLocks noChangeAspect="1"/>
          </p:cNvPicPr>
          <p:nvPr/>
        </p:nvPicPr>
        <p:blipFill rotWithShape="1">
          <a:blip r:embed="rId2"/>
          <a:srcRect r="44922" b="2991"/>
          <a:stretch/>
        </p:blipFill>
        <p:spPr>
          <a:xfrm>
            <a:off x="4645320" y="1203967"/>
            <a:ext cx="4690066" cy="5433182"/>
          </a:xfrm>
          <a:prstGeom prst="rect">
            <a:avLst/>
          </a:prstGeom>
        </p:spPr>
      </p:pic>
      <p:sp>
        <p:nvSpPr>
          <p:cNvPr id="8" name="TextBox 7">
            <a:extLst>
              <a:ext uri="{FF2B5EF4-FFF2-40B4-BE49-F238E27FC236}">
                <a16:creationId xmlns:a16="http://schemas.microsoft.com/office/drawing/2014/main" id="{F7224102-6D53-4B45-9DC6-089FA62D46C5}"/>
              </a:ext>
            </a:extLst>
          </p:cNvPr>
          <p:cNvSpPr txBox="1"/>
          <p:nvPr/>
        </p:nvSpPr>
        <p:spPr>
          <a:xfrm>
            <a:off x="360399" y="1731379"/>
            <a:ext cx="3923414" cy="369332"/>
          </a:xfrm>
          <a:prstGeom prst="rect">
            <a:avLst/>
          </a:prstGeom>
          <a:noFill/>
        </p:spPr>
        <p:txBody>
          <a:bodyPr wrap="square" rtlCol="0">
            <a:spAutoFit/>
          </a:bodyPr>
          <a:lstStyle/>
          <a:p>
            <a:r>
              <a:rPr lang="en-US" dirty="0"/>
              <a:t>Go to Simulation and choose Run.</a:t>
            </a:r>
          </a:p>
        </p:txBody>
      </p:sp>
      <p:sp>
        <p:nvSpPr>
          <p:cNvPr id="9" name="TextBox 8">
            <a:extLst>
              <a:ext uri="{FF2B5EF4-FFF2-40B4-BE49-F238E27FC236}">
                <a16:creationId xmlns:a16="http://schemas.microsoft.com/office/drawing/2014/main" id="{B25DB112-E078-4058-B942-ECCD7B4CD2A4}"/>
              </a:ext>
            </a:extLst>
          </p:cNvPr>
          <p:cNvSpPr txBox="1"/>
          <p:nvPr/>
        </p:nvSpPr>
        <p:spPr>
          <a:xfrm>
            <a:off x="360399" y="2320535"/>
            <a:ext cx="3923414" cy="369332"/>
          </a:xfrm>
          <a:prstGeom prst="rect">
            <a:avLst/>
          </a:prstGeom>
          <a:noFill/>
        </p:spPr>
        <p:txBody>
          <a:bodyPr wrap="square" rtlCol="0">
            <a:spAutoFit/>
          </a:bodyPr>
          <a:lstStyle/>
          <a:p>
            <a:r>
              <a:rPr lang="en-US" dirty="0"/>
              <a:t>The “record” button will become active. </a:t>
            </a:r>
          </a:p>
        </p:txBody>
      </p:sp>
      <p:sp>
        <p:nvSpPr>
          <p:cNvPr id="10" name="TextBox 9">
            <a:extLst>
              <a:ext uri="{FF2B5EF4-FFF2-40B4-BE49-F238E27FC236}">
                <a16:creationId xmlns:a16="http://schemas.microsoft.com/office/drawing/2014/main" id="{B4B34429-03D1-49BB-9285-17D02792D02A}"/>
              </a:ext>
            </a:extLst>
          </p:cNvPr>
          <p:cNvSpPr txBox="1"/>
          <p:nvPr/>
        </p:nvSpPr>
        <p:spPr>
          <a:xfrm>
            <a:off x="360399" y="3363721"/>
            <a:ext cx="3958856" cy="369332"/>
          </a:xfrm>
          <a:prstGeom prst="rect">
            <a:avLst/>
          </a:prstGeom>
          <a:noFill/>
        </p:spPr>
        <p:txBody>
          <a:bodyPr wrap="square" rtlCol="0">
            <a:spAutoFit/>
          </a:bodyPr>
          <a:lstStyle/>
          <a:p>
            <a:r>
              <a:rPr lang="en-US" dirty="0"/>
              <a:t>Click “record” and then click Trigger ON. </a:t>
            </a:r>
          </a:p>
        </p:txBody>
      </p:sp>
      <p:sp>
        <p:nvSpPr>
          <p:cNvPr id="11" name="TextBox 10">
            <a:extLst>
              <a:ext uri="{FF2B5EF4-FFF2-40B4-BE49-F238E27FC236}">
                <a16:creationId xmlns:a16="http://schemas.microsoft.com/office/drawing/2014/main" id="{9B369EB3-823E-42DD-8CB3-DC8F910B1A48}"/>
              </a:ext>
            </a:extLst>
          </p:cNvPr>
          <p:cNvSpPr txBox="1"/>
          <p:nvPr/>
        </p:nvSpPr>
        <p:spPr>
          <a:xfrm>
            <a:off x="360399" y="1203967"/>
            <a:ext cx="3923414" cy="369332"/>
          </a:xfrm>
          <a:prstGeom prst="rect">
            <a:avLst/>
          </a:prstGeom>
          <a:noFill/>
        </p:spPr>
        <p:txBody>
          <a:bodyPr wrap="square" rtlCol="0">
            <a:spAutoFit/>
          </a:bodyPr>
          <a:lstStyle/>
          <a:p>
            <a:r>
              <a:rPr lang="en-US" dirty="0"/>
              <a:t>Go to the Data Trace field.</a:t>
            </a:r>
          </a:p>
        </p:txBody>
      </p:sp>
      <p:sp>
        <p:nvSpPr>
          <p:cNvPr id="17" name="Rectangle 16">
            <a:extLst>
              <a:ext uri="{FF2B5EF4-FFF2-40B4-BE49-F238E27FC236}">
                <a16:creationId xmlns:a16="http://schemas.microsoft.com/office/drawing/2014/main" id="{AA58E2FA-3F79-434D-AA78-2A17DEE609F2}"/>
              </a:ext>
            </a:extLst>
          </p:cNvPr>
          <p:cNvSpPr/>
          <p:nvPr/>
        </p:nvSpPr>
        <p:spPr>
          <a:xfrm>
            <a:off x="7368363" y="1477925"/>
            <a:ext cx="733646" cy="253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725735-CBDB-4D96-85C9-7B51D86FA712}"/>
              </a:ext>
            </a:extLst>
          </p:cNvPr>
          <p:cNvSpPr/>
          <p:nvPr/>
        </p:nvSpPr>
        <p:spPr>
          <a:xfrm>
            <a:off x="5532587" y="6326986"/>
            <a:ext cx="1187190" cy="301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07A1F572-718D-42CC-B8B1-89D98C6FFF2F}"/>
              </a:ext>
            </a:extLst>
          </p:cNvPr>
          <p:cNvCxnSpPr>
            <a:cxnSpLocks/>
          </p:cNvCxnSpPr>
          <p:nvPr/>
        </p:nvCxnSpPr>
        <p:spPr>
          <a:xfrm>
            <a:off x="4121122" y="2616485"/>
            <a:ext cx="2694348" cy="1"/>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2EAACA39-DC55-42E1-958F-B7E365CFBC82}"/>
              </a:ext>
            </a:extLst>
          </p:cNvPr>
          <p:cNvCxnSpPr>
            <a:cxnSpLocks/>
          </p:cNvCxnSpPr>
          <p:nvPr/>
        </p:nvCxnSpPr>
        <p:spPr>
          <a:xfrm flipV="1">
            <a:off x="4185413" y="2616485"/>
            <a:ext cx="3055855" cy="812062"/>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6" name="Picture 25">
            <a:extLst>
              <a:ext uri="{FF2B5EF4-FFF2-40B4-BE49-F238E27FC236}">
                <a16:creationId xmlns:a16="http://schemas.microsoft.com/office/drawing/2014/main" id="{B62C7B17-0409-4C51-88DA-30B7CA99493A}"/>
              </a:ext>
            </a:extLst>
          </p:cNvPr>
          <p:cNvPicPr>
            <a:picLocks noChangeAspect="1"/>
          </p:cNvPicPr>
          <p:nvPr/>
        </p:nvPicPr>
        <p:blipFill rotWithShape="1">
          <a:blip r:embed="rId3"/>
          <a:srcRect l="24616" t="21726"/>
          <a:stretch/>
        </p:blipFill>
        <p:spPr>
          <a:xfrm>
            <a:off x="8431619" y="4008474"/>
            <a:ext cx="4049724" cy="2780928"/>
          </a:xfrm>
          <a:prstGeom prst="rect">
            <a:avLst/>
          </a:prstGeom>
        </p:spPr>
      </p:pic>
      <p:sp>
        <p:nvSpPr>
          <p:cNvPr id="27" name="TextBox 26">
            <a:extLst>
              <a:ext uri="{FF2B5EF4-FFF2-40B4-BE49-F238E27FC236}">
                <a16:creationId xmlns:a16="http://schemas.microsoft.com/office/drawing/2014/main" id="{1A885D6D-ABCA-4F8E-B1EF-8D63EFAA1FC1}"/>
              </a:ext>
            </a:extLst>
          </p:cNvPr>
          <p:cNvSpPr txBox="1"/>
          <p:nvPr/>
        </p:nvSpPr>
        <p:spPr>
          <a:xfrm>
            <a:off x="456511" y="4102385"/>
            <a:ext cx="3958856" cy="1200329"/>
          </a:xfrm>
          <a:prstGeom prst="rect">
            <a:avLst/>
          </a:prstGeom>
          <a:noFill/>
        </p:spPr>
        <p:txBody>
          <a:bodyPr wrap="square" rtlCol="0">
            <a:spAutoFit/>
          </a:bodyPr>
          <a:lstStyle/>
          <a:p>
            <a:r>
              <a:rPr lang="en-US" dirty="0"/>
              <a:t>A progress bar will begin running. You have until it reaches the end before you have to go to the code and run the program by changing inputs to TRUE.</a:t>
            </a:r>
          </a:p>
        </p:txBody>
      </p:sp>
      <p:cxnSp>
        <p:nvCxnSpPr>
          <p:cNvPr id="28" name="Straight Arrow Connector 27">
            <a:extLst>
              <a:ext uri="{FF2B5EF4-FFF2-40B4-BE49-F238E27FC236}">
                <a16:creationId xmlns:a16="http://schemas.microsoft.com/office/drawing/2014/main" id="{8F89D21F-0046-4CE5-A9E1-9E786B34B279}"/>
              </a:ext>
            </a:extLst>
          </p:cNvPr>
          <p:cNvCxnSpPr>
            <a:cxnSpLocks/>
          </p:cNvCxnSpPr>
          <p:nvPr/>
        </p:nvCxnSpPr>
        <p:spPr>
          <a:xfrm>
            <a:off x="4121122" y="4841065"/>
            <a:ext cx="6585864" cy="1696495"/>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3209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492" y="100957"/>
            <a:ext cx="9144000" cy="623973"/>
          </a:xfrm>
        </p:spPr>
        <p:txBody>
          <a:bodyPr>
            <a:normAutofit lnSpcReduction="10000"/>
          </a:bodyPr>
          <a:lstStyle/>
          <a:p>
            <a:pPr algn="l"/>
            <a:r>
              <a:rPr lang="en-US" sz="4000" dirty="0">
                <a:solidFill>
                  <a:schemeClr val="accent5"/>
                </a:solidFill>
              </a:rPr>
              <a:t>X-Axis – Unit Conversion Settings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2" y="724930"/>
            <a:ext cx="10322012" cy="5806131"/>
          </a:xfrm>
          <a:prstGeom prst="rect">
            <a:avLst/>
          </a:prstGeom>
        </p:spPr>
      </p:pic>
      <p:sp>
        <p:nvSpPr>
          <p:cNvPr id="5" name="Rectangle 4"/>
          <p:cNvSpPr/>
          <p:nvPr/>
        </p:nvSpPr>
        <p:spPr>
          <a:xfrm>
            <a:off x="2496063" y="2010035"/>
            <a:ext cx="321276" cy="354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74573" y="2743197"/>
            <a:ext cx="757881" cy="15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163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FA17-578A-4BB4-B80F-1603B0B27426}"/>
              </a:ext>
            </a:extLst>
          </p:cNvPr>
          <p:cNvSpPr>
            <a:spLocks noGrp="1"/>
          </p:cNvSpPr>
          <p:nvPr>
            <p:ph type="title"/>
          </p:nvPr>
        </p:nvSpPr>
        <p:spPr>
          <a:xfrm>
            <a:off x="838200" y="229550"/>
            <a:ext cx="10515600" cy="793824"/>
          </a:xfrm>
        </p:spPr>
        <p:txBody>
          <a:bodyPr/>
          <a:lstStyle/>
          <a:p>
            <a:r>
              <a:rPr lang="en-US" dirty="0"/>
              <a:t>Simulation and Data Trace</a:t>
            </a:r>
          </a:p>
        </p:txBody>
      </p:sp>
      <p:sp>
        <p:nvSpPr>
          <p:cNvPr id="27" name="TextBox 26">
            <a:extLst>
              <a:ext uri="{FF2B5EF4-FFF2-40B4-BE49-F238E27FC236}">
                <a16:creationId xmlns:a16="http://schemas.microsoft.com/office/drawing/2014/main" id="{1A885D6D-ABCA-4F8E-B1EF-8D63EFAA1FC1}"/>
              </a:ext>
            </a:extLst>
          </p:cNvPr>
          <p:cNvSpPr txBox="1"/>
          <p:nvPr/>
        </p:nvSpPr>
        <p:spPr>
          <a:xfrm>
            <a:off x="576595" y="1182397"/>
            <a:ext cx="5664717" cy="369332"/>
          </a:xfrm>
          <a:prstGeom prst="rect">
            <a:avLst/>
          </a:prstGeom>
          <a:noFill/>
        </p:spPr>
        <p:txBody>
          <a:bodyPr wrap="square" rtlCol="0">
            <a:spAutoFit/>
          </a:bodyPr>
          <a:lstStyle/>
          <a:p>
            <a:r>
              <a:rPr lang="en-US" dirty="0"/>
              <a:t>While the progress bar is running, you will need to…</a:t>
            </a:r>
          </a:p>
        </p:txBody>
      </p:sp>
      <p:sp>
        <p:nvSpPr>
          <p:cNvPr id="16" name="TextBox 15">
            <a:extLst>
              <a:ext uri="{FF2B5EF4-FFF2-40B4-BE49-F238E27FC236}">
                <a16:creationId xmlns:a16="http://schemas.microsoft.com/office/drawing/2014/main" id="{52187825-DC4B-4A1B-93C9-32712F7896EA}"/>
              </a:ext>
            </a:extLst>
          </p:cNvPr>
          <p:cNvSpPr txBox="1"/>
          <p:nvPr/>
        </p:nvSpPr>
        <p:spPr>
          <a:xfrm>
            <a:off x="643935" y="1809718"/>
            <a:ext cx="566471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Set “</a:t>
            </a:r>
            <a:r>
              <a:rPr lang="en-US" dirty="0" err="1"/>
              <a:t>EnableAllAxes</a:t>
            </a:r>
            <a:r>
              <a:rPr lang="en-US" dirty="0"/>
              <a:t>” to TRUE.</a:t>
            </a:r>
          </a:p>
          <a:p>
            <a:pPr marL="285750" indent="-285750">
              <a:buFont typeface="Arial" panose="020B0604020202020204" pitchFamily="34" charset="0"/>
              <a:buChar char="•"/>
            </a:pPr>
            <a:r>
              <a:rPr lang="en-US" dirty="0"/>
              <a:t>Set “</a:t>
            </a:r>
            <a:r>
              <a:rPr lang="en-US" dirty="0" err="1"/>
              <a:t>HomeAllAxes</a:t>
            </a:r>
            <a:r>
              <a:rPr lang="en-US" dirty="0"/>
              <a:t> to TRUE.</a:t>
            </a:r>
          </a:p>
          <a:p>
            <a:pPr marL="285750" indent="-285750">
              <a:buFont typeface="Arial" panose="020B0604020202020204" pitchFamily="34" charset="0"/>
              <a:buChar char="•"/>
            </a:pPr>
            <a:r>
              <a:rPr lang="en-US" dirty="0"/>
              <a:t>Set “</a:t>
            </a:r>
            <a:r>
              <a:rPr lang="en-US" dirty="0" err="1"/>
              <a:t>GroupAllAxes</a:t>
            </a:r>
            <a:r>
              <a:rPr lang="en-US" dirty="0"/>
              <a:t> to TRUE.</a:t>
            </a:r>
          </a:p>
          <a:p>
            <a:pPr marL="285750" indent="-285750">
              <a:buFont typeface="Arial" panose="020B0604020202020204" pitchFamily="34" charset="0"/>
              <a:buChar char="•"/>
            </a:pPr>
            <a:r>
              <a:rPr lang="en-US" dirty="0"/>
              <a:t>In </a:t>
            </a:r>
            <a:r>
              <a:rPr lang="en-US" dirty="0" err="1"/>
              <a:t>MoveLinear</a:t>
            </a:r>
            <a:r>
              <a:rPr lang="en-US" dirty="0"/>
              <a:t>, Set “MoveStageToCorner1” to TRUE.</a:t>
            </a:r>
          </a:p>
        </p:txBody>
      </p:sp>
      <p:sp>
        <p:nvSpPr>
          <p:cNvPr id="19" name="TextBox 18">
            <a:extLst>
              <a:ext uri="{FF2B5EF4-FFF2-40B4-BE49-F238E27FC236}">
                <a16:creationId xmlns:a16="http://schemas.microsoft.com/office/drawing/2014/main" id="{21A89D6B-A340-43CA-B0A4-C17254F6351F}"/>
              </a:ext>
            </a:extLst>
          </p:cNvPr>
          <p:cNvSpPr txBox="1"/>
          <p:nvPr/>
        </p:nvSpPr>
        <p:spPr>
          <a:xfrm>
            <a:off x="643935" y="4074045"/>
            <a:ext cx="105156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You can also set the first three commands in the list above to TRUE before beginning the recording.</a:t>
            </a:r>
          </a:p>
          <a:p>
            <a:pPr marL="285750" indent="-285750">
              <a:buFont typeface="Arial" panose="020B0604020202020204" pitchFamily="34" charset="0"/>
              <a:buChar char="•"/>
            </a:pPr>
            <a:r>
              <a:rPr lang="en-US" dirty="0"/>
              <a:t>The 0 rung in </a:t>
            </a:r>
            <a:r>
              <a:rPr lang="en-US" dirty="0" err="1"/>
              <a:t>MoveLinear</a:t>
            </a:r>
            <a:r>
              <a:rPr lang="en-US" dirty="0"/>
              <a:t> should be set to TRUE after the program finishes. It will bring the stage back to the beginning. </a:t>
            </a:r>
          </a:p>
          <a:p>
            <a:pPr marL="285750" indent="-285750">
              <a:buFont typeface="Arial" panose="020B0604020202020204" pitchFamily="34" charset="0"/>
              <a:buChar char="•"/>
            </a:pPr>
            <a:r>
              <a:rPr lang="en-US" dirty="0"/>
              <a:t>It’s best to wait for the progress bar to complete before recording again. You will still be in RUN mode. If you interrupt it, you may have to STOP the simulation and RUN again.</a:t>
            </a:r>
          </a:p>
        </p:txBody>
      </p:sp>
      <p:sp>
        <p:nvSpPr>
          <p:cNvPr id="22" name="TextBox 21">
            <a:extLst>
              <a:ext uri="{FF2B5EF4-FFF2-40B4-BE49-F238E27FC236}">
                <a16:creationId xmlns:a16="http://schemas.microsoft.com/office/drawing/2014/main" id="{770275F0-E889-4180-A450-72B99A92854C}"/>
              </a:ext>
            </a:extLst>
          </p:cNvPr>
          <p:cNvSpPr txBox="1"/>
          <p:nvPr/>
        </p:nvSpPr>
        <p:spPr>
          <a:xfrm>
            <a:off x="838200" y="3611725"/>
            <a:ext cx="5664717" cy="369332"/>
          </a:xfrm>
          <a:prstGeom prst="rect">
            <a:avLst/>
          </a:prstGeom>
          <a:noFill/>
        </p:spPr>
        <p:txBody>
          <a:bodyPr wrap="square" rtlCol="0">
            <a:spAutoFit/>
          </a:bodyPr>
          <a:lstStyle/>
          <a:p>
            <a:r>
              <a:rPr lang="en-US" dirty="0"/>
              <a:t>Also…</a:t>
            </a:r>
          </a:p>
        </p:txBody>
      </p:sp>
    </p:spTree>
    <p:extLst>
      <p:ext uri="{BB962C8B-B14F-4D97-AF65-F5344CB8AC3E}">
        <p14:creationId xmlns:p14="http://schemas.microsoft.com/office/powerpoint/2010/main" val="3610369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FA17-578A-4BB4-B80F-1603B0B27426}"/>
              </a:ext>
            </a:extLst>
          </p:cNvPr>
          <p:cNvSpPr>
            <a:spLocks noGrp="1"/>
          </p:cNvSpPr>
          <p:nvPr>
            <p:ph type="title"/>
          </p:nvPr>
        </p:nvSpPr>
        <p:spPr>
          <a:xfrm>
            <a:off x="838200" y="229550"/>
            <a:ext cx="10515600" cy="793824"/>
          </a:xfrm>
        </p:spPr>
        <p:txBody>
          <a:bodyPr/>
          <a:lstStyle/>
          <a:p>
            <a:r>
              <a:rPr lang="en-US" dirty="0"/>
              <a:t>Simulation and Data Trace</a:t>
            </a:r>
          </a:p>
        </p:txBody>
      </p:sp>
      <p:sp>
        <p:nvSpPr>
          <p:cNvPr id="27" name="TextBox 26">
            <a:extLst>
              <a:ext uri="{FF2B5EF4-FFF2-40B4-BE49-F238E27FC236}">
                <a16:creationId xmlns:a16="http://schemas.microsoft.com/office/drawing/2014/main" id="{1A885D6D-ABCA-4F8E-B1EF-8D63EFAA1FC1}"/>
              </a:ext>
            </a:extLst>
          </p:cNvPr>
          <p:cNvSpPr txBox="1"/>
          <p:nvPr/>
        </p:nvSpPr>
        <p:spPr>
          <a:xfrm>
            <a:off x="459637" y="1104823"/>
            <a:ext cx="4516400" cy="369332"/>
          </a:xfrm>
          <a:prstGeom prst="rect">
            <a:avLst/>
          </a:prstGeom>
          <a:noFill/>
        </p:spPr>
        <p:txBody>
          <a:bodyPr wrap="square" rtlCol="0">
            <a:spAutoFit/>
          </a:bodyPr>
          <a:lstStyle/>
          <a:p>
            <a:r>
              <a:rPr lang="en-US" dirty="0"/>
              <a:t>Here is the result (see next slide for details). </a:t>
            </a:r>
          </a:p>
        </p:txBody>
      </p:sp>
      <p:pic>
        <p:nvPicPr>
          <p:cNvPr id="3" name="Picture 2">
            <a:extLst>
              <a:ext uri="{FF2B5EF4-FFF2-40B4-BE49-F238E27FC236}">
                <a16:creationId xmlns:a16="http://schemas.microsoft.com/office/drawing/2014/main" id="{BFAB2F89-6CEA-482A-887C-CFD9CAAEBC9F}"/>
              </a:ext>
            </a:extLst>
          </p:cNvPr>
          <p:cNvPicPr>
            <a:picLocks noChangeAspect="1"/>
          </p:cNvPicPr>
          <p:nvPr/>
        </p:nvPicPr>
        <p:blipFill>
          <a:blip r:embed="rId2"/>
          <a:stretch>
            <a:fillRect/>
          </a:stretch>
        </p:blipFill>
        <p:spPr>
          <a:xfrm>
            <a:off x="1605516" y="1807082"/>
            <a:ext cx="8499955" cy="4821368"/>
          </a:xfrm>
          <a:prstGeom prst="rect">
            <a:avLst/>
          </a:prstGeom>
        </p:spPr>
      </p:pic>
      <p:sp>
        <p:nvSpPr>
          <p:cNvPr id="8" name="TextBox 7">
            <a:extLst>
              <a:ext uri="{FF2B5EF4-FFF2-40B4-BE49-F238E27FC236}">
                <a16:creationId xmlns:a16="http://schemas.microsoft.com/office/drawing/2014/main" id="{29075FBA-E7C8-4E25-B47F-F65BD5B4C881}"/>
              </a:ext>
            </a:extLst>
          </p:cNvPr>
          <p:cNvSpPr txBox="1"/>
          <p:nvPr/>
        </p:nvSpPr>
        <p:spPr>
          <a:xfrm>
            <a:off x="6339997" y="1099528"/>
            <a:ext cx="5292022" cy="369332"/>
          </a:xfrm>
          <a:prstGeom prst="rect">
            <a:avLst/>
          </a:prstGeom>
          <a:noFill/>
        </p:spPr>
        <p:txBody>
          <a:bodyPr wrap="square" rtlCol="0">
            <a:spAutoFit/>
          </a:bodyPr>
          <a:lstStyle/>
          <a:p>
            <a:r>
              <a:rPr lang="en-US" dirty="0"/>
              <a:t>You can export this data to a .csv file by clicking here.</a:t>
            </a:r>
          </a:p>
        </p:txBody>
      </p:sp>
      <p:cxnSp>
        <p:nvCxnSpPr>
          <p:cNvPr id="9" name="Straight Arrow Connector 8">
            <a:extLst>
              <a:ext uri="{FF2B5EF4-FFF2-40B4-BE49-F238E27FC236}">
                <a16:creationId xmlns:a16="http://schemas.microsoft.com/office/drawing/2014/main" id="{28AF03D1-B82A-41DD-83FD-683067F4BDF3}"/>
              </a:ext>
            </a:extLst>
          </p:cNvPr>
          <p:cNvCxnSpPr>
            <a:cxnSpLocks/>
          </p:cNvCxnSpPr>
          <p:nvPr/>
        </p:nvCxnSpPr>
        <p:spPr>
          <a:xfrm flipH="1">
            <a:off x="5188688" y="1468860"/>
            <a:ext cx="2467502" cy="615121"/>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1221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FA17-578A-4BB4-B80F-1603B0B27426}"/>
              </a:ext>
            </a:extLst>
          </p:cNvPr>
          <p:cNvSpPr>
            <a:spLocks noGrp="1"/>
          </p:cNvSpPr>
          <p:nvPr>
            <p:ph type="title"/>
          </p:nvPr>
        </p:nvSpPr>
        <p:spPr>
          <a:xfrm>
            <a:off x="838200" y="229550"/>
            <a:ext cx="10515600" cy="793824"/>
          </a:xfrm>
        </p:spPr>
        <p:txBody>
          <a:bodyPr/>
          <a:lstStyle/>
          <a:p>
            <a:r>
              <a:rPr lang="en-US" dirty="0"/>
              <a:t>Simulation and Data Trace: Interpretation</a:t>
            </a:r>
          </a:p>
        </p:txBody>
      </p:sp>
      <p:pic>
        <p:nvPicPr>
          <p:cNvPr id="3" name="Picture 2">
            <a:extLst>
              <a:ext uri="{FF2B5EF4-FFF2-40B4-BE49-F238E27FC236}">
                <a16:creationId xmlns:a16="http://schemas.microsoft.com/office/drawing/2014/main" id="{BFAB2F89-6CEA-482A-887C-CFD9CAAEBC9F}"/>
              </a:ext>
            </a:extLst>
          </p:cNvPr>
          <p:cNvPicPr>
            <a:picLocks noChangeAspect="1"/>
          </p:cNvPicPr>
          <p:nvPr/>
        </p:nvPicPr>
        <p:blipFill rotWithShape="1">
          <a:blip r:embed="rId2"/>
          <a:srcRect l="-626" t="25903" r="-572" b="35063"/>
          <a:stretch/>
        </p:blipFill>
        <p:spPr>
          <a:xfrm>
            <a:off x="1520456" y="1547036"/>
            <a:ext cx="8601739" cy="1881964"/>
          </a:xfrm>
          <a:prstGeom prst="rect">
            <a:avLst/>
          </a:prstGeom>
        </p:spPr>
      </p:pic>
      <p:sp>
        <p:nvSpPr>
          <p:cNvPr id="4" name="TextBox 3">
            <a:extLst>
              <a:ext uri="{FF2B5EF4-FFF2-40B4-BE49-F238E27FC236}">
                <a16:creationId xmlns:a16="http://schemas.microsoft.com/office/drawing/2014/main" id="{94D15DF2-9506-433A-A6C1-9E722B47B5A7}"/>
              </a:ext>
            </a:extLst>
          </p:cNvPr>
          <p:cNvSpPr txBox="1"/>
          <p:nvPr/>
        </p:nvSpPr>
        <p:spPr>
          <a:xfrm>
            <a:off x="838200" y="3827721"/>
            <a:ext cx="10515600" cy="923330"/>
          </a:xfrm>
          <a:prstGeom prst="rect">
            <a:avLst/>
          </a:prstGeom>
          <a:noFill/>
        </p:spPr>
        <p:txBody>
          <a:bodyPr wrap="square" rtlCol="0">
            <a:spAutoFit/>
          </a:bodyPr>
          <a:lstStyle/>
          <a:p>
            <a:r>
              <a:rPr lang="en-US" dirty="0"/>
              <a:t>The x, y, and z actual positions and commanded positions are plotted here. In this case the commanded and actual positions are identical so for each axis two traces appear on top of one another. We have not created motion in the z direction, so the green line is flat.</a:t>
            </a:r>
          </a:p>
        </p:txBody>
      </p:sp>
    </p:spTree>
    <p:extLst>
      <p:ext uri="{BB962C8B-B14F-4D97-AF65-F5344CB8AC3E}">
        <p14:creationId xmlns:p14="http://schemas.microsoft.com/office/powerpoint/2010/main" val="3279019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FA17-578A-4BB4-B80F-1603B0B27426}"/>
              </a:ext>
            </a:extLst>
          </p:cNvPr>
          <p:cNvSpPr>
            <a:spLocks noGrp="1"/>
          </p:cNvSpPr>
          <p:nvPr>
            <p:ph type="title"/>
          </p:nvPr>
        </p:nvSpPr>
        <p:spPr>
          <a:xfrm>
            <a:off x="838200" y="229550"/>
            <a:ext cx="10515600" cy="793824"/>
          </a:xfrm>
        </p:spPr>
        <p:txBody>
          <a:bodyPr/>
          <a:lstStyle/>
          <a:p>
            <a:r>
              <a:rPr lang="en-US" dirty="0"/>
              <a:t> Something Else: Watch Tab Page</a:t>
            </a:r>
          </a:p>
        </p:txBody>
      </p:sp>
      <p:sp>
        <p:nvSpPr>
          <p:cNvPr id="4" name="TextBox 3">
            <a:extLst>
              <a:ext uri="{FF2B5EF4-FFF2-40B4-BE49-F238E27FC236}">
                <a16:creationId xmlns:a16="http://schemas.microsoft.com/office/drawing/2014/main" id="{94D15DF2-9506-433A-A6C1-9E722B47B5A7}"/>
              </a:ext>
            </a:extLst>
          </p:cNvPr>
          <p:cNvSpPr txBox="1"/>
          <p:nvPr/>
        </p:nvSpPr>
        <p:spPr>
          <a:xfrm>
            <a:off x="838200" y="5794990"/>
            <a:ext cx="10515600" cy="923330"/>
          </a:xfrm>
          <a:prstGeom prst="rect">
            <a:avLst/>
          </a:prstGeom>
          <a:noFill/>
        </p:spPr>
        <p:txBody>
          <a:bodyPr wrap="square" rtlCol="0">
            <a:spAutoFit/>
          </a:bodyPr>
          <a:lstStyle/>
          <a:p>
            <a:r>
              <a:rPr lang="en-US" dirty="0"/>
              <a:t>You can enter variables and axes into the Watch Tab and see their values change with time. Variables begin with “Program0.”, and once you type that in, the window will populate with all the variables you can follow. Note that BoxCorner1_Pos is a 4 element array, and you can use the down arrow to see all four variables.</a:t>
            </a:r>
          </a:p>
        </p:txBody>
      </p:sp>
      <p:pic>
        <p:nvPicPr>
          <p:cNvPr id="5" name="Picture 4">
            <a:extLst>
              <a:ext uri="{FF2B5EF4-FFF2-40B4-BE49-F238E27FC236}">
                <a16:creationId xmlns:a16="http://schemas.microsoft.com/office/drawing/2014/main" id="{E9C5A66A-6CEA-4BBF-8E54-86F8744C7FA4}"/>
              </a:ext>
            </a:extLst>
          </p:cNvPr>
          <p:cNvPicPr>
            <a:picLocks noChangeAspect="1"/>
          </p:cNvPicPr>
          <p:nvPr/>
        </p:nvPicPr>
        <p:blipFill>
          <a:blip r:embed="rId2"/>
          <a:stretch>
            <a:fillRect/>
          </a:stretch>
        </p:blipFill>
        <p:spPr>
          <a:xfrm>
            <a:off x="2829951" y="2104670"/>
            <a:ext cx="8839200" cy="3600450"/>
          </a:xfrm>
          <a:prstGeom prst="rect">
            <a:avLst/>
          </a:prstGeom>
        </p:spPr>
      </p:pic>
      <p:pic>
        <p:nvPicPr>
          <p:cNvPr id="6" name="Picture 5">
            <a:extLst>
              <a:ext uri="{FF2B5EF4-FFF2-40B4-BE49-F238E27FC236}">
                <a16:creationId xmlns:a16="http://schemas.microsoft.com/office/drawing/2014/main" id="{0BB29755-56A1-4E2D-8CAB-5108F9CBEA29}"/>
              </a:ext>
            </a:extLst>
          </p:cNvPr>
          <p:cNvPicPr>
            <a:picLocks noChangeAspect="1"/>
          </p:cNvPicPr>
          <p:nvPr/>
        </p:nvPicPr>
        <p:blipFill>
          <a:blip r:embed="rId3"/>
          <a:stretch>
            <a:fillRect/>
          </a:stretch>
        </p:blipFill>
        <p:spPr>
          <a:xfrm>
            <a:off x="272121" y="1023374"/>
            <a:ext cx="4248150" cy="1724025"/>
          </a:xfrm>
          <a:prstGeom prst="rect">
            <a:avLst/>
          </a:prstGeom>
        </p:spPr>
      </p:pic>
      <p:cxnSp>
        <p:nvCxnSpPr>
          <p:cNvPr id="7" name="Straight Arrow Connector 6">
            <a:extLst>
              <a:ext uri="{FF2B5EF4-FFF2-40B4-BE49-F238E27FC236}">
                <a16:creationId xmlns:a16="http://schemas.microsoft.com/office/drawing/2014/main" id="{DE2AD0A1-73DB-4E96-B44A-679FAF1AF6A0}"/>
              </a:ext>
            </a:extLst>
          </p:cNvPr>
          <p:cNvCxnSpPr>
            <a:cxnSpLocks/>
          </p:cNvCxnSpPr>
          <p:nvPr/>
        </p:nvCxnSpPr>
        <p:spPr>
          <a:xfrm flipH="1">
            <a:off x="2082018" y="930823"/>
            <a:ext cx="3533609" cy="686962"/>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Rectangle 8">
            <a:extLst>
              <a:ext uri="{FF2B5EF4-FFF2-40B4-BE49-F238E27FC236}">
                <a16:creationId xmlns:a16="http://schemas.microsoft.com/office/drawing/2014/main" id="{7B4EA6DC-6B01-4257-847D-06831A836489}"/>
              </a:ext>
            </a:extLst>
          </p:cNvPr>
          <p:cNvSpPr/>
          <p:nvPr/>
        </p:nvSpPr>
        <p:spPr>
          <a:xfrm>
            <a:off x="1959393" y="1515734"/>
            <a:ext cx="291438" cy="263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829154-2934-4E40-A572-C092CBEA23CB}"/>
              </a:ext>
            </a:extLst>
          </p:cNvPr>
          <p:cNvSpPr/>
          <p:nvPr/>
        </p:nvSpPr>
        <p:spPr>
          <a:xfrm>
            <a:off x="5124624" y="3297404"/>
            <a:ext cx="291438" cy="263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888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FA17-578A-4BB4-B80F-1603B0B27426}"/>
              </a:ext>
            </a:extLst>
          </p:cNvPr>
          <p:cNvSpPr>
            <a:spLocks noGrp="1"/>
          </p:cNvSpPr>
          <p:nvPr>
            <p:ph type="title"/>
          </p:nvPr>
        </p:nvSpPr>
        <p:spPr>
          <a:xfrm>
            <a:off x="838200" y="229550"/>
            <a:ext cx="10515600" cy="793824"/>
          </a:xfrm>
        </p:spPr>
        <p:txBody>
          <a:bodyPr/>
          <a:lstStyle/>
          <a:p>
            <a:r>
              <a:rPr lang="en-US" dirty="0"/>
              <a:t>Your Mission…</a:t>
            </a:r>
          </a:p>
        </p:txBody>
      </p:sp>
      <p:sp>
        <p:nvSpPr>
          <p:cNvPr id="4" name="TextBox 3">
            <a:extLst>
              <a:ext uri="{FF2B5EF4-FFF2-40B4-BE49-F238E27FC236}">
                <a16:creationId xmlns:a16="http://schemas.microsoft.com/office/drawing/2014/main" id="{94D15DF2-9506-433A-A6C1-9E722B47B5A7}"/>
              </a:ext>
            </a:extLst>
          </p:cNvPr>
          <p:cNvSpPr txBox="1"/>
          <p:nvPr/>
        </p:nvSpPr>
        <p:spPr>
          <a:xfrm>
            <a:off x="763772" y="1690577"/>
            <a:ext cx="10515600" cy="646331"/>
          </a:xfrm>
          <a:prstGeom prst="rect">
            <a:avLst/>
          </a:prstGeom>
          <a:noFill/>
        </p:spPr>
        <p:txBody>
          <a:bodyPr wrap="square" rtlCol="0">
            <a:spAutoFit/>
          </a:bodyPr>
          <a:lstStyle/>
          <a:p>
            <a:r>
              <a:rPr lang="en-US" dirty="0"/>
              <a:t>…should you decide to accept it: Imagine that the trace is simulating the business end (end effector) of the CNC machine in the lab, and we want to etch some figures in a work piece.</a:t>
            </a:r>
          </a:p>
        </p:txBody>
      </p:sp>
      <p:sp>
        <p:nvSpPr>
          <p:cNvPr id="5" name="TextBox 4">
            <a:extLst>
              <a:ext uri="{FF2B5EF4-FFF2-40B4-BE49-F238E27FC236}">
                <a16:creationId xmlns:a16="http://schemas.microsoft.com/office/drawing/2014/main" id="{1BDAF404-9EBD-4DD5-B71A-B3C39B79D9E3}"/>
              </a:ext>
            </a:extLst>
          </p:cNvPr>
          <p:cNvSpPr txBox="1"/>
          <p:nvPr/>
        </p:nvSpPr>
        <p:spPr>
          <a:xfrm>
            <a:off x="763772" y="2652684"/>
            <a:ext cx="10515600" cy="2542363"/>
          </a:xfrm>
          <a:prstGeom prst="rect">
            <a:avLst/>
          </a:prstGeom>
          <a:noFill/>
        </p:spPr>
        <p:txBody>
          <a:bodyPr wrap="square" rtlCol="0">
            <a:spAutoFit/>
          </a:bodyPr>
          <a:lstStyle/>
          <a:p>
            <a:pPr marL="342900" indent="-342900">
              <a:lnSpc>
                <a:spcPct val="150000"/>
              </a:lnSpc>
              <a:buAutoNum type="arabicPeriod"/>
            </a:pPr>
            <a:r>
              <a:rPr lang="en-US" dirty="0"/>
              <a:t>Create motion in the z axis. Drop the end effector at the start of the motion, trace the square, and then before returning to the beginning (</a:t>
            </a:r>
            <a:r>
              <a:rPr lang="en-US" dirty="0" err="1"/>
              <a:t>MoveStageToZero</a:t>
            </a:r>
            <a:r>
              <a:rPr lang="en-US" dirty="0"/>
              <a:t>) lift it back up. Assume that we need to drop the end effector 10 mm.</a:t>
            </a:r>
          </a:p>
          <a:p>
            <a:pPr marL="342900" indent="-342900">
              <a:lnSpc>
                <a:spcPct val="150000"/>
              </a:lnSpc>
              <a:buAutoNum type="arabicPeriod"/>
            </a:pPr>
            <a:r>
              <a:rPr lang="en-US" dirty="0"/>
              <a:t>Instead of tracing out a square, trace a pentagon with equal angles. Create the same z motion for this case.</a:t>
            </a:r>
          </a:p>
          <a:p>
            <a:pPr marL="342900" indent="-342900">
              <a:lnSpc>
                <a:spcPct val="150000"/>
              </a:lnSpc>
              <a:buAutoNum type="arabicPeriod"/>
            </a:pPr>
            <a:r>
              <a:rPr lang="en-US" dirty="0"/>
              <a:t>For each of these tasks, export a .csv file. See if you can create a 3D plot from there. You will want to save as an .xlsx file first.</a:t>
            </a:r>
          </a:p>
        </p:txBody>
      </p:sp>
    </p:spTree>
    <p:extLst>
      <p:ext uri="{BB962C8B-B14F-4D97-AF65-F5344CB8AC3E}">
        <p14:creationId xmlns:p14="http://schemas.microsoft.com/office/powerpoint/2010/main" val="73086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492" y="100957"/>
            <a:ext cx="9144000" cy="623973"/>
          </a:xfrm>
        </p:spPr>
        <p:txBody>
          <a:bodyPr>
            <a:normAutofit lnSpcReduction="10000"/>
          </a:bodyPr>
          <a:lstStyle/>
          <a:p>
            <a:pPr algn="l"/>
            <a:r>
              <a:rPr lang="en-US" sz="4000" dirty="0">
                <a:solidFill>
                  <a:schemeClr val="accent5"/>
                </a:solidFill>
              </a:rPr>
              <a:t>X-Axis – Operation Settings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3" y="724930"/>
            <a:ext cx="10322010" cy="5806131"/>
          </a:xfrm>
          <a:prstGeom prst="rect">
            <a:avLst/>
          </a:prstGeom>
        </p:spPr>
      </p:pic>
      <p:sp>
        <p:nvSpPr>
          <p:cNvPr id="5" name="Rectangle 4"/>
          <p:cNvSpPr/>
          <p:nvPr/>
        </p:nvSpPr>
        <p:spPr>
          <a:xfrm>
            <a:off x="2496063" y="2463113"/>
            <a:ext cx="321276" cy="354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74573" y="2743197"/>
            <a:ext cx="757881" cy="15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217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492" y="100957"/>
            <a:ext cx="9144000" cy="623973"/>
          </a:xfrm>
        </p:spPr>
        <p:txBody>
          <a:bodyPr>
            <a:normAutofit lnSpcReduction="10000"/>
          </a:bodyPr>
          <a:lstStyle/>
          <a:p>
            <a:pPr algn="l"/>
            <a:r>
              <a:rPr lang="en-US" sz="4000" dirty="0">
                <a:solidFill>
                  <a:schemeClr val="accent5"/>
                </a:solidFill>
              </a:rPr>
              <a:t>X-Axis – Other Operation Settings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3" y="724930"/>
            <a:ext cx="10322010" cy="5806130"/>
          </a:xfrm>
          <a:prstGeom prst="rect">
            <a:avLst/>
          </a:prstGeom>
        </p:spPr>
      </p:pic>
      <p:sp>
        <p:nvSpPr>
          <p:cNvPr id="5" name="Rectangle 4"/>
          <p:cNvSpPr/>
          <p:nvPr/>
        </p:nvSpPr>
        <p:spPr>
          <a:xfrm>
            <a:off x="2496063" y="2907963"/>
            <a:ext cx="321276" cy="354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74573" y="2743197"/>
            <a:ext cx="757881" cy="15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14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492" y="100957"/>
            <a:ext cx="9144000" cy="623973"/>
          </a:xfrm>
        </p:spPr>
        <p:txBody>
          <a:bodyPr>
            <a:normAutofit lnSpcReduction="10000"/>
          </a:bodyPr>
          <a:lstStyle/>
          <a:p>
            <a:pPr algn="l"/>
            <a:r>
              <a:rPr lang="en-US" sz="4000" dirty="0">
                <a:solidFill>
                  <a:schemeClr val="accent5"/>
                </a:solidFill>
              </a:rPr>
              <a:t>X-Axis – Limit Settings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4" y="724930"/>
            <a:ext cx="10322008" cy="5806130"/>
          </a:xfrm>
          <a:prstGeom prst="rect">
            <a:avLst/>
          </a:prstGeom>
        </p:spPr>
      </p:pic>
      <p:sp>
        <p:nvSpPr>
          <p:cNvPr id="5" name="Rectangle 4"/>
          <p:cNvSpPr/>
          <p:nvPr/>
        </p:nvSpPr>
        <p:spPr>
          <a:xfrm>
            <a:off x="2496063" y="3352803"/>
            <a:ext cx="321276" cy="354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74573" y="2743197"/>
            <a:ext cx="757881" cy="15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561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492" y="100957"/>
            <a:ext cx="9144000" cy="623973"/>
          </a:xfrm>
        </p:spPr>
        <p:txBody>
          <a:bodyPr>
            <a:normAutofit lnSpcReduction="10000"/>
          </a:bodyPr>
          <a:lstStyle/>
          <a:p>
            <a:pPr algn="l"/>
            <a:r>
              <a:rPr lang="en-US" sz="4000" dirty="0">
                <a:solidFill>
                  <a:schemeClr val="accent5"/>
                </a:solidFill>
              </a:rPr>
              <a:t>X-Axis – Homing Settings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4" y="724930"/>
            <a:ext cx="10322008" cy="5806129"/>
          </a:xfrm>
          <a:prstGeom prst="rect">
            <a:avLst/>
          </a:prstGeom>
        </p:spPr>
      </p:pic>
      <p:sp>
        <p:nvSpPr>
          <p:cNvPr id="5" name="Rectangle 4"/>
          <p:cNvSpPr/>
          <p:nvPr/>
        </p:nvSpPr>
        <p:spPr>
          <a:xfrm>
            <a:off x="2496063" y="3797645"/>
            <a:ext cx="321276" cy="354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74573" y="2743197"/>
            <a:ext cx="757881" cy="15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9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492" y="100957"/>
            <a:ext cx="9144000" cy="623973"/>
          </a:xfrm>
        </p:spPr>
        <p:txBody>
          <a:bodyPr>
            <a:normAutofit lnSpcReduction="10000"/>
          </a:bodyPr>
          <a:lstStyle/>
          <a:p>
            <a:pPr algn="l"/>
            <a:r>
              <a:rPr lang="en-US" sz="4000" dirty="0">
                <a:solidFill>
                  <a:schemeClr val="accent5"/>
                </a:solidFill>
              </a:rPr>
              <a:t>X-Axis – Position Count Settings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4" y="724930"/>
            <a:ext cx="10322007" cy="5806129"/>
          </a:xfrm>
          <a:prstGeom prst="rect">
            <a:avLst/>
          </a:prstGeom>
        </p:spPr>
      </p:pic>
      <p:sp>
        <p:nvSpPr>
          <p:cNvPr id="5" name="Rectangle 4"/>
          <p:cNvSpPr/>
          <p:nvPr/>
        </p:nvSpPr>
        <p:spPr>
          <a:xfrm>
            <a:off x="2496063" y="4242479"/>
            <a:ext cx="321276" cy="354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74573" y="2743197"/>
            <a:ext cx="757881" cy="15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36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492" y="100957"/>
            <a:ext cx="9144000" cy="623973"/>
          </a:xfrm>
        </p:spPr>
        <p:txBody>
          <a:bodyPr>
            <a:normAutofit lnSpcReduction="10000"/>
          </a:bodyPr>
          <a:lstStyle/>
          <a:p>
            <a:pPr algn="l"/>
            <a:r>
              <a:rPr lang="en-US" sz="4000" dirty="0" err="1">
                <a:solidFill>
                  <a:schemeClr val="accent5"/>
                </a:solidFill>
              </a:rPr>
              <a:t>XYZ_Stage</a:t>
            </a:r>
            <a:r>
              <a:rPr lang="en-US" sz="4000" dirty="0">
                <a:solidFill>
                  <a:schemeClr val="accent5"/>
                </a:solidFill>
              </a:rPr>
              <a:t> – Axes Group Basic Settings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4" y="724930"/>
            <a:ext cx="10322007" cy="5806128"/>
          </a:xfrm>
          <a:prstGeom prst="rect">
            <a:avLst/>
          </a:prstGeom>
        </p:spPr>
      </p:pic>
      <p:sp>
        <p:nvSpPr>
          <p:cNvPr id="2" name="Rectangle 1"/>
          <p:cNvSpPr/>
          <p:nvPr/>
        </p:nvSpPr>
        <p:spPr>
          <a:xfrm>
            <a:off x="1474573" y="3303373"/>
            <a:ext cx="757881" cy="15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44347" y="1565187"/>
            <a:ext cx="321276" cy="354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228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1492" y="100957"/>
            <a:ext cx="9144000" cy="623973"/>
          </a:xfrm>
        </p:spPr>
        <p:txBody>
          <a:bodyPr>
            <a:normAutofit lnSpcReduction="10000"/>
          </a:bodyPr>
          <a:lstStyle/>
          <a:p>
            <a:pPr algn="l"/>
            <a:r>
              <a:rPr lang="en-US" sz="4000" dirty="0" err="1">
                <a:solidFill>
                  <a:schemeClr val="accent5"/>
                </a:solidFill>
              </a:rPr>
              <a:t>XYZ_Stage</a:t>
            </a:r>
            <a:r>
              <a:rPr lang="en-US" sz="4000" dirty="0">
                <a:solidFill>
                  <a:schemeClr val="accent5"/>
                </a:solidFill>
              </a:rPr>
              <a:t> – Axes Group Operation Settings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495" y="724930"/>
            <a:ext cx="10322005" cy="5806128"/>
          </a:xfrm>
          <a:prstGeom prst="rect">
            <a:avLst/>
          </a:prstGeom>
        </p:spPr>
      </p:pic>
      <p:sp>
        <p:nvSpPr>
          <p:cNvPr id="2" name="Rectangle 1"/>
          <p:cNvSpPr/>
          <p:nvPr/>
        </p:nvSpPr>
        <p:spPr>
          <a:xfrm>
            <a:off x="1474573" y="3303373"/>
            <a:ext cx="757881" cy="15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44347" y="2010033"/>
            <a:ext cx="321276" cy="354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661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822</Words>
  <Application>Microsoft Office PowerPoint</Application>
  <PresentationFormat>Widescreen</PresentationFormat>
  <Paragraphs>53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Enter box corner positions</vt:lpstr>
      <vt:lpstr>Enter box corner positions – alternative method</vt:lpstr>
      <vt:lpstr>Simulation and Data Trace</vt:lpstr>
      <vt:lpstr>Simulation and Data Trace</vt:lpstr>
      <vt:lpstr>Simulation and Data Trace</vt:lpstr>
      <vt:lpstr>Simulation and Data Trace: Interpretation</vt:lpstr>
      <vt:lpstr> Something Else: Watch Tab Page</vt:lpstr>
      <vt:lpstr>Your 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Ricardo Gomez</dc:creator>
  <cp:lastModifiedBy>Leonard Trombetta</cp:lastModifiedBy>
  <cp:revision>36</cp:revision>
  <dcterms:created xsi:type="dcterms:W3CDTF">2020-04-06T22:00:50Z</dcterms:created>
  <dcterms:modified xsi:type="dcterms:W3CDTF">2020-04-13T18:53:48Z</dcterms:modified>
</cp:coreProperties>
</file>