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256" r:id="rId2"/>
    <p:sldId id="280" r:id="rId3"/>
    <p:sldId id="281" r:id="rId4"/>
    <p:sldId id="285" r:id="rId5"/>
    <p:sldId id="282" r:id="rId6"/>
    <p:sldId id="333" r:id="rId7"/>
    <p:sldId id="291" r:id="rId8"/>
    <p:sldId id="289" r:id="rId9"/>
    <p:sldId id="293" r:id="rId10"/>
    <p:sldId id="284" r:id="rId11"/>
    <p:sldId id="294" r:id="rId12"/>
    <p:sldId id="295" r:id="rId13"/>
    <p:sldId id="329" r:id="rId14"/>
    <p:sldId id="267" r:id="rId15"/>
    <p:sldId id="297" r:id="rId16"/>
    <p:sldId id="298" r:id="rId17"/>
    <p:sldId id="303" r:id="rId18"/>
    <p:sldId id="315" r:id="rId19"/>
    <p:sldId id="272" r:id="rId20"/>
    <p:sldId id="273" r:id="rId21"/>
    <p:sldId id="274" r:id="rId22"/>
    <p:sldId id="275" r:id="rId23"/>
    <p:sldId id="305" r:id="rId24"/>
    <p:sldId id="306" r:id="rId25"/>
    <p:sldId id="307" r:id="rId26"/>
    <p:sldId id="308" r:id="rId27"/>
    <p:sldId id="309" r:id="rId28"/>
    <p:sldId id="310" r:id="rId29"/>
    <p:sldId id="311" r:id="rId30"/>
    <p:sldId id="279" r:id="rId31"/>
    <p:sldId id="316" r:id="rId32"/>
    <p:sldId id="318" r:id="rId33"/>
    <p:sldId id="317" r:id="rId34"/>
    <p:sldId id="319" r:id="rId35"/>
    <p:sldId id="312" r:id="rId36"/>
    <p:sldId id="313" r:id="rId37"/>
    <p:sldId id="314" r:id="rId38"/>
    <p:sldId id="320" r:id="rId39"/>
    <p:sldId id="321" r:id="rId40"/>
    <p:sldId id="322" r:id="rId41"/>
    <p:sldId id="323" r:id="rId42"/>
    <p:sldId id="324" r:id="rId43"/>
    <p:sldId id="325" r:id="rId44"/>
    <p:sldId id="326" r:id="rId45"/>
    <p:sldId id="327" r:id="rId46"/>
    <p:sldId id="330" r:id="rId47"/>
    <p:sldId id="332" r:id="rId48"/>
    <p:sldId id="331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FFFF"/>
    <a:srgbClr val="FFFF99"/>
    <a:srgbClr val="FFCCFF"/>
    <a:srgbClr val="66FFFF"/>
    <a:srgbClr val="CCECFF"/>
    <a:srgbClr val="FFFF66"/>
    <a:srgbClr val="CC00CC"/>
    <a:srgbClr val="C0C0C0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85" autoAdjust="0"/>
    <p:restoredTop sz="94660"/>
  </p:normalViewPr>
  <p:slideViewPr>
    <p:cSldViewPr snapToGrid="0">
      <p:cViewPr>
        <p:scale>
          <a:sx n="150" d="100"/>
          <a:sy n="150" d="100"/>
        </p:scale>
        <p:origin x="1506" y="24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7D6579-B38B-40B5-B6F6-9C985304FBAA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B75E7A-D254-475E-93BB-5F88034389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773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4691F-634D-4FC8-A771-1B2099E15BBF}" type="datetime1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63C2-E354-4733-8A09-A5F398AA1C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B230A-4964-40B6-A026-086B3266B673}" type="datetime1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63C2-E354-4733-8A09-A5F398AA1C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B9A45-145B-4E35-B1C4-CBCFE2A29C67}" type="datetime1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63C2-E354-4733-8A09-A5F398AA1C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939B3-86C4-43AB-BEC8-36106DB7B104}" type="datetime1">
              <a:rPr lang="en-US" smtClean="0"/>
              <a:pPr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63C2-E354-4733-8A09-A5F398AA1C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5950B-D9B7-4909-97CE-FEFFDFD95241}" type="datetime1">
              <a:rPr lang="en-US" smtClean="0"/>
              <a:pPr/>
              <a:t>10/4/2026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63C2-E354-4733-8A09-A5F398AA1C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9D3E7-6269-4788-8DC6-9D321AB85545}" type="datetime1">
              <a:rPr lang="en-US" smtClean="0"/>
              <a:pPr/>
              <a:t>10/4/2026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63C2-E354-4733-8A09-A5F398AA1C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DBF71-BF03-4480-A576-C8D85E77621B}" type="datetime1">
              <a:rPr lang="en-US" smtClean="0"/>
              <a:pPr/>
              <a:t>10/4/2026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347200" y="6492876"/>
            <a:ext cx="2844800" cy="365125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E4E163C2-E354-4733-8A09-A5F398AA1C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1FFDC-777D-4AA6-B135-03359CF06AAD}" type="datetime1">
              <a:rPr lang="en-US" smtClean="0"/>
              <a:pPr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347200" y="6492876"/>
            <a:ext cx="2844800" cy="365125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E4E163C2-E354-4733-8A09-A5F398AA1C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8C3CE-9F0E-45B8-AB0A-ECB73B899EAB}" type="datetime1">
              <a:rPr lang="en-US" smtClean="0"/>
              <a:pPr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347200" y="6492876"/>
            <a:ext cx="2844800" cy="365125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E4E163C2-E354-4733-8A09-A5F398AA1C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B0D12-A33D-4C32-89DB-A183D463C73E}" type="datetime1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347200" y="6492876"/>
            <a:ext cx="2844800" cy="365125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E4E163C2-E354-4733-8A09-A5F398AA1C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816F9-1A18-4B2D-AA63-C40F8E6142AD}" type="datetime1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347200" y="6492876"/>
            <a:ext cx="2844800" cy="365125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E4E163C2-E354-4733-8A09-A5F398AA1C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40CE02-1740-4998-8793-BF25AEA43222}" type="datetime1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aseline="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fld id="{E4E163C2-E354-4733-8A09-A5F398AA1CE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9.wmf"/><Relationship Id="rId3" Type="http://schemas.openxmlformats.org/officeDocument/2006/relationships/image" Target="../media/image4.wmf"/><Relationship Id="rId7" Type="http://schemas.openxmlformats.org/officeDocument/2006/relationships/image" Target="../media/image6.wmf"/><Relationship Id="rId12" Type="http://schemas.openxmlformats.org/officeDocument/2006/relationships/oleObject" Target="../embeddings/oleObject6.bin"/><Relationship Id="rId17" Type="http://schemas.openxmlformats.org/officeDocument/2006/relationships/image" Target="../media/image11.png"/><Relationship Id="rId2" Type="http://schemas.openxmlformats.org/officeDocument/2006/relationships/oleObject" Target="../embeddings/oleObject1.bin"/><Relationship Id="rId16" Type="http://schemas.openxmlformats.org/officeDocument/2006/relationships/oleObject" Target="../embeddings/oleObject8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8.wmf"/><Relationship Id="rId5" Type="http://schemas.openxmlformats.org/officeDocument/2006/relationships/image" Target="../media/image5.wmf"/><Relationship Id="rId15" Type="http://schemas.openxmlformats.org/officeDocument/2006/relationships/image" Target="../media/image10.w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7.wmf"/><Relationship Id="rId14" Type="http://schemas.openxmlformats.org/officeDocument/2006/relationships/oleObject" Target="../embeddings/oleObject7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13" Type="http://schemas.openxmlformats.org/officeDocument/2006/relationships/image" Target="../media/image8.wmf"/><Relationship Id="rId18" Type="http://schemas.openxmlformats.org/officeDocument/2006/relationships/oleObject" Target="../embeddings/oleObject17.bin"/><Relationship Id="rId26" Type="http://schemas.openxmlformats.org/officeDocument/2006/relationships/oleObject" Target="../embeddings/oleObject22.bin"/><Relationship Id="rId3" Type="http://schemas.openxmlformats.org/officeDocument/2006/relationships/image" Target="../media/image12.wmf"/><Relationship Id="rId21" Type="http://schemas.openxmlformats.org/officeDocument/2006/relationships/image" Target="../media/image18.wmf"/><Relationship Id="rId7" Type="http://schemas.openxmlformats.org/officeDocument/2006/relationships/image" Target="../media/image14.wmf"/><Relationship Id="rId12" Type="http://schemas.openxmlformats.org/officeDocument/2006/relationships/oleObject" Target="../embeddings/oleObject14.bin"/><Relationship Id="rId17" Type="http://schemas.openxmlformats.org/officeDocument/2006/relationships/image" Target="../media/image16.wmf"/><Relationship Id="rId25" Type="http://schemas.openxmlformats.org/officeDocument/2006/relationships/oleObject" Target="../embeddings/oleObject21.bin"/><Relationship Id="rId2" Type="http://schemas.openxmlformats.org/officeDocument/2006/relationships/oleObject" Target="../embeddings/oleObject9.bin"/><Relationship Id="rId16" Type="http://schemas.openxmlformats.org/officeDocument/2006/relationships/oleObject" Target="../embeddings/oleObject16.bin"/><Relationship Id="rId20" Type="http://schemas.openxmlformats.org/officeDocument/2006/relationships/oleObject" Target="../embeddings/oleObject18.bin"/><Relationship Id="rId29" Type="http://schemas.openxmlformats.org/officeDocument/2006/relationships/image" Target="../media/image7.wmf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1.bin"/><Relationship Id="rId11" Type="http://schemas.openxmlformats.org/officeDocument/2006/relationships/image" Target="../media/image5.wmf"/><Relationship Id="rId24" Type="http://schemas.openxmlformats.org/officeDocument/2006/relationships/oleObject" Target="../embeddings/oleObject20.bin"/><Relationship Id="rId5" Type="http://schemas.openxmlformats.org/officeDocument/2006/relationships/image" Target="../media/image13.wmf"/><Relationship Id="rId15" Type="http://schemas.openxmlformats.org/officeDocument/2006/relationships/image" Target="../media/image15.wmf"/><Relationship Id="rId23" Type="http://schemas.openxmlformats.org/officeDocument/2006/relationships/image" Target="../media/image19.wmf"/><Relationship Id="rId28" Type="http://schemas.openxmlformats.org/officeDocument/2006/relationships/oleObject" Target="../embeddings/oleObject23.bin"/><Relationship Id="rId10" Type="http://schemas.openxmlformats.org/officeDocument/2006/relationships/oleObject" Target="../embeddings/oleObject13.bin"/><Relationship Id="rId19" Type="http://schemas.openxmlformats.org/officeDocument/2006/relationships/image" Target="../media/image17.wmf"/><Relationship Id="rId4" Type="http://schemas.openxmlformats.org/officeDocument/2006/relationships/oleObject" Target="../embeddings/oleObject10.bin"/><Relationship Id="rId9" Type="http://schemas.openxmlformats.org/officeDocument/2006/relationships/image" Target="../media/image4.wmf"/><Relationship Id="rId14" Type="http://schemas.openxmlformats.org/officeDocument/2006/relationships/oleObject" Target="../embeddings/oleObject15.bin"/><Relationship Id="rId22" Type="http://schemas.openxmlformats.org/officeDocument/2006/relationships/oleObject" Target="../embeddings/oleObject19.bin"/><Relationship Id="rId27" Type="http://schemas.openxmlformats.org/officeDocument/2006/relationships/image" Target="../media/image6.wmf"/><Relationship Id="rId30" Type="http://schemas.openxmlformats.org/officeDocument/2006/relationships/oleObject" Target="../embeddings/oleObject24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13" Type="http://schemas.openxmlformats.org/officeDocument/2006/relationships/image" Target="../media/image25.wmf"/><Relationship Id="rId3" Type="http://schemas.openxmlformats.org/officeDocument/2006/relationships/image" Target="../media/image20.wmf"/><Relationship Id="rId7" Type="http://schemas.openxmlformats.org/officeDocument/2006/relationships/image" Target="../media/image22.wmf"/><Relationship Id="rId12" Type="http://schemas.openxmlformats.org/officeDocument/2006/relationships/oleObject" Target="../embeddings/oleObject30.bin"/><Relationship Id="rId17" Type="http://schemas.openxmlformats.org/officeDocument/2006/relationships/image" Target="../media/image27.wmf"/><Relationship Id="rId2" Type="http://schemas.openxmlformats.org/officeDocument/2006/relationships/oleObject" Target="../embeddings/oleObject25.bin"/><Relationship Id="rId16" Type="http://schemas.openxmlformats.org/officeDocument/2006/relationships/oleObject" Target="../embeddings/oleObject32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7.bin"/><Relationship Id="rId11" Type="http://schemas.openxmlformats.org/officeDocument/2006/relationships/image" Target="../media/image24.wmf"/><Relationship Id="rId5" Type="http://schemas.openxmlformats.org/officeDocument/2006/relationships/image" Target="../media/image21.wmf"/><Relationship Id="rId15" Type="http://schemas.openxmlformats.org/officeDocument/2006/relationships/image" Target="../media/image26.wmf"/><Relationship Id="rId10" Type="http://schemas.openxmlformats.org/officeDocument/2006/relationships/oleObject" Target="../embeddings/oleObject29.bin"/><Relationship Id="rId4" Type="http://schemas.openxmlformats.org/officeDocument/2006/relationships/oleObject" Target="../embeddings/oleObject26.bin"/><Relationship Id="rId9" Type="http://schemas.openxmlformats.org/officeDocument/2006/relationships/image" Target="../media/image23.wmf"/><Relationship Id="rId14" Type="http://schemas.openxmlformats.org/officeDocument/2006/relationships/oleObject" Target="../embeddings/oleObject3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oleObject" Target="../embeddings/oleObject33.bin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.bin"/><Relationship Id="rId3" Type="http://schemas.openxmlformats.org/officeDocument/2006/relationships/image" Target="../media/image29.wmf"/><Relationship Id="rId7" Type="http://schemas.openxmlformats.org/officeDocument/2006/relationships/image" Target="../media/image20.wmf"/><Relationship Id="rId2" Type="http://schemas.openxmlformats.org/officeDocument/2006/relationships/oleObject" Target="../embeddings/oleObject34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5.bin"/><Relationship Id="rId11" Type="http://schemas.openxmlformats.org/officeDocument/2006/relationships/image" Target="../media/image31.wmf"/><Relationship Id="rId5" Type="http://schemas.openxmlformats.org/officeDocument/2006/relationships/image" Target="../media/image30.wmf"/><Relationship Id="rId10" Type="http://schemas.openxmlformats.org/officeDocument/2006/relationships/oleObject" Target="../embeddings/oleObject36.bin"/><Relationship Id="rId4" Type="http://schemas.openxmlformats.org/officeDocument/2006/relationships/oleObject" Target="../embeddings/oleObject35.bin"/><Relationship Id="rId9" Type="http://schemas.openxmlformats.org/officeDocument/2006/relationships/image" Target="../media/image22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7" Type="http://schemas.openxmlformats.org/officeDocument/2006/relationships/image" Target="../media/image34.wmf"/><Relationship Id="rId2" Type="http://schemas.openxmlformats.org/officeDocument/2006/relationships/oleObject" Target="../embeddings/oleObject37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9.bin"/><Relationship Id="rId5" Type="http://schemas.openxmlformats.org/officeDocument/2006/relationships/image" Target="../media/image33.wmf"/><Relationship Id="rId4" Type="http://schemas.openxmlformats.org/officeDocument/2006/relationships/oleObject" Target="../embeddings/oleObject38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7" Type="http://schemas.openxmlformats.org/officeDocument/2006/relationships/image" Target="../media/image37.emf"/><Relationship Id="rId2" Type="http://schemas.openxmlformats.org/officeDocument/2006/relationships/oleObject" Target="../embeddings/oleObject40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42.bin"/><Relationship Id="rId5" Type="http://schemas.openxmlformats.org/officeDocument/2006/relationships/image" Target="../media/image36.wmf"/><Relationship Id="rId4" Type="http://schemas.openxmlformats.org/officeDocument/2006/relationships/oleObject" Target="../embeddings/oleObject41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6.bin"/><Relationship Id="rId13" Type="http://schemas.openxmlformats.org/officeDocument/2006/relationships/image" Target="../media/image43.wmf"/><Relationship Id="rId3" Type="http://schemas.openxmlformats.org/officeDocument/2006/relationships/image" Target="../media/image38.wmf"/><Relationship Id="rId7" Type="http://schemas.openxmlformats.org/officeDocument/2006/relationships/image" Target="../media/image40.wmf"/><Relationship Id="rId12" Type="http://schemas.openxmlformats.org/officeDocument/2006/relationships/oleObject" Target="../embeddings/oleObject48.bin"/><Relationship Id="rId2" Type="http://schemas.openxmlformats.org/officeDocument/2006/relationships/oleObject" Target="../embeddings/oleObject43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45.bin"/><Relationship Id="rId11" Type="http://schemas.openxmlformats.org/officeDocument/2006/relationships/image" Target="../media/image42.wmf"/><Relationship Id="rId5" Type="http://schemas.openxmlformats.org/officeDocument/2006/relationships/image" Target="../media/image39.wmf"/><Relationship Id="rId10" Type="http://schemas.openxmlformats.org/officeDocument/2006/relationships/oleObject" Target="../embeddings/oleObject47.bin"/><Relationship Id="rId4" Type="http://schemas.openxmlformats.org/officeDocument/2006/relationships/oleObject" Target="../embeddings/oleObject44.bin"/><Relationship Id="rId9" Type="http://schemas.openxmlformats.org/officeDocument/2006/relationships/image" Target="../media/image41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2.bin"/><Relationship Id="rId3" Type="http://schemas.openxmlformats.org/officeDocument/2006/relationships/image" Target="../media/image44.wmf"/><Relationship Id="rId7" Type="http://schemas.openxmlformats.org/officeDocument/2006/relationships/image" Target="../media/image46.wmf"/><Relationship Id="rId2" Type="http://schemas.openxmlformats.org/officeDocument/2006/relationships/oleObject" Target="../embeddings/oleObject49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51.bin"/><Relationship Id="rId5" Type="http://schemas.openxmlformats.org/officeDocument/2006/relationships/image" Target="../media/image45.wmf"/><Relationship Id="rId4" Type="http://schemas.openxmlformats.org/officeDocument/2006/relationships/oleObject" Target="../embeddings/oleObject50.bin"/><Relationship Id="rId9" Type="http://schemas.openxmlformats.org/officeDocument/2006/relationships/image" Target="../media/image47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oleObject" Target="../embeddings/oleObject53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wmf"/><Relationship Id="rId4" Type="http://schemas.openxmlformats.org/officeDocument/2006/relationships/oleObject" Target="../embeddings/oleObject54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7" Type="http://schemas.openxmlformats.org/officeDocument/2006/relationships/image" Target="../media/image52.wmf"/><Relationship Id="rId2" Type="http://schemas.openxmlformats.org/officeDocument/2006/relationships/oleObject" Target="../embeddings/oleObject55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57.bin"/><Relationship Id="rId5" Type="http://schemas.openxmlformats.org/officeDocument/2006/relationships/image" Target="../media/image51.wmf"/><Relationship Id="rId4" Type="http://schemas.openxmlformats.org/officeDocument/2006/relationships/oleObject" Target="../embeddings/oleObject56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1.bin"/><Relationship Id="rId13" Type="http://schemas.openxmlformats.org/officeDocument/2006/relationships/image" Target="../media/image55.wmf"/><Relationship Id="rId18" Type="http://schemas.openxmlformats.org/officeDocument/2006/relationships/oleObject" Target="../embeddings/oleObject66.bin"/><Relationship Id="rId3" Type="http://schemas.openxmlformats.org/officeDocument/2006/relationships/image" Target="../media/image35.wmf"/><Relationship Id="rId7" Type="http://schemas.openxmlformats.org/officeDocument/2006/relationships/image" Target="../media/image53.wmf"/><Relationship Id="rId12" Type="http://schemas.openxmlformats.org/officeDocument/2006/relationships/oleObject" Target="../embeddings/oleObject63.bin"/><Relationship Id="rId17" Type="http://schemas.openxmlformats.org/officeDocument/2006/relationships/image" Target="../media/image57.wmf"/><Relationship Id="rId2" Type="http://schemas.openxmlformats.org/officeDocument/2006/relationships/oleObject" Target="../embeddings/oleObject58.bin"/><Relationship Id="rId16" Type="http://schemas.openxmlformats.org/officeDocument/2006/relationships/oleObject" Target="../embeddings/oleObject65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60.bin"/><Relationship Id="rId11" Type="http://schemas.openxmlformats.org/officeDocument/2006/relationships/image" Target="../media/image54.wmf"/><Relationship Id="rId5" Type="http://schemas.openxmlformats.org/officeDocument/2006/relationships/image" Target="../media/image36.wmf"/><Relationship Id="rId15" Type="http://schemas.openxmlformats.org/officeDocument/2006/relationships/image" Target="../media/image56.wmf"/><Relationship Id="rId10" Type="http://schemas.openxmlformats.org/officeDocument/2006/relationships/oleObject" Target="../embeddings/oleObject62.bin"/><Relationship Id="rId19" Type="http://schemas.openxmlformats.org/officeDocument/2006/relationships/image" Target="../media/image58.wmf"/><Relationship Id="rId4" Type="http://schemas.openxmlformats.org/officeDocument/2006/relationships/oleObject" Target="../embeddings/oleObject59.bin"/><Relationship Id="rId9" Type="http://schemas.openxmlformats.org/officeDocument/2006/relationships/image" Target="../media/image51.wmf"/><Relationship Id="rId14" Type="http://schemas.openxmlformats.org/officeDocument/2006/relationships/oleObject" Target="../embeddings/oleObject64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0.bin"/><Relationship Id="rId13" Type="http://schemas.openxmlformats.org/officeDocument/2006/relationships/image" Target="../media/image4.wmf"/><Relationship Id="rId18" Type="http://schemas.openxmlformats.org/officeDocument/2006/relationships/oleObject" Target="../embeddings/oleObject75.bin"/><Relationship Id="rId3" Type="http://schemas.openxmlformats.org/officeDocument/2006/relationships/image" Target="../media/image59.wmf"/><Relationship Id="rId21" Type="http://schemas.openxmlformats.org/officeDocument/2006/relationships/image" Target="../media/image8.wmf"/><Relationship Id="rId7" Type="http://schemas.openxmlformats.org/officeDocument/2006/relationships/image" Target="../media/image61.wmf"/><Relationship Id="rId12" Type="http://schemas.openxmlformats.org/officeDocument/2006/relationships/oleObject" Target="../embeddings/oleObject72.bin"/><Relationship Id="rId17" Type="http://schemas.openxmlformats.org/officeDocument/2006/relationships/image" Target="../media/image6.wmf"/><Relationship Id="rId25" Type="http://schemas.openxmlformats.org/officeDocument/2006/relationships/image" Target="../media/image64.wmf"/><Relationship Id="rId2" Type="http://schemas.openxmlformats.org/officeDocument/2006/relationships/oleObject" Target="../embeddings/oleObject67.bin"/><Relationship Id="rId16" Type="http://schemas.openxmlformats.org/officeDocument/2006/relationships/oleObject" Target="../embeddings/oleObject74.bin"/><Relationship Id="rId20" Type="http://schemas.openxmlformats.org/officeDocument/2006/relationships/oleObject" Target="../embeddings/oleObject76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69.bin"/><Relationship Id="rId11" Type="http://schemas.openxmlformats.org/officeDocument/2006/relationships/image" Target="../media/image50.wmf"/><Relationship Id="rId24" Type="http://schemas.openxmlformats.org/officeDocument/2006/relationships/oleObject" Target="../embeddings/oleObject78.bin"/><Relationship Id="rId5" Type="http://schemas.openxmlformats.org/officeDocument/2006/relationships/image" Target="../media/image60.wmf"/><Relationship Id="rId15" Type="http://schemas.openxmlformats.org/officeDocument/2006/relationships/image" Target="../media/image5.wmf"/><Relationship Id="rId23" Type="http://schemas.openxmlformats.org/officeDocument/2006/relationships/image" Target="../media/image63.wmf"/><Relationship Id="rId10" Type="http://schemas.openxmlformats.org/officeDocument/2006/relationships/oleObject" Target="../embeddings/oleObject71.bin"/><Relationship Id="rId19" Type="http://schemas.openxmlformats.org/officeDocument/2006/relationships/image" Target="../media/image7.wmf"/><Relationship Id="rId4" Type="http://schemas.openxmlformats.org/officeDocument/2006/relationships/oleObject" Target="../embeddings/oleObject68.bin"/><Relationship Id="rId9" Type="http://schemas.openxmlformats.org/officeDocument/2006/relationships/image" Target="../media/image62.wmf"/><Relationship Id="rId14" Type="http://schemas.openxmlformats.org/officeDocument/2006/relationships/oleObject" Target="../embeddings/oleObject73.bin"/><Relationship Id="rId22" Type="http://schemas.openxmlformats.org/officeDocument/2006/relationships/oleObject" Target="../embeddings/oleObject77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2.bin"/><Relationship Id="rId13" Type="http://schemas.openxmlformats.org/officeDocument/2006/relationships/image" Target="../media/image6.wmf"/><Relationship Id="rId3" Type="http://schemas.openxmlformats.org/officeDocument/2006/relationships/image" Target="../media/image65.wmf"/><Relationship Id="rId7" Type="http://schemas.openxmlformats.org/officeDocument/2006/relationships/image" Target="../media/image50.wmf"/><Relationship Id="rId12" Type="http://schemas.openxmlformats.org/officeDocument/2006/relationships/oleObject" Target="../embeddings/oleObject84.bin"/><Relationship Id="rId17" Type="http://schemas.openxmlformats.org/officeDocument/2006/relationships/image" Target="../media/image8.wmf"/><Relationship Id="rId2" Type="http://schemas.openxmlformats.org/officeDocument/2006/relationships/oleObject" Target="../embeddings/oleObject79.bin"/><Relationship Id="rId16" Type="http://schemas.openxmlformats.org/officeDocument/2006/relationships/oleObject" Target="../embeddings/oleObject86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81.bin"/><Relationship Id="rId11" Type="http://schemas.openxmlformats.org/officeDocument/2006/relationships/image" Target="../media/image5.wmf"/><Relationship Id="rId5" Type="http://schemas.openxmlformats.org/officeDocument/2006/relationships/image" Target="../media/image66.wmf"/><Relationship Id="rId15" Type="http://schemas.openxmlformats.org/officeDocument/2006/relationships/image" Target="../media/image7.wmf"/><Relationship Id="rId10" Type="http://schemas.openxmlformats.org/officeDocument/2006/relationships/oleObject" Target="../embeddings/oleObject83.bin"/><Relationship Id="rId4" Type="http://schemas.openxmlformats.org/officeDocument/2006/relationships/oleObject" Target="../embeddings/oleObject80.bin"/><Relationship Id="rId9" Type="http://schemas.openxmlformats.org/officeDocument/2006/relationships/image" Target="../media/image4.wmf"/><Relationship Id="rId14" Type="http://schemas.openxmlformats.org/officeDocument/2006/relationships/oleObject" Target="../embeddings/oleObject85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0.bin"/><Relationship Id="rId13" Type="http://schemas.openxmlformats.org/officeDocument/2006/relationships/image" Target="../media/image4.wmf"/><Relationship Id="rId18" Type="http://schemas.openxmlformats.org/officeDocument/2006/relationships/oleObject" Target="../embeddings/oleObject95.bin"/><Relationship Id="rId3" Type="http://schemas.openxmlformats.org/officeDocument/2006/relationships/image" Target="../media/image67.wmf"/><Relationship Id="rId21" Type="http://schemas.openxmlformats.org/officeDocument/2006/relationships/image" Target="../media/image8.wmf"/><Relationship Id="rId7" Type="http://schemas.openxmlformats.org/officeDocument/2006/relationships/image" Target="../media/image69.wmf"/><Relationship Id="rId12" Type="http://schemas.openxmlformats.org/officeDocument/2006/relationships/oleObject" Target="../embeddings/oleObject92.bin"/><Relationship Id="rId17" Type="http://schemas.openxmlformats.org/officeDocument/2006/relationships/image" Target="../media/image6.wmf"/><Relationship Id="rId2" Type="http://schemas.openxmlformats.org/officeDocument/2006/relationships/oleObject" Target="../embeddings/oleObject87.bin"/><Relationship Id="rId16" Type="http://schemas.openxmlformats.org/officeDocument/2006/relationships/oleObject" Target="../embeddings/oleObject94.bin"/><Relationship Id="rId20" Type="http://schemas.openxmlformats.org/officeDocument/2006/relationships/oleObject" Target="../embeddings/oleObject96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89.bin"/><Relationship Id="rId11" Type="http://schemas.openxmlformats.org/officeDocument/2006/relationships/image" Target="../media/image71.wmf"/><Relationship Id="rId5" Type="http://schemas.openxmlformats.org/officeDocument/2006/relationships/image" Target="../media/image68.wmf"/><Relationship Id="rId15" Type="http://schemas.openxmlformats.org/officeDocument/2006/relationships/image" Target="../media/image5.wmf"/><Relationship Id="rId10" Type="http://schemas.openxmlformats.org/officeDocument/2006/relationships/oleObject" Target="../embeddings/oleObject91.bin"/><Relationship Id="rId19" Type="http://schemas.openxmlformats.org/officeDocument/2006/relationships/image" Target="../media/image7.wmf"/><Relationship Id="rId4" Type="http://schemas.openxmlformats.org/officeDocument/2006/relationships/oleObject" Target="../embeddings/oleObject88.bin"/><Relationship Id="rId9" Type="http://schemas.openxmlformats.org/officeDocument/2006/relationships/image" Target="../media/image70.wmf"/><Relationship Id="rId14" Type="http://schemas.openxmlformats.org/officeDocument/2006/relationships/oleObject" Target="../embeddings/oleObject93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0.bin"/><Relationship Id="rId13" Type="http://schemas.openxmlformats.org/officeDocument/2006/relationships/image" Target="../media/image77.wmf"/><Relationship Id="rId3" Type="http://schemas.openxmlformats.org/officeDocument/2006/relationships/image" Target="../media/image72.wmf"/><Relationship Id="rId7" Type="http://schemas.openxmlformats.org/officeDocument/2006/relationships/image" Target="../media/image74.wmf"/><Relationship Id="rId12" Type="http://schemas.openxmlformats.org/officeDocument/2006/relationships/oleObject" Target="../embeddings/oleObject102.bin"/><Relationship Id="rId2" Type="http://schemas.openxmlformats.org/officeDocument/2006/relationships/oleObject" Target="../embeddings/oleObject97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99.bin"/><Relationship Id="rId11" Type="http://schemas.openxmlformats.org/officeDocument/2006/relationships/image" Target="../media/image76.wmf"/><Relationship Id="rId5" Type="http://schemas.openxmlformats.org/officeDocument/2006/relationships/image" Target="../media/image73.wmf"/><Relationship Id="rId10" Type="http://schemas.openxmlformats.org/officeDocument/2006/relationships/oleObject" Target="../embeddings/oleObject101.bin"/><Relationship Id="rId4" Type="http://schemas.openxmlformats.org/officeDocument/2006/relationships/oleObject" Target="../embeddings/oleObject98.bin"/><Relationship Id="rId9" Type="http://schemas.openxmlformats.org/officeDocument/2006/relationships/image" Target="../media/image75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6.bin"/><Relationship Id="rId13" Type="http://schemas.openxmlformats.org/officeDocument/2006/relationships/image" Target="../media/image5.wmf"/><Relationship Id="rId18" Type="http://schemas.openxmlformats.org/officeDocument/2006/relationships/oleObject" Target="../embeddings/oleObject111.bin"/><Relationship Id="rId3" Type="http://schemas.openxmlformats.org/officeDocument/2006/relationships/image" Target="../media/image78.wmf"/><Relationship Id="rId21" Type="http://schemas.openxmlformats.org/officeDocument/2006/relationships/image" Target="../media/image81.wmf"/><Relationship Id="rId7" Type="http://schemas.openxmlformats.org/officeDocument/2006/relationships/image" Target="../media/image80.wmf"/><Relationship Id="rId12" Type="http://schemas.openxmlformats.org/officeDocument/2006/relationships/oleObject" Target="../embeddings/oleObject108.bin"/><Relationship Id="rId17" Type="http://schemas.openxmlformats.org/officeDocument/2006/relationships/image" Target="../media/image7.wmf"/><Relationship Id="rId2" Type="http://schemas.openxmlformats.org/officeDocument/2006/relationships/oleObject" Target="../embeddings/oleObject103.bin"/><Relationship Id="rId16" Type="http://schemas.openxmlformats.org/officeDocument/2006/relationships/oleObject" Target="../embeddings/oleObject110.bin"/><Relationship Id="rId20" Type="http://schemas.openxmlformats.org/officeDocument/2006/relationships/oleObject" Target="../embeddings/oleObject112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05.bin"/><Relationship Id="rId11" Type="http://schemas.openxmlformats.org/officeDocument/2006/relationships/image" Target="../media/image4.wmf"/><Relationship Id="rId5" Type="http://schemas.openxmlformats.org/officeDocument/2006/relationships/image" Target="../media/image79.wmf"/><Relationship Id="rId15" Type="http://schemas.openxmlformats.org/officeDocument/2006/relationships/image" Target="../media/image6.wmf"/><Relationship Id="rId23" Type="http://schemas.openxmlformats.org/officeDocument/2006/relationships/image" Target="../media/image82.emf"/><Relationship Id="rId10" Type="http://schemas.openxmlformats.org/officeDocument/2006/relationships/oleObject" Target="../embeddings/oleObject107.bin"/><Relationship Id="rId19" Type="http://schemas.openxmlformats.org/officeDocument/2006/relationships/image" Target="../media/image8.wmf"/><Relationship Id="rId4" Type="http://schemas.openxmlformats.org/officeDocument/2006/relationships/oleObject" Target="../embeddings/oleObject104.bin"/><Relationship Id="rId9" Type="http://schemas.openxmlformats.org/officeDocument/2006/relationships/image" Target="../media/image60.wmf"/><Relationship Id="rId14" Type="http://schemas.openxmlformats.org/officeDocument/2006/relationships/oleObject" Target="../embeddings/oleObject109.bin"/><Relationship Id="rId22" Type="http://schemas.openxmlformats.org/officeDocument/2006/relationships/oleObject" Target="../embeddings/oleObject113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7.bin"/><Relationship Id="rId13" Type="http://schemas.openxmlformats.org/officeDocument/2006/relationships/image" Target="../media/image88.wmf"/><Relationship Id="rId18" Type="http://schemas.openxmlformats.org/officeDocument/2006/relationships/oleObject" Target="../embeddings/oleObject122.bin"/><Relationship Id="rId26" Type="http://schemas.openxmlformats.org/officeDocument/2006/relationships/oleObject" Target="../embeddings/oleObject126.bin"/><Relationship Id="rId3" Type="http://schemas.openxmlformats.org/officeDocument/2006/relationships/image" Target="../media/image83.wmf"/><Relationship Id="rId21" Type="http://schemas.openxmlformats.org/officeDocument/2006/relationships/image" Target="../media/image92.wmf"/><Relationship Id="rId7" Type="http://schemas.openxmlformats.org/officeDocument/2006/relationships/image" Target="../media/image85.wmf"/><Relationship Id="rId12" Type="http://schemas.openxmlformats.org/officeDocument/2006/relationships/oleObject" Target="../embeddings/oleObject119.bin"/><Relationship Id="rId17" Type="http://schemas.openxmlformats.org/officeDocument/2006/relationships/image" Target="../media/image90.wmf"/><Relationship Id="rId25" Type="http://schemas.openxmlformats.org/officeDocument/2006/relationships/image" Target="../media/image94.wmf"/><Relationship Id="rId2" Type="http://schemas.openxmlformats.org/officeDocument/2006/relationships/oleObject" Target="../embeddings/oleObject114.bin"/><Relationship Id="rId16" Type="http://schemas.openxmlformats.org/officeDocument/2006/relationships/oleObject" Target="../embeddings/oleObject121.bin"/><Relationship Id="rId20" Type="http://schemas.openxmlformats.org/officeDocument/2006/relationships/oleObject" Target="../embeddings/oleObject123.bin"/><Relationship Id="rId29" Type="http://schemas.openxmlformats.org/officeDocument/2006/relationships/image" Target="../media/image96.wmf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16.bin"/><Relationship Id="rId11" Type="http://schemas.openxmlformats.org/officeDocument/2006/relationships/image" Target="../media/image87.wmf"/><Relationship Id="rId24" Type="http://schemas.openxmlformats.org/officeDocument/2006/relationships/oleObject" Target="../embeddings/oleObject125.bin"/><Relationship Id="rId5" Type="http://schemas.openxmlformats.org/officeDocument/2006/relationships/image" Target="../media/image84.wmf"/><Relationship Id="rId15" Type="http://schemas.openxmlformats.org/officeDocument/2006/relationships/image" Target="../media/image89.wmf"/><Relationship Id="rId23" Type="http://schemas.openxmlformats.org/officeDocument/2006/relationships/image" Target="../media/image93.wmf"/><Relationship Id="rId28" Type="http://schemas.openxmlformats.org/officeDocument/2006/relationships/oleObject" Target="../embeddings/oleObject127.bin"/><Relationship Id="rId10" Type="http://schemas.openxmlformats.org/officeDocument/2006/relationships/oleObject" Target="../embeddings/oleObject118.bin"/><Relationship Id="rId19" Type="http://schemas.openxmlformats.org/officeDocument/2006/relationships/image" Target="../media/image91.wmf"/><Relationship Id="rId4" Type="http://schemas.openxmlformats.org/officeDocument/2006/relationships/oleObject" Target="../embeddings/oleObject115.bin"/><Relationship Id="rId9" Type="http://schemas.openxmlformats.org/officeDocument/2006/relationships/image" Target="../media/image86.wmf"/><Relationship Id="rId14" Type="http://schemas.openxmlformats.org/officeDocument/2006/relationships/oleObject" Target="../embeddings/oleObject120.bin"/><Relationship Id="rId22" Type="http://schemas.openxmlformats.org/officeDocument/2006/relationships/oleObject" Target="../embeddings/oleObject124.bin"/><Relationship Id="rId27" Type="http://schemas.openxmlformats.org/officeDocument/2006/relationships/image" Target="../media/image95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1.bin"/><Relationship Id="rId13" Type="http://schemas.openxmlformats.org/officeDocument/2006/relationships/image" Target="../media/image102.wmf"/><Relationship Id="rId18" Type="http://schemas.openxmlformats.org/officeDocument/2006/relationships/oleObject" Target="../embeddings/oleObject136.bin"/><Relationship Id="rId3" Type="http://schemas.openxmlformats.org/officeDocument/2006/relationships/image" Target="../media/image97.wmf"/><Relationship Id="rId21" Type="http://schemas.openxmlformats.org/officeDocument/2006/relationships/image" Target="../media/image106.wmf"/><Relationship Id="rId7" Type="http://schemas.openxmlformats.org/officeDocument/2006/relationships/image" Target="../media/image99.wmf"/><Relationship Id="rId12" Type="http://schemas.openxmlformats.org/officeDocument/2006/relationships/oleObject" Target="../embeddings/oleObject133.bin"/><Relationship Id="rId17" Type="http://schemas.openxmlformats.org/officeDocument/2006/relationships/image" Target="../media/image104.wmf"/><Relationship Id="rId2" Type="http://schemas.openxmlformats.org/officeDocument/2006/relationships/oleObject" Target="../embeddings/oleObject128.bin"/><Relationship Id="rId16" Type="http://schemas.openxmlformats.org/officeDocument/2006/relationships/oleObject" Target="../embeddings/oleObject135.bin"/><Relationship Id="rId20" Type="http://schemas.openxmlformats.org/officeDocument/2006/relationships/oleObject" Target="../embeddings/oleObject137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30.bin"/><Relationship Id="rId11" Type="http://schemas.openxmlformats.org/officeDocument/2006/relationships/image" Target="../media/image101.wmf"/><Relationship Id="rId5" Type="http://schemas.openxmlformats.org/officeDocument/2006/relationships/image" Target="../media/image98.wmf"/><Relationship Id="rId15" Type="http://schemas.openxmlformats.org/officeDocument/2006/relationships/image" Target="../media/image103.wmf"/><Relationship Id="rId23" Type="http://schemas.openxmlformats.org/officeDocument/2006/relationships/image" Target="../media/image107.emf"/><Relationship Id="rId10" Type="http://schemas.openxmlformats.org/officeDocument/2006/relationships/oleObject" Target="../embeddings/oleObject132.bin"/><Relationship Id="rId19" Type="http://schemas.openxmlformats.org/officeDocument/2006/relationships/image" Target="../media/image105.wmf"/><Relationship Id="rId4" Type="http://schemas.openxmlformats.org/officeDocument/2006/relationships/oleObject" Target="../embeddings/oleObject129.bin"/><Relationship Id="rId9" Type="http://schemas.openxmlformats.org/officeDocument/2006/relationships/image" Target="../media/image100.wmf"/><Relationship Id="rId14" Type="http://schemas.openxmlformats.org/officeDocument/2006/relationships/oleObject" Target="../embeddings/oleObject134.bin"/><Relationship Id="rId22" Type="http://schemas.openxmlformats.org/officeDocument/2006/relationships/oleObject" Target="../embeddings/oleObject138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2.bin"/><Relationship Id="rId13" Type="http://schemas.openxmlformats.org/officeDocument/2006/relationships/image" Target="../media/image100.wmf"/><Relationship Id="rId18" Type="http://schemas.openxmlformats.org/officeDocument/2006/relationships/oleObject" Target="../embeddings/oleObject147.bin"/><Relationship Id="rId3" Type="http://schemas.openxmlformats.org/officeDocument/2006/relationships/image" Target="../media/image108.wmf"/><Relationship Id="rId21" Type="http://schemas.openxmlformats.org/officeDocument/2006/relationships/image" Target="../media/image114.wmf"/><Relationship Id="rId7" Type="http://schemas.openxmlformats.org/officeDocument/2006/relationships/image" Target="../media/image110.wmf"/><Relationship Id="rId12" Type="http://schemas.openxmlformats.org/officeDocument/2006/relationships/oleObject" Target="../embeddings/oleObject144.bin"/><Relationship Id="rId17" Type="http://schemas.openxmlformats.org/officeDocument/2006/relationships/image" Target="../media/image102.wmf"/><Relationship Id="rId2" Type="http://schemas.openxmlformats.org/officeDocument/2006/relationships/oleObject" Target="../embeddings/oleObject139.bin"/><Relationship Id="rId16" Type="http://schemas.openxmlformats.org/officeDocument/2006/relationships/oleObject" Target="../embeddings/oleObject146.bin"/><Relationship Id="rId20" Type="http://schemas.openxmlformats.org/officeDocument/2006/relationships/oleObject" Target="../embeddings/oleObject148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41.bin"/><Relationship Id="rId11" Type="http://schemas.openxmlformats.org/officeDocument/2006/relationships/image" Target="../media/image112.wmf"/><Relationship Id="rId5" Type="http://schemas.openxmlformats.org/officeDocument/2006/relationships/image" Target="../media/image109.wmf"/><Relationship Id="rId15" Type="http://schemas.openxmlformats.org/officeDocument/2006/relationships/image" Target="../media/image101.wmf"/><Relationship Id="rId23" Type="http://schemas.openxmlformats.org/officeDocument/2006/relationships/image" Target="../media/image115.wmf"/><Relationship Id="rId10" Type="http://schemas.openxmlformats.org/officeDocument/2006/relationships/oleObject" Target="../embeddings/oleObject143.bin"/><Relationship Id="rId19" Type="http://schemas.openxmlformats.org/officeDocument/2006/relationships/image" Target="../media/image113.wmf"/><Relationship Id="rId4" Type="http://schemas.openxmlformats.org/officeDocument/2006/relationships/oleObject" Target="../embeddings/oleObject140.bin"/><Relationship Id="rId9" Type="http://schemas.openxmlformats.org/officeDocument/2006/relationships/image" Target="../media/image111.wmf"/><Relationship Id="rId14" Type="http://schemas.openxmlformats.org/officeDocument/2006/relationships/oleObject" Target="../embeddings/oleObject145.bin"/><Relationship Id="rId22" Type="http://schemas.openxmlformats.org/officeDocument/2006/relationships/oleObject" Target="../embeddings/oleObject149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3.bin"/><Relationship Id="rId13" Type="http://schemas.openxmlformats.org/officeDocument/2006/relationships/image" Target="../media/image101.wmf"/><Relationship Id="rId18" Type="http://schemas.openxmlformats.org/officeDocument/2006/relationships/oleObject" Target="../embeddings/oleObject158.bin"/><Relationship Id="rId3" Type="http://schemas.openxmlformats.org/officeDocument/2006/relationships/image" Target="../media/image116.wmf"/><Relationship Id="rId21" Type="http://schemas.openxmlformats.org/officeDocument/2006/relationships/image" Target="../media/image122.wmf"/><Relationship Id="rId7" Type="http://schemas.openxmlformats.org/officeDocument/2006/relationships/image" Target="../media/image118.wmf"/><Relationship Id="rId12" Type="http://schemas.openxmlformats.org/officeDocument/2006/relationships/oleObject" Target="../embeddings/oleObject155.bin"/><Relationship Id="rId17" Type="http://schemas.openxmlformats.org/officeDocument/2006/relationships/image" Target="../media/image120.wmf"/><Relationship Id="rId2" Type="http://schemas.openxmlformats.org/officeDocument/2006/relationships/oleObject" Target="../embeddings/oleObject150.bin"/><Relationship Id="rId16" Type="http://schemas.openxmlformats.org/officeDocument/2006/relationships/oleObject" Target="../embeddings/oleObject157.bin"/><Relationship Id="rId20" Type="http://schemas.openxmlformats.org/officeDocument/2006/relationships/oleObject" Target="../embeddings/oleObject159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52.bin"/><Relationship Id="rId11" Type="http://schemas.openxmlformats.org/officeDocument/2006/relationships/image" Target="../media/image100.wmf"/><Relationship Id="rId5" Type="http://schemas.openxmlformats.org/officeDocument/2006/relationships/image" Target="../media/image117.wmf"/><Relationship Id="rId15" Type="http://schemas.openxmlformats.org/officeDocument/2006/relationships/image" Target="../media/image102.wmf"/><Relationship Id="rId23" Type="http://schemas.openxmlformats.org/officeDocument/2006/relationships/image" Target="../media/image123.emf"/><Relationship Id="rId10" Type="http://schemas.openxmlformats.org/officeDocument/2006/relationships/oleObject" Target="../embeddings/oleObject154.bin"/><Relationship Id="rId19" Type="http://schemas.openxmlformats.org/officeDocument/2006/relationships/image" Target="../media/image121.wmf"/><Relationship Id="rId4" Type="http://schemas.openxmlformats.org/officeDocument/2006/relationships/oleObject" Target="../embeddings/oleObject151.bin"/><Relationship Id="rId9" Type="http://schemas.openxmlformats.org/officeDocument/2006/relationships/image" Target="../media/image119.wmf"/><Relationship Id="rId14" Type="http://schemas.openxmlformats.org/officeDocument/2006/relationships/oleObject" Target="../embeddings/oleObject156.bin"/><Relationship Id="rId22" Type="http://schemas.openxmlformats.org/officeDocument/2006/relationships/oleObject" Target="../embeddings/oleObject160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4.bin"/><Relationship Id="rId3" Type="http://schemas.openxmlformats.org/officeDocument/2006/relationships/image" Target="../media/image124.wmf"/><Relationship Id="rId7" Type="http://schemas.openxmlformats.org/officeDocument/2006/relationships/image" Target="../media/image126.wmf"/><Relationship Id="rId2" Type="http://schemas.openxmlformats.org/officeDocument/2006/relationships/oleObject" Target="../embeddings/oleObject161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63.bin"/><Relationship Id="rId5" Type="http://schemas.openxmlformats.org/officeDocument/2006/relationships/image" Target="../media/image125.wmf"/><Relationship Id="rId10" Type="http://schemas.openxmlformats.org/officeDocument/2006/relationships/image" Target="../media/image128.emf"/><Relationship Id="rId4" Type="http://schemas.openxmlformats.org/officeDocument/2006/relationships/oleObject" Target="../embeddings/oleObject162.bin"/><Relationship Id="rId9" Type="http://schemas.openxmlformats.org/officeDocument/2006/relationships/image" Target="../media/image127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8.bin"/><Relationship Id="rId3" Type="http://schemas.openxmlformats.org/officeDocument/2006/relationships/image" Target="../media/image129.wmf"/><Relationship Id="rId7" Type="http://schemas.openxmlformats.org/officeDocument/2006/relationships/image" Target="../media/image131.wmf"/><Relationship Id="rId2" Type="http://schemas.openxmlformats.org/officeDocument/2006/relationships/oleObject" Target="../embeddings/oleObject165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67.bin"/><Relationship Id="rId5" Type="http://schemas.openxmlformats.org/officeDocument/2006/relationships/image" Target="../media/image130.wmf"/><Relationship Id="rId4" Type="http://schemas.openxmlformats.org/officeDocument/2006/relationships/oleObject" Target="../embeddings/oleObject166.bin"/><Relationship Id="rId9" Type="http://schemas.openxmlformats.org/officeDocument/2006/relationships/image" Target="../media/image132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wmf"/><Relationship Id="rId7" Type="http://schemas.openxmlformats.org/officeDocument/2006/relationships/image" Target="../media/image135.wmf"/><Relationship Id="rId2" Type="http://schemas.openxmlformats.org/officeDocument/2006/relationships/oleObject" Target="../embeddings/oleObject169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71.bin"/><Relationship Id="rId5" Type="http://schemas.openxmlformats.org/officeDocument/2006/relationships/image" Target="../media/image134.wmf"/><Relationship Id="rId4" Type="http://schemas.openxmlformats.org/officeDocument/2006/relationships/oleObject" Target="../embeddings/oleObject170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wmf"/><Relationship Id="rId2" Type="http://schemas.openxmlformats.org/officeDocument/2006/relationships/oleObject" Target="../embeddings/oleObject172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7.wmf"/><Relationship Id="rId4" Type="http://schemas.openxmlformats.org/officeDocument/2006/relationships/oleObject" Target="../embeddings/oleObject173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wmf"/><Relationship Id="rId7" Type="http://schemas.openxmlformats.org/officeDocument/2006/relationships/image" Target="../media/image140.wmf"/><Relationship Id="rId2" Type="http://schemas.openxmlformats.org/officeDocument/2006/relationships/oleObject" Target="../embeddings/oleObject174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76.bin"/><Relationship Id="rId5" Type="http://schemas.openxmlformats.org/officeDocument/2006/relationships/image" Target="../media/image139.wmf"/><Relationship Id="rId4" Type="http://schemas.openxmlformats.org/officeDocument/2006/relationships/oleObject" Target="../embeddings/oleObject175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0.bin"/><Relationship Id="rId13" Type="http://schemas.openxmlformats.org/officeDocument/2006/relationships/image" Target="../media/image146.wmf"/><Relationship Id="rId3" Type="http://schemas.openxmlformats.org/officeDocument/2006/relationships/image" Target="../media/image141.wmf"/><Relationship Id="rId7" Type="http://schemas.openxmlformats.org/officeDocument/2006/relationships/image" Target="../media/image143.wmf"/><Relationship Id="rId12" Type="http://schemas.openxmlformats.org/officeDocument/2006/relationships/oleObject" Target="../embeddings/oleObject182.bin"/><Relationship Id="rId2" Type="http://schemas.openxmlformats.org/officeDocument/2006/relationships/oleObject" Target="../embeddings/oleObject177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79.bin"/><Relationship Id="rId11" Type="http://schemas.openxmlformats.org/officeDocument/2006/relationships/image" Target="../media/image145.wmf"/><Relationship Id="rId5" Type="http://schemas.openxmlformats.org/officeDocument/2006/relationships/image" Target="../media/image142.wmf"/><Relationship Id="rId15" Type="http://schemas.openxmlformats.org/officeDocument/2006/relationships/image" Target="../media/image147.emf"/><Relationship Id="rId10" Type="http://schemas.openxmlformats.org/officeDocument/2006/relationships/oleObject" Target="../embeddings/oleObject181.bin"/><Relationship Id="rId4" Type="http://schemas.openxmlformats.org/officeDocument/2006/relationships/oleObject" Target="../embeddings/oleObject178.bin"/><Relationship Id="rId9" Type="http://schemas.openxmlformats.org/officeDocument/2006/relationships/image" Target="../media/image144.wmf"/><Relationship Id="rId14" Type="http://schemas.openxmlformats.org/officeDocument/2006/relationships/oleObject" Target="../embeddings/oleObject183.bin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7.bin"/><Relationship Id="rId3" Type="http://schemas.openxmlformats.org/officeDocument/2006/relationships/image" Target="../media/image148.wmf"/><Relationship Id="rId7" Type="http://schemas.openxmlformats.org/officeDocument/2006/relationships/image" Target="../media/image150.wmf"/><Relationship Id="rId2" Type="http://schemas.openxmlformats.org/officeDocument/2006/relationships/oleObject" Target="../embeddings/oleObject184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86.bin"/><Relationship Id="rId5" Type="http://schemas.openxmlformats.org/officeDocument/2006/relationships/image" Target="../media/image149.wmf"/><Relationship Id="rId4" Type="http://schemas.openxmlformats.org/officeDocument/2006/relationships/oleObject" Target="../embeddings/oleObject185.bin"/><Relationship Id="rId9" Type="http://schemas.openxmlformats.org/officeDocument/2006/relationships/image" Target="../media/image151.w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1.bin"/><Relationship Id="rId13" Type="http://schemas.openxmlformats.org/officeDocument/2006/relationships/image" Target="../media/image89.wmf"/><Relationship Id="rId18" Type="http://schemas.openxmlformats.org/officeDocument/2006/relationships/oleObject" Target="../embeddings/oleObject196.bin"/><Relationship Id="rId26" Type="http://schemas.openxmlformats.org/officeDocument/2006/relationships/oleObject" Target="../embeddings/oleObject200.bin"/><Relationship Id="rId3" Type="http://schemas.openxmlformats.org/officeDocument/2006/relationships/image" Target="../media/image152.wmf"/><Relationship Id="rId21" Type="http://schemas.openxmlformats.org/officeDocument/2006/relationships/image" Target="../media/image93.wmf"/><Relationship Id="rId7" Type="http://schemas.openxmlformats.org/officeDocument/2006/relationships/image" Target="../media/image85.wmf"/><Relationship Id="rId12" Type="http://schemas.openxmlformats.org/officeDocument/2006/relationships/oleObject" Target="../embeddings/oleObject193.bin"/><Relationship Id="rId17" Type="http://schemas.openxmlformats.org/officeDocument/2006/relationships/image" Target="../media/image91.wmf"/><Relationship Id="rId25" Type="http://schemas.openxmlformats.org/officeDocument/2006/relationships/image" Target="../media/image95.wmf"/><Relationship Id="rId2" Type="http://schemas.openxmlformats.org/officeDocument/2006/relationships/oleObject" Target="../embeddings/oleObject188.bin"/><Relationship Id="rId16" Type="http://schemas.openxmlformats.org/officeDocument/2006/relationships/oleObject" Target="../embeddings/oleObject195.bin"/><Relationship Id="rId20" Type="http://schemas.openxmlformats.org/officeDocument/2006/relationships/oleObject" Target="../embeddings/oleObject197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90.bin"/><Relationship Id="rId11" Type="http://schemas.openxmlformats.org/officeDocument/2006/relationships/image" Target="../media/image88.wmf"/><Relationship Id="rId24" Type="http://schemas.openxmlformats.org/officeDocument/2006/relationships/oleObject" Target="../embeddings/oleObject199.bin"/><Relationship Id="rId5" Type="http://schemas.openxmlformats.org/officeDocument/2006/relationships/image" Target="../media/image84.wmf"/><Relationship Id="rId15" Type="http://schemas.openxmlformats.org/officeDocument/2006/relationships/image" Target="../media/image90.wmf"/><Relationship Id="rId23" Type="http://schemas.openxmlformats.org/officeDocument/2006/relationships/image" Target="../media/image94.wmf"/><Relationship Id="rId10" Type="http://schemas.openxmlformats.org/officeDocument/2006/relationships/oleObject" Target="../embeddings/oleObject192.bin"/><Relationship Id="rId19" Type="http://schemas.openxmlformats.org/officeDocument/2006/relationships/image" Target="../media/image92.wmf"/><Relationship Id="rId4" Type="http://schemas.openxmlformats.org/officeDocument/2006/relationships/oleObject" Target="../embeddings/oleObject189.bin"/><Relationship Id="rId9" Type="http://schemas.openxmlformats.org/officeDocument/2006/relationships/image" Target="../media/image87.wmf"/><Relationship Id="rId14" Type="http://schemas.openxmlformats.org/officeDocument/2006/relationships/oleObject" Target="../embeddings/oleObject194.bin"/><Relationship Id="rId22" Type="http://schemas.openxmlformats.org/officeDocument/2006/relationships/oleObject" Target="../embeddings/oleObject198.bin"/><Relationship Id="rId27" Type="http://schemas.openxmlformats.org/officeDocument/2006/relationships/image" Target="../media/image147.e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4.bin"/><Relationship Id="rId13" Type="http://schemas.openxmlformats.org/officeDocument/2006/relationships/image" Target="../media/image157.wmf"/><Relationship Id="rId18" Type="http://schemas.openxmlformats.org/officeDocument/2006/relationships/oleObject" Target="../embeddings/oleObject209.bin"/><Relationship Id="rId26" Type="http://schemas.openxmlformats.org/officeDocument/2006/relationships/oleObject" Target="../embeddings/oleObject213.bin"/><Relationship Id="rId3" Type="http://schemas.openxmlformats.org/officeDocument/2006/relationships/image" Target="../media/image153.wmf"/><Relationship Id="rId21" Type="http://schemas.openxmlformats.org/officeDocument/2006/relationships/image" Target="../media/image161.wmf"/><Relationship Id="rId7" Type="http://schemas.openxmlformats.org/officeDocument/2006/relationships/image" Target="../media/image155.wmf"/><Relationship Id="rId12" Type="http://schemas.openxmlformats.org/officeDocument/2006/relationships/oleObject" Target="../embeddings/oleObject206.bin"/><Relationship Id="rId17" Type="http://schemas.openxmlformats.org/officeDocument/2006/relationships/image" Target="../media/image159.wmf"/><Relationship Id="rId25" Type="http://schemas.openxmlformats.org/officeDocument/2006/relationships/image" Target="../media/image163.wmf"/><Relationship Id="rId2" Type="http://schemas.openxmlformats.org/officeDocument/2006/relationships/oleObject" Target="../embeddings/oleObject201.bin"/><Relationship Id="rId16" Type="http://schemas.openxmlformats.org/officeDocument/2006/relationships/oleObject" Target="../embeddings/oleObject208.bin"/><Relationship Id="rId20" Type="http://schemas.openxmlformats.org/officeDocument/2006/relationships/oleObject" Target="../embeddings/oleObject210.bin"/><Relationship Id="rId29" Type="http://schemas.openxmlformats.org/officeDocument/2006/relationships/image" Target="../media/image165.wmf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03.bin"/><Relationship Id="rId11" Type="http://schemas.openxmlformats.org/officeDocument/2006/relationships/image" Target="../media/image89.wmf"/><Relationship Id="rId24" Type="http://schemas.openxmlformats.org/officeDocument/2006/relationships/oleObject" Target="../embeddings/oleObject212.bin"/><Relationship Id="rId5" Type="http://schemas.openxmlformats.org/officeDocument/2006/relationships/image" Target="../media/image154.wmf"/><Relationship Id="rId15" Type="http://schemas.openxmlformats.org/officeDocument/2006/relationships/image" Target="../media/image158.wmf"/><Relationship Id="rId23" Type="http://schemas.openxmlformats.org/officeDocument/2006/relationships/image" Target="../media/image162.wmf"/><Relationship Id="rId28" Type="http://schemas.openxmlformats.org/officeDocument/2006/relationships/oleObject" Target="../embeddings/oleObject214.bin"/><Relationship Id="rId10" Type="http://schemas.openxmlformats.org/officeDocument/2006/relationships/oleObject" Target="../embeddings/oleObject205.bin"/><Relationship Id="rId19" Type="http://schemas.openxmlformats.org/officeDocument/2006/relationships/image" Target="../media/image160.wmf"/><Relationship Id="rId4" Type="http://schemas.openxmlformats.org/officeDocument/2006/relationships/oleObject" Target="../embeddings/oleObject202.bin"/><Relationship Id="rId9" Type="http://schemas.openxmlformats.org/officeDocument/2006/relationships/image" Target="../media/image156.wmf"/><Relationship Id="rId14" Type="http://schemas.openxmlformats.org/officeDocument/2006/relationships/oleObject" Target="../embeddings/oleObject207.bin"/><Relationship Id="rId22" Type="http://schemas.openxmlformats.org/officeDocument/2006/relationships/oleObject" Target="../embeddings/oleObject211.bin"/><Relationship Id="rId27" Type="http://schemas.openxmlformats.org/officeDocument/2006/relationships/image" Target="../media/image164.w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8.bin"/><Relationship Id="rId13" Type="http://schemas.openxmlformats.org/officeDocument/2006/relationships/image" Target="../media/image157.wmf"/><Relationship Id="rId18" Type="http://schemas.openxmlformats.org/officeDocument/2006/relationships/oleObject" Target="../embeddings/oleObject209.bin"/><Relationship Id="rId26" Type="http://schemas.openxmlformats.org/officeDocument/2006/relationships/oleObject" Target="../embeddings/oleObject214.bin"/><Relationship Id="rId3" Type="http://schemas.openxmlformats.org/officeDocument/2006/relationships/image" Target="../media/image160.wmf"/><Relationship Id="rId21" Type="http://schemas.openxmlformats.org/officeDocument/2006/relationships/image" Target="../media/image162.wmf"/><Relationship Id="rId7" Type="http://schemas.openxmlformats.org/officeDocument/2006/relationships/image" Target="../media/image161.wmf"/><Relationship Id="rId12" Type="http://schemas.openxmlformats.org/officeDocument/2006/relationships/oleObject" Target="../embeddings/oleObject206.bin"/><Relationship Id="rId17" Type="http://schemas.openxmlformats.org/officeDocument/2006/relationships/image" Target="../media/image159.wmf"/><Relationship Id="rId25" Type="http://schemas.openxmlformats.org/officeDocument/2006/relationships/image" Target="../media/image164.wmf"/><Relationship Id="rId2" Type="http://schemas.openxmlformats.org/officeDocument/2006/relationships/oleObject" Target="../embeddings/oleObject215.bin"/><Relationship Id="rId16" Type="http://schemas.openxmlformats.org/officeDocument/2006/relationships/oleObject" Target="../embeddings/oleObject208.bin"/><Relationship Id="rId20" Type="http://schemas.openxmlformats.org/officeDocument/2006/relationships/oleObject" Target="../embeddings/oleObject211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17.bin"/><Relationship Id="rId11" Type="http://schemas.openxmlformats.org/officeDocument/2006/relationships/image" Target="../media/image89.wmf"/><Relationship Id="rId24" Type="http://schemas.openxmlformats.org/officeDocument/2006/relationships/oleObject" Target="../embeddings/oleObject213.bin"/><Relationship Id="rId5" Type="http://schemas.openxmlformats.org/officeDocument/2006/relationships/image" Target="../media/image166.wmf"/><Relationship Id="rId15" Type="http://schemas.openxmlformats.org/officeDocument/2006/relationships/image" Target="../media/image158.wmf"/><Relationship Id="rId23" Type="http://schemas.openxmlformats.org/officeDocument/2006/relationships/image" Target="../media/image163.wmf"/><Relationship Id="rId10" Type="http://schemas.openxmlformats.org/officeDocument/2006/relationships/oleObject" Target="../embeddings/oleObject205.bin"/><Relationship Id="rId19" Type="http://schemas.openxmlformats.org/officeDocument/2006/relationships/oleObject" Target="../embeddings/oleObject210.bin"/><Relationship Id="rId4" Type="http://schemas.openxmlformats.org/officeDocument/2006/relationships/oleObject" Target="../embeddings/oleObject216.bin"/><Relationship Id="rId9" Type="http://schemas.openxmlformats.org/officeDocument/2006/relationships/image" Target="../media/image167.wmf"/><Relationship Id="rId14" Type="http://schemas.openxmlformats.org/officeDocument/2006/relationships/oleObject" Target="../embeddings/oleObject207.bin"/><Relationship Id="rId22" Type="http://schemas.openxmlformats.org/officeDocument/2006/relationships/oleObject" Target="../embeddings/oleObject212.bin"/><Relationship Id="rId27" Type="http://schemas.openxmlformats.org/officeDocument/2006/relationships/image" Target="../media/image165.w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1.emf"/><Relationship Id="rId13" Type="http://schemas.openxmlformats.org/officeDocument/2006/relationships/oleObject" Target="../embeddings/oleObject217.bin"/><Relationship Id="rId3" Type="http://schemas.openxmlformats.org/officeDocument/2006/relationships/image" Target="../media/image168.wmf"/><Relationship Id="rId7" Type="http://schemas.openxmlformats.org/officeDocument/2006/relationships/image" Target="../media/image170.wmf"/><Relationship Id="rId12" Type="http://schemas.openxmlformats.org/officeDocument/2006/relationships/image" Target="../media/image166.wmf"/><Relationship Id="rId2" Type="http://schemas.openxmlformats.org/officeDocument/2006/relationships/oleObject" Target="../embeddings/oleObject219.bin"/><Relationship Id="rId16" Type="http://schemas.openxmlformats.org/officeDocument/2006/relationships/image" Target="../media/image167.wmf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21.bin"/><Relationship Id="rId11" Type="http://schemas.openxmlformats.org/officeDocument/2006/relationships/oleObject" Target="../embeddings/oleObject216.bin"/><Relationship Id="rId5" Type="http://schemas.openxmlformats.org/officeDocument/2006/relationships/image" Target="../media/image169.wmf"/><Relationship Id="rId15" Type="http://schemas.openxmlformats.org/officeDocument/2006/relationships/oleObject" Target="../embeddings/oleObject218.bin"/><Relationship Id="rId10" Type="http://schemas.openxmlformats.org/officeDocument/2006/relationships/image" Target="../media/image160.wmf"/><Relationship Id="rId4" Type="http://schemas.openxmlformats.org/officeDocument/2006/relationships/oleObject" Target="../embeddings/oleObject220.bin"/><Relationship Id="rId9" Type="http://schemas.openxmlformats.org/officeDocument/2006/relationships/oleObject" Target="../embeddings/oleObject215.bin"/><Relationship Id="rId14" Type="http://schemas.openxmlformats.org/officeDocument/2006/relationships/image" Target="../media/image161.w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6.bin"/><Relationship Id="rId13" Type="http://schemas.openxmlformats.org/officeDocument/2006/relationships/image" Target="../media/image159.wmf"/><Relationship Id="rId18" Type="http://schemas.openxmlformats.org/officeDocument/2006/relationships/oleObject" Target="../embeddings/oleObject211.bin"/><Relationship Id="rId3" Type="http://schemas.openxmlformats.org/officeDocument/2006/relationships/image" Target="../media/image95.wmf"/><Relationship Id="rId21" Type="http://schemas.openxmlformats.org/officeDocument/2006/relationships/image" Target="../media/image163.wmf"/><Relationship Id="rId7" Type="http://schemas.openxmlformats.org/officeDocument/2006/relationships/image" Target="../media/image89.wmf"/><Relationship Id="rId12" Type="http://schemas.openxmlformats.org/officeDocument/2006/relationships/oleObject" Target="../embeddings/oleObject208.bin"/><Relationship Id="rId17" Type="http://schemas.openxmlformats.org/officeDocument/2006/relationships/image" Target="../media/image161.wmf"/><Relationship Id="rId25" Type="http://schemas.openxmlformats.org/officeDocument/2006/relationships/image" Target="../media/image165.wmf"/><Relationship Id="rId2" Type="http://schemas.openxmlformats.org/officeDocument/2006/relationships/oleObject" Target="../embeddings/oleObject222.bin"/><Relationship Id="rId16" Type="http://schemas.openxmlformats.org/officeDocument/2006/relationships/oleObject" Target="../embeddings/oleObject210.bin"/><Relationship Id="rId20" Type="http://schemas.openxmlformats.org/officeDocument/2006/relationships/oleObject" Target="../embeddings/oleObject212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05.bin"/><Relationship Id="rId11" Type="http://schemas.openxmlformats.org/officeDocument/2006/relationships/image" Target="../media/image158.wmf"/><Relationship Id="rId24" Type="http://schemas.openxmlformats.org/officeDocument/2006/relationships/oleObject" Target="../embeddings/oleObject214.bin"/><Relationship Id="rId5" Type="http://schemas.openxmlformats.org/officeDocument/2006/relationships/image" Target="../media/image172.wmf"/><Relationship Id="rId15" Type="http://schemas.openxmlformats.org/officeDocument/2006/relationships/image" Target="../media/image160.wmf"/><Relationship Id="rId23" Type="http://schemas.openxmlformats.org/officeDocument/2006/relationships/image" Target="../media/image164.wmf"/><Relationship Id="rId10" Type="http://schemas.openxmlformats.org/officeDocument/2006/relationships/oleObject" Target="../embeddings/oleObject207.bin"/><Relationship Id="rId19" Type="http://schemas.openxmlformats.org/officeDocument/2006/relationships/image" Target="../media/image162.wmf"/><Relationship Id="rId4" Type="http://schemas.openxmlformats.org/officeDocument/2006/relationships/oleObject" Target="../embeddings/oleObject223.bin"/><Relationship Id="rId9" Type="http://schemas.openxmlformats.org/officeDocument/2006/relationships/image" Target="../media/image157.wmf"/><Relationship Id="rId14" Type="http://schemas.openxmlformats.org/officeDocument/2006/relationships/oleObject" Target="../embeddings/oleObject209.bin"/><Relationship Id="rId22" Type="http://schemas.openxmlformats.org/officeDocument/2006/relationships/oleObject" Target="../embeddings/oleObject213.bin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7.bin"/><Relationship Id="rId13" Type="http://schemas.openxmlformats.org/officeDocument/2006/relationships/image" Target="../media/image176.wmf"/><Relationship Id="rId18" Type="http://schemas.openxmlformats.org/officeDocument/2006/relationships/oleObject" Target="../embeddings/oleObject232.bin"/><Relationship Id="rId3" Type="http://schemas.openxmlformats.org/officeDocument/2006/relationships/image" Target="../media/image173.wmf"/><Relationship Id="rId21" Type="http://schemas.openxmlformats.org/officeDocument/2006/relationships/image" Target="../media/image179.wmf"/><Relationship Id="rId7" Type="http://schemas.openxmlformats.org/officeDocument/2006/relationships/image" Target="../media/image89.wmf"/><Relationship Id="rId12" Type="http://schemas.openxmlformats.org/officeDocument/2006/relationships/oleObject" Target="../embeddings/oleObject229.bin"/><Relationship Id="rId17" Type="http://schemas.openxmlformats.org/officeDocument/2006/relationships/image" Target="../media/image158.wmf"/><Relationship Id="rId2" Type="http://schemas.openxmlformats.org/officeDocument/2006/relationships/oleObject" Target="../embeddings/oleObject224.bin"/><Relationship Id="rId16" Type="http://schemas.openxmlformats.org/officeDocument/2006/relationships/oleObject" Target="../embeddings/oleObject231.bin"/><Relationship Id="rId20" Type="http://schemas.openxmlformats.org/officeDocument/2006/relationships/oleObject" Target="../embeddings/oleObject233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26.bin"/><Relationship Id="rId11" Type="http://schemas.openxmlformats.org/officeDocument/2006/relationships/image" Target="../media/image175.wmf"/><Relationship Id="rId5" Type="http://schemas.openxmlformats.org/officeDocument/2006/relationships/image" Target="../media/image174.wmf"/><Relationship Id="rId15" Type="http://schemas.openxmlformats.org/officeDocument/2006/relationships/image" Target="../media/image177.wmf"/><Relationship Id="rId23" Type="http://schemas.openxmlformats.org/officeDocument/2006/relationships/image" Target="../media/image180.wmf"/><Relationship Id="rId10" Type="http://schemas.openxmlformats.org/officeDocument/2006/relationships/oleObject" Target="../embeddings/oleObject228.bin"/><Relationship Id="rId19" Type="http://schemas.openxmlformats.org/officeDocument/2006/relationships/image" Target="../media/image178.wmf"/><Relationship Id="rId4" Type="http://schemas.openxmlformats.org/officeDocument/2006/relationships/oleObject" Target="../embeddings/oleObject225.bin"/><Relationship Id="rId9" Type="http://schemas.openxmlformats.org/officeDocument/2006/relationships/image" Target="../media/image157.wmf"/><Relationship Id="rId14" Type="http://schemas.openxmlformats.org/officeDocument/2006/relationships/oleObject" Target="../embeddings/oleObject230.bin"/><Relationship Id="rId22" Type="http://schemas.openxmlformats.org/officeDocument/2006/relationships/oleObject" Target="../embeddings/oleObject234.bin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8.bin"/><Relationship Id="rId13" Type="http://schemas.openxmlformats.org/officeDocument/2006/relationships/image" Target="../media/image158.wmf"/><Relationship Id="rId18" Type="http://schemas.openxmlformats.org/officeDocument/2006/relationships/oleObject" Target="../embeddings/oleObject243.bin"/><Relationship Id="rId3" Type="http://schemas.openxmlformats.org/officeDocument/2006/relationships/image" Target="../media/image89.wmf"/><Relationship Id="rId7" Type="http://schemas.openxmlformats.org/officeDocument/2006/relationships/image" Target="../media/image159.wmf"/><Relationship Id="rId12" Type="http://schemas.openxmlformats.org/officeDocument/2006/relationships/oleObject" Target="../embeddings/oleObject240.bin"/><Relationship Id="rId17" Type="http://schemas.openxmlformats.org/officeDocument/2006/relationships/image" Target="../media/image183.wmf"/><Relationship Id="rId2" Type="http://schemas.openxmlformats.org/officeDocument/2006/relationships/oleObject" Target="../embeddings/oleObject235.bin"/><Relationship Id="rId16" Type="http://schemas.openxmlformats.org/officeDocument/2006/relationships/oleObject" Target="../embeddings/oleObject242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37.bin"/><Relationship Id="rId11" Type="http://schemas.openxmlformats.org/officeDocument/2006/relationships/image" Target="../media/image181.wmf"/><Relationship Id="rId5" Type="http://schemas.openxmlformats.org/officeDocument/2006/relationships/image" Target="../media/image157.wmf"/><Relationship Id="rId15" Type="http://schemas.openxmlformats.org/officeDocument/2006/relationships/image" Target="../media/image182.wmf"/><Relationship Id="rId10" Type="http://schemas.openxmlformats.org/officeDocument/2006/relationships/oleObject" Target="../embeddings/oleObject239.bin"/><Relationship Id="rId19" Type="http://schemas.openxmlformats.org/officeDocument/2006/relationships/image" Target="../media/image184.wmf"/><Relationship Id="rId4" Type="http://schemas.openxmlformats.org/officeDocument/2006/relationships/oleObject" Target="../embeddings/oleObject236.bin"/><Relationship Id="rId9" Type="http://schemas.openxmlformats.org/officeDocument/2006/relationships/image" Target="../media/image163.wmf"/><Relationship Id="rId14" Type="http://schemas.openxmlformats.org/officeDocument/2006/relationships/oleObject" Target="../embeddings/oleObject241.bin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7.bin"/><Relationship Id="rId13" Type="http://schemas.openxmlformats.org/officeDocument/2006/relationships/image" Target="../media/image159.wmf"/><Relationship Id="rId18" Type="http://schemas.openxmlformats.org/officeDocument/2006/relationships/oleObject" Target="../embeddings/oleObject252.bin"/><Relationship Id="rId3" Type="http://schemas.openxmlformats.org/officeDocument/2006/relationships/image" Target="../media/image185.wmf"/><Relationship Id="rId21" Type="http://schemas.openxmlformats.org/officeDocument/2006/relationships/image" Target="../media/image182.wmf"/><Relationship Id="rId7" Type="http://schemas.openxmlformats.org/officeDocument/2006/relationships/image" Target="../media/image187.wmf"/><Relationship Id="rId12" Type="http://schemas.openxmlformats.org/officeDocument/2006/relationships/oleObject" Target="../embeddings/oleObject249.bin"/><Relationship Id="rId17" Type="http://schemas.openxmlformats.org/officeDocument/2006/relationships/image" Target="../media/image189.wmf"/><Relationship Id="rId25" Type="http://schemas.openxmlformats.org/officeDocument/2006/relationships/image" Target="../media/image190.wmf"/><Relationship Id="rId2" Type="http://schemas.openxmlformats.org/officeDocument/2006/relationships/oleObject" Target="../embeddings/oleObject244.bin"/><Relationship Id="rId16" Type="http://schemas.openxmlformats.org/officeDocument/2006/relationships/oleObject" Target="../embeddings/oleObject251.bin"/><Relationship Id="rId20" Type="http://schemas.openxmlformats.org/officeDocument/2006/relationships/oleObject" Target="../embeddings/oleObject253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46.bin"/><Relationship Id="rId11" Type="http://schemas.openxmlformats.org/officeDocument/2006/relationships/image" Target="../media/image89.wmf"/><Relationship Id="rId24" Type="http://schemas.openxmlformats.org/officeDocument/2006/relationships/oleObject" Target="../embeddings/oleObject255.bin"/><Relationship Id="rId5" Type="http://schemas.openxmlformats.org/officeDocument/2006/relationships/image" Target="../media/image186.wmf"/><Relationship Id="rId15" Type="http://schemas.openxmlformats.org/officeDocument/2006/relationships/image" Target="../media/image163.wmf"/><Relationship Id="rId23" Type="http://schemas.openxmlformats.org/officeDocument/2006/relationships/image" Target="../media/image183.wmf"/><Relationship Id="rId10" Type="http://schemas.openxmlformats.org/officeDocument/2006/relationships/oleObject" Target="../embeddings/oleObject248.bin"/><Relationship Id="rId19" Type="http://schemas.openxmlformats.org/officeDocument/2006/relationships/image" Target="../media/image158.wmf"/><Relationship Id="rId4" Type="http://schemas.openxmlformats.org/officeDocument/2006/relationships/oleObject" Target="../embeddings/oleObject245.bin"/><Relationship Id="rId9" Type="http://schemas.openxmlformats.org/officeDocument/2006/relationships/image" Target="../media/image188.wmf"/><Relationship Id="rId14" Type="http://schemas.openxmlformats.org/officeDocument/2006/relationships/oleObject" Target="../embeddings/oleObject250.bin"/><Relationship Id="rId22" Type="http://schemas.openxmlformats.org/officeDocument/2006/relationships/oleObject" Target="../embeddings/oleObject254.bin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9.bin"/><Relationship Id="rId13" Type="http://schemas.openxmlformats.org/officeDocument/2006/relationships/image" Target="../media/image193.wmf"/><Relationship Id="rId18" Type="http://schemas.openxmlformats.org/officeDocument/2006/relationships/oleObject" Target="../embeddings/oleObject264.bin"/><Relationship Id="rId26" Type="http://schemas.openxmlformats.org/officeDocument/2006/relationships/oleObject" Target="../embeddings/oleObject268.bin"/><Relationship Id="rId3" Type="http://schemas.openxmlformats.org/officeDocument/2006/relationships/image" Target="../media/image89.wmf"/><Relationship Id="rId21" Type="http://schemas.openxmlformats.org/officeDocument/2006/relationships/image" Target="../media/image197.wmf"/><Relationship Id="rId7" Type="http://schemas.openxmlformats.org/officeDocument/2006/relationships/image" Target="../media/image183.wmf"/><Relationship Id="rId12" Type="http://schemas.openxmlformats.org/officeDocument/2006/relationships/oleObject" Target="../embeddings/oleObject261.bin"/><Relationship Id="rId17" Type="http://schemas.openxmlformats.org/officeDocument/2006/relationships/image" Target="../media/image195.wmf"/><Relationship Id="rId25" Type="http://schemas.openxmlformats.org/officeDocument/2006/relationships/image" Target="../media/image199.wmf"/><Relationship Id="rId2" Type="http://schemas.openxmlformats.org/officeDocument/2006/relationships/oleObject" Target="../embeddings/oleObject256.bin"/><Relationship Id="rId16" Type="http://schemas.openxmlformats.org/officeDocument/2006/relationships/oleObject" Target="../embeddings/oleObject263.bin"/><Relationship Id="rId20" Type="http://schemas.openxmlformats.org/officeDocument/2006/relationships/oleObject" Target="../embeddings/oleObject265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58.bin"/><Relationship Id="rId11" Type="http://schemas.openxmlformats.org/officeDocument/2006/relationships/image" Target="../media/image192.wmf"/><Relationship Id="rId24" Type="http://schemas.openxmlformats.org/officeDocument/2006/relationships/oleObject" Target="../embeddings/oleObject267.bin"/><Relationship Id="rId5" Type="http://schemas.openxmlformats.org/officeDocument/2006/relationships/image" Target="../media/image163.wmf"/><Relationship Id="rId15" Type="http://schemas.openxmlformats.org/officeDocument/2006/relationships/image" Target="../media/image194.wmf"/><Relationship Id="rId23" Type="http://schemas.openxmlformats.org/officeDocument/2006/relationships/image" Target="../media/image198.wmf"/><Relationship Id="rId10" Type="http://schemas.openxmlformats.org/officeDocument/2006/relationships/oleObject" Target="../embeddings/oleObject260.bin"/><Relationship Id="rId19" Type="http://schemas.openxmlformats.org/officeDocument/2006/relationships/image" Target="../media/image196.wmf"/><Relationship Id="rId4" Type="http://schemas.openxmlformats.org/officeDocument/2006/relationships/oleObject" Target="../embeddings/oleObject257.bin"/><Relationship Id="rId9" Type="http://schemas.openxmlformats.org/officeDocument/2006/relationships/image" Target="../media/image191.wmf"/><Relationship Id="rId14" Type="http://schemas.openxmlformats.org/officeDocument/2006/relationships/oleObject" Target="../embeddings/oleObject262.bin"/><Relationship Id="rId22" Type="http://schemas.openxmlformats.org/officeDocument/2006/relationships/oleObject" Target="../embeddings/oleObject266.bin"/><Relationship Id="rId27" Type="http://schemas.openxmlformats.org/officeDocument/2006/relationships/image" Target="../media/image200.wm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2.bin"/><Relationship Id="rId13" Type="http://schemas.openxmlformats.org/officeDocument/2006/relationships/image" Target="../media/image197.wmf"/><Relationship Id="rId18" Type="http://schemas.openxmlformats.org/officeDocument/2006/relationships/oleObject" Target="../embeddings/oleObject277.bin"/><Relationship Id="rId3" Type="http://schemas.openxmlformats.org/officeDocument/2006/relationships/image" Target="../media/image192.wmf"/><Relationship Id="rId21" Type="http://schemas.openxmlformats.org/officeDocument/2006/relationships/image" Target="../media/image188.wmf"/><Relationship Id="rId7" Type="http://schemas.openxmlformats.org/officeDocument/2006/relationships/image" Target="../media/image194.wmf"/><Relationship Id="rId12" Type="http://schemas.openxmlformats.org/officeDocument/2006/relationships/oleObject" Target="../embeddings/oleObject274.bin"/><Relationship Id="rId17" Type="http://schemas.openxmlformats.org/officeDocument/2006/relationships/image" Target="../media/image199.wmf"/><Relationship Id="rId2" Type="http://schemas.openxmlformats.org/officeDocument/2006/relationships/oleObject" Target="../embeddings/oleObject269.bin"/><Relationship Id="rId16" Type="http://schemas.openxmlformats.org/officeDocument/2006/relationships/oleObject" Target="../embeddings/oleObject276.bin"/><Relationship Id="rId20" Type="http://schemas.openxmlformats.org/officeDocument/2006/relationships/oleObject" Target="../embeddings/oleObject278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71.bin"/><Relationship Id="rId11" Type="http://schemas.openxmlformats.org/officeDocument/2006/relationships/image" Target="../media/image196.wmf"/><Relationship Id="rId5" Type="http://schemas.openxmlformats.org/officeDocument/2006/relationships/image" Target="../media/image193.wmf"/><Relationship Id="rId15" Type="http://schemas.openxmlformats.org/officeDocument/2006/relationships/image" Target="../media/image202.wmf"/><Relationship Id="rId23" Type="http://schemas.openxmlformats.org/officeDocument/2006/relationships/image" Target="../media/image200.wmf"/><Relationship Id="rId10" Type="http://schemas.openxmlformats.org/officeDocument/2006/relationships/oleObject" Target="../embeddings/oleObject273.bin"/><Relationship Id="rId19" Type="http://schemas.openxmlformats.org/officeDocument/2006/relationships/image" Target="../media/image187.wmf"/><Relationship Id="rId4" Type="http://schemas.openxmlformats.org/officeDocument/2006/relationships/oleObject" Target="../embeddings/oleObject270.bin"/><Relationship Id="rId9" Type="http://schemas.openxmlformats.org/officeDocument/2006/relationships/image" Target="../media/image201.wmf"/><Relationship Id="rId14" Type="http://schemas.openxmlformats.org/officeDocument/2006/relationships/oleObject" Target="../embeddings/oleObject275.bin"/><Relationship Id="rId22" Type="http://schemas.openxmlformats.org/officeDocument/2006/relationships/oleObject" Target="../embeddings/oleObject279.bin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6.wmf"/><Relationship Id="rId13" Type="http://schemas.openxmlformats.org/officeDocument/2006/relationships/oleObject" Target="../embeddings/oleObject285.bin"/><Relationship Id="rId3" Type="http://schemas.openxmlformats.org/officeDocument/2006/relationships/oleObject" Target="../embeddings/oleObject280.bin"/><Relationship Id="rId7" Type="http://schemas.openxmlformats.org/officeDocument/2006/relationships/oleObject" Target="../embeddings/oleObject282.bin"/><Relationship Id="rId12" Type="http://schemas.openxmlformats.org/officeDocument/2006/relationships/image" Target="../media/image208.wmf"/><Relationship Id="rId2" Type="http://schemas.openxmlformats.org/officeDocument/2006/relationships/image" Target="../media/image203.png"/><Relationship Id="rId16" Type="http://schemas.openxmlformats.org/officeDocument/2006/relationships/image" Target="../media/image210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5.wmf"/><Relationship Id="rId11" Type="http://schemas.openxmlformats.org/officeDocument/2006/relationships/oleObject" Target="../embeddings/oleObject284.bin"/><Relationship Id="rId5" Type="http://schemas.openxmlformats.org/officeDocument/2006/relationships/oleObject" Target="../embeddings/oleObject281.bin"/><Relationship Id="rId15" Type="http://schemas.openxmlformats.org/officeDocument/2006/relationships/oleObject" Target="../embeddings/oleObject286.bin"/><Relationship Id="rId10" Type="http://schemas.openxmlformats.org/officeDocument/2006/relationships/image" Target="../media/image207.wmf"/><Relationship Id="rId4" Type="http://schemas.openxmlformats.org/officeDocument/2006/relationships/image" Target="../media/image204.wmf"/><Relationship Id="rId9" Type="http://schemas.openxmlformats.org/officeDocument/2006/relationships/oleObject" Target="../embeddings/oleObject283.bin"/><Relationship Id="rId14" Type="http://schemas.openxmlformats.org/officeDocument/2006/relationships/image" Target="../media/image209.w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0.bin"/><Relationship Id="rId13" Type="http://schemas.openxmlformats.org/officeDocument/2006/relationships/image" Target="../media/image213.wmf"/><Relationship Id="rId18" Type="http://schemas.openxmlformats.org/officeDocument/2006/relationships/oleObject" Target="../embeddings/oleObject295.bin"/><Relationship Id="rId3" Type="http://schemas.openxmlformats.org/officeDocument/2006/relationships/image" Target="../media/image211.wmf"/><Relationship Id="rId7" Type="http://schemas.openxmlformats.org/officeDocument/2006/relationships/image" Target="../media/image187.wmf"/><Relationship Id="rId12" Type="http://schemas.openxmlformats.org/officeDocument/2006/relationships/oleObject" Target="../embeddings/oleObject292.bin"/><Relationship Id="rId17" Type="http://schemas.openxmlformats.org/officeDocument/2006/relationships/image" Target="../media/image215.wmf"/><Relationship Id="rId2" Type="http://schemas.openxmlformats.org/officeDocument/2006/relationships/oleObject" Target="../embeddings/oleObject287.bin"/><Relationship Id="rId16" Type="http://schemas.openxmlformats.org/officeDocument/2006/relationships/oleObject" Target="../embeddings/oleObject294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89.bin"/><Relationship Id="rId11" Type="http://schemas.openxmlformats.org/officeDocument/2006/relationships/image" Target="../media/image159.wmf"/><Relationship Id="rId5" Type="http://schemas.openxmlformats.org/officeDocument/2006/relationships/image" Target="../media/image212.wmf"/><Relationship Id="rId15" Type="http://schemas.openxmlformats.org/officeDocument/2006/relationships/image" Target="../media/image214.wmf"/><Relationship Id="rId10" Type="http://schemas.openxmlformats.org/officeDocument/2006/relationships/oleObject" Target="../embeddings/oleObject291.bin"/><Relationship Id="rId19" Type="http://schemas.openxmlformats.org/officeDocument/2006/relationships/image" Target="../media/image216.wmf"/><Relationship Id="rId4" Type="http://schemas.openxmlformats.org/officeDocument/2006/relationships/oleObject" Target="../embeddings/oleObject288.bin"/><Relationship Id="rId9" Type="http://schemas.openxmlformats.org/officeDocument/2006/relationships/image" Target="../media/image188.wmf"/><Relationship Id="rId14" Type="http://schemas.openxmlformats.org/officeDocument/2006/relationships/oleObject" Target="../embeddings/oleObject293.bin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3.png"/><Relationship Id="rId13" Type="http://schemas.openxmlformats.org/officeDocument/2006/relationships/oleObject" Target="../embeddings/oleObject301.bin"/><Relationship Id="rId18" Type="http://schemas.openxmlformats.org/officeDocument/2006/relationships/image" Target="../media/image206.wmf"/><Relationship Id="rId3" Type="http://schemas.openxmlformats.org/officeDocument/2006/relationships/image" Target="../media/image217.wmf"/><Relationship Id="rId7" Type="http://schemas.openxmlformats.org/officeDocument/2006/relationships/image" Target="../media/image219.wmf"/><Relationship Id="rId12" Type="http://schemas.openxmlformats.org/officeDocument/2006/relationships/image" Target="../media/image221.wmf"/><Relationship Id="rId17" Type="http://schemas.openxmlformats.org/officeDocument/2006/relationships/oleObject" Target="../embeddings/oleObject303.bin"/><Relationship Id="rId2" Type="http://schemas.openxmlformats.org/officeDocument/2006/relationships/oleObject" Target="../embeddings/oleObject296.bin"/><Relationship Id="rId16" Type="http://schemas.openxmlformats.org/officeDocument/2006/relationships/image" Target="../media/image223.wmf"/><Relationship Id="rId20" Type="http://schemas.openxmlformats.org/officeDocument/2006/relationships/image" Target="../media/image224.wmf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98.bin"/><Relationship Id="rId11" Type="http://schemas.openxmlformats.org/officeDocument/2006/relationships/oleObject" Target="../embeddings/oleObject300.bin"/><Relationship Id="rId5" Type="http://schemas.openxmlformats.org/officeDocument/2006/relationships/image" Target="../media/image218.wmf"/><Relationship Id="rId15" Type="http://schemas.openxmlformats.org/officeDocument/2006/relationships/oleObject" Target="../embeddings/oleObject302.bin"/><Relationship Id="rId10" Type="http://schemas.openxmlformats.org/officeDocument/2006/relationships/image" Target="../media/image220.wmf"/><Relationship Id="rId19" Type="http://schemas.openxmlformats.org/officeDocument/2006/relationships/oleObject" Target="../embeddings/oleObject304.bin"/><Relationship Id="rId4" Type="http://schemas.openxmlformats.org/officeDocument/2006/relationships/oleObject" Target="../embeddings/oleObject297.bin"/><Relationship Id="rId9" Type="http://schemas.openxmlformats.org/officeDocument/2006/relationships/oleObject" Target="../embeddings/oleObject299.bin"/><Relationship Id="rId14" Type="http://schemas.openxmlformats.org/officeDocument/2006/relationships/image" Target="../media/image222.wmf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8.bin"/><Relationship Id="rId13" Type="http://schemas.openxmlformats.org/officeDocument/2006/relationships/image" Target="../media/image182.wmf"/><Relationship Id="rId18" Type="http://schemas.openxmlformats.org/officeDocument/2006/relationships/oleObject" Target="../embeddings/oleObject313.bin"/><Relationship Id="rId26" Type="http://schemas.openxmlformats.org/officeDocument/2006/relationships/oleObject" Target="../embeddings/oleObject317.bin"/><Relationship Id="rId3" Type="http://schemas.openxmlformats.org/officeDocument/2006/relationships/image" Target="../media/image89.wmf"/><Relationship Id="rId21" Type="http://schemas.openxmlformats.org/officeDocument/2006/relationships/image" Target="../media/image228.wmf"/><Relationship Id="rId7" Type="http://schemas.openxmlformats.org/officeDocument/2006/relationships/image" Target="../media/image159.wmf"/><Relationship Id="rId12" Type="http://schemas.openxmlformats.org/officeDocument/2006/relationships/oleObject" Target="../embeddings/oleObject310.bin"/><Relationship Id="rId17" Type="http://schemas.openxmlformats.org/officeDocument/2006/relationships/image" Target="../media/image226.wmf"/><Relationship Id="rId25" Type="http://schemas.openxmlformats.org/officeDocument/2006/relationships/image" Target="../media/image230.wmf"/><Relationship Id="rId2" Type="http://schemas.openxmlformats.org/officeDocument/2006/relationships/oleObject" Target="../embeddings/oleObject305.bin"/><Relationship Id="rId16" Type="http://schemas.openxmlformats.org/officeDocument/2006/relationships/oleObject" Target="../embeddings/oleObject312.bin"/><Relationship Id="rId20" Type="http://schemas.openxmlformats.org/officeDocument/2006/relationships/oleObject" Target="../embeddings/oleObject314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07.bin"/><Relationship Id="rId11" Type="http://schemas.openxmlformats.org/officeDocument/2006/relationships/image" Target="../media/image225.wmf"/><Relationship Id="rId24" Type="http://schemas.openxmlformats.org/officeDocument/2006/relationships/oleObject" Target="../embeddings/oleObject316.bin"/><Relationship Id="rId5" Type="http://schemas.openxmlformats.org/officeDocument/2006/relationships/image" Target="../media/image157.wmf"/><Relationship Id="rId15" Type="http://schemas.openxmlformats.org/officeDocument/2006/relationships/image" Target="../media/image183.wmf"/><Relationship Id="rId23" Type="http://schemas.openxmlformats.org/officeDocument/2006/relationships/image" Target="../media/image229.wmf"/><Relationship Id="rId10" Type="http://schemas.openxmlformats.org/officeDocument/2006/relationships/oleObject" Target="../embeddings/oleObject309.bin"/><Relationship Id="rId19" Type="http://schemas.openxmlformats.org/officeDocument/2006/relationships/image" Target="../media/image227.wmf"/><Relationship Id="rId4" Type="http://schemas.openxmlformats.org/officeDocument/2006/relationships/oleObject" Target="../embeddings/oleObject306.bin"/><Relationship Id="rId9" Type="http://schemas.openxmlformats.org/officeDocument/2006/relationships/image" Target="../media/image163.wmf"/><Relationship Id="rId14" Type="http://schemas.openxmlformats.org/officeDocument/2006/relationships/oleObject" Target="../embeddings/oleObject311.bin"/><Relationship Id="rId22" Type="http://schemas.openxmlformats.org/officeDocument/2006/relationships/oleObject" Target="../embeddings/oleObject315.bin"/><Relationship Id="rId27" Type="http://schemas.openxmlformats.org/officeDocument/2006/relationships/image" Target="../media/image231.wmf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1.bin"/><Relationship Id="rId13" Type="http://schemas.openxmlformats.org/officeDocument/2006/relationships/oleObject" Target="../embeddings/oleObject323.bin"/><Relationship Id="rId18" Type="http://schemas.openxmlformats.org/officeDocument/2006/relationships/image" Target="../media/image206.wmf"/><Relationship Id="rId3" Type="http://schemas.openxmlformats.org/officeDocument/2006/relationships/image" Target="../media/image232.wmf"/><Relationship Id="rId21" Type="http://schemas.openxmlformats.org/officeDocument/2006/relationships/oleObject" Target="../embeddings/oleObject327.bin"/><Relationship Id="rId7" Type="http://schemas.openxmlformats.org/officeDocument/2006/relationships/image" Target="../media/image234.wmf"/><Relationship Id="rId12" Type="http://schemas.openxmlformats.org/officeDocument/2006/relationships/image" Target="../media/image203.png"/><Relationship Id="rId17" Type="http://schemas.openxmlformats.org/officeDocument/2006/relationships/oleObject" Target="../embeddings/oleObject325.bin"/><Relationship Id="rId2" Type="http://schemas.openxmlformats.org/officeDocument/2006/relationships/oleObject" Target="../embeddings/oleObject318.bin"/><Relationship Id="rId16" Type="http://schemas.openxmlformats.org/officeDocument/2006/relationships/image" Target="../media/image222.wmf"/><Relationship Id="rId20" Type="http://schemas.openxmlformats.org/officeDocument/2006/relationships/image" Target="../media/image224.wmf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20.bin"/><Relationship Id="rId11" Type="http://schemas.openxmlformats.org/officeDocument/2006/relationships/image" Target="../media/image235.wmf"/><Relationship Id="rId5" Type="http://schemas.openxmlformats.org/officeDocument/2006/relationships/image" Target="../media/image233.wmf"/><Relationship Id="rId15" Type="http://schemas.openxmlformats.org/officeDocument/2006/relationships/oleObject" Target="../embeddings/oleObject324.bin"/><Relationship Id="rId10" Type="http://schemas.openxmlformats.org/officeDocument/2006/relationships/oleObject" Target="../embeddings/oleObject322.bin"/><Relationship Id="rId19" Type="http://schemas.openxmlformats.org/officeDocument/2006/relationships/oleObject" Target="../embeddings/oleObject326.bin"/><Relationship Id="rId4" Type="http://schemas.openxmlformats.org/officeDocument/2006/relationships/oleObject" Target="../embeddings/oleObject319.bin"/><Relationship Id="rId9" Type="http://schemas.openxmlformats.org/officeDocument/2006/relationships/image" Target="../media/image218.wmf"/><Relationship Id="rId14" Type="http://schemas.openxmlformats.org/officeDocument/2006/relationships/image" Target="../media/image236.wmf"/><Relationship Id="rId22" Type="http://schemas.openxmlformats.org/officeDocument/2006/relationships/image" Target="../media/image237.wmf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8.bin"/><Relationship Id="rId13" Type="http://schemas.openxmlformats.org/officeDocument/2006/relationships/image" Target="../media/image182.wmf"/><Relationship Id="rId18" Type="http://schemas.openxmlformats.org/officeDocument/2006/relationships/oleObject" Target="../embeddings/oleObject314.bin"/><Relationship Id="rId3" Type="http://schemas.openxmlformats.org/officeDocument/2006/relationships/image" Target="../media/image89.wmf"/><Relationship Id="rId21" Type="http://schemas.openxmlformats.org/officeDocument/2006/relationships/image" Target="../media/image230.wmf"/><Relationship Id="rId7" Type="http://schemas.openxmlformats.org/officeDocument/2006/relationships/image" Target="../media/image159.wmf"/><Relationship Id="rId12" Type="http://schemas.openxmlformats.org/officeDocument/2006/relationships/oleObject" Target="../embeddings/oleObject310.bin"/><Relationship Id="rId17" Type="http://schemas.openxmlformats.org/officeDocument/2006/relationships/image" Target="../media/image226.wmf"/><Relationship Id="rId2" Type="http://schemas.openxmlformats.org/officeDocument/2006/relationships/oleObject" Target="../embeddings/oleObject305.bin"/><Relationship Id="rId16" Type="http://schemas.openxmlformats.org/officeDocument/2006/relationships/oleObject" Target="../embeddings/oleObject312.bin"/><Relationship Id="rId20" Type="http://schemas.openxmlformats.org/officeDocument/2006/relationships/oleObject" Target="../embeddings/oleObject316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07.bin"/><Relationship Id="rId11" Type="http://schemas.openxmlformats.org/officeDocument/2006/relationships/image" Target="../media/image225.wmf"/><Relationship Id="rId5" Type="http://schemas.openxmlformats.org/officeDocument/2006/relationships/image" Target="../media/image157.wmf"/><Relationship Id="rId15" Type="http://schemas.openxmlformats.org/officeDocument/2006/relationships/image" Target="../media/image183.wmf"/><Relationship Id="rId10" Type="http://schemas.openxmlformats.org/officeDocument/2006/relationships/oleObject" Target="../embeddings/oleObject309.bin"/><Relationship Id="rId19" Type="http://schemas.openxmlformats.org/officeDocument/2006/relationships/image" Target="../media/image228.wmf"/><Relationship Id="rId4" Type="http://schemas.openxmlformats.org/officeDocument/2006/relationships/oleObject" Target="../embeddings/oleObject306.bin"/><Relationship Id="rId9" Type="http://schemas.openxmlformats.org/officeDocument/2006/relationships/image" Target="../media/image163.wmf"/><Relationship Id="rId14" Type="http://schemas.openxmlformats.org/officeDocument/2006/relationships/oleObject" Target="../embeddings/oleObject311.bin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0.bin"/><Relationship Id="rId13" Type="http://schemas.openxmlformats.org/officeDocument/2006/relationships/oleObject" Target="../embeddings/oleObject324.bin"/><Relationship Id="rId18" Type="http://schemas.openxmlformats.org/officeDocument/2006/relationships/image" Target="../media/image224.wmf"/><Relationship Id="rId3" Type="http://schemas.openxmlformats.org/officeDocument/2006/relationships/image" Target="../media/image238.wmf"/><Relationship Id="rId7" Type="http://schemas.openxmlformats.org/officeDocument/2006/relationships/image" Target="../media/image218.wmf"/><Relationship Id="rId12" Type="http://schemas.openxmlformats.org/officeDocument/2006/relationships/image" Target="../media/image241.wmf"/><Relationship Id="rId17" Type="http://schemas.openxmlformats.org/officeDocument/2006/relationships/oleObject" Target="../embeddings/oleObject326.bin"/><Relationship Id="rId2" Type="http://schemas.openxmlformats.org/officeDocument/2006/relationships/oleObject" Target="../embeddings/oleObject328.bin"/><Relationship Id="rId16" Type="http://schemas.openxmlformats.org/officeDocument/2006/relationships/image" Target="../media/image206.wmf"/><Relationship Id="rId20" Type="http://schemas.openxmlformats.org/officeDocument/2006/relationships/image" Target="../media/image242.wmf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21.bin"/><Relationship Id="rId11" Type="http://schemas.openxmlformats.org/officeDocument/2006/relationships/oleObject" Target="../embeddings/oleObject331.bin"/><Relationship Id="rId5" Type="http://schemas.openxmlformats.org/officeDocument/2006/relationships/image" Target="../media/image239.wmf"/><Relationship Id="rId15" Type="http://schemas.openxmlformats.org/officeDocument/2006/relationships/oleObject" Target="../embeddings/oleObject325.bin"/><Relationship Id="rId10" Type="http://schemas.openxmlformats.org/officeDocument/2006/relationships/image" Target="../media/image203.png"/><Relationship Id="rId19" Type="http://schemas.openxmlformats.org/officeDocument/2006/relationships/oleObject" Target="../embeddings/oleObject332.bin"/><Relationship Id="rId4" Type="http://schemas.openxmlformats.org/officeDocument/2006/relationships/oleObject" Target="../embeddings/oleObject329.bin"/><Relationship Id="rId9" Type="http://schemas.openxmlformats.org/officeDocument/2006/relationships/image" Target="../media/image240.wmf"/><Relationship Id="rId14" Type="http://schemas.openxmlformats.org/officeDocument/2006/relationships/image" Target="../media/image22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4732969" y="2127250"/>
            <a:ext cx="279115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2000" dirty="0">
                <a:latin typeface="Arial" pitchFamily="34" charset="0"/>
                <a:cs typeface="Arial" pitchFamily="34" charset="0"/>
              </a:rPr>
              <a:t>Prof. David R. Jackson</a:t>
            </a:r>
          </a:p>
          <a:p>
            <a:pPr algn="ctr" eaLnBrk="0" hangingPunct="0"/>
            <a:r>
              <a:rPr lang="en-US" sz="2000" dirty="0">
                <a:latin typeface="Arial" pitchFamily="34" charset="0"/>
                <a:cs typeface="Arial" pitchFamily="34" charset="0"/>
              </a:rPr>
              <a:t>Dept. of ECE</a:t>
            </a: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4951647" y="3231550"/>
            <a:ext cx="2438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28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Notes 11</a:t>
            </a: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2590800" y="228601"/>
            <a:ext cx="7118350" cy="11906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ECE 5317-6351 </a:t>
            </a:r>
          </a:p>
          <a:p>
            <a:pPr algn="ctr">
              <a:defRPr/>
            </a:pPr>
            <a:r>
              <a:rPr lang="en-US" sz="36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Microwave Engineering</a:t>
            </a:r>
          </a:p>
        </p:txBody>
      </p:sp>
      <p:sp>
        <p:nvSpPr>
          <p:cNvPr id="14" name="Text Box 19"/>
          <p:cNvSpPr txBox="1">
            <a:spLocks noChangeArrowheads="1"/>
          </p:cNvSpPr>
          <p:nvPr/>
        </p:nvSpPr>
        <p:spPr bwMode="auto">
          <a:xfrm>
            <a:off x="5410201" y="1657351"/>
            <a:ext cx="1471613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US" sz="2400" b="1" dirty="0">
                <a:latin typeface="Arial" pitchFamily="34" charset="0"/>
                <a:cs typeface="Arial" pitchFamily="34" charset="0"/>
              </a:rPr>
              <a:t>Fall 2026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3119567" y="3717326"/>
            <a:ext cx="619125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8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Waveguiding Structures </a:t>
            </a:r>
            <a:r>
              <a:rPr lang="en-US" sz="280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Part 6:</a:t>
            </a:r>
            <a:endParaRPr lang="en-US" sz="28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algn="ctr" eaLnBrk="0" hangingPunct="0"/>
            <a:r>
              <a:rPr lang="en-US" sz="28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Transverse Equivalent Network (TEN)</a:t>
            </a: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63C2-E354-4733-8A09-A5F398AA1CEE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5769" y="3320695"/>
            <a:ext cx="2336629" cy="3378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348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6708" y="5603477"/>
            <a:ext cx="1506537" cy="84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26146" y="5751292"/>
            <a:ext cx="2106612" cy="54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TextBox 15"/>
          <p:cNvSpPr txBox="1"/>
          <p:nvPr/>
        </p:nvSpPr>
        <p:spPr>
          <a:xfrm>
            <a:off x="9649598" y="228598"/>
            <a:ext cx="207645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Adapted from notes by Prof. Jeffery T. Williams</a:t>
            </a:r>
          </a:p>
        </p:txBody>
      </p:sp>
      <p:sp>
        <p:nvSpPr>
          <p:cNvPr id="2" name="Arrow: Left-Right 1">
            <a:extLst>
              <a:ext uri="{FF2B5EF4-FFF2-40B4-BE49-F238E27FC236}">
                <a16:creationId xmlns:a16="http://schemas.microsoft.com/office/drawing/2014/main" id="{37DDF521-A131-536A-8D8E-7D99C6B7EF85}"/>
              </a:ext>
            </a:extLst>
          </p:cNvPr>
          <p:cNvSpPr/>
          <p:nvPr/>
        </p:nvSpPr>
        <p:spPr>
          <a:xfrm>
            <a:off x="7315200" y="5838567"/>
            <a:ext cx="698156" cy="259492"/>
          </a:xfrm>
          <a:prstGeom prst="leftRightArrow">
            <a:avLst/>
          </a:prstGeom>
          <a:solidFill>
            <a:srgbClr val="66FF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4600" y="1"/>
            <a:ext cx="731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Waveguide Transmission Line Model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79948" y="827314"/>
            <a:ext cx="8045792" cy="369332"/>
          </a:xfrm>
          <a:prstGeom prst="rect">
            <a:avLst/>
          </a:prstGeom>
          <a:solidFill>
            <a:srgbClr val="FFFF66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Arial" pitchFamily="34" charset="0"/>
                <a:cs typeface="Arial" pitchFamily="34" charset="0"/>
              </a:rPr>
              <a:t>Our goal is to come up with a transmission line </a:t>
            </a:r>
            <a:r>
              <a:rPr lang="en-US" u="sng" dirty="0">
                <a:latin typeface="Arial" pitchFamily="34" charset="0"/>
                <a:cs typeface="Arial" pitchFamily="34" charset="0"/>
              </a:rPr>
              <a:t>model</a:t>
            </a:r>
            <a:r>
              <a:rPr lang="en-US" dirty="0">
                <a:latin typeface="Arial" pitchFamily="34" charset="0"/>
                <a:cs typeface="Arial" pitchFamily="34" charset="0"/>
              </a:rPr>
              <a:t> for a waveguide mode.</a:t>
            </a:r>
          </a:p>
        </p:txBody>
      </p:sp>
      <p:sp>
        <p:nvSpPr>
          <p:cNvPr id="47" name="Down Arrow 46"/>
          <p:cNvSpPr/>
          <p:nvPr/>
        </p:nvSpPr>
        <p:spPr>
          <a:xfrm>
            <a:off x="3225887" y="3923270"/>
            <a:ext cx="352425" cy="466725"/>
          </a:xfrm>
          <a:prstGeom prst="downArrow">
            <a:avLst/>
          </a:prstGeom>
          <a:solidFill>
            <a:srgbClr val="66FF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6184556" y="2767362"/>
            <a:ext cx="5029200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The waveguide mode is not a TEM mode, but it can be </a:t>
            </a:r>
            <a:r>
              <a:rPr lang="en-US" sz="1600" u="sng" dirty="0">
                <a:latin typeface="Arial" pitchFamily="34" charset="0"/>
                <a:cs typeface="Arial" pitchFamily="34" charset="0"/>
              </a:rPr>
              <a:t>modeled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 as a wave on a transmission line.</a:t>
            </a:r>
          </a:p>
        </p:txBody>
      </p:sp>
      <p:sp>
        <p:nvSpPr>
          <p:cNvPr id="64" name="Slide Number Placeholder 6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63C2-E354-4733-8A09-A5F398AA1CEE}" type="slidenum">
              <a:rPr lang="en-US" smtClean="0"/>
              <a:pPr/>
              <a:t>2</a:t>
            </a:fld>
            <a:endParaRPr lang="en-US"/>
          </a:p>
        </p:txBody>
      </p:sp>
      <p:grpSp>
        <p:nvGrpSpPr>
          <p:cNvPr id="30" name="Group 29"/>
          <p:cNvGrpSpPr/>
          <p:nvPr/>
        </p:nvGrpSpPr>
        <p:grpSpPr>
          <a:xfrm>
            <a:off x="1290123" y="1586642"/>
            <a:ext cx="3618398" cy="2471738"/>
            <a:chOff x="1576388" y="1555750"/>
            <a:chExt cx="3618398" cy="2471738"/>
          </a:xfrm>
        </p:grpSpPr>
        <p:grpSp>
          <p:nvGrpSpPr>
            <p:cNvPr id="58" name="Group 45"/>
            <p:cNvGrpSpPr/>
            <p:nvPr/>
          </p:nvGrpSpPr>
          <p:grpSpPr>
            <a:xfrm>
              <a:off x="2354950" y="2018021"/>
              <a:ext cx="2209800" cy="1219200"/>
              <a:chOff x="6752981" y="1178170"/>
              <a:chExt cx="2209800" cy="1219200"/>
            </a:xfrm>
          </p:grpSpPr>
          <p:sp>
            <p:nvSpPr>
              <p:cNvPr id="61" name="Cube 60"/>
              <p:cNvSpPr/>
              <p:nvPr/>
            </p:nvSpPr>
            <p:spPr>
              <a:xfrm>
                <a:off x="6752981" y="1178170"/>
                <a:ext cx="2209800" cy="1219200"/>
              </a:xfrm>
              <a:prstGeom prst="cube">
                <a:avLst>
                  <a:gd name="adj" fmla="val 62870"/>
                </a:avLst>
              </a:prstGeom>
              <a:solidFill>
                <a:srgbClr val="FFC0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6763238" y="1946031"/>
                <a:ext cx="1434612" cy="447919"/>
              </a:xfrm>
              <a:prstGeom prst="rect">
                <a:avLst/>
              </a:prstGeom>
              <a:solidFill>
                <a:srgbClr val="DDDDDD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63" name="Straight Connector 62"/>
              <p:cNvCxnSpPr/>
              <p:nvPr/>
            </p:nvCxnSpPr>
            <p:spPr>
              <a:xfrm flipV="1">
                <a:off x="6753225" y="1950827"/>
                <a:ext cx="438150" cy="42862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9" name="Straight Arrow Connector 58"/>
            <p:cNvCxnSpPr/>
            <p:nvPr/>
          </p:nvCxnSpPr>
          <p:spPr>
            <a:xfrm rot="5400000">
              <a:off x="1821550" y="3313421"/>
              <a:ext cx="457200" cy="45720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/>
            <p:nvPr/>
          </p:nvCxnSpPr>
          <p:spPr>
            <a:xfrm rot="5400000" flipH="1" flipV="1">
              <a:off x="1974744" y="2322027"/>
              <a:ext cx="762000" cy="1588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/>
            <p:nvPr/>
          </p:nvCxnSpPr>
          <p:spPr>
            <a:xfrm>
              <a:off x="3955150" y="3237221"/>
              <a:ext cx="903929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38920" name="Object 8"/>
            <p:cNvGraphicFramePr>
              <a:graphicFrameLocks noChangeAspect="1"/>
            </p:cNvGraphicFramePr>
            <p:nvPr/>
          </p:nvGraphicFramePr>
          <p:xfrm>
            <a:off x="4987925" y="3143250"/>
            <a:ext cx="206861" cy="2254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152280" imgH="164880" progId="Equation.DSMT4">
                    <p:embed/>
                  </p:oleObj>
                </mc:Choice>
                <mc:Fallback>
                  <p:oleObj name="Equation" r:id="rId2" imgW="152280" imgH="164880" progId="Equation.DSMT4">
                    <p:embed/>
                    <p:pic>
                      <p:nvPicPr>
                        <p:cNvPr id="0" name="Picture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87925" y="3143250"/>
                          <a:ext cx="206861" cy="2254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921" name="Object 9"/>
            <p:cNvGraphicFramePr>
              <a:graphicFrameLocks noChangeAspect="1"/>
            </p:cNvGraphicFramePr>
            <p:nvPr/>
          </p:nvGraphicFramePr>
          <p:xfrm>
            <a:off x="2246313" y="1555750"/>
            <a:ext cx="223837" cy="2778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164880" imgH="203040" progId="Equation.DSMT4">
                    <p:embed/>
                  </p:oleObj>
                </mc:Choice>
                <mc:Fallback>
                  <p:oleObj name="Equation" r:id="rId4" imgW="164880" imgH="203040" progId="Equation.DSMT4">
                    <p:embed/>
                    <p:pic>
                      <p:nvPicPr>
                        <p:cNvPr id="0" name="Picture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46313" y="1555750"/>
                          <a:ext cx="223837" cy="2778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922" name="Object 10"/>
            <p:cNvGraphicFramePr>
              <a:graphicFrameLocks noChangeAspect="1"/>
            </p:cNvGraphicFramePr>
            <p:nvPr/>
          </p:nvGraphicFramePr>
          <p:xfrm>
            <a:off x="1576388" y="3835400"/>
            <a:ext cx="188912" cy="1920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139680" imgH="139680" progId="Equation.DSMT4">
                    <p:embed/>
                  </p:oleObj>
                </mc:Choice>
                <mc:Fallback>
                  <p:oleObj name="Equation" r:id="rId6" imgW="139680" imgH="139680" progId="Equation.DSMT4">
                    <p:embed/>
                    <p:pic>
                      <p:nvPicPr>
                        <p:cNvPr id="0" name="Picture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76388" y="3835400"/>
                          <a:ext cx="188912" cy="1920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923" name="Object 11"/>
            <p:cNvGraphicFramePr>
              <a:graphicFrameLocks noChangeAspect="1"/>
            </p:cNvGraphicFramePr>
            <p:nvPr/>
          </p:nvGraphicFramePr>
          <p:xfrm>
            <a:off x="2911475" y="3305175"/>
            <a:ext cx="206375" cy="2254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152280" imgH="164880" progId="Equation.DSMT4">
                    <p:embed/>
                  </p:oleObj>
                </mc:Choice>
                <mc:Fallback>
                  <p:oleObj name="Equation" r:id="rId8" imgW="152280" imgH="164880" progId="Equation.DSMT4">
                    <p:embed/>
                    <p:pic>
                      <p:nvPicPr>
                        <p:cNvPr id="0" name="Picture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11475" y="3305175"/>
                          <a:ext cx="206375" cy="2254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924" name="Object 12"/>
            <p:cNvGraphicFramePr>
              <a:graphicFrameLocks noChangeAspect="1"/>
            </p:cNvGraphicFramePr>
            <p:nvPr/>
          </p:nvGraphicFramePr>
          <p:xfrm>
            <a:off x="2062163" y="2851150"/>
            <a:ext cx="188912" cy="295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139680" imgH="215640" progId="Equation.DSMT4">
                    <p:embed/>
                  </p:oleObj>
                </mc:Choice>
                <mc:Fallback>
                  <p:oleObj name="Equation" r:id="rId10" imgW="139680" imgH="215640" progId="Equation.DSMT4">
                    <p:embed/>
                    <p:pic>
                      <p:nvPicPr>
                        <p:cNvPr id="0" name="Picture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62163" y="2851150"/>
                          <a:ext cx="188912" cy="295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8" name="Group 37"/>
          <p:cNvGrpSpPr/>
          <p:nvPr/>
        </p:nvGrpSpPr>
        <p:grpSpPr>
          <a:xfrm>
            <a:off x="2768794" y="4401763"/>
            <a:ext cx="7239616" cy="1292919"/>
            <a:chOff x="1317009" y="4740530"/>
            <a:chExt cx="7239616" cy="1292919"/>
          </a:xfrm>
        </p:grpSpPr>
        <p:sp>
          <p:nvSpPr>
            <p:cNvPr id="21" name="AutoShape 134"/>
            <p:cNvSpPr>
              <a:spLocks noChangeArrowheads="1"/>
            </p:cNvSpPr>
            <p:nvPr/>
          </p:nvSpPr>
          <p:spPr bwMode="auto">
            <a:xfrm rot="5400000">
              <a:off x="4466609" y="2680649"/>
              <a:ext cx="203200" cy="6502400"/>
            </a:xfrm>
            <a:prstGeom prst="can">
              <a:avLst>
                <a:gd name="adj" fmla="val 64593"/>
              </a:avLst>
            </a:prstGeom>
            <a:solidFill>
              <a:srgbClr val="FF9933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22" name="AutoShape 135"/>
            <p:cNvSpPr>
              <a:spLocks noChangeArrowheads="1"/>
            </p:cNvSpPr>
            <p:nvPr/>
          </p:nvSpPr>
          <p:spPr bwMode="auto">
            <a:xfrm rot="5400000">
              <a:off x="4485659" y="1975799"/>
              <a:ext cx="177800" cy="6515100"/>
            </a:xfrm>
            <a:prstGeom prst="can">
              <a:avLst>
                <a:gd name="adj" fmla="val 73964"/>
              </a:avLst>
            </a:prstGeom>
            <a:solidFill>
              <a:srgbClr val="FF9933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25" name="Line 138"/>
            <p:cNvSpPr>
              <a:spLocks noChangeShapeType="1"/>
            </p:cNvSpPr>
            <p:nvPr/>
          </p:nvSpPr>
          <p:spPr bwMode="auto">
            <a:xfrm>
              <a:off x="2968009" y="5220649"/>
              <a:ext cx="774700" cy="0"/>
            </a:xfrm>
            <a:prstGeom prst="line">
              <a:avLst/>
            </a:prstGeom>
            <a:noFill/>
            <a:ln w="38100">
              <a:solidFill>
                <a:srgbClr val="0000CC"/>
              </a:solidFill>
              <a:round/>
              <a:headEnd type="none" w="sm" len="sm"/>
              <a:tailEnd type="triangle" w="lg" len="lg"/>
            </a:ln>
          </p:spPr>
          <p:txBody>
            <a:bodyPr wrap="none"/>
            <a:lstStyle/>
            <a:p>
              <a:endParaRPr lang="en-US" dirty="0"/>
            </a:p>
          </p:txBody>
        </p:sp>
        <p:graphicFrame>
          <p:nvGraphicFramePr>
            <p:cNvPr id="26" name="Object 3"/>
            <p:cNvGraphicFramePr>
              <a:graphicFrameLocks noChangeAspect="1"/>
            </p:cNvGraphicFramePr>
            <p:nvPr/>
          </p:nvGraphicFramePr>
          <p:xfrm>
            <a:off x="3231535" y="4740530"/>
            <a:ext cx="187940" cy="256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139680" imgH="190440" progId="Equation.DSMT4">
                    <p:embed/>
                  </p:oleObj>
                </mc:Choice>
                <mc:Fallback>
                  <p:oleObj name="Equation" r:id="rId12" imgW="139680" imgH="190440" progId="Equation.DSMT4">
                    <p:embed/>
                    <p:pic>
                      <p:nvPicPr>
                        <p:cNvPr id="0" name="Picture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31535" y="4740530"/>
                          <a:ext cx="187940" cy="2562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7" name="Text Box 140"/>
            <p:cNvSpPr txBox="1">
              <a:spLocks noChangeArrowheads="1"/>
            </p:cNvSpPr>
            <p:nvPr/>
          </p:nvSpPr>
          <p:spPr bwMode="auto">
            <a:xfrm>
              <a:off x="3879234" y="5269862"/>
              <a:ext cx="300038" cy="3698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FF3300"/>
                  </a:solidFill>
                </a:rPr>
                <a:t>+</a:t>
              </a:r>
            </a:p>
          </p:txBody>
        </p:sp>
        <p:sp>
          <p:nvSpPr>
            <p:cNvPr id="28" name="Text Box 141"/>
            <p:cNvSpPr txBox="1">
              <a:spLocks noChangeArrowheads="1"/>
            </p:cNvSpPr>
            <p:nvPr/>
          </p:nvSpPr>
          <p:spPr bwMode="auto">
            <a:xfrm>
              <a:off x="3907809" y="5536562"/>
              <a:ext cx="255588" cy="3698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FF3300"/>
                  </a:solidFill>
                </a:rPr>
                <a:t>-</a:t>
              </a:r>
            </a:p>
          </p:txBody>
        </p:sp>
        <p:graphicFrame>
          <p:nvGraphicFramePr>
            <p:cNvPr id="29" name="Object 4"/>
            <p:cNvGraphicFramePr>
              <a:graphicFrameLocks noChangeAspect="1"/>
            </p:cNvGraphicFramePr>
            <p:nvPr/>
          </p:nvGraphicFramePr>
          <p:xfrm>
            <a:off x="4280872" y="5463309"/>
            <a:ext cx="243503" cy="2796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177480" imgH="203040" progId="Equation.DSMT4">
                    <p:embed/>
                  </p:oleObj>
                </mc:Choice>
                <mc:Fallback>
                  <p:oleObj name="Equation" r:id="rId14" imgW="177480" imgH="203040" progId="Equation.DSMT4">
                    <p:embed/>
                    <p:pic>
                      <p:nvPicPr>
                        <p:cNvPr id="0" name="Picture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80872" y="5463309"/>
                          <a:ext cx="243503" cy="27962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42" name="Straight Arrow Connector 41"/>
            <p:cNvCxnSpPr/>
            <p:nvPr/>
          </p:nvCxnSpPr>
          <p:spPr>
            <a:xfrm>
              <a:off x="7260609" y="5576248"/>
              <a:ext cx="990600" cy="1588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38925" name="Object 13"/>
            <p:cNvGraphicFramePr>
              <a:graphicFrameLocks noChangeAspect="1"/>
            </p:cNvGraphicFramePr>
            <p:nvPr/>
          </p:nvGraphicFramePr>
          <p:xfrm>
            <a:off x="8367713" y="5483225"/>
            <a:ext cx="188912" cy="1920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139680" imgH="139680" progId="Equation.DSMT4">
                    <p:embed/>
                  </p:oleObj>
                </mc:Choice>
                <mc:Fallback>
                  <p:oleObj name="Equation" r:id="rId16" imgW="139680" imgH="139680" progId="Equation.DSMT4">
                    <p:embed/>
                    <p:pic>
                      <p:nvPicPr>
                        <p:cNvPr id="0" name="Picture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367713" y="5483225"/>
                          <a:ext cx="188912" cy="1920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1" name="TextBox 30"/>
          <p:cNvSpPr txBox="1"/>
          <p:nvPr/>
        </p:nvSpPr>
        <p:spPr>
          <a:xfrm>
            <a:off x="2530164" y="6219861"/>
            <a:ext cx="7433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“Transverse Equivalent Network” (TEN) model of TE</a:t>
            </a:r>
            <a:r>
              <a:rPr lang="en-US" baseline="-25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10</a:t>
            </a:r>
            <a:r>
              <a:rPr lang="en-US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waveguide mode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A377C9-5752-A122-A4CB-F4E883A7F0B9}"/>
              </a:ext>
            </a:extLst>
          </p:cNvPr>
          <p:cNvSpPr txBox="1"/>
          <p:nvPr/>
        </p:nvSpPr>
        <p:spPr>
          <a:xfrm>
            <a:off x="8180173" y="2014152"/>
            <a:ext cx="17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Important point: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935CEC-D463-A474-6E1E-BF302F12910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278645" y="1794304"/>
            <a:ext cx="701761" cy="70176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144485" y="707572"/>
            <a:ext cx="80041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 a waveguide mode, voltage and current are </a:t>
            </a:r>
            <a:r>
              <a:rPr lang="en-US" sz="2000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not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uniquely defined.</a:t>
            </a:r>
          </a:p>
        </p:txBody>
      </p:sp>
      <p:graphicFrame>
        <p:nvGraphicFramePr>
          <p:cNvPr id="3994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7155801"/>
              </p:ext>
            </p:extLst>
          </p:nvPr>
        </p:nvGraphicFramePr>
        <p:xfrm>
          <a:off x="5032762" y="2186288"/>
          <a:ext cx="2482850" cy="636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301920" imgH="812520" progId="Equation.DSMT4">
                  <p:embed/>
                </p:oleObj>
              </mc:Choice>
              <mc:Fallback>
                <p:oleObj name="Equation" r:id="rId2" imgW="3301920" imgH="81252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2762" y="2186288"/>
                        <a:ext cx="2482850" cy="636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870237"/>
              </p:ext>
            </p:extLst>
          </p:nvPr>
        </p:nvGraphicFramePr>
        <p:xfrm>
          <a:off x="2795374" y="4805879"/>
          <a:ext cx="6867525" cy="738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800600" imgH="495000" progId="Equation.DSMT4">
                  <p:embed/>
                </p:oleObj>
              </mc:Choice>
              <mc:Fallback>
                <p:oleObj name="Equation" r:id="rId4" imgW="4800600" imgH="49500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5374" y="4805879"/>
                        <a:ext cx="6867525" cy="738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3739647" y="6012598"/>
            <a:ext cx="32047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 voltage depends on </a:t>
            </a:r>
            <a:r>
              <a:rPr lang="en-US" sz="20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!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191725" y="1504288"/>
            <a:ext cx="16610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TE</a:t>
            </a:r>
            <a:r>
              <a:rPr lang="en-US" sz="2400" baseline="-25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10</a:t>
            </a:r>
            <a:r>
              <a:rPr lang="en-US" sz="24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Mode</a:t>
            </a:r>
          </a:p>
        </p:txBody>
      </p:sp>
      <p:sp>
        <p:nvSpPr>
          <p:cNvPr id="78" name="Slide Number Placeholder 7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63C2-E354-4733-8A09-A5F398AA1CEE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1843424" y="1"/>
            <a:ext cx="8488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Waveguide Transmission Line Model (cont.)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1274935" y="1612385"/>
            <a:ext cx="3751748" cy="2325901"/>
            <a:chOff x="671513" y="1593850"/>
            <a:chExt cx="3751748" cy="2325901"/>
          </a:xfrm>
        </p:grpSpPr>
        <p:sp>
          <p:nvSpPr>
            <p:cNvPr id="23" name="Rectangle 22"/>
            <p:cNvSpPr/>
            <p:nvPr/>
          </p:nvSpPr>
          <p:spPr>
            <a:xfrm>
              <a:off x="968991" y="2686335"/>
              <a:ext cx="2362200" cy="762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0" name="Straight Arrow Connector 29"/>
            <p:cNvCxnSpPr/>
            <p:nvPr/>
          </p:nvCxnSpPr>
          <p:spPr>
            <a:xfrm>
              <a:off x="3483591" y="3448335"/>
              <a:ext cx="621684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5400000">
              <a:off x="1142999" y="3067335"/>
              <a:ext cx="762000" cy="0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/>
            <p:nvPr/>
          </p:nvCxnSpPr>
          <p:spPr>
            <a:xfrm flipV="1">
              <a:off x="968991" y="1971675"/>
              <a:ext cx="0" cy="56226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Oval 56"/>
            <p:cNvSpPr/>
            <p:nvPr/>
          </p:nvSpPr>
          <p:spPr>
            <a:xfrm>
              <a:off x="1470546" y="2606722"/>
              <a:ext cx="103496" cy="103496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Oval 58"/>
            <p:cNvSpPr/>
            <p:nvPr/>
          </p:nvSpPr>
          <p:spPr>
            <a:xfrm>
              <a:off x="1472822" y="3386921"/>
              <a:ext cx="103496" cy="103496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996287" y="3018431"/>
              <a:ext cx="2320120" cy="420806"/>
            </a:xfrm>
            <a:custGeom>
              <a:avLst/>
              <a:gdLst>
                <a:gd name="connsiteX0" fmla="*/ 0 w 2279176"/>
                <a:gd name="connsiteY0" fmla="*/ 407158 h 420806"/>
                <a:gd name="connsiteX1" fmla="*/ 327546 w 2279176"/>
                <a:gd name="connsiteY1" fmla="*/ 188794 h 420806"/>
                <a:gd name="connsiteX2" fmla="*/ 723331 w 2279176"/>
                <a:gd name="connsiteY2" fmla="*/ 52316 h 420806"/>
                <a:gd name="connsiteX3" fmla="*/ 1241946 w 2279176"/>
                <a:gd name="connsiteY3" fmla="*/ 11373 h 420806"/>
                <a:gd name="connsiteX4" fmla="*/ 1692322 w 2279176"/>
                <a:gd name="connsiteY4" fmla="*/ 120555 h 420806"/>
                <a:gd name="connsiteX5" fmla="*/ 2060812 w 2279176"/>
                <a:gd name="connsiteY5" fmla="*/ 284328 h 420806"/>
                <a:gd name="connsiteX6" fmla="*/ 2279176 w 2279176"/>
                <a:gd name="connsiteY6" fmla="*/ 420806 h 420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79176" h="420806">
                  <a:moveTo>
                    <a:pt x="0" y="407158"/>
                  </a:moveTo>
                  <a:cubicBezTo>
                    <a:pt x="103495" y="327546"/>
                    <a:pt x="206991" y="247934"/>
                    <a:pt x="327546" y="188794"/>
                  </a:cubicBezTo>
                  <a:cubicBezTo>
                    <a:pt x="448101" y="129654"/>
                    <a:pt x="570931" y="81886"/>
                    <a:pt x="723331" y="52316"/>
                  </a:cubicBezTo>
                  <a:cubicBezTo>
                    <a:pt x="875731" y="22746"/>
                    <a:pt x="1080448" y="0"/>
                    <a:pt x="1241946" y="11373"/>
                  </a:cubicBezTo>
                  <a:cubicBezTo>
                    <a:pt x="1403445" y="22746"/>
                    <a:pt x="1555844" y="75063"/>
                    <a:pt x="1692322" y="120555"/>
                  </a:cubicBezTo>
                  <a:cubicBezTo>
                    <a:pt x="1828800" y="166048"/>
                    <a:pt x="1963003" y="234286"/>
                    <a:pt x="2060812" y="284328"/>
                  </a:cubicBezTo>
                  <a:cubicBezTo>
                    <a:pt x="2158621" y="334370"/>
                    <a:pt x="2218898" y="377588"/>
                    <a:pt x="2279176" y="420806"/>
                  </a:cubicBez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aphicFrame>
          <p:nvGraphicFramePr>
            <p:cNvPr id="39942" name="Object 6"/>
            <p:cNvGraphicFramePr>
              <a:graphicFrameLocks noChangeAspect="1"/>
            </p:cNvGraphicFramePr>
            <p:nvPr/>
          </p:nvGraphicFramePr>
          <p:xfrm>
            <a:off x="2678113" y="2796154"/>
            <a:ext cx="522287" cy="2931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825480" imgH="444240" progId="Equation.DSMT4">
                    <p:embed/>
                  </p:oleObj>
                </mc:Choice>
                <mc:Fallback>
                  <p:oleObj name="Equation" r:id="rId6" imgW="825480" imgH="444240" progId="Equation.DSMT4">
                    <p:embed/>
                    <p:pic>
                      <p:nvPicPr>
                        <p:cNvPr id="0" name="Picture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78113" y="2796154"/>
                          <a:ext cx="522287" cy="29312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9" name="Object 8"/>
            <p:cNvGraphicFramePr>
              <a:graphicFrameLocks noChangeAspect="1"/>
            </p:cNvGraphicFramePr>
            <p:nvPr/>
          </p:nvGraphicFramePr>
          <p:xfrm>
            <a:off x="4216400" y="3324225"/>
            <a:ext cx="206861" cy="2254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152280" imgH="164880" progId="Equation.DSMT4">
                    <p:embed/>
                  </p:oleObj>
                </mc:Choice>
                <mc:Fallback>
                  <p:oleObj name="Equation" r:id="rId8" imgW="152280" imgH="164880" progId="Equation.DSMT4">
                    <p:embed/>
                    <p:pic>
                      <p:nvPicPr>
                        <p:cNvPr id="0" name="Picture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16400" y="3324225"/>
                          <a:ext cx="206861" cy="2254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0" name="Object 9"/>
            <p:cNvGraphicFramePr>
              <a:graphicFrameLocks noChangeAspect="1"/>
            </p:cNvGraphicFramePr>
            <p:nvPr/>
          </p:nvGraphicFramePr>
          <p:xfrm>
            <a:off x="865188" y="1593850"/>
            <a:ext cx="223837" cy="2778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164880" imgH="203040" progId="Equation.DSMT4">
                    <p:embed/>
                  </p:oleObj>
                </mc:Choice>
                <mc:Fallback>
                  <p:oleObj name="Equation" r:id="rId10" imgW="164880" imgH="203040" progId="Equation.DSMT4">
                    <p:embed/>
                    <p:pic>
                      <p:nvPicPr>
                        <p:cNvPr id="0" name="Picture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65188" y="1593850"/>
                          <a:ext cx="223837" cy="2778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1" name="Object 12"/>
            <p:cNvGraphicFramePr>
              <a:graphicFrameLocks noChangeAspect="1"/>
            </p:cNvGraphicFramePr>
            <p:nvPr/>
          </p:nvGraphicFramePr>
          <p:xfrm>
            <a:off x="671513" y="2898775"/>
            <a:ext cx="188912" cy="295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139680" imgH="215640" progId="Equation.DSMT4">
                    <p:embed/>
                  </p:oleObj>
                </mc:Choice>
                <mc:Fallback>
                  <p:oleObj name="Equation" r:id="rId12" imgW="139680" imgH="215640" progId="Equation.DSMT4">
                    <p:embed/>
                    <p:pic>
                      <p:nvPicPr>
                        <p:cNvPr id="0" name="Picture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1513" y="2898775"/>
                          <a:ext cx="188912" cy="295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5" name="Object 11"/>
            <p:cNvGraphicFramePr>
              <a:graphicFrameLocks noChangeAspect="1"/>
            </p:cNvGraphicFramePr>
            <p:nvPr/>
          </p:nvGraphicFramePr>
          <p:xfrm>
            <a:off x="2035175" y="3609975"/>
            <a:ext cx="206375" cy="2254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152280" imgH="164880" progId="Equation.DSMT4">
                    <p:embed/>
                  </p:oleObj>
                </mc:Choice>
                <mc:Fallback>
                  <p:oleObj name="Equation" r:id="rId14" imgW="152280" imgH="164880" progId="Equation.DSMT4">
                    <p:embed/>
                    <p:pic>
                      <p:nvPicPr>
                        <p:cNvPr id="0" name="Picture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35175" y="3609975"/>
                          <a:ext cx="206375" cy="2254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6" name="Object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74665697"/>
                </p:ext>
              </p:extLst>
            </p:nvPr>
          </p:nvGraphicFramePr>
          <p:xfrm>
            <a:off x="1345085" y="3607014"/>
            <a:ext cx="239713" cy="3127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177480" imgH="228600" progId="Equation.DSMT4">
                    <p:embed/>
                  </p:oleObj>
                </mc:Choice>
                <mc:Fallback>
                  <p:oleObj name="Equation" r:id="rId16" imgW="177480" imgH="228600" progId="Equation.DSMT4">
                    <p:embed/>
                    <p:pic>
                      <p:nvPicPr>
                        <p:cNvPr id="0" name="Picture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45085" y="3607014"/>
                          <a:ext cx="239713" cy="3127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9958" name="Object 2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00740147"/>
                </p:ext>
              </p:extLst>
            </p:nvPr>
          </p:nvGraphicFramePr>
          <p:xfrm>
            <a:off x="1409700" y="2196028"/>
            <a:ext cx="239713" cy="3127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177480" imgH="228600" progId="Equation.DSMT4">
                    <p:embed/>
                  </p:oleObj>
                </mc:Choice>
                <mc:Fallback>
                  <p:oleObj name="Equation" r:id="rId18" imgW="177480" imgH="228600" progId="Equation.DSMT4">
                    <p:embed/>
                    <p:pic>
                      <p:nvPicPr>
                        <p:cNvPr id="0" name="Picture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09700" y="2196028"/>
                          <a:ext cx="239713" cy="3127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8" name="TextBox 37"/>
            <p:cNvSpPr txBox="1"/>
            <p:nvPr/>
          </p:nvSpPr>
          <p:spPr>
            <a:xfrm>
              <a:off x="1205347" y="2612573"/>
              <a:ext cx="2616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-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161802" y="3121228"/>
              <a:ext cx="3193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+</a:t>
              </a:r>
            </a:p>
          </p:txBody>
        </p:sp>
        <p:graphicFrame>
          <p:nvGraphicFramePr>
            <p:cNvPr id="39970" name="Object 34"/>
            <p:cNvGraphicFramePr>
              <a:graphicFrameLocks noChangeAspect="1"/>
            </p:cNvGraphicFramePr>
            <p:nvPr/>
          </p:nvGraphicFramePr>
          <p:xfrm>
            <a:off x="1126630" y="2989530"/>
            <a:ext cx="152400" cy="1857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241200" imgH="279360" progId="Equation.DSMT4">
                    <p:embed/>
                  </p:oleObj>
                </mc:Choice>
                <mc:Fallback>
                  <p:oleObj name="Equation" r:id="rId20" imgW="241200" imgH="279360" progId="Equation.DSMT4">
                    <p:embed/>
                    <p:pic>
                      <p:nvPicPr>
                        <p:cNvPr id="0" name="Picture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26630" y="2989530"/>
                          <a:ext cx="152400" cy="1857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9971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6750168"/>
              </p:ext>
            </p:extLst>
          </p:nvPr>
        </p:nvGraphicFramePr>
        <p:xfrm>
          <a:off x="7133214" y="6055487"/>
          <a:ext cx="2060801" cy="3812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1371600" imgH="253800" progId="Equation.DSMT4">
                  <p:embed/>
                </p:oleObj>
              </mc:Choice>
              <mc:Fallback>
                <p:oleObj name="Equation" r:id="rId22" imgW="1371600" imgH="253800" progId="Equation.DSMT4">
                  <p:embed/>
                  <p:pic>
                    <p:nvPicPr>
                      <p:cNvPr id="0" name="Picture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33214" y="6055487"/>
                        <a:ext cx="2060801" cy="3812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2" name="Group 51"/>
          <p:cNvGrpSpPr/>
          <p:nvPr/>
        </p:nvGrpSpPr>
        <p:grpSpPr>
          <a:xfrm>
            <a:off x="7879579" y="1588222"/>
            <a:ext cx="3618398" cy="2471738"/>
            <a:chOff x="4946909" y="1279303"/>
            <a:chExt cx="3618398" cy="2471738"/>
          </a:xfrm>
        </p:grpSpPr>
        <p:grpSp>
          <p:nvGrpSpPr>
            <p:cNvPr id="72" name="Group 45"/>
            <p:cNvGrpSpPr/>
            <p:nvPr/>
          </p:nvGrpSpPr>
          <p:grpSpPr>
            <a:xfrm>
              <a:off x="5725471" y="1741574"/>
              <a:ext cx="2209800" cy="1219200"/>
              <a:chOff x="6752981" y="1178170"/>
              <a:chExt cx="2209800" cy="1219200"/>
            </a:xfrm>
          </p:grpSpPr>
          <p:sp>
            <p:nvSpPr>
              <p:cNvPr id="85" name="Cube 84"/>
              <p:cNvSpPr/>
              <p:nvPr/>
            </p:nvSpPr>
            <p:spPr>
              <a:xfrm>
                <a:off x="6752981" y="1178170"/>
                <a:ext cx="2209800" cy="1219200"/>
              </a:xfrm>
              <a:prstGeom prst="cube">
                <a:avLst>
                  <a:gd name="adj" fmla="val 62870"/>
                </a:avLst>
              </a:prstGeom>
              <a:solidFill>
                <a:srgbClr val="FFC0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6" name="Rectangle 85"/>
              <p:cNvSpPr/>
              <p:nvPr/>
            </p:nvSpPr>
            <p:spPr>
              <a:xfrm>
                <a:off x="6763238" y="1946031"/>
                <a:ext cx="1434612" cy="447919"/>
              </a:xfrm>
              <a:prstGeom prst="rect">
                <a:avLst/>
              </a:prstGeom>
              <a:solidFill>
                <a:srgbClr val="DDDDDD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87" name="Straight Connector 86"/>
              <p:cNvCxnSpPr/>
              <p:nvPr/>
            </p:nvCxnSpPr>
            <p:spPr>
              <a:xfrm flipV="1">
                <a:off x="6753225" y="1950827"/>
                <a:ext cx="438150" cy="42862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3" name="Straight Arrow Connector 72"/>
            <p:cNvCxnSpPr/>
            <p:nvPr/>
          </p:nvCxnSpPr>
          <p:spPr>
            <a:xfrm rot="5400000">
              <a:off x="5192071" y="3036974"/>
              <a:ext cx="457200" cy="45720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/>
            <p:nvPr/>
          </p:nvCxnSpPr>
          <p:spPr>
            <a:xfrm rot="5400000" flipH="1" flipV="1">
              <a:off x="5345265" y="2045580"/>
              <a:ext cx="762000" cy="1588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/>
            <p:nvPr/>
          </p:nvCxnSpPr>
          <p:spPr>
            <a:xfrm>
              <a:off x="7325671" y="2960774"/>
              <a:ext cx="903929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76" name="Object 8"/>
            <p:cNvGraphicFramePr>
              <a:graphicFrameLocks noChangeAspect="1"/>
            </p:cNvGraphicFramePr>
            <p:nvPr/>
          </p:nvGraphicFramePr>
          <p:xfrm>
            <a:off x="8358446" y="2866803"/>
            <a:ext cx="206861" cy="2254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4" imgW="152280" imgH="164880" progId="Equation.DSMT4">
                    <p:embed/>
                  </p:oleObj>
                </mc:Choice>
                <mc:Fallback>
                  <p:oleObj name="Equation" r:id="rId24" imgW="152280" imgH="164880" progId="Equation.DSMT4">
                    <p:embed/>
                    <p:pic>
                      <p:nvPicPr>
                        <p:cNvPr id="0" name="Picture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358446" y="2866803"/>
                          <a:ext cx="206861" cy="2254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7" name="Object 9"/>
            <p:cNvGraphicFramePr>
              <a:graphicFrameLocks noChangeAspect="1"/>
            </p:cNvGraphicFramePr>
            <p:nvPr/>
          </p:nvGraphicFramePr>
          <p:xfrm>
            <a:off x="5616834" y="1279303"/>
            <a:ext cx="223837" cy="2778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5" imgW="164880" imgH="203040" progId="Equation.DSMT4">
                    <p:embed/>
                  </p:oleObj>
                </mc:Choice>
                <mc:Fallback>
                  <p:oleObj name="Equation" r:id="rId25" imgW="164880" imgH="203040" progId="Equation.DSMT4">
                    <p:embed/>
                    <p:pic>
                      <p:nvPicPr>
                        <p:cNvPr id="0" name="Picture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16834" y="1279303"/>
                          <a:ext cx="223837" cy="2778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2" name="Object 10"/>
            <p:cNvGraphicFramePr>
              <a:graphicFrameLocks noChangeAspect="1"/>
            </p:cNvGraphicFramePr>
            <p:nvPr/>
          </p:nvGraphicFramePr>
          <p:xfrm>
            <a:off x="4946909" y="3558953"/>
            <a:ext cx="188912" cy="1920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6" imgW="139680" imgH="139680" progId="Equation.DSMT4">
                    <p:embed/>
                  </p:oleObj>
                </mc:Choice>
                <mc:Fallback>
                  <p:oleObj name="Equation" r:id="rId26" imgW="139680" imgH="139680" progId="Equation.DSMT4">
                    <p:embed/>
                    <p:pic>
                      <p:nvPicPr>
                        <p:cNvPr id="0" name="Picture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46909" y="3558953"/>
                          <a:ext cx="188912" cy="1920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3" name="Object 11"/>
            <p:cNvGraphicFramePr>
              <a:graphicFrameLocks noChangeAspect="1"/>
            </p:cNvGraphicFramePr>
            <p:nvPr/>
          </p:nvGraphicFramePr>
          <p:xfrm>
            <a:off x="6281996" y="3028728"/>
            <a:ext cx="206375" cy="2254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8" imgW="152280" imgH="164880" progId="Equation.DSMT4">
                    <p:embed/>
                  </p:oleObj>
                </mc:Choice>
                <mc:Fallback>
                  <p:oleObj name="Equation" r:id="rId28" imgW="152280" imgH="164880" progId="Equation.DSMT4">
                    <p:embed/>
                    <p:pic>
                      <p:nvPicPr>
                        <p:cNvPr id="0" name="Picture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81996" y="3028728"/>
                          <a:ext cx="206375" cy="2254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4" name="Object 12"/>
            <p:cNvGraphicFramePr>
              <a:graphicFrameLocks noChangeAspect="1"/>
            </p:cNvGraphicFramePr>
            <p:nvPr/>
          </p:nvGraphicFramePr>
          <p:xfrm>
            <a:off x="5432684" y="2574703"/>
            <a:ext cx="188912" cy="295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0" imgW="139680" imgH="215640" progId="Equation.DSMT4">
                    <p:embed/>
                  </p:oleObj>
                </mc:Choice>
                <mc:Fallback>
                  <p:oleObj name="Equation" r:id="rId30" imgW="139680" imgH="215640" progId="Equation.DSMT4">
                    <p:embed/>
                    <p:pic>
                      <p:nvPicPr>
                        <p:cNvPr id="0" name="Picture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32684" y="2574703"/>
                          <a:ext cx="188912" cy="295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43" name="Straight Arrow Connector 42"/>
            <p:cNvCxnSpPr>
              <a:cxnSpLocks/>
            </p:cNvCxnSpPr>
            <p:nvPr/>
          </p:nvCxnSpPr>
          <p:spPr>
            <a:xfrm flipV="1">
              <a:off x="6459213" y="2533135"/>
              <a:ext cx="0" cy="411864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flipV="1">
              <a:off x="6170005" y="2598744"/>
              <a:ext cx="0" cy="344784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/>
            <p:nvPr/>
          </p:nvCxnSpPr>
          <p:spPr>
            <a:xfrm flipV="1">
              <a:off x="6736062" y="2598744"/>
              <a:ext cx="0" cy="344784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/>
            <p:nvPr/>
          </p:nvCxnSpPr>
          <p:spPr>
            <a:xfrm flipV="1">
              <a:off x="5974062" y="2699954"/>
              <a:ext cx="0" cy="246811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/>
            <p:nvPr/>
          </p:nvCxnSpPr>
          <p:spPr>
            <a:xfrm flipV="1">
              <a:off x="6975548" y="2685831"/>
              <a:ext cx="0" cy="246811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1876681"/>
              </p:ext>
            </p:extLst>
          </p:nvPr>
        </p:nvGraphicFramePr>
        <p:xfrm>
          <a:off x="2342782" y="1753029"/>
          <a:ext cx="5431292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889160" imgH="507960" progId="Equation.DSMT4">
                  <p:embed/>
                </p:oleObj>
              </mc:Choice>
              <mc:Fallback>
                <p:oleObj name="Equation" r:id="rId2" imgW="4889160" imgH="507960" progId="Equation.DSMT4">
                  <p:embed/>
                  <p:pic>
                    <p:nvPicPr>
                      <p:cNvPr id="0" name="Object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2782" y="1753029"/>
                        <a:ext cx="5431292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9279367"/>
              </p:ext>
            </p:extLst>
          </p:nvPr>
        </p:nvGraphicFramePr>
        <p:xfrm>
          <a:off x="4509861" y="4938047"/>
          <a:ext cx="2554968" cy="75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336760" imgH="812520" progId="Equation.DSMT4">
                  <p:embed/>
                </p:oleObj>
              </mc:Choice>
              <mc:Fallback>
                <p:oleObj name="Equation" r:id="rId4" imgW="2336760" imgH="812520" progId="Equation.DSMT4">
                  <p:embed/>
                  <p:pic>
                    <p:nvPicPr>
                      <p:cNvPr id="0" name="Object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9861" y="4938047"/>
                        <a:ext cx="2554968" cy="756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2526652"/>
              </p:ext>
            </p:extLst>
          </p:nvPr>
        </p:nvGraphicFramePr>
        <p:xfrm>
          <a:off x="2255696" y="2537255"/>
          <a:ext cx="5455764" cy="5093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952880" imgH="507960" progId="Equation.DSMT4">
                  <p:embed/>
                </p:oleObj>
              </mc:Choice>
              <mc:Fallback>
                <p:oleObj name="Equation" r:id="rId6" imgW="4952880" imgH="507960" progId="Equation.DSMT4">
                  <p:embed/>
                  <p:pic>
                    <p:nvPicPr>
                      <p:cNvPr id="0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5696" y="2537255"/>
                        <a:ext cx="5455764" cy="5093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665766" y="6242716"/>
            <a:ext cx="2356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Wave impedance</a:t>
            </a:r>
          </a:p>
        </p:txBody>
      </p:sp>
      <p:cxnSp>
        <p:nvCxnSpPr>
          <p:cNvPr id="9" name="Straight Arrow Connector 8"/>
          <p:cNvCxnSpPr>
            <a:cxnSpLocks/>
          </p:cNvCxnSpPr>
          <p:nvPr/>
        </p:nvCxnSpPr>
        <p:spPr>
          <a:xfrm flipH="1" flipV="1">
            <a:off x="5781768" y="5772670"/>
            <a:ext cx="1" cy="48602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251" name="Object 8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550088"/>
              </p:ext>
            </p:extLst>
          </p:nvPr>
        </p:nvGraphicFramePr>
        <p:xfrm>
          <a:off x="7723059" y="5145570"/>
          <a:ext cx="1525974" cy="3125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222280" imgH="380880" progId="Equation.DSMT4">
                  <p:embed/>
                </p:oleObj>
              </mc:Choice>
              <mc:Fallback>
                <p:oleObj name="Equation" r:id="rId8" imgW="2222280" imgH="380880" progId="Equation.DSMT4">
                  <p:embed/>
                  <p:pic>
                    <p:nvPicPr>
                      <p:cNvPr id="0" name="Object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23059" y="5145570"/>
                        <a:ext cx="1525974" cy="31259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21276" y="898119"/>
            <a:ext cx="66726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Examine the </a:t>
            </a:r>
            <a:r>
              <a:rPr lang="en-US" sz="2000" u="sng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transverse</a:t>
            </a: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sz="2000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) fields of a waveguide mode: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62682" y="4362247"/>
            <a:ext cx="4365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Note: </a:t>
            </a:r>
            <a:r>
              <a:rPr lang="en-US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The minus sign above arises from: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63C2-E354-4733-8A09-A5F398AA1CEE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8346400" y="1024763"/>
            <a:ext cx="1992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Modal amplitudes</a:t>
            </a:r>
          </a:p>
        </p:txBody>
      </p:sp>
      <p:cxnSp>
        <p:nvCxnSpPr>
          <p:cNvPr id="15" name="Straight Arrow Connector 14"/>
          <p:cNvCxnSpPr>
            <a:cxnSpLocks/>
          </p:cNvCxnSpPr>
          <p:nvPr/>
        </p:nvCxnSpPr>
        <p:spPr>
          <a:xfrm flipH="1">
            <a:off x="5466983" y="1229497"/>
            <a:ext cx="2756439" cy="54167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cxnSpLocks/>
          </p:cNvCxnSpPr>
          <p:nvPr/>
        </p:nvCxnSpPr>
        <p:spPr>
          <a:xfrm flipH="1">
            <a:off x="6718841" y="1229497"/>
            <a:ext cx="1516937" cy="48724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865195" y="1"/>
            <a:ext cx="8488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Waveguide Transmission Line Model (cont.)</a:t>
            </a:r>
          </a:p>
        </p:txBody>
      </p:sp>
      <p:graphicFrame>
        <p:nvGraphicFramePr>
          <p:cNvPr id="4403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9218173"/>
              </p:ext>
            </p:extLst>
          </p:nvPr>
        </p:nvGraphicFramePr>
        <p:xfrm>
          <a:off x="7792831" y="5759532"/>
          <a:ext cx="1050823" cy="7154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634680" imgH="431640" progId="Equation.DSMT4">
                  <p:embed/>
                </p:oleObj>
              </mc:Choice>
              <mc:Fallback>
                <p:oleObj name="Equation" r:id="rId10" imgW="634680" imgH="43164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2831" y="5759532"/>
                        <a:ext cx="1050823" cy="7154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66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16851"/>
              </p:ext>
            </p:extLst>
          </p:nvPr>
        </p:nvGraphicFramePr>
        <p:xfrm>
          <a:off x="9167303" y="5759532"/>
          <a:ext cx="1146210" cy="70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698400" imgH="431640" progId="Equation.DSMT4">
                  <p:embed/>
                </p:oleObj>
              </mc:Choice>
              <mc:Fallback>
                <p:oleObj name="Equation" r:id="rId12" imgW="698400" imgH="43164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67303" y="5759532"/>
                        <a:ext cx="1146210" cy="708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66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40" name="Object 8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0630842"/>
              </p:ext>
            </p:extLst>
          </p:nvPr>
        </p:nvGraphicFramePr>
        <p:xfrm>
          <a:off x="3750662" y="3240903"/>
          <a:ext cx="3001962" cy="852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295280" imgH="431640" progId="Equation.DSMT4">
                  <p:embed/>
                </p:oleObj>
              </mc:Choice>
              <mc:Fallback>
                <p:oleObj name="Equation" r:id="rId14" imgW="1295280" imgH="431640" progId="Equation.DSMT4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0662" y="3240903"/>
                        <a:ext cx="3001962" cy="852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8112211" y="2803466"/>
            <a:ext cx="3867665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rial" pitchFamily="34" charset="0"/>
                <a:cs typeface="Arial" pitchFamily="34" charset="0"/>
              </a:rPr>
              <a:t>Note: </a:t>
            </a:r>
          </a:p>
          <a:p>
            <a:pPr algn="ctr"/>
            <a:r>
              <a:rPr lang="en-US" sz="1400" dirty="0">
                <a:latin typeface="Arial" pitchFamily="34" charset="0"/>
                <a:cs typeface="Arial" pitchFamily="34" charset="0"/>
              </a:rPr>
              <a:t>The shape function </a:t>
            </a:r>
            <a:r>
              <a:rPr lang="en-US" sz="1400" i="1" u="sng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1400" i="1" baseline="-25000" dirty="0">
                <a:latin typeface="Times New Roman" pitchFamily="18" charset="0"/>
                <a:cs typeface="Times New Roman" pitchFamily="18" charset="0"/>
              </a:rPr>
              <a:t>t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400" i="1" dirty="0" err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1400" i="1" dirty="0" err="1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has an arbitrary amplitude normalization </a:t>
            </a:r>
          </a:p>
          <a:p>
            <a:pPr algn="ctr"/>
            <a:r>
              <a:rPr lang="en-US" sz="1400" dirty="0">
                <a:latin typeface="Arial" pitchFamily="34" charset="0"/>
                <a:cs typeface="Arial" pitchFamily="34" charset="0"/>
              </a:rPr>
              <a:t>(usually chosen to be as simple as possible).</a:t>
            </a: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CDF6E51E-F2C6-BFB3-0ED3-3238BF49DC6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9243128"/>
              </p:ext>
            </p:extLst>
          </p:nvPr>
        </p:nvGraphicFramePr>
        <p:xfrm>
          <a:off x="8335616" y="3891690"/>
          <a:ext cx="3566602" cy="4949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3111480" imgH="431640" progId="Equation.DSMT4">
                  <p:embed/>
                </p:oleObj>
              </mc:Choice>
              <mc:Fallback>
                <p:oleObj name="Equation" r:id="rId16" imgW="311148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8335616" y="3891690"/>
                        <a:ext cx="3566602" cy="4949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946635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2397" y="991322"/>
            <a:ext cx="61668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Introduce a 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defined voltage </a:t>
            </a: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into the field equations:</a:t>
            </a:r>
          </a:p>
        </p:txBody>
      </p:sp>
      <p:graphicFrame>
        <p:nvGraphicFramePr>
          <p:cNvPr id="40966" name="Object 8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095505"/>
              </p:ext>
            </p:extLst>
          </p:nvPr>
        </p:nvGraphicFramePr>
        <p:xfrm>
          <a:off x="4735299" y="1597583"/>
          <a:ext cx="1745410" cy="4845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82680" imgH="419040" progId="Equation.DSMT4">
                  <p:embed/>
                </p:oleObj>
              </mc:Choice>
              <mc:Fallback>
                <p:oleObj name="Equation" r:id="rId2" imgW="1282680" imgH="41904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35299" y="1597583"/>
                        <a:ext cx="1745410" cy="484530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63C2-E354-4733-8A09-A5F398AA1CEE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136821" y="2693553"/>
            <a:ext cx="92304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We may use whatever definition of voltage we wish here. (In other words, 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16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 is arbitrary.)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865195" y="1"/>
            <a:ext cx="8488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Waveguide Transmission Line Model (cont.)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EE9B0B-B2BF-521D-5EF6-E5680D1E2634}"/>
              </a:ext>
            </a:extLst>
          </p:cNvPr>
          <p:cNvSpPr txBox="1"/>
          <p:nvPr/>
        </p:nvSpPr>
        <p:spPr>
          <a:xfrm>
            <a:off x="965235" y="4158049"/>
            <a:ext cx="43140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Examples (two common choices):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A853C6-03A1-7E8E-4480-948996BE8110}"/>
              </a:ext>
            </a:extLst>
          </p:cNvPr>
          <p:cNvSpPr txBox="1"/>
          <p:nvPr/>
        </p:nvSpPr>
        <p:spPr>
          <a:xfrm>
            <a:off x="1834978" y="4800599"/>
            <a:ext cx="9702336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Pick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so that voltage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is the actual voltage drop along the center of the waveguide.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Pick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so that the power flowing on the TEN is the actual power flowing in the waveguide*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0786E1-27EC-6726-8DE5-9AD5E820BB9E}"/>
              </a:ext>
            </a:extLst>
          </p:cNvPr>
          <p:cNvSpPr txBox="1"/>
          <p:nvPr/>
        </p:nvSpPr>
        <p:spPr>
          <a:xfrm>
            <a:off x="5430855" y="6048633"/>
            <a:ext cx="18725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*This is done later.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1DAC33-42C2-291A-97CE-3E5C61FC8A6C}"/>
              </a:ext>
            </a:extLst>
          </p:cNvPr>
          <p:cNvSpPr txBox="1"/>
          <p:nvPr/>
        </p:nvSpPr>
        <p:spPr>
          <a:xfrm>
            <a:off x="7216346" y="1680519"/>
            <a:ext cx="3134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(The units of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are meters.)</a:t>
            </a:r>
          </a:p>
        </p:txBody>
      </p:sp>
    </p:spTree>
    <p:extLst>
      <p:ext uri="{BB962C8B-B14F-4D97-AF65-F5344CB8AC3E}">
        <p14:creationId xmlns:p14="http://schemas.microsoft.com/office/powerpoint/2010/main" val="3094663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4840606"/>
              </p:ext>
            </p:extLst>
          </p:nvPr>
        </p:nvGraphicFramePr>
        <p:xfrm>
          <a:off x="2879769" y="4342456"/>
          <a:ext cx="6172200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654280" imgH="431640" progId="Equation.DSMT4">
                  <p:embed/>
                </p:oleObj>
              </mc:Choice>
              <mc:Fallback>
                <p:oleObj name="Equation" r:id="rId2" imgW="2654280" imgH="431640" progId="Equation.DSMT4">
                  <p:embed/>
                  <p:pic>
                    <p:nvPicPr>
                      <p:cNvPr id="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9769" y="4342456"/>
                        <a:ext cx="6172200" cy="854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9891283"/>
              </p:ext>
            </p:extLst>
          </p:nvPr>
        </p:nvGraphicFramePr>
        <p:xfrm>
          <a:off x="2891334" y="5282255"/>
          <a:ext cx="5727700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692080" imgH="431640" progId="Equation.DSMT4">
                  <p:embed/>
                </p:oleObj>
              </mc:Choice>
              <mc:Fallback>
                <p:oleObj name="Equation" r:id="rId4" imgW="2692080" imgH="431640" progId="Equation.DSMT4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1334" y="5282255"/>
                        <a:ext cx="5727700" cy="781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63C2-E354-4733-8A09-A5F398AA1CEE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865195" y="1"/>
            <a:ext cx="8488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Waveguide Transmission Line Model (cont.)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85811" y="998231"/>
            <a:ext cx="18311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We then have:</a:t>
            </a: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0A4D3BF1-6101-6DD3-AD8A-6D0E81AFA62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0722474"/>
              </p:ext>
            </p:extLst>
          </p:nvPr>
        </p:nvGraphicFramePr>
        <p:xfrm>
          <a:off x="3034760" y="1734494"/>
          <a:ext cx="5431292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889160" imgH="507960" progId="Equation.DSMT4">
                  <p:embed/>
                </p:oleObj>
              </mc:Choice>
              <mc:Fallback>
                <p:oleObj name="Equation" r:id="rId6" imgW="4889160" imgH="507960" progId="Equation.DSMT4">
                  <p:embed/>
                  <p:pic>
                    <p:nvPicPr>
                      <p:cNvPr id="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4760" y="1734494"/>
                        <a:ext cx="5431292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045AA086-8BB5-EE6C-168E-B9EF6DBCF14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5453179"/>
              </p:ext>
            </p:extLst>
          </p:nvPr>
        </p:nvGraphicFramePr>
        <p:xfrm>
          <a:off x="2947674" y="2518720"/>
          <a:ext cx="5455764" cy="5093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952880" imgH="507960" progId="Equation.DSMT4">
                  <p:embed/>
                </p:oleObj>
              </mc:Choice>
              <mc:Fallback>
                <p:oleObj name="Equation" r:id="rId8" imgW="4952880" imgH="507960" progId="Equation.DSMT4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7674" y="2518720"/>
                        <a:ext cx="5455764" cy="5093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Arrow: Down 7">
            <a:extLst>
              <a:ext uri="{FF2B5EF4-FFF2-40B4-BE49-F238E27FC236}">
                <a16:creationId xmlns:a16="http://schemas.microsoft.com/office/drawing/2014/main" id="{708FA3DD-47FD-476B-DAD5-175707DD0654}"/>
              </a:ext>
            </a:extLst>
          </p:cNvPr>
          <p:cNvSpPr/>
          <p:nvPr/>
        </p:nvSpPr>
        <p:spPr>
          <a:xfrm>
            <a:off x="5480221" y="3385751"/>
            <a:ext cx="327454" cy="444843"/>
          </a:xfrm>
          <a:prstGeom prst="downArrow">
            <a:avLst/>
          </a:prstGeom>
          <a:solidFill>
            <a:srgbClr val="CCFF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03B015B0-A4FC-7687-15C7-56C41BF8614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9168882"/>
              </p:ext>
            </p:extLst>
          </p:nvPr>
        </p:nvGraphicFramePr>
        <p:xfrm>
          <a:off x="6268523" y="3385452"/>
          <a:ext cx="12827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282680" imgH="419040" progId="Equation.DSMT4">
                  <p:embed/>
                </p:oleObj>
              </mc:Choice>
              <mc:Fallback>
                <p:oleObj name="Equation" r:id="rId10" imgW="128268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268523" y="3385452"/>
                        <a:ext cx="1282700" cy="419100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750648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1802100"/>
              </p:ext>
            </p:extLst>
          </p:nvPr>
        </p:nvGraphicFramePr>
        <p:xfrm>
          <a:off x="2999022" y="3823816"/>
          <a:ext cx="6230938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613120" imgH="888840" progId="Equation.DSMT4">
                  <p:embed/>
                </p:oleObj>
              </mc:Choice>
              <mc:Fallback>
                <p:oleObj name="Equation" r:id="rId2" imgW="5613120" imgH="888840" progId="Equation.DSMT4">
                  <p:embed/>
                  <p:pic>
                    <p:nvPicPr>
                      <p:cNvPr id="0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99022" y="3823816"/>
                        <a:ext cx="6230938" cy="841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69556" y="1233784"/>
            <a:ext cx="108905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Next, introduce a</a:t>
            </a:r>
            <a:r>
              <a:rPr lang="en-US" sz="2000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characteristic impedance </a:t>
            </a: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(having an </a:t>
            </a:r>
            <a:r>
              <a:rPr lang="en-US" sz="2000" u="sng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arbitrary</a:t>
            </a: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value)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into the equation for </a:t>
            </a:r>
            <a:r>
              <a:rPr lang="en-US" sz="2000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i="1" baseline="-250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:</a:t>
            </a:r>
          </a:p>
        </p:txBody>
      </p:sp>
      <p:graphicFrame>
        <p:nvGraphicFramePr>
          <p:cNvPr id="50184" name="Object 82"/>
          <p:cNvGraphicFramePr>
            <a:graphicFrameLocks noChangeAspect="1"/>
          </p:cNvGraphicFramePr>
          <p:nvPr/>
        </p:nvGraphicFramePr>
        <p:xfrm>
          <a:off x="2921236" y="2050578"/>
          <a:ext cx="6302375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676840" imgH="888840" progId="Equation.DSMT4">
                  <p:embed/>
                </p:oleObj>
              </mc:Choice>
              <mc:Fallback>
                <p:oleObj name="Equation" r:id="rId4" imgW="5676840" imgH="888840" progId="Equation.DSMT4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1236" y="2050578"/>
                        <a:ext cx="6302375" cy="841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Down Arrow 14"/>
          <p:cNvSpPr/>
          <p:nvPr/>
        </p:nvSpPr>
        <p:spPr>
          <a:xfrm>
            <a:off x="5734579" y="3091522"/>
            <a:ext cx="404972" cy="551981"/>
          </a:xfrm>
          <a:prstGeom prst="downArrow">
            <a:avLst/>
          </a:prstGeom>
          <a:solidFill>
            <a:srgbClr val="CCFF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63C2-E354-4733-8A09-A5F398AA1CEE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65195" y="1"/>
            <a:ext cx="8488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Waveguide Transmission Line Model (cont.)</a:t>
            </a:r>
          </a:p>
        </p:txBody>
      </p:sp>
      <p:graphicFrame>
        <p:nvGraphicFramePr>
          <p:cNvPr id="50185" name="Object 6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8347133"/>
              </p:ext>
            </p:extLst>
          </p:nvPr>
        </p:nvGraphicFramePr>
        <p:xfrm>
          <a:off x="5600475" y="5527903"/>
          <a:ext cx="1233487" cy="814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28520" imgH="799920" progId="Equation.DSMT4">
                  <p:embed/>
                </p:oleObj>
              </mc:Choice>
              <mc:Fallback>
                <p:oleObj name="Equation" r:id="rId6" imgW="1028520" imgH="799920" progId="Equation.DSMT4">
                  <p:embed/>
                  <p:pic>
                    <p:nvPicPr>
                      <p:cNvPr id="0" name="Object 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00475" y="5527903"/>
                        <a:ext cx="1233487" cy="814387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177146" y="5114305"/>
            <a:ext cx="8835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where</a:t>
            </a:r>
          </a:p>
        </p:txBody>
      </p:sp>
    </p:spTree>
    <p:extLst>
      <p:ext uri="{BB962C8B-B14F-4D97-AF65-F5344CB8AC3E}">
        <p14:creationId xmlns:p14="http://schemas.microsoft.com/office/powerpoint/2010/main" val="30946635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851168" y="1698225"/>
            <a:ext cx="8202305" cy="3152632"/>
          </a:xfrm>
          <a:prstGeom prst="rect">
            <a:avLst/>
          </a:prstGeom>
          <a:solidFill>
            <a:srgbClr val="CD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487306" y="960440"/>
            <a:ext cx="29925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Summary of Fields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5606651"/>
              </p:ext>
            </p:extLst>
          </p:nvPr>
        </p:nvGraphicFramePr>
        <p:xfrm>
          <a:off x="2824163" y="1758950"/>
          <a:ext cx="6126162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206680" imgH="1028520" progId="Equation.DSMT4">
                  <p:embed/>
                </p:oleObj>
              </mc:Choice>
              <mc:Fallback>
                <p:oleObj name="Equation" r:id="rId2" imgW="5206680" imgH="1028520" progId="Equation.DSMT4">
                  <p:embed/>
                  <p:pic>
                    <p:nvPicPr>
                      <p:cNvPr id="0" name="Object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24163" y="1758950"/>
                        <a:ext cx="6126162" cy="1028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7735988"/>
              </p:ext>
            </p:extLst>
          </p:nvPr>
        </p:nvGraphicFramePr>
        <p:xfrm>
          <a:off x="2857501" y="3235326"/>
          <a:ext cx="6245225" cy="1203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626080" imgH="1269720" progId="Equation.DSMT4">
                  <p:embed/>
                </p:oleObj>
              </mc:Choice>
              <mc:Fallback>
                <p:oleObj name="Equation" r:id="rId4" imgW="5626080" imgH="1269720" progId="Equation.DSMT4">
                  <p:embed/>
                  <p:pic>
                    <p:nvPicPr>
                      <p:cNvPr id="0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501" y="3235326"/>
                        <a:ext cx="6245225" cy="1203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63C2-E354-4733-8A09-A5F398AA1CEE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865195" y="1"/>
            <a:ext cx="8488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Waveguide Transmission Line Model (cont.)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2200" y="5309920"/>
            <a:ext cx="1011555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The </a:t>
            </a:r>
            <a:r>
              <a:rPr lang="en-US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dependence of the transverse fields behaves like voltage and current on a transmission line. 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41C1979F-C395-CF3F-A3A1-BF180875F38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9602151"/>
              </p:ext>
            </p:extLst>
          </p:nvPr>
        </p:nvGraphicFramePr>
        <p:xfrm>
          <a:off x="10367963" y="2930525"/>
          <a:ext cx="1233487" cy="81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33149" imgH="815487" progId="Equation.DSMT4">
                  <p:embed/>
                </p:oleObj>
              </mc:Choice>
              <mc:Fallback>
                <p:oleObj name="Equation" r:id="rId6" imgW="1233149" imgH="81548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0367963" y="2930525"/>
                        <a:ext cx="1233487" cy="815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4D9F9B1-57DC-034A-FA40-2024EB8A091F}"/>
              </a:ext>
            </a:extLst>
          </p:cNvPr>
          <p:cNvSpPr txBox="1"/>
          <p:nvPr/>
        </p:nvSpPr>
        <p:spPr>
          <a:xfrm>
            <a:off x="4939670" y="5975350"/>
            <a:ext cx="2811988" cy="369332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of waveguide mode</a:t>
            </a:r>
          </a:p>
        </p:txBody>
      </p:sp>
    </p:spTree>
    <p:extLst>
      <p:ext uri="{BB962C8B-B14F-4D97-AF65-F5344CB8AC3E}">
        <p14:creationId xmlns:p14="http://schemas.microsoft.com/office/powerpoint/2010/main" val="30946635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150" y="794870"/>
            <a:ext cx="10623549" cy="70788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The transmission-line model is called the Transverse Equivalent Network (TEN) </a:t>
            </a:r>
          </a:p>
          <a:p>
            <a:pPr algn="ctr"/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model of the waveguide.</a:t>
            </a:r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63C2-E354-4733-8A09-A5F398AA1CEE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1865195" y="1"/>
            <a:ext cx="8488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Waveguide Transmission Line Model (cont.)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2692124" y="2068413"/>
            <a:ext cx="7240410" cy="1333500"/>
            <a:chOff x="1037496" y="2389046"/>
            <a:chExt cx="7240410" cy="1333500"/>
          </a:xfrm>
        </p:grpSpPr>
        <p:grpSp>
          <p:nvGrpSpPr>
            <p:cNvPr id="10" name="Group 156"/>
            <p:cNvGrpSpPr>
              <a:grpSpLocks/>
            </p:cNvGrpSpPr>
            <p:nvPr/>
          </p:nvGrpSpPr>
          <p:grpSpPr bwMode="auto">
            <a:xfrm>
              <a:off x="1037496" y="2389046"/>
              <a:ext cx="6515100" cy="1333500"/>
              <a:chOff x="688" y="560"/>
              <a:chExt cx="4104" cy="840"/>
            </a:xfrm>
          </p:grpSpPr>
          <p:sp>
            <p:nvSpPr>
              <p:cNvPr id="13" name="AutoShape 134"/>
              <p:cNvSpPr>
                <a:spLocks noChangeArrowheads="1"/>
              </p:cNvSpPr>
              <p:nvPr/>
            </p:nvSpPr>
            <p:spPr bwMode="auto">
              <a:xfrm rot="5400000">
                <a:off x="2672" y="-712"/>
                <a:ext cx="128" cy="4096"/>
              </a:xfrm>
              <a:prstGeom prst="can">
                <a:avLst>
                  <a:gd name="adj" fmla="val 64593"/>
                </a:avLst>
              </a:prstGeom>
              <a:solidFill>
                <a:srgbClr val="FF9933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4" name="AutoShape 135"/>
              <p:cNvSpPr>
                <a:spLocks noChangeArrowheads="1"/>
              </p:cNvSpPr>
              <p:nvPr/>
            </p:nvSpPr>
            <p:spPr bwMode="auto">
              <a:xfrm rot="5400000">
                <a:off x="2684" y="-1156"/>
                <a:ext cx="112" cy="4104"/>
              </a:xfrm>
              <a:prstGeom prst="can">
                <a:avLst>
                  <a:gd name="adj" fmla="val 73964"/>
                </a:avLst>
              </a:prstGeom>
              <a:solidFill>
                <a:srgbClr val="FF9933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5" name="Line 138"/>
              <p:cNvSpPr>
                <a:spLocks noChangeShapeType="1"/>
              </p:cNvSpPr>
              <p:nvPr/>
            </p:nvSpPr>
            <p:spPr bwMode="auto">
              <a:xfrm>
                <a:off x="1728" y="888"/>
                <a:ext cx="488" cy="0"/>
              </a:xfrm>
              <a:prstGeom prst="line">
                <a:avLst/>
              </a:prstGeom>
              <a:noFill/>
              <a:ln w="38100">
                <a:solidFill>
                  <a:srgbClr val="0000CC"/>
                </a:solidFill>
                <a:round/>
                <a:headEnd type="none" w="sm" len="sm"/>
                <a:tailEnd type="triangle" w="lg" len="lg"/>
              </a:ln>
            </p:spPr>
            <p:txBody>
              <a:bodyPr wrap="none"/>
              <a:lstStyle/>
              <a:p>
                <a:endParaRPr lang="en-US" dirty="0"/>
              </a:p>
            </p:txBody>
          </p:sp>
          <p:graphicFrame>
            <p:nvGraphicFramePr>
              <p:cNvPr id="16" name="Object 3"/>
              <p:cNvGraphicFramePr>
                <a:graphicFrameLocks noChangeAspect="1"/>
              </p:cNvGraphicFramePr>
              <p:nvPr/>
            </p:nvGraphicFramePr>
            <p:xfrm>
              <a:off x="1751" y="560"/>
              <a:ext cx="326" cy="23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" imgW="419040" imgH="304560" progId="Equation.DSMT4">
                      <p:embed/>
                    </p:oleObj>
                  </mc:Choice>
                  <mc:Fallback>
                    <p:oleObj name="Equation" r:id="rId2" imgW="419040" imgH="304560" progId="Equation.DSMT4">
                      <p:embed/>
                      <p:pic>
                        <p:nvPicPr>
                          <p:cNvPr id="0" name="Picture 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751" y="560"/>
                            <a:ext cx="326" cy="23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12700">
                                <a:solidFill>
                                  <a:schemeClr val="tx1"/>
                                </a:solidFill>
                                <a:miter lim="800000"/>
                                <a:headEnd type="none" w="sm" len="sm"/>
                                <a:tailEnd type="none" w="sm" len="sm"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7" name="Text Box 140"/>
              <p:cNvSpPr txBox="1">
                <a:spLocks noChangeArrowheads="1"/>
              </p:cNvSpPr>
              <p:nvPr/>
            </p:nvSpPr>
            <p:spPr bwMode="auto">
              <a:xfrm>
                <a:off x="2302" y="919"/>
                <a:ext cx="189" cy="233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>
                <a:spAutoFit/>
              </a:bodyPr>
              <a:lstStyle/>
              <a:p>
                <a:r>
                  <a:rPr lang="en-US" b="1" dirty="0">
                    <a:solidFill>
                      <a:srgbClr val="FF3300"/>
                    </a:solidFill>
                  </a:rPr>
                  <a:t>+</a:t>
                </a:r>
              </a:p>
            </p:txBody>
          </p:sp>
          <p:sp>
            <p:nvSpPr>
              <p:cNvPr id="18" name="Text Box 141"/>
              <p:cNvSpPr txBox="1">
                <a:spLocks noChangeArrowheads="1"/>
              </p:cNvSpPr>
              <p:nvPr/>
            </p:nvSpPr>
            <p:spPr bwMode="auto">
              <a:xfrm>
                <a:off x="2320" y="1087"/>
                <a:ext cx="161" cy="233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>
                <a:spAutoFit/>
              </a:bodyPr>
              <a:lstStyle/>
              <a:p>
                <a:r>
                  <a:rPr lang="en-US" b="1" dirty="0">
                    <a:solidFill>
                      <a:srgbClr val="FF3300"/>
                    </a:solidFill>
                  </a:rPr>
                  <a:t>-</a:t>
                </a:r>
              </a:p>
            </p:txBody>
          </p:sp>
          <p:graphicFrame>
            <p:nvGraphicFramePr>
              <p:cNvPr id="19" name="Object 4"/>
              <p:cNvGraphicFramePr>
                <a:graphicFrameLocks noChangeAspect="1"/>
              </p:cNvGraphicFramePr>
              <p:nvPr/>
            </p:nvGraphicFramePr>
            <p:xfrm>
              <a:off x="3332" y="1004"/>
              <a:ext cx="416" cy="23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" imgW="406080" imgH="228600" progId="Equation.DSMT4">
                      <p:embed/>
                    </p:oleObj>
                  </mc:Choice>
                  <mc:Fallback>
                    <p:oleObj name="Equation" r:id="rId4" imgW="406080" imgH="228600" progId="Equation.DSMT4">
                      <p:embed/>
                      <p:pic>
                        <p:nvPicPr>
                          <p:cNvPr id="0" name="Picture 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332" y="1004"/>
                            <a:ext cx="416" cy="23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12700">
                                <a:solidFill>
                                  <a:schemeClr val="tx1"/>
                                </a:solidFill>
                                <a:miter lim="800000"/>
                                <a:headEnd type="none" w="sm" len="sm"/>
                                <a:tailEnd type="none" w="sm" len="sm"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cxnSp>
          <p:nvCxnSpPr>
            <p:cNvPr id="11" name="Straight Arrow Connector 10"/>
            <p:cNvCxnSpPr/>
            <p:nvPr/>
          </p:nvCxnSpPr>
          <p:spPr>
            <a:xfrm>
              <a:off x="6981096" y="3265345"/>
              <a:ext cx="1022873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0" name="Object 4"/>
            <p:cNvGraphicFramePr>
              <a:graphicFrameLocks noChangeAspect="1"/>
            </p:cNvGraphicFramePr>
            <p:nvPr/>
          </p:nvGraphicFramePr>
          <p:xfrm>
            <a:off x="3930836" y="3049938"/>
            <a:ext cx="577850" cy="4143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355320" imgH="253800" progId="Equation.DSMT4">
                    <p:embed/>
                  </p:oleObj>
                </mc:Choice>
                <mc:Fallback>
                  <p:oleObj name="Equation" r:id="rId6" imgW="355320" imgH="253800" progId="Equation.DSMT4">
                    <p:embed/>
                    <p:pic>
                      <p:nvPicPr>
                        <p:cNvPr id="0" name="Picture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30836" y="3049938"/>
                          <a:ext cx="577850" cy="4143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2231" name="Object 68"/>
            <p:cNvGraphicFramePr>
              <a:graphicFrameLocks noChangeAspect="1"/>
            </p:cNvGraphicFramePr>
            <p:nvPr/>
          </p:nvGraphicFramePr>
          <p:xfrm>
            <a:off x="8112806" y="3205390"/>
            <a:ext cx="165100" cy="1603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177480" imgH="190440" progId="Equation.DSMT4">
                    <p:embed/>
                  </p:oleObj>
                </mc:Choice>
                <mc:Fallback>
                  <p:oleObj name="Equation" r:id="rId8" imgW="177480" imgH="190440" progId="Equation.DSMT4">
                    <p:embed/>
                    <p:pic>
                      <p:nvPicPr>
                        <p:cNvPr id="0" name="Object 6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12806" y="3205390"/>
                          <a:ext cx="165100" cy="1603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2232" name="Object 68"/>
            <p:cNvGraphicFramePr>
              <a:graphicFrameLocks noChangeAspect="1"/>
            </p:cNvGraphicFramePr>
            <p:nvPr/>
          </p:nvGraphicFramePr>
          <p:xfrm>
            <a:off x="4159477" y="2410052"/>
            <a:ext cx="588962" cy="2349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634680" imgH="279360" progId="Equation.DSMT4">
                    <p:embed/>
                  </p:oleObj>
                </mc:Choice>
                <mc:Fallback>
                  <p:oleObj name="Equation" r:id="rId10" imgW="634680" imgH="279360" progId="Equation.DSMT4">
                    <p:embed/>
                    <p:pic>
                      <p:nvPicPr>
                        <p:cNvPr id="0" name="Picture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59477" y="2410052"/>
                          <a:ext cx="588962" cy="2349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0" name="Group 29"/>
          <p:cNvGrpSpPr/>
          <p:nvPr/>
        </p:nvGrpSpPr>
        <p:grpSpPr>
          <a:xfrm>
            <a:off x="3210297" y="5225142"/>
            <a:ext cx="5581403" cy="1056904"/>
            <a:chOff x="1686296" y="4845132"/>
            <a:chExt cx="5581403" cy="1056904"/>
          </a:xfrm>
        </p:grpSpPr>
        <p:sp>
          <p:nvSpPr>
            <p:cNvPr id="23" name="Cube 22"/>
            <p:cNvSpPr/>
            <p:nvPr/>
          </p:nvSpPr>
          <p:spPr>
            <a:xfrm>
              <a:off x="1686296" y="4845132"/>
              <a:ext cx="5581403" cy="1056904"/>
            </a:xfrm>
            <a:prstGeom prst="cube">
              <a:avLst>
                <a:gd name="adj" fmla="val 49815"/>
              </a:avLst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800104" y="4916383"/>
              <a:ext cx="13302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itchFamily="34" charset="0"/>
                  <a:cs typeface="Arial" pitchFamily="34" charset="0"/>
                </a:rPr>
                <a:t>Waveguide</a:t>
              </a:r>
            </a:p>
          </p:txBody>
        </p:sp>
        <p:sp>
          <p:nvSpPr>
            <p:cNvPr id="27" name="Notched Right Arrow 26"/>
            <p:cNvSpPr/>
            <p:nvPr/>
          </p:nvSpPr>
          <p:spPr>
            <a:xfrm>
              <a:off x="5593278" y="5015262"/>
              <a:ext cx="558140" cy="225632"/>
            </a:xfrm>
            <a:prstGeom prst="notchedRightArrow">
              <a:avLst/>
            </a:prstGeom>
            <a:solidFill>
              <a:srgbClr val="C000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26" name="Object 3"/>
          <p:cNvGraphicFramePr>
            <a:graphicFrameLocks noChangeAspect="1"/>
          </p:cNvGraphicFramePr>
          <p:nvPr/>
        </p:nvGraphicFramePr>
        <p:xfrm>
          <a:off x="5204692" y="3848865"/>
          <a:ext cx="1135063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545760" imgH="457200" progId="Equation.DSMT4">
                  <p:embed/>
                </p:oleObj>
              </mc:Choice>
              <mc:Fallback>
                <p:oleObj name="Equation" r:id="rId12" imgW="545760" imgH="457200" progId="Equation.DSMT4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4692" y="3848865"/>
                        <a:ext cx="1135063" cy="949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Up-Down Arrow 23"/>
          <p:cNvSpPr/>
          <p:nvPr/>
        </p:nvSpPr>
        <p:spPr>
          <a:xfrm>
            <a:off x="7699168" y="3811980"/>
            <a:ext cx="427512" cy="1021278"/>
          </a:xfrm>
          <a:prstGeom prst="upDownArrow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8328562" y="4132612"/>
            <a:ext cx="974947" cy="369332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same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i="1" baseline="-25000" dirty="0">
                <a:latin typeface="Times New Roman" pitchFamily="18" charset="0"/>
                <a:cs typeface="Times New Roman" pitchFamily="18" charset="0"/>
              </a:rPr>
              <a:t>z</a:t>
            </a:r>
          </a:p>
        </p:txBody>
      </p:sp>
    </p:spTree>
    <p:extLst>
      <p:ext uri="{BB962C8B-B14F-4D97-AF65-F5344CB8AC3E}">
        <p14:creationId xmlns:p14="http://schemas.microsoft.com/office/powerpoint/2010/main" val="30946635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8962" y="1070447"/>
            <a:ext cx="64914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Power flow down the waveguide (complex power):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6857413"/>
              </p:ext>
            </p:extLst>
          </p:nvPr>
        </p:nvGraphicFramePr>
        <p:xfrm>
          <a:off x="1600201" y="1827213"/>
          <a:ext cx="6589713" cy="154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061040" imgH="1828800" progId="Equation.DSMT4">
                  <p:embed/>
                </p:oleObj>
              </mc:Choice>
              <mc:Fallback>
                <p:oleObj name="Equation" r:id="rId2" imgW="7061040" imgH="1828800" progId="Equation.DSMT4">
                  <p:embed/>
                  <p:pic>
                    <p:nvPicPr>
                      <p:cNvPr id="0" name="Object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1" y="1827213"/>
                        <a:ext cx="6589713" cy="1543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12" name="Object 6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6814838"/>
              </p:ext>
            </p:extLst>
          </p:nvPr>
        </p:nvGraphicFramePr>
        <p:xfrm>
          <a:off x="2017714" y="4408488"/>
          <a:ext cx="6078537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514920" imgH="939600" progId="Equation.DSMT4">
                  <p:embed/>
                </p:oleObj>
              </mc:Choice>
              <mc:Fallback>
                <p:oleObj name="Equation" r:id="rId4" imgW="6514920" imgH="9396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7714" y="4408488"/>
                        <a:ext cx="6078537" cy="792162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63C2-E354-4733-8A09-A5F398AA1CEE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865195" y="1"/>
            <a:ext cx="8488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Waveguide Transmission Line Model (cont.)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51431" y="5801014"/>
            <a:ext cx="5938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Complex power flowing down the TEN transmission line.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3603336" y="5052868"/>
            <a:ext cx="0" cy="67689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D205336C-B544-B15C-931C-88F766321773}"/>
              </a:ext>
            </a:extLst>
          </p:cNvPr>
          <p:cNvGrpSpPr/>
          <p:nvPr/>
        </p:nvGrpSpPr>
        <p:grpSpPr>
          <a:xfrm>
            <a:off x="8540750" y="1009650"/>
            <a:ext cx="2838450" cy="1327150"/>
            <a:chOff x="8540750" y="1009650"/>
            <a:chExt cx="2838450" cy="132715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9F56E3-69FF-BAE0-FED8-BE329DE8BF64}"/>
                </a:ext>
              </a:extLst>
            </p:cNvPr>
            <p:cNvSpPr/>
            <p:nvPr/>
          </p:nvSpPr>
          <p:spPr>
            <a:xfrm>
              <a:off x="8540750" y="1009650"/>
              <a:ext cx="2838450" cy="13271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4" name="Object 3">
              <a:extLst>
                <a:ext uri="{FF2B5EF4-FFF2-40B4-BE49-F238E27FC236}">
                  <a16:creationId xmlns:a16="http://schemas.microsoft.com/office/drawing/2014/main" id="{EBC0B1AD-AD14-671F-9359-DDB7A373279F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21835901"/>
                </p:ext>
              </p:extLst>
            </p:nvPr>
          </p:nvGraphicFramePr>
          <p:xfrm>
            <a:off x="8721725" y="1010434"/>
            <a:ext cx="2511425" cy="5881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3416040" imgH="799920" progId="Equation.DSMT4">
                    <p:embed/>
                  </p:oleObj>
                </mc:Choice>
                <mc:Fallback>
                  <p:oleObj name="Equation" r:id="rId6" imgW="3416040" imgH="79992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8721725" y="1010434"/>
                          <a:ext cx="2511425" cy="58817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" name="Object 4">
              <a:extLst>
                <a:ext uri="{FF2B5EF4-FFF2-40B4-BE49-F238E27FC236}">
                  <a16:creationId xmlns:a16="http://schemas.microsoft.com/office/drawing/2014/main" id="{6D831CE1-3FE7-64B6-2356-B5C12A09624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15883021"/>
                </p:ext>
              </p:extLst>
            </p:nvPr>
          </p:nvGraphicFramePr>
          <p:xfrm>
            <a:off x="8686800" y="1625477"/>
            <a:ext cx="2552700" cy="5890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3466800" imgH="799920" progId="Equation.DSMT4">
                    <p:embed/>
                  </p:oleObj>
                </mc:Choice>
                <mc:Fallback>
                  <p:oleObj name="Equation" r:id="rId8" imgW="3466800" imgH="79992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8686800" y="1625477"/>
                          <a:ext cx="2552700" cy="58908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8338104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87350" y="753291"/>
            <a:ext cx="34735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Assume we </a:t>
            </a:r>
            <a:r>
              <a:rPr lang="en-US" sz="2000" u="sng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choose</a:t>
            </a: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to have:</a:t>
            </a:r>
          </a:p>
        </p:txBody>
      </p:sp>
      <p:graphicFrame>
        <p:nvGraphicFramePr>
          <p:cNvPr id="43012" name="Object 6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8158017"/>
              </p:ext>
            </p:extLst>
          </p:nvPr>
        </p:nvGraphicFramePr>
        <p:xfrm>
          <a:off x="3877129" y="3289301"/>
          <a:ext cx="4859338" cy="754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152600" imgH="711000" progId="Equation.DSMT4">
                  <p:embed/>
                </p:oleObj>
              </mc:Choice>
              <mc:Fallback>
                <p:oleObj name="Equation" r:id="rId2" imgW="4152600" imgH="7110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77129" y="3289301"/>
                        <a:ext cx="4859338" cy="754063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4681998"/>
              </p:ext>
            </p:extLst>
          </p:nvPr>
        </p:nvGraphicFramePr>
        <p:xfrm>
          <a:off x="3716957" y="1481942"/>
          <a:ext cx="2777945" cy="4827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311200" imgH="444240" progId="Equation.DSMT4">
                  <p:embed/>
                </p:oleObj>
              </mc:Choice>
              <mc:Fallback>
                <p:oleObj name="Equation" r:id="rId4" imgW="2311200" imgH="44424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6957" y="1481942"/>
                        <a:ext cx="2777945" cy="482765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721754" y="2598393"/>
            <a:ext cx="45607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Then we have the following constraint: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63C2-E354-4733-8A09-A5F398AA1CEE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865195" y="1"/>
            <a:ext cx="8488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Waveguide Transmission Line Model (cont.)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2650" y="5028459"/>
            <a:ext cx="106172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itchFamily="34" charset="0"/>
                <a:cs typeface="Arial" pitchFamily="34" charset="0"/>
              </a:rPr>
              <a:t>It is not </a:t>
            </a:r>
            <a:r>
              <a:rPr lang="en-US" u="sng" dirty="0">
                <a:latin typeface="Arial" pitchFamily="34" charset="0"/>
                <a:cs typeface="Arial" pitchFamily="34" charset="0"/>
              </a:rPr>
              <a:t>necessary</a:t>
            </a:r>
            <a:r>
              <a:rPr lang="en-US" dirty="0">
                <a:latin typeface="Arial" pitchFamily="34" charset="0"/>
                <a:cs typeface="Arial" pitchFamily="34" charset="0"/>
              </a:rPr>
              <a:t> to make this assumption of equal powers, but it is a useful choice that can be made.</a:t>
            </a:r>
          </a:p>
        </p:txBody>
      </p:sp>
    </p:spTree>
    <p:extLst>
      <p:ext uri="{BB962C8B-B14F-4D97-AF65-F5344CB8AC3E}">
        <p14:creationId xmlns:p14="http://schemas.microsoft.com/office/powerpoint/2010/main" val="8338104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01700" y="1098726"/>
            <a:ext cx="6540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Summary of Constants </a:t>
            </a: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(assuming equal powers):</a:t>
            </a:r>
          </a:p>
        </p:txBody>
      </p:sp>
      <p:graphicFrame>
        <p:nvGraphicFramePr>
          <p:cNvPr id="43012" name="Object 6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4497024"/>
              </p:ext>
            </p:extLst>
          </p:nvPr>
        </p:nvGraphicFramePr>
        <p:xfrm>
          <a:off x="3163889" y="2911021"/>
          <a:ext cx="4918075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203360" imgH="711000" progId="Equation.DSMT4">
                  <p:embed/>
                </p:oleObj>
              </mc:Choice>
              <mc:Fallback>
                <p:oleObj name="Equation" r:id="rId2" imgW="4203360" imgH="7110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3889" y="2911021"/>
                        <a:ext cx="4918075" cy="755650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7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8637030"/>
              </p:ext>
            </p:extLst>
          </p:nvPr>
        </p:nvGraphicFramePr>
        <p:xfrm>
          <a:off x="3157893" y="1780129"/>
          <a:ext cx="11684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90360" imgH="799920" progId="Equation.DSMT4">
                  <p:embed/>
                </p:oleObj>
              </mc:Choice>
              <mc:Fallback>
                <p:oleObj name="Equation" r:id="rId4" imgW="990360" imgH="79992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7893" y="1780129"/>
                        <a:ext cx="1168400" cy="800100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319490" y="5411610"/>
            <a:ext cx="32592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 most common choice: </a:t>
            </a:r>
          </a:p>
        </p:txBody>
      </p:sp>
      <p:graphicFrame>
        <p:nvGraphicFramePr>
          <p:cNvPr id="54277" name="Object 5"/>
          <p:cNvGraphicFramePr>
            <a:graphicFrameLocks noChangeAspect="1"/>
          </p:cNvGraphicFramePr>
          <p:nvPr/>
        </p:nvGraphicFramePr>
        <p:xfrm>
          <a:off x="6538996" y="5433405"/>
          <a:ext cx="1138238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965160" imgH="380880" progId="Equation.DSMT4">
                  <p:embed/>
                </p:oleObj>
              </mc:Choice>
              <mc:Fallback>
                <p:oleObj name="Equation" r:id="rId6" imgW="965160" imgH="38088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38996" y="5433405"/>
                        <a:ext cx="1138238" cy="381000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354857" y="4606606"/>
            <a:ext cx="61189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rial" pitchFamily="34" charset="0"/>
                <a:cs typeface="Arial" pitchFamily="34" charset="0"/>
              </a:rPr>
              <a:t>Once we pick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the constants are then determined.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63C2-E354-4733-8A09-A5F398AA1CEE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865195" y="1"/>
            <a:ext cx="8488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Waveguide Transmission Line Model (cont.)</a:t>
            </a:r>
          </a:p>
        </p:txBody>
      </p:sp>
    </p:spTree>
    <p:extLst>
      <p:ext uri="{BB962C8B-B14F-4D97-AF65-F5344CB8AC3E}">
        <p14:creationId xmlns:p14="http://schemas.microsoft.com/office/powerpoint/2010/main" val="8338104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263650" y="1191987"/>
            <a:ext cx="10096499" cy="5443763"/>
          </a:xfrm>
          <a:prstGeom prst="rect">
            <a:avLst/>
          </a:prstGeom>
          <a:solidFill>
            <a:srgbClr val="CC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418367" y="655638"/>
            <a:ext cx="2992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Summary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5018592"/>
              </p:ext>
            </p:extLst>
          </p:nvPr>
        </p:nvGraphicFramePr>
        <p:xfrm>
          <a:off x="2202769" y="1282700"/>
          <a:ext cx="6126162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206680" imgH="1028520" progId="Equation.DSMT4">
                  <p:embed/>
                </p:oleObj>
              </mc:Choice>
              <mc:Fallback>
                <p:oleObj name="Equation" r:id="rId2" imgW="5206680" imgH="1028520" progId="Equation.DSMT4">
                  <p:embed/>
                  <p:pic>
                    <p:nvPicPr>
                      <p:cNvPr id="0" name="Object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2769" y="1282700"/>
                        <a:ext cx="6126162" cy="1028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811610"/>
              </p:ext>
            </p:extLst>
          </p:nvPr>
        </p:nvGraphicFramePr>
        <p:xfrm>
          <a:off x="2262416" y="2289176"/>
          <a:ext cx="6245225" cy="1203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626080" imgH="1269720" progId="Equation.DSMT4">
                  <p:embed/>
                </p:oleObj>
              </mc:Choice>
              <mc:Fallback>
                <p:oleObj name="Equation" r:id="rId4" imgW="5626080" imgH="1269720" progId="Equation.DSMT4">
                  <p:embed/>
                  <p:pic>
                    <p:nvPicPr>
                      <p:cNvPr id="0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2416" y="2289176"/>
                        <a:ext cx="6245225" cy="1203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63C2-E354-4733-8A09-A5F398AA1CEE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865195" y="1"/>
            <a:ext cx="8488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Waveguide Transmission Line Model (cont.)</a:t>
            </a:r>
          </a:p>
        </p:txBody>
      </p:sp>
      <p:graphicFrame>
        <p:nvGraphicFramePr>
          <p:cNvPr id="10342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9224830"/>
              </p:ext>
            </p:extLst>
          </p:nvPr>
        </p:nvGraphicFramePr>
        <p:xfrm>
          <a:off x="2867025" y="4964113"/>
          <a:ext cx="6735763" cy="661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464160" imgH="698400" progId="Equation.DSMT4">
                  <p:embed/>
                </p:oleObj>
              </mc:Choice>
              <mc:Fallback>
                <p:oleObj name="Equation" r:id="rId6" imgW="6464160" imgH="6984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7025" y="4964113"/>
                        <a:ext cx="6735763" cy="661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2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1437692"/>
              </p:ext>
            </p:extLst>
          </p:nvPr>
        </p:nvGraphicFramePr>
        <p:xfrm>
          <a:off x="2826431" y="3922486"/>
          <a:ext cx="1085937" cy="7436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990360" imgH="799920" progId="Equation.DSMT4">
                  <p:embed/>
                </p:oleObj>
              </mc:Choice>
              <mc:Fallback>
                <p:oleObj name="Equation" r:id="rId8" imgW="990360" imgH="79992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26431" y="3922486"/>
                        <a:ext cx="1085937" cy="7436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3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8254977"/>
              </p:ext>
            </p:extLst>
          </p:nvPr>
        </p:nvGraphicFramePr>
        <p:xfrm>
          <a:off x="4362450" y="4103688"/>
          <a:ext cx="383857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4089240" imgH="406080" progId="Equation.DSMT4">
                  <p:embed/>
                </p:oleObj>
              </mc:Choice>
              <mc:Fallback>
                <p:oleObj name="Equation" r:id="rId10" imgW="4089240" imgH="40608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2450" y="4103688"/>
                        <a:ext cx="3838575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3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1291763"/>
              </p:ext>
            </p:extLst>
          </p:nvPr>
        </p:nvGraphicFramePr>
        <p:xfrm>
          <a:off x="2400527" y="5801856"/>
          <a:ext cx="2413681" cy="75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295280" imgH="431640" progId="Equation.DSMT4">
                  <p:embed/>
                </p:oleObj>
              </mc:Choice>
              <mc:Fallback>
                <p:oleObj name="Equation" r:id="rId12" imgW="1295280" imgH="43164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00527" y="5801856"/>
                        <a:ext cx="2413681" cy="757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32" name="Object 8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6027079"/>
              </p:ext>
            </p:extLst>
          </p:nvPr>
        </p:nvGraphicFramePr>
        <p:xfrm>
          <a:off x="5791200" y="5994400"/>
          <a:ext cx="1755775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2209680" imgH="380880" progId="Equation.DSMT4">
                  <p:embed/>
                </p:oleObj>
              </mc:Choice>
              <mc:Fallback>
                <p:oleObj name="Equation" r:id="rId14" imgW="2209680" imgH="380880" progId="Equation.DSMT4">
                  <p:embed/>
                  <p:pic>
                    <p:nvPicPr>
                      <p:cNvPr id="0" name="Object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5994400"/>
                        <a:ext cx="1755775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3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2442101"/>
              </p:ext>
            </p:extLst>
          </p:nvPr>
        </p:nvGraphicFramePr>
        <p:xfrm>
          <a:off x="8326438" y="5837464"/>
          <a:ext cx="1050925" cy="71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634680" imgH="431640" progId="Equation.DSMT4">
                  <p:embed/>
                </p:oleObj>
              </mc:Choice>
              <mc:Fallback>
                <p:oleObj name="Equation" r:id="rId16" imgW="634680" imgH="431640" progId="Equation.DSMT4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26438" y="5837464"/>
                        <a:ext cx="1050925" cy="715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66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3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9999151"/>
              </p:ext>
            </p:extLst>
          </p:nvPr>
        </p:nvGraphicFramePr>
        <p:xfrm>
          <a:off x="9701893" y="5827486"/>
          <a:ext cx="1146175" cy="70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698400" imgH="431640" progId="Equation.DSMT4">
                  <p:embed/>
                </p:oleObj>
              </mc:Choice>
              <mc:Fallback>
                <p:oleObj name="Equation" r:id="rId18" imgW="698400" imgH="431640" progId="Equation.DSMT4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01893" y="5827486"/>
                        <a:ext cx="1146175" cy="708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66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946635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783308" y="81889"/>
            <a:ext cx="8884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TE</a:t>
            </a:r>
            <a:r>
              <a:rPr lang="en-US" sz="3200" baseline="-250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10</a:t>
            </a: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Mode of Rectangular Waveguide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464034" y="1934861"/>
            <a:ext cx="3176827" cy="861774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 Choose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TE</a:t>
            </a:r>
          </a:p>
          <a:p>
            <a:pPr>
              <a:buFont typeface="Wingdings" pitchFamily="2" charset="2"/>
              <a:buChar char="§"/>
            </a:pP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Assume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power equality</a:t>
            </a:r>
          </a:p>
        </p:txBody>
      </p:sp>
      <p:sp>
        <p:nvSpPr>
          <p:cNvPr id="45" name="Slide Number Placeholder 4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63C2-E354-4733-8A09-A5F398AA1CEE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594179" y="1191079"/>
            <a:ext cx="38413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We make the following choices: </a:t>
            </a:r>
          </a:p>
        </p:txBody>
      </p:sp>
      <p:graphicFrame>
        <p:nvGraphicFramePr>
          <p:cNvPr id="79878" name="Object 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5534415"/>
              </p:ext>
            </p:extLst>
          </p:nvPr>
        </p:nvGraphicFramePr>
        <p:xfrm>
          <a:off x="7143750" y="3678238"/>
          <a:ext cx="2141538" cy="741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91880" imgH="431640" progId="Equation.DSMT4">
                  <p:embed/>
                </p:oleObj>
              </mc:Choice>
              <mc:Fallback>
                <p:oleObj name="Equation" r:id="rId2" imgW="1091880" imgH="431640" progId="Equation.DSMT4">
                  <p:embed/>
                  <p:pic>
                    <p:nvPicPr>
                      <p:cNvPr id="0" name="Object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3750" y="3678238"/>
                        <a:ext cx="2141538" cy="741362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79" name="Object 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0962276"/>
              </p:ext>
            </p:extLst>
          </p:nvPr>
        </p:nvGraphicFramePr>
        <p:xfrm>
          <a:off x="9738179" y="3707719"/>
          <a:ext cx="1682750" cy="67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04840" imgH="507960" progId="Equation.DSMT4">
                  <p:embed/>
                </p:oleObj>
              </mc:Choice>
              <mc:Fallback>
                <p:oleObj name="Equation" r:id="rId4" imgW="1104840" imgH="50796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38179" y="3707719"/>
                        <a:ext cx="1682750" cy="679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81" name="Object 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459666"/>
              </p:ext>
            </p:extLst>
          </p:nvPr>
        </p:nvGraphicFramePr>
        <p:xfrm>
          <a:off x="7539038" y="5097235"/>
          <a:ext cx="1103312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723600" imgH="266400" progId="Equation.DSMT4">
                  <p:embed/>
                </p:oleObj>
              </mc:Choice>
              <mc:Fallback>
                <p:oleObj name="Equation" r:id="rId6" imgW="723600" imgH="266400" progId="Equation.DSMT4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39038" y="5097235"/>
                        <a:ext cx="1103312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8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4642530"/>
              </p:ext>
            </p:extLst>
          </p:nvPr>
        </p:nvGraphicFramePr>
        <p:xfrm>
          <a:off x="1803400" y="3470275"/>
          <a:ext cx="1399031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30040" imgH="799920" progId="Equation.DSMT4">
                  <p:embed/>
                </p:oleObj>
              </mc:Choice>
              <mc:Fallback>
                <p:oleObj name="Equation" r:id="rId8" imgW="1130040" imgH="799920" progId="Equation.DSMT4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3400" y="3470275"/>
                        <a:ext cx="1399031" cy="841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8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2996544"/>
              </p:ext>
            </p:extLst>
          </p:nvPr>
        </p:nvGraphicFramePr>
        <p:xfrm>
          <a:off x="1798639" y="4667442"/>
          <a:ext cx="4302805" cy="6611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4203360" imgH="711000" progId="Equation.DSMT4">
                  <p:embed/>
                </p:oleObj>
              </mc:Choice>
              <mc:Fallback>
                <p:oleObj name="Equation" r:id="rId10" imgW="4203360" imgH="7110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8639" y="4667442"/>
                        <a:ext cx="4302805" cy="66111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1" name="Group 30"/>
          <p:cNvGrpSpPr/>
          <p:nvPr/>
        </p:nvGrpSpPr>
        <p:grpSpPr>
          <a:xfrm>
            <a:off x="6707864" y="1010590"/>
            <a:ext cx="3618398" cy="2471738"/>
            <a:chOff x="1576388" y="1555750"/>
            <a:chExt cx="3618398" cy="2471738"/>
          </a:xfrm>
        </p:grpSpPr>
        <p:grpSp>
          <p:nvGrpSpPr>
            <p:cNvPr id="32" name="Group 45"/>
            <p:cNvGrpSpPr/>
            <p:nvPr/>
          </p:nvGrpSpPr>
          <p:grpSpPr>
            <a:xfrm>
              <a:off x="2354950" y="2018021"/>
              <a:ext cx="2209800" cy="1219200"/>
              <a:chOff x="6752981" y="1178170"/>
              <a:chExt cx="2209800" cy="1219200"/>
            </a:xfrm>
          </p:grpSpPr>
          <p:sp>
            <p:nvSpPr>
              <p:cNvPr id="41" name="Cube 40"/>
              <p:cNvSpPr/>
              <p:nvPr/>
            </p:nvSpPr>
            <p:spPr>
              <a:xfrm>
                <a:off x="6752981" y="1178170"/>
                <a:ext cx="2209800" cy="1219200"/>
              </a:xfrm>
              <a:prstGeom prst="cube">
                <a:avLst>
                  <a:gd name="adj" fmla="val 62870"/>
                </a:avLst>
              </a:prstGeom>
              <a:solidFill>
                <a:srgbClr val="FFC0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6763238" y="1946031"/>
                <a:ext cx="1434612" cy="447919"/>
              </a:xfrm>
              <a:prstGeom prst="rect">
                <a:avLst/>
              </a:prstGeom>
              <a:solidFill>
                <a:srgbClr val="DDDDDD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43" name="Straight Connector 42"/>
              <p:cNvCxnSpPr/>
              <p:nvPr/>
            </p:nvCxnSpPr>
            <p:spPr>
              <a:xfrm flipV="1">
                <a:off x="6753225" y="1950827"/>
                <a:ext cx="438150" cy="42862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3" name="Straight Arrow Connector 32"/>
            <p:cNvCxnSpPr/>
            <p:nvPr/>
          </p:nvCxnSpPr>
          <p:spPr>
            <a:xfrm rot="5400000">
              <a:off x="1821550" y="3313421"/>
              <a:ext cx="457200" cy="45720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/>
            <p:nvPr/>
          </p:nvCxnSpPr>
          <p:spPr>
            <a:xfrm rot="5400000" flipH="1" flipV="1">
              <a:off x="1974744" y="2322027"/>
              <a:ext cx="762000" cy="1588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>
              <a:off x="3955150" y="3237221"/>
              <a:ext cx="903929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36" name="Object 8"/>
            <p:cNvGraphicFramePr>
              <a:graphicFrameLocks noChangeAspect="1"/>
            </p:cNvGraphicFramePr>
            <p:nvPr/>
          </p:nvGraphicFramePr>
          <p:xfrm>
            <a:off x="4987925" y="3143250"/>
            <a:ext cx="206861" cy="2254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152280" imgH="164880" progId="Equation.DSMT4">
                    <p:embed/>
                  </p:oleObj>
                </mc:Choice>
                <mc:Fallback>
                  <p:oleObj name="Equation" r:id="rId12" imgW="152280" imgH="164880" progId="Equation.DSMT4">
                    <p:embed/>
                    <p:pic>
                      <p:nvPicPr>
                        <p:cNvPr id="0" name="Picture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87925" y="3143250"/>
                          <a:ext cx="206861" cy="2254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" name="Object 9"/>
            <p:cNvGraphicFramePr>
              <a:graphicFrameLocks noChangeAspect="1"/>
            </p:cNvGraphicFramePr>
            <p:nvPr/>
          </p:nvGraphicFramePr>
          <p:xfrm>
            <a:off x="2246313" y="1555750"/>
            <a:ext cx="223837" cy="2778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164880" imgH="203040" progId="Equation.DSMT4">
                    <p:embed/>
                  </p:oleObj>
                </mc:Choice>
                <mc:Fallback>
                  <p:oleObj name="Equation" r:id="rId14" imgW="164880" imgH="203040" progId="Equation.DSMT4">
                    <p:embed/>
                    <p:pic>
                      <p:nvPicPr>
                        <p:cNvPr id="0" name="Picture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46313" y="1555750"/>
                          <a:ext cx="223837" cy="2778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" name="Object 10"/>
            <p:cNvGraphicFramePr>
              <a:graphicFrameLocks noChangeAspect="1"/>
            </p:cNvGraphicFramePr>
            <p:nvPr/>
          </p:nvGraphicFramePr>
          <p:xfrm>
            <a:off x="1576388" y="3835400"/>
            <a:ext cx="188912" cy="1920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139680" imgH="139680" progId="Equation.DSMT4">
                    <p:embed/>
                  </p:oleObj>
                </mc:Choice>
                <mc:Fallback>
                  <p:oleObj name="Equation" r:id="rId16" imgW="139680" imgH="139680" progId="Equation.DSMT4">
                    <p:embed/>
                    <p:pic>
                      <p:nvPicPr>
                        <p:cNvPr id="0" name="Picture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76388" y="3835400"/>
                          <a:ext cx="188912" cy="1920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9" name="Object 11"/>
            <p:cNvGraphicFramePr>
              <a:graphicFrameLocks noChangeAspect="1"/>
            </p:cNvGraphicFramePr>
            <p:nvPr/>
          </p:nvGraphicFramePr>
          <p:xfrm>
            <a:off x="2911475" y="3305175"/>
            <a:ext cx="206375" cy="2254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152280" imgH="164880" progId="Equation.DSMT4">
                    <p:embed/>
                  </p:oleObj>
                </mc:Choice>
                <mc:Fallback>
                  <p:oleObj name="Equation" r:id="rId18" imgW="152280" imgH="164880" progId="Equation.DSMT4">
                    <p:embed/>
                    <p:pic>
                      <p:nvPicPr>
                        <p:cNvPr id="0" name="Picture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11475" y="3305175"/>
                          <a:ext cx="206375" cy="2254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0" name="Object 12"/>
            <p:cNvGraphicFramePr>
              <a:graphicFrameLocks noChangeAspect="1"/>
            </p:cNvGraphicFramePr>
            <p:nvPr/>
          </p:nvGraphicFramePr>
          <p:xfrm>
            <a:off x="2062163" y="2851150"/>
            <a:ext cx="188912" cy="295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139680" imgH="215640" progId="Equation.DSMT4">
                    <p:embed/>
                  </p:oleObj>
                </mc:Choice>
                <mc:Fallback>
                  <p:oleObj name="Equation" r:id="rId20" imgW="139680" imgH="215640" progId="Equation.DSMT4">
                    <p:embed/>
                    <p:pic>
                      <p:nvPicPr>
                        <p:cNvPr id="0" name="Picture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62163" y="2851150"/>
                          <a:ext cx="188912" cy="295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40EA2DB9-6EA1-CE34-8A36-DFD275030A7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0250908"/>
              </p:ext>
            </p:extLst>
          </p:nvPr>
        </p:nvGraphicFramePr>
        <p:xfrm>
          <a:off x="7550149" y="5548312"/>
          <a:ext cx="1454227" cy="312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1180800" imgH="253800" progId="Equation.DSMT4">
                  <p:embed/>
                </p:oleObj>
              </mc:Choice>
              <mc:Fallback>
                <p:oleObj name="Equation" r:id="rId22" imgW="118080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7550149" y="5548312"/>
                        <a:ext cx="1454227" cy="312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D4A2A778-6481-E50E-6BF2-62F6F1E238B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0269866"/>
              </p:ext>
            </p:extLst>
          </p:nvPr>
        </p:nvGraphicFramePr>
        <p:xfrm>
          <a:off x="9594850" y="5535612"/>
          <a:ext cx="1250948" cy="312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1015920" imgH="253800" progId="Equation.DSMT4">
                  <p:embed/>
                </p:oleObj>
              </mc:Choice>
              <mc:Fallback>
                <p:oleObj name="Equation" r:id="rId24" imgW="101592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9594850" y="5535612"/>
                        <a:ext cx="1250948" cy="312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480958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37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4528826"/>
              </p:ext>
            </p:extLst>
          </p:nvPr>
        </p:nvGraphicFramePr>
        <p:xfrm>
          <a:off x="2124139" y="3622781"/>
          <a:ext cx="3508294" cy="24015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854000" imgH="1396800" progId="Equation.DSMT4">
                  <p:embed/>
                </p:oleObj>
              </mc:Choice>
              <mc:Fallback>
                <p:oleObj name="Equation" r:id="rId2" imgW="1854000" imgH="1396800" progId="Equation.DSMT4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139" y="3622781"/>
                        <a:ext cx="3508294" cy="24015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Slide Number Placeholder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63C2-E354-4733-8A09-A5F398AA1CEE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1783308" y="1"/>
            <a:ext cx="8884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TE</a:t>
            </a:r>
            <a:r>
              <a:rPr lang="en-US" sz="3200" baseline="-250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10</a:t>
            </a: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Mode (cont.)</a:t>
            </a:r>
          </a:p>
        </p:txBody>
      </p:sp>
      <p:graphicFrame>
        <p:nvGraphicFramePr>
          <p:cNvPr id="58379" name="Object 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7982480"/>
              </p:ext>
            </p:extLst>
          </p:nvPr>
        </p:nvGraphicFramePr>
        <p:xfrm>
          <a:off x="8332788" y="3105149"/>
          <a:ext cx="1960562" cy="23365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84200" imgH="1879560" progId="Equation.DSMT4">
                  <p:embed/>
                </p:oleObj>
              </mc:Choice>
              <mc:Fallback>
                <p:oleObj name="Equation" r:id="rId4" imgW="1384200" imgH="1879560" progId="Equation.DSMT4">
                  <p:embed/>
                  <p:pic>
                    <p:nvPicPr>
                      <p:cNvPr id="0" name="Object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32788" y="3105149"/>
                        <a:ext cx="1960562" cy="2336543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8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4673192"/>
              </p:ext>
            </p:extLst>
          </p:nvPr>
        </p:nvGraphicFramePr>
        <p:xfrm>
          <a:off x="1062039" y="1804307"/>
          <a:ext cx="4302125" cy="661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203360" imgH="711000" progId="Equation.DSMT4">
                  <p:embed/>
                </p:oleObj>
              </mc:Choice>
              <mc:Fallback>
                <p:oleObj name="Equation" r:id="rId6" imgW="4203360" imgH="7110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2039" y="1804307"/>
                        <a:ext cx="4302125" cy="661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" name="TextBox 54"/>
          <p:cNvSpPr txBox="1"/>
          <p:nvPr/>
        </p:nvSpPr>
        <p:spPr>
          <a:xfrm>
            <a:off x="1611086" y="3042557"/>
            <a:ext cx="12620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We have: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7080534" y="767063"/>
            <a:ext cx="3618398" cy="2471738"/>
            <a:chOff x="1576388" y="1555750"/>
            <a:chExt cx="3618398" cy="2471738"/>
          </a:xfrm>
        </p:grpSpPr>
        <p:grpSp>
          <p:nvGrpSpPr>
            <p:cNvPr id="23" name="Group 45"/>
            <p:cNvGrpSpPr/>
            <p:nvPr/>
          </p:nvGrpSpPr>
          <p:grpSpPr>
            <a:xfrm>
              <a:off x="2354950" y="2018021"/>
              <a:ext cx="2209800" cy="1219200"/>
              <a:chOff x="6752981" y="1178170"/>
              <a:chExt cx="2209800" cy="1219200"/>
            </a:xfrm>
          </p:grpSpPr>
          <p:sp>
            <p:nvSpPr>
              <p:cNvPr id="37" name="Cube 36"/>
              <p:cNvSpPr/>
              <p:nvPr/>
            </p:nvSpPr>
            <p:spPr>
              <a:xfrm>
                <a:off x="6752981" y="1178170"/>
                <a:ext cx="2209800" cy="1219200"/>
              </a:xfrm>
              <a:prstGeom prst="cube">
                <a:avLst>
                  <a:gd name="adj" fmla="val 62870"/>
                </a:avLst>
              </a:prstGeom>
              <a:solidFill>
                <a:srgbClr val="FFC0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6763238" y="1946031"/>
                <a:ext cx="1434612" cy="447919"/>
              </a:xfrm>
              <a:prstGeom prst="rect">
                <a:avLst/>
              </a:prstGeom>
              <a:solidFill>
                <a:srgbClr val="DDDDDD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39" name="Straight Connector 38"/>
              <p:cNvCxnSpPr/>
              <p:nvPr/>
            </p:nvCxnSpPr>
            <p:spPr>
              <a:xfrm flipV="1">
                <a:off x="6753225" y="1950827"/>
                <a:ext cx="438150" cy="42862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7" name="Straight Arrow Connector 26"/>
            <p:cNvCxnSpPr/>
            <p:nvPr/>
          </p:nvCxnSpPr>
          <p:spPr>
            <a:xfrm rot="5400000">
              <a:off x="1821550" y="3313421"/>
              <a:ext cx="457200" cy="45720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 rot="5400000" flipH="1" flipV="1">
              <a:off x="1974744" y="2322027"/>
              <a:ext cx="762000" cy="1588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>
              <a:off x="3955150" y="3237221"/>
              <a:ext cx="903929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32" name="Object 8"/>
            <p:cNvGraphicFramePr>
              <a:graphicFrameLocks noChangeAspect="1"/>
            </p:cNvGraphicFramePr>
            <p:nvPr/>
          </p:nvGraphicFramePr>
          <p:xfrm>
            <a:off x="4987925" y="3143250"/>
            <a:ext cx="206861" cy="2254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152280" imgH="164880" progId="Equation.DSMT4">
                    <p:embed/>
                  </p:oleObj>
                </mc:Choice>
                <mc:Fallback>
                  <p:oleObj name="Equation" r:id="rId8" imgW="152280" imgH="164880" progId="Equation.DSMT4">
                    <p:embed/>
                    <p:pic>
                      <p:nvPicPr>
                        <p:cNvPr id="0" name="Picture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87925" y="3143250"/>
                          <a:ext cx="206861" cy="2254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" name="Object 9"/>
            <p:cNvGraphicFramePr>
              <a:graphicFrameLocks noChangeAspect="1"/>
            </p:cNvGraphicFramePr>
            <p:nvPr/>
          </p:nvGraphicFramePr>
          <p:xfrm>
            <a:off x="2246313" y="1555750"/>
            <a:ext cx="223837" cy="2778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164880" imgH="203040" progId="Equation.DSMT4">
                    <p:embed/>
                  </p:oleObj>
                </mc:Choice>
                <mc:Fallback>
                  <p:oleObj name="Equation" r:id="rId10" imgW="164880" imgH="203040" progId="Equation.DSMT4">
                    <p:embed/>
                    <p:pic>
                      <p:nvPicPr>
                        <p:cNvPr id="0" name="Picture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46313" y="1555750"/>
                          <a:ext cx="223837" cy="2778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4" name="Object 10"/>
            <p:cNvGraphicFramePr>
              <a:graphicFrameLocks noChangeAspect="1"/>
            </p:cNvGraphicFramePr>
            <p:nvPr/>
          </p:nvGraphicFramePr>
          <p:xfrm>
            <a:off x="1576388" y="3835400"/>
            <a:ext cx="188912" cy="1920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139680" imgH="139680" progId="Equation.DSMT4">
                    <p:embed/>
                  </p:oleObj>
                </mc:Choice>
                <mc:Fallback>
                  <p:oleObj name="Equation" r:id="rId12" imgW="139680" imgH="139680" progId="Equation.DSMT4">
                    <p:embed/>
                    <p:pic>
                      <p:nvPicPr>
                        <p:cNvPr id="0" name="Picture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76388" y="3835400"/>
                          <a:ext cx="188912" cy="1920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5" name="Object 11"/>
            <p:cNvGraphicFramePr>
              <a:graphicFrameLocks noChangeAspect="1"/>
            </p:cNvGraphicFramePr>
            <p:nvPr/>
          </p:nvGraphicFramePr>
          <p:xfrm>
            <a:off x="2911475" y="3305175"/>
            <a:ext cx="206375" cy="2254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152280" imgH="164880" progId="Equation.DSMT4">
                    <p:embed/>
                  </p:oleObj>
                </mc:Choice>
                <mc:Fallback>
                  <p:oleObj name="Equation" r:id="rId14" imgW="152280" imgH="164880" progId="Equation.DSMT4">
                    <p:embed/>
                    <p:pic>
                      <p:nvPicPr>
                        <p:cNvPr id="0" name="Picture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11475" y="3305175"/>
                          <a:ext cx="206375" cy="2254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" name="Object 12"/>
            <p:cNvGraphicFramePr>
              <a:graphicFrameLocks noChangeAspect="1"/>
            </p:cNvGraphicFramePr>
            <p:nvPr/>
          </p:nvGraphicFramePr>
          <p:xfrm>
            <a:off x="2062163" y="2851150"/>
            <a:ext cx="188912" cy="295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139680" imgH="215640" progId="Equation.DSMT4">
                    <p:embed/>
                  </p:oleObj>
                </mc:Choice>
                <mc:Fallback>
                  <p:oleObj name="Equation" r:id="rId16" imgW="139680" imgH="215640" progId="Equation.DSMT4">
                    <p:embed/>
                    <p:pic>
                      <p:nvPicPr>
                        <p:cNvPr id="0" name="Picture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62163" y="2851150"/>
                          <a:ext cx="188912" cy="295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1" name="TextBox 20"/>
          <p:cNvSpPr txBox="1"/>
          <p:nvPr/>
        </p:nvSpPr>
        <p:spPr>
          <a:xfrm>
            <a:off x="5467350" y="5826003"/>
            <a:ext cx="6381749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rial" pitchFamily="34" charset="0"/>
                <a:cs typeface="Arial" pitchFamily="34" charset="0"/>
              </a:rPr>
              <a:t>Note: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en-US" sz="1400" dirty="0">
                <a:latin typeface="Arial" pitchFamily="34" charset="0"/>
                <a:cs typeface="Arial" pitchFamily="34" charset="0"/>
              </a:rPr>
              <a:t>The transverse shape function </a:t>
            </a:r>
            <a:r>
              <a:rPr lang="en-US" sz="1400" i="1" u="sng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1400" i="1" baseline="-2500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 has been chosen (arbitrarily) to have a unit amplitude at the center of the waveguide, to keep it as simple as possible.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90681" y="1160731"/>
            <a:ext cx="23775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Calculate this term:</a:t>
            </a:r>
          </a:p>
        </p:txBody>
      </p:sp>
    </p:spTree>
    <p:extLst>
      <p:ext uri="{BB962C8B-B14F-4D97-AF65-F5344CB8AC3E}">
        <p14:creationId xmlns:p14="http://schemas.microsoft.com/office/powerpoint/2010/main" val="38480958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37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90156"/>
              </p:ext>
            </p:extLst>
          </p:nvPr>
        </p:nvGraphicFramePr>
        <p:xfrm>
          <a:off x="1768475" y="1296988"/>
          <a:ext cx="2108200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91880" imgH="444240" progId="Equation.DSMT4">
                  <p:embed/>
                </p:oleObj>
              </mc:Choice>
              <mc:Fallback>
                <p:oleObj name="Equation" r:id="rId2" imgW="1091880" imgH="44424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8475" y="1296988"/>
                        <a:ext cx="2108200" cy="781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77" name="Object 5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2818279"/>
              </p:ext>
            </p:extLst>
          </p:nvPr>
        </p:nvGraphicFramePr>
        <p:xfrm>
          <a:off x="1751227" y="2176402"/>
          <a:ext cx="1150061" cy="7442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83920" imgH="431640" progId="Equation.DSMT4">
                  <p:embed/>
                </p:oleObj>
              </mc:Choice>
              <mc:Fallback>
                <p:oleObj name="Equation" r:id="rId4" imgW="583920" imgH="431640" progId="Equation.DSMT4">
                  <p:embed/>
                  <p:pic>
                    <p:nvPicPr>
                      <p:cNvPr id="0" name="Object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1227" y="2176402"/>
                        <a:ext cx="1150061" cy="74426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5902887" y="4131400"/>
            <a:ext cx="12806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Solution:</a:t>
            </a:r>
          </a:p>
        </p:txBody>
      </p:sp>
      <p:graphicFrame>
        <p:nvGraphicFramePr>
          <p:cNvPr id="59398" name="Object 5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2834396"/>
              </p:ext>
            </p:extLst>
          </p:nvPr>
        </p:nvGraphicFramePr>
        <p:xfrm>
          <a:off x="5639645" y="4695875"/>
          <a:ext cx="2035175" cy="178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914400" imgH="914400" progId="Equation.DSMT4">
                  <p:embed/>
                </p:oleObj>
              </mc:Choice>
              <mc:Fallback>
                <p:oleObj name="Equation" r:id="rId6" imgW="914400" imgH="91440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9645" y="4695875"/>
                        <a:ext cx="2035175" cy="1782763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596900" y="3211394"/>
            <a:ext cx="59245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itchFamily="34" charset="0"/>
                <a:cs typeface="Arial" pitchFamily="34" charset="0"/>
              </a:rPr>
              <a:t>Take the conjugate of the second one and then multiply the two equations together.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6751" y="5118654"/>
            <a:ext cx="3784436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rial" pitchFamily="34" charset="0"/>
                <a:cs typeface="Arial" pitchFamily="34" charset="0"/>
              </a:rPr>
              <a:t>Note: </a:t>
            </a:r>
          </a:p>
          <a:p>
            <a:pPr algn="ctr"/>
            <a:r>
              <a:rPr lang="en-US" sz="1400" dirty="0">
                <a:latin typeface="Arial" pitchFamily="34" charset="0"/>
                <a:cs typeface="Arial" pitchFamily="34" charset="0"/>
              </a:rPr>
              <a:t>The solution is unique to within a phase term (we choose the phase to be zero here).</a:t>
            </a: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63C2-E354-4733-8A09-A5F398AA1CEE}" type="slidenum">
              <a:rPr lang="en-US" smtClean="0"/>
              <a:pPr/>
              <a:t>16</a:t>
            </a:fld>
            <a:endParaRPr lang="en-US"/>
          </a:p>
        </p:txBody>
      </p:sp>
      <p:graphicFrame>
        <p:nvGraphicFramePr>
          <p:cNvPr id="59400" name="Object 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7567938"/>
              </p:ext>
            </p:extLst>
          </p:nvPr>
        </p:nvGraphicFramePr>
        <p:xfrm>
          <a:off x="9291453" y="3619501"/>
          <a:ext cx="1973632" cy="234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384200" imgH="1879560" progId="Equation.DSMT4">
                  <p:embed/>
                </p:oleObj>
              </mc:Choice>
              <mc:Fallback>
                <p:oleObj name="Equation" r:id="rId8" imgW="1384200" imgH="1879560" progId="Equation.DSMT4">
                  <p:embed/>
                  <p:pic>
                    <p:nvPicPr>
                      <p:cNvPr id="0" name="Object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91453" y="3619501"/>
                        <a:ext cx="1973632" cy="2349500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01" name="Object 8"/>
          <p:cNvGraphicFramePr>
            <a:graphicFrameLocks noChangeAspect="1"/>
          </p:cNvGraphicFramePr>
          <p:nvPr/>
        </p:nvGraphicFramePr>
        <p:xfrm>
          <a:off x="2762724" y="3925819"/>
          <a:ext cx="1225550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634680" imgH="393480" progId="Equation.DSMT4">
                  <p:embed/>
                </p:oleObj>
              </mc:Choice>
              <mc:Fallback>
                <p:oleObj name="Equation" r:id="rId10" imgW="634680" imgH="393480" progId="Equation.DSMT4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2724" y="3925819"/>
                        <a:ext cx="1225550" cy="692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" name="TextBox 57"/>
          <p:cNvSpPr txBox="1"/>
          <p:nvPr/>
        </p:nvSpPr>
        <p:spPr>
          <a:xfrm>
            <a:off x="1783308" y="1"/>
            <a:ext cx="8884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TE</a:t>
            </a:r>
            <a:r>
              <a:rPr lang="en-US" sz="3200" baseline="-250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10</a:t>
            </a: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Mode (cont.)</a:t>
            </a:r>
          </a:p>
        </p:txBody>
      </p:sp>
      <p:grpSp>
        <p:nvGrpSpPr>
          <p:cNvPr id="43" name="Group 42"/>
          <p:cNvGrpSpPr/>
          <p:nvPr/>
        </p:nvGrpSpPr>
        <p:grpSpPr>
          <a:xfrm>
            <a:off x="7703412" y="908413"/>
            <a:ext cx="3618398" cy="2471738"/>
            <a:chOff x="1576388" y="1555750"/>
            <a:chExt cx="3618398" cy="2471738"/>
          </a:xfrm>
        </p:grpSpPr>
        <p:grpSp>
          <p:nvGrpSpPr>
            <p:cNvPr id="44" name="Group 45"/>
            <p:cNvGrpSpPr/>
            <p:nvPr/>
          </p:nvGrpSpPr>
          <p:grpSpPr>
            <a:xfrm>
              <a:off x="2354950" y="2018021"/>
              <a:ext cx="2209800" cy="1219200"/>
              <a:chOff x="6752981" y="1178170"/>
              <a:chExt cx="2209800" cy="1219200"/>
            </a:xfrm>
          </p:grpSpPr>
          <p:sp>
            <p:nvSpPr>
              <p:cNvPr id="53" name="Cube 52"/>
              <p:cNvSpPr/>
              <p:nvPr/>
            </p:nvSpPr>
            <p:spPr>
              <a:xfrm>
                <a:off x="6752981" y="1178170"/>
                <a:ext cx="2209800" cy="1219200"/>
              </a:xfrm>
              <a:prstGeom prst="cube">
                <a:avLst>
                  <a:gd name="adj" fmla="val 62870"/>
                </a:avLst>
              </a:prstGeom>
              <a:solidFill>
                <a:srgbClr val="FFC0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6763238" y="1946031"/>
                <a:ext cx="1434612" cy="447919"/>
              </a:xfrm>
              <a:prstGeom prst="rect">
                <a:avLst/>
              </a:prstGeom>
              <a:solidFill>
                <a:srgbClr val="DDDDDD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55" name="Straight Connector 54"/>
              <p:cNvCxnSpPr/>
              <p:nvPr/>
            </p:nvCxnSpPr>
            <p:spPr>
              <a:xfrm flipV="1">
                <a:off x="6753225" y="1950827"/>
                <a:ext cx="438150" cy="42862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5" name="Straight Arrow Connector 44"/>
            <p:cNvCxnSpPr/>
            <p:nvPr/>
          </p:nvCxnSpPr>
          <p:spPr>
            <a:xfrm rot="5400000">
              <a:off x="1821550" y="3313421"/>
              <a:ext cx="457200" cy="45720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/>
            <p:nvPr/>
          </p:nvCxnSpPr>
          <p:spPr>
            <a:xfrm rot="5400000" flipH="1" flipV="1">
              <a:off x="1974744" y="2322027"/>
              <a:ext cx="762000" cy="1588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/>
            <p:nvPr/>
          </p:nvCxnSpPr>
          <p:spPr>
            <a:xfrm>
              <a:off x="3955150" y="3237221"/>
              <a:ext cx="903929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48" name="Object 8"/>
            <p:cNvGraphicFramePr>
              <a:graphicFrameLocks noChangeAspect="1"/>
            </p:cNvGraphicFramePr>
            <p:nvPr/>
          </p:nvGraphicFramePr>
          <p:xfrm>
            <a:off x="4987925" y="3143250"/>
            <a:ext cx="206861" cy="2254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152280" imgH="164880" progId="Equation.DSMT4">
                    <p:embed/>
                  </p:oleObj>
                </mc:Choice>
                <mc:Fallback>
                  <p:oleObj name="Equation" r:id="rId12" imgW="152280" imgH="164880" progId="Equation.DSMT4">
                    <p:embed/>
                    <p:pic>
                      <p:nvPicPr>
                        <p:cNvPr id="0" name="Picture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87925" y="3143250"/>
                          <a:ext cx="206861" cy="2254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9" name="Object 9"/>
            <p:cNvGraphicFramePr>
              <a:graphicFrameLocks noChangeAspect="1"/>
            </p:cNvGraphicFramePr>
            <p:nvPr/>
          </p:nvGraphicFramePr>
          <p:xfrm>
            <a:off x="2246313" y="1555750"/>
            <a:ext cx="223837" cy="2778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164880" imgH="203040" progId="Equation.DSMT4">
                    <p:embed/>
                  </p:oleObj>
                </mc:Choice>
                <mc:Fallback>
                  <p:oleObj name="Equation" r:id="rId14" imgW="164880" imgH="203040" progId="Equation.DSMT4">
                    <p:embed/>
                    <p:pic>
                      <p:nvPicPr>
                        <p:cNvPr id="0" name="Picture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46313" y="1555750"/>
                          <a:ext cx="223837" cy="2778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0" name="Object 10"/>
            <p:cNvGraphicFramePr>
              <a:graphicFrameLocks noChangeAspect="1"/>
            </p:cNvGraphicFramePr>
            <p:nvPr/>
          </p:nvGraphicFramePr>
          <p:xfrm>
            <a:off x="1576388" y="3835400"/>
            <a:ext cx="188912" cy="1920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139680" imgH="139680" progId="Equation.DSMT4">
                    <p:embed/>
                  </p:oleObj>
                </mc:Choice>
                <mc:Fallback>
                  <p:oleObj name="Equation" r:id="rId16" imgW="139680" imgH="139680" progId="Equation.DSMT4">
                    <p:embed/>
                    <p:pic>
                      <p:nvPicPr>
                        <p:cNvPr id="0" name="Picture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76388" y="3835400"/>
                          <a:ext cx="188912" cy="1920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" name="Object 11"/>
            <p:cNvGraphicFramePr>
              <a:graphicFrameLocks noChangeAspect="1"/>
            </p:cNvGraphicFramePr>
            <p:nvPr/>
          </p:nvGraphicFramePr>
          <p:xfrm>
            <a:off x="2911475" y="3305175"/>
            <a:ext cx="206375" cy="2254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152280" imgH="164880" progId="Equation.DSMT4">
                    <p:embed/>
                  </p:oleObj>
                </mc:Choice>
                <mc:Fallback>
                  <p:oleObj name="Equation" r:id="rId18" imgW="152280" imgH="164880" progId="Equation.DSMT4">
                    <p:embed/>
                    <p:pic>
                      <p:nvPicPr>
                        <p:cNvPr id="0" name="Picture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11475" y="3305175"/>
                          <a:ext cx="206375" cy="2254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2" name="Object 12"/>
            <p:cNvGraphicFramePr>
              <a:graphicFrameLocks noChangeAspect="1"/>
            </p:cNvGraphicFramePr>
            <p:nvPr/>
          </p:nvGraphicFramePr>
          <p:xfrm>
            <a:off x="2062163" y="2851150"/>
            <a:ext cx="188912" cy="295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139680" imgH="215640" progId="Equation.DSMT4">
                    <p:embed/>
                  </p:oleObj>
                </mc:Choice>
                <mc:Fallback>
                  <p:oleObj name="Equation" r:id="rId20" imgW="139680" imgH="215640" progId="Equation.DSMT4">
                    <p:embed/>
                    <p:pic>
                      <p:nvPicPr>
                        <p:cNvPr id="0" name="Picture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62163" y="2851150"/>
                          <a:ext cx="188912" cy="295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6" name="TextBox 25"/>
          <p:cNvSpPr txBox="1"/>
          <p:nvPr/>
        </p:nvSpPr>
        <p:spPr>
          <a:xfrm>
            <a:off x="800101" y="903949"/>
            <a:ext cx="19303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We then have:</a:t>
            </a:r>
          </a:p>
        </p:txBody>
      </p:sp>
      <p:sp>
        <p:nvSpPr>
          <p:cNvPr id="30" name="Right Arrow 29"/>
          <p:cNvSpPr/>
          <p:nvPr/>
        </p:nvSpPr>
        <p:spPr>
          <a:xfrm>
            <a:off x="2189018" y="4156364"/>
            <a:ext cx="320634" cy="237506"/>
          </a:xfrm>
          <a:prstGeom prst="rightArrow">
            <a:avLst/>
          </a:prstGeom>
          <a:solidFill>
            <a:srgbClr val="CCFF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0958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lide Number Placeholder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63C2-E354-4733-8A09-A5F398AA1CEE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4" name="TextBox 53"/>
          <p:cNvSpPr txBox="1"/>
          <p:nvPr/>
        </p:nvSpPr>
        <p:spPr>
          <a:xfrm>
            <a:off x="1783308" y="1"/>
            <a:ext cx="8884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TE</a:t>
            </a:r>
            <a:r>
              <a:rPr lang="en-US" sz="3200" baseline="-250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10</a:t>
            </a: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Mode (cont.)</a:t>
            </a:r>
          </a:p>
        </p:txBody>
      </p:sp>
      <p:graphicFrame>
        <p:nvGraphicFramePr>
          <p:cNvPr id="64527" name="Object 8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6787904"/>
              </p:ext>
            </p:extLst>
          </p:nvPr>
        </p:nvGraphicFramePr>
        <p:xfrm>
          <a:off x="1354587" y="1223056"/>
          <a:ext cx="6126162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206680" imgH="1028520" progId="Equation.DSMT4">
                  <p:embed/>
                </p:oleObj>
              </mc:Choice>
              <mc:Fallback>
                <p:oleObj name="Equation" r:id="rId2" imgW="5206680" imgH="1028520" progId="Equation.DSMT4">
                  <p:embed/>
                  <p:pic>
                    <p:nvPicPr>
                      <p:cNvPr id="0" name="Object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4587" y="1223056"/>
                        <a:ext cx="6126162" cy="1028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28" name="Object 8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488007"/>
              </p:ext>
            </p:extLst>
          </p:nvPr>
        </p:nvGraphicFramePr>
        <p:xfrm>
          <a:off x="1366607" y="2187802"/>
          <a:ext cx="6245225" cy="1203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626080" imgH="1269720" progId="Equation.DSMT4">
                  <p:embed/>
                </p:oleObj>
              </mc:Choice>
              <mc:Fallback>
                <p:oleObj name="Equation" r:id="rId4" imgW="5626080" imgH="1269720" progId="Equation.DSMT4">
                  <p:embed/>
                  <p:pic>
                    <p:nvPicPr>
                      <p:cNvPr id="0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6607" y="2187802"/>
                        <a:ext cx="6245225" cy="1203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29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2500742"/>
              </p:ext>
            </p:extLst>
          </p:nvPr>
        </p:nvGraphicFramePr>
        <p:xfrm>
          <a:off x="9571718" y="1035051"/>
          <a:ext cx="1545605" cy="13539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914400" imgH="914400" progId="Equation.DSMT4">
                  <p:embed/>
                </p:oleObj>
              </mc:Choice>
              <mc:Fallback>
                <p:oleObj name="Equation" r:id="rId6" imgW="914400" imgH="914400" progId="Equation.DSMT4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71718" y="1035051"/>
                        <a:ext cx="1545605" cy="1353911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" name="TextBox 49"/>
          <p:cNvSpPr txBox="1"/>
          <p:nvPr/>
        </p:nvSpPr>
        <p:spPr>
          <a:xfrm>
            <a:off x="739426" y="823050"/>
            <a:ext cx="12806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Recall:</a:t>
            </a:r>
          </a:p>
        </p:txBody>
      </p:sp>
      <p:graphicFrame>
        <p:nvGraphicFramePr>
          <p:cNvPr id="64535" name="Object 8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4626474"/>
              </p:ext>
            </p:extLst>
          </p:nvPr>
        </p:nvGraphicFramePr>
        <p:xfrm>
          <a:off x="1903414" y="4645025"/>
          <a:ext cx="6726237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6260760" imgH="1028520" progId="Equation.DSMT4">
                  <p:embed/>
                </p:oleObj>
              </mc:Choice>
              <mc:Fallback>
                <p:oleObj name="Equation" r:id="rId8" imgW="6260760" imgH="1028520" progId="Equation.DSMT4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3414" y="4645025"/>
                        <a:ext cx="6726237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36" name="Object 8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1638055"/>
              </p:ext>
            </p:extLst>
          </p:nvPr>
        </p:nvGraphicFramePr>
        <p:xfrm>
          <a:off x="1887538" y="5427663"/>
          <a:ext cx="8261350" cy="1112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7886520" imgH="1244520" progId="Equation.DSMT4">
                  <p:embed/>
                </p:oleObj>
              </mc:Choice>
              <mc:Fallback>
                <p:oleObj name="Equation" r:id="rId10" imgW="7886520" imgH="1244520" progId="Equation.DSMT4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7538" y="5427663"/>
                        <a:ext cx="8261350" cy="1112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1145830" y="3951785"/>
            <a:ext cx="23847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Hence, we have:</a:t>
            </a:r>
          </a:p>
        </p:txBody>
      </p:sp>
      <p:sp>
        <p:nvSpPr>
          <p:cNvPr id="26" name="Down Arrow 25"/>
          <p:cNvSpPr/>
          <p:nvPr/>
        </p:nvSpPr>
        <p:spPr>
          <a:xfrm>
            <a:off x="4752521" y="3785508"/>
            <a:ext cx="304800" cy="424543"/>
          </a:xfrm>
          <a:prstGeom prst="downArrow">
            <a:avLst/>
          </a:prstGeom>
          <a:solidFill>
            <a:srgbClr val="CCFF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Connector 33"/>
          <p:cNvCxnSpPr/>
          <p:nvPr/>
        </p:nvCxnSpPr>
        <p:spPr>
          <a:xfrm flipV="1">
            <a:off x="3535135" y="5889172"/>
            <a:ext cx="381000" cy="5334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5203371" y="6093278"/>
            <a:ext cx="381000" cy="5334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892184DE-2DC4-4E69-E42B-DB1AE55F9A9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4643075"/>
              </p:ext>
            </p:extLst>
          </p:nvPr>
        </p:nvGraphicFramePr>
        <p:xfrm>
          <a:off x="9591676" y="2794765"/>
          <a:ext cx="1647824" cy="22384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384200" imgH="1879560" progId="Equation.DSMT4">
                  <p:embed/>
                </p:oleObj>
              </mc:Choice>
              <mc:Fallback>
                <p:oleObj name="Equation" r:id="rId12" imgW="1384200" imgH="18795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9591676" y="2794765"/>
                        <a:ext cx="1647824" cy="2238434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480958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lide Number Placeholder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63C2-E354-4733-8A09-A5F398AA1CEE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4" name="TextBox 53"/>
          <p:cNvSpPr txBox="1"/>
          <p:nvPr/>
        </p:nvSpPr>
        <p:spPr>
          <a:xfrm>
            <a:off x="1783308" y="1"/>
            <a:ext cx="8884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TE</a:t>
            </a:r>
            <a:r>
              <a:rPr lang="en-US" sz="3200" baseline="-250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10</a:t>
            </a: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 Mode (cont.)</a:t>
            </a:r>
          </a:p>
        </p:txBody>
      </p:sp>
      <p:graphicFrame>
        <p:nvGraphicFramePr>
          <p:cNvPr id="64527" name="Object 8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3403575"/>
              </p:ext>
            </p:extLst>
          </p:nvPr>
        </p:nvGraphicFramePr>
        <p:xfrm>
          <a:off x="1652362" y="4155623"/>
          <a:ext cx="6442075" cy="91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994360" imgH="1002960" progId="Equation.DSMT4">
                  <p:embed/>
                </p:oleObj>
              </mc:Choice>
              <mc:Fallback>
                <p:oleObj name="Equation" r:id="rId2" imgW="5994360" imgH="1002960" progId="Equation.DSMT4">
                  <p:embed/>
                  <p:pic>
                    <p:nvPicPr>
                      <p:cNvPr id="0" name="Object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2362" y="4155623"/>
                        <a:ext cx="6442075" cy="917575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28" name="Object 8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4731469"/>
              </p:ext>
            </p:extLst>
          </p:nvPr>
        </p:nvGraphicFramePr>
        <p:xfrm>
          <a:off x="1617663" y="5321300"/>
          <a:ext cx="6981825" cy="1112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667200" imgH="1244520" progId="Equation.DSMT4">
                  <p:embed/>
                </p:oleObj>
              </mc:Choice>
              <mc:Fallback>
                <p:oleObj name="Equation" r:id="rId4" imgW="6667200" imgH="1244520" progId="Equation.DSMT4">
                  <p:embed/>
                  <p:pic>
                    <p:nvPicPr>
                      <p:cNvPr id="0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7663" y="5321300"/>
                        <a:ext cx="6981825" cy="1112838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1454503" y="979077"/>
            <a:ext cx="35311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Summary for TE</a:t>
            </a:r>
            <a:r>
              <a:rPr lang="en-US" sz="2000" b="1" baseline="-25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10</a:t>
            </a:r>
            <a:r>
              <a:rPr lang="en-US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mode</a:t>
            </a:r>
          </a:p>
        </p:txBody>
      </p:sp>
      <p:graphicFrame>
        <p:nvGraphicFramePr>
          <p:cNvPr id="83980" name="Object 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517837"/>
              </p:ext>
            </p:extLst>
          </p:nvPr>
        </p:nvGraphicFramePr>
        <p:xfrm>
          <a:off x="3927475" y="1865313"/>
          <a:ext cx="1320800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72840" imgH="431640" progId="Equation.DSMT4">
                  <p:embed/>
                </p:oleObj>
              </mc:Choice>
              <mc:Fallback>
                <p:oleObj name="Equation" r:id="rId6" imgW="672840" imgH="431640" progId="Equation.DSMT4">
                  <p:embed/>
                  <p:pic>
                    <p:nvPicPr>
                      <p:cNvPr id="0" name="Object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7475" y="1865313"/>
                        <a:ext cx="1320800" cy="742950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981" name="Object 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0296662"/>
              </p:ext>
            </p:extLst>
          </p:nvPr>
        </p:nvGraphicFramePr>
        <p:xfrm>
          <a:off x="3730376" y="2860799"/>
          <a:ext cx="1833275" cy="7402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04840" imgH="507960" progId="Equation.DSMT4">
                  <p:embed/>
                </p:oleObj>
              </mc:Choice>
              <mc:Fallback>
                <p:oleObj name="Equation" r:id="rId8" imgW="1104840" imgH="507960" progId="Equation.DSMT4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0376" y="2860799"/>
                        <a:ext cx="1833275" cy="740228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3" name="Group 22"/>
          <p:cNvGrpSpPr/>
          <p:nvPr/>
        </p:nvGrpSpPr>
        <p:grpSpPr>
          <a:xfrm>
            <a:off x="7094141" y="807638"/>
            <a:ext cx="3618398" cy="2471738"/>
            <a:chOff x="1576388" y="1555750"/>
            <a:chExt cx="3618398" cy="2471738"/>
          </a:xfrm>
        </p:grpSpPr>
        <p:grpSp>
          <p:nvGrpSpPr>
            <p:cNvPr id="25" name="Group 45"/>
            <p:cNvGrpSpPr/>
            <p:nvPr/>
          </p:nvGrpSpPr>
          <p:grpSpPr>
            <a:xfrm>
              <a:off x="2354950" y="2018021"/>
              <a:ext cx="2209800" cy="1219200"/>
              <a:chOff x="6752981" y="1178170"/>
              <a:chExt cx="2209800" cy="1219200"/>
            </a:xfrm>
          </p:grpSpPr>
          <p:sp>
            <p:nvSpPr>
              <p:cNvPr id="36" name="Cube 35"/>
              <p:cNvSpPr/>
              <p:nvPr/>
            </p:nvSpPr>
            <p:spPr>
              <a:xfrm>
                <a:off x="6752981" y="1178170"/>
                <a:ext cx="2209800" cy="1219200"/>
              </a:xfrm>
              <a:prstGeom prst="cube">
                <a:avLst>
                  <a:gd name="adj" fmla="val 62870"/>
                </a:avLst>
              </a:prstGeom>
              <a:solidFill>
                <a:srgbClr val="FFC0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6763238" y="1946031"/>
                <a:ext cx="1434612" cy="447919"/>
              </a:xfrm>
              <a:prstGeom prst="rect">
                <a:avLst/>
              </a:prstGeom>
              <a:solidFill>
                <a:srgbClr val="DDDDDD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38" name="Straight Connector 37"/>
              <p:cNvCxnSpPr/>
              <p:nvPr/>
            </p:nvCxnSpPr>
            <p:spPr>
              <a:xfrm flipV="1">
                <a:off x="6753225" y="1950827"/>
                <a:ext cx="438150" cy="42862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6" name="Straight Arrow Connector 25"/>
            <p:cNvCxnSpPr/>
            <p:nvPr/>
          </p:nvCxnSpPr>
          <p:spPr>
            <a:xfrm rot="5400000">
              <a:off x="1821550" y="3313421"/>
              <a:ext cx="457200" cy="45720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rot="5400000" flipH="1" flipV="1">
              <a:off x="1974744" y="2322027"/>
              <a:ext cx="762000" cy="1588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>
              <a:off x="3955150" y="3237221"/>
              <a:ext cx="903929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30" name="Object 8"/>
            <p:cNvGraphicFramePr>
              <a:graphicFrameLocks noChangeAspect="1"/>
            </p:cNvGraphicFramePr>
            <p:nvPr/>
          </p:nvGraphicFramePr>
          <p:xfrm>
            <a:off x="4987925" y="3143250"/>
            <a:ext cx="206861" cy="2254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152280" imgH="164880" progId="Equation.DSMT4">
                    <p:embed/>
                  </p:oleObj>
                </mc:Choice>
                <mc:Fallback>
                  <p:oleObj name="Equation" r:id="rId10" imgW="152280" imgH="164880" progId="Equation.DSMT4">
                    <p:embed/>
                    <p:pic>
                      <p:nvPicPr>
                        <p:cNvPr id="0" name="Picture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87925" y="3143250"/>
                          <a:ext cx="206861" cy="2254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" name="Object 9"/>
            <p:cNvGraphicFramePr>
              <a:graphicFrameLocks noChangeAspect="1"/>
            </p:cNvGraphicFramePr>
            <p:nvPr/>
          </p:nvGraphicFramePr>
          <p:xfrm>
            <a:off x="2246313" y="1555750"/>
            <a:ext cx="223837" cy="2778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164880" imgH="203040" progId="Equation.DSMT4">
                    <p:embed/>
                  </p:oleObj>
                </mc:Choice>
                <mc:Fallback>
                  <p:oleObj name="Equation" r:id="rId12" imgW="164880" imgH="203040" progId="Equation.DSMT4">
                    <p:embed/>
                    <p:pic>
                      <p:nvPicPr>
                        <p:cNvPr id="0" name="Picture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46313" y="1555750"/>
                          <a:ext cx="223837" cy="2778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" name="Object 10"/>
            <p:cNvGraphicFramePr>
              <a:graphicFrameLocks noChangeAspect="1"/>
            </p:cNvGraphicFramePr>
            <p:nvPr/>
          </p:nvGraphicFramePr>
          <p:xfrm>
            <a:off x="1576388" y="3835400"/>
            <a:ext cx="188912" cy="1920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139680" imgH="139680" progId="Equation.DSMT4">
                    <p:embed/>
                  </p:oleObj>
                </mc:Choice>
                <mc:Fallback>
                  <p:oleObj name="Equation" r:id="rId14" imgW="139680" imgH="139680" progId="Equation.DSMT4">
                    <p:embed/>
                    <p:pic>
                      <p:nvPicPr>
                        <p:cNvPr id="0" name="Picture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76388" y="3835400"/>
                          <a:ext cx="188912" cy="1920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" name="Object 11"/>
            <p:cNvGraphicFramePr>
              <a:graphicFrameLocks noChangeAspect="1"/>
            </p:cNvGraphicFramePr>
            <p:nvPr/>
          </p:nvGraphicFramePr>
          <p:xfrm>
            <a:off x="2911475" y="3305175"/>
            <a:ext cx="206375" cy="2254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152280" imgH="164880" progId="Equation.DSMT4">
                    <p:embed/>
                  </p:oleObj>
                </mc:Choice>
                <mc:Fallback>
                  <p:oleObj name="Equation" r:id="rId16" imgW="152280" imgH="164880" progId="Equation.DSMT4">
                    <p:embed/>
                    <p:pic>
                      <p:nvPicPr>
                        <p:cNvPr id="0" name="Picture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11475" y="3305175"/>
                          <a:ext cx="206375" cy="2254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5" name="Object 12"/>
            <p:cNvGraphicFramePr>
              <a:graphicFrameLocks noChangeAspect="1"/>
            </p:cNvGraphicFramePr>
            <p:nvPr/>
          </p:nvGraphicFramePr>
          <p:xfrm>
            <a:off x="2062163" y="2851150"/>
            <a:ext cx="188912" cy="295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139680" imgH="215640" progId="Equation.DSMT4">
                    <p:embed/>
                  </p:oleObj>
                </mc:Choice>
                <mc:Fallback>
                  <p:oleObj name="Equation" r:id="rId18" imgW="139680" imgH="215640" progId="Equation.DSMT4">
                    <p:embed/>
                    <p:pic>
                      <p:nvPicPr>
                        <p:cNvPr id="0" name="Picture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62163" y="2851150"/>
                          <a:ext cx="188912" cy="295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83987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3295383"/>
              </p:ext>
            </p:extLst>
          </p:nvPr>
        </p:nvGraphicFramePr>
        <p:xfrm>
          <a:off x="1580244" y="1979385"/>
          <a:ext cx="1698397" cy="14874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914400" imgH="914400" progId="Equation.DSMT4">
                  <p:embed/>
                </p:oleObj>
              </mc:Choice>
              <mc:Fallback>
                <p:oleObj name="Equation" r:id="rId20" imgW="914400" imgH="914400" progId="Equation.DSMT4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0244" y="1979385"/>
                        <a:ext cx="1698397" cy="1487406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7DAB262C-CCF8-86F6-FF61-9DFFAE11F13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0582821"/>
              </p:ext>
            </p:extLst>
          </p:nvPr>
        </p:nvGraphicFramePr>
        <p:xfrm>
          <a:off x="9490075" y="3300413"/>
          <a:ext cx="1973263" cy="234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1973686" imgH="2350205" progId="Equation.DSMT4">
                  <p:embed/>
                </p:oleObj>
              </mc:Choice>
              <mc:Fallback>
                <p:oleObj name="Equation" r:id="rId22" imgW="1973686" imgH="2350205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9490075" y="3300413"/>
                        <a:ext cx="1973263" cy="2349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480958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1692662"/>
              </p:ext>
            </p:extLst>
          </p:nvPr>
        </p:nvGraphicFramePr>
        <p:xfrm>
          <a:off x="7978154" y="4621212"/>
          <a:ext cx="3304477" cy="171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60440" imgH="1269720" progId="Equation.DSMT4">
                  <p:embed/>
                </p:oleObj>
              </mc:Choice>
              <mc:Fallback>
                <p:oleObj name="Equation" r:id="rId2" imgW="2260440" imgH="1269720" progId="Equation.DSMT4">
                  <p:embed/>
                  <p:pic>
                    <p:nvPicPr>
                      <p:cNvPr id="0" name="Picture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78154" y="4621212"/>
                        <a:ext cx="3304477" cy="1716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783308" y="1"/>
            <a:ext cx="8884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Example: Waveguide Discontinuity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84250" y="921378"/>
            <a:ext cx="10579099" cy="646331"/>
          </a:xfrm>
          <a:prstGeom prst="rect">
            <a:avLst/>
          </a:prstGeom>
          <a:solidFill>
            <a:srgbClr val="FF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itchFamily="34" charset="0"/>
                <a:cs typeface="Arial" pitchFamily="34" charset="0"/>
              </a:rPr>
              <a:t>For a 1 [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V/m</a:t>
            </a:r>
            <a:r>
              <a:rPr lang="en-US" dirty="0">
                <a:latin typeface="Arial" pitchFamily="34" charset="0"/>
                <a:cs typeface="Arial" pitchFamily="34" charset="0"/>
              </a:rPr>
              <a:t>] (field at the center of the guide) incident TE</a:t>
            </a:r>
            <a:r>
              <a:rPr lang="en-US" baseline="-25000" dirty="0">
                <a:latin typeface="Arial" pitchFamily="34" charset="0"/>
                <a:cs typeface="Arial" pitchFamily="34" charset="0"/>
              </a:rPr>
              <a:t>10</a:t>
            </a:r>
            <a:r>
              <a:rPr lang="en-US" dirty="0">
                <a:latin typeface="Arial" pitchFamily="34" charset="0"/>
                <a:cs typeface="Arial" pitchFamily="34" charset="0"/>
              </a:rPr>
              <a:t> mode in guide A, find the TE</a:t>
            </a:r>
            <a:r>
              <a:rPr lang="en-US" baseline="-25000" dirty="0">
                <a:latin typeface="Arial" pitchFamily="34" charset="0"/>
                <a:cs typeface="Arial" pitchFamily="34" charset="0"/>
              </a:rPr>
              <a:t>10</a:t>
            </a:r>
            <a:r>
              <a:rPr lang="en-US" dirty="0">
                <a:latin typeface="Arial" pitchFamily="34" charset="0"/>
                <a:cs typeface="Arial" pitchFamily="34" charset="0"/>
              </a:rPr>
              <a:t> mode fields in both guides, and the reflected and transmitted powers.</a:t>
            </a:r>
          </a:p>
        </p:txBody>
      </p:sp>
      <p:sp>
        <p:nvSpPr>
          <p:cNvPr id="54" name="Slide Number Placeholder 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63C2-E354-4733-8A09-A5F398AA1CEE}" type="slidenum">
              <a:rPr lang="en-US" smtClean="0"/>
              <a:pPr/>
              <a:t>19</a:t>
            </a:fld>
            <a:endParaRPr lang="en-US"/>
          </a:p>
        </p:txBody>
      </p:sp>
      <p:grpSp>
        <p:nvGrpSpPr>
          <p:cNvPr id="30" name="Group 29"/>
          <p:cNvGrpSpPr/>
          <p:nvPr/>
        </p:nvGrpSpPr>
        <p:grpSpPr>
          <a:xfrm>
            <a:off x="3548525" y="2301041"/>
            <a:ext cx="5962643" cy="2763539"/>
            <a:chOff x="1522874" y="2116890"/>
            <a:chExt cx="5962643" cy="2763539"/>
          </a:xfrm>
        </p:grpSpPr>
        <p:sp>
          <p:nvSpPr>
            <p:cNvPr id="31" name="AutoShape 5"/>
            <p:cNvSpPr>
              <a:spLocks noChangeArrowheads="1"/>
            </p:cNvSpPr>
            <p:nvPr/>
          </p:nvSpPr>
          <p:spPr bwMode="auto">
            <a:xfrm>
              <a:off x="2838188" y="2116890"/>
              <a:ext cx="3175000" cy="2109787"/>
            </a:xfrm>
            <a:prstGeom prst="cube">
              <a:avLst>
                <a:gd name="adj" fmla="val 74861"/>
              </a:avLst>
            </a:prstGeom>
            <a:solidFill>
              <a:srgbClr val="B2B2B2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3" name="Text Box 8"/>
            <p:cNvSpPr txBox="1">
              <a:spLocks noChangeArrowheads="1"/>
            </p:cNvSpPr>
            <p:nvPr/>
          </p:nvSpPr>
          <p:spPr bwMode="auto">
            <a:xfrm>
              <a:off x="3428738" y="4194927"/>
              <a:ext cx="252413" cy="39687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000" i="1" kern="0">
                  <a:solidFill>
                    <a:srgbClr val="000000"/>
                  </a:solidFill>
                  <a:latin typeface="Times New Roman" pitchFamily="18" charset="0"/>
                  <a:sym typeface="Symbol" pitchFamily="18" charset="2"/>
                </a:rPr>
                <a:t>a</a:t>
              </a:r>
              <a:endParaRPr lang="en-US" sz="2000" kern="0" baseline="-25000">
                <a:solidFill>
                  <a:srgbClr val="000000"/>
                </a:solidFill>
              </a:endParaRPr>
            </a:p>
          </p:txBody>
        </p:sp>
        <p:sp>
          <p:nvSpPr>
            <p:cNvPr id="34" name="AutoShape 16"/>
            <p:cNvSpPr>
              <a:spLocks noChangeArrowheads="1"/>
            </p:cNvSpPr>
            <p:nvPr/>
          </p:nvSpPr>
          <p:spPr bwMode="auto">
            <a:xfrm>
              <a:off x="2523863" y="3366252"/>
              <a:ext cx="2228850" cy="1179512"/>
            </a:xfrm>
            <a:prstGeom prst="cube">
              <a:avLst>
                <a:gd name="adj" fmla="val 54231"/>
              </a:avLst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graphicFrame>
          <p:nvGraphicFramePr>
            <p:cNvPr id="35" name="Object 17"/>
            <p:cNvGraphicFramePr>
              <a:graphicFrameLocks noChangeAspect="1"/>
            </p:cNvGraphicFramePr>
            <p:nvPr/>
          </p:nvGraphicFramePr>
          <p:xfrm>
            <a:off x="3196963" y="3993315"/>
            <a:ext cx="334963" cy="463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164880" imgH="228600" progId="Equation.DSMT4">
                    <p:embed/>
                  </p:oleObj>
                </mc:Choice>
                <mc:Fallback>
                  <p:oleObj name="Equation" r:id="rId4" imgW="164880" imgH="228600" progId="Equation.DSMT4">
                    <p:embed/>
                    <p:pic>
                      <p:nvPicPr>
                        <p:cNvPr id="0" name="Picture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96963" y="3993315"/>
                          <a:ext cx="334963" cy="4635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" name="Object 18"/>
            <p:cNvGraphicFramePr>
              <a:graphicFrameLocks noChangeAspect="1"/>
            </p:cNvGraphicFramePr>
            <p:nvPr/>
          </p:nvGraphicFramePr>
          <p:xfrm>
            <a:off x="4132000" y="2561390"/>
            <a:ext cx="334963" cy="463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164880" imgH="228600" progId="Equation.DSMT4">
                    <p:embed/>
                  </p:oleObj>
                </mc:Choice>
                <mc:Fallback>
                  <p:oleObj name="Equation" r:id="rId6" imgW="164880" imgH="228600" progId="Equation.DSMT4">
                    <p:embed/>
                    <p:pic>
                      <p:nvPicPr>
                        <p:cNvPr id="0" name="Picture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32000" y="2561390"/>
                          <a:ext cx="334963" cy="4635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" name="Line 19"/>
            <p:cNvSpPr>
              <a:spLocks noChangeShapeType="1"/>
            </p:cNvSpPr>
            <p:nvPr/>
          </p:nvSpPr>
          <p:spPr bwMode="auto">
            <a:xfrm flipV="1">
              <a:off x="5051163" y="3340852"/>
              <a:ext cx="463550" cy="4762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0" name="Line 23"/>
            <p:cNvSpPr>
              <a:spLocks noChangeShapeType="1"/>
            </p:cNvSpPr>
            <p:nvPr/>
          </p:nvSpPr>
          <p:spPr bwMode="auto">
            <a:xfrm>
              <a:off x="3165213" y="3371015"/>
              <a:ext cx="0" cy="5524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1" name="Line 24"/>
            <p:cNvSpPr>
              <a:spLocks noChangeShapeType="1"/>
            </p:cNvSpPr>
            <p:nvPr/>
          </p:nvSpPr>
          <p:spPr bwMode="auto">
            <a:xfrm>
              <a:off x="3165213" y="3923465"/>
              <a:ext cx="157162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4" name="Line 46"/>
            <p:cNvSpPr>
              <a:spLocks noChangeShapeType="1"/>
            </p:cNvSpPr>
            <p:nvPr/>
          </p:nvSpPr>
          <p:spPr bwMode="auto">
            <a:xfrm flipV="1">
              <a:off x="2517513" y="3925052"/>
              <a:ext cx="649288" cy="6223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5" name="Line 85"/>
            <p:cNvSpPr>
              <a:spLocks noChangeShapeType="1"/>
            </p:cNvSpPr>
            <p:nvPr/>
          </p:nvSpPr>
          <p:spPr bwMode="auto">
            <a:xfrm flipH="1">
              <a:off x="1861458" y="3893302"/>
              <a:ext cx="60861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7" name="Line 85"/>
            <p:cNvSpPr>
              <a:spLocks noChangeShapeType="1"/>
            </p:cNvSpPr>
            <p:nvPr/>
          </p:nvSpPr>
          <p:spPr bwMode="auto">
            <a:xfrm rot="5400000" flipH="1">
              <a:off x="4388346" y="2908189"/>
              <a:ext cx="647481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graphicFrame>
          <p:nvGraphicFramePr>
            <p:cNvPr id="17440" name="Object 32"/>
            <p:cNvGraphicFramePr>
              <a:graphicFrameLocks noChangeAspect="1"/>
            </p:cNvGraphicFramePr>
            <p:nvPr/>
          </p:nvGraphicFramePr>
          <p:xfrm>
            <a:off x="6005967" y="2927804"/>
            <a:ext cx="1479550" cy="371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799920" imgH="228600" progId="Equation.DSMT4">
                    <p:embed/>
                  </p:oleObj>
                </mc:Choice>
                <mc:Fallback>
                  <p:oleObj name="Equation" r:id="rId8" imgW="799920" imgH="228600" progId="Equation.DSMT4">
                    <p:embed/>
                    <p:pic>
                      <p:nvPicPr>
                        <p:cNvPr id="0" name="Picture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05967" y="2927804"/>
                          <a:ext cx="1479550" cy="371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41" name="Object 33"/>
            <p:cNvGraphicFramePr>
              <a:graphicFrameLocks noChangeAspect="1"/>
            </p:cNvGraphicFramePr>
            <p:nvPr/>
          </p:nvGraphicFramePr>
          <p:xfrm>
            <a:off x="1522874" y="3783013"/>
            <a:ext cx="234950" cy="2270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126720" imgH="139680" progId="Equation.DSMT4">
                    <p:embed/>
                  </p:oleObj>
                </mc:Choice>
                <mc:Fallback>
                  <p:oleObj name="Equation" r:id="rId10" imgW="126720" imgH="139680" progId="Equation.DSMT4">
                    <p:embed/>
                    <p:pic>
                      <p:nvPicPr>
                        <p:cNvPr id="0" name="Picture 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22874" y="3783013"/>
                          <a:ext cx="234950" cy="22701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42" name="Object 3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55839657"/>
                </p:ext>
              </p:extLst>
            </p:nvPr>
          </p:nvGraphicFramePr>
          <p:xfrm>
            <a:off x="4575629" y="2231118"/>
            <a:ext cx="258763" cy="268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139680" imgH="164880" progId="Equation.DSMT4">
                    <p:embed/>
                  </p:oleObj>
                </mc:Choice>
                <mc:Fallback>
                  <p:oleObj name="Equation" r:id="rId12" imgW="139680" imgH="164880" progId="Equation.DSMT4">
                    <p:embed/>
                    <p:pic>
                      <p:nvPicPr>
                        <p:cNvPr id="0" name="Picture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75629" y="2231118"/>
                          <a:ext cx="258763" cy="26828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43" name="Object 3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66227172"/>
                </p:ext>
              </p:extLst>
            </p:nvPr>
          </p:nvGraphicFramePr>
          <p:xfrm>
            <a:off x="5600247" y="3085193"/>
            <a:ext cx="211138" cy="206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114120" imgH="126720" progId="Equation.DSMT4">
                    <p:embed/>
                  </p:oleObj>
                </mc:Choice>
                <mc:Fallback>
                  <p:oleObj name="Equation" r:id="rId14" imgW="114120" imgH="126720" progId="Equation.DSMT4">
                    <p:embed/>
                    <p:pic>
                      <p:nvPicPr>
                        <p:cNvPr id="0" name="Picture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00247" y="3085193"/>
                          <a:ext cx="211138" cy="2063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44" name="Object 36"/>
            <p:cNvGraphicFramePr>
              <a:graphicFrameLocks noChangeAspect="1"/>
            </p:cNvGraphicFramePr>
            <p:nvPr/>
          </p:nvGraphicFramePr>
          <p:xfrm>
            <a:off x="4916035" y="3926568"/>
            <a:ext cx="633412" cy="2889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342720" imgH="177480" progId="Equation.DSMT4">
                    <p:embed/>
                  </p:oleObj>
                </mc:Choice>
                <mc:Fallback>
                  <p:oleObj name="Equation" r:id="rId16" imgW="342720" imgH="177480" progId="Equation.DSMT4">
                    <p:embed/>
                    <p:pic>
                      <p:nvPicPr>
                        <p:cNvPr id="0" name="Picture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16035" y="3926568"/>
                          <a:ext cx="633412" cy="2889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45" name="Object 37"/>
            <p:cNvGraphicFramePr>
              <a:graphicFrameLocks noChangeAspect="1"/>
            </p:cNvGraphicFramePr>
            <p:nvPr/>
          </p:nvGraphicFramePr>
          <p:xfrm>
            <a:off x="3209472" y="4653417"/>
            <a:ext cx="234950" cy="2270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126720" imgH="139680" progId="Equation.DSMT4">
                    <p:embed/>
                  </p:oleObj>
                </mc:Choice>
                <mc:Fallback>
                  <p:oleObj name="Equation" r:id="rId18" imgW="126720" imgH="139680" progId="Equation.DSMT4">
                    <p:embed/>
                    <p:pic>
                      <p:nvPicPr>
                        <p:cNvPr id="0" name="Picture 3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09472" y="4653417"/>
                          <a:ext cx="234950" cy="22701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46" name="Object 38"/>
            <p:cNvGraphicFramePr>
              <a:graphicFrameLocks noChangeAspect="1"/>
            </p:cNvGraphicFramePr>
            <p:nvPr/>
          </p:nvGraphicFramePr>
          <p:xfrm>
            <a:off x="2207760" y="4166281"/>
            <a:ext cx="234950" cy="2889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126720" imgH="177480" progId="Equation.DSMT4">
                    <p:embed/>
                  </p:oleObj>
                </mc:Choice>
                <mc:Fallback>
                  <p:oleObj name="Equation" r:id="rId20" imgW="126720" imgH="177480" progId="Equation.DSMT4">
                    <p:embed/>
                    <p:pic>
                      <p:nvPicPr>
                        <p:cNvPr id="0" name="Picture 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7760" y="4166281"/>
                          <a:ext cx="234950" cy="2889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47" name="Object 39"/>
            <p:cNvGraphicFramePr>
              <a:graphicFrameLocks noChangeAspect="1"/>
            </p:cNvGraphicFramePr>
            <p:nvPr/>
          </p:nvGraphicFramePr>
          <p:xfrm>
            <a:off x="2294164" y="3456668"/>
            <a:ext cx="280988" cy="268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2" imgW="152280" imgH="164880" progId="Equation.DSMT4">
                    <p:embed/>
                  </p:oleObj>
                </mc:Choice>
                <mc:Fallback>
                  <p:oleObj name="Equation" r:id="rId22" imgW="152280" imgH="164880" progId="Equation.DSMT4">
                    <p:embed/>
                    <p:pic>
                      <p:nvPicPr>
                        <p:cNvPr id="0" name="Picture 3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94164" y="3456668"/>
                          <a:ext cx="280988" cy="26828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48" name="Object 40"/>
            <p:cNvGraphicFramePr>
              <a:graphicFrameLocks noChangeAspect="1"/>
            </p:cNvGraphicFramePr>
            <p:nvPr/>
          </p:nvGraphicFramePr>
          <p:xfrm>
            <a:off x="3437619" y="2357892"/>
            <a:ext cx="258763" cy="2682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4" imgW="139680" imgH="164880" progId="Equation.DSMT4">
                    <p:embed/>
                  </p:oleObj>
                </mc:Choice>
                <mc:Fallback>
                  <p:oleObj name="Equation" r:id="rId24" imgW="139680" imgH="164880" progId="Equation.DSMT4">
                    <p:embed/>
                    <p:pic>
                      <p:nvPicPr>
                        <p:cNvPr id="0" name="Picture 4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37619" y="2357892"/>
                          <a:ext cx="258763" cy="26828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9" name="Notched Right Arrow 28"/>
            <p:cNvSpPr/>
            <p:nvPr/>
          </p:nvSpPr>
          <p:spPr>
            <a:xfrm rot="18712969">
              <a:off x="3621974" y="3325091"/>
              <a:ext cx="534389" cy="178130"/>
            </a:xfrm>
            <a:prstGeom prst="notchedRightArrow">
              <a:avLst/>
            </a:prstGeom>
            <a:solidFill>
              <a:srgbClr val="CC00CC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17449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8865173"/>
              </p:ext>
            </p:extLst>
          </p:nvPr>
        </p:nvGraphicFramePr>
        <p:xfrm>
          <a:off x="963388" y="5079999"/>
          <a:ext cx="1416520" cy="12903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927000" imgH="888840" progId="Equation.DSMT4">
                  <p:embed/>
                </p:oleObj>
              </mc:Choice>
              <mc:Fallback>
                <p:oleObj name="Equation" r:id="rId26" imgW="927000" imgH="888840" progId="Equation.DSMT4">
                  <p:embed/>
                  <p:pic>
                    <p:nvPicPr>
                      <p:cNvPr id="0" name="Picture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3388" y="5079999"/>
                        <a:ext cx="1416520" cy="1290309"/>
                      </a:xfrm>
                      <a:prstGeom prst="rect">
                        <a:avLst/>
                      </a:prstGeom>
                      <a:solidFill>
                        <a:srgbClr val="DDDDDD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50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9470546"/>
              </p:ext>
            </p:extLst>
          </p:nvPr>
        </p:nvGraphicFramePr>
        <p:xfrm>
          <a:off x="839788" y="2160588"/>
          <a:ext cx="2003425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8" imgW="1320480" imgH="431640" progId="Equation.DSMT4">
                  <p:embed/>
                </p:oleObj>
              </mc:Choice>
              <mc:Fallback>
                <p:oleObj name="Equation" r:id="rId28" imgW="1320480" imgH="431640" progId="Equation.DSMT4">
                  <p:embed/>
                  <p:pic>
                    <p:nvPicPr>
                      <p:cNvPr id="0" name="Picture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9788" y="2160588"/>
                        <a:ext cx="2003425" cy="654050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66747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Box 71"/>
          <p:cNvSpPr txBox="1"/>
          <p:nvPr/>
        </p:nvSpPr>
        <p:spPr>
          <a:xfrm>
            <a:off x="1783308" y="1"/>
            <a:ext cx="8884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Example (cont.)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939287" y="3454680"/>
            <a:ext cx="3125044" cy="1031051"/>
          </a:xfrm>
          <a:prstGeom prst="rect">
            <a:avLst/>
          </a:prstGeom>
          <a:solidFill>
            <a:srgbClr val="FFCCFF"/>
          </a:solidFill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Convention:</a:t>
            </a:r>
          </a:p>
          <a:p>
            <a:pPr>
              <a:buSzPct val="115000"/>
              <a:buFont typeface="Wingdings" pitchFamily="2" charset="2"/>
              <a:buChar char="§"/>
            </a:pPr>
            <a:r>
              <a:rPr lang="en-US" dirty="0">
                <a:latin typeface="Arial" pitchFamily="34" charset="0"/>
                <a:cs typeface="Arial" pitchFamily="34" charset="0"/>
              </a:rPr>
              <a:t> Choose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TE</a:t>
            </a:r>
          </a:p>
          <a:p>
            <a:pPr>
              <a:buFont typeface="Wingdings" pitchFamily="2" charset="2"/>
              <a:buChar char="§"/>
            </a:pP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Arial" pitchFamily="34" charset="0"/>
                <a:cs typeface="Arial" pitchFamily="34" charset="0"/>
              </a:rPr>
              <a:t>Assume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Arial" pitchFamily="34" charset="0"/>
                <a:cs typeface="Arial" pitchFamily="34" charset="0"/>
              </a:rPr>
              <a:t> power equality</a:t>
            </a:r>
          </a:p>
        </p:txBody>
      </p:sp>
      <p:graphicFrame>
        <p:nvGraphicFramePr>
          <p:cNvPr id="18525" name="Object 9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4545612"/>
              </p:ext>
            </p:extLst>
          </p:nvPr>
        </p:nvGraphicFramePr>
        <p:xfrm>
          <a:off x="5921732" y="1147266"/>
          <a:ext cx="1690688" cy="1482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14400" imgH="914400" progId="Equation.DSMT4">
                  <p:embed/>
                </p:oleObj>
              </mc:Choice>
              <mc:Fallback>
                <p:oleObj name="Equation" r:id="rId2" imgW="914400" imgH="914400" progId="Equation.DSMT4">
                  <p:embed/>
                  <p:pic>
                    <p:nvPicPr>
                      <p:cNvPr id="0" name="Picture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1732" y="1147266"/>
                        <a:ext cx="1690688" cy="1482725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526" name="Object 9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5601980"/>
              </p:ext>
            </p:extLst>
          </p:nvPr>
        </p:nvGraphicFramePr>
        <p:xfrm>
          <a:off x="1117600" y="4954588"/>
          <a:ext cx="2862263" cy="1347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90640" imgH="888840" progId="Equation.DSMT4">
                  <p:embed/>
                </p:oleObj>
              </mc:Choice>
              <mc:Fallback>
                <p:oleObj name="Equation" r:id="rId4" imgW="1790640" imgH="888840" progId="Equation.DSMT4">
                  <p:embed/>
                  <p:pic>
                    <p:nvPicPr>
                      <p:cNvPr id="0" name="Picture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7600" y="4954588"/>
                        <a:ext cx="2862263" cy="1347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527" name="Object 9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3743195"/>
              </p:ext>
            </p:extLst>
          </p:nvPr>
        </p:nvGraphicFramePr>
        <p:xfrm>
          <a:off x="5621339" y="5013009"/>
          <a:ext cx="5357812" cy="3956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022560" imgH="253800" progId="Equation.DSMT4">
                  <p:embed/>
                </p:oleObj>
              </mc:Choice>
              <mc:Fallback>
                <p:oleObj name="Equation" r:id="rId6" imgW="3022560" imgH="253800" progId="Equation.DSMT4">
                  <p:embed/>
                  <p:pic>
                    <p:nvPicPr>
                      <p:cNvPr id="0" name="Picture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21339" y="5013009"/>
                        <a:ext cx="5357812" cy="39560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8" name="Group 77"/>
          <p:cNvGrpSpPr/>
          <p:nvPr/>
        </p:nvGrpSpPr>
        <p:grpSpPr>
          <a:xfrm>
            <a:off x="993793" y="535155"/>
            <a:ext cx="3698884" cy="2314883"/>
            <a:chOff x="1878206" y="731311"/>
            <a:chExt cx="3698884" cy="2314883"/>
          </a:xfrm>
        </p:grpSpPr>
        <p:sp>
          <p:nvSpPr>
            <p:cNvPr id="79" name="Text Box 13"/>
            <p:cNvSpPr txBox="1">
              <a:spLocks noChangeArrowheads="1"/>
            </p:cNvSpPr>
            <p:nvPr/>
          </p:nvSpPr>
          <p:spPr bwMode="auto">
            <a:xfrm>
              <a:off x="3322344" y="731311"/>
              <a:ext cx="828675" cy="46166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2400" kern="0" dirty="0">
                  <a:solidFill>
                    <a:srgbClr val="0000FF"/>
                  </a:solidFill>
                  <a:sym typeface="Symbol" pitchFamily="18" charset="2"/>
                </a:rPr>
                <a:t>TEN</a:t>
              </a:r>
            </a:p>
          </p:txBody>
        </p:sp>
        <p:sp>
          <p:nvSpPr>
            <p:cNvPr id="80" name="AutoShape 39"/>
            <p:cNvSpPr>
              <a:spLocks noChangeArrowheads="1"/>
            </p:cNvSpPr>
            <p:nvPr/>
          </p:nvSpPr>
          <p:spPr bwMode="auto">
            <a:xfrm>
              <a:off x="3295847" y="2425623"/>
              <a:ext cx="330200" cy="182562"/>
            </a:xfrm>
            <a:prstGeom prst="rightArrow">
              <a:avLst>
                <a:gd name="adj1" fmla="val 50000"/>
                <a:gd name="adj2" fmla="val 45218"/>
              </a:avLst>
            </a:prstGeom>
            <a:solidFill>
              <a:srgbClr val="FF9933"/>
            </a:solidFill>
            <a:ln w="12700">
              <a:solidFill>
                <a:srgbClr val="FF9933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1" name="AutoShape 40"/>
            <p:cNvSpPr>
              <a:spLocks noChangeArrowheads="1"/>
            </p:cNvSpPr>
            <p:nvPr/>
          </p:nvSpPr>
          <p:spPr bwMode="auto">
            <a:xfrm>
              <a:off x="3862585" y="2419273"/>
              <a:ext cx="330200" cy="195262"/>
            </a:xfrm>
            <a:prstGeom prst="rightArrow">
              <a:avLst>
                <a:gd name="adj1" fmla="val 50000"/>
                <a:gd name="adj2" fmla="val 42277"/>
              </a:avLst>
            </a:prstGeom>
            <a:solidFill>
              <a:srgbClr val="FF0033"/>
            </a:solidFill>
            <a:ln w="12700">
              <a:solidFill>
                <a:srgbClr val="FF0033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2" name="AutoShape 41"/>
            <p:cNvSpPr>
              <a:spLocks noChangeArrowheads="1"/>
            </p:cNvSpPr>
            <p:nvPr/>
          </p:nvSpPr>
          <p:spPr bwMode="auto">
            <a:xfrm flipH="1">
              <a:off x="3265685" y="2733373"/>
              <a:ext cx="327025" cy="209550"/>
            </a:xfrm>
            <a:prstGeom prst="rightArrow">
              <a:avLst>
                <a:gd name="adj1" fmla="val 50000"/>
                <a:gd name="adj2" fmla="val 39015"/>
              </a:avLst>
            </a:prstGeom>
            <a:solidFill>
              <a:srgbClr val="FF9933"/>
            </a:solidFill>
            <a:ln w="12700">
              <a:solidFill>
                <a:srgbClr val="FF9933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graphicFrame>
          <p:nvGraphicFramePr>
            <p:cNvPr id="83" name="Object 42"/>
            <p:cNvGraphicFramePr>
              <a:graphicFrameLocks noChangeAspect="1"/>
            </p:cNvGraphicFramePr>
            <p:nvPr/>
          </p:nvGraphicFramePr>
          <p:xfrm>
            <a:off x="2749788" y="2646144"/>
            <a:ext cx="525463" cy="4000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317160" imgH="241200" progId="Equation.DSMT4">
                    <p:embed/>
                  </p:oleObj>
                </mc:Choice>
                <mc:Fallback>
                  <p:oleObj name="Equation" r:id="rId8" imgW="317160" imgH="241200" progId="Equation.DSMT4">
                    <p:embed/>
                    <p:pic>
                      <p:nvPicPr>
                        <p:cNvPr id="0" name="Picture 9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49788" y="2646144"/>
                          <a:ext cx="525463" cy="4000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4" name="Object 43"/>
            <p:cNvGraphicFramePr>
              <a:graphicFrameLocks noChangeAspect="1"/>
            </p:cNvGraphicFramePr>
            <p:nvPr/>
          </p:nvGraphicFramePr>
          <p:xfrm>
            <a:off x="4292616" y="2298708"/>
            <a:ext cx="584200" cy="482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291960" imgH="241200" progId="Equation.DSMT4">
                    <p:embed/>
                  </p:oleObj>
                </mc:Choice>
                <mc:Fallback>
                  <p:oleObj name="Equation" r:id="rId10" imgW="291960" imgH="241200" progId="Equation.DSMT4">
                    <p:embed/>
                    <p:pic>
                      <p:nvPicPr>
                        <p:cNvPr id="0" name="Picture 9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92616" y="2298708"/>
                          <a:ext cx="584200" cy="482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5" name="Object 61"/>
            <p:cNvGraphicFramePr>
              <a:graphicFrameLocks noChangeAspect="1"/>
            </p:cNvGraphicFramePr>
            <p:nvPr/>
          </p:nvGraphicFramePr>
          <p:xfrm>
            <a:off x="2805351" y="2264463"/>
            <a:ext cx="388937" cy="460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203040" imgH="241200" progId="Equation.DSMT4">
                    <p:embed/>
                  </p:oleObj>
                </mc:Choice>
                <mc:Fallback>
                  <p:oleObj name="Equation" r:id="rId12" imgW="203040" imgH="241200" progId="Equation.DSMT4">
                    <p:embed/>
                    <p:pic>
                      <p:nvPicPr>
                        <p:cNvPr id="0" name="Picture 9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05351" y="2264463"/>
                          <a:ext cx="388937" cy="4603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86" name="Group 84"/>
            <p:cNvGrpSpPr>
              <a:grpSpLocks/>
            </p:cNvGrpSpPr>
            <p:nvPr/>
          </p:nvGrpSpPr>
          <p:grpSpPr bwMode="auto">
            <a:xfrm>
              <a:off x="1878206" y="1314612"/>
              <a:ext cx="3698884" cy="981384"/>
              <a:chOff x="375" y="3025"/>
              <a:chExt cx="2330" cy="618"/>
            </a:xfrm>
          </p:grpSpPr>
          <p:sp>
            <p:nvSpPr>
              <p:cNvPr id="87" name="Line 64"/>
              <p:cNvSpPr>
                <a:spLocks noChangeShapeType="1"/>
              </p:cNvSpPr>
              <p:nvPr/>
            </p:nvSpPr>
            <p:spPr bwMode="auto">
              <a:xfrm>
                <a:off x="427" y="3053"/>
                <a:ext cx="1122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en-US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88" name="Oval 65"/>
              <p:cNvSpPr>
                <a:spLocks noChangeArrowheads="1"/>
              </p:cNvSpPr>
              <p:nvPr/>
            </p:nvSpPr>
            <p:spPr bwMode="auto">
              <a:xfrm>
                <a:off x="384" y="3026"/>
                <a:ext cx="41" cy="48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89" name="Line 66"/>
              <p:cNvSpPr>
                <a:spLocks noChangeShapeType="1"/>
              </p:cNvSpPr>
              <p:nvPr/>
            </p:nvSpPr>
            <p:spPr bwMode="auto">
              <a:xfrm>
                <a:off x="419" y="3617"/>
                <a:ext cx="1105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90" name="Line 67"/>
              <p:cNvSpPr>
                <a:spLocks noChangeShapeType="1"/>
              </p:cNvSpPr>
              <p:nvPr/>
            </p:nvSpPr>
            <p:spPr bwMode="auto">
              <a:xfrm>
                <a:off x="1569" y="3053"/>
                <a:ext cx="1088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91" name="Oval 68"/>
              <p:cNvSpPr>
                <a:spLocks noChangeArrowheads="1"/>
              </p:cNvSpPr>
              <p:nvPr/>
            </p:nvSpPr>
            <p:spPr bwMode="auto">
              <a:xfrm>
                <a:off x="1532" y="3025"/>
                <a:ext cx="50" cy="54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92" name="Line 69"/>
              <p:cNvSpPr>
                <a:spLocks noChangeShapeType="1"/>
              </p:cNvSpPr>
              <p:nvPr/>
            </p:nvSpPr>
            <p:spPr bwMode="auto">
              <a:xfrm>
                <a:off x="1561" y="3617"/>
                <a:ext cx="1105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</a:endParaRPr>
              </a:p>
            </p:txBody>
          </p:sp>
          <p:graphicFrame>
            <p:nvGraphicFramePr>
              <p:cNvPr id="93" name="Object 74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22509035"/>
                  </p:ext>
                </p:extLst>
              </p:nvPr>
            </p:nvGraphicFramePr>
            <p:xfrm>
              <a:off x="617" y="3206"/>
              <a:ext cx="525" cy="25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4" imgW="495000" imgH="241200" progId="Equation.DSMT4">
                      <p:embed/>
                    </p:oleObj>
                  </mc:Choice>
                  <mc:Fallback>
                    <p:oleObj name="Equation" r:id="rId14" imgW="495000" imgH="241200" progId="Equation.DSMT4">
                      <p:embed/>
                      <p:pic>
                        <p:nvPicPr>
                          <p:cNvPr id="0" name="Picture 9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7" y="3206"/>
                            <a:ext cx="525" cy="256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94" name="Object 7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504119"/>
                  </p:ext>
                </p:extLst>
              </p:nvPr>
            </p:nvGraphicFramePr>
            <p:xfrm>
              <a:off x="1895" y="3197"/>
              <a:ext cx="525" cy="25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6" imgW="495000" imgH="241200" progId="Equation.DSMT4">
                      <p:embed/>
                    </p:oleObj>
                  </mc:Choice>
                  <mc:Fallback>
                    <p:oleObj name="Equation" r:id="rId16" imgW="495000" imgH="241200" progId="Equation.DSMT4">
                      <p:embed/>
                      <p:pic>
                        <p:nvPicPr>
                          <p:cNvPr id="0" name="Picture 10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895" y="3197"/>
                            <a:ext cx="525" cy="256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95" name="Oval 80"/>
              <p:cNvSpPr>
                <a:spLocks noChangeArrowheads="1"/>
              </p:cNvSpPr>
              <p:nvPr/>
            </p:nvSpPr>
            <p:spPr bwMode="auto">
              <a:xfrm>
                <a:off x="1517" y="3589"/>
                <a:ext cx="50" cy="54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96" name="Oval 81"/>
              <p:cNvSpPr>
                <a:spLocks noChangeArrowheads="1"/>
              </p:cNvSpPr>
              <p:nvPr/>
            </p:nvSpPr>
            <p:spPr bwMode="auto">
              <a:xfrm>
                <a:off x="375" y="3590"/>
                <a:ext cx="41" cy="48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97" name="Oval 82"/>
              <p:cNvSpPr>
                <a:spLocks noChangeArrowheads="1"/>
              </p:cNvSpPr>
              <p:nvPr/>
            </p:nvSpPr>
            <p:spPr bwMode="auto">
              <a:xfrm>
                <a:off x="2661" y="3029"/>
                <a:ext cx="41" cy="48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98" name="Oval 83"/>
              <p:cNvSpPr>
                <a:spLocks noChangeArrowheads="1"/>
              </p:cNvSpPr>
              <p:nvPr/>
            </p:nvSpPr>
            <p:spPr bwMode="auto">
              <a:xfrm>
                <a:off x="2664" y="3593"/>
                <a:ext cx="41" cy="48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</a:endParaRPr>
              </a:p>
            </p:txBody>
          </p:sp>
        </p:grpSp>
      </p:grpSp>
      <p:sp>
        <p:nvSpPr>
          <p:cNvPr id="99" name="Slide Number Placeholder 9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63C2-E354-4733-8A09-A5F398AA1CEE}" type="slidenum">
              <a:rPr lang="en-US" smtClean="0"/>
              <a:pPr/>
              <a:t>20</a:t>
            </a:fld>
            <a:endParaRPr lang="en-US"/>
          </a:p>
        </p:txBody>
      </p:sp>
      <p:graphicFrame>
        <p:nvGraphicFramePr>
          <p:cNvPr id="18535" name="Object 10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1324777"/>
              </p:ext>
            </p:extLst>
          </p:nvPr>
        </p:nvGraphicFramePr>
        <p:xfrm>
          <a:off x="7105979" y="5795902"/>
          <a:ext cx="25908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422360" imgH="444240" progId="Equation.DSMT4">
                  <p:embed/>
                </p:oleObj>
              </mc:Choice>
              <mc:Fallback>
                <p:oleObj name="Equation" r:id="rId18" imgW="1422360" imgH="444240" progId="Equation.DSMT4">
                  <p:embed/>
                  <p:pic>
                    <p:nvPicPr>
                      <p:cNvPr id="0" name="Picture 10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05979" y="5795902"/>
                        <a:ext cx="2590800" cy="711200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Right Arrow 32"/>
          <p:cNvSpPr/>
          <p:nvPr/>
        </p:nvSpPr>
        <p:spPr>
          <a:xfrm>
            <a:off x="6286007" y="6037489"/>
            <a:ext cx="391885" cy="213756"/>
          </a:xfrm>
          <a:prstGeom prst="rightArrow">
            <a:avLst/>
          </a:prstGeom>
          <a:solidFill>
            <a:srgbClr val="CCFF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8536" name="Object 8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1818595"/>
              </p:ext>
            </p:extLst>
          </p:nvPr>
        </p:nvGraphicFramePr>
        <p:xfrm>
          <a:off x="5639067" y="4417787"/>
          <a:ext cx="3936352" cy="4460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3809880" imgH="507960" progId="Equation.DSMT4">
                  <p:embed/>
                </p:oleObj>
              </mc:Choice>
              <mc:Fallback>
                <p:oleObj name="Equation" r:id="rId20" imgW="3809880" imgH="507960" progId="Equation.DSMT4">
                  <p:embed/>
                  <p:pic>
                    <p:nvPicPr>
                      <p:cNvPr id="0" name="Object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9067" y="4417787"/>
                        <a:ext cx="3936352" cy="44604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TextBox 33"/>
          <p:cNvSpPr txBox="1"/>
          <p:nvPr/>
        </p:nvSpPr>
        <p:spPr>
          <a:xfrm>
            <a:off x="5105401" y="3497943"/>
            <a:ext cx="4087338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rial" pitchFamily="34" charset="0"/>
                <a:cs typeface="Arial" pitchFamily="34" charset="0"/>
              </a:rPr>
              <a:t>Note: </a:t>
            </a:r>
          </a:p>
          <a:p>
            <a:pPr algn="ctr"/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1400" baseline="-25000" dirty="0">
                <a:latin typeface="Arial" pitchFamily="34" charset="0"/>
                <a:cs typeface="Arial" pitchFamily="34" charset="0"/>
              </a:rPr>
              <a:t>1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 is the same for both guides, but 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14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 is different.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81D36454-BCE7-AAC3-0114-A13557920BA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9107559"/>
              </p:ext>
            </p:extLst>
          </p:nvPr>
        </p:nvGraphicFramePr>
        <p:xfrm>
          <a:off x="9483725" y="952500"/>
          <a:ext cx="1568450" cy="2132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1567834" imgH="2131287" progId="Equation.DSMT4">
                  <p:embed/>
                </p:oleObj>
              </mc:Choice>
              <mc:Fallback>
                <p:oleObj name="Equation" r:id="rId22" imgW="1567834" imgH="213128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9483725" y="952500"/>
                        <a:ext cx="1568450" cy="2132013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839248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8220285"/>
              </p:ext>
            </p:extLst>
          </p:nvPr>
        </p:nvGraphicFramePr>
        <p:xfrm>
          <a:off x="1126463" y="902364"/>
          <a:ext cx="3552825" cy="2511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803240" imgH="1498320" progId="Equation.DSMT4">
                  <p:embed/>
                </p:oleObj>
              </mc:Choice>
              <mc:Fallback>
                <p:oleObj name="Equation" r:id="rId2" imgW="1803240" imgH="1498320" progId="Equation.DSMT4">
                  <p:embed/>
                  <p:pic>
                    <p:nvPicPr>
                      <p:cNvPr id="0" name="Picture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6463" y="902364"/>
                        <a:ext cx="3552825" cy="2511425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341099" y="4570125"/>
            <a:ext cx="36327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Equivalent reflection problem:</a:t>
            </a:r>
            <a:endParaRPr lang="en-US" sz="2000" baseline="-250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2569820"/>
              </p:ext>
            </p:extLst>
          </p:nvPr>
        </p:nvGraphicFramePr>
        <p:xfrm>
          <a:off x="5413376" y="3659188"/>
          <a:ext cx="2695575" cy="811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34960" imgH="431640" progId="Equation.DSMT4">
                  <p:embed/>
                </p:oleObj>
              </mc:Choice>
              <mc:Fallback>
                <p:oleObj name="Equation" r:id="rId4" imgW="1434960" imgH="431640" progId="Equation.DSMT4">
                  <p:embed/>
                  <p:pic>
                    <p:nvPicPr>
                      <p:cNvPr id="0" name="Picture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3376" y="3659188"/>
                        <a:ext cx="2695575" cy="811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0" name="Group 59"/>
          <p:cNvGrpSpPr/>
          <p:nvPr/>
        </p:nvGrpSpPr>
        <p:grpSpPr>
          <a:xfrm>
            <a:off x="1255927" y="5414959"/>
            <a:ext cx="2491641" cy="1073150"/>
            <a:chOff x="1954426" y="3325978"/>
            <a:chExt cx="2491641" cy="1073150"/>
          </a:xfrm>
        </p:grpSpPr>
        <p:sp>
          <p:nvSpPr>
            <p:cNvPr id="47" name="Line 14"/>
            <p:cNvSpPr>
              <a:spLocks noChangeShapeType="1"/>
            </p:cNvSpPr>
            <p:nvPr/>
          </p:nvSpPr>
          <p:spPr bwMode="auto">
            <a:xfrm>
              <a:off x="2035389" y="3373603"/>
              <a:ext cx="1649507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8" name="Oval 15"/>
            <p:cNvSpPr>
              <a:spLocks noChangeArrowheads="1"/>
            </p:cNvSpPr>
            <p:nvPr/>
          </p:nvSpPr>
          <p:spPr bwMode="auto">
            <a:xfrm>
              <a:off x="1957601" y="4313403"/>
              <a:ext cx="63500" cy="84138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9" name="Oval 16"/>
            <p:cNvSpPr>
              <a:spLocks noChangeArrowheads="1"/>
            </p:cNvSpPr>
            <p:nvPr/>
          </p:nvSpPr>
          <p:spPr bwMode="auto">
            <a:xfrm>
              <a:off x="1954426" y="3325978"/>
              <a:ext cx="63500" cy="84138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0" name="Line 17"/>
            <p:cNvSpPr>
              <a:spLocks noChangeShapeType="1"/>
            </p:cNvSpPr>
            <p:nvPr/>
          </p:nvSpPr>
          <p:spPr bwMode="auto">
            <a:xfrm>
              <a:off x="2036976" y="4357853"/>
              <a:ext cx="164792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6" name="Line 24"/>
            <p:cNvSpPr>
              <a:spLocks noChangeShapeType="1"/>
            </p:cNvSpPr>
            <p:nvPr/>
          </p:nvSpPr>
          <p:spPr bwMode="auto">
            <a:xfrm>
              <a:off x="3680039" y="3373603"/>
              <a:ext cx="1587" cy="26511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7" name="Line 36"/>
            <p:cNvSpPr>
              <a:spLocks noChangeShapeType="1"/>
            </p:cNvSpPr>
            <p:nvPr/>
          </p:nvSpPr>
          <p:spPr bwMode="auto">
            <a:xfrm>
              <a:off x="3680039" y="4076869"/>
              <a:ext cx="0" cy="26669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graphicFrame>
          <p:nvGraphicFramePr>
            <p:cNvPr id="58" name="Object 7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5194917"/>
                </p:ext>
              </p:extLst>
            </p:nvPr>
          </p:nvGraphicFramePr>
          <p:xfrm>
            <a:off x="3996804" y="3679375"/>
            <a:ext cx="449263" cy="406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266400" imgH="241200" progId="Equation.DSMT4">
                    <p:embed/>
                  </p:oleObj>
                </mc:Choice>
                <mc:Fallback>
                  <p:oleObj name="Equation" r:id="rId6" imgW="266400" imgH="241200" progId="Equation.DSMT4">
                    <p:embed/>
                    <p:pic>
                      <p:nvPicPr>
                        <p:cNvPr id="0" name="Picture 5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96804" y="3679375"/>
                          <a:ext cx="449263" cy="4064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511" name="Object 5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03042428"/>
                </p:ext>
              </p:extLst>
            </p:nvPr>
          </p:nvGraphicFramePr>
          <p:xfrm>
            <a:off x="2361869" y="3627508"/>
            <a:ext cx="449263" cy="406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266400" imgH="241200" progId="Equation.DSMT4">
                    <p:embed/>
                  </p:oleObj>
                </mc:Choice>
                <mc:Fallback>
                  <p:oleObj name="Equation" r:id="rId8" imgW="266400" imgH="241200" progId="Equation.DSMT4">
                    <p:embed/>
                    <p:pic>
                      <p:nvPicPr>
                        <p:cNvPr id="0" name="Picture 5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61869" y="3627508"/>
                          <a:ext cx="449263" cy="4064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5" name="Rectangle 23"/>
            <p:cNvSpPr>
              <a:spLocks noChangeArrowheads="1"/>
            </p:cNvSpPr>
            <p:nvPr/>
          </p:nvSpPr>
          <p:spPr bwMode="auto">
            <a:xfrm>
              <a:off x="3610189" y="3633128"/>
              <a:ext cx="152400" cy="444500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2" name="Oval 19"/>
            <p:cNvSpPr>
              <a:spLocks noChangeArrowheads="1"/>
            </p:cNvSpPr>
            <p:nvPr/>
          </p:nvSpPr>
          <p:spPr bwMode="auto">
            <a:xfrm>
              <a:off x="3645137" y="3327566"/>
              <a:ext cx="63500" cy="84137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1" name="Oval 18"/>
            <p:cNvSpPr>
              <a:spLocks noChangeArrowheads="1"/>
            </p:cNvSpPr>
            <p:nvPr/>
          </p:nvSpPr>
          <p:spPr bwMode="auto">
            <a:xfrm>
              <a:off x="3649591" y="4314991"/>
              <a:ext cx="63500" cy="84137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</p:grpSp>
      <p:graphicFrame>
        <p:nvGraphicFramePr>
          <p:cNvPr id="19512" name="Object 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9639015"/>
              </p:ext>
            </p:extLst>
          </p:nvPr>
        </p:nvGraphicFramePr>
        <p:xfrm>
          <a:off x="9031544" y="3872419"/>
          <a:ext cx="1941257" cy="3734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054080" imgH="203040" progId="Equation.DSMT4">
                  <p:embed/>
                </p:oleObj>
              </mc:Choice>
              <mc:Fallback>
                <p:oleObj name="Equation" r:id="rId10" imgW="1054080" imgH="203040" progId="Equation.DSMT4">
                  <p:embed/>
                  <p:pic>
                    <p:nvPicPr>
                      <p:cNvPr id="0" name="Picture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31544" y="3872419"/>
                        <a:ext cx="1941257" cy="37342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" name="Slide Number Placeholder 6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63C2-E354-4733-8A09-A5F398AA1CEE}" type="slidenum">
              <a:rPr lang="en-US" smtClean="0"/>
              <a:pPr/>
              <a:t>21</a:t>
            </a:fld>
            <a:endParaRPr lang="en-US"/>
          </a:p>
        </p:txBody>
      </p:sp>
      <p:grpSp>
        <p:nvGrpSpPr>
          <p:cNvPr id="41" name="Group 40"/>
          <p:cNvGrpSpPr/>
          <p:nvPr/>
        </p:nvGrpSpPr>
        <p:grpSpPr>
          <a:xfrm>
            <a:off x="6299836" y="852985"/>
            <a:ext cx="3660783" cy="2362385"/>
            <a:chOff x="1916305" y="683809"/>
            <a:chExt cx="3660783" cy="2362385"/>
          </a:xfrm>
        </p:grpSpPr>
        <p:sp>
          <p:nvSpPr>
            <p:cNvPr id="42" name="Text Box 13"/>
            <p:cNvSpPr txBox="1">
              <a:spLocks noChangeArrowheads="1"/>
            </p:cNvSpPr>
            <p:nvPr/>
          </p:nvSpPr>
          <p:spPr bwMode="auto">
            <a:xfrm>
              <a:off x="3286718" y="683809"/>
              <a:ext cx="828675" cy="46166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2400" kern="0" dirty="0">
                  <a:solidFill>
                    <a:srgbClr val="0000FF"/>
                  </a:solidFill>
                  <a:sym typeface="Symbol" pitchFamily="18" charset="2"/>
                </a:rPr>
                <a:t>TEN</a:t>
              </a:r>
            </a:p>
          </p:txBody>
        </p:sp>
        <p:sp>
          <p:nvSpPr>
            <p:cNvPr id="43" name="AutoShape 39"/>
            <p:cNvSpPr>
              <a:spLocks noChangeArrowheads="1"/>
            </p:cNvSpPr>
            <p:nvPr/>
          </p:nvSpPr>
          <p:spPr bwMode="auto">
            <a:xfrm>
              <a:off x="3295847" y="2425623"/>
              <a:ext cx="330200" cy="182562"/>
            </a:xfrm>
            <a:prstGeom prst="rightArrow">
              <a:avLst>
                <a:gd name="adj1" fmla="val 50000"/>
                <a:gd name="adj2" fmla="val 45218"/>
              </a:avLst>
            </a:prstGeom>
            <a:solidFill>
              <a:srgbClr val="FF9933"/>
            </a:solidFill>
            <a:ln w="12700">
              <a:solidFill>
                <a:srgbClr val="FF9933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4" name="AutoShape 40"/>
            <p:cNvSpPr>
              <a:spLocks noChangeArrowheads="1"/>
            </p:cNvSpPr>
            <p:nvPr/>
          </p:nvSpPr>
          <p:spPr bwMode="auto">
            <a:xfrm>
              <a:off x="3862585" y="2419273"/>
              <a:ext cx="330200" cy="195262"/>
            </a:xfrm>
            <a:prstGeom prst="rightArrow">
              <a:avLst>
                <a:gd name="adj1" fmla="val 50000"/>
                <a:gd name="adj2" fmla="val 42277"/>
              </a:avLst>
            </a:prstGeom>
            <a:solidFill>
              <a:srgbClr val="FF0033"/>
            </a:solidFill>
            <a:ln w="12700">
              <a:solidFill>
                <a:srgbClr val="FF0033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5" name="AutoShape 41"/>
            <p:cNvSpPr>
              <a:spLocks noChangeArrowheads="1"/>
            </p:cNvSpPr>
            <p:nvPr/>
          </p:nvSpPr>
          <p:spPr bwMode="auto">
            <a:xfrm flipH="1">
              <a:off x="3265685" y="2733373"/>
              <a:ext cx="327025" cy="209550"/>
            </a:xfrm>
            <a:prstGeom prst="rightArrow">
              <a:avLst>
                <a:gd name="adj1" fmla="val 50000"/>
                <a:gd name="adj2" fmla="val 39015"/>
              </a:avLst>
            </a:prstGeom>
            <a:solidFill>
              <a:srgbClr val="FF9933"/>
            </a:solidFill>
            <a:ln w="12700">
              <a:solidFill>
                <a:srgbClr val="FF9933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graphicFrame>
          <p:nvGraphicFramePr>
            <p:cNvPr id="46" name="Object 42"/>
            <p:cNvGraphicFramePr>
              <a:graphicFrameLocks noChangeAspect="1"/>
            </p:cNvGraphicFramePr>
            <p:nvPr/>
          </p:nvGraphicFramePr>
          <p:xfrm>
            <a:off x="2749788" y="2646144"/>
            <a:ext cx="525463" cy="4000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317160" imgH="241200" progId="Equation.DSMT4">
                    <p:embed/>
                  </p:oleObj>
                </mc:Choice>
                <mc:Fallback>
                  <p:oleObj name="Equation" r:id="rId12" imgW="317160" imgH="241200" progId="Equation.DSMT4">
                    <p:embed/>
                    <p:pic>
                      <p:nvPicPr>
                        <p:cNvPr id="0" name="Picture 5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49788" y="2646144"/>
                          <a:ext cx="525463" cy="4000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3" name="Object 43"/>
            <p:cNvGraphicFramePr>
              <a:graphicFrameLocks noChangeAspect="1"/>
            </p:cNvGraphicFramePr>
            <p:nvPr/>
          </p:nvGraphicFramePr>
          <p:xfrm>
            <a:off x="4292616" y="2298708"/>
            <a:ext cx="584200" cy="482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291960" imgH="241200" progId="Equation.DSMT4">
                    <p:embed/>
                  </p:oleObj>
                </mc:Choice>
                <mc:Fallback>
                  <p:oleObj name="Equation" r:id="rId14" imgW="291960" imgH="241200" progId="Equation.DSMT4">
                    <p:embed/>
                    <p:pic>
                      <p:nvPicPr>
                        <p:cNvPr id="0" name="Picture 5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92616" y="2298708"/>
                          <a:ext cx="584200" cy="482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4" name="Object 61"/>
            <p:cNvGraphicFramePr>
              <a:graphicFrameLocks noChangeAspect="1"/>
            </p:cNvGraphicFramePr>
            <p:nvPr/>
          </p:nvGraphicFramePr>
          <p:xfrm>
            <a:off x="2805351" y="2264463"/>
            <a:ext cx="388937" cy="460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203040" imgH="241200" progId="Equation.DSMT4">
                    <p:embed/>
                  </p:oleObj>
                </mc:Choice>
                <mc:Fallback>
                  <p:oleObj name="Equation" r:id="rId16" imgW="203040" imgH="241200" progId="Equation.DSMT4">
                    <p:embed/>
                    <p:pic>
                      <p:nvPicPr>
                        <p:cNvPr id="0" name="Picture 5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05351" y="2264463"/>
                          <a:ext cx="388937" cy="4603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59" name="Group 84"/>
            <p:cNvGrpSpPr>
              <a:grpSpLocks/>
            </p:cNvGrpSpPr>
            <p:nvPr/>
          </p:nvGrpSpPr>
          <p:grpSpPr bwMode="auto">
            <a:xfrm>
              <a:off x="1916305" y="1314612"/>
              <a:ext cx="3660783" cy="981384"/>
              <a:chOff x="399" y="3025"/>
              <a:chExt cx="2306" cy="618"/>
            </a:xfrm>
          </p:grpSpPr>
          <p:sp>
            <p:nvSpPr>
              <p:cNvPr id="61" name="Line 64"/>
              <p:cNvSpPr>
                <a:spLocks noChangeShapeType="1"/>
              </p:cNvSpPr>
              <p:nvPr/>
            </p:nvSpPr>
            <p:spPr bwMode="auto">
              <a:xfrm>
                <a:off x="427" y="3053"/>
                <a:ext cx="1096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4" name="Line 66"/>
              <p:cNvSpPr>
                <a:spLocks noChangeShapeType="1"/>
              </p:cNvSpPr>
              <p:nvPr/>
            </p:nvSpPr>
            <p:spPr bwMode="auto">
              <a:xfrm>
                <a:off x="446" y="3617"/>
                <a:ext cx="1076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5" name="Line 67"/>
              <p:cNvSpPr>
                <a:spLocks noChangeShapeType="1"/>
              </p:cNvSpPr>
              <p:nvPr/>
            </p:nvSpPr>
            <p:spPr bwMode="auto">
              <a:xfrm>
                <a:off x="1569" y="3053"/>
                <a:ext cx="1088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6" name="Oval 68"/>
              <p:cNvSpPr>
                <a:spLocks noChangeArrowheads="1"/>
              </p:cNvSpPr>
              <p:nvPr/>
            </p:nvSpPr>
            <p:spPr bwMode="auto">
              <a:xfrm>
                <a:off x="1525" y="3025"/>
                <a:ext cx="50" cy="54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7" name="Line 69"/>
              <p:cNvSpPr>
                <a:spLocks noChangeShapeType="1"/>
              </p:cNvSpPr>
              <p:nvPr/>
            </p:nvSpPr>
            <p:spPr bwMode="auto">
              <a:xfrm>
                <a:off x="1561" y="3617"/>
                <a:ext cx="1105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</a:endParaRPr>
              </a:p>
            </p:txBody>
          </p:sp>
          <p:graphicFrame>
            <p:nvGraphicFramePr>
              <p:cNvPr id="68" name="Object 74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858381623"/>
                  </p:ext>
                </p:extLst>
              </p:nvPr>
            </p:nvGraphicFramePr>
            <p:xfrm>
              <a:off x="616" y="3206"/>
              <a:ext cx="526" cy="25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8" imgW="495000" imgH="241200" progId="Equation.DSMT4">
                      <p:embed/>
                    </p:oleObj>
                  </mc:Choice>
                  <mc:Fallback>
                    <p:oleObj name="Equation" r:id="rId18" imgW="495000" imgH="241200" progId="Equation.DSMT4">
                      <p:embed/>
                      <p:pic>
                        <p:nvPicPr>
                          <p:cNvPr id="0" name="Picture 6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9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6" y="3206"/>
                            <a:ext cx="526" cy="256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9" name="Object 7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21938100"/>
                  </p:ext>
                </p:extLst>
              </p:nvPr>
            </p:nvGraphicFramePr>
            <p:xfrm>
              <a:off x="1895" y="3197"/>
              <a:ext cx="525" cy="25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0" imgW="495000" imgH="241200" progId="Equation.DSMT4">
                      <p:embed/>
                    </p:oleObj>
                  </mc:Choice>
                  <mc:Fallback>
                    <p:oleObj name="Equation" r:id="rId20" imgW="495000" imgH="241200" progId="Equation.DSMT4">
                      <p:embed/>
                      <p:pic>
                        <p:nvPicPr>
                          <p:cNvPr id="0" name="Picture 6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1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895" y="3197"/>
                            <a:ext cx="525" cy="256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70" name="Oval 80"/>
              <p:cNvSpPr>
                <a:spLocks noChangeArrowheads="1"/>
              </p:cNvSpPr>
              <p:nvPr/>
            </p:nvSpPr>
            <p:spPr bwMode="auto">
              <a:xfrm>
                <a:off x="1517" y="3589"/>
                <a:ext cx="50" cy="54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1" name="Oval 81"/>
              <p:cNvSpPr>
                <a:spLocks noChangeArrowheads="1"/>
              </p:cNvSpPr>
              <p:nvPr/>
            </p:nvSpPr>
            <p:spPr bwMode="auto">
              <a:xfrm>
                <a:off x="402" y="3590"/>
                <a:ext cx="41" cy="48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2" name="Oval 82"/>
              <p:cNvSpPr>
                <a:spLocks noChangeArrowheads="1"/>
              </p:cNvSpPr>
              <p:nvPr/>
            </p:nvSpPr>
            <p:spPr bwMode="auto">
              <a:xfrm>
                <a:off x="2661" y="3029"/>
                <a:ext cx="41" cy="48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3" name="Oval 83"/>
              <p:cNvSpPr>
                <a:spLocks noChangeArrowheads="1"/>
              </p:cNvSpPr>
              <p:nvPr/>
            </p:nvSpPr>
            <p:spPr bwMode="auto">
              <a:xfrm>
                <a:off x="2664" y="3593"/>
                <a:ext cx="41" cy="48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3" name="Oval 65"/>
              <p:cNvSpPr>
                <a:spLocks noChangeArrowheads="1"/>
              </p:cNvSpPr>
              <p:nvPr/>
            </p:nvSpPr>
            <p:spPr bwMode="auto">
              <a:xfrm>
                <a:off x="399" y="3026"/>
                <a:ext cx="41" cy="48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</a:endParaRPr>
              </a:p>
            </p:txBody>
          </p:sp>
        </p:grpSp>
      </p:grpSp>
      <p:sp>
        <p:nvSpPr>
          <p:cNvPr id="74" name="TextBox 73"/>
          <p:cNvSpPr txBox="1"/>
          <p:nvPr/>
        </p:nvSpPr>
        <p:spPr>
          <a:xfrm>
            <a:off x="5089418" y="5207825"/>
            <a:ext cx="5908782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Arial" pitchFamily="34" charset="0"/>
                <a:cs typeface="Arial" pitchFamily="34" charset="0"/>
              </a:rPr>
              <a:t>Note: </a:t>
            </a:r>
          </a:p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The above TEN enforces the continuity of voltage and current at the junction, and hence the tangential electric and magnetic fields are </a:t>
            </a:r>
            <a:r>
              <a:rPr lang="en-US" sz="1600" u="sng" dirty="0">
                <a:latin typeface="Arial" pitchFamily="34" charset="0"/>
                <a:cs typeface="Arial" pitchFamily="34" charset="0"/>
              </a:rPr>
              <a:t>automatically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 continuous in the WG problem.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1783308" y="1"/>
            <a:ext cx="8884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Example (cont.)</a:t>
            </a: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382126D1-D41C-F8FC-67A4-E755C07D20A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332756"/>
              </p:ext>
            </p:extLst>
          </p:nvPr>
        </p:nvGraphicFramePr>
        <p:xfrm>
          <a:off x="2160588" y="3592513"/>
          <a:ext cx="974725" cy="642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672840" imgH="444240" progId="Equation.DSMT4">
                  <p:embed/>
                </p:oleObj>
              </mc:Choice>
              <mc:Fallback>
                <p:oleObj name="Equation" r:id="rId22" imgW="672840" imgH="4442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2160588" y="3592513"/>
                        <a:ext cx="974725" cy="642937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6966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56702" y="4655283"/>
            <a:ext cx="36093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Recall that for the TE</a:t>
            </a:r>
            <a:r>
              <a:rPr lang="en-US" sz="2000" baseline="-25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10</a:t>
            </a: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mode:</a:t>
            </a:r>
            <a:endParaRPr lang="en-US" sz="2000" baseline="-250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0529" name="Object 4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2698863"/>
              </p:ext>
            </p:extLst>
          </p:nvPr>
        </p:nvGraphicFramePr>
        <p:xfrm>
          <a:off x="1246766" y="1228211"/>
          <a:ext cx="4271137" cy="2615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577960" imgH="1854000" progId="Equation.DSMT4">
                  <p:embed/>
                </p:oleObj>
              </mc:Choice>
              <mc:Fallback>
                <p:oleObj name="Equation" r:id="rId2" imgW="2577960" imgH="1854000" progId="Equation.DSMT4">
                  <p:embed/>
                  <p:pic>
                    <p:nvPicPr>
                      <p:cNvPr id="0" name="Picture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6766" y="1228211"/>
                        <a:ext cx="4271137" cy="2615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30" name="Object 8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9388132"/>
              </p:ext>
            </p:extLst>
          </p:nvPr>
        </p:nvGraphicFramePr>
        <p:xfrm>
          <a:off x="2588883" y="5148244"/>
          <a:ext cx="3549650" cy="1477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466800" imgH="1701720" progId="Equation.DSMT4">
                  <p:embed/>
                </p:oleObj>
              </mc:Choice>
              <mc:Fallback>
                <p:oleObj name="Equation" r:id="rId4" imgW="3466800" imgH="1701720" progId="Equation.DSMT4">
                  <p:embed/>
                  <p:pic>
                    <p:nvPicPr>
                      <p:cNvPr id="0" name="Object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8883" y="5148244"/>
                        <a:ext cx="3549650" cy="1477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Slide Number Placeholder 3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63C2-E354-4733-8A09-A5F398AA1CEE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31" name="Text Box 13"/>
          <p:cNvSpPr txBox="1">
            <a:spLocks noChangeArrowheads="1"/>
          </p:cNvSpPr>
          <p:nvPr/>
        </p:nvSpPr>
        <p:spPr bwMode="auto">
          <a:xfrm>
            <a:off x="8386809" y="514538"/>
            <a:ext cx="828675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400" kern="0" dirty="0">
                <a:solidFill>
                  <a:srgbClr val="0000FF"/>
                </a:solidFill>
                <a:sym typeface="Symbol" pitchFamily="18" charset="2"/>
              </a:rPr>
              <a:t>TEN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783308" y="1"/>
            <a:ext cx="8884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Example (cont.)</a:t>
            </a:r>
          </a:p>
        </p:txBody>
      </p:sp>
      <p:graphicFrame>
        <p:nvGraphicFramePr>
          <p:cNvPr id="20539" name="Object 5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3516005"/>
              </p:ext>
            </p:extLst>
          </p:nvPr>
        </p:nvGraphicFramePr>
        <p:xfrm>
          <a:off x="5689600" y="3452998"/>
          <a:ext cx="1843021" cy="6461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82680" imgH="507960" progId="Equation.DSMT4">
                  <p:embed/>
                </p:oleObj>
              </mc:Choice>
              <mc:Fallback>
                <p:oleObj name="Equation" r:id="rId6" imgW="1282680" imgH="507960" progId="Equation.DSMT4">
                  <p:embed/>
                  <p:pic>
                    <p:nvPicPr>
                      <p:cNvPr id="0" name="Picture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9600" y="3452998"/>
                        <a:ext cx="1843021" cy="646176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40" name="Object 6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3130687"/>
              </p:ext>
            </p:extLst>
          </p:nvPr>
        </p:nvGraphicFramePr>
        <p:xfrm>
          <a:off x="9832399" y="5365750"/>
          <a:ext cx="1390394" cy="12193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914400" imgH="914400" progId="Equation.DSMT4">
                  <p:embed/>
                </p:oleObj>
              </mc:Choice>
              <mc:Fallback>
                <p:oleObj name="Equation" r:id="rId8" imgW="914400" imgH="914400" progId="Equation.DSMT4">
                  <p:embed/>
                  <p:pic>
                    <p:nvPicPr>
                      <p:cNvPr id="0" name="Picture 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32399" y="5365750"/>
                        <a:ext cx="1390394" cy="1219369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" name="TextBox 52"/>
          <p:cNvSpPr txBox="1"/>
          <p:nvPr/>
        </p:nvSpPr>
        <p:spPr>
          <a:xfrm>
            <a:off x="679593" y="620806"/>
            <a:ext cx="2581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Hence, we have:</a:t>
            </a:r>
            <a:endParaRPr lang="en-US" sz="2000" baseline="-250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6474996" y="1174572"/>
            <a:ext cx="3656140" cy="1734101"/>
            <a:chOff x="4989096" y="1276171"/>
            <a:chExt cx="3656140" cy="1734101"/>
          </a:xfrm>
        </p:grpSpPr>
        <p:sp>
          <p:nvSpPr>
            <p:cNvPr id="32" name="AutoShape 39"/>
            <p:cNvSpPr>
              <a:spLocks noChangeArrowheads="1"/>
            </p:cNvSpPr>
            <p:nvPr/>
          </p:nvSpPr>
          <p:spPr bwMode="auto">
            <a:xfrm>
              <a:off x="6382987" y="2389701"/>
              <a:ext cx="330200" cy="182562"/>
            </a:xfrm>
            <a:prstGeom prst="rightArrow">
              <a:avLst>
                <a:gd name="adj1" fmla="val 50000"/>
                <a:gd name="adj2" fmla="val 45218"/>
              </a:avLst>
            </a:prstGeom>
            <a:solidFill>
              <a:srgbClr val="FF9933"/>
            </a:solidFill>
            <a:ln w="12700">
              <a:solidFill>
                <a:srgbClr val="FF9933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3" name="AutoShape 40"/>
            <p:cNvSpPr>
              <a:spLocks noChangeArrowheads="1"/>
            </p:cNvSpPr>
            <p:nvPr/>
          </p:nvSpPr>
          <p:spPr bwMode="auto">
            <a:xfrm>
              <a:off x="6949725" y="2383351"/>
              <a:ext cx="330200" cy="195262"/>
            </a:xfrm>
            <a:prstGeom prst="rightArrow">
              <a:avLst>
                <a:gd name="adj1" fmla="val 50000"/>
                <a:gd name="adj2" fmla="val 42277"/>
              </a:avLst>
            </a:prstGeom>
            <a:solidFill>
              <a:srgbClr val="FF0033"/>
            </a:solidFill>
            <a:ln w="12700">
              <a:solidFill>
                <a:srgbClr val="FF0033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5" name="AutoShape 41"/>
            <p:cNvSpPr>
              <a:spLocks noChangeArrowheads="1"/>
            </p:cNvSpPr>
            <p:nvPr/>
          </p:nvSpPr>
          <p:spPr bwMode="auto">
            <a:xfrm flipH="1">
              <a:off x="6352825" y="2697451"/>
              <a:ext cx="327025" cy="209550"/>
            </a:xfrm>
            <a:prstGeom prst="rightArrow">
              <a:avLst>
                <a:gd name="adj1" fmla="val 50000"/>
                <a:gd name="adj2" fmla="val 39015"/>
              </a:avLst>
            </a:prstGeom>
            <a:solidFill>
              <a:srgbClr val="FF9933"/>
            </a:solidFill>
            <a:ln w="12700">
              <a:solidFill>
                <a:srgbClr val="FF9933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graphicFrame>
          <p:nvGraphicFramePr>
            <p:cNvPr id="36" name="Object 42"/>
            <p:cNvGraphicFramePr>
              <a:graphicFrameLocks noChangeAspect="1"/>
            </p:cNvGraphicFramePr>
            <p:nvPr/>
          </p:nvGraphicFramePr>
          <p:xfrm>
            <a:off x="5836928" y="2610222"/>
            <a:ext cx="525463" cy="4000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317160" imgH="241200" progId="Equation.DSMT4">
                    <p:embed/>
                  </p:oleObj>
                </mc:Choice>
                <mc:Fallback>
                  <p:oleObj name="Equation" r:id="rId10" imgW="317160" imgH="241200" progId="Equation.DSMT4">
                    <p:embed/>
                    <p:pic>
                      <p:nvPicPr>
                        <p:cNvPr id="0" name="Picture 5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36928" y="2610222"/>
                          <a:ext cx="525463" cy="4000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" name="Object 43"/>
            <p:cNvGraphicFramePr>
              <a:graphicFrameLocks noChangeAspect="1"/>
            </p:cNvGraphicFramePr>
            <p:nvPr/>
          </p:nvGraphicFramePr>
          <p:xfrm>
            <a:off x="7379756" y="2262786"/>
            <a:ext cx="584200" cy="482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291960" imgH="241200" progId="Equation.DSMT4">
                    <p:embed/>
                  </p:oleObj>
                </mc:Choice>
                <mc:Fallback>
                  <p:oleObj name="Equation" r:id="rId12" imgW="291960" imgH="241200" progId="Equation.DSMT4">
                    <p:embed/>
                    <p:pic>
                      <p:nvPicPr>
                        <p:cNvPr id="0" name="Picture 5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79756" y="2262786"/>
                          <a:ext cx="584200" cy="482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" name="Object 61"/>
            <p:cNvGraphicFramePr>
              <a:graphicFrameLocks noChangeAspect="1"/>
            </p:cNvGraphicFramePr>
            <p:nvPr/>
          </p:nvGraphicFramePr>
          <p:xfrm>
            <a:off x="5892491" y="2228541"/>
            <a:ext cx="388937" cy="460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203040" imgH="241200" progId="Equation.DSMT4">
                    <p:embed/>
                  </p:oleObj>
                </mc:Choice>
                <mc:Fallback>
                  <p:oleObj name="Equation" r:id="rId14" imgW="203040" imgH="241200" progId="Equation.DSMT4">
                    <p:embed/>
                    <p:pic>
                      <p:nvPicPr>
                        <p:cNvPr id="0" name="Picture 5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92491" y="2228541"/>
                          <a:ext cx="388937" cy="4603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0" name="Line 64"/>
            <p:cNvSpPr>
              <a:spLocks noChangeShapeType="1"/>
            </p:cNvSpPr>
            <p:nvPr/>
          </p:nvSpPr>
          <p:spPr bwMode="auto">
            <a:xfrm>
              <a:off x="5058888" y="1312867"/>
              <a:ext cx="174955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1" name="Oval 65"/>
            <p:cNvSpPr>
              <a:spLocks noChangeArrowheads="1"/>
            </p:cNvSpPr>
            <p:nvPr/>
          </p:nvSpPr>
          <p:spPr bwMode="auto">
            <a:xfrm>
              <a:off x="4991509" y="1280278"/>
              <a:ext cx="65088" cy="76224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2" name="Line 66"/>
            <p:cNvSpPr>
              <a:spLocks noChangeShapeType="1"/>
            </p:cNvSpPr>
            <p:nvPr/>
          </p:nvSpPr>
          <p:spPr bwMode="auto">
            <a:xfrm>
              <a:off x="5011387" y="2218786"/>
              <a:ext cx="1778001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3" name="Line 67"/>
            <p:cNvSpPr>
              <a:spLocks noChangeShapeType="1"/>
            </p:cNvSpPr>
            <p:nvPr/>
          </p:nvSpPr>
          <p:spPr bwMode="auto">
            <a:xfrm>
              <a:off x="6860826" y="1323154"/>
              <a:ext cx="1736909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4" name="Oval 68"/>
            <p:cNvSpPr>
              <a:spLocks noChangeArrowheads="1"/>
            </p:cNvSpPr>
            <p:nvPr/>
          </p:nvSpPr>
          <p:spPr bwMode="auto">
            <a:xfrm>
              <a:off x="6802088" y="1278690"/>
              <a:ext cx="79375" cy="85752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5" name="Line 69"/>
            <p:cNvSpPr>
              <a:spLocks noChangeShapeType="1"/>
            </p:cNvSpPr>
            <p:nvPr/>
          </p:nvSpPr>
          <p:spPr bwMode="auto">
            <a:xfrm>
              <a:off x="6848126" y="2218786"/>
              <a:ext cx="179711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graphicFrame>
          <p:nvGraphicFramePr>
            <p:cNvPr id="46" name="Object 7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01600536"/>
                </p:ext>
              </p:extLst>
            </p:nvPr>
          </p:nvGraphicFramePr>
          <p:xfrm>
            <a:off x="5348288" y="1566862"/>
            <a:ext cx="835025" cy="406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495000" imgH="241200" progId="Equation.DSMT4">
                    <p:embed/>
                  </p:oleObj>
                </mc:Choice>
                <mc:Fallback>
                  <p:oleObj name="Equation" r:id="rId16" imgW="495000" imgH="241200" progId="Equation.DSMT4">
                    <p:embed/>
                    <p:pic>
                      <p:nvPicPr>
                        <p:cNvPr id="0" name="Picture 5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48288" y="1566862"/>
                          <a:ext cx="835025" cy="4064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7" name="Object 7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28933471"/>
                </p:ext>
              </p:extLst>
            </p:nvPr>
          </p:nvGraphicFramePr>
          <p:xfrm>
            <a:off x="7377113" y="1552574"/>
            <a:ext cx="835025" cy="406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495000" imgH="241200" progId="Equation.DSMT4">
                    <p:embed/>
                  </p:oleObj>
                </mc:Choice>
                <mc:Fallback>
                  <p:oleObj name="Equation" r:id="rId18" imgW="495000" imgH="241200" progId="Equation.DSMT4">
                    <p:embed/>
                    <p:pic>
                      <p:nvPicPr>
                        <p:cNvPr id="0" name="Picture 5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77113" y="1552574"/>
                          <a:ext cx="835025" cy="4064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8" name="Oval 80"/>
            <p:cNvSpPr>
              <a:spLocks noChangeArrowheads="1"/>
            </p:cNvSpPr>
            <p:nvPr/>
          </p:nvSpPr>
          <p:spPr bwMode="auto">
            <a:xfrm>
              <a:off x="6778275" y="2174322"/>
              <a:ext cx="79375" cy="85752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9" name="Oval 81"/>
            <p:cNvSpPr>
              <a:spLocks noChangeArrowheads="1"/>
            </p:cNvSpPr>
            <p:nvPr/>
          </p:nvSpPr>
          <p:spPr bwMode="auto">
            <a:xfrm>
              <a:off x="4989096" y="2175910"/>
              <a:ext cx="65088" cy="7622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1" name="Oval 83"/>
            <p:cNvSpPr>
              <a:spLocks noChangeArrowheads="1"/>
            </p:cNvSpPr>
            <p:nvPr/>
          </p:nvSpPr>
          <p:spPr bwMode="auto">
            <a:xfrm>
              <a:off x="8575392" y="2180674"/>
              <a:ext cx="65088" cy="7622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5" name="Oval 83"/>
            <p:cNvSpPr>
              <a:spLocks noChangeArrowheads="1"/>
            </p:cNvSpPr>
            <p:nvPr/>
          </p:nvSpPr>
          <p:spPr bwMode="auto">
            <a:xfrm>
              <a:off x="8549662" y="1276171"/>
              <a:ext cx="65088" cy="7622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</p:grp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EE9A2DD9-DEDB-4026-2F96-C7904CDCAD8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6599122"/>
              </p:ext>
            </p:extLst>
          </p:nvPr>
        </p:nvGraphicFramePr>
        <p:xfrm>
          <a:off x="5865813" y="4278312"/>
          <a:ext cx="1291986" cy="630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041120" imgH="507960" progId="Equation.DSMT4">
                  <p:embed/>
                </p:oleObj>
              </mc:Choice>
              <mc:Fallback>
                <p:oleObj name="Equation" r:id="rId20" imgW="1041120" imgH="5079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5865813" y="4278312"/>
                        <a:ext cx="1291986" cy="630237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CEC882B5-F156-E175-F33E-48A13393304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6516900"/>
              </p:ext>
            </p:extLst>
          </p:nvPr>
        </p:nvGraphicFramePr>
        <p:xfrm>
          <a:off x="9744075" y="2933700"/>
          <a:ext cx="1568450" cy="2132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1568154" imgH="2132092" progId="Equation.DSMT4">
                  <p:embed/>
                </p:oleObj>
              </mc:Choice>
              <mc:Fallback>
                <p:oleObj name="Equation" r:id="rId22" imgW="1568154" imgH="213209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9744075" y="2933700"/>
                        <a:ext cx="1568450" cy="21320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604912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6674" y="846758"/>
            <a:ext cx="68361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Hence, for the waveguide problem we have the fields as:</a:t>
            </a:r>
            <a:endParaRPr lang="en-US" sz="2000" baseline="-250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0531" name="Object 8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2414549"/>
              </p:ext>
            </p:extLst>
          </p:nvPr>
        </p:nvGraphicFramePr>
        <p:xfrm>
          <a:off x="1385888" y="3079751"/>
          <a:ext cx="643255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606480" imgH="469800" progId="Equation.DSMT4">
                  <p:embed/>
                </p:oleObj>
              </mc:Choice>
              <mc:Fallback>
                <p:oleObj name="Equation" r:id="rId2" imgW="3606480" imgH="469800" progId="Equation.DSMT4">
                  <p:embed/>
                  <p:pic>
                    <p:nvPicPr>
                      <p:cNvPr id="0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5888" y="3079751"/>
                        <a:ext cx="6432550" cy="71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71" name="Object 8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1536148"/>
              </p:ext>
            </p:extLst>
          </p:nvPr>
        </p:nvGraphicFramePr>
        <p:xfrm>
          <a:off x="1452564" y="4684714"/>
          <a:ext cx="4632325" cy="706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616120" imgH="469800" progId="Equation.DSMT4">
                  <p:embed/>
                </p:oleObj>
              </mc:Choice>
              <mc:Fallback>
                <p:oleObj name="Equation" r:id="rId4" imgW="2616120" imgH="469800" progId="Equation.DSMT4">
                  <p:embed/>
                  <p:pic>
                    <p:nvPicPr>
                      <p:cNvPr id="0" name="Object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2564" y="4684714"/>
                        <a:ext cx="4632325" cy="706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72" name="Object 8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5546849"/>
              </p:ext>
            </p:extLst>
          </p:nvPr>
        </p:nvGraphicFramePr>
        <p:xfrm>
          <a:off x="1397001" y="5486401"/>
          <a:ext cx="5794375" cy="798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908080" imgH="469800" progId="Equation.DSMT4">
                  <p:embed/>
                </p:oleObj>
              </mc:Choice>
              <mc:Fallback>
                <p:oleObj name="Equation" r:id="rId6" imgW="2908080" imgH="46980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7001" y="5486401"/>
                        <a:ext cx="5794375" cy="798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73" name="Object 8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1171477"/>
              </p:ext>
            </p:extLst>
          </p:nvPr>
        </p:nvGraphicFramePr>
        <p:xfrm>
          <a:off x="1404938" y="2124075"/>
          <a:ext cx="5783262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340080" imgH="469800" progId="Equation.DSMT4">
                  <p:embed/>
                </p:oleObj>
              </mc:Choice>
              <mc:Fallback>
                <p:oleObj name="Equation" r:id="rId8" imgW="3340080" imgH="469800" progId="Equation.DSMT4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4938" y="2124075"/>
                        <a:ext cx="5783262" cy="692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Slide Number Placeholder 3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63C2-E354-4733-8A09-A5F398AA1CEE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74" name="TextBox 73"/>
          <p:cNvSpPr txBox="1"/>
          <p:nvPr/>
        </p:nvSpPr>
        <p:spPr>
          <a:xfrm>
            <a:off x="1783308" y="1"/>
            <a:ext cx="8884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Example (cont.)</a:t>
            </a:r>
          </a:p>
        </p:txBody>
      </p:sp>
      <p:pic>
        <p:nvPicPr>
          <p:cNvPr id="66574" name="Picture 1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853178" y="3069674"/>
            <a:ext cx="3644900" cy="2450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C08D3C9-8542-53AE-272C-BAB92C3F55D4}"/>
              </a:ext>
            </a:extLst>
          </p:cNvPr>
          <p:cNvSpPr txBox="1"/>
          <p:nvPr/>
        </p:nvSpPr>
        <p:spPr>
          <a:xfrm>
            <a:off x="736600" y="1733550"/>
            <a:ext cx="1172116" cy="369332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Air region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23B9E9-0F8D-A8DD-125F-C734F63EB9F5}"/>
              </a:ext>
            </a:extLst>
          </p:cNvPr>
          <p:cNvSpPr txBox="1"/>
          <p:nvPr/>
        </p:nvSpPr>
        <p:spPr>
          <a:xfrm>
            <a:off x="720676" y="4267200"/>
            <a:ext cx="1838966" cy="369332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Dielectric region</a:t>
            </a:r>
          </a:p>
        </p:txBody>
      </p:sp>
    </p:spTree>
    <p:extLst>
      <p:ext uri="{BB962C8B-B14F-4D97-AF65-F5344CB8AC3E}">
        <p14:creationId xmlns:p14="http://schemas.microsoft.com/office/powerpoint/2010/main" val="40604912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47215" y="953430"/>
            <a:ext cx="59535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Substituting in for </a:t>
            </a:r>
            <a:r>
              <a:rPr lang="en-US" sz="2000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000" baseline="-25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and </a:t>
            </a:r>
            <a:r>
              <a:rPr lang="en-US" sz="2000" i="1" u="sng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000" i="1" baseline="-25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, we have (guide A):</a:t>
            </a:r>
            <a:endParaRPr lang="en-US" sz="2000" baseline="-250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7597" name="Object 80"/>
          <p:cNvGraphicFramePr>
            <a:graphicFrameLocks noChangeAspect="1"/>
          </p:cNvGraphicFramePr>
          <p:nvPr/>
        </p:nvGraphicFramePr>
        <p:xfrm>
          <a:off x="2457451" y="3538539"/>
          <a:ext cx="6791325" cy="992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835080" imgH="660240" progId="Equation.DSMT4">
                  <p:embed/>
                </p:oleObj>
              </mc:Choice>
              <mc:Fallback>
                <p:oleObj name="Equation" r:id="rId2" imgW="3835080" imgH="660240" progId="Equation.DSMT4">
                  <p:embed/>
                  <p:pic>
                    <p:nvPicPr>
                      <p:cNvPr id="0" name="Object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7451" y="3538539"/>
                        <a:ext cx="6791325" cy="992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98" name="Object 8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7718437"/>
              </p:ext>
            </p:extLst>
          </p:nvPr>
        </p:nvGraphicFramePr>
        <p:xfrm>
          <a:off x="2446339" y="1730138"/>
          <a:ext cx="5868987" cy="706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314520" imgH="469800" progId="Equation.DSMT4">
                  <p:embed/>
                </p:oleObj>
              </mc:Choice>
              <mc:Fallback>
                <p:oleObj name="Equation" r:id="rId4" imgW="3314520" imgH="469800" progId="Equation.DSMT4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6339" y="1730138"/>
                        <a:ext cx="5868987" cy="706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Down Arrow 32"/>
          <p:cNvSpPr/>
          <p:nvPr/>
        </p:nvSpPr>
        <p:spPr>
          <a:xfrm>
            <a:off x="5544688" y="2621295"/>
            <a:ext cx="337217" cy="528306"/>
          </a:xfrm>
          <a:prstGeom prst="downArrow">
            <a:avLst/>
          </a:prstGeom>
          <a:solidFill>
            <a:srgbClr val="CCFF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Slide Number Placeholder 3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63C2-E354-4733-8A09-A5F398AA1CEE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783308" y="1"/>
            <a:ext cx="8884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Example (cont.)</a:t>
            </a:r>
          </a:p>
        </p:txBody>
      </p:sp>
      <p:graphicFrame>
        <p:nvGraphicFramePr>
          <p:cNvPr id="67599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6308719"/>
              </p:ext>
            </p:extLst>
          </p:nvPr>
        </p:nvGraphicFramePr>
        <p:xfrm>
          <a:off x="5297985" y="5045840"/>
          <a:ext cx="1511526" cy="13256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914400" imgH="914400" progId="Equation.DSMT4">
                  <p:embed/>
                </p:oleObj>
              </mc:Choice>
              <mc:Fallback>
                <p:oleObj name="Equation" r:id="rId6" imgW="914400" imgH="914400" progId="Equation.DSMT4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7985" y="5045840"/>
                        <a:ext cx="1511526" cy="1325602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600" name="Object 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4935935"/>
              </p:ext>
            </p:extLst>
          </p:nvPr>
        </p:nvGraphicFramePr>
        <p:xfrm>
          <a:off x="7416800" y="4757738"/>
          <a:ext cx="2038350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371600" imgH="1346040" progId="Equation.DSMT4">
                  <p:embed/>
                </p:oleObj>
              </mc:Choice>
              <mc:Fallback>
                <p:oleObj name="Equation" r:id="rId8" imgW="1371600" imgH="1346040" progId="Equation.DSMT4">
                  <p:embed/>
                  <p:pic>
                    <p:nvPicPr>
                      <p:cNvPr id="0" name="Object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16800" y="4757738"/>
                        <a:ext cx="2038350" cy="1752600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898AD454-77B5-AFF2-7072-E18F04E2F625}"/>
              </a:ext>
            </a:extLst>
          </p:cNvPr>
          <p:cNvSpPr txBox="1"/>
          <p:nvPr/>
        </p:nvSpPr>
        <p:spPr>
          <a:xfrm>
            <a:off x="6553200" y="996950"/>
            <a:ext cx="1172116" cy="369332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Air region</a:t>
            </a:r>
          </a:p>
        </p:txBody>
      </p:sp>
    </p:spTree>
    <p:extLst>
      <p:ext uri="{BB962C8B-B14F-4D97-AF65-F5344CB8AC3E}">
        <p14:creationId xmlns:p14="http://schemas.microsoft.com/office/powerpoint/2010/main" val="40604912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44090" y="1124426"/>
            <a:ext cx="58855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Substituting in for </a:t>
            </a:r>
            <a:r>
              <a:rPr lang="en-US" sz="2000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0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and </a:t>
            </a:r>
            <a:r>
              <a:rPr lang="en-US" sz="2000" i="1" u="sng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000" i="1" baseline="-25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, we have (guide A):</a:t>
            </a:r>
            <a:endParaRPr lang="en-US" sz="2000" baseline="-250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0531" name="Object 8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7941734"/>
              </p:ext>
            </p:extLst>
          </p:nvPr>
        </p:nvGraphicFramePr>
        <p:xfrm>
          <a:off x="1897063" y="4203700"/>
          <a:ext cx="8756650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775040" imgH="698400" progId="Equation.DSMT4">
                  <p:embed/>
                </p:oleObj>
              </mc:Choice>
              <mc:Fallback>
                <p:oleObj name="Equation" r:id="rId2" imgW="4775040" imgH="698400" progId="Equation.DSMT4">
                  <p:embed/>
                  <p:pic>
                    <p:nvPicPr>
                      <p:cNvPr id="0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7063" y="4203700"/>
                        <a:ext cx="8756650" cy="1089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614" name="Object 8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9533509"/>
              </p:ext>
            </p:extLst>
          </p:nvPr>
        </p:nvGraphicFramePr>
        <p:xfrm>
          <a:off x="1928813" y="2046288"/>
          <a:ext cx="7186612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606480" imgH="469800" progId="Equation.DSMT4">
                  <p:embed/>
                </p:oleObj>
              </mc:Choice>
              <mc:Fallback>
                <p:oleObj name="Equation" r:id="rId4" imgW="3606480" imgH="46980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8813" y="2046288"/>
                        <a:ext cx="7186612" cy="80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Down Arrow 8"/>
          <p:cNvSpPr/>
          <p:nvPr/>
        </p:nvSpPr>
        <p:spPr>
          <a:xfrm>
            <a:off x="5551863" y="3084692"/>
            <a:ext cx="409433" cy="641445"/>
          </a:xfrm>
          <a:prstGeom prst="downArrow">
            <a:avLst/>
          </a:prstGeom>
          <a:solidFill>
            <a:srgbClr val="CCFF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63C2-E354-4733-8A09-A5F398AA1CEE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783308" y="1"/>
            <a:ext cx="8884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Example (cont.)</a:t>
            </a:r>
          </a:p>
        </p:txBody>
      </p:sp>
      <p:graphicFrame>
        <p:nvGraphicFramePr>
          <p:cNvPr id="6861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0399249"/>
              </p:ext>
            </p:extLst>
          </p:nvPr>
        </p:nvGraphicFramePr>
        <p:xfrm>
          <a:off x="6169025" y="3154363"/>
          <a:ext cx="1141413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34680" imgH="241200" progId="Equation.DSMT4">
                  <p:embed/>
                </p:oleObj>
              </mc:Choice>
              <mc:Fallback>
                <p:oleObj name="Equation" r:id="rId6" imgW="634680" imgH="24120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69025" y="3154363"/>
                        <a:ext cx="1141413" cy="384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2E2E22FE-EC79-90F3-C7FC-A24D1BDAE9EE}"/>
              </a:ext>
            </a:extLst>
          </p:cNvPr>
          <p:cNvSpPr txBox="1"/>
          <p:nvPr/>
        </p:nvSpPr>
        <p:spPr>
          <a:xfrm>
            <a:off x="6635750" y="1155700"/>
            <a:ext cx="1172116" cy="369332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Air region</a:t>
            </a:r>
          </a:p>
        </p:txBody>
      </p:sp>
    </p:spTree>
    <p:extLst>
      <p:ext uri="{BB962C8B-B14F-4D97-AF65-F5344CB8AC3E}">
        <p14:creationId xmlns:p14="http://schemas.microsoft.com/office/powerpoint/2010/main" val="40604912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71065" y="1070451"/>
            <a:ext cx="58900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Substituting in for </a:t>
            </a:r>
            <a:r>
              <a:rPr lang="en-US" sz="2000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0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and </a:t>
            </a:r>
            <a:r>
              <a:rPr lang="en-US" sz="2000" i="1" u="sng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000" i="1" baseline="-25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, we have (guide B):</a:t>
            </a:r>
            <a:endParaRPr lang="en-US" sz="2000" baseline="-250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6571" name="Object 80"/>
          <p:cNvGraphicFramePr>
            <a:graphicFrameLocks noChangeAspect="1"/>
          </p:cNvGraphicFramePr>
          <p:nvPr/>
        </p:nvGraphicFramePr>
        <p:xfrm>
          <a:off x="3567113" y="2066926"/>
          <a:ext cx="4629150" cy="70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616120" imgH="469800" progId="Equation.DSMT4">
                  <p:embed/>
                </p:oleObj>
              </mc:Choice>
              <mc:Fallback>
                <p:oleObj name="Equation" r:id="rId2" imgW="2616120" imgH="469800" progId="Equation.DSMT4">
                  <p:embed/>
                  <p:pic>
                    <p:nvPicPr>
                      <p:cNvPr id="0" name="Object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7113" y="2066926"/>
                        <a:ext cx="4629150" cy="708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Down Arrow 8"/>
          <p:cNvSpPr/>
          <p:nvPr/>
        </p:nvSpPr>
        <p:spPr>
          <a:xfrm>
            <a:off x="5577385" y="3166282"/>
            <a:ext cx="409433" cy="641445"/>
          </a:xfrm>
          <a:prstGeom prst="downArrow">
            <a:avLst/>
          </a:prstGeom>
          <a:solidFill>
            <a:srgbClr val="CCFF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9638" name="Object 80"/>
          <p:cNvGraphicFramePr>
            <a:graphicFrameLocks noChangeAspect="1"/>
          </p:cNvGraphicFramePr>
          <p:nvPr/>
        </p:nvGraphicFramePr>
        <p:xfrm>
          <a:off x="3095626" y="4178301"/>
          <a:ext cx="5573713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149280" imgH="660240" progId="Equation.DSMT4">
                  <p:embed/>
                </p:oleObj>
              </mc:Choice>
              <mc:Fallback>
                <p:oleObj name="Equation" r:id="rId4" imgW="3149280" imgH="66024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5626" y="4178301"/>
                        <a:ext cx="5573713" cy="993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63C2-E354-4733-8A09-A5F398AA1CEE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783308" y="1"/>
            <a:ext cx="8884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Example (cont.)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F8D6C3-CC65-2151-ED23-B878FCAF2461}"/>
              </a:ext>
            </a:extLst>
          </p:cNvPr>
          <p:cNvSpPr txBox="1"/>
          <p:nvPr/>
        </p:nvSpPr>
        <p:spPr>
          <a:xfrm>
            <a:off x="6791276" y="1130300"/>
            <a:ext cx="1838966" cy="369332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Dielectric region</a:t>
            </a:r>
          </a:p>
        </p:txBody>
      </p:sp>
    </p:spTree>
    <p:extLst>
      <p:ext uri="{BB962C8B-B14F-4D97-AF65-F5344CB8AC3E}">
        <p14:creationId xmlns:p14="http://schemas.microsoft.com/office/powerpoint/2010/main" val="40604912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56790" y="1111726"/>
            <a:ext cx="5956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Substituting in for </a:t>
            </a:r>
            <a:r>
              <a:rPr lang="en-US" sz="2000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000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and </a:t>
            </a:r>
            <a:r>
              <a:rPr lang="en-US" sz="2000" i="1" u="sng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000" i="1" baseline="-25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, we have (guide B):</a:t>
            </a:r>
            <a:endParaRPr lang="en-US" sz="2000" baseline="-250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6572" name="Object 82"/>
          <p:cNvGraphicFramePr>
            <a:graphicFrameLocks noChangeAspect="1"/>
          </p:cNvGraphicFramePr>
          <p:nvPr/>
        </p:nvGraphicFramePr>
        <p:xfrm>
          <a:off x="3081339" y="1966914"/>
          <a:ext cx="5768975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895480" imgH="469800" progId="Equation.DSMT4">
                  <p:embed/>
                </p:oleObj>
              </mc:Choice>
              <mc:Fallback>
                <p:oleObj name="Equation" r:id="rId2" imgW="2895480" imgH="469800" progId="Equation.DSMT4">
                  <p:embed/>
                  <p:pic>
                    <p:nvPicPr>
                      <p:cNvPr id="0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81339" y="1966914"/>
                        <a:ext cx="5768975" cy="796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Down Arrow 5"/>
          <p:cNvSpPr/>
          <p:nvPr/>
        </p:nvSpPr>
        <p:spPr>
          <a:xfrm>
            <a:off x="5577385" y="3166282"/>
            <a:ext cx="409433" cy="641445"/>
          </a:xfrm>
          <a:prstGeom prst="downArrow">
            <a:avLst/>
          </a:prstGeom>
          <a:solidFill>
            <a:srgbClr val="CCFF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0661" name="Object 8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5076383"/>
              </p:ext>
            </p:extLst>
          </p:nvPr>
        </p:nvGraphicFramePr>
        <p:xfrm>
          <a:off x="1851025" y="4256088"/>
          <a:ext cx="7689850" cy="1119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089240" imgH="698400" progId="Equation.DSMT4">
                  <p:embed/>
                </p:oleObj>
              </mc:Choice>
              <mc:Fallback>
                <p:oleObj name="Equation" r:id="rId4" imgW="4089240" imgH="69840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1025" y="4256088"/>
                        <a:ext cx="7689850" cy="1119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63C2-E354-4733-8A09-A5F398AA1CEE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783308" y="1"/>
            <a:ext cx="8884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Example (cont.)</a:t>
            </a:r>
          </a:p>
        </p:txBody>
      </p:sp>
      <p:graphicFrame>
        <p:nvGraphicFramePr>
          <p:cNvPr id="7066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6060842"/>
              </p:ext>
            </p:extLst>
          </p:nvPr>
        </p:nvGraphicFramePr>
        <p:xfrm>
          <a:off x="6382019" y="3261242"/>
          <a:ext cx="1117600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22080" imgH="241200" progId="Equation.DSMT4">
                  <p:embed/>
                </p:oleObj>
              </mc:Choice>
              <mc:Fallback>
                <p:oleObj name="Equation" r:id="rId6" imgW="622080" imgH="24120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2019" y="3261242"/>
                        <a:ext cx="1117600" cy="384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E8A0275F-3A59-E674-ABF5-7A7359BBAD26}"/>
              </a:ext>
            </a:extLst>
          </p:cNvPr>
          <p:cNvSpPr txBox="1"/>
          <p:nvPr/>
        </p:nvSpPr>
        <p:spPr>
          <a:xfrm>
            <a:off x="6791276" y="1155700"/>
            <a:ext cx="1838966" cy="369332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Dielectric region</a:t>
            </a:r>
          </a:p>
        </p:txBody>
      </p:sp>
    </p:spTree>
    <p:extLst>
      <p:ext uri="{BB962C8B-B14F-4D97-AF65-F5344CB8AC3E}">
        <p14:creationId xmlns:p14="http://schemas.microsoft.com/office/powerpoint/2010/main" val="40604912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422400" y="1733797"/>
            <a:ext cx="6870700" cy="4322620"/>
          </a:xfrm>
          <a:prstGeom prst="rect">
            <a:avLst/>
          </a:prstGeom>
          <a:solidFill>
            <a:srgbClr val="CC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86737" y="820953"/>
            <a:ext cx="30843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Summary of Fields</a:t>
            </a:r>
            <a:endParaRPr lang="en-US" sz="2400" baseline="-25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0661" name="Object 8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0312955"/>
              </p:ext>
            </p:extLst>
          </p:nvPr>
        </p:nvGraphicFramePr>
        <p:xfrm>
          <a:off x="1784802" y="5106988"/>
          <a:ext cx="5324475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857320" imgH="482400" progId="Equation.DSMT4">
                  <p:embed/>
                </p:oleObj>
              </mc:Choice>
              <mc:Fallback>
                <p:oleObj name="Equation" r:id="rId2" imgW="2857320" imgH="4824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4802" y="5106988"/>
                        <a:ext cx="5324475" cy="81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8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9399229"/>
              </p:ext>
            </p:extLst>
          </p:nvPr>
        </p:nvGraphicFramePr>
        <p:xfrm>
          <a:off x="1804234" y="4243615"/>
          <a:ext cx="4563680" cy="7395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527200" imgH="457200" progId="Equation.DSMT4">
                  <p:embed/>
                </p:oleObj>
              </mc:Choice>
              <mc:Fallback>
                <p:oleObj name="Equation" r:id="rId4" imgW="2527200" imgH="4572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4234" y="4243615"/>
                        <a:ext cx="4563680" cy="73954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85" name="Object 8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3819754"/>
              </p:ext>
            </p:extLst>
          </p:nvPr>
        </p:nvGraphicFramePr>
        <p:xfrm>
          <a:off x="1816552" y="2974976"/>
          <a:ext cx="6183313" cy="754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543120" imgH="482400" progId="Equation.DSMT4">
                  <p:embed/>
                </p:oleObj>
              </mc:Choice>
              <mc:Fallback>
                <p:oleObj name="Equation" r:id="rId6" imgW="3543120" imgH="482400" progId="Equation.DSMT4">
                  <p:embed/>
                  <p:pic>
                    <p:nvPicPr>
                      <p:cNvPr id="0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6552" y="2974976"/>
                        <a:ext cx="6183313" cy="754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86" name="Object 8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1068581"/>
              </p:ext>
            </p:extLst>
          </p:nvPr>
        </p:nvGraphicFramePr>
        <p:xfrm>
          <a:off x="1857376" y="2020889"/>
          <a:ext cx="5370513" cy="68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200400" imgH="457200" progId="Equation.DSMT4">
                  <p:embed/>
                </p:oleObj>
              </mc:Choice>
              <mc:Fallback>
                <p:oleObj name="Equation" r:id="rId8" imgW="3200400" imgH="457200" progId="Equation.DSMT4">
                  <p:embed/>
                  <p:pic>
                    <p:nvPicPr>
                      <p:cNvPr id="0" name="Object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7376" y="2020889"/>
                        <a:ext cx="5370513" cy="687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" name="Group 14"/>
          <p:cNvGrpSpPr/>
          <p:nvPr/>
        </p:nvGrpSpPr>
        <p:grpSpPr>
          <a:xfrm>
            <a:off x="9107465" y="3337625"/>
            <a:ext cx="2057400" cy="2002972"/>
            <a:chOff x="6966857" y="2449286"/>
            <a:chExt cx="2057400" cy="2002972"/>
          </a:xfrm>
        </p:grpSpPr>
        <p:sp>
          <p:nvSpPr>
            <p:cNvPr id="14" name="Rectangle 13"/>
            <p:cNvSpPr/>
            <p:nvPr/>
          </p:nvSpPr>
          <p:spPr>
            <a:xfrm>
              <a:off x="6966857" y="2449286"/>
              <a:ext cx="2057400" cy="2002972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71687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58436338"/>
                </p:ext>
              </p:extLst>
            </p:nvPr>
          </p:nvGraphicFramePr>
          <p:xfrm>
            <a:off x="7123341" y="2646136"/>
            <a:ext cx="1827213" cy="736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1066680" imgH="507960" progId="Equation.DSMT4">
                    <p:embed/>
                  </p:oleObj>
                </mc:Choice>
                <mc:Fallback>
                  <p:oleObj name="Equation" r:id="rId10" imgW="1066680" imgH="507960" progId="Equation.DSMT4">
                    <p:embed/>
                    <p:pic>
                      <p:nvPicPr>
                        <p:cNvPr id="0" name="Picture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123341" y="2646136"/>
                          <a:ext cx="1827213" cy="736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688" name="Object 8"/>
            <p:cNvGraphicFramePr>
              <a:graphicFrameLocks noChangeAspect="1"/>
            </p:cNvGraphicFramePr>
            <p:nvPr/>
          </p:nvGraphicFramePr>
          <p:xfrm>
            <a:off x="7126795" y="3613360"/>
            <a:ext cx="1791568" cy="685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1307880" imgH="507960" progId="Equation.DSMT4">
                    <p:embed/>
                  </p:oleObj>
                </mc:Choice>
                <mc:Fallback>
                  <p:oleObj name="Equation" r:id="rId12" imgW="1307880" imgH="507960" progId="Equation.DSMT4">
                    <p:embed/>
                    <p:pic>
                      <p:nvPicPr>
                        <p:cNvPr id="0" name="Picture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126795" y="3613360"/>
                          <a:ext cx="1791568" cy="6858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63C2-E354-4733-8A09-A5F398AA1CEE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783308" y="1"/>
            <a:ext cx="8884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Example (cont.)</a:t>
            </a: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BD196D91-0B11-3A64-6F68-91E8897C146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2629982"/>
              </p:ext>
            </p:extLst>
          </p:nvPr>
        </p:nvGraphicFramePr>
        <p:xfrm>
          <a:off x="9086850" y="2338388"/>
          <a:ext cx="2005013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2004272" imgH="653976" progId="Equation.DSMT4">
                  <p:embed/>
                </p:oleObj>
              </mc:Choice>
              <mc:Fallback>
                <p:oleObj name="Equation" r:id="rId14" imgW="2004272" imgH="653976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9086850" y="2338388"/>
                        <a:ext cx="2005013" cy="65405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604912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5839" y="781702"/>
            <a:ext cx="3030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Power Calculations: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5922688"/>
              </p:ext>
            </p:extLst>
          </p:nvPr>
        </p:nvGraphicFramePr>
        <p:xfrm>
          <a:off x="1976438" y="2822575"/>
          <a:ext cx="709295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340080" imgH="533160" progId="Equation.DSMT4">
                  <p:embed/>
                </p:oleObj>
              </mc:Choice>
              <mc:Fallback>
                <p:oleObj name="Equation" r:id="rId2" imgW="3340080" imgH="533160" progId="Equation.DSMT4">
                  <p:embed/>
                  <p:pic>
                    <p:nvPicPr>
                      <p:cNvPr id="0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6438" y="2822575"/>
                        <a:ext cx="7092950" cy="96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631" name="Object 5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8105431"/>
              </p:ext>
            </p:extLst>
          </p:nvPr>
        </p:nvGraphicFramePr>
        <p:xfrm>
          <a:off x="3079750" y="4116388"/>
          <a:ext cx="5634038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641320" imgH="533160" progId="Equation.DSMT4">
                  <p:embed/>
                </p:oleObj>
              </mc:Choice>
              <mc:Fallback>
                <p:oleObj name="Equation" r:id="rId4" imgW="2641320" imgH="533160" progId="Equation.DSMT4">
                  <p:embed/>
                  <p:pic>
                    <p:nvPicPr>
                      <p:cNvPr id="0" name="Object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9750" y="4116388"/>
                        <a:ext cx="5634038" cy="971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633" name="Object 5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8696857"/>
              </p:ext>
            </p:extLst>
          </p:nvPr>
        </p:nvGraphicFramePr>
        <p:xfrm>
          <a:off x="3108325" y="5308600"/>
          <a:ext cx="6500813" cy="89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301920" imgH="533160" progId="Equation.DSMT4">
                  <p:embed/>
                </p:oleObj>
              </mc:Choice>
              <mc:Fallback>
                <p:oleObj name="Equation" r:id="rId6" imgW="3301920" imgH="533160" progId="Equation.DSMT4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8325" y="5308600"/>
                        <a:ext cx="6500813" cy="896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6307347" y="837581"/>
            <a:ext cx="4221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itchFamily="34" charset="0"/>
                <a:cs typeface="Arial" pitchFamily="34" charset="0"/>
              </a:rPr>
              <a:t>Note:</a:t>
            </a:r>
            <a:r>
              <a:rPr lang="en-US" dirty="0">
                <a:latin typeface="Arial" pitchFamily="34" charset="0"/>
                <a:cs typeface="Arial" pitchFamily="34" charset="0"/>
              </a:rPr>
              <a:t> In this example,</a:t>
            </a:r>
            <a:r>
              <a:rPr lang="en-US" dirty="0"/>
              <a:t>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US" dirty="0">
                <a:latin typeface="Arial" pitchFamily="34" charset="0"/>
                <a:cs typeface="Arial" pitchFamily="34" charset="0"/>
              </a:rPr>
              <a:t>and</a:t>
            </a:r>
            <a:r>
              <a:rPr lang="en-US" dirty="0"/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  <a:sym typeface="Symbol"/>
              </a:rPr>
              <a:t></a:t>
            </a:r>
            <a:r>
              <a:rPr lang="en-US" dirty="0">
                <a:sym typeface="Symbol"/>
              </a:rPr>
              <a:t> </a:t>
            </a:r>
            <a:r>
              <a:rPr lang="en-US" dirty="0">
                <a:latin typeface="Arial" pitchFamily="34" charset="0"/>
                <a:cs typeface="Arial" pitchFamily="34" charset="0"/>
                <a:sym typeface="Symbol"/>
              </a:rPr>
              <a:t>are real</a:t>
            </a:r>
            <a:r>
              <a:rPr lang="en-US" dirty="0">
                <a:sym typeface="Symbol"/>
              </a:rPr>
              <a:t>.</a:t>
            </a:r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63C2-E354-4733-8A09-A5F398AA1CEE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783308" y="1"/>
            <a:ext cx="8884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Example (cont.)</a:t>
            </a:r>
          </a:p>
        </p:txBody>
      </p:sp>
      <p:graphicFrame>
        <p:nvGraphicFramePr>
          <p:cNvPr id="7271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6275325"/>
              </p:ext>
            </p:extLst>
          </p:nvPr>
        </p:nvGraphicFramePr>
        <p:xfrm>
          <a:off x="3638550" y="1539876"/>
          <a:ext cx="3602491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904760" imgH="444240" progId="Equation.DSMT4">
                  <p:embed/>
                </p:oleObj>
              </mc:Choice>
              <mc:Fallback>
                <p:oleObj name="Equation" r:id="rId8" imgW="1904760" imgH="444240" progId="Equation.DSMT4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8550" y="1539876"/>
                        <a:ext cx="3602491" cy="714375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514601" y="1711325"/>
            <a:ext cx="9701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Recall:</a:t>
            </a:r>
          </a:p>
        </p:txBody>
      </p:sp>
    </p:spTree>
    <p:extLst>
      <p:ext uri="{BB962C8B-B14F-4D97-AF65-F5344CB8AC3E}">
        <p14:creationId xmlns:p14="http://schemas.microsoft.com/office/powerpoint/2010/main" val="8281765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4497" y="1227539"/>
            <a:ext cx="2017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Final Results:</a:t>
            </a: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9923059"/>
              </p:ext>
            </p:extLst>
          </p:nvPr>
        </p:nvGraphicFramePr>
        <p:xfrm>
          <a:off x="1481138" y="1835150"/>
          <a:ext cx="2524125" cy="147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57120" imgH="774360" progId="Equation.DSMT4">
                  <p:embed/>
                </p:oleObj>
              </mc:Choice>
              <mc:Fallback>
                <p:oleObj name="Equation" r:id="rId2" imgW="1257120" imgH="774360" progId="Equation.DSMT4">
                  <p:embed/>
                  <p:pic>
                    <p:nvPicPr>
                      <p:cNvPr id="0" name="Picture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1138" y="1835150"/>
                        <a:ext cx="2524125" cy="1479550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Slide Number Placeholder 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63C2-E354-4733-8A09-A5F398AA1CEE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55" name="TextBox 54"/>
          <p:cNvSpPr txBox="1"/>
          <p:nvPr/>
        </p:nvSpPr>
        <p:spPr>
          <a:xfrm>
            <a:off x="1783308" y="1"/>
            <a:ext cx="8884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Example (cont.)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5941401" y="2028156"/>
            <a:ext cx="4490314" cy="2763539"/>
            <a:chOff x="1501102" y="2301947"/>
            <a:chExt cx="4490314" cy="2763539"/>
          </a:xfrm>
        </p:grpSpPr>
        <p:sp>
          <p:nvSpPr>
            <p:cNvPr id="57" name="AutoShape 5"/>
            <p:cNvSpPr>
              <a:spLocks noChangeArrowheads="1"/>
            </p:cNvSpPr>
            <p:nvPr/>
          </p:nvSpPr>
          <p:spPr bwMode="auto">
            <a:xfrm>
              <a:off x="2816416" y="2301947"/>
              <a:ext cx="3175000" cy="2109787"/>
            </a:xfrm>
            <a:prstGeom prst="cube">
              <a:avLst>
                <a:gd name="adj" fmla="val 74861"/>
              </a:avLst>
            </a:prstGeom>
            <a:solidFill>
              <a:srgbClr val="B2B2B2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8" name="Text Box 8"/>
            <p:cNvSpPr txBox="1">
              <a:spLocks noChangeArrowheads="1"/>
            </p:cNvSpPr>
            <p:nvPr/>
          </p:nvSpPr>
          <p:spPr bwMode="auto">
            <a:xfrm>
              <a:off x="3406966" y="4379984"/>
              <a:ext cx="252413" cy="39687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000" i="1" kern="0">
                  <a:solidFill>
                    <a:srgbClr val="000000"/>
                  </a:solidFill>
                  <a:latin typeface="Times New Roman" pitchFamily="18" charset="0"/>
                  <a:sym typeface="Symbol" pitchFamily="18" charset="2"/>
                </a:rPr>
                <a:t>a</a:t>
              </a:r>
              <a:endParaRPr lang="en-US" sz="2000" kern="0" baseline="-25000">
                <a:solidFill>
                  <a:srgbClr val="000000"/>
                </a:solidFill>
              </a:endParaRPr>
            </a:p>
          </p:txBody>
        </p:sp>
        <p:sp>
          <p:nvSpPr>
            <p:cNvPr id="59" name="AutoShape 16"/>
            <p:cNvSpPr>
              <a:spLocks noChangeArrowheads="1"/>
            </p:cNvSpPr>
            <p:nvPr/>
          </p:nvSpPr>
          <p:spPr bwMode="auto">
            <a:xfrm>
              <a:off x="2502091" y="3551309"/>
              <a:ext cx="2228850" cy="1179512"/>
            </a:xfrm>
            <a:prstGeom prst="cube">
              <a:avLst>
                <a:gd name="adj" fmla="val 54231"/>
              </a:avLst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graphicFrame>
          <p:nvGraphicFramePr>
            <p:cNvPr id="60" name="Object 17"/>
            <p:cNvGraphicFramePr>
              <a:graphicFrameLocks noChangeAspect="1"/>
            </p:cNvGraphicFramePr>
            <p:nvPr/>
          </p:nvGraphicFramePr>
          <p:xfrm>
            <a:off x="3175191" y="4178372"/>
            <a:ext cx="334963" cy="463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164880" imgH="228600" progId="Equation.DSMT4">
                    <p:embed/>
                  </p:oleObj>
                </mc:Choice>
                <mc:Fallback>
                  <p:oleObj name="Equation" r:id="rId4" imgW="164880" imgH="228600" progId="Equation.DSMT4">
                    <p:embed/>
                    <p:pic>
                      <p:nvPicPr>
                        <p:cNvPr id="0" name="Picture 6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75191" y="4178372"/>
                          <a:ext cx="334963" cy="4635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" name="Object 18"/>
            <p:cNvGraphicFramePr>
              <a:graphicFrameLocks noChangeAspect="1"/>
            </p:cNvGraphicFramePr>
            <p:nvPr/>
          </p:nvGraphicFramePr>
          <p:xfrm>
            <a:off x="4110228" y="2746447"/>
            <a:ext cx="334963" cy="463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164880" imgH="228600" progId="Equation.DSMT4">
                    <p:embed/>
                  </p:oleObj>
                </mc:Choice>
                <mc:Fallback>
                  <p:oleObj name="Equation" r:id="rId6" imgW="164880" imgH="228600" progId="Equation.DSMT4">
                    <p:embed/>
                    <p:pic>
                      <p:nvPicPr>
                        <p:cNvPr id="0" name="Picture 6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10228" y="2746447"/>
                          <a:ext cx="334963" cy="4635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2" name="Line 19"/>
            <p:cNvSpPr>
              <a:spLocks noChangeShapeType="1"/>
            </p:cNvSpPr>
            <p:nvPr/>
          </p:nvSpPr>
          <p:spPr bwMode="auto">
            <a:xfrm flipV="1">
              <a:off x="5029391" y="3525909"/>
              <a:ext cx="463550" cy="4762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3" name="Line 23"/>
            <p:cNvSpPr>
              <a:spLocks noChangeShapeType="1"/>
            </p:cNvSpPr>
            <p:nvPr/>
          </p:nvSpPr>
          <p:spPr bwMode="auto">
            <a:xfrm>
              <a:off x="3143441" y="3556072"/>
              <a:ext cx="0" cy="5524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4" name="Line 24"/>
            <p:cNvSpPr>
              <a:spLocks noChangeShapeType="1"/>
            </p:cNvSpPr>
            <p:nvPr/>
          </p:nvSpPr>
          <p:spPr bwMode="auto">
            <a:xfrm>
              <a:off x="3143441" y="4108522"/>
              <a:ext cx="157162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5" name="AutoShape 25"/>
            <p:cNvSpPr>
              <a:spLocks noChangeArrowheads="1"/>
            </p:cNvSpPr>
            <p:nvPr/>
          </p:nvSpPr>
          <p:spPr bwMode="auto">
            <a:xfrm rot="18904038">
              <a:off x="3445066" y="3649734"/>
              <a:ext cx="841375" cy="268287"/>
            </a:xfrm>
            <a:prstGeom prst="rightArrow">
              <a:avLst>
                <a:gd name="adj1" fmla="val 38315"/>
                <a:gd name="adj2" fmla="val 102736"/>
              </a:avLst>
            </a:prstGeom>
            <a:solidFill>
              <a:srgbClr val="FF9933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6" name="Line 46"/>
            <p:cNvSpPr>
              <a:spLocks noChangeShapeType="1"/>
            </p:cNvSpPr>
            <p:nvPr/>
          </p:nvSpPr>
          <p:spPr bwMode="auto">
            <a:xfrm flipV="1">
              <a:off x="2495741" y="4110109"/>
              <a:ext cx="649288" cy="6223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7" name="Line 85"/>
            <p:cNvSpPr>
              <a:spLocks noChangeShapeType="1"/>
            </p:cNvSpPr>
            <p:nvPr/>
          </p:nvSpPr>
          <p:spPr bwMode="auto">
            <a:xfrm flipH="1">
              <a:off x="1839686" y="4078359"/>
              <a:ext cx="7544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8" name="Line 85"/>
            <p:cNvSpPr>
              <a:spLocks noChangeShapeType="1"/>
            </p:cNvSpPr>
            <p:nvPr/>
          </p:nvSpPr>
          <p:spPr bwMode="auto">
            <a:xfrm rot="5400000" flipH="1">
              <a:off x="4267016" y="2993688"/>
              <a:ext cx="84659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graphicFrame>
          <p:nvGraphicFramePr>
            <p:cNvPr id="70" name="Object 33"/>
            <p:cNvGraphicFramePr>
              <a:graphicFrameLocks noChangeAspect="1"/>
            </p:cNvGraphicFramePr>
            <p:nvPr/>
          </p:nvGraphicFramePr>
          <p:xfrm>
            <a:off x="1501102" y="3968070"/>
            <a:ext cx="234950" cy="2270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126720" imgH="139680" progId="Equation.DSMT4">
                    <p:embed/>
                  </p:oleObj>
                </mc:Choice>
                <mc:Fallback>
                  <p:oleObj name="Equation" r:id="rId8" imgW="126720" imgH="139680" progId="Equation.DSMT4">
                    <p:embed/>
                    <p:pic>
                      <p:nvPicPr>
                        <p:cNvPr id="0" name="Picture 6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01102" y="3968070"/>
                          <a:ext cx="234950" cy="22701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" name="Object 34"/>
            <p:cNvGraphicFramePr>
              <a:graphicFrameLocks noChangeAspect="1"/>
            </p:cNvGraphicFramePr>
            <p:nvPr/>
          </p:nvGraphicFramePr>
          <p:xfrm>
            <a:off x="4820557" y="2651125"/>
            <a:ext cx="258763" cy="268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139680" imgH="164880" progId="Equation.DSMT4">
                    <p:embed/>
                  </p:oleObj>
                </mc:Choice>
                <mc:Fallback>
                  <p:oleObj name="Equation" r:id="rId10" imgW="139680" imgH="164880" progId="Equation.DSMT4">
                    <p:embed/>
                    <p:pic>
                      <p:nvPicPr>
                        <p:cNvPr id="0" name="Picture 6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20557" y="2651125"/>
                          <a:ext cx="258763" cy="26828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2" name="Object 35"/>
            <p:cNvGraphicFramePr>
              <a:graphicFrameLocks noChangeAspect="1"/>
            </p:cNvGraphicFramePr>
            <p:nvPr/>
          </p:nvGraphicFramePr>
          <p:xfrm>
            <a:off x="5648325" y="3498850"/>
            <a:ext cx="211138" cy="206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114120" imgH="126720" progId="Equation.DSMT4">
                    <p:embed/>
                  </p:oleObj>
                </mc:Choice>
                <mc:Fallback>
                  <p:oleObj name="Equation" r:id="rId12" imgW="114120" imgH="126720" progId="Equation.DSMT4">
                    <p:embed/>
                    <p:pic>
                      <p:nvPicPr>
                        <p:cNvPr id="0" name="Picture 6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48325" y="3498850"/>
                          <a:ext cx="211138" cy="2063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3" name="Object 36"/>
            <p:cNvGraphicFramePr>
              <a:graphicFrameLocks noChangeAspect="1"/>
            </p:cNvGraphicFramePr>
            <p:nvPr/>
          </p:nvGraphicFramePr>
          <p:xfrm>
            <a:off x="4894263" y="4111625"/>
            <a:ext cx="633412" cy="2889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342720" imgH="177480" progId="Equation.DSMT4">
                    <p:embed/>
                  </p:oleObj>
                </mc:Choice>
                <mc:Fallback>
                  <p:oleObj name="Equation" r:id="rId14" imgW="342720" imgH="177480" progId="Equation.DSMT4">
                    <p:embed/>
                    <p:pic>
                      <p:nvPicPr>
                        <p:cNvPr id="0" name="Picture 6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94263" y="4111625"/>
                          <a:ext cx="633412" cy="2889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4" name="Object 37"/>
            <p:cNvGraphicFramePr>
              <a:graphicFrameLocks noChangeAspect="1"/>
            </p:cNvGraphicFramePr>
            <p:nvPr/>
          </p:nvGraphicFramePr>
          <p:xfrm>
            <a:off x="3187700" y="4838474"/>
            <a:ext cx="234950" cy="2270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126720" imgH="139680" progId="Equation.DSMT4">
                    <p:embed/>
                  </p:oleObj>
                </mc:Choice>
                <mc:Fallback>
                  <p:oleObj name="Equation" r:id="rId16" imgW="126720" imgH="139680" progId="Equation.DSMT4">
                    <p:embed/>
                    <p:pic>
                      <p:nvPicPr>
                        <p:cNvPr id="0" name="Picture 6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87700" y="4838474"/>
                          <a:ext cx="234950" cy="22701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5" name="Object 38"/>
            <p:cNvGraphicFramePr>
              <a:graphicFrameLocks noChangeAspect="1"/>
            </p:cNvGraphicFramePr>
            <p:nvPr/>
          </p:nvGraphicFramePr>
          <p:xfrm>
            <a:off x="2185988" y="4351338"/>
            <a:ext cx="234950" cy="2889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126720" imgH="177480" progId="Equation.DSMT4">
                    <p:embed/>
                  </p:oleObj>
                </mc:Choice>
                <mc:Fallback>
                  <p:oleObj name="Equation" r:id="rId18" imgW="126720" imgH="177480" progId="Equation.DSMT4">
                    <p:embed/>
                    <p:pic>
                      <p:nvPicPr>
                        <p:cNvPr id="0" name="Picture 7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85988" y="4351338"/>
                          <a:ext cx="234950" cy="2889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6" name="Object 39"/>
            <p:cNvGraphicFramePr>
              <a:graphicFrameLocks noChangeAspect="1"/>
            </p:cNvGraphicFramePr>
            <p:nvPr/>
          </p:nvGraphicFramePr>
          <p:xfrm>
            <a:off x="2272392" y="3641725"/>
            <a:ext cx="280988" cy="268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152280" imgH="164880" progId="Equation.DSMT4">
                    <p:embed/>
                  </p:oleObj>
                </mc:Choice>
                <mc:Fallback>
                  <p:oleObj name="Equation" r:id="rId20" imgW="152280" imgH="164880" progId="Equation.DSMT4">
                    <p:embed/>
                    <p:pic>
                      <p:nvPicPr>
                        <p:cNvPr id="0" name="Picture 7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72392" y="3641725"/>
                          <a:ext cx="280988" cy="26828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7" name="Object 40"/>
            <p:cNvGraphicFramePr>
              <a:graphicFrameLocks noChangeAspect="1"/>
            </p:cNvGraphicFramePr>
            <p:nvPr/>
          </p:nvGraphicFramePr>
          <p:xfrm>
            <a:off x="3415847" y="2542949"/>
            <a:ext cx="258763" cy="2682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2" imgW="139680" imgH="164880" progId="Equation.DSMT4">
                    <p:embed/>
                  </p:oleObj>
                </mc:Choice>
                <mc:Fallback>
                  <p:oleObj name="Equation" r:id="rId22" imgW="139680" imgH="164880" progId="Equation.DSMT4">
                    <p:embed/>
                    <p:pic>
                      <p:nvPicPr>
                        <p:cNvPr id="0" name="Picture 7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15847" y="2542949"/>
                          <a:ext cx="258763" cy="26828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8" name="TextBox 77"/>
          <p:cNvSpPr txBox="1"/>
          <p:nvPr/>
        </p:nvSpPr>
        <p:spPr>
          <a:xfrm>
            <a:off x="5429268" y="5428838"/>
            <a:ext cx="5365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Note:</a:t>
            </a:r>
            <a:r>
              <a:rPr lang="en-US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90.1% of the incident power is transmitted.</a:t>
            </a:r>
          </a:p>
        </p:txBody>
      </p:sp>
      <p:graphicFrame>
        <p:nvGraphicFramePr>
          <p:cNvPr id="24649" name="Object 7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3018639"/>
              </p:ext>
            </p:extLst>
          </p:nvPr>
        </p:nvGraphicFramePr>
        <p:xfrm>
          <a:off x="1842098" y="4159169"/>
          <a:ext cx="1673516" cy="1524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927000" imgH="888840" progId="Equation.DSMT4">
                  <p:embed/>
                </p:oleObj>
              </mc:Choice>
              <mc:Fallback>
                <p:oleObj name="Equation" r:id="rId24" imgW="927000" imgH="888840" progId="Equation.DSMT4">
                  <p:embed/>
                  <p:pic>
                    <p:nvPicPr>
                      <p:cNvPr id="0" name="Picture 7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2098" y="4159169"/>
                        <a:ext cx="1673516" cy="1524887"/>
                      </a:xfrm>
                      <a:prstGeom prst="rect">
                        <a:avLst/>
                      </a:prstGeom>
                      <a:solidFill>
                        <a:srgbClr val="DDDDDD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B74A80C7-EA42-155F-8606-C9ACE7D1D30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7925186"/>
              </p:ext>
            </p:extLst>
          </p:nvPr>
        </p:nvGraphicFramePr>
        <p:xfrm>
          <a:off x="5289550" y="1195388"/>
          <a:ext cx="2005013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2004272" imgH="653976" progId="Equation.DSMT4">
                  <p:embed/>
                </p:oleObj>
              </mc:Choice>
              <mc:Fallback>
                <p:oleObj name="Equation" r:id="rId26" imgW="2004272" imgH="653976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5289550" y="1195388"/>
                        <a:ext cx="2005013" cy="654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281765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lide Number Placeholder 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63C2-E354-4733-8A09-A5F398AA1CEE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55" name="TextBox 54"/>
          <p:cNvSpPr txBox="1"/>
          <p:nvPr/>
        </p:nvSpPr>
        <p:spPr>
          <a:xfrm>
            <a:off x="1783308" y="1"/>
            <a:ext cx="8884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Quarter-Wave Transformer in Waveguide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1355796" y="865414"/>
            <a:ext cx="50099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A quarter-wave transformer is shown here.</a:t>
            </a:r>
          </a:p>
        </p:txBody>
      </p:sp>
      <p:graphicFrame>
        <p:nvGraphicFramePr>
          <p:cNvPr id="85016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0580602"/>
              </p:ext>
            </p:extLst>
          </p:nvPr>
        </p:nvGraphicFramePr>
        <p:xfrm>
          <a:off x="3587750" y="2332038"/>
          <a:ext cx="1244600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72840" imgH="241200" progId="Equation.DSMT4">
                  <p:embed/>
                </p:oleObj>
              </mc:Choice>
              <mc:Fallback>
                <p:oleObj name="Equation" r:id="rId2" imgW="672840" imgH="241200" progId="Equation.DSMT4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7750" y="2332038"/>
                        <a:ext cx="1244600" cy="392112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300999"/>
              </p:ext>
            </p:extLst>
          </p:nvPr>
        </p:nvGraphicFramePr>
        <p:xfrm>
          <a:off x="3490831" y="1472478"/>
          <a:ext cx="2176758" cy="5426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39600" imgH="266400" progId="Equation.DSMT4">
                  <p:embed/>
                </p:oleObj>
              </mc:Choice>
              <mc:Fallback>
                <p:oleObj name="Equation" r:id="rId4" imgW="939600" imgH="266400" progId="Equation.DSMT4">
                  <p:embed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0831" y="1472478"/>
                        <a:ext cx="2176758" cy="542698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86" name="TextBox 85"/>
          <p:cNvSpPr txBox="1"/>
          <p:nvPr/>
        </p:nvSpPr>
        <p:spPr>
          <a:xfrm>
            <a:off x="3582230" y="6161315"/>
            <a:ext cx="49936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Now 100% of the incident power is transmitted.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76064" y="1567544"/>
            <a:ext cx="8386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Goal:</a:t>
            </a:r>
          </a:p>
        </p:txBody>
      </p:sp>
      <p:graphicFrame>
        <p:nvGraphicFramePr>
          <p:cNvPr id="85026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7301647"/>
              </p:ext>
            </p:extLst>
          </p:nvPr>
        </p:nvGraphicFramePr>
        <p:xfrm>
          <a:off x="7674739" y="2031177"/>
          <a:ext cx="2138362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155600" imgH="228600" progId="Equation.DSMT4">
                  <p:embed/>
                </p:oleObj>
              </mc:Choice>
              <mc:Fallback>
                <p:oleObj name="Equation" r:id="rId6" imgW="1155600" imgH="228600" progId="Equation.DSMT4">
                  <p:embed/>
                  <p:pic>
                    <p:nvPicPr>
                      <p:cNvPr id="0" name="Picture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74739" y="2031177"/>
                        <a:ext cx="2138362" cy="371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025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6204204"/>
              </p:ext>
            </p:extLst>
          </p:nvPr>
        </p:nvGraphicFramePr>
        <p:xfrm>
          <a:off x="6574066" y="3265118"/>
          <a:ext cx="1000125" cy="347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609480" imgH="241200" progId="Equation.DSMT4">
                  <p:embed/>
                </p:oleObj>
              </mc:Choice>
              <mc:Fallback>
                <p:oleObj name="Equation" r:id="rId8" imgW="609480" imgH="241200" progId="Equation.DSMT4">
                  <p:embed/>
                  <p:pic>
                    <p:nvPicPr>
                      <p:cNvPr id="0" name="Picture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74066" y="3265118"/>
                        <a:ext cx="1000125" cy="347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9" name="Group 38"/>
          <p:cNvGrpSpPr/>
          <p:nvPr/>
        </p:nvGrpSpPr>
        <p:grpSpPr>
          <a:xfrm>
            <a:off x="3076002" y="2972276"/>
            <a:ext cx="6111188" cy="2649380"/>
            <a:chOff x="1602802" y="3124676"/>
            <a:chExt cx="6111188" cy="2649380"/>
          </a:xfrm>
        </p:grpSpPr>
        <p:sp>
          <p:nvSpPr>
            <p:cNvPr id="53" name="Rectangle 52"/>
            <p:cNvSpPr/>
            <p:nvPr/>
          </p:nvSpPr>
          <p:spPr>
            <a:xfrm>
              <a:off x="4771896" y="3894103"/>
              <a:ext cx="1959434" cy="139337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 Box 4"/>
            <p:cNvSpPr txBox="1">
              <a:spLocks noChangeArrowheads="1"/>
            </p:cNvSpPr>
            <p:nvPr/>
          </p:nvSpPr>
          <p:spPr bwMode="auto">
            <a:xfrm>
              <a:off x="2332515" y="3389400"/>
              <a:ext cx="1439512" cy="36933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kern="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Symbol" pitchFamily="18" charset="2"/>
                </a:rPr>
                <a:t>Top view</a:t>
              </a:r>
              <a:endParaRPr lang="en-US" i="1" kern="0" dirty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Symbol" pitchFamily="18" charset="2"/>
              </a:endParaRPr>
            </a:p>
          </p:txBody>
        </p:sp>
        <p:sp>
          <p:nvSpPr>
            <p:cNvPr id="34" name="AutoShape 7"/>
            <p:cNvSpPr>
              <a:spLocks noChangeArrowheads="1"/>
            </p:cNvSpPr>
            <p:nvPr/>
          </p:nvSpPr>
          <p:spPr bwMode="auto">
            <a:xfrm>
              <a:off x="2731738" y="4495062"/>
              <a:ext cx="330200" cy="182562"/>
            </a:xfrm>
            <a:prstGeom prst="rightArrow">
              <a:avLst>
                <a:gd name="adj1" fmla="val 50000"/>
                <a:gd name="adj2" fmla="val 45217"/>
              </a:avLst>
            </a:prstGeom>
            <a:solidFill>
              <a:srgbClr val="FF0033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5" name="AutoShape 8"/>
            <p:cNvSpPr>
              <a:spLocks noChangeArrowheads="1"/>
            </p:cNvSpPr>
            <p:nvPr/>
          </p:nvSpPr>
          <p:spPr bwMode="auto">
            <a:xfrm>
              <a:off x="5624163" y="4487825"/>
              <a:ext cx="330200" cy="195262"/>
            </a:xfrm>
            <a:prstGeom prst="rightArrow">
              <a:avLst>
                <a:gd name="adj1" fmla="val 50000"/>
                <a:gd name="adj2" fmla="val 42276"/>
              </a:avLst>
            </a:prstGeom>
            <a:solidFill>
              <a:srgbClr val="FF0033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6" name="Line 10"/>
            <p:cNvSpPr>
              <a:spLocks noChangeShapeType="1"/>
            </p:cNvSpPr>
            <p:nvPr/>
          </p:nvSpPr>
          <p:spPr bwMode="auto">
            <a:xfrm>
              <a:off x="6833155" y="5265699"/>
              <a:ext cx="54927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7" name="Line 13"/>
            <p:cNvSpPr>
              <a:spLocks noChangeShapeType="1"/>
            </p:cNvSpPr>
            <p:nvPr/>
          </p:nvSpPr>
          <p:spPr bwMode="auto">
            <a:xfrm flipV="1">
              <a:off x="4376388" y="3444815"/>
              <a:ext cx="0" cy="40278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graphicFrame>
          <p:nvGraphicFramePr>
            <p:cNvPr id="45" name="Object 35"/>
            <p:cNvGraphicFramePr>
              <a:graphicFrameLocks noChangeAspect="1"/>
            </p:cNvGraphicFramePr>
            <p:nvPr/>
          </p:nvGraphicFramePr>
          <p:xfrm>
            <a:off x="7502852" y="5161380"/>
            <a:ext cx="211138" cy="206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114120" imgH="126720" progId="Equation.DSMT4">
                    <p:embed/>
                  </p:oleObj>
                </mc:Choice>
                <mc:Fallback>
                  <p:oleObj name="Equation" r:id="rId10" imgW="114120" imgH="126720" progId="Equation.DSMT4">
                    <p:embed/>
                    <p:pic>
                      <p:nvPicPr>
                        <p:cNvPr id="0" name="Picture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502852" y="5161380"/>
                          <a:ext cx="211138" cy="2063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6" name="Object 35"/>
            <p:cNvGraphicFramePr>
              <a:graphicFrameLocks noChangeAspect="1"/>
            </p:cNvGraphicFramePr>
            <p:nvPr/>
          </p:nvGraphicFramePr>
          <p:xfrm>
            <a:off x="4282436" y="3124676"/>
            <a:ext cx="234950" cy="2270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126720" imgH="139680" progId="Equation.DSMT4">
                    <p:embed/>
                  </p:oleObj>
                </mc:Choice>
                <mc:Fallback>
                  <p:oleObj name="Equation" r:id="rId12" imgW="126720" imgH="139680" progId="Equation.DSMT4">
                    <p:embed/>
                    <p:pic>
                      <p:nvPicPr>
                        <p:cNvPr id="0" name="Picture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82436" y="3124676"/>
                          <a:ext cx="234950" cy="22701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0" name="Object 35"/>
            <p:cNvGraphicFramePr>
              <a:graphicFrameLocks noChangeAspect="1"/>
            </p:cNvGraphicFramePr>
            <p:nvPr/>
          </p:nvGraphicFramePr>
          <p:xfrm>
            <a:off x="5498386" y="3989805"/>
            <a:ext cx="609600" cy="371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330120" imgH="228600" progId="Equation.DSMT4">
                    <p:embed/>
                  </p:oleObj>
                </mc:Choice>
                <mc:Fallback>
                  <p:oleObj name="Equation" r:id="rId14" imgW="330120" imgH="228600" progId="Equation.DSMT4">
                    <p:embed/>
                    <p:pic>
                      <p:nvPicPr>
                        <p:cNvPr id="0" name="Picture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98386" y="3989805"/>
                          <a:ext cx="609600" cy="371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" name="Object 11"/>
            <p:cNvGraphicFramePr>
              <a:graphicFrameLocks noChangeAspect="1"/>
            </p:cNvGraphicFramePr>
            <p:nvPr/>
          </p:nvGraphicFramePr>
          <p:xfrm>
            <a:off x="2634901" y="3989126"/>
            <a:ext cx="609600" cy="371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330120" imgH="228600" progId="Equation.DSMT4">
                    <p:embed/>
                  </p:oleObj>
                </mc:Choice>
                <mc:Fallback>
                  <p:oleObj name="Equation" r:id="rId14" imgW="330120" imgH="228600" progId="Equation.DSMT4">
                    <p:embed/>
                    <p:pic>
                      <p:nvPicPr>
                        <p:cNvPr id="0" name="Picture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34901" y="3989126"/>
                          <a:ext cx="609600" cy="371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2" name="Rectangle 51"/>
            <p:cNvSpPr/>
            <p:nvPr/>
          </p:nvSpPr>
          <p:spPr>
            <a:xfrm>
              <a:off x="3999016" y="3898637"/>
              <a:ext cx="772886" cy="13933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6"/>
            <p:cNvSpPr>
              <a:spLocks noChangeArrowheads="1"/>
            </p:cNvSpPr>
            <p:nvPr/>
          </p:nvSpPr>
          <p:spPr bwMode="auto">
            <a:xfrm>
              <a:off x="2252313" y="3892513"/>
              <a:ext cx="4467225" cy="1392236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79" name="Straight Arrow Connector 78"/>
            <p:cNvCxnSpPr/>
            <p:nvPr/>
          </p:nvCxnSpPr>
          <p:spPr>
            <a:xfrm>
              <a:off x="3999015" y="5407216"/>
              <a:ext cx="794657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85012" name="Object 20"/>
            <p:cNvGraphicFramePr>
              <a:graphicFrameLocks noChangeAspect="1"/>
            </p:cNvGraphicFramePr>
            <p:nvPr/>
          </p:nvGraphicFramePr>
          <p:xfrm>
            <a:off x="4301776" y="5485131"/>
            <a:ext cx="257175" cy="2889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139680" imgH="177480" progId="Equation.DSMT4">
                    <p:embed/>
                  </p:oleObj>
                </mc:Choice>
                <mc:Fallback>
                  <p:oleObj name="Equation" r:id="rId16" imgW="139680" imgH="177480" progId="Equation.DSMT4">
                    <p:embed/>
                    <p:pic>
                      <p:nvPicPr>
                        <p:cNvPr id="0" name="Picture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01776" y="5485131"/>
                          <a:ext cx="257175" cy="2889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5013" name="Object 21"/>
            <p:cNvGraphicFramePr>
              <a:graphicFrameLocks noChangeAspect="1"/>
            </p:cNvGraphicFramePr>
            <p:nvPr/>
          </p:nvGraphicFramePr>
          <p:xfrm>
            <a:off x="2693864" y="4849550"/>
            <a:ext cx="446087" cy="371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241200" imgH="228600" progId="Equation.DSMT4">
                    <p:embed/>
                  </p:oleObj>
                </mc:Choice>
                <mc:Fallback>
                  <p:oleObj name="Equation" r:id="rId18" imgW="241200" imgH="228600" progId="Equation.DSMT4">
                    <p:embed/>
                    <p:pic>
                      <p:nvPicPr>
                        <p:cNvPr id="0" name="Picture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93864" y="4849550"/>
                          <a:ext cx="446087" cy="371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5014" name="Object 22"/>
            <p:cNvGraphicFramePr>
              <a:graphicFrameLocks noChangeAspect="1"/>
            </p:cNvGraphicFramePr>
            <p:nvPr/>
          </p:nvGraphicFramePr>
          <p:xfrm>
            <a:off x="5568373" y="4882207"/>
            <a:ext cx="446088" cy="371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241200" imgH="228600" progId="Equation.DSMT4">
                    <p:embed/>
                  </p:oleObj>
                </mc:Choice>
                <mc:Fallback>
                  <p:oleObj name="Equation" r:id="rId20" imgW="241200" imgH="228600" progId="Equation.DSMT4">
                    <p:embed/>
                    <p:pic>
                      <p:nvPicPr>
                        <p:cNvPr id="0" name="Picture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68373" y="4882207"/>
                          <a:ext cx="446088" cy="371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5015" name="Object 2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93849782"/>
                </p:ext>
              </p:extLst>
            </p:nvPr>
          </p:nvGraphicFramePr>
          <p:xfrm>
            <a:off x="4185888" y="4828912"/>
            <a:ext cx="469900" cy="371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2" imgW="253800" imgH="228600" progId="Equation.DSMT4">
                    <p:embed/>
                  </p:oleObj>
                </mc:Choice>
                <mc:Fallback>
                  <p:oleObj name="Equation" r:id="rId22" imgW="253800" imgH="228600" progId="Equation.DSMT4">
                    <p:embed/>
                    <p:pic>
                      <p:nvPicPr>
                        <p:cNvPr id="0" name="Picture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85888" y="4828912"/>
                          <a:ext cx="469900" cy="371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82" name="Straight Arrow Connector 81"/>
            <p:cNvCxnSpPr/>
            <p:nvPr/>
          </p:nvCxnSpPr>
          <p:spPr>
            <a:xfrm>
              <a:off x="2017820" y="3915873"/>
              <a:ext cx="0" cy="137160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85020" name="Object 28"/>
            <p:cNvGraphicFramePr>
              <a:graphicFrameLocks noChangeAspect="1"/>
            </p:cNvGraphicFramePr>
            <p:nvPr/>
          </p:nvGraphicFramePr>
          <p:xfrm>
            <a:off x="1602802" y="4485332"/>
            <a:ext cx="233363" cy="2270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4" imgW="126720" imgH="139680" progId="Equation.DSMT4">
                    <p:embed/>
                  </p:oleObj>
                </mc:Choice>
                <mc:Fallback>
                  <p:oleObj name="Equation" r:id="rId24" imgW="126720" imgH="139680" progId="Equation.DSMT4">
                    <p:embed/>
                    <p:pic>
                      <p:nvPicPr>
                        <p:cNvPr id="0" name="Picture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02802" y="4485332"/>
                          <a:ext cx="233363" cy="22701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5023" name="Object 3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85727644"/>
                </p:ext>
              </p:extLst>
            </p:nvPr>
          </p:nvGraphicFramePr>
          <p:xfrm>
            <a:off x="4231698" y="4153091"/>
            <a:ext cx="400050" cy="371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6" imgW="215640" imgH="228600" progId="Equation.DSMT4">
                    <p:embed/>
                  </p:oleObj>
                </mc:Choice>
                <mc:Fallback>
                  <p:oleObj name="Equation" r:id="rId26" imgW="215640" imgH="228600" progId="Equation.DSMT4">
                    <p:embed/>
                    <p:pic>
                      <p:nvPicPr>
                        <p:cNvPr id="0" name="Picture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31698" y="4153091"/>
                          <a:ext cx="400050" cy="371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5027" name="Object 35"/>
            <p:cNvGraphicFramePr>
              <a:graphicFrameLocks noChangeAspect="1"/>
            </p:cNvGraphicFramePr>
            <p:nvPr/>
          </p:nvGraphicFramePr>
          <p:xfrm>
            <a:off x="6270625" y="4198175"/>
            <a:ext cx="306388" cy="371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8" imgW="164880" imgH="228600" progId="Equation.DSMT4">
                    <p:embed/>
                  </p:oleObj>
                </mc:Choice>
                <mc:Fallback>
                  <p:oleObj name="Equation" r:id="rId28" imgW="164880" imgH="228600" progId="Equation.DSMT4">
                    <p:embed/>
                    <p:pic>
                      <p:nvPicPr>
                        <p:cNvPr id="0" name="Picture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70625" y="4198175"/>
                          <a:ext cx="306388" cy="371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8281765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lide Number Placeholder 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63C2-E354-4733-8A09-A5F398AA1CEE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1783308" y="1"/>
            <a:ext cx="8884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Quarter-Wave Transformer in Waveguide (cont.)</a:t>
            </a:r>
          </a:p>
        </p:txBody>
      </p:sp>
      <p:grpSp>
        <p:nvGrpSpPr>
          <p:cNvPr id="53" name="Group 52"/>
          <p:cNvGrpSpPr/>
          <p:nvPr/>
        </p:nvGrpSpPr>
        <p:grpSpPr>
          <a:xfrm>
            <a:off x="3506189" y="5134513"/>
            <a:ext cx="4815446" cy="1213927"/>
            <a:chOff x="1905989" y="5128162"/>
            <a:chExt cx="4815446" cy="1213927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2113808" y="5177642"/>
              <a:ext cx="446512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2123704" y="5828806"/>
              <a:ext cx="446512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Oval 32"/>
            <p:cNvSpPr/>
            <p:nvPr/>
          </p:nvSpPr>
          <p:spPr>
            <a:xfrm>
              <a:off x="3823854" y="5130141"/>
              <a:ext cx="95003" cy="9500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3821874" y="5781304"/>
              <a:ext cx="95003" cy="9500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4546270" y="5128162"/>
              <a:ext cx="95003" cy="9500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/>
            <p:nvPr/>
          </p:nvSpPr>
          <p:spPr>
            <a:xfrm>
              <a:off x="4558145" y="5781304"/>
              <a:ext cx="95003" cy="9500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1" name="Group 40"/>
            <p:cNvGrpSpPr/>
            <p:nvPr/>
          </p:nvGrpSpPr>
          <p:grpSpPr>
            <a:xfrm>
              <a:off x="6349340" y="5460671"/>
              <a:ext cx="372095" cy="67295"/>
              <a:chOff x="6420592" y="5591299"/>
              <a:chExt cx="372095" cy="67295"/>
            </a:xfrm>
          </p:grpSpPr>
          <p:sp>
            <p:nvSpPr>
              <p:cNvPr id="37" name="Oval 36"/>
              <p:cNvSpPr/>
              <p:nvPr/>
            </p:nvSpPr>
            <p:spPr>
              <a:xfrm>
                <a:off x="6420592" y="5591299"/>
                <a:ext cx="67295" cy="67295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Oval 38"/>
              <p:cNvSpPr/>
              <p:nvPr/>
            </p:nvSpPr>
            <p:spPr>
              <a:xfrm>
                <a:off x="6572992" y="5591299"/>
                <a:ext cx="67295" cy="67295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Oval 39"/>
              <p:cNvSpPr/>
              <p:nvPr/>
            </p:nvSpPr>
            <p:spPr>
              <a:xfrm>
                <a:off x="6725392" y="5591299"/>
                <a:ext cx="67295" cy="67295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2" name="Group 41"/>
            <p:cNvGrpSpPr/>
            <p:nvPr/>
          </p:nvGrpSpPr>
          <p:grpSpPr>
            <a:xfrm>
              <a:off x="1905989" y="5494318"/>
              <a:ext cx="372095" cy="67295"/>
              <a:chOff x="6420592" y="5591299"/>
              <a:chExt cx="372095" cy="67295"/>
            </a:xfrm>
          </p:grpSpPr>
          <p:sp>
            <p:nvSpPr>
              <p:cNvPr id="43" name="Oval 42"/>
              <p:cNvSpPr/>
              <p:nvPr/>
            </p:nvSpPr>
            <p:spPr>
              <a:xfrm>
                <a:off x="6420592" y="5591299"/>
                <a:ext cx="67295" cy="67295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Oval 43"/>
              <p:cNvSpPr/>
              <p:nvPr/>
            </p:nvSpPr>
            <p:spPr>
              <a:xfrm>
                <a:off x="6572992" y="5591299"/>
                <a:ext cx="67295" cy="67295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Oval 44"/>
              <p:cNvSpPr/>
              <p:nvPr/>
            </p:nvSpPr>
            <p:spPr>
              <a:xfrm>
                <a:off x="6725392" y="5591299"/>
                <a:ext cx="67295" cy="67295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aphicFrame>
          <p:nvGraphicFramePr>
            <p:cNvPr id="46" name="Object 21"/>
            <p:cNvGraphicFramePr>
              <a:graphicFrameLocks noChangeAspect="1"/>
            </p:cNvGraphicFramePr>
            <p:nvPr/>
          </p:nvGraphicFramePr>
          <p:xfrm>
            <a:off x="2656259" y="5334459"/>
            <a:ext cx="446087" cy="371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241200" imgH="228600" progId="Equation.DSMT4">
                    <p:embed/>
                  </p:oleObj>
                </mc:Choice>
                <mc:Fallback>
                  <p:oleObj name="Equation" r:id="rId2" imgW="241200" imgH="228600" progId="Equation.DSMT4">
                    <p:embed/>
                    <p:pic>
                      <p:nvPicPr>
                        <p:cNvPr id="0" name="Picture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56259" y="5334459"/>
                          <a:ext cx="446087" cy="371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7" name="Object 2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24494142"/>
                </p:ext>
              </p:extLst>
            </p:nvPr>
          </p:nvGraphicFramePr>
          <p:xfrm>
            <a:off x="3797300" y="5333999"/>
            <a:ext cx="893763" cy="371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482400" imgH="228600" progId="Equation.DSMT4">
                    <p:embed/>
                  </p:oleObj>
                </mc:Choice>
                <mc:Fallback>
                  <p:oleObj name="Equation" r:id="rId4" imgW="482400" imgH="228600" progId="Equation.DSMT4">
                    <p:embed/>
                    <p:pic>
                      <p:nvPicPr>
                        <p:cNvPr id="0" name="Picture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97300" y="5333999"/>
                          <a:ext cx="893763" cy="371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8" name="Object 22"/>
            <p:cNvGraphicFramePr>
              <a:graphicFrameLocks noChangeAspect="1"/>
            </p:cNvGraphicFramePr>
            <p:nvPr/>
          </p:nvGraphicFramePr>
          <p:xfrm>
            <a:off x="5340763" y="5355240"/>
            <a:ext cx="446088" cy="371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241200" imgH="228600" progId="Equation.DSMT4">
                    <p:embed/>
                  </p:oleObj>
                </mc:Choice>
                <mc:Fallback>
                  <p:oleObj name="Equation" r:id="rId6" imgW="241200" imgH="228600" progId="Equation.DSMT4">
                    <p:embed/>
                    <p:pic>
                      <p:nvPicPr>
                        <p:cNvPr id="0" name="Picture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40763" y="5355240"/>
                          <a:ext cx="446088" cy="371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9" name="Object 20"/>
            <p:cNvGraphicFramePr>
              <a:graphicFrameLocks noChangeAspect="1"/>
            </p:cNvGraphicFramePr>
            <p:nvPr/>
          </p:nvGraphicFramePr>
          <p:xfrm>
            <a:off x="4157294" y="6053164"/>
            <a:ext cx="257175" cy="2889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139680" imgH="177480" progId="Equation.DSMT4">
                    <p:embed/>
                  </p:oleObj>
                </mc:Choice>
                <mc:Fallback>
                  <p:oleObj name="Equation" r:id="rId8" imgW="139680" imgH="177480" progId="Equation.DSMT4">
                    <p:embed/>
                    <p:pic>
                      <p:nvPicPr>
                        <p:cNvPr id="0" name="Picture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57294" y="6053164"/>
                          <a:ext cx="257175" cy="2889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50" name="Straight Arrow Connector 49"/>
            <p:cNvCxnSpPr/>
            <p:nvPr/>
          </p:nvCxnSpPr>
          <p:spPr>
            <a:xfrm>
              <a:off x="3830781" y="5999002"/>
              <a:ext cx="794657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TextBox 50"/>
          <p:cNvSpPr txBox="1"/>
          <p:nvPr/>
        </p:nvSpPr>
        <p:spPr>
          <a:xfrm>
            <a:off x="2894436" y="959262"/>
            <a:ext cx="25267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Waveguide problem: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939199" y="4524582"/>
            <a:ext cx="7697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TEN: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2F76A8E-6FE7-996A-DF3A-0C7544175219}"/>
              </a:ext>
            </a:extLst>
          </p:cNvPr>
          <p:cNvGrpSpPr/>
          <p:nvPr/>
        </p:nvGrpSpPr>
        <p:grpSpPr>
          <a:xfrm>
            <a:off x="3145852" y="1372076"/>
            <a:ext cx="6111188" cy="2649380"/>
            <a:chOff x="1602802" y="3124676"/>
            <a:chExt cx="6111188" cy="264938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5BB589C-D209-4529-84C7-51751F8FBB76}"/>
                </a:ext>
              </a:extLst>
            </p:cNvPr>
            <p:cNvSpPr/>
            <p:nvPr/>
          </p:nvSpPr>
          <p:spPr>
            <a:xfrm>
              <a:off x="4771896" y="3894103"/>
              <a:ext cx="1959434" cy="139337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 Box 4">
              <a:extLst>
                <a:ext uri="{FF2B5EF4-FFF2-40B4-BE49-F238E27FC236}">
                  <a16:creationId xmlns:a16="http://schemas.microsoft.com/office/drawing/2014/main" id="{27408A6C-8FCE-F0F5-004A-B18AB99289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32515" y="3389400"/>
              <a:ext cx="1439512" cy="36933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kern="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Symbol" pitchFamily="18" charset="2"/>
                </a:rPr>
                <a:t>Top view</a:t>
              </a:r>
              <a:endParaRPr lang="en-US" i="1" kern="0" dirty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Symbol" pitchFamily="18" charset="2"/>
              </a:endParaRPr>
            </a:p>
          </p:txBody>
        </p:sp>
        <p:sp>
          <p:nvSpPr>
            <p:cNvPr id="5" name="AutoShape 7">
              <a:extLst>
                <a:ext uri="{FF2B5EF4-FFF2-40B4-BE49-F238E27FC236}">
                  <a16:creationId xmlns:a16="http://schemas.microsoft.com/office/drawing/2014/main" id="{AD7DDC7E-558B-8596-C024-C1A2CC6D9A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1738" y="4495062"/>
              <a:ext cx="330200" cy="182562"/>
            </a:xfrm>
            <a:prstGeom prst="rightArrow">
              <a:avLst>
                <a:gd name="adj1" fmla="val 50000"/>
                <a:gd name="adj2" fmla="val 45217"/>
              </a:avLst>
            </a:prstGeom>
            <a:solidFill>
              <a:srgbClr val="FF0033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" name="AutoShape 8">
              <a:extLst>
                <a:ext uri="{FF2B5EF4-FFF2-40B4-BE49-F238E27FC236}">
                  <a16:creationId xmlns:a16="http://schemas.microsoft.com/office/drawing/2014/main" id="{21A55BD7-FD69-4574-31BE-1A0A3361CE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24163" y="4487825"/>
              <a:ext cx="330200" cy="195262"/>
            </a:xfrm>
            <a:prstGeom prst="rightArrow">
              <a:avLst>
                <a:gd name="adj1" fmla="val 50000"/>
                <a:gd name="adj2" fmla="val 42276"/>
              </a:avLst>
            </a:prstGeom>
            <a:solidFill>
              <a:srgbClr val="FF0033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" name="Line 10">
              <a:extLst>
                <a:ext uri="{FF2B5EF4-FFF2-40B4-BE49-F238E27FC236}">
                  <a16:creationId xmlns:a16="http://schemas.microsoft.com/office/drawing/2014/main" id="{4236B015-5C0A-C292-E94A-AF38944255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33155" y="5265699"/>
              <a:ext cx="54927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" name="Line 13">
              <a:extLst>
                <a:ext uri="{FF2B5EF4-FFF2-40B4-BE49-F238E27FC236}">
                  <a16:creationId xmlns:a16="http://schemas.microsoft.com/office/drawing/2014/main" id="{F0DE9C85-D6AB-0359-6229-E68AD33F33C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76388" y="3444815"/>
              <a:ext cx="0" cy="40278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graphicFrame>
          <p:nvGraphicFramePr>
            <p:cNvPr id="9" name="Object 35">
              <a:extLst>
                <a:ext uri="{FF2B5EF4-FFF2-40B4-BE49-F238E27FC236}">
                  <a16:creationId xmlns:a16="http://schemas.microsoft.com/office/drawing/2014/main" id="{33E5DF4A-D1BC-18BC-78AC-84479CA1085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7502852" y="5161380"/>
            <a:ext cx="211138" cy="206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114120" imgH="126720" progId="Equation.DSMT4">
                    <p:embed/>
                  </p:oleObj>
                </mc:Choice>
                <mc:Fallback>
                  <p:oleObj name="Equation" r:id="rId10" imgW="114120" imgH="126720" progId="Equation.DSMT4">
                    <p:embed/>
                    <p:pic>
                      <p:nvPicPr>
                        <p:cNvPr id="45" name="Object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502852" y="5161380"/>
                          <a:ext cx="211138" cy="2063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" name="Object 35">
              <a:extLst>
                <a:ext uri="{FF2B5EF4-FFF2-40B4-BE49-F238E27FC236}">
                  <a16:creationId xmlns:a16="http://schemas.microsoft.com/office/drawing/2014/main" id="{413BA1E6-FF23-48D4-7BD5-8F9E2530778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282436" y="3124676"/>
            <a:ext cx="234950" cy="2270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126720" imgH="139680" progId="Equation.DSMT4">
                    <p:embed/>
                  </p:oleObj>
                </mc:Choice>
                <mc:Fallback>
                  <p:oleObj name="Equation" r:id="rId12" imgW="126720" imgH="139680" progId="Equation.DSMT4">
                    <p:embed/>
                    <p:pic>
                      <p:nvPicPr>
                        <p:cNvPr id="46" name="Object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82436" y="3124676"/>
                          <a:ext cx="234950" cy="22701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" name="Object 35">
              <a:extLst>
                <a:ext uri="{FF2B5EF4-FFF2-40B4-BE49-F238E27FC236}">
                  <a16:creationId xmlns:a16="http://schemas.microsoft.com/office/drawing/2014/main" id="{3DE3908C-ED97-DE12-F811-7B6557FE4C3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498386" y="3989805"/>
            <a:ext cx="609600" cy="371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330120" imgH="228600" progId="Equation.DSMT4">
                    <p:embed/>
                  </p:oleObj>
                </mc:Choice>
                <mc:Fallback>
                  <p:oleObj name="Equation" r:id="rId14" imgW="330120" imgH="228600" progId="Equation.DSMT4">
                    <p:embed/>
                    <p:pic>
                      <p:nvPicPr>
                        <p:cNvPr id="50" name="Object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98386" y="3989805"/>
                          <a:ext cx="609600" cy="371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" name="Object 11">
              <a:extLst>
                <a:ext uri="{FF2B5EF4-FFF2-40B4-BE49-F238E27FC236}">
                  <a16:creationId xmlns:a16="http://schemas.microsoft.com/office/drawing/2014/main" id="{C5EBB3F2-75BA-7488-5E87-7B6EA3B7C0B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634901" y="3989126"/>
            <a:ext cx="609600" cy="371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330120" imgH="228600" progId="Equation.DSMT4">
                    <p:embed/>
                  </p:oleObj>
                </mc:Choice>
                <mc:Fallback>
                  <p:oleObj name="Equation" r:id="rId14" imgW="330120" imgH="228600" progId="Equation.DSMT4">
                    <p:embed/>
                    <p:pic>
                      <p:nvPicPr>
                        <p:cNvPr id="51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34901" y="3989126"/>
                          <a:ext cx="609600" cy="371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6665E75-0895-921F-85E1-3AE7B30B8FA5}"/>
                </a:ext>
              </a:extLst>
            </p:cNvPr>
            <p:cNvSpPr/>
            <p:nvPr/>
          </p:nvSpPr>
          <p:spPr>
            <a:xfrm>
              <a:off x="3999016" y="3898637"/>
              <a:ext cx="772886" cy="13933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6">
              <a:extLst>
                <a:ext uri="{FF2B5EF4-FFF2-40B4-BE49-F238E27FC236}">
                  <a16:creationId xmlns:a16="http://schemas.microsoft.com/office/drawing/2014/main" id="{356D8D7A-AD0B-0759-A8A8-ECCFFF375A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2313" y="3892513"/>
              <a:ext cx="4467225" cy="1392236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A6F98915-78B4-4548-41F2-66C32D19D5CC}"/>
                </a:ext>
              </a:extLst>
            </p:cNvPr>
            <p:cNvCxnSpPr/>
            <p:nvPr/>
          </p:nvCxnSpPr>
          <p:spPr>
            <a:xfrm>
              <a:off x="3999015" y="5407216"/>
              <a:ext cx="794657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6" name="Object 20">
              <a:extLst>
                <a:ext uri="{FF2B5EF4-FFF2-40B4-BE49-F238E27FC236}">
                  <a16:creationId xmlns:a16="http://schemas.microsoft.com/office/drawing/2014/main" id="{3189B50E-B281-9B94-D161-4BDAA5571BDD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301776" y="5485131"/>
            <a:ext cx="257175" cy="2889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139680" imgH="177480" progId="Equation.DSMT4">
                    <p:embed/>
                  </p:oleObj>
                </mc:Choice>
                <mc:Fallback>
                  <p:oleObj name="Equation" r:id="rId16" imgW="139680" imgH="177480" progId="Equation.DSMT4">
                    <p:embed/>
                    <p:pic>
                      <p:nvPicPr>
                        <p:cNvPr id="85012" name="Object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01776" y="5485131"/>
                          <a:ext cx="257175" cy="2889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" name="Object 21">
              <a:extLst>
                <a:ext uri="{FF2B5EF4-FFF2-40B4-BE49-F238E27FC236}">
                  <a16:creationId xmlns:a16="http://schemas.microsoft.com/office/drawing/2014/main" id="{FF4E7E61-26D0-79CD-9F5A-FCF028C7C95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693864" y="4849550"/>
            <a:ext cx="446087" cy="371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241200" imgH="228600" progId="Equation.DSMT4">
                    <p:embed/>
                  </p:oleObj>
                </mc:Choice>
                <mc:Fallback>
                  <p:oleObj name="Equation" r:id="rId18" imgW="241200" imgH="228600" progId="Equation.DSMT4">
                    <p:embed/>
                    <p:pic>
                      <p:nvPicPr>
                        <p:cNvPr id="85013" name="Object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93864" y="4849550"/>
                          <a:ext cx="446087" cy="371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" name="Object 22">
              <a:extLst>
                <a:ext uri="{FF2B5EF4-FFF2-40B4-BE49-F238E27FC236}">
                  <a16:creationId xmlns:a16="http://schemas.microsoft.com/office/drawing/2014/main" id="{09912233-BAC6-2CA5-187C-4ACF6D31E89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568373" y="4882207"/>
            <a:ext cx="446088" cy="371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9" imgW="241200" imgH="228600" progId="Equation.DSMT4">
                    <p:embed/>
                  </p:oleObj>
                </mc:Choice>
                <mc:Fallback>
                  <p:oleObj name="Equation" r:id="rId19" imgW="241200" imgH="228600" progId="Equation.DSMT4">
                    <p:embed/>
                    <p:pic>
                      <p:nvPicPr>
                        <p:cNvPr id="85014" name="Object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68373" y="4882207"/>
                          <a:ext cx="446088" cy="371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" name="Object 23">
              <a:extLst>
                <a:ext uri="{FF2B5EF4-FFF2-40B4-BE49-F238E27FC236}">
                  <a16:creationId xmlns:a16="http://schemas.microsoft.com/office/drawing/2014/main" id="{605905C7-8D4B-6069-7F93-0911310E8B5B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05399376"/>
                </p:ext>
              </p:extLst>
            </p:nvPr>
          </p:nvGraphicFramePr>
          <p:xfrm>
            <a:off x="4185888" y="4828912"/>
            <a:ext cx="469900" cy="371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253800" imgH="228600" progId="Equation.DSMT4">
                    <p:embed/>
                  </p:oleObj>
                </mc:Choice>
                <mc:Fallback>
                  <p:oleObj name="Equation" r:id="rId20" imgW="253800" imgH="228600" progId="Equation.DSMT4">
                    <p:embed/>
                    <p:pic>
                      <p:nvPicPr>
                        <p:cNvPr id="85015" name="Object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85888" y="4828912"/>
                          <a:ext cx="469900" cy="371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97C58704-7729-DB5B-E48A-59C89D7753E9}"/>
                </a:ext>
              </a:extLst>
            </p:cNvPr>
            <p:cNvCxnSpPr/>
            <p:nvPr/>
          </p:nvCxnSpPr>
          <p:spPr>
            <a:xfrm>
              <a:off x="2017820" y="3915873"/>
              <a:ext cx="0" cy="137160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1" name="Object 28">
              <a:extLst>
                <a:ext uri="{FF2B5EF4-FFF2-40B4-BE49-F238E27FC236}">
                  <a16:creationId xmlns:a16="http://schemas.microsoft.com/office/drawing/2014/main" id="{27948536-0C81-A0EF-8A98-420515222B1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602802" y="4485332"/>
            <a:ext cx="233363" cy="2270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2" imgW="126720" imgH="139680" progId="Equation.DSMT4">
                    <p:embed/>
                  </p:oleObj>
                </mc:Choice>
                <mc:Fallback>
                  <p:oleObj name="Equation" r:id="rId22" imgW="126720" imgH="139680" progId="Equation.DSMT4">
                    <p:embed/>
                    <p:pic>
                      <p:nvPicPr>
                        <p:cNvPr id="85020" name="Object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02802" y="4485332"/>
                          <a:ext cx="233363" cy="22701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" name="Object 31">
              <a:extLst>
                <a:ext uri="{FF2B5EF4-FFF2-40B4-BE49-F238E27FC236}">
                  <a16:creationId xmlns:a16="http://schemas.microsoft.com/office/drawing/2014/main" id="{C8E728BA-5F3F-AC96-6BAC-FB50DAA0CFCB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38686961"/>
                </p:ext>
              </p:extLst>
            </p:nvPr>
          </p:nvGraphicFramePr>
          <p:xfrm>
            <a:off x="4231698" y="4153091"/>
            <a:ext cx="400050" cy="371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4" imgW="215640" imgH="228600" progId="Equation.DSMT4">
                    <p:embed/>
                  </p:oleObj>
                </mc:Choice>
                <mc:Fallback>
                  <p:oleObj name="Equation" r:id="rId24" imgW="215640" imgH="228600" progId="Equation.DSMT4">
                    <p:embed/>
                    <p:pic>
                      <p:nvPicPr>
                        <p:cNvPr id="85023" name="Object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31698" y="4153091"/>
                          <a:ext cx="400050" cy="371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" name="Object 35">
              <a:extLst>
                <a:ext uri="{FF2B5EF4-FFF2-40B4-BE49-F238E27FC236}">
                  <a16:creationId xmlns:a16="http://schemas.microsoft.com/office/drawing/2014/main" id="{D09791CF-72C6-CE0C-DDE1-D89758EF679D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270625" y="4198175"/>
            <a:ext cx="306388" cy="371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6" imgW="164880" imgH="228600" progId="Equation.DSMT4">
                    <p:embed/>
                  </p:oleObj>
                </mc:Choice>
                <mc:Fallback>
                  <p:oleObj name="Equation" r:id="rId26" imgW="164880" imgH="228600" progId="Equation.DSMT4">
                    <p:embed/>
                    <p:pic>
                      <p:nvPicPr>
                        <p:cNvPr id="85027" name="Object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70625" y="4198175"/>
                          <a:ext cx="306388" cy="371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4" name="Arrow: Curved Right 23">
            <a:extLst>
              <a:ext uri="{FF2B5EF4-FFF2-40B4-BE49-F238E27FC236}">
                <a16:creationId xmlns:a16="http://schemas.microsoft.com/office/drawing/2014/main" id="{BEE3D805-22FE-9063-DE48-BC07984BAB5B}"/>
              </a:ext>
            </a:extLst>
          </p:cNvPr>
          <p:cNvSpPr/>
          <p:nvPr/>
        </p:nvSpPr>
        <p:spPr>
          <a:xfrm>
            <a:off x="1365250" y="2673350"/>
            <a:ext cx="1041400" cy="3016250"/>
          </a:xfrm>
          <a:prstGeom prst="curvedRightArrow">
            <a:avLst/>
          </a:prstGeom>
          <a:solidFill>
            <a:srgbClr val="CC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1765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lide Number Placeholder 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63C2-E354-4733-8A09-A5F398AA1CEE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78" name="TextBox 77"/>
          <p:cNvSpPr txBox="1"/>
          <p:nvPr/>
        </p:nvSpPr>
        <p:spPr>
          <a:xfrm>
            <a:off x="1698334" y="1141444"/>
            <a:ext cx="18245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Design recipe:</a:t>
            </a:r>
          </a:p>
        </p:txBody>
      </p:sp>
      <p:graphicFrame>
        <p:nvGraphicFramePr>
          <p:cNvPr id="85016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99017"/>
              </p:ext>
            </p:extLst>
          </p:nvPr>
        </p:nvGraphicFramePr>
        <p:xfrm>
          <a:off x="7577138" y="4175254"/>
          <a:ext cx="1244600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72840" imgH="241200" progId="Equation.DSMT4">
                  <p:embed/>
                </p:oleObj>
              </mc:Choice>
              <mc:Fallback>
                <p:oleObj name="Equation" r:id="rId2" imgW="672840" imgH="241200" progId="Equation.DSMT4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77138" y="4175254"/>
                        <a:ext cx="1244600" cy="392112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6422860"/>
              </p:ext>
            </p:extLst>
          </p:nvPr>
        </p:nvGraphicFramePr>
        <p:xfrm>
          <a:off x="7120281" y="3464226"/>
          <a:ext cx="2176462" cy="541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39600" imgH="266400" progId="Equation.DSMT4">
                  <p:embed/>
                </p:oleObj>
              </mc:Choice>
              <mc:Fallback>
                <p:oleObj name="Equation" r:id="rId4" imgW="939600" imgH="266400" progId="Equation.DSMT4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20281" y="3464226"/>
                        <a:ext cx="2176462" cy="541337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TextBox 37"/>
          <p:cNvSpPr txBox="1"/>
          <p:nvPr/>
        </p:nvSpPr>
        <p:spPr>
          <a:xfrm>
            <a:off x="1783308" y="1"/>
            <a:ext cx="8884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Quarter-Wave Transformer in Waveguide (cont.)</a:t>
            </a:r>
          </a:p>
        </p:txBody>
      </p:sp>
      <p:graphicFrame>
        <p:nvGraphicFramePr>
          <p:cNvPr id="87061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4562847"/>
              </p:ext>
            </p:extLst>
          </p:nvPr>
        </p:nvGraphicFramePr>
        <p:xfrm>
          <a:off x="943104" y="1958418"/>
          <a:ext cx="3622675" cy="424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234880" imgH="2641320" progId="Equation.DSMT4">
                  <p:embed/>
                </p:oleObj>
              </mc:Choice>
              <mc:Fallback>
                <p:oleObj name="Equation" r:id="rId6" imgW="2234880" imgH="2641320" progId="Equation.DSMT4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3104" y="1958418"/>
                        <a:ext cx="3622675" cy="4248150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8BF56BC1-035C-83F5-CDDA-97E7ADB855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01726" y="916527"/>
            <a:ext cx="5236234" cy="2271516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BAC87872-7272-CECA-92AF-7D49D790CF08}"/>
              </a:ext>
            </a:extLst>
          </p:cNvPr>
          <p:cNvGrpSpPr/>
          <p:nvPr/>
        </p:nvGrpSpPr>
        <p:grpSpPr>
          <a:xfrm>
            <a:off x="5959006" y="5165405"/>
            <a:ext cx="4815446" cy="1213927"/>
            <a:chOff x="1905989" y="5128162"/>
            <a:chExt cx="4815446" cy="1213927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A33ACF93-2333-3557-2766-76419AB15F44}"/>
                </a:ext>
              </a:extLst>
            </p:cNvPr>
            <p:cNvCxnSpPr/>
            <p:nvPr/>
          </p:nvCxnSpPr>
          <p:spPr>
            <a:xfrm>
              <a:off x="2113808" y="5177642"/>
              <a:ext cx="446512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3DA81587-F837-6458-02F5-D879A95ED23C}"/>
                </a:ext>
              </a:extLst>
            </p:cNvPr>
            <p:cNvCxnSpPr/>
            <p:nvPr/>
          </p:nvCxnSpPr>
          <p:spPr>
            <a:xfrm>
              <a:off x="2123704" y="5828806"/>
              <a:ext cx="446512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920CA54-26B5-077C-64EE-1B43D78804CB}"/>
                </a:ext>
              </a:extLst>
            </p:cNvPr>
            <p:cNvSpPr/>
            <p:nvPr/>
          </p:nvSpPr>
          <p:spPr>
            <a:xfrm>
              <a:off x="3823854" y="5130141"/>
              <a:ext cx="95003" cy="9500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433E989-84E8-F28C-843D-82E9E91ACE1B}"/>
                </a:ext>
              </a:extLst>
            </p:cNvPr>
            <p:cNvSpPr/>
            <p:nvPr/>
          </p:nvSpPr>
          <p:spPr>
            <a:xfrm>
              <a:off x="3821874" y="5781304"/>
              <a:ext cx="95003" cy="9500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7780BA62-96B3-551F-C583-0114069B45EC}"/>
                </a:ext>
              </a:extLst>
            </p:cNvPr>
            <p:cNvSpPr/>
            <p:nvPr/>
          </p:nvSpPr>
          <p:spPr>
            <a:xfrm>
              <a:off x="4546270" y="5128162"/>
              <a:ext cx="95003" cy="9500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0953EC49-1EC2-D9CD-966C-B6F1174F6B21}"/>
                </a:ext>
              </a:extLst>
            </p:cNvPr>
            <p:cNvSpPr/>
            <p:nvPr/>
          </p:nvSpPr>
          <p:spPr>
            <a:xfrm>
              <a:off x="4558145" y="5781304"/>
              <a:ext cx="95003" cy="9500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ED96F01-56E8-042F-74AE-AEA407439C13}"/>
                </a:ext>
              </a:extLst>
            </p:cNvPr>
            <p:cNvGrpSpPr/>
            <p:nvPr/>
          </p:nvGrpSpPr>
          <p:grpSpPr>
            <a:xfrm>
              <a:off x="6349340" y="5460671"/>
              <a:ext cx="372095" cy="67295"/>
              <a:chOff x="6420592" y="5591299"/>
              <a:chExt cx="372095" cy="67295"/>
            </a:xfrm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54180F9E-66DB-CC97-6991-589C7760CA1B}"/>
                  </a:ext>
                </a:extLst>
              </p:cNvPr>
              <p:cNvSpPr/>
              <p:nvPr/>
            </p:nvSpPr>
            <p:spPr>
              <a:xfrm>
                <a:off x="6420592" y="5591299"/>
                <a:ext cx="67295" cy="67295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2916E874-62BC-8EDB-EE1B-ACB9FDB03452}"/>
                  </a:ext>
                </a:extLst>
              </p:cNvPr>
              <p:cNvSpPr/>
              <p:nvPr/>
            </p:nvSpPr>
            <p:spPr>
              <a:xfrm>
                <a:off x="6572992" y="5591299"/>
                <a:ext cx="67295" cy="67295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B5FE2195-E4A0-10DA-FA88-DACC8C20F6A3}"/>
                  </a:ext>
                </a:extLst>
              </p:cNvPr>
              <p:cNvSpPr/>
              <p:nvPr/>
            </p:nvSpPr>
            <p:spPr>
              <a:xfrm>
                <a:off x="6725392" y="5591299"/>
                <a:ext cx="67295" cy="67295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BCA3544-7054-4D30-8684-8B1FFADF5E91}"/>
                </a:ext>
              </a:extLst>
            </p:cNvPr>
            <p:cNvGrpSpPr/>
            <p:nvPr/>
          </p:nvGrpSpPr>
          <p:grpSpPr>
            <a:xfrm>
              <a:off x="1905989" y="5494318"/>
              <a:ext cx="372095" cy="67295"/>
              <a:chOff x="6420592" y="5591299"/>
              <a:chExt cx="372095" cy="67295"/>
            </a:xfrm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30DCE7B5-BD10-B1CA-D425-3C36AE2837DA}"/>
                  </a:ext>
                </a:extLst>
              </p:cNvPr>
              <p:cNvSpPr/>
              <p:nvPr/>
            </p:nvSpPr>
            <p:spPr>
              <a:xfrm>
                <a:off x="6420592" y="5591299"/>
                <a:ext cx="67295" cy="67295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F3EB3731-B590-5EF0-F7F9-B930A984F413}"/>
                  </a:ext>
                </a:extLst>
              </p:cNvPr>
              <p:cNvSpPr/>
              <p:nvPr/>
            </p:nvSpPr>
            <p:spPr>
              <a:xfrm>
                <a:off x="6572992" y="5591299"/>
                <a:ext cx="67295" cy="67295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EE3D829F-B15D-3757-9FA8-50BC7C45557C}"/>
                  </a:ext>
                </a:extLst>
              </p:cNvPr>
              <p:cNvSpPr/>
              <p:nvPr/>
            </p:nvSpPr>
            <p:spPr>
              <a:xfrm>
                <a:off x="6725392" y="5591299"/>
                <a:ext cx="67295" cy="67295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aphicFrame>
          <p:nvGraphicFramePr>
            <p:cNvPr id="12" name="Object 21">
              <a:extLst>
                <a:ext uri="{FF2B5EF4-FFF2-40B4-BE49-F238E27FC236}">
                  <a16:creationId xmlns:a16="http://schemas.microsoft.com/office/drawing/2014/main" id="{8AC97C40-38CF-5E90-7BB8-091489F50C1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656259" y="5334459"/>
            <a:ext cx="446087" cy="371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241200" imgH="228600" progId="Equation.DSMT4">
                    <p:embed/>
                  </p:oleObj>
                </mc:Choice>
                <mc:Fallback>
                  <p:oleObj name="Equation" r:id="rId9" imgW="241200" imgH="228600" progId="Equation.DSMT4">
                    <p:embed/>
                    <p:pic>
                      <p:nvPicPr>
                        <p:cNvPr id="46" name="Object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56259" y="5334459"/>
                          <a:ext cx="446087" cy="371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" name="Object 21">
              <a:extLst>
                <a:ext uri="{FF2B5EF4-FFF2-40B4-BE49-F238E27FC236}">
                  <a16:creationId xmlns:a16="http://schemas.microsoft.com/office/drawing/2014/main" id="{4C2D605D-4FC9-867A-3A4D-A83C8AAB8737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62945189"/>
                </p:ext>
              </p:extLst>
            </p:nvPr>
          </p:nvGraphicFramePr>
          <p:xfrm>
            <a:off x="3797300" y="5333999"/>
            <a:ext cx="893763" cy="371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482400" imgH="228600" progId="Equation.DSMT4">
                    <p:embed/>
                  </p:oleObj>
                </mc:Choice>
                <mc:Fallback>
                  <p:oleObj name="Equation" r:id="rId11" imgW="482400" imgH="228600" progId="Equation.DSMT4">
                    <p:embed/>
                    <p:pic>
                      <p:nvPicPr>
                        <p:cNvPr id="47" name="Object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97300" y="5333999"/>
                          <a:ext cx="893763" cy="371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" name="Object 22">
              <a:extLst>
                <a:ext uri="{FF2B5EF4-FFF2-40B4-BE49-F238E27FC236}">
                  <a16:creationId xmlns:a16="http://schemas.microsoft.com/office/drawing/2014/main" id="{871E4C01-EDA4-1584-1909-056A1333495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340763" y="5355240"/>
            <a:ext cx="446088" cy="371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241200" imgH="228600" progId="Equation.DSMT4">
                    <p:embed/>
                  </p:oleObj>
                </mc:Choice>
                <mc:Fallback>
                  <p:oleObj name="Equation" r:id="rId13" imgW="241200" imgH="228600" progId="Equation.DSMT4">
                    <p:embed/>
                    <p:pic>
                      <p:nvPicPr>
                        <p:cNvPr id="48" name="Object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40763" y="5355240"/>
                          <a:ext cx="446088" cy="371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" name="Object 20">
              <a:extLst>
                <a:ext uri="{FF2B5EF4-FFF2-40B4-BE49-F238E27FC236}">
                  <a16:creationId xmlns:a16="http://schemas.microsoft.com/office/drawing/2014/main" id="{F1699114-1BF2-4F00-5348-07AA778CDF8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157294" y="6053164"/>
            <a:ext cx="257175" cy="2889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139680" imgH="177480" progId="Equation.DSMT4">
                    <p:embed/>
                  </p:oleObj>
                </mc:Choice>
                <mc:Fallback>
                  <p:oleObj name="Equation" r:id="rId15" imgW="139680" imgH="177480" progId="Equation.DSMT4">
                    <p:embed/>
                    <p:pic>
                      <p:nvPicPr>
                        <p:cNvPr id="49" name="Object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57294" y="6053164"/>
                          <a:ext cx="257175" cy="2889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3E543142-F93D-F0D6-4056-A6B04B0ED3E1}"/>
                </a:ext>
              </a:extLst>
            </p:cNvPr>
            <p:cNvCxnSpPr/>
            <p:nvPr/>
          </p:nvCxnSpPr>
          <p:spPr>
            <a:xfrm>
              <a:off x="3830781" y="5999002"/>
              <a:ext cx="794657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281765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lide Number Placeholder 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63C2-E354-4733-8A09-A5F398AA1CEE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55" name="TextBox 54"/>
          <p:cNvSpPr txBox="1"/>
          <p:nvPr/>
        </p:nvSpPr>
        <p:spPr>
          <a:xfrm>
            <a:off x="1783308" y="1"/>
            <a:ext cx="8884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Quarter-Wave Transformer in Waveguide (cont.)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2683212" y="1081644"/>
            <a:ext cx="12538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rgbClr val="CC00CC"/>
                </a:solidFill>
                <a:latin typeface="Arial" pitchFamily="34" charset="0"/>
                <a:cs typeface="Arial" pitchFamily="34" charset="0"/>
              </a:rPr>
              <a:t>Example:</a:t>
            </a:r>
          </a:p>
        </p:txBody>
      </p:sp>
      <p:graphicFrame>
        <p:nvGraphicFramePr>
          <p:cNvPr id="90128" name="Object 16"/>
          <p:cNvGraphicFramePr>
            <a:graphicFrameLocks noChangeAspect="1"/>
          </p:cNvGraphicFramePr>
          <p:nvPr/>
        </p:nvGraphicFramePr>
        <p:xfrm>
          <a:off x="4383975" y="1246991"/>
          <a:ext cx="1674813" cy="1525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27000" imgH="888840" progId="Equation.DSMT4">
                  <p:embed/>
                </p:oleObj>
              </mc:Choice>
              <mc:Fallback>
                <p:oleObj name="Equation" r:id="rId2" imgW="927000" imgH="888840" progId="Equation.DSMT4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3975" y="1246991"/>
                        <a:ext cx="1674813" cy="1525588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40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2800776"/>
              </p:ext>
            </p:extLst>
          </p:nvPr>
        </p:nvGraphicFramePr>
        <p:xfrm>
          <a:off x="7611033" y="1524988"/>
          <a:ext cx="1560512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63280" imgH="457200" progId="Equation.DSMT4">
                  <p:embed/>
                </p:oleObj>
              </mc:Choice>
              <mc:Fallback>
                <p:oleObj name="Equation" r:id="rId4" imgW="863280" imgH="457200" progId="Equation.DSMT4">
                  <p:embed/>
                  <p:pic>
                    <p:nvPicPr>
                      <p:cNvPr id="0" name="Picture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11033" y="1524988"/>
                        <a:ext cx="1560512" cy="784225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" name="TextBox 68"/>
          <p:cNvSpPr txBox="1"/>
          <p:nvPr/>
        </p:nvSpPr>
        <p:spPr>
          <a:xfrm>
            <a:off x="7798616" y="1044440"/>
            <a:ext cx="11112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rgbClr val="CC00CC"/>
                </a:solidFill>
                <a:latin typeface="Arial" pitchFamily="34" charset="0"/>
                <a:cs typeface="Arial" pitchFamily="34" charset="0"/>
              </a:rPr>
              <a:t>Results: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5575393-9AE0-FB2C-7196-59B0B1C5FA46}"/>
              </a:ext>
            </a:extLst>
          </p:cNvPr>
          <p:cNvGrpSpPr/>
          <p:nvPr/>
        </p:nvGrpSpPr>
        <p:grpSpPr>
          <a:xfrm>
            <a:off x="3411522" y="3497438"/>
            <a:ext cx="6111188" cy="2649380"/>
            <a:chOff x="1602802" y="3124676"/>
            <a:chExt cx="6111188" cy="264938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8C47142-ED47-1F19-807F-BFC4FCDD0961}"/>
                </a:ext>
              </a:extLst>
            </p:cNvPr>
            <p:cNvSpPr/>
            <p:nvPr/>
          </p:nvSpPr>
          <p:spPr>
            <a:xfrm>
              <a:off x="4771896" y="3894103"/>
              <a:ext cx="1959434" cy="139337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 Box 4">
              <a:extLst>
                <a:ext uri="{FF2B5EF4-FFF2-40B4-BE49-F238E27FC236}">
                  <a16:creationId xmlns:a16="http://schemas.microsoft.com/office/drawing/2014/main" id="{F5B977FC-D846-2A07-7D31-A56180D1E0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32515" y="3389400"/>
              <a:ext cx="1439512" cy="36933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kern="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Symbol" pitchFamily="18" charset="2"/>
                </a:rPr>
                <a:t>Top view</a:t>
              </a:r>
              <a:endParaRPr lang="en-US" i="1" kern="0" dirty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Symbol" pitchFamily="18" charset="2"/>
              </a:endParaRPr>
            </a:p>
          </p:txBody>
        </p:sp>
        <p:sp>
          <p:nvSpPr>
            <p:cNvPr id="5" name="AutoShape 7">
              <a:extLst>
                <a:ext uri="{FF2B5EF4-FFF2-40B4-BE49-F238E27FC236}">
                  <a16:creationId xmlns:a16="http://schemas.microsoft.com/office/drawing/2014/main" id="{1C7574E9-3ED3-1A7C-F0F2-60DC0AF4DD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1738" y="4495062"/>
              <a:ext cx="330200" cy="182562"/>
            </a:xfrm>
            <a:prstGeom prst="rightArrow">
              <a:avLst>
                <a:gd name="adj1" fmla="val 50000"/>
                <a:gd name="adj2" fmla="val 45217"/>
              </a:avLst>
            </a:prstGeom>
            <a:solidFill>
              <a:srgbClr val="FF0033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" name="AutoShape 8">
              <a:extLst>
                <a:ext uri="{FF2B5EF4-FFF2-40B4-BE49-F238E27FC236}">
                  <a16:creationId xmlns:a16="http://schemas.microsoft.com/office/drawing/2014/main" id="{2EDC7699-4F7F-B43D-6750-E05256F67A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24163" y="4487825"/>
              <a:ext cx="330200" cy="195262"/>
            </a:xfrm>
            <a:prstGeom prst="rightArrow">
              <a:avLst>
                <a:gd name="adj1" fmla="val 50000"/>
                <a:gd name="adj2" fmla="val 42276"/>
              </a:avLst>
            </a:prstGeom>
            <a:solidFill>
              <a:srgbClr val="FF0033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" name="Line 10">
              <a:extLst>
                <a:ext uri="{FF2B5EF4-FFF2-40B4-BE49-F238E27FC236}">
                  <a16:creationId xmlns:a16="http://schemas.microsoft.com/office/drawing/2014/main" id="{0C707518-F3FF-F127-2415-44D115CE33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33155" y="5265699"/>
              <a:ext cx="54927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" name="Line 13">
              <a:extLst>
                <a:ext uri="{FF2B5EF4-FFF2-40B4-BE49-F238E27FC236}">
                  <a16:creationId xmlns:a16="http://schemas.microsoft.com/office/drawing/2014/main" id="{16DE3140-91F5-B68B-2155-B7E6CFC60B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76388" y="3444815"/>
              <a:ext cx="0" cy="40278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graphicFrame>
          <p:nvGraphicFramePr>
            <p:cNvPr id="9" name="Object 35">
              <a:extLst>
                <a:ext uri="{FF2B5EF4-FFF2-40B4-BE49-F238E27FC236}">
                  <a16:creationId xmlns:a16="http://schemas.microsoft.com/office/drawing/2014/main" id="{7EB9E876-1B54-03A1-F0DE-7F98657FA1C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7502852" y="5161380"/>
            <a:ext cx="211138" cy="206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114120" imgH="126720" progId="Equation.DSMT4">
                    <p:embed/>
                  </p:oleObj>
                </mc:Choice>
                <mc:Fallback>
                  <p:oleObj name="Equation" r:id="rId6" imgW="114120" imgH="126720" progId="Equation.DSMT4">
                    <p:embed/>
                    <p:pic>
                      <p:nvPicPr>
                        <p:cNvPr id="9" name="Object 35">
                          <a:extLst>
                            <a:ext uri="{FF2B5EF4-FFF2-40B4-BE49-F238E27FC236}">
                              <a16:creationId xmlns:a16="http://schemas.microsoft.com/office/drawing/2014/main" id="{33E5DF4A-D1BC-18BC-78AC-84479CA10857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502852" y="5161380"/>
                          <a:ext cx="211138" cy="2063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" name="Object 35">
              <a:extLst>
                <a:ext uri="{FF2B5EF4-FFF2-40B4-BE49-F238E27FC236}">
                  <a16:creationId xmlns:a16="http://schemas.microsoft.com/office/drawing/2014/main" id="{C8A8FAA5-7A0A-786D-544A-7E15598654E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282436" y="3124676"/>
            <a:ext cx="234950" cy="2270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126720" imgH="139680" progId="Equation.DSMT4">
                    <p:embed/>
                  </p:oleObj>
                </mc:Choice>
                <mc:Fallback>
                  <p:oleObj name="Equation" r:id="rId8" imgW="126720" imgH="139680" progId="Equation.DSMT4">
                    <p:embed/>
                    <p:pic>
                      <p:nvPicPr>
                        <p:cNvPr id="10" name="Object 35">
                          <a:extLst>
                            <a:ext uri="{FF2B5EF4-FFF2-40B4-BE49-F238E27FC236}">
                              <a16:creationId xmlns:a16="http://schemas.microsoft.com/office/drawing/2014/main" id="{413BA1E6-FF23-48D4-7BD5-8F9E25307789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82436" y="3124676"/>
                          <a:ext cx="234950" cy="22701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" name="Object 35">
              <a:extLst>
                <a:ext uri="{FF2B5EF4-FFF2-40B4-BE49-F238E27FC236}">
                  <a16:creationId xmlns:a16="http://schemas.microsoft.com/office/drawing/2014/main" id="{5285FFA8-1941-8E92-7D27-632B5237B2E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498386" y="3989805"/>
            <a:ext cx="609600" cy="371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330120" imgH="228600" progId="Equation.DSMT4">
                    <p:embed/>
                  </p:oleObj>
                </mc:Choice>
                <mc:Fallback>
                  <p:oleObj name="Equation" r:id="rId10" imgW="330120" imgH="228600" progId="Equation.DSMT4">
                    <p:embed/>
                    <p:pic>
                      <p:nvPicPr>
                        <p:cNvPr id="11" name="Object 35">
                          <a:extLst>
                            <a:ext uri="{FF2B5EF4-FFF2-40B4-BE49-F238E27FC236}">
                              <a16:creationId xmlns:a16="http://schemas.microsoft.com/office/drawing/2014/main" id="{3DE3908C-ED97-DE12-F811-7B6557FE4C39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98386" y="3989805"/>
                          <a:ext cx="609600" cy="371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" name="Object 11">
              <a:extLst>
                <a:ext uri="{FF2B5EF4-FFF2-40B4-BE49-F238E27FC236}">
                  <a16:creationId xmlns:a16="http://schemas.microsoft.com/office/drawing/2014/main" id="{EE4FD2BC-6C82-ECB3-9F8A-EFBD1C04A9E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634901" y="3989126"/>
            <a:ext cx="609600" cy="371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330120" imgH="228600" progId="Equation.DSMT4">
                    <p:embed/>
                  </p:oleObj>
                </mc:Choice>
                <mc:Fallback>
                  <p:oleObj name="Equation" r:id="rId10" imgW="330120" imgH="228600" progId="Equation.DSMT4">
                    <p:embed/>
                    <p:pic>
                      <p:nvPicPr>
                        <p:cNvPr id="12" name="Object 11">
                          <a:extLst>
                            <a:ext uri="{FF2B5EF4-FFF2-40B4-BE49-F238E27FC236}">
                              <a16:creationId xmlns:a16="http://schemas.microsoft.com/office/drawing/2014/main" id="{C5EBB3F2-75BA-7488-5E87-7B6EA3B7C0BE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34901" y="3989126"/>
                          <a:ext cx="609600" cy="371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6DB8190-3B36-6456-FC43-2B91DDA43DB7}"/>
                </a:ext>
              </a:extLst>
            </p:cNvPr>
            <p:cNvSpPr/>
            <p:nvPr/>
          </p:nvSpPr>
          <p:spPr>
            <a:xfrm>
              <a:off x="3999016" y="3898637"/>
              <a:ext cx="772886" cy="13933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6">
              <a:extLst>
                <a:ext uri="{FF2B5EF4-FFF2-40B4-BE49-F238E27FC236}">
                  <a16:creationId xmlns:a16="http://schemas.microsoft.com/office/drawing/2014/main" id="{00A494EF-9048-B89E-1577-CC994B4695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2313" y="3892513"/>
              <a:ext cx="4467225" cy="1392236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DCB8C29B-7EC6-17FD-FD3A-2F5A3CC50126}"/>
                </a:ext>
              </a:extLst>
            </p:cNvPr>
            <p:cNvCxnSpPr/>
            <p:nvPr/>
          </p:nvCxnSpPr>
          <p:spPr>
            <a:xfrm>
              <a:off x="3999015" y="5407216"/>
              <a:ext cx="794657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6" name="Object 20">
              <a:extLst>
                <a:ext uri="{FF2B5EF4-FFF2-40B4-BE49-F238E27FC236}">
                  <a16:creationId xmlns:a16="http://schemas.microsoft.com/office/drawing/2014/main" id="{9F5E3416-86BF-1E31-4087-429B6341A31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301776" y="5485131"/>
            <a:ext cx="257175" cy="2889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139680" imgH="177480" progId="Equation.DSMT4">
                    <p:embed/>
                  </p:oleObj>
                </mc:Choice>
                <mc:Fallback>
                  <p:oleObj name="Equation" r:id="rId12" imgW="139680" imgH="177480" progId="Equation.DSMT4">
                    <p:embed/>
                    <p:pic>
                      <p:nvPicPr>
                        <p:cNvPr id="16" name="Object 20">
                          <a:extLst>
                            <a:ext uri="{FF2B5EF4-FFF2-40B4-BE49-F238E27FC236}">
                              <a16:creationId xmlns:a16="http://schemas.microsoft.com/office/drawing/2014/main" id="{3189B50E-B281-9B94-D161-4BDAA5571BDD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01776" y="5485131"/>
                          <a:ext cx="257175" cy="2889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" name="Object 21">
              <a:extLst>
                <a:ext uri="{FF2B5EF4-FFF2-40B4-BE49-F238E27FC236}">
                  <a16:creationId xmlns:a16="http://schemas.microsoft.com/office/drawing/2014/main" id="{DDA0E9DB-4025-7808-535B-821027559BC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693864" y="4849550"/>
            <a:ext cx="446087" cy="371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241200" imgH="228600" progId="Equation.DSMT4">
                    <p:embed/>
                  </p:oleObj>
                </mc:Choice>
                <mc:Fallback>
                  <p:oleObj name="Equation" r:id="rId14" imgW="241200" imgH="228600" progId="Equation.DSMT4">
                    <p:embed/>
                    <p:pic>
                      <p:nvPicPr>
                        <p:cNvPr id="17" name="Object 21">
                          <a:extLst>
                            <a:ext uri="{FF2B5EF4-FFF2-40B4-BE49-F238E27FC236}">
                              <a16:creationId xmlns:a16="http://schemas.microsoft.com/office/drawing/2014/main" id="{FF4E7E61-26D0-79CD-9F5A-FCF028C7C95C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93864" y="4849550"/>
                          <a:ext cx="446087" cy="371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" name="Object 22">
              <a:extLst>
                <a:ext uri="{FF2B5EF4-FFF2-40B4-BE49-F238E27FC236}">
                  <a16:creationId xmlns:a16="http://schemas.microsoft.com/office/drawing/2014/main" id="{9C3FAA3B-7B4C-84DE-1D02-6CC612475FA7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12676066"/>
                </p:ext>
              </p:extLst>
            </p:nvPr>
          </p:nvGraphicFramePr>
          <p:xfrm>
            <a:off x="5568373" y="4882207"/>
            <a:ext cx="446088" cy="371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241200" imgH="228600" progId="Equation.DSMT4">
                    <p:embed/>
                  </p:oleObj>
                </mc:Choice>
                <mc:Fallback>
                  <p:oleObj name="Equation" r:id="rId16" imgW="241200" imgH="228600" progId="Equation.DSMT4">
                    <p:embed/>
                    <p:pic>
                      <p:nvPicPr>
                        <p:cNvPr id="18" name="Object 22">
                          <a:extLst>
                            <a:ext uri="{FF2B5EF4-FFF2-40B4-BE49-F238E27FC236}">
                              <a16:creationId xmlns:a16="http://schemas.microsoft.com/office/drawing/2014/main" id="{09912233-BAC6-2CA5-187C-4ACF6D31E89A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68373" y="4882207"/>
                          <a:ext cx="446088" cy="371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" name="Object 23">
              <a:extLst>
                <a:ext uri="{FF2B5EF4-FFF2-40B4-BE49-F238E27FC236}">
                  <a16:creationId xmlns:a16="http://schemas.microsoft.com/office/drawing/2014/main" id="{68E5B6DA-7E4C-8B36-1499-F6DC88A75554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64188768"/>
                </p:ext>
              </p:extLst>
            </p:nvPr>
          </p:nvGraphicFramePr>
          <p:xfrm>
            <a:off x="4185888" y="4828912"/>
            <a:ext cx="469900" cy="371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253800" imgH="228600" progId="Equation.DSMT4">
                    <p:embed/>
                  </p:oleObj>
                </mc:Choice>
                <mc:Fallback>
                  <p:oleObj name="Equation" r:id="rId18" imgW="253800" imgH="228600" progId="Equation.DSMT4">
                    <p:embed/>
                    <p:pic>
                      <p:nvPicPr>
                        <p:cNvPr id="19" name="Object 23">
                          <a:extLst>
                            <a:ext uri="{FF2B5EF4-FFF2-40B4-BE49-F238E27FC236}">
                              <a16:creationId xmlns:a16="http://schemas.microsoft.com/office/drawing/2014/main" id="{605905C7-8D4B-6069-7F93-0911310E8B5B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85888" y="4828912"/>
                          <a:ext cx="469900" cy="371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96681B53-7379-1520-51EB-0D0301C76503}"/>
                </a:ext>
              </a:extLst>
            </p:cNvPr>
            <p:cNvCxnSpPr/>
            <p:nvPr/>
          </p:nvCxnSpPr>
          <p:spPr>
            <a:xfrm>
              <a:off x="2017820" y="3915873"/>
              <a:ext cx="0" cy="137160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1" name="Object 28">
              <a:extLst>
                <a:ext uri="{FF2B5EF4-FFF2-40B4-BE49-F238E27FC236}">
                  <a16:creationId xmlns:a16="http://schemas.microsoft.com/office/drawing/2014/main" id="{C7CD21C4-01E1-8EB3-E743-6294E427D21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602802" y="4485332"/>
            <a:ext cx="233363" cy="2270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126720" imgH="139680" progId="Equation.DSMT4">
                    <p:embed/>
                  </p:oleObj>
                </mc:Choice>
                <mc:Fallback>
                  <p:oleObj name="Equation" r:id="rId20" imgW="126720" imgH="139680" progId="Equation.DSMT4">
                    <p:embed/>
                    <p:pic>
                      <p:nvPicPr>
                        <p:cNvPr id="21" name="Object 28">
                          <a:extLst>
                            <a:ext uri="{FF2B5EF4-FFF2-40B4-BE49-F238E27FC236}">
                              <a16:creationId xmlns:a16="http://schemas.microsoft.com/office/drawing/2014/main" id="{27948536-0C81-A0EF-8A98-420515222B12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02802" y="4485332"/>
                          <a:ext cx="233363" cy="22701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" name="Object 31">
              <a:extLst>
                <a:ext uri="{FF2B5EF4-FFF2-40B4-BE49-F238E27FC236}">
                  <a16:creationId xmlns:a16="http://schemas.microsoft.com/office/drawing/2014/main" id="{29E01CDA-9AA3-0F1F-BD70-9FBE4782FD3D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70645745"/>
                </p:ext>
              </p:extLst>
            </p:nvPr>
          </p:nvGraphicFramePr>
          <p:xfrm>
            <a:off x="4231698" y="4153091"/>
            <a:ext cx="400050" cy="371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2" imgW="215640" imgH="228600" progId="Equation.DSMT4">
                    <p:embed/>
                  </p:oleObj>
                </mc:Choice>
                <mc:Fallback>
                  <p:oleObj name="Equation" r:id="rId22" imgW="215640" imgH="228600" progId="Equation.DSMT4">
                    <p:embed/>
                    <p:pic>
                      <p:nvPicPr>
                        <p:cNvPr id="22" name="Object 31">
                          <a:extLst>
                            <a:ext uri="{FF2B5EF4-FFF2-40B4-BE49-F238E27FC236}">
                              <a16:creationId xmlns:a16="http://schemas.microsoft.com/office/drawing/2014/main" id="{C8E728BA-5F3F-AC96-6BAC-FB50DAA0CFCB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31698" y="4153091"/>
                          <a:ext cx="400050" cy="371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" name="Object 35">
              <a:extLst>
                <a:ext uri="{FF2B5EF4-FFF2-40B4-BE49-F238E27FC236}">
                  <a16:creationId xmlns:a16="http://schemas.microsoft.com/office/drawing/2014/main" id="{AAB0B666-96FA-98B7-E4DB-95ECE8DB44C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270625" y="4198175"/>
            <a:ext cx="306388" cy="371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4" imgW="164880" imgH="228600" progId="Equation.DSMT4">
                    <p:embed/>
                  </p:oleObj>
                </mc:Choice>
                <mc:Fallback>
                  <p:oleObj name="Equation" r:id="rId24" imgW="164880" imgH="228600" progId="Equation.DSMT4">
                    <p:embed/>
                    <p:pic>
                      <p:nvPicPr>
                        <p:cNvPr id="23" name="Object 35">
                          <a:extLst>
                            <a:ext uri="{FF2B5EF4-FFF2-40B4-BE49-F238E27FC236}">
                              <a16:creationId xmlns:a16="http://schemas.microsoft.com/office/drawing/2014/main" id="{D09791CF-72C6-CE0C-DDE1-D89758EF679D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70625" y="4198175"/>
                          <a:ext cx="306388" cy="371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8281765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lide Number Placeholder 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63C2-E354-4733-8A09-A5F398AA1CEE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55" name="TextBox 54"/>
          <p:cNvSpPr txBox="1"/>
          <p:nvPr/>
        </p:nvSpPr>
        <p:spPr>
          <a:xfrm>
            <a:off x="1381377" y="821427"/>
            <a:ext cx="29131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Rectangular Waveguide</a:t>
            </a:r>
          </a:p>
          <a:p>
            <a:pPr algn="ctr"/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(end view)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217169" y="863685"/>
            <a:ext cx="6849203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Arial" pitchFamily="34" charset="0"/>
                <a:cs typeface="Arial" pitchFamily="34" charset="0"/>
              </a:rPr>
              <a:t>Note: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Planar discontinuities are modeled as purely shunt elements.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553668" y="6288034"/>
            <a:ext cx="9139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The equivalent circuit gives us the correct reflection and transmission of the TE</a:t>
            </a:r>
            <a:r>
              <a:rPr lang="en-US" baseline="-25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10</a:t>
            </a:r>
            <a:r>
              <a:rPr lang="en-US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mode. </a:t>
            </a:r>
          </a:p>
        </p:txBody>
      </p:sp>
      <p:sp>
        <p:nvSpPr>
          <p:cNvPr id="81997" name="AutoShape 77"/>
          <p:cNvSpPr>
            <a:spLocks noChangeAspect="1" noChangeArrowheads="1" noTextEdit="1"/>
          </p:cNvSpPr>
          <p:nvPr/>
        </p:nvSpPr>
        <p:spPr bwMode="auto">
          <a:xfrm>
            <a:off x="2454249" y="1852614"/>
            <a:ext cx="7421563" cy="414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79" name="Group 78"/>
          <p:cNvGrpSpPr/>
          <p:nvPr/>
        </p:nvGrpSpPr>
        <p:grpSpPr>
          <a:xfrm>
            <a:off x="993921" y="4816433"/>
            <a:ext cx="1511300" cy="755650"/>
            <a:chOff x="1304898" y="4872038"/>
            <a:chExt cx="1511300" cy="755650"/>
          </a:xfrm>
        </p:grpSpPr>
        <p:sp>
          <p:nvSpPr>
            <p:cNvPr id="82003" name="Rectangle 83"/>
            <p:cNvSpPr>
              <a:spLocks noChangeArrowheads="1"/>
            </p:cNvSpPr>
            <p:nvPr/>
          </p:nvSpPr>
          <p:spPr bwMode="auto">
            <a:xfrm>
              <a:off x="1304898" y="4872038"/>
              <a:ext cx="1511300" cy="755650"/>
            </a:xfrm>
            <a:prstGeom prst="rect">
              <a:avLst/>
            </a:prstGeom>
            <a:solidFill>
              <a:srgbClr val="FFC0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04" name="Rectangle 84"/>
            <p:cNvSpPr>
              <a:spLocks noChangeArrowheads="1"/>
            </p:cNvSpPr>
            <p:nvPr/>
          </p:nvSpPr>
          <p:spPr bwMode="auto">
            <a:xfrm>
              <a:off x="1304898" y="4872038"/>
              <a:ext cx="1511300" cy="755650"/>
            </a:xfrm>
            <a:prstGeom prst="rect">
              <a:avLst/>
            </a:prstGeom>
            <a:noFill/>
            <a:ln w="158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11" name="Rectangle 91"/>
            <p:cNvSpPr>
              <a:spLocks noChangeArrowheads="1"/>
            </p:cNvSpPr>
            <p:nvPr/>
          </p:nvSpPr>
          <p:spPr bwMode="auto">
            <a:xfrm>
              <a:off x="1589061" y="5060950"/>
              <a:ext cx="942975" cy="3778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12" name="Rectangle 92"/>
            <p:cNvSpPr>
              <a:spLocks noChangeArrowheads="1"/>
            </p:cNvSpPr>
            <p:nvPr/>
          </p:nvSpPr>
          <p:spPr bwMode="auto">
            <a:xfrm>
              <a:off x="1589061" y="5060950"/>
              <a:ext cx="942975" cy="377825"/>
            </a:xfrm>
            <a:prstGeom prst="rect">
              <a:avLst/>
            </a:prstGeom>
            <a:noFill/>
            <a:ln w="15875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468834" y="4816433"/>
            <a:ext cx="1509713" cy="755650"/>
            <a:chOff x="3779811" y="4872038"/>
            <a:chExt cx="1509713" cy="755650"/>
          </a:xfrm>
        </p:grpSpPr>
        <p:sp>
          <p:nvSpPr>
            <p:cNvPr id="82001" name="Rectangle 81"/>
            <p:cNvSpPr>
              <a:spLocks noChangeArrowheads="1"/>
            </p:cNvSpPr>
            <p:nvPr/>
          </p:nvSpPr>
          <p:spPr bwMode="auto">
            <a:xfrm>
              <a:off x="3779811" y="4872038"/>
              <a:ext cx="1509713" cy="755650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02" name="Rectangle 82"/>
            <p:cNvSpPr>
              <a:spLocks noChangeArrowheads="1"/>
            </p:cNvSpPr>
            <p:nvPr/>
          </p:nvSpPr>
          <p:spPr bwMode="auto">
            <a:xfrm>
              <a:off x="3779811" y="4872038"/>
              <a:ext cx="1509713" cy="755650"/>
            </a:xfrm>
            <a:prstGeom prst="rect">
              <a:avLst/>
            </a:prstGeom>
            <a:noFill/>
            <a:ln w="3810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13" name="Oval 93"/>
            <p:cNvSpPr>
              <a:spLocks noChangeArrowheads="1"/>
            </p:cNvSpPr>
            <p:nvPr/>
          </p:nvSpPr>
          <p:spPr bwMode="auto">
            <a:xfrm>
              <a:off x="4344961" y="5060950"/>
              <a:ext cx="358775" cy="358775"/>
            </a:xfrm>
            <a:prstGeom prst="ellipse">
              <a:avLst/>
            </a:prstGeom>
            <a:solidFill>
              <a:srgbClr val="FFFFFF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14" name="Oval 94"/>
            <p:cNvSpPr>
              <a:spLocks noChangeArrowheads="1"/>
            </p:cNvSpPr>
            <p:nvPr/>
          </p:nvSpPr>
          <p:spPr bwMode="auto">
            <a:xfrm>
              <a:off x="4344961" y="5060950"/>
              <a:ext cx="358775" cy="358775"/>
            </a:xfrm>
            <a:prstGeom prst="ellipse">
              <a:avLst/>
            </a:prstGeom>
            <a:noFill/>
            <a:ln w="15875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2015" name="Rectangle 95"/>
          <p:cNvSpPr>
            <a:spLocks noChangeArrowheads="1"/>
          </p:cNvSpPr>
          <p:nvPr/>
        </p:nvSpPr>
        <p:spPr bwMode="auto">
          <a:xfrm>
            <a:off x="5180974" y="2690384"/>
            <a:ext cx="13319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Inductive iris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2016" name="Rectangle 96"/>
          <p:cNvSpPr>
            <a:spLocks noChangeArrowheads="1"/>
          </p:cNvSpPr>
          <p:nvPr/>
        </p:nvSpPr>
        <p:spPr bwMode="auto">
          <a:xfrm>
            <a:off x="5195132" y="4138570"/>
            <a:ext cx="1365250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900" dirty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Capacitive iris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2017" name="Rectangle 97"/>
          <p:cNvSpPr>
            <a:spLocks noChangeArrowheads="1"/>
          </p:cNvSpPr>
          <p:nvPr/>
        </p:nvSpPr>
        <p:spPr bwMode="auto">
          <a:xfrm>
            <a:off x="5202855" y="5648669"/>
            <a:ext cx="1273175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900" dirty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Resonant iris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2018" name="Rectangle 98"/>
          <p:cNvSpPr>
            <a:spLocks noChangeArrowheads="1"/>
          </p:cNvSpPr>
          <p:nvPr/>
        </p:nvSpPr>
        <p:spPr bwMode="auto">
          <a:xfrm>
            <a:off x="7032856" y="2107085"/>
            <a:ext cx="27892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200" dirty="0">
                <a:solidFill>
                  <a:srgbClr val="FF0000"/>
                </a:solidFill>
                <a:latin typeface="Symbol" pitchFamily="18" charset="2"/>
                <a:cs typeface="Arial" pitchFamily="34" charset="0"/>
              </a:rPr>
              <a:t>Þ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2019" name="Rectangle 99"/>
          <p:cNvSpPr>
            <a:spLocks noChangeArrowheads="1"/>
          </p:cNvSpPr>
          <p:nvPr/>
        </p:nvSpPr>
        <p:spPr bwMode="auto">
          <a:xfrm>
            <a:off x="7032856" y="3539010"/>
            <a:ext cx="266098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100">
                <a:solidFill>
                  <a:srgbClr val="FF0000"/>
                </a:solidFill>
                <a:latin typeface="Symbol" pitchFamily="18" charset="2"/>
                <a:cs typeface="Arial" pitchFamily="34" charset="0"/>
              </a:rPr>
              <a:t>Þ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82020" name="Rectangle 100"/>
          <p:cNvSpPr>
            <a:spLocks noChangeArrowheads="1"/>
          </p:cNvSpPr>
          <p:nvPr/>
        </p:nvSpPr>
        <p:spPr bwMode="auto">
          <a:xfrm>
            <a:off x="7032856" y="5012210"/>
            <a:ext cx="25327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FF0000"/>
                </a:solidFill>
                <a:latin typeface="Symbol" pitchFamily="18" charset="2"/>
                <a:cs typeface="Arial" pitchFamily="34" charset="0"/>
              </a:rPr>
              <a:t>Þ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ACDDEE7-54DC-88FD-E390-B4CB8F1056D9}"/>
              </a:ext>
            </a:extLst>
          </p:cNvPr>
          <p:cNvGrpSpPr/>
          <p:nvPr/>
        </p:nvGrpSpPr>
        <p:grpSpPr>
          <a:xfrm>
            <a:off x="8189887" y="2000251"/>
            <a:ext cx="1587500" cy="833437"/>
            <a:chOff x="8189887" y="2000251"/>
            <a:chExt cx="1587500" cy="833437"/>
          </a:xfrm>
        </p:grpSpPr>
        <p:sp>
          <p:nvSpPr>
            <p:cNvPr id="82021" name="Line 101"/>
            <p:cNvSpPr>
              <a:spLocks noChangeShapeType="1"/>
            </p:cNvSpPr>
            <p:nvPr/>
          </p:nvSpPr>
          <p:spPr bwMode="auto">
            <a:xfrm>
              <a:off x="8227987" y="2038351"/>
              <a:ext cx="1511300" cy="1587"/>
            </a:xfrm>
            <a:prstGeom prst="line">
              <a:avLst/>
            </a:prstGeom>
            <a:noFill/>
            <a:ln w="28575" cap="rnd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22" name="Freeform 102"/>
            <p:cNvSpPr>
              <a:spLocks/>
            </p:cNvSpPr>
            <p:nvPr/>
          </p:nvSpPr>
          <p:spPr bwMode="auto">
            <a:xfrm>
              <a:off x="8189887" y="2000251"/>
              <a:ext cx="77788" cy="77787"/>
            </a:xfrm>
            <a:custGeom>
              <a:avLst/>
              <a:gdLst/>
              <a:ahLst/>
              <a:cxnLst>
                <a:cxn ang="0">
                  <a:pos x="158" y="79"/>
                </a:cxn>
                <a:cxn ang="0">
                  <a:pos x="79" y="0"/>
                </a:cxn>
                <a:cxn ang="0">
                  <a:pos x="0" y="79"/>
                </a:cxn>
                <a:cxn ang="0">
                  <a:pos x="0" y="79"/>
                </a:cxn>
                <a:cxn ang="0">
                  <a:pos x="79" y="158"/>
                </a:cxn>
                <a:cxn ang="0">
                  <a:pos x="158" y="79"/>
                </a:cxn>
              </a:cxnLst>
              <a:rect l="0" t="0" r="r" b="b"/>
              <a:pathLst>
                <a:path w="158" h="158">
                  <a:moveTo>
                    <a:pt x="158" y="79"/>
                  </a:moveTo>
                  <a:cubicBezTo>
                    <a:pt x="158" y="35"/>
                    <a:pt x="123" y="0"/>
                    <a:pt x="79" y="0"/>
                  </a:cubicBezTo>
                  <a:cubicBezTo>
                    <a:pt x="35" y="0"/>
                    <a:pt x="0" y="35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123"/>
                    <a:pt x="35" y="158"/>
                    <a:pt x="79" y="158"/>
                  </a:cubicBezTo>
                  <a:cubicBezTo>
                    <a:pt x="123" y="158"/>
                    <a:pt x="158" y="123"/>
                    <a:pt x="158" y="79"/>
                  </a:cubicBezTo>
                </a:path>
              </a:pathLst>
            </a:cu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23" name="Freeform 103"/>
            <p:cNvSpPr>
              <a:spLocks/>
            </p:cNvSpPr>
            <p:nvPr/>
          </p:nvSpPr>
          <p:spPr bwMode="auto">
            <a:xfrm>
              <a:off x="9699599" y="2000251"/>
              <a:ext cx="77788" cy="77787"/>
            </a:xfrm>
            <a:custGeom>
              <a:avLst/>
              <a:gdLst/>
              <a:ahLst/>
              <a:cxnLst>
                <a:cxn ang="0">
                  <a:pos x="0" y="79"/>
                </a:cxn>
                <a:cxn ang="0">
                  <a:pos x="79" y="158"/>
                </a:cxn>
                <a:cxn ang="0">
                  <a:pos x="158" y="79"/>
                </a:cxn>
                <a:cxn ang="0">
                  <a:pos x="158" y="79"/>
                </a:cxn>
                <a:cxn ang="0">
                  <a:pos x="79" y="0"/>
                </a:cxn>
                <a:cxn ang="0">
                  <a:pos x="0" y="79"/>
                </a:cxn>
              </a:cxnLst>
              <a:rect l="0" t="0" r="r" b="b"/>
              <a:pathLst>
                <a:path w="158" h="158">
                  <a:moveTo>
                    <a:pt x="0" y="79"/>
                  </a:moveTo>
                  <a:cubicBezTo>
                    <a:pt x="0" y="123"/>
                    <a:pt x="35" y="158"/>
                    <a:pt x="79" y="158"/>
                  </a:cubicBezTo>
                  <a:cubicBezTo>
                    <a:pt x="123" y="158"/>
                    <a:pt x="158" y="123"/>
                    <a:pt x="158" y="79"/>
                  </a:cubicBezTo>
                  <a:cubicBezTo>
                    <a:pt x="158" y="79"/>
                    <a:pt x="158" y="79"/>
                    <a:pt x="158" y="79"/>
                  </a:cubicBezTo>
                  <a:cubicBezTo>
                    <a:pt x="158" y="35"/>
                    <a:pt x="123" y="0"/>
                    <a:pt x="79" y="0"/>
                  </a:cubicBezTo>
                  <a:cubicBezTo>
                    <a:pt x="35" y="0"/>
                    <a:pt x="0" y="35"/>
                    <a:pt x="0" y="79"/>
                  </a:cubicBezTo>
                </a:path>
              </a:pathLst>
            </a:cu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24" name="Line 104"/>
            <p:cNvSpPr>
              <a:spLocks noChangeShapeType="1"/>
            </p:cNvSpPr>
            <p:nvPr/>
          </p:nvSpPr>
          <p:spPr bwMode="auto">
            <a:xfrm>
              <a:off x="8227987" y="2794001"/>
              <a:ext cx="1511300" cy="1587"/>
            </a:xfrm>
            <a:prstGeom prst="line">
              <a:avLst/>
            </a:prstGeom>
            <a:noFill/>
            <a:ln w="28575" cap="rnd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25" name="Freeform 105"/>
            <p:cNvSpPr>
              <a:spLocks/>
            </p:cNvSpPr>
            <p:nvPr/>
          </p:nvSpPr>
          <p:spPr bwMode="auto">
            <a:xfrm>
              <a:off x="8189887" y="2755901"/>
              <a:ext cx="77788" cy="77787"/>
            </a:xfrm>
            <a:custGeom>
              <a:avLst/>
              <a:gdLst/>
              <a:ahLst/>
              <a:cxnLst>
                <a:cxn ang="0">
                  <a:pos x="158" y="79"/>
                </a:cxn>
                <a:cxn ang="0">
                  <a:pos x="79" y="0"/>
                </a:cxn>
                <a:cxn ang="0">
                  <a:pos x="0" y="79"/>
                </a:cxn>
                <a:cxn ang="0">
                  <a:pos x="0" y="79"/>
                </a:cxn>
                <a:cxn ang="0">
                  <a:pos x="79" y="158"/>
                </a:cxn>
                <a:cxn ang="0">
                  <a:pos x="158" y="79"/>
                </a:cxn>
              </a:cxnLst>
              <a:rect l="0" t="0" r="r" b="b"/>
              <a:pathLst>
                <a:path w="158" h="158">
                  <a:moveTo>
                    <a:pt x="158" y="79"/>
                  </a:moveTo>
                  <a:cubicBezTo>
                    <a:pt x="158" y="35"/>
                    <a:pt x="123" y="0"/>
                    <a:pt x="79" y="0"/>
                  </a:cubicBezTo>
                  <a:cubicBezTo>
                    <a:pt x="35" y="0"/>
                    <a:pt x="0" y="35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123"/>
                    <a:pt x="35" y="158"/>
                    <a:pt x="79" y="158"/>
                  </a:cubicBezTo>
                  <a:cubicBezTo>
                    <a:pt x="123" y="158"/>
                    <a:pt x="158" y="123"/>
                    <a:pt x="158" y="79"/>
                  </a:cubicBezTo>
                </a:path>
              </a:pathLst>
            </a:cu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26" name="Freeform 106"/>
            <p:cNvSpPr>
              <a:spLocks/>
            </p:cNvSpPr>
            <p:nvPr/>
          </p:nvSpPr>
          <p:spPr bwMode="auto">
            <a:xfrm>
              <a:off x="9699599" y="2755901"/>
              <a:ext cx="77788" cy="77787"/>
            </a:xfrm>
            <a:custGeom>
              <a:avLst/>
              <a:gdLst/>
              <a:ahLst/>
              <a:cxnLst>
                <a:cxn ang="0">
                  <a:pos x="0" y="79"/>
                </a:cxn>
                <a:cxn ang="0">
                  <a:pos x="79" y="158"/>
                </a:cxn>
                <a:cxn ang="0">
                  <a:pos x="158" y="79"/>
                </a:cxn>
                <a:cxn ang="0">
                  <a:pos x="158" y="79"/>
                </a:cxn>
                <a:cxn ang="0">
                  <a:pos x="79" y="0"/>
                </a:cxn>
                <a:cxn ang="0">
                  <a:pos x="0" y="79"/>
                </a:cxn>
              </a:cxnLst>
              <a:rect l="0" t="0" r="r" b="b"/>
              <a:pathLst>
                <a:path w="158" h="158">
                  <a:moveTo>
                    <a:pt x="0" y="79"/>
                  </a:moveTo>
                  <a:cubicBezTo>
                    <a:pt x="0" y="123"/>
                    <a:pt x="35" y="158"/>
                    <a:pt x="79" y="158"/>
                  </a:cubicBezTo>
                  <a:cubicBezTo>
                    <a:pt x="123" y="158"/>
                    <a:pt x="158" y="123"/>
                    <a:pt x="158" y="79"/>
                  </a:cubicBezTo>
                  <a:cubicBezTo>
                    <a:pt x="158" y="79"/>
                    <a:pt x="158" y="79"/>
                    <a:pt x="158" y="79"/>
                  </a:cubicBezTo>
                  <a:cubicBezTo>
                    <a:pt x="158" y="35"/>
                    <a:pt x="123" y="0"/>
                    <a:pt x="79" y="0"/>
                  </a:cubicBezTo>
                  <a:cubicBezTo>
                    <a:pt x="35" y="0"/>
                    <a:pt x="0" y="35"/>
                    <a:pt x="0" y="79"/>
                  </a:cubicBezTo>
                </a:path>
              </a:pathLst>
            </a:cu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27" name="Freeform 107"/>
            <p:cNvSpPr>
              <a:spLocks/>
            </p:cNvSpPr>
            <p:nvPr/>
          </p:nvSpPr>
          <p:spPr bwMode="auto">
            <a:xfrm>
              <a:off x="8983637" y="2149476"/>
              <a:ext cx="60325" cy="473075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37" y="36"/>
                </a:cxn>
                <a:cxn ang="0">
                  <a:pos x="3" y="75"/>
                </a:cxn>
                <a:cxn ang="0">
                  <a:pos x="0" y="75"/>
                </a:cxn>
                <a:cxn ang="0">
                  <a:pos x="37" y="111"/>
                </a:cxn>
                <a:cxn ang="0">
                  <a:pos x="3" y="149"/>
                </a:cxn>
                <a:cxn ang="0">
                  <a:pos x="0" y="149"/>
                </a:cxn>
                <a:cxn ang="0">
                  <a:pos x="37" y="185"/>
                </a:cxn>
                <a:cxn ang="0">
                  <a:pos x="3" y="224"/>
                </a:cxn>
                <a:cxn ang="0">
                  <a:pos x="0" y="224"/>
                </a:cxn>
                <a:cxn ang="0">
                  <a:pos x="37" y="259"/>
                </a:cxn>
                <a:cxn ang="0">
                  <a:pos x="3" y="298"/>
                </a:cxn>
                <a:cxn ang="0">
                  <a:pos x="0" y="298"/>
                </a:cxn>
              </a:cxnLst>
              <a:rect l="0" t="0" r="r" b="b"/>
              <a:pathLst>
                <a:path w="38" h="298">
                  <a:moveTo>
                    <a:pt x="0" y="1"/>
                  </a:moveTo>
                  <a:cubicBezTo>
                    <a:pt x="20" y="0"/>
                    <a:pt x="36" y="16"/>
                    <a:pt x="37" y="36"/>
                  </a:cubicBezTo>
                  <a:cubicBezTo>
                    <a:pt x="38" y="57"/>
                    <a:pt x="23" y="74"/>
                    <a:pt x="3" y="75"/>
                  </a:cubicBezTo>
                  <a:cubicBezTo>
                    <a:pt x="2" y="75"/>
                    <a:pt x="1" y="75"/>
                    <a:pt x="0" y="75"/>
                  </a:cubicBezTo>
                  <a:cubicBezTo>
                    <a:pt x="20" y="74"/>
                    <a:pt x="36" y="90"/>
                    <a:pt x="37" y="111"/>
                  </a:cubicBezTo>
                  <a:cubicBezTo>
                    <a:pt x="38" y="132"/>
                    <a:pt x="23" y="149"/>
                    <a:pt x="3" y="149"/>
                  </a:cubicBezTo>
                  <a:cubicBezTo>
                    <a:pt x="2" y="149"/>
                    <a:pt x="1" y="149"/>
                    <a:pt x="0" y="149"/>
                  </a:cubicBezTo>
                  <a:cubicBezTo>
                    <a:pt x="20" y="149"/>
                    <a:pt x="36" y="165"/>
                    <a:pt x="37" y="185"/>
                  </a:cubicBezTo>
                  <a:cubicBezTo>
                    <a:pt x="38" y="206"/>
                    <a:pt x="23" y="223"/>
                    <a:pt x="3" y="224"/>
                  </a:cubicBezTo>
                  <a:cubicBezTo>
                    <a:pt x="2" y="224"/>
                    <a:pt x="1" y="224"/>
                    <a:pt x="0" y="224"/>
                  </a:cubicBezTo>
                  <a:cubicBezTo>
                    <a:pt x="20" y="223"/>
                    <a:pt x="36" y="239"/>
                    <a:pt x="37" y="259"/>
                  </a:cubicBezTo>
                  <a:cubicBezTo>
                    <a:pt x="38" y="280"/>
                    <a:pt x="23" y="298"/>
                    <a:pt x="3" y="298"/>
                  </a:cubicBezTo>
                  <a:cubicBezTo>
                    <a:pt x="2" y="298"/>
                    <a:pt x="1" y="298"/>
                    <a:pt x="0" y="298"/>
                  </a:cubicBezTo>
                </a:path>
              </a:pathLst>
            </a:custGeom>
            <a:noFill/>
            <a:ln w="28575" cap="rnd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28" name="Line 108"/>
            <p:cNvSpPr>
              <a:spLocks noChangeShapeType="1"/>
            </p:cNvSpPr>
            <p:nvPr/>
          </p:nvSpPr>
          <p:spPr bwMode="auto">
            <a:xfrm>
              <a:off x="8983637" y="2038351"/>
              <a:ext cx="1588" cy="112712"/>
            </a:xfrm>
            <a:prstGeom prst="line">
              <a:avLst/>
            </a:prstGeom>
            <a:noFill/>
            <a:ln w="28575" cap="rnd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29" name="Line 109"/>
            <p:cNvSpPr>
              <a:spLocks noChangeShapeType="1"/>
            </p:cNvSpPr>
            <p:nvPr/>
          </p:nvSpPr>
          <p:spPr bwMode="auto">
            <a:xfrm flipV="1">
              <a:off x="8983637" y="2622551"/>
              <a:ext cx="1588" cy="171450"/>
            </a:xfrm>
            <a:prstGeom prst="line">
              <a:avLst/>
            </a:prstGeom>
            <a:noFill/>
            <a:ln w="28575" cap="rnd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4CF2618-7018-6CE7-FDC7-E97196AC9A7D}"/>
              </a:ext>
            </a:extLst>
          </p:cNvPr>
          <p:cNvGrpSpPr/>
          <p:nvPr/>
        </p:nvGrpSpPr>
        <p:grpSpPr>
          <a:xfrm>
            <a:off x="8189887" y="3322639"/>
            <a:ext cx="1587500" cy="833437"/>
            <a:chOff x="8189887" y="3322639"/>
            <a:chExt cx="1587500" cy="833437"/>
          </a:xfrm>
        </p:grpSpPr>
        <p:sp>
          <p:nvSpPr>
            <p:cNvPr id="82030" name="Line 110"/>
            <p:cNvSpPr>
              <a:spLocks noChangeShapeType="1"/>
            </p:cNvSpPr>
            <p:nvPr/>
          </p:nvSpPr>
          <p:spPr bwMode="auto">
            <a:xfrm>
              <a:off x="8227987" y="3360739"/>
              <a:ext cx="1511300" cy="1587"/>
            </a:xfrm>
            <a:prstGeom prst="line">
              <a:avLst/>
            </a:prstGeom>
            <a:noFill/>
            <a:ln w="28575" cap="rnd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31" name="Freeform 111"/>
            <p:cNvSpPr>
              <a:spLocks/>
            </p:cNvSpPr>
            <p:nvPr/>
          </p:nvSpPr>
          <p:spPr bwMode="auto">
            <a:xfrm>
              <a:off x="8189887" y="3322639"/>
              <a:ext cx="77788" cy="77787"/>
            </a:xfrm>
            <a:custGeom>
              <a:avLst/>
              <a:gdLst/>
              <a:ahLst/>
              <a:cxnLst>
                <a:cxn ang="0">
                  <a:pos x="158" y="79"/>
                </a:cxn>
                <a:cxn ang="0">
                  <a:pos x="79" y="0"/>
                </a:cxn>
                <a:cxn ang="0">
                  <a:pos x="0" y="79"/>
                </a:cxn>
                <a:cxn ang="0">
                  <a:pos x="0" y="79"/>
                </a:cxn>
                <a:cxn ang="0">
                  <a:pos x="79" y="158"/>
                </a:cxn>
                <a:cxn ang="0">
                  <a:pos x="158" y="79"/>
                </a:cxn>
              </a:cxnLst>
              <a:rect l="0" t="0" r="r" b="b"/>
              <a:pathLst>
                <a:path w="158" h="158">
                  <a:moveTo>
                    <a:pt x="158" y="79"/>
                  </a:moveTo>
                  <a:cubicBezTo>
                    <a:pt x="158" y="35"/>
                    <a:pt x="123" y="0"/>
                    <a:pt x="79" y="0"/>
                  </a:cubicBezTo>
                  <a:cubicBezTo>
                    <a:pt x="35" y="0"/>
                    <a:pt x="0" y="35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123"/>
                    <a:pt x="35" y="158"/>
                    <a:pt x="79" y="158"/>
                  </a:cubicBezTo>
                  <a:cubicBezTo>
                    <a:pt x="123" y="158"/>
                    <a:pt x="158" y="123"/>
                    <a:pt x="158" y="79"/>
                  </a:cubicBezTo>
                </a:path>
              </a:pathLst>
            </a:cu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32" name="Freeform 112"/>
            <p:cNvSpPr>
              <a:spLocks/>
            </p:cNvSpPr>
            <p:nvPr/>
          </p:nvSpPr>
          <p:spPr bwMode="auto">
            <a:xfrm>
              <a:off x="9699599" y="3322639"/>
              <a:ext cx="77788" cy="77787"/>
            </a:xfrm>
            <a:custGeom>
              <a:avLst/>
              <a:gdLst/>
              <a:ahLst/>
              <a:cxnLst>
                <a:cxn ang="0">
                  <a:pos x="0" y="79"/>
                </a:cxn>
                <a:cxn ang="0">
                  <a:pos x="79" y="158"/>
                </a:cxn>
                <a:cxn ang="0">
                  <a:pos x="158" y="79"/>
                </a:cxn>
                <a:cxn ang="0">
                  <a:pos x="158" y="79"/>
                </a:cxn>
                <a:cxn ang="0">
                  <a:pos x="79" y="0"/>
                </a:cxn>
                <a:cxn ang="0">
                  <a:pos x="0" y="79"/>
                </a:cxn>
              </a:cxnLst>
              <a:rect l="0" t="0" r="r" b="b"/>
              <a:pathLst>
                <a:path w="158" h="158">
                  <a:moveTo>
                    <a:pt x="0" y="79"/>
                  </a:moveTo>
                  <a:cubicBezTo>
                    <a:pt x="0" y="123"/>
                    <a:pt x="35" y="158"/>
                    <a:pt x="79" y="158"/>
                  </a:cubicBezTo>
                  <a:cubicBezTo>
                    <a:pt x="123" y="158"/>
                    <a:pt x="158" y="123"/>
                    <a:pt x="158" y="79"/>
                  </a:cubicBezTo>
                  <a:cubicBezTo>
                    <a:pt x="158" y="79"/>
                    <a:pt x="158" y="79"/>
                    <a:pt x="158" y="79"/>
                  </a:cubicBezTo>
                  <a:cubicBezTo>
                    <a:pt x="158" y="35"/>
                    <a:pt x="123" y="0"/>
                    <a:pt x="79" y="0"/>
                  </a:cubicBezTo>
                  <a:cubicBezTo>
                    <a:pt x="35" y="0"/>
                    <a:pt x="0" y="35"/>
                    <a:pt x="0" y="79"/>
                  </a:cubicBezTo>
                </a:path>
              </a:pathLst>
            </a:cu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33" name="Line 113"/>
            <p:cNvSpPr>
              <a:spLocks noChangeShapeType="1"/>
            </p:cNvSpPr>
            <p:nvPr/>
          </p:nvSpPr>
          <p:spPr bwMode="auto">
            <a:xfrm>
              <a:off x="8227987" y="4116389"/>
              <a:ext cx="1511300" cy="1587"/>
            </a:xfrm>
            <a:prstGeom prst="line">
              <a:avLst/>
            </a:prstGeom>
            <a:noFill/>
            <a:ln w="28575" cap="rnd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34" name="Freeform 114"/>
            <p:cNvSpPr>
              <a:spLocks/>
            </p:cNvSpPr>
            <p:nvPr/>
          </p:nvSpPr>
          <p:spPr bwMode="auto">
            <a:xfrm>
              <a:off x="8189887" y="4078289"/>
              <a:ext cx="77788" cy="77787"/>
            </a:xfrm>
            <a:custGeom>
              <a:avLst/>
              <a:gdLst/>
              <a:ahLst/>
              <a:cxnLst>
                <a:cxn ang="0">
                  <a:pos x="158" y="79"/>
                </a:cxn>
                <a:cxn ang="0">
                  <a:pos x="79" y="0"/>
                </a:cxn>
                <a:cxn ang="0">
                  <a:pos x="0" y="79"/>
                </a:cxn>
                <a:cxn ang="0">
                  <a:pos x="0" y="79"/>
                </a:cxn>
                <a:cxn ang="0">
                  <a:pos x="79" y="158"/>
                </a:cxn>
                <a:cxn ang="0">
                  <a:pos x="158" y="79"/>
                </a:cxn>
              </a:cxnLst>
              <a:rect l="0" t="0" r="r" b="b"/>
              <a:pathLst>
                <a:path w="158" h="158">
                  <a:moveTo>
                    <a:pt x="158" y="79"/>
                  </a:moveTo>
                  <a:cubicBezTo>
                    <a:pt x="158" y="35"/>
                    <a:pt x="123" y="0"/>
                    <a:pt x="79" y="0"/>
                  </a:cubicBezTo>
                  <a:cubicBezTo>
                    <a:pt x="35" y="0"/>
                    <a:pt x="0" y="35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123"/>
                    <a:pt x="35" y="158"/>
                    <a:pt x="79" y="158"/>
                  </a:cubicBezTo>
                  <a:cubicBezTo>
                    <a:pt x="123" y="158"/>
                    <a:pt x="158" y="123"/>
                    <a:pt x="158" y="79"/>
                  </a:cubicBezTo>
                </a:path>
              </a:pathLst>
            </a:cu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35" name="Freeform 115"/>
            <p:cNvSpPr>
              <a:spLocks/>
            </p:cNvSpPr>
            <p:nvPr/>
          </p:nvSpPr>
          <p:spPr bwMode="auto">
            <a:xfrm>
              <a:off x="9699599" y="4078289"/>
              <a:ext cx="77788" cy="77787"/>
            </a:xfrm>
            <a:custGeom>
              <a:avLst/>
              <a:gdLst/>
              <a:ahLst/>
              <a:cxnLst>
                <a:cxn ang="0">
                  <a:pos x="0" y="79"/>
                </a:cxn>
                <a:cxn ang="0">
                  <a:pos x="79" y="158"/>
                </a:cxn>
                <a:cxn ang="0">
                  <a:pos x="158" y="79"/>
                </a:cxn>
                <a:cxn ang="0">
                  <a:pos x="158" y="79"/>
                </a:cxn>
                <a:cxn ang="0">
                  <a:pos x="79" y="0"/>
                </a:cxn>
                <a:cxn ang="0">
                  <a:pos x="0" y="79"/>
                </a:cxn>
              </a:cxnLst>
              <a:rect l="0" t="0" r="r" b="b"/>
              <a:pathLst>
                <a:path w="158" h="158">
                  <a:moveTo>
                    <a:pt x="0" y="79"/>
                  </a:moveTo>
                  <a:cubicBezTo>
                    <a:pt x="0" y="123"/>
                    <a:pt x="35" y="158"/>
                    <a:pt x="79" y="158"/>
                  </a:cubicBezTo>
                  <a:cubicBezTo>
                    <a:pt x="123" y="158"/>
                    <a:pt x="158" y="123"/>
                    <a:pt x="158" y="79"/>
                  </a:cubicBezTo>
                  <a:cubicBezTo>
                    <a:pt x="158" y="79"/>
                    <a:pt x="158" y="79"/>
                    <a:pt x="158" y="79"/>
                  </a:cubicBezTo>
                  <a:cubicBezTo>
                    <a:pt x="158" y="35"/>
                    <a:pt x="123" y="0"/>
                    <a:pt x="79" y="0"/>
                  </a:cubicBezTo>
                  <a:cubicBezTo>
                    <a:pt x="35" y="0"/>
                    <a:pt x="0" y="35"/>
                    <a:pt x="0" y="79"/>
                  </a:cubicBezTo>
                </a:path>
              </a:pathLst>
            </a:cu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36" name="Line 116"/>
            <p:cNvSpPr>
              <a:spLocks noChangeShapeType="1"/>
            </p:cNvSpPr>
            <p:nvPr/>
          </p:nvSpPr>
          <p:spPr bwMode="auto">
            <a:xfrm>
              <a:off x="8983637" y="3360739"/>
              <a:ext cx="1588" cy="112712"/>
            </a:xfrm>
            <a:prstGeom prst="line">
              <a:avLst/>
            </a:prstGeom>
            <a:noFill/>
            <a:ln w="28575" cap="rnd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37" name="Line 117"/>
            <p:cNvSpPr>
              <a:spLocks noChangeShapeType="1"/>
            </p:cNvSpPr>
            <p:nvPr/>
          </p:nvSpPr>
          <p:spPr bwMode="auto">
            <a:xfrm flipV="1">
              <a:off x="8983637" y="3944939"/>
              <a:ext cx="1588" cy="171450"/>
            </a:xfrm>
            <a:prstGeom prst="line">
              <a:avLst/>
            </a:prstGeom>
            <a:noFill/>
            <a:ln w="28575" cap="rnd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38" name="Freeform 118"/>
            <p:cNvSpPr>
              <a:spLocks noEditPoints="1"/>
            </p:cNvSpPr>
            <p:nvPr/>
          </p:nvSpPr>
          <p:spPr bwMode="auto">
            <a:xfrm>
              <a:off x="8866162" y="3649664"/>
              <a:ext cx="234950" cy="58737"/>
            </a:xfrm>
            <a:custGeom>
              <a:avLst/>
              <a:gdLst/>
              <a:ahLst/>
              <a:cxnLst>
                <a:cxn ang="0">
                  <a:pos x="148" y="37"/>
                </a:cxn>
                <a:cxn ang="0">
                  <a:pos x="0" y="37"/>
                </a:cxn>
                <a:cxn ang="0">
                  <a:pos x="148" y="0"/>
                </a:cxn>
                <a:cxn ang="0">
                  <a:pos x="0" y="0"/>
                </a:cxn>
              </a:cxnLst>
              <a:rect l="0" t="0" r="r" b="b"/>
              <a:pathLst>
                <a:path w="148" h="37">
                  <a:moveTo>
                    <a:pt x="148" y="37"/>
                  </a:moveTo>
                  <a:lnTo>
                    <a:pt x="0" y="37"/>
                  </a:lnTo>
                  <a:moveTo>
                    <a:pt x="148" y="0"/>
                  </a:moveTo>
                  <a:lnTo>
                    <a:pt x="0" y="0"/>
                  </a:lnTo>
                </a:path>
              </a:pathLst>
            </a:custGeom>
            <a:noFill/>
            <a:ln w="28575" cap="rnd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39" name="Freeform 119"/>
            <p:cNvSpPr>
              <a:spLocks noEditPoints="1"/>
            </p:cNvSpPr>
            <p:nvPr/>
          </p:nvSpPr>
          <p:spPr bwMode="auto">
            <a:xfrm>
              <a:off x="8983637" y="3473451"/>
              <a:ext cx="1588" cy="471487"/>
            </a:xfrm>
            <a:custGeom>
              <a:avLst/>
              <a:gdLst/>
              <a:ahLst/>
              <a:cxnLst>
                <a:cxn ang="0">
                  <a:pos x="0" y="297"/>
                </a:cxn>
                <a:cxn ang="0">
                  <a:pos x="0" y="148"/>
                </a:cxn>
                <a:cxn ang="0">
                  <a:pos x="0" y="111"/>
                </a:cxn>
                <a:cxn ang="0">
                  <a:pos x="0" y="0"/>
                </a:cxn>
              </a:cxnLst>
              <a:rect l="0" t="0" r="r" b="b"/>
              <a:pathLst>
                <a:path h="297">
                  <a:moveTo>
                    <a:pt x="0" y="297"/>
                  </a:moveTo>
                  <a:lnTo>
                    <a:pt x="0" y="148"/>
                  </a:lnTo>
                  <a:moveTo>
                    <a:pt x="0" y="111"/>
                  </a:moveTo>
                  <a:lnTo>
                    <a:pt x="0" y="0"/>
                  </a:lnTo>
                </a:path>
              </a:pathLst>
            </a:custGeom>
            <a:noFill/>
            <a:ln w="28575" cap="rnd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601FD89D-37E3-013D-9947-9B2CBE648DE8}"/>
              </a:ext>
            </a:extLst>
          </p:cNvPr>
          <p:cNvGrpSpPr/>
          <p:nvPr/>
        </p:nvGrpSpPr>
        <p:grpSpPr>
          <a:xfrm>
            <a:off x="8285137" y="4833939"/>
            <a:ext cx="1587500" cy="833437"/>
            <a:chOff x="8285137" y="4833939"/>
            <a:chExt cx="1587500" cy="833437"/>
          </a:xfrm>
        </p:grpSpPr>
        <p:sp>
          <p:nvSpPr>
            <p:cNvPr id="82040" name="Line 120"/>
            <p:cNvSpPr>
              <a:spLocks noChangeShapeType="1"/>
            </p:cNvSpPr>
            <p:nvPr/>
          </p:nvSpPr>
          <p:spPr bwMode="auto">
            <a:xfrm>
              <a:off x="8323237" y="4872039"/>
              <a:ext cx="1509713" cy="1587"/>
            </a:xfrm>
            <a:prstGeom prst="line">
              <a:avLst/>
            </a:prstGeom>
            <a:noFill/>
            <a:ln w="28575" cap="rnd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41" name="Freeform 121"/>
            <p:cNvSpPr>
              <a:spLocks/>
            </p:cNvSpPr>
            <p:nvPr/>
          </p:nvSpPr>
          <p:spPr bwMode="auto">
            <a:xfrm>
              <a:off x="8285137" y="4833939"/>
              <a:ext cx="76200" cy="77787"/>
            </a:xfrm>
            <a:custGeom>
              <a:avLst/>
              <a:gdLst/>
              <a:ahLst/>
              <a:cxnLst>
                <a:cxn ang="0">
                  <a:pos x="158" y="79"/>
                </a:cxn>
                <a:cxn ang="0">
                  <a:pos x="79" y="0"/>
                </a:cxn>
                <a:cxn ang="0">
                  <a:pos x="0" y="79"/>
                </a:cxn>
                <a:cxn ang="0">
                  <a:pos x="0" y="79"/>
                </a:cxn>
                <a:cxn ang="0">
                  <a:pos x="79" y="158"/>
                </a:cxn>
                <a:cxn ang="0">
                  <a:pos x="158" y="79"/>
                </a:cxn>
              </a:cxnLst>
              <a:rect l="0" t="0" r="r" b="b"/>
              <a:pathLst>
                <a:path w="158" h="158">
                  <a:moveTo>
                    <a:pt x="158" y="79"/>
                  </a:moveTo>
                  <a:cubicBezTo>
                    <a:pt x="158" y="35"/>
                    <a:pt x="123" y="0"/>
                    <a:pt x="79" y="0"/>
                  </a:cubicBezTo>
                  <a:cubicBezTo>
                    <a:pt x="35" y="0"/>
                    <a:pt x="0" y="35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123"/>
                    <a:pt x="35" y="158"/>
                    <a:pt x="79" y="158"/>
                  </a:cubicBezTo>
                  <a:cubicBezTo>
                    <a:pt x="123" y="158"/>
                    <a:pt x="158" y="123"/>
                    <a:pt x="158" y="79"/>
                  </a:cubicBezTo>
                </a:path>
              </a:pathLst>
            </a:cu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42" name="Freeform 122"/>
            <p:cNvSpPr>
              <a:spLocks/>
            </p:cNvSpPr>
            <p:nvPr/>
          </p:nvSpPr>
          <p:spPr bwMode="auto">
            <a:xfrm>
              <a:off x="9794849" y="4833939"/>
              <a:ext cx="77788" cy="77787"/>
            </a:xfrm>
            <a:custGeom>
              <a:avLst/>
              <a:gdLst/>
              <a:ahLst/>
              <a:cxnLst>
                <a:cxn ang="0">
                  <a:pos x="0" y="79"/>
                </a:cxn>
                <a:cxn ang="0">
                  <a:pos x="79" y="158"/>
                </a:cxn>
                <a:cxn ang="0">
                  <a:pos x="158" y="79"/>
                </a:cxn>
                <a:cxn ang="0">
                  <a:pos x="158" y="79"/>
                </a:cxn>
                <a:cxn ang="0">
                  <a:pos x="79" y="0"/>
                </a:cxn>
                <a:cxn ang="0">
                  <a:pos x="0" y="79"/>
                </a:cxn>
              </a:cxnLst>
              <a:rect l="0" t="0" r="r" b="b"/>
              <a:pathLst>
                <a:path w="158" h="158">
                  <a:moveTo>
                    <a:pt x="0" y="79"/>
                  </a:moveTo>
                  <a:cubicBezTo>
                    <a:pt x="0" y="123"/>
                    <a:pt x="35" y="158"/>
                    <a:pt x="79" y="158"/>
                  </a:cubicBezTo>
                  <a:cubicBezTo>
                    <a:pt x="123" y="158"/>
                    <a:pt x="158" y="123"/>
                    <a:pt x="158" y="79"/>
                  </a:cubicBezTo>
                  <a:cubicBezTo>
                    <a:pt x="158" y="79"/>
                    <a:pt x="158" y="79"/>
                    <a:pt x="158" y="79"/>
                  </a:cubicBezTo>
                  <a:cubicBezTo>
                    <a:pt x="158" y="35"/>
                    <a:pt x="123" y="0"/>
                    <a:pt x="79" y="0"/>
                  </a:cubicBezTo>
                  <a:cubicBezTo>
                    <a:pt x="35" y="0"/>
                    <a:pt x="0" y="35"/>
                    <a:pt x="0" y="79"/>
                  </a:cubicBezTo>
                </a:path>
              </a:pathLst>
            </a:cu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43" name="Line 123"/>
            <p:cNvSpPr>
              <a:spLocks noChangeShapeType="1"/>
            </p:cNvSpPr>
            <p:nvPr/>
          </p:nvSpPr>
          <p:spPr bwMode="auto">
            <a:xfrm>
              <a:off x="8323237" y="5627689"/>
              <a:ext cx="1509713" cy="1587"/>
            </a:xfrm>
            <a:prstGeom prst="line">
              <a:avLst/>
            </a:prstGeom>
            <a:noFill/>
            <a:ln w="28575" cap="rnd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44" name="Freeform 124"/>
            <p:cNvSpPr>
              <a:spLocks/>
            </p:cNvSpPr>
            <p:nvPr/>
          </p:nvSpPr>
          <p:spPr bwMode="auto">
            <a:xfrm>
              <a:off x="8285137" y="5589589"/>
              <a:ext cx="76200" cy="77787"/>
            </a:xfrm>
            <a:custGeom>
              <a:avLst/>
              <a:gdLst/>
              <a:ahLst/>
              <a:cxnLst>
                <a:cxn ang="0">
                  <a:pos x="158" y="79"/>
                </a:cxn>
                <a:cxn ang="0">
                  <a:pos x="79" y="0"/>
                </a:cxn>
                <a:cxn ang="0">
                  <a:pos x="0" y="79"/>
                </a:cxn>
                <a:cxn ang="0">
                  <a:pos x="0" y="79"/>
                </a:cxn>
                <a:cxn ang="0">
                  <a:pos x="79" y="158"/>
                </a:cxn>
                <a:cxn ang="0">
                  <a:pos x="158" y="79"/>
                </a:cxn>
              </a:cxnLst>
              <a:rect l="0" t="0" r="r" b="b"/>
              <a:pathLst>
                <a:path w="158" h="158">
                  <a:moveTo>
                    <a:pt x="158" y="79"/>
                  </a:moveTo>
                  <a:cubicBezTo>
                    <a:pt x="158" y="35"/>
                    <a:pt x="123" y="0"/>
                    <a:pt x="79" y="0"/>
                  </a:cubicBezTo>
                  <a:cubicBezTo>
                    <a:pt x="35" y="0"/>
                    <a:pt x="0" y="35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123"/>
                    <a:pt x="35" y="158"/>
                    <a:pt x="79" y="158"/>
                  </a:cubicBezTo>
                  <a:cubicBezTo>
                    <a:pt x="123" y="158"/>
                    <a:pt x="158" y="123"/>
                    <a:pt x="158" y="79"/>
                  </a:cubicBezTo>
                </a:path>
              </a:pathLst>
            </a:cu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45" name="Freeform 125"/>
            <p:cNvSpPr>
              <a:spLocks/>
            </p:cNvSpPr>
            <p:nvPr/>
          </p:nvSpPr>
          <p:spPr bwMode="auto">
            <a:xfrm>
              <a:off x="9794849" y="5589589"/>
              <a:ext cx="77788" cy="77787"/>
            </a:xfrm>
            <a:custGeom>
              <a:avLst/>
              <a:gdLst/>
              <a:ahLst/>
              <a:cxnLst>
                <a:cxn ang="0">
                  <a:pos x="0" y="79"/>
                </a:cxn>
                <a:cxn ang="0">
                  <a:pos x="79" y="158"/>
                </a:cxn>
                <a:cxn ang="0">
                  <a:pos x="158" y="79"/>
                </a:cxn>
                <a:cxn ang="0">
                  <a:pos x="158" y="79"/>
                </a:cxn>
                <a:cxn ang="0">
                  <a:pos x="79" y="0"/>
                </a:cxn>
                <a:cxn ang="0">
                  <a:pos x="0" y="79"/>
                </a:cxn>
              </a:cxnLst>
              <a:rect l="0" t="0" r="r" b="b"/>
              <a:pathLst>
                <a:path w="158" h="158">
                  <a:moveTo>
                    <a:pt x="0" y="79"/>
                  </a:moveTo>
                  <a:cubicBezTo>
                    <a:pt x="0" y="123"/>
                    <a:pt x="35" y="158"/>
                    <a:pt x="79" y="158"/>
                  </a:cubicBezTo>
                  <a:cubicBezTo>
                    <a:pt x="123" y="158"/>
                    <a:pt x="158" y="123"/>
                    <a:pt x="158" y="79"/>
                  </a:cubicBezTo>
                  <a:cubicBezTo>
                    <a:pt x="158" y="79"/>
                    <a:pt x="158" y="79"/>
                    <a:pt x="158" y="79"/>
                  </a:cubicBezTo>
                  <a:cubicBezTo>
                    <a:pt x="158" y="35"/>
                    <a:pt x="123" y="0"/>
                    <a:pt x="79" y="0"/>
                  </a:cubicBezTo>
                  <a:cubicBezTo>
                    <a:pt x="35" y="0"/>
                    <a:pt x="0" y="35"/>
                    <a:pt x="0" y="79"/>
                  </a:cubicBezTo>
                </a:path>
              </a:pathLst>
            </a:cu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46" name="Freeform 126"/>
            <p:cNvSpPr>
              <a:spLocks/>
            </p:cNvSpPr>
            <p:nvPr/>
          </p:nvSpPr>
          <p:spPr bwMode="auto">
            <a:xfrm>
              <a:off x="9361462" y="4983164"/>
              <a:ext cx="60325" cy="473075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37" y="36"/>
                </a:cxn>
                <a:cxn ang="0">
                  <a:pos x="3" y="75"/>
                </a:cxn>
                <a:cxn ang="0">
                  <a:pos x="0" y="75"/>
                </a:cxn>
                <a:cxn ang="0">
                  <a:pos x="37" y="111"/>
                </a:cxn>
                <a:cxn ang="0">
                  <a:pos x="3" y="149"/>
                </a:cxn>
                <a:cxn ang="0">
                  <a:pos x="0" y="149"/>
                </a:cxn>
                <a:cxn ang="0">
                  <a:pos x="37" y="185"/>
                </a:cxn>
                <a:cxn ang="0">
                  <a:pos x="3" y="224"/>
                </a:cxn>
                <a:cxn ang="0">
                  <a:pos x="0" y="224"/>
                </a:cxn>
                <a:cxn ang="0">
                  <a:pos x="37" y="259"/>
                </a:cxn>
                <a:cxn ang="0">
                  <a:pos x="3" y="298"/>
                </a:cxn>
                <a:cxn ang="0">
                  <a:pos x="0" y="298"/>
                </a:cxn>
              </a:cxnLst>
              <a:rect l="0" t="0" r="r" b="b"/>
              <a:pathLst>
                <a:path w="38" h="298">
                  <a:moveTo>
                    <a:pt x="0" y="1"/>
                  </a:moveTo>
                  <a:cubicBezTo>
                    <a:pt x="20" y="0"/>
                    <a:pt x="36" y="16"/>
                    <a:pt x="37" y="36"/>
                  </a:cubicBezTo>
                  <a:cubicBezTo>
                    <a:pt x="38" y="57"/>
                    <a:pt x="22" y="74"/>
                    <a:pt x="3" y="75"/>
                  </a:cubicBezTo>
                  <a:cubicBezTo>
                    <a:pt x="2" y="75"/>
                    <a:pt x="1" y="75"/>
                    <a:pt x="0" y="75"/>
                  </a:cubicBezTo>
                  <a:cubicBezTo>
                    <a:pt x="20" y="74"/>
                    <a:pt x="36" y="90"/>
                    <a:pt x="37" y="111"/>
                  </a:cubicBezTo>
                  <a:cubicBezTo>
                    <a:pt x="38" y="131"/>
                    <a:pt x="22" y="149"/>
                    <a:pt x="3" y="149"/>
                  </a:cubicBezTo>
                  <a:cubicBezTo>
                    <a:pt x="2" y="149"/>
                    <a:pt x="1" y="149"/>
                    <a:pt x="0" y="149"/>
                  </a:cubicBezTo>
                  <a:cubicBezTo>
                    <a:pt x="20" y="149"/>
                    <a:pt x="36" y="165"/>
                    <a:pt x="37" y="185"/>
                  </a:cubicBezTo>
                  <a:cubicBezTo>
                    <a:pt x="38" y="206"/>
                    <a:pt x="22" y="223"/>
                    <a:pt x="3" y="224"/>
                  </a:cubicBezTo>
                  <a:cubicBezTo>
                    <a:pt x="2" y="224"/>
                    <a:pt x="1" y="224"/>
                    <a:pt x="0" y="224"/>
                  </a:cubicBezTo>
                  <a:cubicBezTo>
                    <a:pt x="20" y="223"/>
                    <a:pt x="36" y="239"/>
                    <a:pt x="37" y="259"/>
                  </a:cubicBezTo>
                  <a:cubicBezTo>
                    <a:pt x="38" y="280"/>
                    <a:pt x="22" y="298"/>
                    <a:pt x="3" y="298"/>
                  </a:cubicBezTo>
                  <a:cubicBezTo>
                    <a:pt x="2" y="298"/>
                    <a:pt x="1" y="298"/>
                    <a:pt x="0" y="298"/>
                  </a:cubicBezTo>
                </a:path>
              </a:pathLst>
            </a:custGeom>
            <a:noFill/>
            <a:ln w="28575" cap="rnd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47" name="Line 127"/>
            <p:cNvSpPr>
              <a:spLocks noChangeShapeType="1"/>
            </p:cNvSpPr>
            <p:nvPr/>
          </p:nvSpPr>
          <p:spPr bwMode="auto">
            <a:xfrm>
              <a:off x="9361462" y="4872039"/>
              <a:ext cx="1588" cy="112712"/>
            </a:xfrm>
            <a:prstGeom prst="line">
              <a:avLst/>
            </a:prstGeom>
            <a:noFill/>
            <a:ln w="28575" cap="rnd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48" name="Line 128"/>
            <p:cNvSpPr>
              <a:spLocks noChangeShapeType="1"/>
            </p:cNvSpPr>
            <p:nvPr/>
          </p:nvSpPr>
          <p:spPr bwMode="auto">
            <a:xfrm flipV="1">
              <a:off x="9361462" y="5456239"/>
              <a:ext cx="1588" cy="171450"/>
            </a:xfrm>
            <a:prstGeom prst="line">
              <a:avLst/>
            </a:prstGeom>
            <a:noFill/>
            <a:ln w="28575" cap="rnd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49" name="Freeform 129"/>
            <p:cNvSpPr>
              <a:spLocks noEditPoints="1"/>
            </p:cNvSpPr>
            <p:nvPr/>
          </p:nvSpPr>
          <p:spPr bwMode="auto">
            <a:xfrm>
              <a:off x="8677249" y="5191126"/>
              <a:ext cx="234950" cy="58737"/>
            </a:xfrm>
            <a:custGeom>
              <a:avLst/>
              <a:gdLst/>
              <a:ahLst/>
              <a:cxnLst>
                <a:cxn ang="0">
                  <a:pos x="148" y="37"/>
                </a:cxn>
                <a:cxn ang="0">
                  <a:pos x="0" y="37"/>
                </a:cxn>
                <a:cxn ang="0">
                  <a:pos x="148" y="0"/>
                </a:cxn>
                <a:cxn ang="0">
                  <a:pos x="0" y="0"/>
                </a:cxn>
              </a:cxnLst>
              <a:rect l="0" t="0" r="r" b="b"/>
              <a:pathLst>
                <a:path w="148" h="37">
                  <a:moveTo>
                    <a:pt x="148" y="37"/>
                  </a:moveTo>
                  <a:lnTo>
                    <a:pt x="0" y="37"/>
                  </a:lnTo>
                  <a:moveTo>
                    <a:pt x="148" y="0"/>
                  </a:moveTo>
                  <a:lnTo>
                    <a:pt x="0" y="0"/>
                  </a:lnTo>
                </a:path>
              </a:pathLst>
            </a:custGeom>
            <a:noFill/>
            <a:ln w="28575" cap="rnd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50" name="Freeform 130"/>
            <p:cNvSpPr>
              <a:spLocks noEditPoints="1"/>
            </p:cNvSpPr>
            <p:nvPr/>
          </p:nvSpPr>
          <p:spPr bwMode="auto">
            <a:xfrm>
              <a:off x="8794724" y="5013326"/>
              <a:ext cx="1588" cy="473075"/>
            </a:xfrm>
            <a:custGeom>
              <a:avLst/>
              <a:gdLst/>
              <a:ahLst/>
              <a:cxnLst>
                <a:cxn ang="0">
                  <a:pos x="0" y="298"/>
                </a:cxn>
                <a:cxn ang="0">
                  <a:pos x="0" y="149"/>
                </a:cxn>
                <a:cxn ang="0">
                  <a:pos x="0" y="112"/>
                </a:cxn>
                <a:cxn ang="0">
                  <a:pos x="0" y="0"/>
                </a:cxn>
              </a:cxnLst>
              <a:rect l="0" t="0" r="r" b="b"/>
              <a:pathLst>
                <a:path h="298">
                  <a:moveTo>
                    <a:pt x="0" y="298"/>
                  </a:moveTo>
                  <a:lnTo>
                    <a:pt x="0" y="149"/>
                  </a:lnTo>
                  <a:moveTo>
                    <a:pt x="0" y="112"/>
                  </a:moveTo>
                  <a:lnTo>
                    <a:pt x="0" y="0"/>
                  </a:lnTo>
                </a:path>
              </a:pathLst>
            </a:custGeom>
            <a:noFill/>
            <a:ln w="28575" cap="rnd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51" name="Line 131"/>
            <p:cNvSpPr>
              <a:spLocks noChangeShapeType="1"/>
            </p:cNvSpPr>
            <p:nvPr/>
          </p:nvSpPr>
          <p:spPr bwMode="auto">
            <a:xfrm>
              <a:off x="8794724" y="4872039"/>
              <a:ext cx="1588" cy="141287"/>
            </a:xfrm>
            <a:prstGeom prst="line">
              <a:avLst/>
            </a:prstGeom>
            <a:noFill/>
            <a:ln w="28575" cap="rnd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52" name="Line 132"/>
            <p:cNvSpPr>
              <a:spLocks noChangeShapeType="1"/>
            </p:cNvSpPr>
            <p:nvPr/>
          </p:nvSpPr>
          <p:spPr bwMode="auto">
            <a:xfrm flipV="1">
              <a:off x="8794724" y="5486401"/>
              <a:ext cx="1588" cy="141287"/>
            </a:xfrm>
            <a:prstGeom prst="line">
              <a:avLst/>
            </a:prstGeom>
            <a:noFill/>
            <a:ln w="28575" cap="rnd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3441218" y="1979570"/>
            <a:ext cx="1537329" cy="758825"/>
            <a:chOff x="3752195" y="2035175"/>
            <a:chExt cx="1537329" cy="758825"/>
          </a:xfrm>
        </p:grpSpPr>
        <p:sp>
          <p:nvSpPr>
            <p:cNvPr id="82009" name="Rectangle 89"/>
            <p:cNvSpPr>
              <a:spLocks noChangeArrowheads="1"/>
            </p:cNvSpPr>
            <p:nvPr/>
          </p:nvSpPr>
          <p:spPr bwMode="auto">
            <a:xfrm>
              <a:off x="3779811" y="2038350"/>
              <a:ext cx="1509713" cy="7556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63" name="Rectangle 143"/>
            <p:cNvSpPr>
              <a:spLocks noChangeArrowheads="1"/>
            </p:cNvSpPr>
            <p:nvPr/>
          </p:nvSpPr>
          <p:spPr bwMode="auto">
            <a:xfrm>
              <a:off x="3765510" y="2035175"/>
              <a:ext cx="382588" cy="749300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64" name="Rectangle 144"/>
            <p:cNvSpPr>
              <a:spLocks noChangeArrowheads="1"/>
            </p:cNvSpPr>
            <p:nvPr/>
          </p:nvSpPr>
          <p:spPr bwMode="auto">
            <a:xfrm>
              <a:off x="3752195" y="2035175"/>
              <a:ext cx="382588" cy="749300"/>
            </a:xfrm>
            <a:prstGeom prst="rect">
              <a:avLst/>
            </a:prstGeom>
            <a:noFill/>
            <a:ln w="158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10" name="Rectangle 90"/>
            <p:cNvSpPr>
              <a:spLocks noChangeArrowheads="1"/>
            </p:cNvSpPr>
            <p:nvPr/>
          </p:nvSpPr>
          <p:spPr bwMode="auto">
            <a:xfrm>
              <a:off x="3779811" y="2038350"/>
              <a:ext cx="1509713" cy="755650"/>
            </a:xfrm>
            <a:prstGeom prst="rect">
              <a:avLst/>
            </a:prstGeom>
            <a:noFill/>
            <a:ln w="3810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985970" y="1985920"/>
            <a:ext cx="1517664" cy="760413"/>
            <a:chOff x="1296947" y="2041525"/>
            <a:chExt cx="1517664" cy="760413"/>
          </a:xfrm>
        </p:grpSpPr>
        <p:sp>
          <p:nvSpPr>
            <p:cNvPr id="81999" name="Rectangle 79"/>
            <p:cNvSpPr>
              <a:spLocks noChangeArrowheads="1"/>
            </p:cNvSpPr>
            <p:nvPr/>
          </p:nvSpPr>
          <p:spPr bwMode="auto">
            <a:xfrm>
              <a:off x="1296947" y="2046288"/>
              <a:ext cx="1509713" cy="7556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59" name="Rectangle 139"/>
            <p:cNvSpPr>
              <a:spLocks noChangeArrowheads="1"/>
            </p:cNvSpPr>
            <p:nvPr/>
          </p:nvSpPr>
          <p:spPr bwMode="auto">
            <a:xfrm>
              <a:off x="2417709" y="2041525"/>
              <a:ext cx="382588" cy="749300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60" name="Rectangle 140"/>
            <p:cNvSpPr>
              <a:spLocks noChangeArrowheads="1"/>
            </p:cNvSpPr>
            <p:nvPr/>
          </p:nvSpPr>
          <p:spPr bwMode="auto">
            <a:xfrm>
              <a:off x="2417709" y="2041525"/>
              <a:ext cx="382588" cy="749300"/>
            </a:xfrm>
            <a:prstGeom prst="rect">
              <a:avLst/>
            </a:prstGeom>
            <a:noFill/>
            <a:ln w="158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61" name="Rectangle 141"/>
            <p:cNvSpPr>
              <a:spLocks noChangeArrowheads="1"/>
            </p:cNvSpPr>
            <p:nvPr/>
          </p:nvSpPr>
          <p:spPr bwMode="auto">
            <a:xfrm>
              <a:off x="1301723" y="2052638"/>
              <a:ext cx="382588" cy="749300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62" name="Rectangle 142"/>
            <p:cNvSpPr>
              <a:spLocks noChangeArrowheads="1"/>
            </p:cNvSpPr>
            <p:nvPr/>
          </p:nvSpPr>
          <p:spPr bwMode="auto">
            <a:xfrm>
              <a:off x="1301723" y="2052638"/>
              <a:ext cx="382588" cy="749300"/>
            </a:xfrm>
            <a:prstGeom prst="rect">
              <a:avLst/>
            </a:prstGeom>
            <a:noFill/>
            <a:ln w="158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00" name="Rectangle 80"/>
            <p:cNvSpPr>
              <a:spLocks noChangeArrowheads="1"/>
            </p:cNvSpPr>
            <p:nvPr/>
          </p:nvSpPr>
          <p:spPr bwMode="auto">
            <a:xfrm>
              <a:off x="1304898" y="2046288"/>
              <a:ext cx="1509713" cy="755650"/>
            </a:xfrm>
            <a:prstGeom prst="rect">
              <a:avLst/>
            </a:prstGeom>
            <a:noFill/>
            <a:ln w="38100" cap="rnd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3462484" y="3286705"/>
            <a:ext cx="1516063" cy="762965"/>
            <a:chOff x="3773461" y="3342310"/>
            <a:chExt cx="1516063" cy="762965"/>
          </a:xfrm>
        </p:grpSpPr>
        <p:sp>
          <p:nvSpPr>
            <p:cNvPr id="82053" name="Rectangle 133"/>
            <p:cNvSpPr>
              <a:spLocks noChangeArrowheads="1"/>
            </p:cNvSpPr>
            <p:nvPr/>
          </p:nvSpPr>
          <p:spPr bwMode="auto">
            <a:xfrm>
              <a:off x="3793271" y="3342310"/>
              <a:ext cx="1477669" cy="279400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54" name="Rectangle 134"/>
            <p:cNvSpPr>
              <a:spLocks noChangeArrowheads="1"/>
            </p:cNvSpPr>
            <p:nvPr/>
          </p:nvSpPr>
          <p:spPr bwMode="auto">
            <a:xfrm>
              <a:off x="3773461" y="3349625"/>
              <a:ext cx="1512888" cy="279400"/>
            </a:xfrm>
            <a:prstGeom prst="rect">
              <a:avLst/>
            </a:prstGeom>
            <a:noFill/>
            <a:ln w="158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07" name="Rectangle 87"/>
            <p:cNvSpPr>
              <a:spLocks noChangeArrowheads="1"/>
            </p:cNvSpPr>
            <p:nvPr/>
          </p:nvSpPr>
          <p:spPr bwMode="auto">
            <a:xfrm>
              <a:off x="3779811" y="3349625"/>
              <a:ext cx="1509713" cy="75565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975984" y="3287548"/>
            <a:ext cx="1526537" cy="786891"/>
            <a:chOff x="1286961" y="3343153"/>
            <a:chExt cx="1526537" cy="786891"/>
          </a:xfrm>
        </p:grpSpPr>
        <p:sp>
          <p:nvSpPr>
            <p:cNvPr id="82055" name="Rectangle 135"/>
            <p:cNvSpPr>
              <a:spLocks noChangeArrowheads="1"/>
            </p:cNvSpPr>
            <p:nvPr/>
          </p:nvSpPr>
          <p:spPr bwMode="auto">
            <a:xfrm>
              <a:off x="1293786" y="3352326"/>
              <a:ext cx="1512888" cy="277812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56" name="Rectangle 136"/>
            <p:cNvSpPr>
              <a:spLocks noChangeArrowheads="1"/>
            </p:cNvSpPr>
            <p:nvPr/>
          </p:nvSpPr>
          <p:spPr bwMode="auto">
            <a:xfrm>
              <a:off x="1293786" y="3343153"/>
              <a:ext cx="1512888" cy="277812"/>
            </a:xfrm>
            <a:prstGeom prst="rect">
              <a:avLst/>
            </a:prstGeom>
            <a:noFill/>
            <a:ln w="158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57" name="Rectangle 137"/>
            <p:cNvSpPr>
              <a:spLocks noChangeArrowheads="1"/>
            </p:cNvSpPr>
            <p:nvPr/>
          </p:nvSpPr>
          <p:spPr bwMode="auto">
            <a:xfrm>
              <a:off x="1286961" y="3843821"/>
              <a:ext cx="1512888" cy="279400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58" name="Rectangle 138"/>
            <p:cNvSpPr>
              <a:spLocks noChangeArrowheads="1"/>
            </p:cNvSpPr>
            <p:nvPr/>
          </p:nvSpPr>
          <p:spPr bwMode="auto">
            <a:xfrm>
              <a:off x="1300610" y="3850644"/>
              <a:ext cx="1512888" cy="279400"/>
            </a:xfrm>
            <a:prstGeom prst="rect">
              <a:avLst/>
            </a:prstGeom>
            <a:noFill/>
            <a:ln w="158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06" name="Rectangle 86"/>
            <p:cNvSpPr>
              <a:spLocks noChangeArrowheads="1"/>
            </p:cNvSpPr>
            <p:nvPr/>
          </p:nvSpPr>
          <p:spPr bwMode="auto">
            <a:xfrm>
              <a:off x="1296961" y="3367562"/>
              <a:ext cx="1509713" cy="755650"/>
            </a:xfrm>
            <a:prstGeom prst="rect">
              <a:avLst/>
            </a:prstGeom>
            <a:noFill/>
            <a:ln w="3810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2" name="TextBox 81"/>
          <p:cNvSpPr txBox="1"/>
          <p:nvPr/>
        </p:nvSpPr>
        <p:spPr>
          <a:xfrm>
            <a:off x="1545808" y="1"/>
            <a:ext cx="8884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Matching Elements in Waveguide</a:t>
            </a:r>
          </a:p>
        </p:txBody>
      </p:sp>
    </p:spTree>
    <p:extLst>
      <p:ext uri="{BB962C8B-B14F-4D97-AF65-F5344CB8AC3E}">
        <p14:creationId xmlns:p14="http://schemas.microsoft.com/office/powerpoint/2010/main" val="8281765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lide Number Placeholder 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63C2-E354-4733-8A09-A5F398AA1CEE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35" name="Text Box 33"/>
          <p:cNvSpPr txBox="1">
            <a:spLocks noChangeArrowheads="1"/>
          </p:cNvSpPr>
          <p:nvPr/>
        </p:nvSpPr>
        <p:spPr bwMode="auto">
          <a:xfrm>
            <a:off x="3743015" y="638983"/>
            <a:ext cx="4148893" cy="40011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kern="0" dirty="0">
                <a:solidFill>
                  <a:srgbClr val="FF0033"/>
                </a:solidFill>
                <a:latin typeface="Arial" pitchFamily="34" charset="0"/>
                <a:cs typeface="Arial" pitchFamily="34" charset="0"/>
              </a:rPr>
              <a:t>Inductive iris in air-filled waveguide</a:t>
            </a:r>
          </a:p>
        </p:txBody>
      </p:sp>
      <p:graphicFrame>
        <p:nvGraphicFramePr>
          <p:cNvPr id="8294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3844070"/>
              </p:ext>
            </p:extLst>
          </p:nvPr>
        </p:nvGraphicFramePr>
        <p:xfrm>
          <a:off x="8738715" y="1279354"/>
          <a:ext cx="2811463" cy="1096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917360" imgH="749160" progId="Equation.DSMT4">
                  <p:embed/>
                </p:oleObj>
              </mc:Choice>
              <mc:Fallback>
                <p:oleObj name="Equation" r:id="rId2" imgW="1917360" imgH="74916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38715" y="1279354"/>
                        <a:ext cx="2811463" cy="1096963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4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7453519"/>
              </p:ext>
            </p:extLst>
          </p:nvPr>
        </p:nvGraphicFramePr>
        <p:xfrm>
          <a:off x="9489492" y="5072262"/>
          <a:ext cx="1350620" cy="3888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71320" imgH="164880" progId="Equation.DSMT4">
                  <p:embed/>
                </p:oleObj>
              </mc:Choice>
              <mc:Fallback>
                <p:oleObj name="Equation" r:id="rId4" imgW="571320" imgH="16488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89492" y="5072262"/>
                        <a:ext cx="1350620" cy="388815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8" name="TextBox 87"/>
          <p:cNvSpPr txBox="1"/>
          <p:nvPr/>
        </p:nvSpPr>
        <p:spPr>
          <a:xfrm>
            <a:off x="6977548" y="4598221"/>
            <a:ext cx="52144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itchFamily="34" charset="0"/>
                <a:cs typeface="Arial" pitchFamily="34" charset="0"/>
              </a:rPr>
              <a:t>Because the element is a </a:t>
            </a:r>
            <a:r>
              <a:rPr lang="en-US" sz="1600" u="sng" dirty="0">
                <a:latin typeface="Arial" pitchFamily="34" charset="0"/>
                <a:cs typeface="Arial" pitchFamily="34" charset="0"/>
              </a:rPr>
              <a:t>shunt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 discontinuity, we have:</a:t>
            </a:r>
          </a:p>
        </p:txBody>
      </p:sp>
      <p:grpSp>
        <p:nvGrpSpPr>
          <p:cNvPr id="62" name="Group 61"/>
          <p:cNvGrpSpPr/>
          <p:nvPr/>
        </p:nvGrpSpPr>
        <p:grpSpPr>
          <a:xfrm>
            <a:off x="3126128" y="1131085"/>
            <a:ext cx="5700130" cy="2921598"/>
            <a:chOff x="1552701" y="1322614"/>
            <a:chExt cx="5700130" cy="2921598"/>
          </a:xfrm>
        </p:grpSpPr>
        <p:sp>
          <p:nvSpPr>
            <p:cNvPr id="31" name="Text Box 4"/>
            <p:cNvSpPr txBox="1">
              <a:spLocks noChangeArrowheads="1"/>
            </p:cNvSpPr>
            <p:nvPr/>
          </p:nvSpPr>
          <p:spPr bwMode="auto">
            <a:xfrm>
              <a:off x="1552701" y="1458688"/>
              <a:ext cx="1439512" cy="430887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200" kern="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Symbol" pitchFamily="18" charset="2"/>
                </a:rPr>
                <a:t>Top view</a:t>
              </a:r>
              <a:endParaRPr lang="en-US" sz="2200" i="1" kern="0" dirty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Symbol" pitchFamily="18" charset="2"/>
              </a:endParaRPr>
            </a:p>
          </p:txBody>
        </p:sp>
        <p:sp>
          <p:nvSpPr>
            <p:cNvPr id="37" name="Rectangle 6"/>
            <p:cNvSpPr>
              <a:spLocks noChangeArrowheads="1"/>
            </p:cNvSpPr>
            <p:nvPr/>
          </p:nvSpPr>
          <p:spPr bwMode="auto">
            <a:xfrm>
              <a:off x="1791154" y="2197326"/>
              <a:ext cx="4467225" cy="1392236"/>
            </a:xfrm>
            <a:prstGeom prst="rect">
              <a:avLst/>
            </a:prstGeom>
            <a:solidFill>
              <a:srgbClr val="FF9933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8" name="AutoShape 7"/>
            <p:cNvSpPr>
              <a:spLocks noChangeArrowheads="1"/>
            </p:cNvSpPr>
            <p:nvPr/>
          </p:nvSpPr>
          <p:spPr bwMode="auto">
            <a:xfrm>
              <a:off x="2270579" y="2835500"/>
              <a:ext cx="330200" cy="182562"/>
            </a:xfrm>
            <a:prstGeom prst="rightArrow">
              <a:avLst>
                <a:gd name="adj1" fmla="val 50000"/>
                <a:gd name="adj2" fmla="val 45217"/>
              </a:avLst>
            </a:prstGeom>
            <a:solidFill>
              <a:srgbClr val="FF0033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9" name="AutoShape 8"/>
            <p:cNvSpPr>
              <a:spLocks noChangeArrowheads="1"/>
            </p:cNvSpPr>
            <p:nvPr/>
          </p:nvSpPr>
          <p:spPr bwMode="auto">
            <a:xfrm>
              <a:off x="5163004" y="2792638"/>
              <a:ext cx="330200" cy="195262"/>
            </a:xfrm>
            <a:prstGeom prst="rightArrow">
              <a:avLst>
                <a:gd name="adj1" fmla="val 50000"/>
                <a:gd name="adj2" fmla="val 42276"/>
              </a:avLst>
            </a:prstGeom>
            <a:solidFill>
              <a:srgbClr val="FF0033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0" name="Line 10"/>
            <p:cNvSpPr>
              <a:spLocks noChangeShapeType="1"/>
            </p:cNvSpPr>
            <p:nvPr/>
          </p:nvSpPr>
          <p:spPr bwMode="auto">
            <a:xfrm>
              <a:off x="6371996" y="3570512"/>
              <a:ext cx="54927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3" name="Line 13"/>
            <p:cNvSpPr>
              <a:spLocks noChangeShapeType="1"/>
            </p:cNvSpPr>
            <p:nvPr/>
          </p:nvSpPr>
          <p:spPr bwMode="auto">
            <a:xfrm flipV="1">
              <a:off x="3915229" y="1654628"/>
              <a:ext cx="0" cy="81415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6" name="Rectangle 16"/>
            <p:cNvSpPr>
              <a:spLocks noChangeArrowheads="1"/>
            </p:cNvSpPr>
            <p:nvPr/>
          </p:nvSpPr>
          <p:spPr bwMode="auto">
            <a:xfrm>
              <a:off x="3886654" y="2205263"/>
              <a:ext cx="60325" cy="373062"/>
            </a:xfrm>
            <a:prstGeom prst="rect">
              <a:avLst/>
            </a:prstGeom>
            <a:solidFill>
              <a:srgbClr val="CC3300"/>
            </a:solidFill>
            <a:ln w="12700">
              <a:solidFill>
                <a:srgbClr val="CC66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7" name="Line 17"/>
            <p:cNvSpPr>
              <a:spLocks noChangeShapeType="1"/>
            </p:cNvSpPr>
            <p:nvPr/>
          </p:nvSpPr>
          <p:spPr bwMode="auto">
            <a:xfrm>
              <a:off x="3146879" y="2206851"/>
              <a:ext cx="0" cy="1385886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prstDash val="sysDash"/>
              <a:round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7" name="AutoShape 39"/>
            <p:cNvSpPr>
              <a:spLocks noChangeArrowheads="1"/>
            </p:cNvSpPr>
            <p:nvPr/>
          </p:nvSpPr>
          <p:spPr bwMode="auto">
            <a:xfrm flipH="1">
              <a:off x="2232479" y="3191100"/>
              <a:ext cx="330200" cy="182562"/>
            </a:xfrm>
            <a:prstGeom prst="rightArrow">
              <a:avLst>
                <a:gd name="adj1" fmla="val 50000"/>
                <a:gd name="adj2" fmla="val 45217"/>
              </a:avLst>
            </a:prstGeom>
            <a:solidFill>
              <a:srgbClr val="FF0033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8" name="Rectangle 16"/>
            <p:cNvSpPr>
              <a:spLocks noChangeArrowheads="1"/>
            </p:cNvSpPr>
            <p:nvPr/>
          </p:nvSpPr>
          <p:spPr bwMode="auto">
            <a:xfrm>
              <a:off x="3875764" y="3217192"/>
              <a:ext cx="60325" cy="373062"/>
            </a:xfrm>
            <a:prstGeom prst="rect">
              <a:avLst/>
            </a:prstGeom>
            <a:solidFill>
              <a:srgbClr val="CC3300"/>
            </a:solidFill>
            <a:ln w="12700">
              <a:solidFill>
                <a:srgbClr val="CC66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9" name="Line 17"/>
            <p:cNvSpPr>
              <a:spLocks noChangeShapeType="1"/>
            </p:cNvSpPr>
            <p:nvPr/>
          </p:nvSpPr>
          <p:spPr bwMode="auto">
            <a:xfrm>
              <a:off x="4670184" y="2207079"/>
              <a:ext cx="0" cy="138588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prstDash val="sysDash"/>
              <a:round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1" name="Text Box 6"/>
            <p:cNvSpPr txBox="1">
              <a:spLocks noChangeArrowheads="1"/>
            </p:cNvSpPr>
            <p:nvPr/>
          </p:nvSpPr>
          <p:spPr bwMode="auto">
            <a:xfrm>
              <a:off x="4050477" y="3874880"/>
              <a:ext cx="3200400" cy="36933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kern="0" dirty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  <a:sym typeface="Symbol" pitchFamily="18" charset="2"/>
                </a:rPr>
                <a:t>Higher-order mode region</a:t>
              </a:r>
              <a:endParaRPr lang="en-US" i="1" kern="0" dirty="0">
                <a:solidFill>
                  <a:srgbClr val="0000FF"/>
                </a:solidFill>
                <a:latin typeface="Arial" pitchFamily="34" charset="0"/>
                <a:cs typeface="Arial" pitchFamily="34" charset="0"/>
                <a:sym typeface="Symbol" pitchFamily="18" charset="2"/>
              </a:endParaRPr>
            </a:p>
          </p:txBody>
        </p:sp>
        <p:cxnSp>
          <p:nvCxnSpPr>
            <p:cNvPr id="63" name="Straight Arrow Connector 62"/>
            <p:cNvCxnSpPr/>
            <p:nvPr/>
          </p:nvCxnSpPr>
          <p:spPr>
            <a:xfrm flipH="1" flipV="1">
              <a:off x="4203865" y="3182588"/>
              <a:ext cx="617517" cy="70064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48" name="Object 35"/>
            <p:cNvGraphicFramePr>
              <a:graphicFrameLocks noChangeAspect="1"/>
            </p:cNvGraphicFramePr>
            <p:nvPr/>
          </p:nvGraphicFramePr>
          <p:xfrm>
            <a:off x="7041693" y="3466193"/>
            <a:ext cx="211138" cy="206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114120" imgH="126720" progId="Equation.DSMT4">
                    <p:embed/>
                  </p:oleObj>
                </mc:Choice>
                <mc:Fallback>
                  <p:oleObj name="Equation" r:id="rId6" imgW="114120" imgH="126720" progId="Equation.DSMT4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41693" y="3466193"/>
                          <a:ext cx="211138" cy="2063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9" name="Object 35"/>
            <p:cNvGraphicFramePr>
              <a:graphicFrameLocks noChangeAspect="1"/>
            </p:cNvGraphicFramePr>
            <p:nvPr/>
          </p:nvGraphicFramePr>
          <p:xfrm>
            <a:off x="3797527" y="1322614"/>
            <a:ext cx="234950" cy="2270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126720" imgH="139680" progId="Equation.DSMT4">
                    <p:embed/>
                  </p:oleObj>
                </mc:Choice>
                <mc:Fallback>
                  <p:oleObj name="Equation" r:id="rId8" imgW="126720" imgH="139680" progId="Equation.DSMT4">
                    <p:embed/>
                    <p:pic>
                      <p:nvPicPr>
                        <p:cNvPr id="0" name="Picture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97527" y="1322614"/>
                          <a:ext cx="234950" cy="22701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" name="Object 35"/>
            <p:cNvGraphicFramePr>
              <a:graphicFrameLocks noChangeAspect="1"/>
            </p:cNvGraphicFramePr>
            <p:nvPr/>
          </p:nvGraphicFramePr>
          <p:xfrm>
            <a:off x="5177972" y="3020560"/>
            <a:ext cx="280988" cy="2476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152280" imgH="152280" progId="Equation.DSMT4">
                    <p:embed/>
                  </p:oleObj>
                </mc:Choice>
                <mc:Fallback>
                  <p:oleObj name="Equation" r:id="rId10" imgW="152280" imgH="152280" progId="Equation.DSMT4">
                    <p:embed/>
                    <p:pic>
                      <p:nvPicPr>
                        <p:cNvPr id="0" name="Picture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77972" y="3020560"/>
                          <a:ext cx="280988" cy="2476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2" name="Object 35"/>
            <p:cNvGraphicFramePr>
              <a:graphicFrameLocks noChangeAspect="1"/>
            </p:cNvGraphicFramePr>
            <p:nvPr/>
          </p:nvGraphicFramePr>
          <p:xfrm>
            <a:off x="1868941" y="3118531"/>
            <a:ext cx="258762" cy="2476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139680" imgH="152280" progId="Equation.DSMT4">
                    <p:embed/>
                  </p:oleObj>
                </mc:Choice>
                <mc:Fallback>
                  <p:oleObj name="Equation" r:id="rId12" imgW="139680" imgH="152280" progId="Equation.DSMT4">
                    <p:embed/>
                    <p:pic>
                      <p:nvPicPr>
                        <p:cNvPr id="0" name="Picture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68941" y="3118531"/>
                          <a:ext cx="258762" cy="2476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3" name="Object 35"/>
            <p:cNvGraphicFramePr>
              <a:graphicFrameLocks noChangeAspect="1"/>
            </p:cNvGraphicFramePr>
            <p:nvPr/>
          </p:nvGraphicFramePr>
          <p:xfrm>
            <a:off x="1904547" y="2760436"/>
            <a:ext cx="187325" cy="268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101520" imgH="164880" progId="Equation.DSMT4">
                    <p:embed/>
                  </p:oleObj>
                </mc:Choice>
                <mc:Fallback>
                  <p:oleObj name="Equation" r:id="rId14" imgW="101520" imgH="164880" progId="Equation.DSMT4">
                    <p:embed/>
                    <p:pic>
                      <p:nvPicPr>
                        <p:cNvPr id="0" name="Picture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04547" y="2760436"/>
                          <a:ext cx="187325" cy="26828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5" name="Object 35"/>
            <p:cNvGraphicFramePr>
              <a:graphicFrameLocks noChangeAspect="1"/>
            </p:cNvGraphicFramePr>
            <p:nvPr/>
          </p:nvGraphicFramePr>
          <p:xfrm>
            <a:off x="5155977" y="2294618"/>
            <a:ext cx="609600" cy="371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330120" imgH="228600" progId="Equation.DSMT4">
                    <p:embed/>
                  </p:oleObj>
                </mc:Choice>
                <mc:Fallback>
                  <p:oleObj name="Equation" r:id="rId16" imgW="330120" imgH="228600" progId="Equation.DSMT4">
                    <p:embed/>
                    <p:pic>
                      <p:nvPicPr>
                        <p:cNvPr id="0" name="Picture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55977" y="2294618"/>
                          <a:ext cx="609600" cy="371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2955" name="Object 11"/>
            <p:cNvGraphicFramePr>
              <a:graphicFrameLocks noChangeAspect="1"/>
            </p:cNvGraphicFramePr>
            <p:nvPr/>
          </p:nvGraphicFramePr>
          <p:xfrm>
            <a:off x="2173742" y="2293939"/>
            <a:ext cx="609600" cy="371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330120" imgH="228600" progId="Equation.DSMT4">
                    <p:embed/>
                  </p:oleObj>
                </mc:Choice>
                <mc:Fallback>
                  <p:oleObj name="Equation" r:id="rId16" imgW="330120" imgH="228600" progId="Equation.DSMT4">
                    <p:embed/>
                    <p:pic>
                      <p:nvPicPr>
                        <p:cNvPr id="0" name="Picture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73742" y="2293939"/>
                          <a:ext cx="609600" cy="371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6" name="Group 55"/>
          <p:cNvGrpSpPr/>
          <p:nvPr/>
        </p:nvGrpSpPr>
        <p:grpSpPr>
          <a:xfrm>
            <a:off x="4313627" y="5060426"/>
            <a:ext cx="3683000" cy="1561875"/>
            <a:chOff x="2124529" y="4755923"/>
            <a:chExt cx="3683000" cy="1561875"/>
          </a:xfrm>
        </p:grpSpPr>
        <p:sp>
          <p:nvSpPr>
            <p:cNvPr id="78" name="Line 36"/>
            <p:cNvSpPr>
              <a:spLocks noChangeShapeType="1"/>
            </p:cNvSpPr>
            <p:nvPr/>
          </p:nvSpPr>
          <p:spPr bwMode="auto">
            <a:xfrm>
              <a:off x="2205492" y="5292272"/>
              <a:ext cx="3508375" cy="1588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9" name="Oval 37"/>
            <p:cNvSpPr>
              <a:spLocks noChangeArrowheads="1"/>
            </p:cNvSpPr>
            <p:nvPr/>
          </p:nvSpPr>
          <p:spPr bwMode="auto">
            <a:xfrm>
              <a:off x="2127704" y="6232072"/>
              <a:ext cx="63500" cy="84138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0" name="Oval 38"/>
            <p:cNvSpPr>
              <a:spLocks noChangeArrowheads="1"/>
            </p:cNvSpPr>
            <p:nvPr/>
          </p:nvSpPr>
          <p:spPr bwMode="auto">
            <a:xfrm>
              <a:off x="2124529" y="5244647"/>
              <a:ext cx="63500" cy="84138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1" name="Line 39"/>
            <p:cNvSpPr>
              <a:spLocks noChangeShapeType="1"/>
            </p:cNvSpPr>
            <p:nvPr/>
          </p:nvSpPr>
          <p:spPr bwMode="auto">
            <a:xfrm>
              <a:off x="2207079" y="6276522"/>
              <a:ext cx="3538538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2" name="Oval 40"/>
            <p:cNvSpPr>
              <a:spLocks noChangeArrowheads="1"/>
            </p:cNvSpPr>
            <p:nvPr/>
          </p:nvSpPr>
          <p:spPr bwMode="auto">
            <a:xfrm>
              <a:off x="5744029" y="6233660"/>
              <a:ext cx="63500" cy="84138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3" name="Oval 41"/>
            <p:cNvSpPr>
              <a:spLocks noChangeArrowheads="1"/>
            </p:cNvSpPr>
            <p:nvPr/>
          </p:nvSpPr>
          <p:spPr bwMode="auto">
            <a:xfrm>
              <a:off x="5712279" y="5246235"/>
              <a:ext cx="63500" cy="84138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6" name="Freeform 49"/>
            <p:cNvSpPr>
              <a:spLocks/>
            </p:cNvSpPr>
            <p:nvPr/>
          </p:nvSpPr>
          <p:spPr bwMode="auto">
            <a:xfrm>
              <a:off x="3807279" y="5282747"/>
              <a:ext cx="280988" cy="993775"/>
            </a:xfrm>
            <a:custGeom>
              <a:avLst/>
              <a:gdLst/>
              <a:ahLst/>
              <a:cxnLst>
                <a:cxn ang="0">
                  <a:pos x="97" y="0"/>
                </a:cxn>
                <a:cxn ang="0">
                  <a:pos x="89" y="118"/>
                </a:cxn>
                <a:cxn ang="0">
                  <a:pos x="7" y="140"/>
                </a:cxn>
                <a:cxn ang="0">
                  <a:pos x="129" y="200"/>
                </a:cxn>
                <a:cxn ang="0">
                  <a:pos x="177" y="196"/>
                </a:cxn>
                <a:cxn ang="0">
                  <a:pos x="129" y="172"/>
                </a:cxn>
                <a:cxn ang="0">
                  <a:pos x="17" y="240"/>
                </a:cxn>
                <a:cxn ang="0">
                  <a:pos x="127" y="274"/>
                </a:cxn>
                <a:cxn ang="0">
                  <a:pos x="173" y="262"/>
                </a:cxn>
                <a:cxn ang="0">
                  <a:pos x="129" y="250"/>
                </a:cxn>
                <a:cxn ang="0">
                  <a:pos x="11" y="306"/>
                </a:cxn>
                <a:cxn ang="0">
                  <a:pos x="129" y="344"/>
                </a:cxn>
                <a:cxn ang="0">
                  <a:pos x="173" y="336"/>
                </a:cxn>
                <a:cxn ang="0">
                  <a:pos x="131" y="320"/>
                </a:cxn>
                <a:cxn ang="0">
                  <a:pos x="9" y="372"/>
                </a:cxn>
                <a:cxn ang="0">
                  <a:pos x="133" y="424"/>
                </a:cxn>
                <a:cxn ang="0">
                  <a:pos x="175" y="412"/>
                </a:cxn>
                <a:cxn ang="0">
                  <a:pos x="133" y="400"/>
                </a:cxn>
                <a:cxn ang="0">
                  <a:pos x="7" y="436"/>
                </a:cxn>
                <a:cxn ang="0">
                  <a:pos x="93" y="472"/>
                </a:cxn>
                <a:cxn ang="0">
                  <a:pos x="101" y="626"/>
                </a:cxn>
              </a:cxnLst>
              <a:rect l="0" t="0" r="r" b="b"/>
              <a:pathLst>
                <a:path w="177" h="626">
                  <a:moveTo>
                    <a:pt x="97" y="0"/>
                  </a:moveTo>
                  <a:cubicBezTo>
                    <a:pt x="96" y="19"/>
                    <a:pt x="104" y="95"/>
                    <a:pt x="89" y="118"/>
                  </a:cubicBezTo>
                  <a:cubicBezTo>
                    <a:pt x="74" y="141"/>
                    <a:pt x="0" y="126"/>
                    <a:pt x="7" y="140"/>
                  </a:cubicBezTo>
                  <a:cubicBezTo>
                    <a:pt x="14" y="154"/>
                    <a:pt x="101" y="191"/>
                    <a:pt x="129" y="200"/>
                  </a:cubicBezTo>
                  <a:cubicBezTo>
                    <a:pt x="157" y="209"/>
                    <a:pt x="177" y="201"/>
                    <a:pt x="177" y="196"/>
                  </a:cubicBezTo>
                  <a:cubicBezTo>
                    <a:pt x="177" y="191"/>
                    <a:pt x="156" y="165"/>
                    <a:pt x="129" y="172"/>
                  </a:cubicBezTo>
                  <a:cubicBezTo>
                    <a:pt x="102" y="179"/>
                    <a:pt x="17" y="223"/>
                    <a:pt x="17" y="240"/>
                  </a:cubicBezTo>
                  <a:cubicBezTo>
                    <a:pt x="17" y="257"/>
                    <a:pt x="101" y="270"/>
                    <a:pt x="127" y="274"/>
                  </a:cubicBezTo>
                  <a:cubicBezTo>
                    <a:pt x="153" y="278"/>
                    <a:pt x="173" y="266"/>
                    <a:pt x="173" y="262"/>
                  </a:cubicBezTo>
                  <a:cubicBezTo>
                    <a:pt x="173" y="258"/>
                    <a:pt x="156" y="243"/>
                    <a:pt x="129" y="250"/>
                  </a:cubicBezTo>
                  <a:cubicBezTo>
                    <a:pt x="102" y="257"/>
                    <a:pt x="11" y="290"/>
                    <a:pt x="11" y="306"/>
                  </a:cubicBezTo>
                  <a:cubicBezTo>
                    <a:pt x="11" y="322"/>
                    <a:pt x="102" y="339"/>
                    <a:pt x="129" y="344"/>
                  </a:cubicBezTo>
                  <a:cubicBezTo>
                    <a:pt x="156" y="349"/>
                    <a:pt x="173" y="340"/>
                    <a:pt x="173" y="336"/>
                  </a:cubicBezTo>
                  <a:cubicBezTo>
                    <a:pt x="173" y="332"/>
                    <a:pt x="158" y="314"/>
                    <a:pt x="131" y="320"/>
                  </a:cubicBezTo>
                  <a:cubicBezTo>
                    <a:pt x="104" y="326"/>
                    <a:pt x="9" y="355"/>
                    <a:pt x="9" y="372"/>
                  </a:cubicBezTo>
                  <a:cubicBezTo>
                    <a:pt x="9" y="389"/>
                    <a:pt x="105" y="417"/>
                    <a:pt x="133" y="424"/>
                  </a:cubicBezTo>
                  <a:cubicBezTo>
                    <a:pt x="161" y="431"/>
                    <a:pt x="175" y="416"/>
                    <a:pt x="175" y="412"/>
                  </a:cubicBezTo>
                  <a:cubicBezTo>
                    <a:pt x="175" y="408"/>
                    <a:pt x="161" y="396"/>
                    <a:pt x="133" y="400"/>
                  </a:cubicBezTo>
                  <a:cubicBezTo>
                    <a:pt x="105" y="404"/>
                    <a:pt x="14" y="424"/>
                    <a:pt x="7" y="436"/>
                  </a:cubicBezTo>
                  <a:cubicBezTo>
                    <a:pt x="0" y="448"/>
                    <a:pt x="77" y="441"/>
                    <a:pt x="93" y="472"/>
                  </a:cubicBezTo>
                  <a:cubicBezTo>
                    <a:pt x="109" y="503"/>
                    <a:pt x="99" y="594"/>
                    <a:pt x="101" y="626"/>
                  </a:cubicBez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7" name="Text Box 33"/>
            <p:cNvSpPr txBox="1">
              <a:spLocks noChangeArrowheads="1"/>
            </p:cNvSpPr>
            <p:nvPr/>
          </p:nvSpPr>
          <p:spPr bwMode="auto">
            <a:xfrm>
              <a:off x="3297042" y="4755923"/>
              <a:ext cx="1468672" cy="40011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2000" kern="0" dirty="0">
                  <a:solidFill>
                    <a:srgbClr val="FF0033"/>
                  </a:solidFill>
                  <a:latin typeface="Arial" pitchFamily="34" charset="0"/>
                  <a:cs typeface="Arial" pitchFamily="34" charset="0"/>
                </a:rPr>
                <a:t>TEN Model</a:t>
              </a:r>
            </a:p>
          </p:txBody>
        </p:sp>
        <p:graphicFrame>
          <p:nvGraphicFramePr>
            <p:cNvPr id="82956" name="Object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53220905"/>
                </p:ext>
              </p:extLst>
            </p:nvPr>
          </p:nvGraphicFramePr>
          <p:xfrm>
            <a:off x="5011802" y="5615285"/>
            <a:ext cx="350838" cy="371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190440" imgH="228600" progId="Equation.DSMT4">
                    <p:embed/>
                  </p:oleObj>
                </mc:Choice>
                <mc:Fallback>
                  <p:oleObj name="Equation" r:id="rId18" imgW="190440" imgH="228600" progId="Equation.DSMT4">
                    <p:embed/>
                    <p:pic>
                      <p:nvPicPr>
                        <p:cNvPr id="0" name="Picture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11802" y="5615285"/>
                          <a:ext cx="350838" cy="371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2957" name="Object 1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14114590"/>
                </p:ext>
              </p:extLst>
            </p:nvPr>
          </p:nvGraphicFramePr>
          <p:xfrm>
            <a:off x="2671827" y="5593060"/>
            <a:ext cx="350838" cy="371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190440" imgH="228600" progId="Equation.DSMT4">
                    <p:embed/>
                  </p:oleObj>
                </mc:Choice>
                <mc:Fallback>
                  <p:oleObj name="Equation" r:id="rId20" imgW="190440" imgH="228600" progId="Equation.DSMT4">
                    <p:embed/>
                    <p:pic>
                      <p:nvPicPr>
                        <p:cNvPr id="0" name="Picture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71827" y="5593060"/>
                          <a:ext cx="350838" cy="371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2958" name="Object 14"/>
            <p:cNvGraphicFramePr>
              <a:graphicFrameLocks noChangeAspect="1"/>
            </p:cNvGraphicFramePr>
            <p:nvPr/>
          </p:nvGraphicFramePr>
          <p:xfrm>
            <a:off x="4195763" y="5581650"/>
            <a:ext cx="328612" cy="371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2" imgW="177480" imgH="228600" progId="Equation.DSMT4">
                    <p:embed/>
                  </p:oleObj>
                </mc:Choice>
                <mc:Fallback>
                  <p:oleObj name="Equation" r:id="rId22" imgW="177480" imgH="228600" progId="Equation.DSMT4">
                    <p:embed/>
                    <p:pic>
                      <p:nvPicPr>
                        <p:cNvPr id="0" name="Picture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95763" y="5581650"/>
                          <a:ext cx="328612" cy="371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5" name="TextBox 64"/>
          <p:cNvSpPr txBox="1"/>
          <p:nvPr/>
        </p:nvSpPr>
        <p:spPr>
          <a:xfrm>
            <a:off x="1783308" y="1"/>
            <a:ext cx="8884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Matching Elements in Waveguide (cont.)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89239" y="3795291"/>
            <a:ext cx="4587434" cy="11695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rial" pitchFamily="34" charset="0"/>
                <a:cs typeface="Arial" pitchFamily="34" charset="0"/>
              </a:rPr>
              <a:t>Note:</a:t>
            </a:r>
          </a:p>
          <a:p>
            <a:pPr algn="ctr"/>
            <a:r>
              <a:rPr lang="en-US" sz="1400" dirty="0">
                <a:latin typeface="Arial" pitchFamily="34" charset="0"/>
                <a:cs typeface="Arial" pitchFamily="34" charset="0"/>
              </a:rPr>
              <a:t>The shunt inductor models the effects of the iris and gives the amplitudes of the TE</a:t>
            </a:r>
            <a:r>
              <a:rPr lang="en-US" sz="1400" baseline="-25000" dirty="0">
                <a:latin typeface="Arial" pitchFamily="34" charset="0"/>
                <a:cs typeface="Arial" pitchFamily="34" charset="0"/>
              </a:rPr>
              <a:t>10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 mode correctly everywhere, but the TEN model does not tell us how strong the higher-order modes are.</a:t>
            </a:r>
          </a:p>
        </p:txBody>
      </p:sp>
    </p:spTree>
    <p:extLst>
      <p:ext uri="{BB962C8B-B14F-4D97-AF65-F5344CB8AC3E}">
        <p14:creationId xmlns:p14="http://schemas.microsoft.com/office/powerpoint/2010/main" val="8281765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lide Number Placeholder 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63C2-E354-4733-8A09-A5F398AA1CEE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48" name="TextBox 47"/>
          <p:cNvSpPr txBox="1"/>
          <p:nvPr/>
        </p:nvSpPr>
        <p:spPr>
          <a:xfrm>
            <a:off x="1684982" y="1132111"/>
            <a:ext cx="73468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Much more information can be found in the following reference: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78026" y="2062109"/>
            <a:ext cx="12264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N. Marcuvitz</a:t>
            </a:r>
            <a:r>
              <a:rPr lang="en-US" i="1" dirty="0">
                <a:latin typeface="Arial" pitchFamily="34" charset="0"/>
                <a:cs typeface="Arial" pitchFamily="34" charset="0"/>
              </a:rPr>
              <a:t>, Waveguide Handbook</a:t>
            </a:r>
            <a:r>
              <a:rPr lang="en-US" dirty="0">
                <a:latin typeface="Arial" pitchFamily="34" charset="0"/>
                <a:cs typeface="Arial" pitchFamily="34" charset="0"/>
              </a:rPr>
              <a:t>, Peter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Perigrinus</a:t>
            </a:r>
            <a:r>
              <a:rPr lang="en-US" dirty="0">
                <a:latin typeface="Arial" pitchFamily="34" charset="0"/>
                <a:cs typeface="Arial" pitchFamily="34" charset="0"/>
              </a:rPr>
              <a:t>, Ltd. (on behalf of the Institute of Electrical Engineers), 1986. 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224821" y="3250710"/>
            <a:ext cx="5868979" cy="14311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>
                <a:latin typeface="Arial" pitchFamily="34" charset="0"/>
                <a:cs typeface="Arial" pitchFamily="34" charset="0"/>
              </a:rPr>
              <a:t> Equivalent circuits for many types of discontinuities</a:t>
            </a:r>
          </a:p>
          <a:p>
            <a:pPr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>
                <a:latin typeface="Arial" pitchFamily="34" charset="0"/>
                <a:cs typeface="Arial" pitchFamily="34" charset="0"/>
              </a:rPr>
              <a:t> Accurate CAD formulas for many of the discontinuities</a:t>
            </a:r>
          </a:p>
          <a:p>
            <a:pPr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>
                <a:latin typeface="Arial" pitchFamily="34" charset="0"/>
                <a:cs typeface="Arial" pitchFamily="34" charset="0"/>
              </a:rPr>
              <a:t> Graphical results for many of the cases</a:t>
            </a:r>
          </a:p>
          <a:p>
            <a:pPr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>
                <a:latin typeface="Arial" pitchFamily="34" charset="0"/>
                <a:cs typeface="Arial" pitchFamily="34" charset="0"/>
              </a:rPr>
              <a:t> Sometimes, measured results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83308" y="1"/>
            <a:ext cx="8884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Matching Elements in Waveguide (cont.)</a:t>
            </a:r>
          </a:p>
        </p:txBody>
      </p:sp>
    </p:spTree>
    <p:extLst>
      <p:ext uri="{BB962C8B-B14F-4D97-AF65-F5344CB8AC3E}">
        <p14:creationId xmlns:p14="http://schemas.microsoft.com/office/powerpoint/2010/main" val="8281765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lide Number Placeholder 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63C2-E354-4733-8A09-A5F398AA1CEE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55" name="TextBox 54"/>
          <p:cNvSpPr txBox="1"/>
          <p:nvPr/>
        </p:nvSpPr>
        <p:spPr>
          <a:xfrm>
            <a:off x="1783308" y="1"/>
            <a:ext cx="8884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Using Irises for Matching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2548866" y="1532206"/>
            <a:ext cx="63642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(The procedure is illustrated for a horn antenna load).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2770544" y="2471533"/>
            <a:ext cx="6859334" cy="2720632"/>
            <a:chOff x="1246544" y="2471533"/>
            <a:chExt cx="6859334" cy="2720632"/>
          </a:xfrm>
        </p:grpSpPr>
        <p:sp>
          <p:nvSpPr>
            <p:cNvPr id="40" name="Text Box 4"/>
            <p:cNvSpPr txBox="1">
              <a:spLocks noChangeArrowheads="1"/>
            </p:cNvSpPr>
            <p:nvPr/>
          </p:nvSpPr>
          <p:spPr bwMode="auto">
            <a:xfrm>
              <a:off x="1940631" y="2475000"/>
              <a:ext cx="1439512" cy="36933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kern="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Symbol" pitchFamily="18" charset="2"/>
                </a:rPr>
                <a:t>Top view</a:t>
              </a:r>
              <a:endParaRPr lang="en-US" i="1" kern="0" dirty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Symbol" pitchFamily="18" charset="2"/>
              </a:endParaRPr>
            </a:p>
          </p:txBody>
        </p:sp>
        <p:sp>
          <p:nvSpPr>
            <p:cNvPr id="43" name="Line 10"/>
            <p:cNvSpPr>
              <a:spLocks noChangeShapeType="1"/>
            </p:cNvSpPr>
            <p:nvPr/>
          </p:nvSpPr>
          <p:spPr bwMode="auto">
            <a:xfrm>
              <a:off x="7165666" y="4446301"/>
              <a:ext cx="54927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4" name="Line 13"/>
            <p:cNvSpPr>
              <a:spLocks noChangeShapeType="1"/>
            </p:cNvSpPr>
            <p:nvPr/>
          </p:nvSpPr>
          <p:spPr bwMode="auto">
            <a:xfrm flipV="1">
              <a:off x="6312068" y="2815422"/>
              <a:ext cx="0" cy="40278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graphicFrame>
          <p:nvGraphicFramePr>
            <p:cNvPr id="47" name="Object 35"/>
            <p:cNvGraphicFramePr>
              <a:graphicFrameLocks noChangeAspect="1"/>
            </p:cNvGraphicFramePr>
            <p:nvPr/>
          </p:nvGraphicFramePr>
          <p:xfrm>
            <a:off x="7894740" y="4389485"/>
            <a:ext cx="211138" cy="206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114120" imgH="126720" progId="Equation.DSMT4">
                    <p:embed/>
                  </p:oleObj>
                </mc:Choice>
                <mc:Fallback>
                  <p:oleObj name="Equation" r:id="rId2" imgW="114120" imgH="126720" progId="Equation.DSMT4">
                    <p:embed/>
                    <p:pic>
                      <p:nvPicPr>
                        <p:cNvPr id="0" name="Picture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894740" y="4389485"/>
                          <a:ext cx="211138" cy="2063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8" name="Object 35"/>
            <p:cNvGraphicFramePr>
              <a:graphicFrameLocks noChangeAspect="1"/>
            </p:cNvGraphicFramePr>
            <p:nvPr/>
          </p:nvGraphicFramePr>
          <p:xfrm>
            <a:off x="6206240" y="2471533"/>
            <a:ext cx="234950" cy="2270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126720" imgH="139680" progId="Equation.DSMT4">
                    <p:embed/>
                  </p:oleObj>
                </mc:Choice>
                <mc:Fallback>
                  <p:oleObj name="Equation" r:id="rId4" imgW="126720" imgH="139680" progId="Equation.DSMT4">
                    <p:embed/>
                    <p:pic>
                      <p:nvPicPr>
                        <p:cNvPr id="0" name="Picture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06240" y="2471533"/>
                          <a:ext cx="234950" cy="22701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0" name="Object 20"/>
            <p:cNvGraphicFramePr>
              <a:graphicFrameLocks noChangeAspect="1"/>
            </p:cNvGraphicFramePr>
            <p:nvPr/>
          </p:nvGraphicFramePr>
          <p:xfrm>
            <a:off x="5275554" y="4903240"/>
            <a:ext cx="257175" cy="2889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139680" imgH="177480" progId="Equation.DSMT4">
                    <p:embed/>
                  </p:oleObj>
                </mc:Choice>
                <mc:Fallback>
                  <p:oleObj name="Equation" r:id="rId6" imgW="139680" imgH="177480" progId="Equation.DSMT4">
                    <p:embed/>
                    <p:pic>
                      <p:nvPicPr>
                        <p:cNvPr id="0" name="Picture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75554" y="4903240"/>
                          <a:ext cx="257175" cy="2889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64" name="Straight Arrow Connector 63"/>
            <p:cNvCxnSpPr/>
            <p:nvPr/>
          </p:nvCxnSpPr>
          <p:spPr>
            <a:xfrm>
              <a:off x="1625936" y="3360717"/>
              <a:ext cx="0" cy="1000481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65" name="Object 28"/>
            <p:cNvGraphicFramePr>
              <a:graphicFrameLocks noChangeAspect="1"/>
            </p:cNvGraphicFramePr>
            <p:nvPr/>
          </p:nvGraphicFramePr>
          <p:xfrm>
            <a:off x="1246544" y="3713436"/>
            <a:ext cx="233363" cy="2270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126720" imgH="139680" progId="Equation.DSMT4">
                    <p:embed/>
                  </p:oleObj>
                </mc:Choice>
                <mc:Fallback>
                  <p:oleObj name="Equation" r:id="rId8" imgW="126720" imgH="139680" progId="Equation.DSMT4">
                    <p:embed/>
                    <p:pic>
                      <p:nvPicPr>
                        <p:cNvPr id="0" name="Picture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46544" y="3713436"/>
                          <a:ext cx="233363" cy="22701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8" name="Isosceles Triangle 67"/>
            <p:cNvSpPr/>
            <p:nvPr/>
          </p:nvSpPr>
          <p:spPr>
            <a:xfrm rot="16200000">
              <a:off x="5355773" y="3170713"/>
              <a:ext cx="1840675" cy="1389413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6"/>
            <p:cNvSpPr>
              <a:spLocks noChangeArrowheads="1"/>
            </p:cNvSpPr>
            <p:nvPr/>
          </p:nvSpPr>
          <p:spPr bwMode="auto">
            <a:xfrm>
              <a:off x="1860429" y="3360717"/>
              <a:ext cx="4467225" cy="100963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graphicFrame>
          <p:nvGraphicFramePr>
            <p:cNvPr id="61" name="Object 2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74021315"/>
                </p:ext>
              </p:extLst>
            </p:nvPr>
          </p:nvGraphicFramePr>
          <p:xfrm>
            <a:off x="2424113" y="4589463"/>
            <a:ext cx="1079500" cy="3921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583920" imgH="241200" progId="Equation.DSMT4">
                    <p:embed/>
                  </p:oleObj>
                </mc:Choice>
                <mc:Fallback>
                  <p:oleObj name="Equation" r:id="rId10" imgW="583920" imgH="241200" progId="Equation.DSMT4">
                    <p:embed/>
                    <p:pic>
                      <p:nvPicPr>
                        <p:cNvPr id="0" name="Picture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24113" y="4589463"/>
                          <a:ext cx="1079500" cy="39211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" name="AutoShape 7"/>
            <p:cNvSpPr>
              <a:spLocks noChangeArrowheads="1"/>
            </p:cNvSpPr>
            <p:nvPr/>
          </p:nvSpPr>
          <p:spPr bwMode="auto">
            <a:xfrm>
              <a:off x="2838618" y="3770666"/>
              <a:ext cx="330200" cy="182562"/>
            </a:xfrm>
            <a:prstGeom prst="rightArrow">
              <a:avLst>
                <a:gd name="adj1" fmla="val 50000"/>
                <a:gd name="adj2" fmla="val 45217"/>
              </a:avLst>
            </a:prstGeom>
            <a:solidFill>
              <a:srgbClr val="FF0033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graphicFrame>
          <p:nvGraphicFramePr>
            <p:cNvPr id="56" name="Object 11"/>
            <p:cNvGraphicFramePr>
              <a:graphicFrameLocks noChangeAspect="1"/>
            </p:cNvGraphicFramePr>
            <p:nvPr/>
          </p:nvGraphicFramePr>
          <p:xfrm>
            <a:off x="2076763" y="3680367"/>
            <a:ext cx="609600" cy="371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330120" imgH="228600" progId="Equation.DSMT4">
                    <p:embed/>
                  </p:oleObj>
                </mc:Choice>
                <mc:Fallback>
                  <p:oleObj name="Equation" r:id="rId12" imgW="330120" imgH="228600" progId="Equation.DSMT4">
                    <p:embed/>
                    <p:pic>
                      <p:nvPicPr>
                        <p:cNvPr id="0" name="Picture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76763" y="3680367"/>
                          <a:ext cx="609600" cy="371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188" name="Object 28"/>
            <p:cNvGraphicFramePr>
              <a:graphicFrameLocks noChangeAspect="1"/>
            </p:cNvGraphicFramePr>
            <p:nvPr/>
          </p:nvGraphicFramePr>
          <p:xfrm>
            <a:off x="4694115" y="2932833"/>
            <a:ext cx="1338551" cy="2900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825480" imgH="203040" progId="Equation.DSMT4">
                    <p:embed/>
                  </p:oleObj>
                </mc:Choice>
                <mc:Fallback>
                  <p:oleObj name="Equation" r:id="rId14" imgW="825480" imgH="203040" progId="Equation.DSMT4">
                    <p:embed/>
                    <p:pic>
                      <p:nvPicPr>
                        <p:cNvPr id="0" name="Picture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94115" y="2932833"/>
                          <a:ext cx="1338551" cy="29001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189" name="Object 29"/>
            <p:cNvGraphicFramePr>
              <a:graphicFrameLocks noChangeAspect="1"/>
            </p:cNvGraphicFramePr>
            <p:nvPr/>
          </p:nvGraphicFramePr>
          <p:xfrm>
            <a:off x="7211210" y="3755551"/>
            <a:ext cx="596900" cy="254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368280" imgH="177480" progId="Equation.DSMT4">
                    <p:embed/>
                  </p:oleObj>
                </mc:Choice>
                <mc:Fallback>
                  <p:oleObj name="Equation" r:id="rId16" imgW="368280" imgH="177480" progId="Equation.DSMT4">
                    <p:embed/>
                    <p:pic>
                      <p:nvPicPr>
                        <p:cNvPr id="0" name="Picture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211210" y="3755551"/>
                          <a:ext cx="596900" cy="2540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70" name="Straight Connector 69"/>
            <p:cNvCxnSpPr/>
            <p:nvPr/>
          </p:nvCxnSpPr>
          <p:spPr>
            <a:xfrm>
              <a:off x="4476998" y="3360717"/>
              <a:ext cx="0" cy="296883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4475019" y="4071257"/>
              <a:ext cx="0" cy="296883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/>
            <p:cNvCxnSpPr/>
            <p:nvPr/>
          </p:nvCxnSpPr>
          <p:spPr>
            <a:xfrm>
              <a:off x="4488874" y="4750130"/>
              <a:ext cx="1805049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92190" name="Object 30"/>
            <p:cNvGraphicFramePr>
              <a:graphicFrameLocks noChangeAspect="1"/>
            </p:cNvGraphicFramePr>
            <p:nvPr/>
          </p:nvGraphicFramePr>
          <p:xfrm>
            <a:off x="3977145" y="3724728"/>
            <a:ext cx="390525" cy="254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241200" imgH="177480" progId="Equation.DSMT4">
                    <p:embed/>
                  </p:oleObj>
                </mc:Choice>
                <mc:Fallback>
                  <p:oleObj name="Equation" r:id="rId18" imgW="241200" imgH="177480" progId="Equation.DSMT4">
                    <p:embed/>
                    <p:pic>
                      <p:nvPicPr>
                        <p:cNvPr id="0" name="Picture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77145" y="3724728"/>
                          <a:ext cx="390525" cy="2540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6" name="TextBox 25"/>
          <p:cNvSpPr txBox="1"/>
          <p:nvPr/>
        </p:nvSpPr>
        <p:spPr>
          <a:xfrm>
            <a:off x="3360456" y="5797672"/>
            <a:ext cx="59829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An inductive iris is shown being used for matching.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1C0EA8B-1B9C-914E-3CC4-34846AB0A871}"/>
              </a:ext>
            </a:extLst>
          </p:cNvPr>
          <p:cNvSpPr txBox="1"/>
          <p:nvPr/>
        </p:nvSpPr>
        <p:spPr>
          <a:xfrm>
            <a:off x="2986824" y="795004"/>
            <a:ext cx="5625515" cy="400110"/>
          </a:xfrm>
          <a:prstGeom prst="rect">
            <a:avLst/>
          </a:prstGeom>
          <a:solidFill>
            <a:srgbClr val="CCFFFF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A “</a:t>
            </a:r>
            <a:r>
              <a:rPr lang="en-US" sz="2000" u="sng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single-stub</a:t>
            </a: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” matching scheme is shown here.</a:t>
            </a:r>
          </a:p>
        </p:txBody>
      </p:sp>
    </p:spTree>
    <p:extLst>
      <p:ext uri="{BB962C8B-B14F-4D97-AF65-F5344CB8AC3E}">
        <p14:creationId xmlns:p14="http://schemas.microsoft.com/office/powerpoint/2010/main" val="8281765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lide Number Placeholder 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63C2-E354-4733-8A09-A5F398AA1CEE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55" name="TextBox 54"/>
          <p:cNvSpPr txBox="1"/>
          <p:nvPr/>
        </p:nvSpPr>
        <p:spPr>
          <a:xfrm>
            <a:off x="1783308" y="1"/>
            <a:ext cx="8884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Using Irises for Matching (cont.)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1476018" y="788613"/>
            <a:ext cx="22767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The TEN is shown</a:t>
            </a:r>
          </a:p>
        </p:txBody>
      </p:sp>
      <p:sp>
        <p:nvSpPr>
          <p:cNvPr id="33" name="Text Box 33"/>
          <p:cNvSpPr txBox="1">
            <a:spLocks noChangeArrowheads="1"/>
          </p:cNvSpPr>
          <p:nvPr/>
        </p:nvSpPr>
        <p:spPr bwMode="auto">
          <a:xfrm>
            <a:off x="5272305" y="6288829"/>
            <a:ext cx="1468672" cy="40011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kern="0" dirty="0">
                <a:solidFill>
                  <a:srgbClr val="FF0033"/>
                </a:solidFill>
                <a:latin typeface="Arial" pitchFamily="34" charset="0"/>
                <a:cs typeface="Arial" pitchFamily="34" charset="0"/>
              </a:rPr>
              <a:t>TEN Model</a:t>
            </a:r>
          </a:p>
        </p:txBody>
      </p:sp>
      <p:cxnSp>
        <p:nvCxnSpPr>
          <p:cNvPr id="52" name="Straight Connector 51"/>
          <p:cNvCxnSpPr/>
          <p:nvPr/>
        </p:nvCxnSpPr>
        <p:spPr>
          <a:xfrm>
            <a:off x="7865423" y="3088577"/>
            <a:ext cx="0" cy="175754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6022768" y="3100452"/>
            <a:ext cx="0" cy="18288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" name="Group 71"/>
          <p:cNvGrpSpPr/>
          <p:nvPr/>
        </p:nvGrpSpPr>
        <p:grpSpPr>
          <a:xfrm>
            <a:off x="4230419" y="4972504"/>
            <a:ext cx="4279961" cy="1073151"/>
            <a:chOff x="2635168" y="4852757"/>
            <a:chExt cx="4279961" cy="1073151"/>
          </a:xfrm>
        </p:grpSpPr>
        <p:sp>
          <p:nvSpPr>
            <p:cNvPr id="26" name="Line 36"/>
            <p:cNvSpPr>
              <a:spLocks noChangeShapeType="1"/>
            </p:cNvSpPr>
            <p:nvPr/>
          </p:nvSpPr>
          <p:spPr bwMode="auto">
            <a:xfrm>
              <a:off x="2716131" y="4900382"/>
              <a:ext cx="3508375" cy="1588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7" name="Oval 37"/>
            <p:cNvSpPr>
              <a:spLocks noChangeArrowheads="1"/>
            </p:cNvSpPr>
            <p:nvPr/>
          </p:nvSpPr>
          <p:spPr bwMode="auto">
            <a:xfrm>
              <a:off x="2638343" y="5840182"/>
              <a:ext cx="63500" cy="84138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8" name="Oval 38"/>
            <p:cNvSpPr>
              <a:spLocks noChangeArrowheads="1"/>
            </p:cNvSpPr>
            <p:nvPr/>
          </p:nvSpPr>
          <p:spPr bwMode="auto">
            <a:xfrm>
              <a:off x="2635168" y="4852757"/>
              <a:ext cx="63500" cy="84138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9" name="Line 39"/>
            <p:cNvSpPr>
              <a:spLocks noChangeShapeType="1"/>
            </p:cNvSpPr>
            <p:nvPr/>
          </p:nvSpPr>
          <p:spPr bwMode="auto">
            <a:xfrm>
              <a:off x="2729593" y="5884632"/>
              <a:ext cx="3538538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2" name="Freeform 49"/>
            <p:cNvSpPr>
              <a:spLocks/>
            </p:cNvSpPr>
            <p:nvPr/>
          </p:nvSpPr>
          <p:spPr bwMode="auto">
            <a:xfrm>
              <a:off x="4317918" y="4890857"/>
              <a:ext cx="280988" cy="993775"/>
            </a:xfrm>
            <a:custGeom>
              <a:avLst/>
              <a:gdLst/>
              <a:ahLst/>
              <a:cxnLst>
                <a:cxn ang="0">
                  <a:pos x="97" y="0"/>
                </a:cxn>
                <a:cxn ang="0">
                  <a:pos x="89" y="118"/>
                </a:cxn>
                <a:cxn ang="0">
                  <a:pos x="7" y="140"/>
                </a:cxn>
                <a:cxn ang="0">
                  <a:pos x="129" y="200"/>
                </a:cxn>
                <a:cxn ang="0">
                  <a:pos x="177" y="196"/>
                </a:cxn>
                <a:cxn ang="0">
                  <a:pos x="129" y="172"/>
                </a:cxn>
                <a:cxn ang="0">
                  <a:pos x="17" y="240"/>
                </a:cxn>
                <a:cxn ang="0">
                  <a:pos x="127" y="274"/>
                </a:cxn>
                <a:cxn ang="0">
                  <a:pos x="173" y="262"/>
                </a:cxn>
                <a:cxn ang="0">
                  <a:pos x="129" y="250"/>
                </a:cxn>
                <a:cxn ang="0">
                  <a:pos x="11" y="306"/>
                </a:cxn>
                <a:cxn ang="0">
                  <a:pos x="129" y="344"/>
                </a:cxn>
                <a:cxn ang="0">
                  <a:pos x="173" y="336"/>
                </a:cxn>
                <a:cxn ang="0">
                  <a:pos x="131" y="320"/>
                </a:cxn>
                <a:cxn ang="0">
                  <a:pos x="9" y="372"/>
                </a:cxn>
                <a:cxn ang="0">
                  <a:pos x="133" y="424"/>
                </a:cxn>
                <a:cxn ang="0">
                  <a:pos x="175" y="412"/>
                </a:cxn>
                <a:cxn ang="0">
                  <a:pos x="133" y="400"/>
                </a:cxn>
                <a:cxn ang="0">
                  <a:pos x="7" y="436"/>
                </a:cxn>
                <a:cxn ang="0">
                  <a:pos x="93" y="472"/>
                </a:cxn>
                <a:cxn ang="0">
                  <a:pos x="101" y="626"/>
                </a:cxn>
              </a:cxnLst>
              <a:rect l="0" t="0" r="r" b="b"/>
              <a:pathLst>
                <a:path w="177" h="626">
                  <a:moveTo>
                    <a:pt x="97" y="0"/>
                  </a:moveTo>
                  <a:cubicBezTo>
                    <a:pt x="96" y="19"/>
                    <a:pt x="104" y="95"/>
                    <a:pt x="89" y="118"/>
                  </a:cubicBezTo>
                  <a:cubicBezTo>
                    <a:pt x="74" y="141"/>
                    <a:pt x="0" y="126"/>
                    <a:pt x="7" y="140"/>
                  </a:cubicBezTo>
                  <a:cubicBezTo>
                    <a:pt x="14" y="154"/>
                    <a:pt x="101" y="191"/>
                    <a:pt x="129" y="200"/>
                  </a:cubicBezTo>
                  <a:cubicBezTo>
                    <a:pt x="157" y="209"/>
                    <a:pt x="177" y="201"/>
                    <a:pt x="177" y="196"/>
                  </a:cubicBezTo>
                  <a:cubicBezTo>
                    <a:pt x="177" y="191"/>
                    <a:pt x="156" y="165"/>
                    <a:pt x="129" y="172"/>
                  </a:cubicBezTo>
                  <a:cubicBezTo>
                    <a:pt x="102" y="179"/>
                    <a:pt x="17" y="223"/>
                    <a:pt x="17" y="240"/>
                  </a:cubicBezTo>
                  <a:cubicBezTo>
                    <a:pt x="17" y="257"/>
                    <a:pt x="101" y="270"/>
                    <a:pt x="127" y="274"/>
                  </a:cubicBezTo>
                  <a:cubicBezTo>
                    <a:pt x="153" y="278"/>
                    <a:pt x="173" y="266"/>
                    <a:pt x="173" y="262"/>
                  </a:cubicBezTo>
                  <a:cubicBezTo>
                    <a:pt x="173" y="258"/>
                    <a:pt x="156" y="243"/>
                    <a:pt x="129" y="250"/>
                  </a:cubicBezTo>
                  <a:cubicBezTo>
                    <a:pt x="102" y="257"/>
                    <a:pt x="11" y="290"/>
                    <a:pt x="11" y="306"/>
                  </a:cubicBezTo>
                  <a:cubicBezTo>
                    <a:pt x="11" y="322"/>
                    <a:pt x="102" y="339"/>
                    <a:pt x="129" y="344"/>
                  </a:cubicBezTo>
                  <a:cubicBezTo>
                    <a:pt x="156" y="349"/>
                    <a:pt x="173" y="340"/>
                    <a:pt x="173" y="336"/>
                  </a:cubicBezTo>
                  <a:cubicBezTo>
                    <a:pt x="173" y="332"/>
                    <a:pt x="158" y="314"/>
                    <a:pt x="131" y="320"/>
                  </a:cubicBezTo>
                  <a:cubicBezTo>
                    <a:pt x="104" y="326"/>
                    <a:pt x="9" y="355"/>
                    <a:pt x="9" y="372"/>
                  </a:cubicBezTo>
                  <a:cubicBezTo>
                    <a:pt x="9" y="389"/>
                    <a:pt x="105" y="417"/>
                    <a:pt x="133" y="424"/>
                  </a:cubicBezTo>
                  <a:cubicBezTo>
                    <a:pt x="161" y="431"/>
                    <a:pt x="175" y="416"/>
                    <a:pt x="175" y="412"/>
                  </a:cubicBezTo>
                  <a:cubicBezTo>
                    <a:pt x="175" y="408"/>
                    <a:pt x="161" y="396"/>
                    <a:pt x="133" y="400"/>
                  </a:cubicBezTo>
                  <a:cubicBezTo>
                    <a:pt x="105" y="404"/>
                    <a:pt x="14" y="424"/>
                    <a:pt x="7" y="436"/>
                  </a:cubicBezTo>
                  <a:cubicBezTo>
                    <a:pt x="0" y="448"/>
                    <a:pt x="77" y="441"/>
                    <a:pt x="93" y="472"/>
                  </a:cubicBezTo>
                  <a:cubicBezTo>
                    <a:pt x="109" y="503"/>
                    <a:pt x="99" y="594"/>
                    <a:pt x="101" y="626"/>
                  </a:cubicBez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graphicFrame>
          <p:nvGraphicFramePr>
            <p:cNvPr id="35" name="Object 13"/>
            <p:cNvGraphicFramePr>
              <a:graphicFrameLocks noChangeAspect="1"/>
            </p:cNvGraphicFramePr>
            <p:nvPr/>
          </p:nvGraphicFramePr>
          <p:xfrm>
            <a:off x="2889250" y="5200650"/>
            <a:ext cx="938213" cy="371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507960" imgH="228600" progId="Equation.DSMT4">
                    <p:embed/>
                  </p:oleObj>
                </mc:Choice>
                <mc:Fallback>
                  <p:oleObj name="Equation" r:id="rId2" imgW="507960" imgH="228600" progId="Equation.DSMT4">
                    <p:embed/>
                    <p:pic>
                      <p:nvPicPr>
                        <p:cNvPr id="0" name="Picture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89250" y="5200650"/>
                          <a:ext cx="938213" cy="371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" name="Object 14"/>
            <p:cNvGraphicFramePr>
              <a:graphicFrameLocks noChangeAspect="1"/>
            </p:cNvGraphicFramePr>
            <p:nvPr/>
          </p:nvGraphicFramePr>
          <p:xfrm>
            <a:off x="4625975" y="5189538"/>
            <a:ext cx="492125" cy="371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266400" imgH="228600" progId="Equation.DSMT4">
                    <p:embed/>
                  </p:oleObj>
                </mc:Choice>
                <mc:Fallback>
                  <p:oleObj name="Equation" r:id="rId4" imgW="266400" imgH="228600" progId="Equation.DSMT4">
                    <p:embed/>
                    <p:pic>
                      <p:nvPicPr>
                        <p:cNvPr id="0" name="Picture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25975" y="5189538"/>
                          <a:ext cx="492125" cy="371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3198" name="Object 14"/>
            <p:cNvGraphicFramePr>
              <a:graphicFrameLocks noChangeAspect="1"/>
            </p:cNvGraphicFramePr>
            <p:nvPr/>
          </p:nvGraphicFramePr>
          <p:xfrm>
            <a:off x="6540479" y="5198238"/>
            <a:ext cx="374650" cy="371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203040" imgH="228600" progId="Equation.DSMT4">
                    <p:embed/>
                  </p:oleObj>
                </mc:Choice>
                <mc:Fallback>
                  <p:oleObj name="Equation" r:id="rId6" imgW="203040" imgH="228600" progId="Equation.DSMT4">
                    <p:embed/>
                    <p:pic>
                      <p:nvPicPr>
                        <p:cNvPr id="0" name="Picture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40479" y="5198238"/>
                          <a:ext cx="374650" cy="371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49" name="Straight Connector 48"/>
            <p:cNvCxnSpPr/>
            <p:nvPr/>
          </p:nvCxnSpPr>
          <p:spPr>
            <a:xfrm flipH="1">
              <a:off x="6254668" y="4940134"/>
              <a:ext cx="3628" cy="94370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37"/>
            <p:cNvSpPr/>
            <p:nvPr/>
          </p:nvSpPr>
          <p:spPr>
            <a:xfrm>
              <a:off x="6127667" y="5201392"/>
              <a:ext cx="261257" cy="34438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40"/>
            <p:cNvSpPr>
              <a:spLocks noChangeArrowheads="1"/>
            </p:cNvSpPr>
            <p:nvPr/>
          </p:nvSpPr>
          <p:spPr bwMode="auto">
            <a:xfrm>
              <a:off x="6230918" y="5841770"/>
              <a:ext cx="63500" cy="8413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1" name="Oval 41"/>
            <p:cNvSpPr>
              <a:spLocks noChangeArrowheads="1"/>
            </p:cNvSpPr>
            <p:nvPr/>
          </p:nvSpPr>
          <p:spPr bwMode="auto">
            <a:xfrm>
              <a:off x="6222918" y="4854345"/>
              <a:ext cx="63500" cy="8413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graphicFrame>
          <p:nvGraphicFramePr>
            <p:cNvPr id="93199" name="Object 15"/>
            <p:cNvGraphicFramePr>
              <a:graphicFrameLocks noChangeAspect="1"/>
            </p:cNvGraphicFramePr>
            <p:nvPr/>
          </p:nvGraphicFramePr>
          <p:xfrm>
            <a:off x="5341938" y="5210175"/>
            <a:ext cx="350837" cy="371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190440" imgH="228600" progId="Equation.DSMT4">
                    <p:embed/>
                  </p:oleObj>
                </mc:Choice>
                <mc:Fallback>
                  <p:oleObj name="Equation" r:id="rId8" imgW="190440" imgH="228600" progId="Equation.DSMT4">
                    <p:embed/>
                    <p:pic>
                      <p:nvPicPr>
                        <p:cNvPr id="0" name="Picture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41938" y="5210175"/>
                          <a:ext cx="350837" cy="371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4" name="Group 73"/>
          <p:cNvGrpSpPr/>
          <p:nvPr/>
        </p:nvGrpSpPr>
        <p:grpSpPr>
          <a:xfrm>
            <a:off x="2734917" y="1358591"/>
            <a:ext cx="6930586" cy="2433279"/>
            <a:chOff x="1210917" y="1238844"/>
            <a:chExt cx="6930586" cy="2433279"/>
          </a:xfrm>
        </p:grpSpPr>
        <p:sp>
          <p:nvSpPr>
            <p:cNvPr id="43" name="Line 10"/>
            <p:cNvSpPr>
              <a:spLocks noChangeShapeType="1"/>
            </p:cNvSpPr>
            <p:nvPr/>
          </p:nvSpPr>
          <p:spPr bwMode="auto">
            <a:xfrm>
              <a:off x="7201291" y="2926259"/>
              <a:ext cx="54927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graphicFrame>
          <p:nvGraphicFramePr>
            <p:cNvPr id="47" name="Object 35"/>
            <p:cNvGraphicFramePr>
              <a:graphicFrameLocks noChangeAspect="1"/>
            </p:cNvGraphicFramePr>
            <p:nvPr/>
          </p:nvGraphicFramePr>
          <p:xfrm>
            <a:off x="7930365" y="2869443"/>
            <a:ext cx="211138" cy="206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114120" imgH="126720" progId="Equation.DSMT4">
                    <p:embed/>
                  </p:oleObj>
                </mc:Choice>
                <mc:Fallback>
                  <p:oleObj name="Equation" r:id="rId10" imgW="114120" imgH="126720" progId="Equation.DSMT4">
                    <p:embed/>
                    <p:pic>
                      <p:nvPicPr>
                        <p:cNvPr id="0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30365" y="2869443"/>
                          <a:ext cx="211138" cy="2063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0" name="Object 20"/>
            <p:cNvGraphicFramePr>
              <a:graphicFrameLocks noChangeAspect="1"/>
            </p:cNvGraphicFramePr>
            <p:nvPr/>
          </p:nvGraphicFramePr>
          <p:xfrm>
            <a:off x="5311179" y="3383198"/>
            <a:ext cx="257175" cy="2889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139680" imgH="177480" progId="Equation.DSMT4">
                    <p:embed/>
                  </p:oleObj>
                </mc:Choice>
                <mc:Fallback>
                  <p:oleObj name="Equation" r:id="rId12" imgW="139680" imgH="177480" progId="Equation.DSMT4">
                    <p:embed/>
                    <p:pic>
                      <p:nvPicPr>
                        <p:cNvPr id="0" name="Object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11179" y="3383198"/>
                          <a:ext cx="257175" cy="2889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64" name="Straight Arrow Connector 63"/>
            <p:cNvCxnSpPr/>
            <p:nvPr/>
          </p:nvCxnSpPr>
          <p:spPr>
            <a:xfrm>
              <a:off x="1661561" y="1864426"/>
              <a:ext cx="0" cy="988605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65" name="Object 28"/>
            <p:cNvGraphicFramePr>
              <a:graphicFrameLocks noChangeAspect="1"/>
            </p:cNvGraphicFramePr>
            <p:nvPr/>
          </p:nvGraphicFramePr>
          <p:xfrm>
            <a:off x="1210917" y="2193394"/>
            <a:ext cx="233363" cy="2270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126720" imgH="139680" progId="Equation.DSMT4">
                    <p:embed/>
                  </p:oleObj>
                </mc:Choice>
                <mc:Fallback>
                  <p:oleObj name="Equation" r:id="rId14" imgW="126720" imgH="139680" progId="Equation.DSMT4">
                    <p:embed/>
                    <p:pic>
                      <p:nvPicPr>
                        <p:cNvPr id="0" name="Object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10917" y="2193394"/>
                          <a:ext cx="233363" cy="22701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8" name="Isosceles Triangle 67"/>
            <p:cNvSpPr/>
            <p:nvPr/>
          </p:nvSpPr>
          <p:spPr>
            <a:xfrm rot="16200000">
              <a:off x="5391398" y="1650671"/>
              <a:ext cx="1840675" cy="1389413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6"/>
            <p:cNvSpPr>
              <a:spLocks noChangeArrowheads="1"/>
            </p:cNvSpPr>
            <p:nvPr/>
          </p:nvSpPr>
          <p:spPr bwMode="auto">
            <a:xfrm>
              <a:off x="1896054" y="1840675"/>
              <a:ext cx="4467225" cy="100963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graphicFrame>
          <p:nvGraphicFramePr>
            <p:cNvPr id="61" name="Object 2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10951358"/>
                </p:ext>
              </p:extLst>
            </p:nvPr>
          </p:nvGraphicFramePr>
          <p:xfrm>
            <a:off x="2441575" y="2998104"/>
            <a:ext cx="987425" cy="392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583920" imgH="241200" progId="Equation.DSMT4">
                    <p:embed/>
                  </p:oleObj>
                </mc:Choice>
                <mc:Fallback>
                  <p:oleObj name="Equation" r:id="rId16" imgW="583920" imgH="241200" progId="Equation.DSMT4">
                    <p:embed/>
                    <p:pic>
                      <p:nvPicPr>
                        <p:cNvPr id="0" name="Object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41575" y="2998104"/>
                          <a:ext cx="987425" cy="39211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" name="AutoShape 7"/>
            <p:cNvSpPr>
              <a:spLocks noChangeArrowheads="1"/>
            </p:cNvSpPr>
            <p:nvPr/>
          </p:nvSpPr>
          <p:spPr bwMode="auto">
            <a:xfrm>
              <a:off x="2874243" y="2250624"/>
              <a:ext cx="330200" cy="182562"/>
            </a:xfrm>
            <a:prstGeom prst="rightArrow">
              <a:avLst>
                <a:gd name="adj1" fmla="val 50000"/>
                <a:gd name="adj2" fmla="val 45217"/>
              </a:avLst>
            </a:prstGeom>
            <a:solidFill>
              <a:srgbClr val="FF0033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graphicFrame>
          <p:nvGraphicFramePr>
            <p:cNvPr id="56" name="Object 11"/>
            <p:cNvGraphicFramePr>
              <a:graphicFrameLocks noChangeAspect="1"/>
            </p:cNvGraphicFramePr>
            <p:nvPr/>
          </p:nvGraphicFramePr>
          <p:xfrm>
            <a:off x="2112388" y="2160325"/>
            <a:ext cx="609600" cy="371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330120" imgH="228600" progId="Equation.DSMT4">
                    <p:embed/>
                  </p:oleObj>
                </mc:Choice>
                <mc:Fallback>
                  <p:oleObj name="Equation" r:id="rId18" imgW="330120" imgH="228600" progId="Equation.DSMT4">
                    <p:embed/>
                    <p:pic>
                      <p:nvPicPr>
                        <p:cNvPr id="0" name="Object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12388" y="2160325"/>
                          <a:ext cx="609600" cy="371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188" name="Object 28"/>
            <p:cNvGraphicFramePr>
              <a:graphicFrameLocks noChangeAspect="1"/>
            </p:cNvGraphicFramePr>
            <p:nvPr/>
          </p:nvGraphicFramePr>
          <p:xfrm>
            <a:off x="4765366" y="2208438"/>
            <a:ext cx="1338551" cy="2900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825480" imgH="203040" progId="Equation.DSMT4">
                    <p:embed/>
                  </p:oleObj>
                </mc:Choice>
                <mc:Fallback>
                  <p:oleObj name="Equation" r:id="rId20" imgW="825480" imgH="203040" progId="Equation.DSMT4">
                    <p:embed/>
                    <p:pic>
                      <p:nvPicPr>
                        <p:cNvPr id="0" name="Object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65366" y="2208438"/>
                          <a:ext cx="1338551" cy="29001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189" name="Object 29"/>
            <p:cNvGraphicFramePr>
              <a:graphicFrameLocks noChangeAspect="1"/>
            </p:cNvGraphicFramePr>
            <p:nvPr/>
          </p:nvGraphicFramePr>
          <p:xfrm>
            <a:off x="7246835" y="2235509"/>
            <a:ext cx="596900" cy="254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2" imgW="368280" imgH="177480" progId="Equation.DSMT4">
                    <p:embed/>
                  </p:oleObj>
                </mc:Choice>
                <mc:Fallback>
                  <p:oleObj name="Equation" r:id="rId22" imgW="368280" imgH="177480" progId="Equation.DSMT4">
                    <p:embed/>
                    <p:pic>
                      <p:nvPicPr>
                        <p:cNvPr id="0" name="Object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246835" y="2235509"/>
                          <a:ext cx="596900" cy="2540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70" name="Straight Connector 69"/>
            <p:cNvCxnSpPr/>
            <p:nvPr/>
          </p:nvCxnSpPr>
          <p:spPr>
            <a:xfrm>
              <a:off x="4512623" y="1840675"/>
              <a:ext cx="0" cy="296883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4510644" y="2551215"/>
              <a:ext cx="0" cy="296883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/>
            <p:cNvCxnSpPr/>
            <p:nvPr/>
          </p:nvCxnSpPr>
          <p:spPr>
            <a:xfrm>
              <a:off x="4524499" y="3230088"/>
              <a:ext cx="1805049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Text Box 33"/>
            <p:cNvSpPr txBox="1">
              <a:spLocks noChangeArrowheads="1"/>
            </p:cNvSpPr>
            <p:nvPr/>
          </p:nvSpPr>
          <p:spPr bwMode="auto">
            <a:xfrm>
              <a:off x="3444375" y="1238844"/>
              <a:ext cx="2167581" cy="40011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2000" kern="0" dirty="0">
                  <a:solidFill>
                    <a:srgbClr val="FF0033"/>
                  </a:solidFill>
                  <a:latin typeface="Arial" pitchFamily="34" charset="0"/>
                  <a:cs typeface="Arial" pitchFamily="34" charset="0"/>
                </a:rPr>
                <a:t>Physical Problem</a:t>
              </a:r>
            </a:p>
          </p:txBody>
        </p:sp>
        <p:graphicFrame>
          <p:nvGraphicFramePr>
            <p:cNvPr id="93200" name="Object 28"/>
            <p:cNvGraphicFramePr>
              <a:graphicFrameLocks noChangeAspect="1"/>
            </p:cNvGraphicFramePr>
            <p:nvPr/>
          </p:nvGraphicFramePr>
          <p:xfrm>
            <a:off x="4060640" y="2199389"/>
            <a:ext cx="392112" cy="254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4" imgW="241200" imgH="177480" progId="Equation.DSMT4">
                    <p:embed/>
                  </p:oleObj>
                </mc:Choice>
                <mc:Fallback>
                  <p:oleObj name="Equation" r:id="rId24" imgW="241200" imgH="177480" progId="Equation.DSMT4">
                    <p:embed/>
                    <p:pic>
                      <p:nvPicPr>
                        <p:cNvPr id="0" name="Picture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60640" y="2199389"/>
                          <a:ext cx="392112" cy="2540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8281765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lide Number Placeholder 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63C2-E354-4733-8A09-A5F398AA1CEE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78" name="TextBox 77"/>
          <p:cNvSpPr txBox="1"/>
          <p:nvPr/>
        </p:nvSpPr>
        <p:spPr>
          <a:xfrm>
            <a:off x="368192" y="745766"/>
            <a:ext cx="85477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A field probing can be used to determine the unknown load impedance </a:t>
            </a:r>
            <a:r>
              <a:rPr lang="en-US" sz="2000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2000" i="1" baseline="-25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grpSp>
        <p:nvGrpSpPr>
          <p:cNvPr id="46" name="Group 45"/>
          <p:cNvGrpSpPr/>
          <p:nvPr/>
        </p:nvGrpSpPr>
        <p:grpSpPr>
          <a:xfrm>
            <a:off x="2592414" y="1472542"/>
            <a:ext cx="6978087" cy="1840675"/>
            <a:chOff x="1234668" y="2398816"/>
            <a:chExt cx="6978087" cy="1840675"/>
          </a:xfrm>
        </p:grpSpPr>
        <p:sp>
          <p:nvSpPr>
            <p:cNvPr id="43" name="Line 10"/>
            <p:cNvSpPr>
              <a:spLocks noChangeShapeType="1"/>
            </p:cNvSpPr>
            <p:nvPr/>
          </p:nvSpPr>
          <p:spPr bwMode="auto">
            <a:xfrm>
              <a:off x="7272543" y="3900035"/>
              <a:ext cx="54927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graphicFrame>
          <p:nvGraphicFramePr>
            <p:cNvPr id="47" name="Object 35"/>
            <p:cNvGraphicFramePr>
              <a:graphicFrameLocks noChangeAspect="1"/>
            </p:cNvGraphicFramePr>
            <p:nvPr/>
          </p:nvGraphicFramePr>
          <p:xfrm>
            <a:off x="8001617" y="3843219"/>
            <a:ext cx="211138" cy="206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114120" imgH="126720" progId="Equation.DSMT4">
                    <p:embed/>
                  </p:oleObj>
                </mc:Choice>
                <mc:Fallback>
                  <p:oleObj name="Equation" r:id="rId2" imgW="114120" imgH="126720" progId="Equation.DSMT4">
                    <p:embed/>
                    <p:pic>
                      <p:nvPicPr>
                        <p:cNvPr id="0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01617" y="3843219"/>
                          <a:ext cx="211138" cy="2063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64" name="Straight Arrow Connector 63"/>
            <p:cNvCxnSpPr/>
            <p:nvPr/>
          </p:nvCxnSpPr>
          <p:spPr>
            <a:xfrm>
              <a:off x="1732813" y="2826327"/>
              <a:ext cx="0" cy="100048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65" name="Object 28"/>
            <p:cNvGraphicFramePr>
              <a:graphicFrameLocks noChangeAspect="1"/>
            </p:cNvGraphicFramePr>
            <p:nvPr/>
          </p:nvGraphicFramePr>
          <p:xfrm>
            <a:off x="1234668" y="3309674"/>
            <a:ext cx="233363" cy="2270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126720" imgH="139680" progId="Equation.DSMT4">
                    <p:embed/>
                  </p:oleObj>
                </mc:Choice>
                <mc:Fallback>
                  <p:oleObj name="Equation" r:id="rId4" imgW="126720" imgH="139680" progId="Equation.DSMT4">
                    <p:embed/>
                    <p:pic>
                      <p:nvPicPr>
                        <p:cNvPr id="0" name="Object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34668" y="3309674"/>
                          <a:ext cx="233363" cy="22701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8" name="Isosceles Triangle 67"/>
            <p:cNvSpPr/>
            <p:nvPr/>
          </p:nvSpPr>
          <p:spPr>
            <a:xfrm rot="16200000">
              <a:off x="5462650" y="2624447"/>
              <a:ext cx="1840675" cy="1389413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6"/>
            <p:cNvSpPr>
              <a:spLocks noChangeArrowheads="1"/>
            </p:cNvSpPr>
            <p:nvPr/>
          </p:nvSpPr>
          <p:spPr bwMode="auto">
            <a:xfrm>
              <a:off x="1967306" y="2814451"/>
              <a:ext cx="4467225" cy="100963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graphicFrame>
          <p:nvGraphicFramePr>
            <p:cNvPr id="92189" name="Object 29"/>
            <p:cNvGraphicFramePr>
              <a:graphicFrameLocks noChangeAspect="1"/>
            </p:cNvGraphicFramePr>
            <p:nvPr/>
          </p:nvGraphicFramePr>
          <p:xfrm>
            <a:off x="7318087" y="3209285"/>
            <a:ext cx="596900" cy="254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368280" imgH="177480" progId="Equation.DSMT4">
                    <p:embed/>
                  </p:oleObj>
                </mc:Choice>
                <mc:Fallback>
                  <p:oleObj name="Equation" r:id="rId6" imgW="368280" imgH="177480" progId="Equation.DSMT4">
                    <p:embed/>
                    <p:pic>
                      <p:nvPicPr>
                        <p:cNvPr id="0" name="Object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18087" y="3209285"/>
                          <a:ext cx="596900" cy="2540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4" name="Rectangle 43"/>
            <p:cNvSpPr/>
            <p:nvPr/>
          </p:nvSpPr>
          <p:spPr>
            <a:xfrm>
              <a:off x="2339439" y="3253839"/>
              <a:ext cx="3847605" cy="7125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/>
            <p:cNvSpPr/>
            <p:nvPr/>
          </p:nvSpPr>
          <p:spPr>
            <a:xfrm>
              <a:off x="4690753" y="3253838"/>
              <a:ext cx="83128" cy="83128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94223" name="Object 29"/>
            <p:cNvGraphicFramePr>
              <a:graphicFrameLocks noChangeAspect="1"/>
            </p:cNvGraphicFramePr>
            <p:nvPr/>
          </p:nvGraphicFramePr>
          <p:xfrm>
            <a:off x="4368800" y="3468688"/>
            <a:ext cx="720725" cy="254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444240" imgH="177480" progId="Equation.DSMT4">
                    <p:embed/>
                  </p:oleObj>
                </mc:Choice>
                <mc:Fallback>
                  <p:oleObj name="Equation" r:id="rId8" imgW="444240" imgH="177480" progId="Equation.DSMT4">
                    <p:embed/>
                    <p:pic>
                      <p:nvPicPr>
                        <p:cNvPr id="0" name="Picture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68800" y="3468688"/>
                          <a:ext cx="720725" cy="2540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DAEBAD7-D21F-FB05-E0EA-E12016400EE2}"/>
              </a:ext>
            </a:extLst>
          </p:cNvPr>
          <p:cNvGrpSpPr/>
          <p:nvPr/>
        </p:nvGrpSpPr>
        <p:grpSpPr>
          <a:xfrm>
            <a:off x="3879562" y="3946897"/>
            <a:ext cx="4995863" cy="2726953"/>
            <a:chOff x="3879562" y="3946897"/>
            <a:chExt cx="4995863" cy="2726953"/>
          </a:xfrm>
        </p:grpSpPr>
        <p:sp>
          <p:nvSpPr>
            <p:cNvPr id="50" name="Line 74"/>
            <p:cNvSpPr>
              <a:spLocks noChangeShapeType="1"/>
            </p:cNvSpPr>
            <p:nvPr/>
          </p:nvSpPr>
          <p:spPr bwMode="auto">
            <a:xfrm flipV="1">
              <a:off x="7764174" y="4025734"/>
              <a:ext cx="0" cy="263261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Line 75"/>
            <p:cNvSpPr>
              <a:spLocks noChangeShapeType="1"/>
            </p:cNvSpPr>
            <p:nvPr/>
          </p:nvSpPr>
          <p:spPr bwMode="auto">
            <a:xfrm flipV="1">
              <a:off x="5590886" y="4340597"/>
              <a:ext cx="1912938" cy="6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Line 76"/>
            <p:cNvSpPr>
              <a:spLocks noChangeShapeType="1"/>
            </p:cNvSpPr>
            <p:nvPr/>
          </p:nvSpPr>
          <p:spPr bwMode="auto">
            <a:xfrm flipV="1">
              <a:off x="4855875" y="5099423"/>
              <a:ext cx="2962275" cy="333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Line 78"/>
            <p:cNvSpPr>
              <a:spLocks noChangeShapeType="1"/>
            </p:cNvSpPr>
            <p:nvPr/>
          </p:nvSpPr>
          <p:spPr bwMode="auto">
            <a:xfrm flipV="1">
              <a:off x="5246399" y="5901829"/>
              <a:ext cx="2310266" cy="135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63" name="Object 7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24763121"/>
                </p:ext>
              </p:extLst>
            </p:nvPr>
          </p:nvGraphicFramePr>
          <p:xfrm>
            <a:off x="5636925" y="5593136"/>
            <a:ext cx="695325" cy="3063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495000" imgH="228600" progId="Equation.DSMT4">
                    <p:embed/>
                  </p:oleObj>
                </mc:Choice>
                <mc:Fallback>
                  <p:oleObj name="Equation" r:id="rId10" imgW="495000" imgH="228600" progId="Equation.DSMT4">
                    <p:embed/>
                    <p:pic>
                      <p:nvPicPr>
                        <p:cNvPr id="0" name="Picture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36925" y="5593136"/>
                          <a:ext cx="695325" cy="3063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7" name="Object 9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87627225"/>
                </p:ext>
              </p:extLst>
            </p:nvPr>
          </p:nvGraphicFramePr>
          <p:xfrm>
            <a:off x="5906800" y="3946897"/>
            <a:ext cx="771525" cy="3159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533160" imgH="228600" progId="Equation.DSMT4">
                    <p:embed/>
                  </p:oleObj>
                </mc:Choice>
                <mc:Fallback>
                  <p:oleObj name="Equation" r:id="rId12" imgW="533160" imgH="228600" progId="Equation.DSMT4">
                    <p:embed/>
                    <p:pic>
                      <p:nvPicPr>
                        <p:cNvPr id="0" name="Picture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906800" y="3946897"/>
                          <a:ext cx="771525" cy="315912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9" name="Line 96"/>
            <p:cNvSpPr>
              <a:spLocks noChangeShapeType="1"/>
            </p:cNvSpPr>
            <p:nvPr/>
          </p:nvSpPr>
          <p:spPr bwMode="auto">
            <a:xfrm>
              <a:off x="4612986" y="6143997"/>
              <a:ext cx="39624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72" name="Object 10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62124704"/>
                </p:ext>
              </p:extLst>
            </p:nvPr>
          </p:nvGraphicFramePr>
          <p:xfrm>
            <a:off x="6857712" y="4550147"/>
            <a:ext cx="187325" cy="279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114120" imgH="177480" progId="Equation.DSMT4">
                    <p:embed/>
                  </p:oleObj>
                </mc:Choice>
                <mc:Fallback>
                  <p:oleObj name="Equation" r:id="rId14" imgW="114120" imgH="177480" progId="Equation.DSMT4">
                    <p:embed/>
                    <p:pic>
                      <p:nvPicPr>
                        <p:cNvPr id="0" name="Picture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57712" y="4550147"/>
                          <a:ext cx="187325" cy="2794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4" name="Freeform 121"/>
            <p:cNvSpPr>
              <a:spLocks/>
            </p:cNvSpPr>
            <p:nvPr/>
          </p:nvSpPr>
          <p:spPr bwMode="auto">
            <a:xfrm>
              <a:off x="3879562" y="4753348"/>
              <a:ext cx="111125" cy="244475"/>
            </a:xfrm>
            <a:custGeom>
              <a:avLst/>
              <a:gdLst/>
              <a:ahLst/>
              <a:cxnLst>
                <a:cxn ang="0">
                  <a:pos x="0" y="154"/>
                </a:cxn>
                <a:cxn ang="0">
                  <a:pos x="32" y="72"/>
                </a:cxn>
                <a:cxn ang="0">
                  <a:pos x="70" y="0"/>
                </a:cxn>
              </a:cxnLst>
              <a:rect l="0" t="0" r="r" b="b"/>
              <a:pathLst>
                <a:path w="70" h="154">
                  <a:moveTo>
                    <a:pt x="0" y="154"/>
                  </a:moveTo>
                  <a:lnTo>
                    <a:pt x="32" y="72"/>
                  </a:lnTo>
                  <a:lnTo>
                    <a:pt x="70" y="0"/>
                  </a:lnTo>
                </a:path>
              </a:pathLst>
            </a:custGeom>
            <a:noFill/>
            <a:ln w="30163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Freeform 122"/>
            <p:cNvSpPr>
              <a:spLocks/>
            </p:cNvSpPr>
            <p:nvPr/>
          </p:nvSpPr>
          <p:spPr bwMode="auto">
            <a:xfrm>
              <a:off x="3990687" y="4562847"/>
              <a:ext cx="112713" cy="190500"/>
            </a:xfrm>
            <a:custGeom>
              <a:avLst/>
              <a:gdLst/>
              <a:ahLst/>
              <a:cxnLst>
                <a:cxn ang="0">
                  <a:pos x="0" y="120"/>
                </a:cxn>
                <a:cxn ang="0">
                  <a:pos x="39" y="57"/>
                </a:cxn>
                <a:cxn ang="0">
                  <a:pos x="71" y="0"/>
                </a:cxn>
              </a:cxnLst>
              <a:rect l="0" t="0" r="r" b="b"/>
              <a:pathLst>
                <a:path w="71" h="120">
                  <a:moveTo>
                    <a:pt x="0" y="120"/>
                  </a:moveTo>
                  <a:lnTo>
                    <a:pt x="39" y="57"/>
                  </a:lnTo>
                  <a:lnTo>
                    <a:pt x="71" y="0"/>
                  </a:lnTo>
                </a:path>
              </a:pathLst>
            </a:custGeom>
            <a:noFill/>
            <a:ln w="30163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Freeform 123"/>
            <p:cNvSpPr>
              <a:spLocks/>
            </p:cNvSpPr>
            <p:nvPr/>
          </p:nvSpPr>
          <p:spPr bwMode="auto">
            <a:xfrm>
              <a:off x="4103400" y="4424735"/>
              <a:ext cx="100013" cy="138112"/>
            </a:xfrm>
            <a:custGeom>
              <a:avLst/>
              <a:gdLst/>
              <a:ahLst/>
              <a:cxnLst>
                <a:cxn ang="0">
                  <a:pos x="0" y="87"/>
                </a:cxn>
                <a:cxn ang="0">
                  <a:pos x="31" y="38"/>
                </a:cxn>
                <a:cxn ang="0">
                  <a:pos x="44" y="19"/>
                </a:cxn>
                <a:cxn ang="0">
                  <a:pos x="63" y="0"/>
                </a:cxn>
              </a:cxnLst>
              <a:rect l="0" t="0" r="r" b="b"/>
              <a:pathLst>
                <a:path w="63" h="87">
                  <a:moveTo>
                    <a:pt x="0" y="87"/>
                  </a:moveTo>
                  <a:lnTo>
                    <a:pt x="31" y="38"/>
                  </a:lnTo>
                  <a:lnTo>
                    <a:pt x="44" y="19"/>
                  </a:lnTo>
                  <a:lnTo>
                    <a:pt x="63" y="0"/>
                  </a:lnTo>
                </a:path>
              </a:pathLst>
            </a:custGeom>
            <a:noFill/>
            <a:ln w="30163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Freeform 124"/>
            <p:cNvSpPr>
              <a:spLocks/>
            </p:cNvSpPr>
            <p:nvPr/>
          </p:nvSpPr>
          <p:spPr bwMode="auto">
            <a:xfrm>
              <a:off x="4203412" y="4362822"/>
              <a:ext cx="112713" cy="61912"/>
            </a:xfrm>
            <a:custGeom>
              <a:avLst/>
              <a:gdLst/>
              <a:ahLst/>
              <a:cxnLst>
                <a:cxn ang="0">
                  <a:pos x="0" y="39"/>
                </a:cxn>
                <a:cxn ang="0">
                  <a:pos x="32" y="15"/>
                </a:cxn>
                <a:cxn ang="0">
                  <a:pos x="71" y="0"/>
                </a:cxn>
              </a:cxnLst>
              <a:rect l="0" t="0" r="r" b="b"/>
              <a:pathLst>
                <a:path w="71" h="39">
                  <a:moveTo>
                    <a:pt x="0" y="39"/>
                  </a:moveTo>
                  <a:lnTo>
                    <a:pt x="32" y="15"/>
                  </a:lnTo>
                  <a:lnTo>
                    <a:pt x="71" y="0"/>
                  </a:lnTo>
                </a:path>
              </a:pathLst>
            </a:custGeom>
            <a:noFill/>
            <a:ln w="30163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Freeform 125"/>
            <p:cNvSpPr>
              <a:spLocks/>
            </p:cNvSpPr>
            <p:nvPr/>
          </p:nvSpPr>
          <p:spPr bwMode="auto">
            <a:xfrm>
              <a:off x="4316125" y="4362823"/>
              <a:ext cx="111125" cy="158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2" y="0"/>
                </a:cxn>
                <a:cxn ang="0">
                  <a:pos x="70" y="10"/>
                </a:cxn>
              </a:cxnLst>
              <a:rect l="0" t="0" r="r" b="b"/>
              <a:pathLst>
                <a:path w="70" h="10">
                  <a:moveTo>
                    <a:pt x="0" y="0"/>
                  </a:moveTo>
                  <a:lnTo>
                    <a:pt x="32" y="0"/>
                  </a:lnTo>
                  <a:lnTo>
                    <a:pt x="70" y="10"/>
                  </a:lnTo>
                </a:path>
              </a:pathLst>
            </a:custGeom>
            <a:noFill/>
            <a:ln w="30163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Freeform 126"/>
            <p:cNvSpPr>
              <a:spLocks/>
            </p:cNvSpPr>
            <p:nvPr/>
          </p:nvSpPr>
          <p:spPr bwMode="auto">
            <a:xfrm>
              <a:off x="4427250" y="4378697"/>
              <a:ext cx="111125" cy="762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2" y="19"/>
                </a:cxn>
                <a:cxn ang="0">
                  <a:pos x="70" y="48"/>
                </a:cxn>
              </a:cxnLst>
              <a:rect l="0" t="0" r="r" b="b"/>
              <a:pathLst>
                <a:path w="70" h="48">
                  <a:moveTo>
                    <a:pt x="0" y="0"/>
                  </a:moveTo>
                  <a:lnTo>
                    <a:pt x="32" y="19"/>
                  </a:lnTo>
                  <a:lnTo>
                    <a:pt x="70" y="48"/>
                  </a:lnTo>
                </a:path>
              </a:pathLst>
            </a:custGeom>
            <a:noFill/>
            <a:ln w="30163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Freeform 127"/>
            <p:cNvSpPr>
              <a:spLocks/>
            </p:cNvSpPr>
            <p:nvPr/>
          </p:nvSpPr>
          <p:spPr bwMode="auto">
            <a:xfrm>
              <a:off x="4538375" y="4454897"/>
              <a:ext cx="111125" cy="1524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" y="19"/>
                </a:cxn>
                <a:cxn ang="0">
                  <a:pos x="32" y="43"/>
                </a:cxn>
                <a:cxn ang="0">
                  <a:pos x="70" y="96"/>
                </a:cxn>
              </a:cxnLst>
              <a:rect l="0" t="0" r="r" b="b"/>
              <a:pathLst>
                <a:path w="70" h="96">
                  <a:moveTo>
                    <a:pt x="0" y="0"/>
                  </a:moveTo>
                  <a:lnTo>
                    <a:pt x="19" y="19"/>
                  </a:lnTo>
                  <a:lnTo>
                    <a:pt x="32" y="43"/>
                  </a:lnTo>
                  <a:lnTo>
                    <a:pt x="70" y="96"/>
                  </a:lnTo>
                </a:path>
              </a:pathLst>
            </a:custGeom>
            <a:noFill/>
            <a:ln w="30163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Freeform 128"/>
            <p:cNvSpPr>
              <a:spLocks/>
            </p:cNvSpPr>
            <p:nvPr/>
          </p:nvSpPr>
          <p:spPr bwMode="auto">
            <a:xfrm>
              <a:off x="4649500" y="4607297"/>
              <a:ext cx="111125" cy="20796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2" y="63"/>
                </a:cxn>
                <a:cxn ang="0">
                  <a:pos x="70" y="131"/>
                </a:cxn>
              </a:cxnLst>
              <a:rect l="0" t="0" r="r" b="b"/>
              <a:pathLst>
                <a:path w="70" h="131">
                  <a:moveTo>
                    <a:pt x="0" y="0"/>
                  </a:moveTo>
                  <a:lnTo>
                    <a:pt x="32" y="63"/>
                  </a:lnTo>
                  <a:lnTo>
                    <a:pt x="70" y="131"/>
                  </a:lnTo>
                </a:path>
              </a:pathLst>
            </a:custGeom>
            <a:noFill/>
            <a:ln w="30163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Freeform 129"/>
            <p:cNvSpPr>
              <a:spLocks/>
            </p:cNvSpPr>
            <p:nvPr/>
          </p:nvSpPr>
          <p:spPr bwMode="auto">
            <a:xfrm>
              <a:off x="4760625" y="4815260"/>
              <a:ext cx="112713" cy="2603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" y="38"/>
                </a:cxn>
                <a:cxn ang="0">
                  <a:pos x="39" y="77"/>
                </a:cxn>
                <a:cxn ang="0">
                  <a:pos x="71" y="164"/>
                </a:cxn>
              </a:cxnLst>
              <a:rect l="0" t="0" r="r" b="b"/>
              <a:pathLst>
                <a:path w="71" h="164">
                  <a:moveTo>
                    <a:pt x="0" y="0"/>
                  </a:moveTo>
                  <a:lnTo>
                    <a:pt x="20" y="38"/>
                  </a:lnTo>
                  <a:lnTo>
                    <a:pt x="39" y="77"/>
                  </a:lnTo>
                  <a:lnTo>
                    <a:pt x="71" y="164"/>
                  </a:lnTo>
                </a:path>
              </a:pathLst>
            </a:custGeom>
            <a:noFill/>
            <a:ln w="30163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Freeform 130"/>
            <p:cNvSpPr>
              <a:spLocks/>
            </p:cNvSpPr>
            <p:nvPr/>
          </p:nvSpPr>
          <p:spPr bwMode="auto">
            <a:xfrm>
              <a:off x="4873336" y="5075611"/>
              <a:ext cx="101600" cy="27463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2" y="87"/>
                </a:cxn>
                <a:cxn ang="0">
                  <a:pos x="64" y="173"/>
                </a:cxn>
              </a:cxnLst>
              <a:rect l="0" t="0" r="r" b="b"/>
              <a:pathLst>
                <a:path w="64" h="173">
                  <a:moveTo>
                    <a:pt x="0" y="0"/>
                  </a:moveTo>
                  <a:lnTo>
                    <a:pt x="32" y="87"/>
                  </a:lnTo>
                  <a:lnTo>
                    <a:pt x="64" y="173"/>
                  </a:lnTo>
                </a:path>
              </a:pathLst>
            </a:custGeom>
            <a:noFill/>
            <a:ln w="30163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Freeform 131"/>
            <p:cNvSpPr>
              <a:spLocks/>
            </p:cNvSpPr>
            <p:nvPr/>
          </p:nvSpPr>
          <p:spPr bwMode="auto">
            <a:xfrm>
              <a:off x="4974937" y="5350247"/>
              <a:ext cx="111125" cy="2603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" y="87"/>
                </a:cxn>
                <a:cxn ang="0">
                  <a:pos x="51" y="126"/>
                </a:cxn>
                <a:cxn ang="0">
                  <a:pos x="70" y="164"/>
                </a:cxn>
              </a:cxnLst>
              <a:rect l="0" t="0" r="r" b="b"/>
              <a:pathLst>
                <a:path w="70" h="164">
                  <a:moveTo>
                    <a:pt x="0" y="0"/>
                  </a:moveTo>
                  <a:lnTo>
                    <a:pt x="31" y="87"/>
                  </a:lnTo>
                  <a:lnTo>
                    <a:pt x="51" y="126"/>
                  </a:lnTo>
                  <a:lnTo>
                    <a:pt x="70" y="164"/>
                  </a:lnTo>
                </a:path>
              </a:pathLst>
            </a:custGeom>
            <a:noFill/>
            <a:ln w="30163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Freeform 132"/>
            <p:cNvSpPr>
              <a:spLocks/>
            </p:cNvSpPr>
            <p:nvPr/>
          </p:nvSpPr>
          <p:spPr bwMode="auto">
            <a:xfrm>
              <a:off x="5086062" y="5610597"/>
              <a:ext cx="111125" cy="20796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2" y="73"/>
                </a:cxn>
                <a:cxn ang="0">
                  <a:pos x="51" y="107"/>
                </a:cxn>
                <a:cxn ang="0">
                  <a:pos x="70" y="131"/>
                </a:cxn>
              </a:cxnLst>
              <a:rect l="0" t="0" r="r" b="b"/>
              <a:pathLst>
                <a:path w="70" h="131">
                  <a:moveTo>
                    <a:pt x="0" y="0"/>
                  </a:moveTo>
                  <a:lnTo>
                    <a:pt x="32" y="73"/>
                  </a:lnTo>
                  <a:lnTo>
                    <a:pt x="51" y="107"/>
                  </a:lnTo>
                  <a:lnTo>
                    <a:pt x="70" y="131"/>
                  </a:lnTo>
                </a:path>
              </a:pathLst>
            </a:custGeom>
            <a:noFill/>
            <a:ln w="30163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Freeform 133"/>
            <p:cNvSpPr>
              <a:spLocks/>
            </p:cNvSpPr>
            <p:nvPr/>
          </p:nvSpPr>
          <p:spPr bwMode="auto">
            <a:xfrm>
              <a:off x="5197187" y="5818561"/>
              <a:ext cx="111125" cy="8413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" y="19"/>
                </a:cxn>
                <a:cxn ang="0">
                  <a:pos x="32" y="38"/>
                </a:cxn>
                <a:cxn ang="0">
                  <a:pos x="51" y="48"/>
                </a:cxn>
                <a:cxn ang="0">
                  <a:pos x="70" y="53"/>
                </a:cxn>
              </a:cxnLst>
              <a:rect l="0" t="0" r="r" b="b"/>
              <a:pathLst>
                <a:path w="70" h="53">
                  <a:moveTo>
                    <a:pt x="0" y="0"/>
                  </a:moveTo>
                  <a:lnTo>
                    <a:pt x="19" y="19"/>
                  </a:lnTo>
                  <a:lnTo>
                    <a:pt x="32" y="38"/>
                  </a:lnTo>
                  <a:lnTo>
                    <a:pt x="51" y="48"/>
                  </a:lnTo>
                  <a:lnTo>
                    <a:pt x="70" y="53"/>
                  </a:lnTo>
                </a:path>
              </a:pathLst>
            </a:custGeom>
            <a:noFill/>
            <a:ln w="30163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Freeform 134"/>
            <p:cNvSpPr>
              <a:spLocks/>
            </p:cNvSpPr>
            <p:nvPr/>
          </p:nvSpPr>
          <p:spPr bwMode="auto">
            <a:xfrm>
              <a:off x="5308312" y="5824911"/>
              <a:ext cx="111125" cy="77787"/>
            </a:xfrm>
            <a:custGeom>
              <a:avLst/>
              <a:gdLst/>
              <a:ahLst/>
              <a:cxnLst>
                <a:cxn ang="0">
                  <a:pos x="0" y="49"/>
                </a:cxn>
                <a:cxn ang="0">
                  <a:pos x="19" y="44"/>
                </a:cxn>
                <a:cxn ang="0">
                  <a:pos x="32" y="34"/>
                </a:cxn>
                <a:cxn ang="0">
                  <a:pos x="51" y="20"/>
                </a:cxn>
                <a:cxn ang="0">
                  <a:pos x="70" y="0"/>
                </a:cxn>
              </a:cxnLst>
              <a:rect l="0" t="0" r="r" b="b"/>
              <a:pathLst>
                <a:path w="70" h="49">
                  <a:moveTo>
                    <a:pt x="0" y="49"/>
                  </a:moveTo>
                  <a:lnTo>
                    <a:pt x="19" y="44"/>
                  </a:lnTo>
                  <a:lnTo>
                    <a:pt x="32" y="34"/>
                  </a:lnTo>
                  <a:lnTo>
                    <a:pt x="51" y="20"/>
                  </a:lnTo>
                  <a:lnTo>
                    <a:pt x="70" y="0"/>
                  </a:lnTo>
                </a:path>
              </a:pathLst>
            </a:custGeom>
            <a:noFill/>
            <a:ln w="30163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Freeform 135"/>
            <p:cNvSpPr>
              <a:spLocks/>
            </p:cNvSpPr>
            <p:nvPr/>
          </p:nvSpPr>
          <p:spPr bwMode="auto">
            <a:xfrm>
              <a:off x="5419437" y="5626473"/>
              <a:ext cx="112713" cy="198437"/>
            </a:xfrm>
            <a:custGeom>
              <a:avLst/>
              <a:gdLst/>
              <a:ahLst/>
              <a:cxnLst>
                <a:cxn ang="0">
                  <a:pos x="0" y="125"/>
                </a:cxn>
                <a:cxn ang="0">
                  <a:pos x="20" y="101"/>
                </a:cxn>
                <a:cxn ang="0">
                  <a:pos x="32" y="72"/>
                </a:cxn>
                <a:cxn ang="0">
                  <a:pos x="51" y="34"/>
                </a:cxn>
                <a:cxn ang="0">
                  <a:pos x="71" y="0"/>
                </a:cxn>
              </a:cxnLst>
              <a:rect l="0" t="0" r="r" b="b"/>
              <a:pathLst>
                <a:path w="71" h="125">
                  <a:moveTo>
                    <a:pt x="0" y="125"/>
                  </a:moveTo>
                  <a:lnTo>
                    <a:pt x="20" y="101"/>
                  </a:lnTo>
                  <a:lnTo>
                    <a:pt x="32" y="72"/>
                  </a:lnTo>
                  <a:lnTo>
                    <a:pt x="51" y="34"/>
                  </a:lnTo>
                  <a:lnTo>
                    <a:pt x="71" y="0"/>
                  </a:lnTo>
                </a:path>
              </a:pathLst>
            </a:custGeom>
            <a:noFill/>
            <a:ln w="30163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Freeform 136"/>
            <p:cNvSpPr>
              <a:spLocks/>
            </p:cNvSpPr>
            <p:nvPr/>
          </p:nvSpPr>
          <p:spPr bwMode="auto">
            <a:xfrm>
              <a:off x="5532150" y="5358186"/>
              <a:ext cx="111125" cy="268287"/>
            </a:xfrm>
            <a:custGeom>
              <a:avLst/>
              <a:gdLst/>
              <a:ahLst/>
              <a:cxnLst>
                <a:cxn ang="0">
                  <a:pos x="0" y="169"/>
                </a:cxn>
                <a:cxn ang="0">
                  <a:pos x="19" y="130"/>
                </a:cxn>
                <a:cxn ang="0">
                  <a:pos x="38" y="87"/>
                </a:cxn>
                <a:cxn ang="0">
                  <a:pos x="70" y="0"/>
                </a:cxn>
              </a:cxnLst>
              <a:rect l="0" t="0" r="r" b="b"/>
              <a:pathLst>
                <a:path w="70" h="169">
                  <a:moveTo>
                    <a:pt x="0" y="169"/>
                  </a:moveTo>
                  <a:lnTo>
                    <a:pt x="19" y="130"/>
                  </a:lnTo>
                  <a:lnTo>
                    <a:pt x="38" y="87"/>
                  </a:lnTo>
                  <a:lnTo>
                    <a:pt x="70" y="0"/>
                  </a:lnTo>
                </a:path>
              </a:pathLst>
            </a:custGeom>
            <a:noFill/>
            <a:ln w="30163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1" name="Freeform 137"/>
            <p:cNvSpPr>
              <a:spLocks/>
            </p:cNvSpPr>
            <p:nvPr/>
          </p:nvSpPr>
          <p:spPr bwMode="auto">
            <a:xfrm>
              <a:off x="5643274" y="5083548"/>
              <a:ext cx="101600" cy="274637"/>
            </a:xfrm>
            <a:custGeom>
              <a:avLst/>
              <a:gdLst/>
              <a:ahLst/>
              <a:cxnLst>
                <a:cxn ang="0">
                  <a:pos x="0" y="173"/>
                </a:cxn>
                <a:cxn ang="0">
                  <a:pos x="32" y="86"/>
                </a:cxn>
                <a:cxn ang="0">
                  <a:pos x="64" y="0"/>
                </a:cxn>
              </a:cxnLst>
              <a:rect l="0" t="0" r="r" b="b"/>
              <a:pathLst>
                <a:path w="64" h="173">
                  <a:moveTo>
                    <a:pt x="0" y="173"/>
                  </a:moveTo>
                  <a:lnTo>
                    <a:pt x="32" y="86"/>
                  </a:lnTo>
                  <a:lnTo>
                    <a:pt x="64" y="0"/>
                  </a:lnTo>
                </a:path>
              </a:pathLst>
            </a:custGeom>
            <a:noFill/>
            <a:ln w="30163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Freeform 138"/>
            <p:cNvSpPr>
              <a:spLocks/>
            </p:cNvSpPr>
            <p:nvPr/>
          </p:nvSpPr>
          <p:spPr bwMode="auto">
            <a:xfrm>
              <a:off x="5744875" y="4823197"/>
              <a:ext cx="111125" cy="260350"/>
            </a:xfrm>
            <a:custGeom>
              <a:avLst/>
              <a:gdLst/>
              <a:ahLst/>
              <a:cxnLst>
                <a:cxn ang="0">
                  <a:pos x="0" y="164"/>
                </a:cxn>
                <a:cxn ang="0">
                  <a:pos x="32" y="77"/>
                </a:cxn>
                <a:cxn ang="0">
                  <a:pos x="51" y="38"/>
                </a:cxn>
                <a:cxn ang="0">
                  <a:pos x="70" y="0"/>
                </a:cxn>
              </a:cxnLst>
              <a:rect l="0" t="0" r="r" b="b"/>
              <a:pathLst>
                <a:path w="70" h="164">
                  <a:moveTo>
                    <a:pt x="0" y="164"/>
                  </a:moveTo>
                  <a:lnTo>
                    <a:pt x="32" y="77"/>
                  </a:lnTo>
                  <a:lnTo>
                    <a:pt x="51" y="38"/>
                  </a:lnTo>
                  <a:lnTo>
                    <a:pt x="70" y="0"/>
                  </a:lnTo>
                </a:path>
              </a:pathLst>
            </a:custGeom>
            <a:noFill/>
            <a:ln w="30163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" name="Freeform 139"/>
            <p:cNvSpPr>
              <a:spLocks/>
            </p:cNvSpPr>
            <p:nvPr/>
          </p:nvSpPr>
          <p:spPr bwMode="auto">
            <a:xfrm>
              <a:off x="5856000" y="4615235"/>
              <a:ext cx="111125" cy="207962"/>
            </a:xfrm>
            <a:custGeom>
              <a:avLst/>
              <a:gdLst/>
              <a:ahLst/>
              <a:cxnLst>
                <a:cxn ang="0">
                  <a:pos x="0" y="131"/>
                </a:cxn>
                <a:cxn ang="0">
                  <a:pos x="32" y="63"/>
                </a:cxn>
                <a:cxn ang="0">
                  <a:pos x="70" y="0"/>
                </a:cxn>
              </a:cxnLst>
              <a:rect l="0" t="0" r="r" b="b"/>
              <a:pathLst>
                <a:path w="70" h="131">
                  <a:moveTo>
                    <a:pt x="0" y="131"/>
                  </a:moveTo>
                  <a:lnTo>
                    <a:pt x="32" y="63"/>
                  </a:lnTo>
                  <a:lnTo>
                    <a:pt x="70" y="0"/>
                  </a:lnTo>
                </a:path>
              </a:pathLst>
            </a:custGeom>
            <a:noFill/>
            <a:ln w="30163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" name="Freeform 140"/>
            <p:cNvSpPr>
              <a:spLocks/>
            </p:cNvSpPr>
            <p:nvPr/>
          </p:nvSpPr>
          <p:spPr bwMode="auto">
            <a:xfrm>
              <a:off x="5967125" y="4462835"/>
              <a:ext cx="111125" cy="152400"/>
            </a:xfrm>
            <a:custGeom>
              <a:avLst/>
              <a:gdLst/>
              <a:ahLst/>
              <a:cxnLst>
                <a:cxn ang="0">
                  <a:pos x="0" y="96"/>
                </a:cxn>
                <a:cxn ang="0">
                  <a:pos x="32" y="43"/>
                </a:cxn>
                <a:cxn ang="0">
                  <a:pos x="70" y="0"/>
                </a:cxn>
              </a:cxnLst>
              <a:rect l="0" t="0" r="r" b="b"/>
              <a:pathLst>
                <a:path w="70" h="96">
                  <a:moveTo>
                    <a:pt x="0" y="96"/>
                  </a:moveTo>
                  <a:lnTo>
                    <a:pt x="32" y="43"/>
                  </a:lnTo>
                  <a:lnTo>
                    <a:pt x="70" y="0"/>
                  </a:lnTo>
                </a:path>
              </a:pathLst>
            </a:custGeom>
            <a:noFill/>
            <a:ln w="30163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" name="Freeform 141"/>
            <p:cNvSpPr>
              <a:spLocks/>
            </p:cNvSpPr>
            <p:nvPr/>
          </p:nvSpPr>
          <p:spPr bwMode="auto">
            <a:xfrm>
              <a:off x="6078250" y="4378698"/>
              <a:ext cx="112713" cy="84137"/>
            </a:xfrm>
            <a:custGeom>
              <a:avLst/>
              <a:gdLst/>
              <a:ahLst/>
              <a:cxnLst>
                <a:cxn ang="0">
                  <a:pos x="0" y="53"/>
                </a:cxn>
                <a:cxn ang="0">
                  <a:pos x="32" y="19"/>
                </a:cxn>
                <a:cxn ang="0">
                  <a:pos x="71" y="0"/>
                </a:cxn>
              </a:cxnLst>
              <a:rect l="0" t="0" r="r" b="b"/>
              <a:pathLst>
                <a:path w="71" h="53">
                  <a:moveTo>
                    <a:pt x="0" y="53"/>
                  </a:moveTo>
                  <a:lnTo>
                    <a:pt x="32" y="19"/>
                  </a:lnTo>
                  <a:lnTo>
                    <a:pt x="71" y="0"/>
                  </a:lnTo>
                </a:path>
              </a:pathLst>
            </a:custGeom>
            <a:noFill/>
            <a:ln w="30163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Freeform 142"/>
            <p:cNvSpPr>
              <a:spLocks/>
            </p:cNvSpPr>
            <p:nvPr/>
          </p:nvSpPr>
          <p:spPr bwMode="auto">
            <a:xfrm>
              <a:off x="6190962" y="4362823"/>
              <a:ext cx="111125" cy="15875"/>
            </a:xfrm>
            <a:custGeom>
              <a:avLst/>
              <a:gdLst/>
              <a:ahLst/>
              <a:cxnLst>
                <a:cxn ang="0">
                  <a:pos x="0" y="10"/>
                </a:cxn>
                <a:cxn ang="0">
                  <a:pos x="31" y="0"/>
                </a:cxn>
                <a:cxn ang="0">
                  <a:pos x="70" y="0"/>
                </a:cxn>
              </a:cxnLst>
              <a:rect l="0" t="0" r="r" b="b"/>
              <a:pathLst>
                <a:path w="70" h="10">
                  <a:moveTo>
                    <a:pt x="0" y="10"/>
                  </a:moveTo>
                  <a:lnTo>
                    <a:pt x="31" y="0"/>
                  </a:lnTo>
                  <a:lnTo>
                    <a:pt x="70" y="0"/>
                  </a:lnTo>
                </a:path>
              </a:pathLst>
            </a:custGeom>
            <a:noFill/>
            <a:ln w="30163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" name="Freeform 143"/>
            <p:cNvSpPr>
              <a:spLocks/>
            </p:cNvSpPr>
            <p:nvPr/>
          </p:nvSpPr>
          <p:spPr bwMode="auto">
            <a:xfrm>
              <a:off x="6302087" y="4362822"/>
              <a:ext cx="111125" cy="619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2" y="15"/>
                </a:cxn>
                <a:cxn ang="0">
                  <a:pos x="70" y="39"/>
                </a:cxn>
              </a:cxnLst>
              <a:rect l="0" t="0" r="r" b="b"/>
              <a:pathLst>
                <a:path w="70" h="39">
                  <a:moveTo>
                    <a:pt x="0" y="0"/>
                  </a:moveTo>
                  <a:lnTo>
                    <a:pt x="32" y="15"/>
                  </a:lnTo>
                  <a:lnTo>
                    <a:pt x="70" y="39"/>
                  </a:lnTo>
                </a:path>
              </a:pathLst>
            </a:custGeom>
            <a:noFill/>
            <a:ln w="30163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" name="Freeform 144"/>
            <p:cNvSpPr>
              <a:spLocks/>
            </p:cNvSpPr>
            <p:nvPr/>
          </p:nvSpPr>
          <p:spPr bwMode="auto">
            <a:xfrm>
              <a:off x="6413212" y="4424736"/>
              <a:ext cx="111125" cy="1301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8" y="33"/>
                </a:cxn>
                <a:cxn ang="0">
                  <a:pos x="70" y="82"/>
                </a:cxn>
              </a:cxnLst>
              <a:rect l="0" t="0" r="r" b="b"/>
              <a:pathLst>
                <a:path w="70" h="82">
                  <a:moveTo>
                    <a:pt x="0" y="0"/>
                  </a:moveTo>
                  <a:lnTo>
                    <a:pt x="38" y="33"/>
                  </a:lnTo>
                  <a:lnTo>
                    <a:pt x="70" y="82"/>
                  </a:lnTo>
                </a:path>
              </a:pathLst>
            </a:custGeom>
            <a:noFill/>
            <a:ln w="30163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Freeform 145"/>
            <p:cNvSpPr>
              <a:spLocks/>
            </p:cNvSpPr>
            <p:nvPr/>
          </p:nvSpPr>
          <p:spPr bwMode="auto">
            <a:xfrm>
              <a:off x="6524336" y="4554910"/>
              <a:ext cx="101600" cy="1905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2" y="58"/>
                </a:cxn>
                <a:cxn ang="0">
                  <a:pos x="64" y="120"/>
                </a:cxn>
              </a:cxnLst>
              <a:rect l="0" t="0" r="r" b="b"/>
              <a:pathLst>
                <a:path w="64" h="120">
                  <a:moveTo>
                    <a:pt x="0" y="0"/>
                  </a:moveTo>
                  <a:lnTo>
                    <a:pt x="32" y="58"/>
                  </a:lnTo>
                  <a:lnTo>
                    <a:pt x="64" y="120"/>
                  </a:lnTo>
                </a:path>
              </a:pathLst>
            </a:custGeom>
            <a:noFill/>
            <a:ln w="30163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Freeform 146"/>
            <p:cNvSpPr>
              <a:spLocks/>
            </p:cNvSpPr>
            <p:nvPr/>
          </p:nvSpPr>
          <p:spPr bwMode="auto">
            <a:xfrm>
              <a:off x="6625937" y="4745411"/>
              <a:ext cx="111125" cy="2381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2" y="73"/>
                </a:cxn>
                <a:cxn ang="0">
                  <a:pos x="70" y="150"/>
                </a:cxn>
              </a:cxnLst>
              <a:rect l="0" t="0" r="r" b="b"/>
              <a:pathLst>
                <a:path w="70" h="150">
                  <a:moveTo>
                    <a:pt x="0" y="0"/>
                  </a:moveTo>
                  <a:lnTo>
                    <a:pt x="32" y="73"/>
                  </a:lnTo>
                  <a:lnTo>
                    <a:pt x="70" y="150"/>
                  </a:lnTo>
                </a:path>
              </a:pathLst>
            </a:custGeom>
            <a:noFill/>
            <a:ln w="30163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Freeform 147"/>
            <p:cNvSpPr>
              <a:spLocks/>
            </p:cNvSpPr>
            <p:nvPr/>
          </p:nvSpPr>
          <p:spPr bwMode="auto">
            <a:xfrm>
              <a:off x="6737062" y="4983536"/>
              <a:ext cx="111125" cy="276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2" y="87"/>
                </a:cxn>
                <a:cxn ang="0">
                  <a:pos x="70" y="174"/>
                </a:cxn>
              </a:cxnLst>
              <a:rect l="0" t="0" r="r" b="b"/>
              <a:pathLst>
                <a:path w="70" h="174">
                  <a:moveTo>
                    <a:pt x="0" y="0"/>
                  </a:moveTo>
                  <a:lnTo>
                    <a:pt x="32" y="87"/>
                  </a:lnTo>
                  <a:lnTo>
                    <a:pt x="70" y="174"/>
                  </a:lnTo>
                </a:path>
              </a:pathLst>
            </a:custGeom>
            <a:noFill/>
            <a:ln w="30163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Freeform 148"/>
            <p:cNvSpPr>
              <a:spLocks/>
            </p:cNvSpPr>
            <p:nvPr/>
          </p:nvSpPr>
          <p:spPr bwMode="auto">
            <a:xfrm>
              <a:off x="6848187" y="5259761"/>
              <a:ext cx="112713" cy="27463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2" y="86"/>
                </a:cxn>
                <a:cxn ang="0">
                  <a:pos x="71" y="173"/>
                </a:cxn>
              </a:cxnLst>
              <a:rect l="0" t="0" r="r" b="b"/>
              <a:pathLst>
                <a:path w="71" h="173">
                  <a:moveTo>
                    <a:pt x="0" y="0"/>
                  </a:moveTo>
                  <a:lnTo>
                    <a:pt x="32" y="86"/>
                  </a:lnTo>
                  <a:lnTo>
                    <a:pt x="71" y="173"/>
                  </a:lnTo>
                </a:path>
              </a:pathLst>
            </a:custGeom>
            <a:noFill/>
            <a:ln w="30163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Freeform 149"/>
            <p:cNvSpPr>
              <a:spLocks/>
            </p:cNvSpPr>
            <p:nvPr/>
          </p:nvSpPr>
          <p:spPr bwMode="auto">
            <a:xfrm>
              <a:off x="6960900" y="5534398"/>
              <a:ext cx="111125" cy="23018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2" y="77"/>
                </a:cxn>
                <a:cxn ang="0">
                  <a:pos x="51" y="116"/>
                </a:cxn>
                <a:cxn ang="0">
                  <a:pos x="70" y="145"/>
                </a:cxn>
              </a:cxnLst>
              <a:rect l="0" t="0" r="r" b="b"/>
              <a:pathLst>
                <a:path w="70" h="145">
                  <a:moveTo>
                    <a:pt x="0" y="0"/>
                  </a:moveTo>
                  <a:lnTo>
                    <a:pt x="32" y="77"/>
                  </a:lnTo>
                  <a:lnTo>
                    <a:pt x="51" y="116"/>
                  </a:lnTo>
                  <a:lnTo>
                    <a:pt x="70" y="145"/>
                  </a:lnTo>
                </a:path>
              </a:pathLst>
            </a:custGeom>
            <a:noFill/>
            <a:ln w="30163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Freeform 150"/>
            <p:cNvSpPr>
              <a:spLocks/>
            </p:cNvSpPr>
            <p:nvPr/>
          </p:nvSpPr>
          <p:spPr bwMode="auto">
            <a:xfrm>
              <a:off x="7072025" y="5764586"/>
              <a:ext cx="111125" cy="1301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" y="29"/>
                </a:cxn>
                <a:cxn ang="0">
                  <a:pos x="32" y="53"/>
                </a:cxn>
                <a:cxn ang="0">
                  <a:pos x="51" y="72"/>
                </a:cxn>
                <a:cxn ang="0">
                  <a:pos x="70" y="82"/>
                </a:cxn>
              </a:cxnLst>
              <a:rect l="0" t="0" r="r" b="b"/>
              <a:pathLst>
                <a:path w="70" h="82">
                  <a:moveTo>
                    <a:pt x="0" y="0"/>
                  </a:moveTo>
                  <a:lnTo>
                    <a:pt x="19" y="29"/>
                  </a:lnTo>
                  <a:lnTo>
                    <a:pt x="32" y="53"/>
                  </a:lnTo>
                  <a:lnTo>
                    <a:pt x="51" y="72"/>
                  </a:lnTo>
                  <a:lnTo>
                    <a:pt x="70" y="82"/>
                  </a:lnTo>
                </a:path>
              </a:pathLst>
            </a:custGeom>
            <a:noFill/>
            <a:ln w="30163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" name="Freeform 151"/>
            <p:cNvSpPr>
              <a:spLocks/>
            </p:cNvSpPr>
            <p:nvPr/>
          </p:nvSpPr>
          <p:spPr bwMode="auto">
            <a:xfrm>
              <a:off x="7183150" y="5864597"/>
              <a:ext cx="111125" cy="38100"/>
            </a:xfrm>
            <a:custGeom>
              <a:avLst/>
              <a:gdLst/>
              <a:ahLst/>
              <a:cxnLst>
                <a:cxn ang="0">
                  <a:pos x="0" y="19"/>
                </a:cxn>
                <a:cxn ang="0">
                  <a:pos x="19" y="24"/>
                </a:cxn>
                <a:cxn ang="0">
                  <a:pos x="38" y="19"/>
                </a:cxn>
                <a:cxn ang="0">
                  <a:pos x="51" y="14"/>
                </a:cxn>
                <a:cxn ang="0">
                  <a:pos x="70" y="0"/>
                </a:cxn>
              </a:cxnLst>
              <a:rect l="0" t="0" r="r" b="b"/>
              <a:pathLst>
                <a:path w="70" h="24">
                  <a:moveTo>
                    <a:pt x="0" y="19"/>
                  </a:moveTo>
                  <a:lnTo>
                    <a:pt x="19" y="24"/>
                  </a:lnTo>
                  <a:lnTo>
                    <a:pt x="38" y="19"/>
                  </a:lnTo>
                  <a:lnTo>
                    <a:pt x="51" y="14"/>
                  </a:lnTo>
                  <a:lnTo>
                    <a:pt x="70" y="0"/>
                  </a:lnTo>
                </a:path>
              </a:pathLst>
            </a:custGeom>
            <a:noFill/>
            <a:ln w="30163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" name="Freeform 152"/>
            <p:cNvSpPr>
              <a:spLocks/>
            </p:cNvSpPr>
            <p:nvPr/>
          </p:nvSpPr>
          <p:spPr bwMode="auto">
            <a:xfrm>
              <a:off x="7294274" y="5694735"/>
              <a:ext cx="101600" cy="169862"/>
            </a:xfrm>
            <a:custGeom>
              <a:avLst/>
              <a:gdLst/>
              <a:ahLst/>
              <a:cxnLst>
                <a:cxn ang="0">
                  <a:pos x="0" y="107"/>
                </a:cxn>
                <a:cxn ang="0">
                  <a:pos x="19" y="87"/>
                </a:cxn>
                <a:cxn ang="0">
                  <a:pos x="32" y="63"/>
                </a:cxn>
                <a:cxn ang="0">
                  <a:pos x="45" y="34"/>
                </a:cxn>
                <a:cxn ang="0">
                  <a:pos x="64" y="0"/>
                </a:cxn>
              </a:cxnLst>
              <a:rect l="0" t="0" r="r" b="b"/>
              <a:pathLst>
                <a:path w="64" h="107">
                  <a:moveTo>
                    <a:pt x="0" y="107"/>
                  </a:moveTo>
                  <a:lnTo>
                    <a:pt x="19" y="87"/>
                  </a:lnTo>
                  <a:lnTo>
                    <a:pt x="32" y="63"/>
                  </a:lnTo>
                  <a:lnTo>
                    <a:pt x="45" y="34"/>
                  </a:lnTo>
                  <a:lnTo>
                    <a:pt x="64" y="0"/>
                  </a:lnTo>
                </a:path>
              </a:pathLst>
            </a:custGeom>
            <a:noFill/>
            <a:ln w="30163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Freeform 153"/>
            <p:cNvSpPr>
              <a:spLocks/>
            </p:cNvSpPr>
            <p:nvPr/>
          </p:nvSpPr>
          <p:spPr bwMode="auto">
            <a:xfrm>
              <a:off x="7395875" y="5450261"/>
              <a:ext cx="111125" cy="244475"/>
            </a:xfrm>
            <a:custGeom>
              <a:avLst/>
              <a:gdLst/>
              <a:ahLst/>
              <a:cxnLst>
                <a:cxn ang="0">
                  <a:pos x="0" y="154"/>
                </a:cxn>
                <a:cxn ang="0">
                  <a:pos x="19" y="121"/>
                </a:cxn>
                <a:cxn ang="0">
                  <a:pos x="32" y="82"/>
                </a:cxn>
                <a:cxn ang="0">
                  <a:pos x="70" y="0"/>
                </a:cxn>
              </a:cxnLst>
              <a:rect l="0" t="0" r="r" b="b"/>
              <a:pathLst>
                <a:path w="70" h="154">
                  <a:moveTo>
                    <a:pt x="0" y="154"/>
                  </a:moveTo>
                  <a:lnTo>
                    <a:pt x="19" y="121"/>
                  </a:lnTo>
                  <a:lnTo>
                    <a:pt x="32" y="82"/>
                  </a:lnTo>
                  <a:lnTo>
                    <a:pt x="70" y="0"/>
                  </a:lnTo>
                </a:path>
              </a:pathLst>
            </a:custGeom>
            <a:noFill/>
            <a:ln w="30163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108" name="Object 16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38369384"/>
                </p:ext>
              </p:extLst>
            </p:nvPr>
          </p:nvGraphicFramePr>
          <p:xfrm>
            <a:off x="8074273" y="4384675"/>
            <a:ext cx="693676" cy="6307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558720" imgH="507960" progId="Equation.DSMT4">
                    <p:embed/>
                  </p:oleObj>
                </mc:Choice>
                <mc:Fallback>
                  <p:oleObj name="Equation" r:id="rId16" imgW="558720" imgH="507960" progId="Equation.DSMT4">
                    <p:embed/>
                    <p:pic>
                      <p:nvPicPr>
                        <p:cNvPr id="0" name="Picture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74273" y="4384675"/>
                          <a:ext cx="693676" cy="63078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gradFill rotWithShape="1">
                                <a:gsLst>
                                  <a:gs pos="0">
                                    <a:srgbClr val="DDDDDD"/>
                                  </a:gs>
                                  <a:gs pos="100000">
                                    <a:srgbClr val="DDDDDD">
                                      <a:gamma/>
                                      <a:shade val="76078"/>
                                      <a:invGamma/>
                                    </a:srgbClr>
                                  </a:gs>
                                </a:gsLst>
                                <a:path path="shape">
                                  <a:fillToRect l="50000" t="50000" r="50000" b="50000"/>
                                </a:path>
                              </a:gra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9" name="Freeform 108"/>
            <p:cNvSpPr/>
            <p:nvPr/>
          </p:nvSpPr>
          <p:spPr>
            <a:xfrm>
              <a:off x="7509163" y="4643253"/>
              <a:ext cx="249382" cy="807522"/>
            </a:xfrm>
            <a:custGeom>
              <a:avLst/>
              <a:gdLst>
                <a:gd name="connsiteX0" fmla="*/ 0 w 249382"/>
                <a:gd name="connsiteY0" fmla="*/ 807522 h 807522"/>
                <a:gd name="connsiteX1" fmla="*/ 106878 w 249382"/>
                <a:gd name="connsiteY1" fmla="*/ 522514 h 807522"/>
                <a:gd name="connsiteX2" fmla="*/ 190005 w 249382"/>
                <a:gd name="connsiteY2" fmla="*/ 237506 h 807522"/>
                <a:gd name="connsiteX3" fmla="*/ 249382 w 249382"/>
                <a:gd name="connsiteY3" fmla="*/ 0 h 807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9382" h="807522">
                  <a:moveTo>
                    <a:pt x="0" y="807522"/>
                  </a:moveTo>
                  <a:cubicBezTo>
                    <a:pt x="37605" y="712519"/>
                    <a:pt x="75210" y="617517"/>
                    <a:pt x="106878" y="522514"/>
                  </a:cubicBezTo>
                  <a:cubicBezTo>
                    <a:pt x="138546" y="427511"/>
                    <a:pt x="166254" y="324592"/>
                    <a:pt x="190005" y="237506"/>
                  </a:cubicBezTo>
                  <a:cubicBezTo>
                    <a:pt x="213756" y="150420"/>
                    <a:pt x="231569" y="75210"/>
                    <a:pt x="249382" y="0"/>
                  </a:cubicBezTo>
                </a:path>
              </a:pathLst>
            </a:cu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110" name="Object 23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99664200"/>
                </p:ext>
              </p:extLst>
            </p:nvPr>
          </p:nvGraphicFramePr>
          <p:xfrm>
            <a:off x="8654762" y="6016978"/>
            <a:ext cx="220663" cy="2432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114120" imgH="126720" progId="Equation.DSMT4">
                    <p:embed/>
                  </p:oleObj>
                </mc:Choice>
                <mc:Fallback>
                  <p:oleObj name="Equation" r:id="rId18" imgW="114120" imgH="126720" progId="Equation.DSMT4">
                    <p:embed/>
                    <p:pic>
                      <p:nvPicPr>
                        <p:cNvPr id="0" name="Picture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654762" y="6016978"/>
                          <a:ext cx="220663" cy="2432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1" name="Object 23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885844"/>
                </p:ext>
              </p:extLst>
            </p:nvPr>
          </p:nvGraphicFramePr>
          <p:xfrm>
            <a:off x="6151274" y="4804921"/>
            <a:ext cx="169862" cy="2726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101520" imgH="164880" progId="Equation.DSMT4">
                    <p:embed/>
                  </p:oleObj>
                </mc:Choice>
                <mc:Fallback>
                  <p:oleObj name="Equation" r:id="rId20" imgW="101520" imgH="164880" progId="Equation.DSMT4">
                    <p:embed/>
                    <p:pic>
                      <p:nvPicPr>
                        <p:cNvPr id="0" name="Picture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51274" y="4804921"/>
                          <a:ext cx="169862" cy="27260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13" name="Straight Connector 112"/>
            <p:cNvCxnSpPr/>
            <p:nvPr/>
          </p:nvCxnSpPr>
          <p:spPr>
            <a:xfrm>
              <a:off x="7224156" y="5712031"/>
              <a:ext cx="0" cy="819398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94230" name="Object 2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20919856"/>
                </p:ext>
              </p:extLst>
            </p:nvPr>
          </p:nvGraphicFramePr>
          <p:xfrm>
            <a:off x="7294563" y="6384925"/>
            <a:ext cx="355600" cy="2889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2" imgW="279360" imgH="228600" progId="Equation.DSMT4">
                    <p:embed/>
                  </p:oleObj>
                </mc:Choice>
                <mc:Fallback>
                  <p:oleObj name="Equation" r:id="rId22" imgW="279360" imgH="228600" progId="Equation.DSMT4">
                    <p:embed/>
                    <p:pic>
                      <p:nvPicPr>
                        <p:cNvPr id="0" name="Picture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294563" y="6384925"/>
                          <a:ext cx="355600" cy="2889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gradFill rotWithShape="1">
                                <a:gsLst>
                                  <a:gs pos="0">
                                    <a:srgbClr val="DDDDDD"/>
                                  </a:gs>
                                  <a:gs pos="100000">
                                    <a:srgbClr val="DDDDDD">
                                      <a:gamma/>
                                      <a:shade val="76078"/>
                                      <a:invGamma/>
                                    </a:srgbClr>
                                  </a:gs>
                                </a:gsLst>
                                <a:path path="shape">
                                  <a:fillToRect l="50000" t="50000" r="50000" b="50000"/>
                                </a:path>
                              </a:gra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15" name="Straight Arrow Connector 114"/>
            <p:cNvCxnSpPr/>
            <p:nvPr/>
          </p:nvCxnSpPr>
          <p:spPr>
            <a:xfrm>
              <a:off x="7224157" y="6282047"/>
              <a:ext cx="510639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94231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4474861"/>
              </p:ext>
            </p:extLst>
          </p:nvPr>
        </p:nvGraphicFramePr>
        <p:xfrm>
          <a:off x="921665" y="3557403"/>
          <a:ext cx="1396506" cy="6879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952200" imgH="469800" progId="Equation.DSMT4">
                  <p:embed/>
                </p:oleObj>
              </mc:Choice>
              <mc:Fallback>
                <p:oleObj name="Equation" r:id="rId24" imgW="952200" imgH="469800" progId="Equation.DSMT4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1665" y="3557403"/>
                        <a:ext cx="1396506" cy="687944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232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4166606"/>
              </p:ext>
            </p:extLst>
          </p:nvPr>
        </p:nvGraphicFramePr>
        <p:xfrm>
          <a:off x="955313" y="4443126"/>
          <a:ext cx="1395413" cy="5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952200" imgH="393480" progId="Equation.DSMT4">
                  <p:embed/>
                </p:oleObj>
              </mc:Choice>
              <mc:Fallback>
                <p:oleObj name="Equation" r:id="rId26" imgW="952200" imgH="393480" progId="Equation.DSMT4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5313" y="4443126"/>
                        <a:ext cx="1395413" cy="576262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6" name="Straight Connector 65"/>
          <p:cNvCxnSpPr/>
          <p:nvPr/>
        </p:nvCxnSpPr>
        <p:spPr>
          <a:xfrm>
            <a:off x="7746670" y="3051958"/>
            <a:ext cx="0" cy="71252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1783308" y="1"/>
            <a:ext cx="8884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Using Irises for Matching (cont.)</a:t>
            </a:r>
          </a:p>
        </p:txBody>
      </p:sp>
    </p:spTree>
    <p:extLst>
      <p:ext uri="{BB962C8B-B14F-4D97-AF65-F5344CB8AC3E}">
        <p14:creationId xmlns:p14="http://schemas.microsoft.com/office/powerpoint/2010/main" val="8281765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lide Number Placeholder 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63C2-E354-4733-8A09-A5F398AA1CEE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78" name="TextBox 77"/>
          <p:cNvSpPr txBox="1"/>
          <p:nvPr/>
        </p:nvSpPr>
        <p:spPr>
          <a:xfrm>
            <a:off x="1826290" y="832263"/>
            <a:ext cx="85477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A field probing can be used to determine the unknown load impedance </a:t>
            </a:r>
            <a:r>
              <a:rPr lang="en-US" sz="2000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2000" i="1" baseline="-25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50" name="Line 74"/>
          <p:cNvSpPr>
            <a:spLocks noChangeShapeType="1"/>
          </p:cNvSpPr>
          <p:nvPr/>
        </p:nvSpPr>
        <p:spPr bwMode="auto">
          <a:xfrm flipV="1">
            <a:off x="7764174" y="4025734"/>
            <a:ext cx="0" cy="26326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1" name="Line 75"/>
          <p:cNvSpPr>
            <a:spLocks noChangeShapeType="1"/>
          </p:cNvSpPr>
          <p:nvPr/>
        </p:nvSpPr>
        <p:spPr bwMode="auto">
          <a:xfrm flipV="1">
            <a:off x="5590886" y="4340597"/>
            <a:ext cx="1912938" cy="63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7" name="Line 76"/>
          <p:cNvSpPr>
            <a:spLocks noChangeShapeType="1"/>
          </p:cNvSpPr>
          <p:nvPr/>
        </p:nvSpPr>
        <p:spPr bwMode="auto">
          <a:xfrm flipV="1">
            <a:off x="4855875" y="5099423"/>
            <a:ext cx="2962275" cy="3333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9" name="Line 78"/>
          <p:cNvSpPr>
            <a:spLocks noChangeShapeType="1"/>
          </p:cNvSpPr>
          <p:nvPr/>
        </p:nvSpPr>
        <p:spPr bwMode="auto">
          <a:xfrm flipV="1">
            <a:off x="5246399" y="5901829"/>
            <a:ext cx="2310266" cy="13569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aphicFrame>
        <p:nvGraphicFramePr>
          <p:cNvPr id="63" name="Object 79"/>
          <p:cNvGraphicFramePr>
            <a:graphicFrameLocks noChangeAspect="1"/>
          </p:cNvGraphicFramePr>
          <p:nvPr/>
        </p:nvGraphicFramePr>
        <p:xfrm>
          <a:off x="5636925" y="5593136"/>
          <a:ext cx="695325" cy="306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95000" imgH="228600" progId="Equation.DSMT4">
                  <p:embed/>
                </p:oleObj>
              </mc:Choice>
              <mc:Fallback>
                <p:oleObj name="Equation" r:id="rId2" imgW="495000" imgH="22860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6925" y="5593136"/>
                        <a:ext cx="695325" cy="306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" name="Object 95"/>
          <p:cNvGraphicFramePr>
            <a:graphicFrameLocks noChangeAspect="1"/>
          </p:cNvGraphicFramePr>
          <p:nvPr/>
        </p:nvGraphicFramePr>
        <p:xfrm>
          <a:off x="5906800" y="3946897"/>
          <a:ext cx="771525" cy="315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33160" imgH="228600" progId="Equation.DSMT4">
                  <p:embed/>
                </p:oleObj>
              </mc:Choice>
              <mc:Fallback>
                <p:oleObj name="Equation" r:id="rId4" imgW="533160" imgH="228600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06800" y="3946897"/>
                        <a:ext cx="771525" cy="3159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" name="Line 96"/>
          <p:cNvSpPr>
            <a:spLocks noChangeShapeType="1"/>
          </p:cNvSpPr>
          <p:nvPr/>
        </p:nvSpPr>
        <p:spPr bwMode="auto">
          <a:xfrm>
            <a:off x="4612986" y="6143997"/>
            <a:ext cx="3962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aphicFrame>
        <p:nvGraphicFramePr>
          <p:cNvPr id="72" name="Object 105"/>
          <p:cNvGraphicFramePr>
            <a:graphicFrameLocks noChangeAspect="1"/>
          </p:cNvGraphicFramePr>
          <p:nvPr/>
        </p:nvGraphicFramePr>
        <p:xfrm>
          <a:off x="6857712" y="4550147"/>
          <a:ext cx="187325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14120" imgH="177480" progId="Equation.DSMT4">
                  <p:embed/>
                </p:oleObj>
              </mc:Choice>
              <mc:Fallback>
                <p:oleObj name="Equation" r:id="rId6" imgW="114120" imgH="177480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7712" y="4550147"/>
                        <a:ext cx="187325" cy="27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" name="Freeform 121"/>
          <p:cNvSpPr>
            <a:spLocks/>
          </p:cNvSpPr>
          <p:nvPr/>
        </p:nvSpPr>
        <p:spPr bwMode="auto">
          <a:xfrm>
            <a:off x="3879562" y="4753348"/>
            <a:ext cx="111125" cy="244475"/>
          </a:xfrm>
          <a:custGeom>
            <a:avLst/>
            <a:gdLst/>
            <a:ahLst/>
            <a:cxnLst>
              <a:cxn ang="0">
                <a:pos x="0" y="154"/>
              </a:cxn>
              <a:cxn ang="0">
                <a:pos x="32" y="72"/>
              </a:cxn>
              <a:cxn ang="0">
                <a:pos x="70" y="0"/>
              </a:cxn>
            </a:cxnLst>
            <a:rect l="0" t="0" r="r" b="b"/>
            <a:pathLst>
              <a:path w="70" h="154">
                <a:moveTo>
                  <a:pt x="0" y="154"/>
                </a:moveTo>
                <a:lnTo>
                  <a:pt x="32" y="72"/>
                </a:lnTo>
                <a:lnTo>
                  <a:pt x="70" y="0"/>
                </a:lnTo>
              </a:path>
            </a:pathLst>
          </a:custGeom>
          <a:noFill/>
          <a:ln w="3016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5" name="Freeform 122"/>
          <p:cNvSpPr>
            <a:spLocks/>
          </p:cNvSpPr>
          <p:nvPr/>
        </p:nvSpPr>
        <p:spPr bwMode="auto">
          <a:xfrm>
            <a:off x="3990687" y="4562847"/>
            <a:ext cx="112713" cy="190500"/>
          </a:xfrm>
          <a:custGeom>
            <a:avLst/>
            <a:gdLst/>
            <a:ahLst/>
            <a:cxnLst>
              <a:cxn ang="0">
                <a:pos x="0" y="120"/>
              </a:cxn>
              <a:cxn ang="0">
                <a:pos x="39" y="57"/>
              </a:cxn>
              <a:cxn ang="0">
                <a:pos x="71" y="0"/>
              </a:cxn>
            </a:cxnLst>
            <a:rect l="0" t="0" r="r" b="b"/>
            <a:pathLst>
              <a:path w="71" h="120">
                <a:moveTo>
                  <a:pt x="0" y="120"/>
                </a:moveTo>
                <a:lnTo>
                  <a:pt x="39" y="57"/>
                </a:lnTo>
                <a:lnTo>
                  <a:pt x="71" y="0"/>
                </a:lnTo>
              </a:path>
            </a:pathLst>
          </a:custGeom>
          <a:noFill/>
          <a:ln w="3016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6" name="Freeform 123"/>
          <p:cNvSpPr>
            <a:spLocks/>
          </p:cNvSpPr>
          <p:nvPr/>
        </p:nvSpPr>
        <p:spPr bwMode="auto">
          <a:xfrm>
            <a:off x="4103400" y="4424735"/>
            <a:ext cx="100013" cy="138112"/>
          </a:xfrm>
          <a:custGeom>
            <a:avLst/>
            <a:gdLst/>
            <a:ahLst/>
            <a:cxnLst>
              <a:cxn ang="0">
                <a:pos x="0" y="87"/>
              </a:cxn>
              <a:cxn ang="0">
                <a:pos x="31" y="38"/>
              </a:cxn>
              <a:cxn ang="0">
                <a:pos x="44" y="19"/>
              </a:cxn>
              <a:cxn ang="0">
                <a:pos x="63" y="0"/>
              </a:cxn>
            </a:cxnLst>
            <a:rect l="0" t="0" r="r" b="b"/>
            <a:pathLst>
              <a:path w="63" h="87">
                <a:moveTo>
                  <a:pt x="0" y="87"/>
                </a:moveTo>
                <a:lnTo>
                  <a:pt x="31" y="38"/>
                </a:lnTo>
                <a:lnTo>
                  <a:pt x="44" y="19"/>
                </a:lnTo>
                <a:lnTo>
                  <a:pt x="63" y="0"/>
                </a:lnTo>
              </a:path>
            </a:pathLst>
          </a:custGeom>
          <a:noFill/>
          <a:ln w="3016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7" name="Freeform 124"/>
          <p:cNvSpPr>
            <a:spLocks/>
          </p:cNvSpPr>
          <p:nvPr/>
        </p:nvSpPr>
        <p:spPr bwMode="auto">
          <a:xfrm>
            <a:off x="4203412" y="4362822"/>
            <a:ext cx="112713" cy="61912"/>
          </a:xfrm>
          <a:custGeom>
            <a:avLst/>
            <a:gdLst/>
            <a:ahLst/>
            <a:cxnLst>
              <a:cxn ang="0">
                <a:pos x="0" y="39"/>
              </a:cxn>
              <a:cxn ang="0">
                <a:pos x="32" y="15"/>
              </a:cxn>
              <a:cxn ang="0">
                <a:pos x="71" y="0"/>
              </a:cxn>
            </a:cxnLst>
            <a:rect l="0" t="0" r="r" b="b"/>
            <a:pathLst>
              <a:path w="71" h="39">
                <a:moveTo>
                  <a:pt x="0" y="39"/>
                </a:moveTo>
                <a:lnTo>
                  <a:pt x="32" y="15"/>
                </a:lnTo>
                <a:lnTo>
                  <a:pt x="71" y="0"/>
                </a:lnTo>
              </a:path>
            </a:pathLst>
          </a:custGeom>
          <a:noFill/>
          <a:ln w="3016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9" name="Freeform 125"/>
          <p:cNvSpPr>
            <a:spLocks/>
          </p:cNvSpPr>
          <p:nvPr/>
        </p:nvSpPr>
        <p:spPr bwMode="auto">
          <a:xfrm>
            <a:off x="4316125" y="4362823"/>
            <a:ext cx="111125" cy="158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2" y="0"/>
              </a:cxn>
              <a:cxn ang="0">
                <a:pos x="70" y="10"/>
              </a:cxn>
            </a:cxnLst>
            <a:rect l="0" t="0" r="r" b="b"/>
            <a:pathLst>
              <a:path w="70" h="10">
                <a:moveTo>
                  <a:pt x="0" y="0"/>
                </a:moveTo>
                <a:lnTo>
                  <a:pt x="32" y="0"/>
                </a:lnTo>
                <a:lnTo>
                  <a:pt x="70" y="10"/>
                </a:lnTo>
              </a:path>
            </a:pathLst>
          </a:custGeom>
          <a:noFill/>
          <a:ln w="3016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" name="Freeform 126"/>
          <p:cNvSpPr>
            <a:spLocks/>
          </p:cNvSpPr>
          <p:nvPr/>
        </p:nvSpPr>
        <p:spPr bwMode="auto">
          <a:xfrm>
            <a:off x="4427250" y="4378697"/>
            <a:ext cx="111125" cy="76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2" y="19"/>
              </a:cxn>
              <a:cxn ang="0">
                <a:pos x="70" y="48"/>
              </a:cxn>
            </a:cxnLst>
            <a:rect l="0" t="0" r="r" b="b"/>
            <a:pathLst>
              <a:path w="70" h="48">
                <a:moveTo>
                  <a:pt x="0" y="0"/>
                </a:moveTo>
                <a:lnTo>
                  <a:pt x="32" y="19"/>
                </a:lnTo>
                <a:lnTo>
                  <a:pt x="70" y="48"/>
                </a:lnTo>
              </a:path>
            </a:pathLst>
          </a:custGeom>
          <a:noFill/>
          <a:ln w="3016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1" name="Freeform 127"/>
          <p:cNvSpPr>
            <a:spLocks/>
          </p:cNvSpPr>
          <p:nvPr/>
        </p:nvSpPr>
        <p:spPr bwMode="auto">
          <a:xfrm>
            <a:off x="4538375" y="4454897"/>
            <a:ext cx="111125" cy="152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9" y="19"/>
              </a:cxn>
              <a:cxn ang="0">
                <a:pos x="32" y="43"/>
              </a:cxn>
              <a:cxn ang="0">
                <a:pos x="70" y="96"/>
              </a:cxn>
            </a:cxnLst>
            <a:rect l="0" t="0" r="r" b="b"/>
            <a:pathLst>
              <a:path w="70" h="96">
                <a:moveTo>
                  <a:pt x="0" y="0"/>
                </a:moveTo>
                <a:lnTo>
                  <a:pt x="19" y="19"/>
                </a:lnTo>
                <a:lnTo>
                  <a:pt x="32" y="43"/>
                </a:lnTo>
                <a:lnTo>
                  <a:pt x="70" y="96"/>
                </a:lnTo>
              </a:path>
            </a:pathLst>
          </a:custGeom>
          <a:noFill/>
          <a:ln w="3016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" name="Freeform 128"/>
          <p:cNvSpPr>
            <a:spLocks/>
          </p:cNvSpPr>
          <p:nvPr/>
        </p:nvSpPr>
        <p:spPr bwMode="auto">
          <a:xfrm>
            <a:off x="4649500" y="4607297"/>
            <a:ext cx="111125" cy="2079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2" y="63"/>
              </a:cxn>
              <a:cxn ang="0">
                <a:pos x="70" y="131"/>
              </a:cxn>
            </a:cxnLst>
            <a:rect l="0" t="0" r="r" b="b"/>
            <a:pathLst>
              <a:path w="70" h="131">
                <a:moveTo>
                  <a:pt x="0" y="0"/>
                </a:moveTo>
                <a:lnTo>
                  <a:pt x="32" y="63"/>
                </a:lnTo>
                <a:lnTo>
                  <a:pt x="70" y="131"/>
                </a:lnTo>
              </a:path>
            </a:pathLst>
          </a:custGeom>
          <a:noFill/>
          <a:ln w="3016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3" name="Freeform 129"/>
          <p:cNvSpPr>
            <a:spLocks/>
          </p:cNvSpPr>
          <p:nvPr/>
        </p:nvSpPr>
        <p:spPr bwMode="auto">
          <a:xfrm>
            <a:off x="4760625" y="4815260"/>
            <a:ext cx="112713" cy="2603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0" y="38"/>
              </a:cxn>
              <a:cxn ang="0">
                <a:pos x="39" y="77"/>
              </a:cxn>
              <a:cxn ang="0">
                <a:pos x="71" y="164"/>
              </a:cxn>
            </a:cxnLst>
            <a:rect l="0" t="0" r="r" b="b"/>
            <a:pathLst>
              <a:path w="71" h="164">
                <a:moveTo>
                  <a:pt x="0" y="0"/>
                </a:moveTo>
                <a:lnTo>
                  <a:pt x="20" y="38"/>
                </a:lnTo>
                <a:lnTo>
                  <a:pt x="39" y="77"/>
                </a:lnTo>
                <a:lnTo>
                  <a:pt x="71" y="164"/>
                </a:lnTo>
              </a:path>
            </a:pathLst>
          </a:custGeom>
          <a:noFill/>
          <a:ln w="3016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4" name="Freeform 130"/>
          <p:cNvSpPr>
            <a:spLocks/>
          </p:cNvSpPr>
          <p:nvPr/>
        </p:nvSpPr>
        <p:spPr bwMode="auto">
          <a:xfrm>
            <a:off x="4873336" y="5075611"/>
            <a:ext cx="101600" cy="27463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2" y="87"/>
              </a:cxn>
              <a:cxn ang="0">
                <a:pos x="64" y="173"/>
              </a:cxn>
            </a:cxnLst>
            <a:rect l="0" t="0" r="r" b="b"/>
            <a:pathLst>
              <a:path w="64" h="173">
                <a:moveTo>
                  <a:pt x="0" y="0"/>
                </a:moveTo>
                <a:lnTo>
                  <a:pt x="32" y="87"/>
                </a:lnTo>
                <a:lnTo>
                  <a:pt x="64" y="173"/>
                </a:lnTo>
              </a:path>
            </a:pathLst>
          </a:custGeom>
          <a:noFill/>
          <a:ln w="3016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" name="Freeform 131"/>
          <p:cNvSpPr>
            <a:spLocks/>
          </p:cNvSpPr>
          <p:nvPr/>
        </p:nvSpPr>
        <p:spPr bwMode="auto">
          <a:xfrm>
            <a:off x="4974937" y="5350247"/>
            <a:ext cx="111125" cy="2603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1" y="87"/>
              </a:cxn>
              <a:cxn ang="0">
                <a:pos x="51" y="126"/>
              </a:cxn>
              <a:cxn ang="0">
                <a:pos x="70" y="164"/>
              </a:cxn>
            </a:cxnLst>
            <a:rect l="0" t="0" r="r" b="b"/>
            <a:pathLst>
              <a:path w="70" h="164">
                <a:moveTo>
                  <a:pt x="0" y="0"/>
                </a:moveTo>
                <a:lnTo>
                  <a:pt x="31" y="87"/>
                </a:lnTo>
                <a:lnTo>
                  <a:pt x="51" y="126"/>
                </a:lnTo>
                <a:lnTo>
                  <a:pt x="70" y="164"/>
                </a:lnTo>
              </a:path>
            </a:pathLst>
          </a:custGeom>
          <a:noFill/>
          <a:ln w="3016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6" name="Freeform 132"/>
          <p:cNvSpPr>
            <a:spLocks/>
          </p:cNvSpPr>
          <p:nvPr/>
        </p:nvSpPr>
        <p:spPr bwMode="auto">
          <a:xfrm>
            <a:off x="5086062" y="5610597"/>
            <a:ext cx="111125" cy="2079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2" y="73"/>
              </a:cxn>
              <a:cxn ang="0">
                <a:pos x="51" y="107"/>
              </a:cxn>
              <a:cxn ang="0">
                <a:pos x="70" y="131"/>
              </a:cxn>
            </a:cxnLst>
            <a:rect l="0" t="0" r="r" b="b"/>
            <a:pathLst>
              <a:path w="70" h="131">
                <a:moveTo>
                  <a:pt x="0" y="0"/>
                </a:moveTo>
                <a:lnTo>
                  <a:pt x="32" y="73"/>
                </a:lnTo>
                <a:lnTo>
                  <a:pt x="51" y="107"/>
                </a:lnTo>
                <a:lnTo>
                  <a:pt x="70" y="131"/>
                </a:lnTo>
              </a:path>
            </a:pathLst>
          </a:custGeom>
          <a:noFill/>
          <a:ln w="3016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" name="Freeform 133"/>
          <p:cNvSpPr>
            <a:spLocks/>
          </p:cNvSpPr>
          <p:nvPr/>
        </p:nvSpPr>
        <p:spPr bwMode="auto">
          <a:xfrm>
            <a:off x="5197187" y="5818561"/>
            <a:ext cx="111125" cy="8413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9" y="19"/>
              </a:cxn>
              <a:cxn ang="0">
                <a:pos x="32" y="38"/>
              </a:cxn>
              <a:cxn ang="0">
                <a:pos x="51" y="48"/>
              </a:cxn>
              <a:cxn ang="0">
                <a:pos x="70" y="53"/>
              </a:cxn>
            </a:cxnLst>
            <a:rect l="0" t="0" r="r" b="b"/>
            <a:pathLst>
              <a:path w="70" h="53">
                <a:moveTo>
                  <a:pt x="0" y="0"/>
                </a:moveTo>
                <a:lnTo>
                  <a:pt x="19" y="19"/>
                </a:lnTo>
                <a:lnTo>
                  <a:pt x="32" y="38"/>
                </a:lnTo>
                <a:lnTo>
                  <a:pt x="51" y="48"/>
                </a:lnTo>
                <a:lnTo>
                  <a:pt x="70" y="53"/>
                </a:lnTo>
              </a:path>
            </a:pathLst>
          </a:custGeom>
          <a:noFill/>
          <a:ln w="3016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8" name="Freeform 134"/>
          <p:cNvSpPr>
            <a:spLocks/>
          </p:cNvSpPr>
          <p:nvPr/>
        </p:nvSpPr>
        <p:spPr bwMode="auto">
          <a:xfrm>
            <a:off x="5308312" y="5824911"/>
            <a:ext cx="111125" cy="77787"/>
          </a:xfrm>
          <a:custGeom>
            <a:avLst/>
            <a:gdLst/>
            <a:ahLst/>
            <a:cxnLst>
              <a:cxn ang="0">
                <a:pos x="0" y="49"/>
              </a:cxn>
              <a:cxn ang="0">
                <a:pos x="19" y="44"/>
              </a:cxn>
              <a:cxn ang="0">
                <a:pos x="32" y="34"/>
              </a:cxn>
              <a:cxn ang="0">
                <a:pos x="51" y="20"/>
              </a:cxn>
              <a:cxn ang="0">
                <a:pos x="70" y="0"/>
              </a:cxn>
            </a:cxnLst>
            <a:rect l="0" t="0" r="r" b="b"/>
            <a:pathLst>
              <a:path w="70" h="49">
                <a:moveTo>
                  <a:pt x="0" y="49"/>
                </a:moveTo>
                <a:lnTo>
                  <a:pt x="19" y="44"/>
                </a:lnTo>
                <a:lnTo>
                  <a:pt x="32" y="34"/>
                </a:lnTo>
                <a:lnTo>
                  <a:pt x="51" y="20"/>
                </a:lnTo>
                <a:lnTo>
                  <a:pt x="70" y="0"/>
                </a:lnTo>
              </a:path>
            </a:pathLst>
          </a:custGeom>
          <a:noFill/>
          <a:ln w="3016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9" name="Freeform 135"/>
          <p:cNvSpPr>
            <a:spLocks/>
          </p:cNvSpPr>
          <p:nvPr/>
        </p:nvSpPr>
        <p:spPr bwMode="auto">
          <a:xfrm>
            <a:off x="5419437" y="5626473"/>
            <a:ext cx="112713" cy="198437"/>
          </a:xfrm>
          <a:custGeom>
            <a:avLst/>
            <a:gdLst/>
            <a:ahLst/>
            <a:cxnLst>
              <a:cxn ang="0">
                <a:pos x="0" y="125"/>
              </a:cxn>
              <a:cxn ang="0">
                <a:pos x="20" y="101"/>
              </a:cxn>
              <a:cxn ang="0">
                <a:pos x="32" y="72"/>
              </a:cxn>
              <a:cxn ang="0">
                <a:pos x="51" y="34"/>
              </a:cxn>
              <a:cxn ang="0">
                <a:pos x="71" y="0"/>
              </a:cxn>
            </a:cxnLst>
            <a:rect l="0" t="0" r="r" b="b"/>
            <a:pathLst>
              <a:path w="71" h="125">
                <a:moveTo>
                  <a:pt x="0" y="125"/>
                </a:moveTo>
                <a:lnTo>
                  <a:pt x="20" y="101"/>
                </a:lnTo>
                <a:lnTo>
                  <a:pt x="32" y="72"/>
                </a:lnTo>
                <a:lnTo>
                  <a:pt x="51" y="34"/>
                </a:lnTo>
                <a:lnTo>
                  <a:pt x="71" y="0"/>
                </a:lnTo>
              </a:path>
            </a:pathLst>
          </a:custGeom>
          <a:noFill/>
          <a:ln w="3016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0" name="Freeform 136"/>
          <p:cNvSpPr>
            <a:spLocks/>
          </p:cNvSpPr>
          <p:nvPr/>
        </p:nvSpPr>
        <p:spPr bwMode="auto">
          <a:xfrm>
            <a:off x="5532150" y="5358186"/>
            <a:ext cx="111125" cy="268287"/>
          </a:xfrm>
          <a:custGeom>
            <a:avLst/>
            <a:gdLst/>
            <a:ahLst/>
            <a:cxnLst>
              <a:cxn ang="0">
                <a:pos x="0" y="169"/>
              </a:cxn>
              <a:cxn ang="0">
                <a:pos x="19" y="130"/>
              </a:cxn>
              <a:cxn ang="0">
                <a:pos x="38" y="87"/>
              </a:cxn>
              <a:cxn ang="0">
                <a:pos x="70" y="0"/>
              </a:cxn>
            </a:cxnLst>
            <a:rect l="0" t="0" r="r" b="b"/>
            <a:pathLst>
              <a:path w="70" h="169">
                <a:moveTo>
                  <a:pt x="0" y="169"/>
                </a:moveTo>
                <a:lnTo>
                  <a:pt x="19" y="130"/>
                </a:lnTo>
                <a:lnTo>
                  <a:pt x="38" y="87"/>
                </a:lnTo>
                <a:lnTo>
                  <a:pt x="70" y="0"/>
                </a:lnTo>
              </a:path>
            </a:pathLst>
          </a:custGeom>
          <a:noFill/>
          <a:ln w="3016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1" name="Freeform 137"/>
          <p:cNvSpPr>
            <a:spLocks/>
          </p:cNvSpPr>
          <p:nvPr/>
        </p:nvSpPr>
        <p:spPr bwMode="auto">
          <a:xfrm>
            <a:off x="5643274" y="5083548"/>
            <a:ext cx="101600" cy="274637"/>
          </a:xfrm>
          <a:custGeom>
            <a:avLst/>
            <a:gdLst/>
            <a:ahLst/>
            <a:cxnLst>
              <a:cxn ang="0">
                <a:pos x="0" y="173"/>
              </a:cxn>
              <a:cxn ang="0">
                <a:pos x="32" y="86"/>
              </a:cxn>
              <a:cxn ang="0">
                <a:pos x="64" y="0"/>
              </a:cxn>
            </a:cxnLst>
            <a:rect l="0" t="0" r="r" b="b"/>
            <a:pathLst>
              <a:path w="64" h="173">
                <a:moveTo>
                  <a:pt x="0" y="173"/>
                </a:moveTo>
                <a:lnTo>
                  <a:pt x="32" y="86"/>
                </a:lnTo>
                <a:lnTo>
                  <a:pt x="64" y="0"/>
                </a:lnTo>
              </a:path>
            </a:pathLst>
          </a:custGeom>
          <a:noFill/>
          <a:ln w="3016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" name="Freeform 138"/>
          <p:cNvSpPr>
            <a:spLocks/>
          </p:cNvSpPr>
          <p:nvPr/>
        </p:nvSpPr>
        <p:spPr bwMode="auto">
          <a:xfrm>
            <a:off x="5744875" y="4823197"/>
            <a:ext cx="111125" cy="260350"/>
          </a:xfrm>
          <a:custGeom>
            <a:avLst/>
            <a:gdLst/>
            <a:ahLst/>
            <a:cxnLst>
              <a:cxn ang="0">
                <a:pos x="0" y="164"/>
              </a:cxn>
              <a:cxn ang="0">
                <a:pos x="32" y="77"/>
              </a:cxn>
              <a:cxn ang="0">
                <a:pos x="51" y="38"/>
              </a:cxn>
              <a:cxn ang="0">
                <a:pos x="70" y="0"/>
              </a:cxn>
            </a:cxnLst>
            <a:rect l="0" t="0" r="r" b="b"/>
            <a:pathLst>
              <a:path w="70" h="164">
                <a:moveTo>
                  <a:pt x="0" y="164"/>
                </a:moveTo>
                <a:lnTo>
                  <a:pt x="32" y="77"/>
                </a:lnTo>
                <a:lnTo>
                  <a:pt x="51" y="38"/>
                </a:lnTo>
                <a:lnTo>
                  <a:pt x="70" y="0"/>
                </a:lnTo>
              </a:path>
            </a:pathLst>
          </a:custGeom>
          <a:noFill/>
          <a:ln w="3016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3" name="Freeform 139"/>
          <p:cNvSpPr>
            <a:spLocks/>
          </p:cNvSpPr>
          <p:nvPr/>
        </p:nvSpPr>
        <p:spPr bwMode="auto">
          <a:xfrm>
            <a:off x="5856000" y="4615235"/>
            <a:ext cx="111125" cy="207962"/>
          </a:xfrm>
          <a:custGeom>
            <a:avLst/>
            <a:gdLst/>
            <a:ahLst/>
            <a:cxnLst>
              <a:cxn ang="0">
                <a:pos x="0" y="131"/>
              </a:cxn>
              <a:cxn ang="0">
                <a:pos x="32" y="63"/>
              </a:cxn>
              <a:cxn ang="0">
                <a:pos x="70" y="0"/>
              </a:cxn>
            </a:cxnLst>
            <a:rect l="0" t="0" r="r" b="b"/>
            <a:pathLst>
              <a:path w="70" h="131">
                <a:moveTo>
                  <a:pt x="0" y="131"/>
                </a:moveTo>
                <a:lnTo>
                  <a:pt x="32" y="63"/>
                </a:lnTo>
                <a:lnTo>
                  <a:pt x="70" y="0"/>
                </a:lnTo>
              </a:path>
            </a:pathLst>
          </a:custGeom>
          <a:noFill/>
          <a:ln w="3016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4" name="Freeform 140"/>
          <p:cNvSpPr>
            <a:spLocks/>
          </p:cNvSpPr>
          <p:nvPr/>
        </p:nvSpPr>
        <p:spPr bwMode="auto">
          <a:xfrm>
            <a:off x="5967125" y="4462835"/>
            <a:ext cx="111125" cy="152400"/>
          </a:xfrm>
          <a:custGeom>
            <a:avLst/>
            <a:gdLst/>
            <a:ahLst/>
            <a:cxnLst>
              <a:cxn ang="0">
                <a:pos x="0" y="96"/>
              </a:cxn>
              <a:cxn ang="0">
                <a:pos x="32" y="43"/>
              </a:cxn>
              <a:cxn ang="0">
                <a:pos x="70" y="0"/>
              </a:cxn>
            </a:cxnLst>
            <a:rect l="0" t="0" r="r" b="b"/>
            <a:pathLst>
              <a:path w="70" h="96">
                <a:moveTo>
                  <a:pt x="0" y="96"/>
                </a:moveTo>
                <a:lnTo>
                  <a:pt x="32" y="43"/>
                </a:lnTo>
                <a:lnTo>
                  <a:pt x="70" y="0"/>
                </a:lnTo>
              </a:path>
            </a:pathLst>
          </a:custGeom>
          <a:noFill/>
          <a:ln w="3016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5" name="Freeform 141"/>
          <p:cNvSpPr>
            <a:spLocks/>
          </p:cNvSpPr>
          <p:nvPr/>
        </p:nvSpPr>
        <p:spPr bwMode="auto">
          <a:xfrm>
            <a:off x="6078250" y="4378698"/>
            <a:ext cx="112713" cy="84137"/>
          </a:xfrm>
          <a:custGeom>
            <a:avLst/>
            <a:gdLst/>
            <a:ahLst/>
            <a:cxnLst>
              <a:cxn ang="0">
                <a:pos x="0" y="53"/>
              </a:cxn>
              <a:cxn ang="0">
                <a:pos x="32" y="19"/>
              </a:cxn>
              <a:cxn ang="0">
                <a:pos x="71" y="0"/>
              </a:cxn>
            </a:cxnLst>
            <a:rect l="0" t="0" r="r" b="b"/>
            <a:pathLst>
              <a:path w="71" h="53">
                <a:moveTo>
                  <a:pt x="0" y="53"/>
                </a:moveTo>
                <a:lnTo>
                  <a:pt x="32" y="19"/>
                </a:lnTo>
                <a:lnTo>
                  <a:pt x="71" y="0"/>
                </a:lnTo>
              </a:path>
            </a:pathLst>
          </a:custGeom>
          <a:noFill/>
          <a:ln w="3016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6" name="Freeform 142"/>
          <p:cNvSpPr>
            <a:spLocks/>
          </p:cNvSpPr>
          <p:nvPr/>
        </p:nvSpPr>
        <p:spPr bwMode="auto">
          <a:xfrm>
            <a:off x="6190962" y="4362823"/>
            <a:ext cx="111125" cy="15875"/>
          </a:xfrm>
          <a:custGeom>
            <a:avLst/>
            <a:gdLst/>
            <a:ahLst/>
            <a:cxnLst>
              <a:cxn ang="0">
                <a:pos x="0" y="10"/>
              </a:cxn>
              <a:cxn ang="0">
                <a:pos x="31" y="0"/>
              </a:cxn>
              <a:cxn ang="0">
                <a:pos x="70" y="0"/>
              </a:cxn>
            </a:cxnLst>
            <a:rect l="0" t="0" r="r" b="b"/>
            <a:pathLst>
              <a:path w="70" h="10">
                <a:moveTo>
                  <a:pt x="0" y="10"/>
                </a:moveTo>
                <a:lnTo>
                  <a:pt x="31" y="0"/>
                </a:lnTo>
                <a:lnTo>
                  <a:pt x="70" y="0"/>
                </a:lnTo>
              </a:path>
            </a:pathLst>
          </a:custGeom>
          <a:noFill/>
          <a:ln w="3016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7" name="Freeform 143"/>
          <p:cNvSpPr>
            <a:spLocks/>
          </p:cNvSpPr>
          <p:nvPr/>
        </p:nvSpPr>
        <p:spPr bwMode="auto">
          <a:xfrm>
            <a:off x="6302087" y="4362822"/>
            <a:ext cx="111125" cy="619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2" y="15"/>
              </a:cxn>
              <a:cxn ang="0">
                <a:pos x="70" y="39"/>
              </a:cxn>
            </a:cxnLst>
            <a:rect l="0" t="0" r="r" b="b"/>
            <a:pathLst>
              <a:path w="70" h="39">
                <a:moveTo>
                  <a:pt x="0" y="0"/>
                </a:moveTo>
                <a:lnTo>
                  <a:pt x="32" y="15"/>
                </a:lnTo>
                <a:lnTo>
                  <a:pt x="70" y="39"/>
                </a:lnTo>
              </a:path>
            </a:pathLst>
          </a:custGeom>
          <a:noFill/>
          <a:ln w="3016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8" name="Freeform 144"/>
          <p:cNvSpPr>
            <a:spLocks/>
          </p:cNvSpPr>
          <p:nvPr/>
        </p:nvSpPr>
        <p:spPr bwMode="auto">
          <a:xfrm>
            <a:off x="6413212" y="4424736"/>
            <a:ext cx="111125" cy="130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8" y="33"/>
              </a:cxn>
              <a:cxn ang="0">
                <a:pos x="70" y="82"/>
              </a:cxn>
            </a:cxnLst>
            <a:rect l="0" t="0" r="r" b="b"/>
            <a:pathLst>
              <a:path w="70" h="82">
                <a:moveTo>
                  <a:pt x="0" y="0"/>
                </a:moveTo>
                <a:lnTo>
                  <a:pt x="38" y="33"/>
                </a:lnTo>
                <a:lnTo>
                  <a:pt x="70" y="82"/>
                </a:lnTo>
              </a:path>
            </a:pathLst>
          </a:custGeom>
          <a:noFill/>
          <a:ln w="3016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9" name="Freeform 145"/>
          <p:cNvSpPr>
            <a:spLocks/>
          </p:cNvSpPr>
          <p:nvPr/>
        </p:nvSpPr>
        <p:spPr bwMode="auto">
          <a:xfrm>
            <a:off x="6524336" y="4554910"/>
            <a:ext cx="101600" cy="190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2" y="58"/>
              </a:cxn>
              <a:cxn ang="0">
                <a:pos x="64" y="120"/>
              </a:cxn>
            </a:cxnLst>
            <a:rect l="0" t="0" r="r" b="b"/>
            <a:pathLst>
              <a:path w="64" h="120">
                <a:moveTo>
                  <a:pt x="0" y="0"/>
                </a:moveTo>
                <a:lnTo>
                  <a:pt x="32" y="58"/>
                </a:lnTo>
                <a:lnTo>
                  <a:pt x="64" y="120"/>
                </a:lnTo>
              </a:path>
            </a:pathLst>
          </a:custGeom>
          <a:noFill/>
          <a:ln w="3016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" name="Freeform 146"/>
          <p:cNvSpPr>
            <a:spLocks/>
          </p:cNvSpPr>
          <p:nvPr/>
        </p:nvSpPr>
        <p:spPr bwMode="auto">
          <a:xfrm>
            <a:off x="6625937" y="4745411"/>
            <a:ext cx="111125" cy="2381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2" y="73"/>
              </a:cxn>
              <a:cxn ang="0">
                <a:pos x="70" y="150"/>
              </a:cxn>
            </a:cxnLst>
            <a:rect l="0" t="0" r="r" b="b"/>
            <a:pathLst>
              <a:path w="70" h="150">
                <a:moveTo>
                  <a:pt x="0" y="0"/>
                </a:moveTo>
                <a:lnTo>
                  <a:pt x="32" y="73"/>
                </a:lnTo>
                <a:lnTo>
                  <a:pt x="70" y="150"/>
                </a:lnTo>
              </a:path>
            </a:pathLst>
          </a:custGeom>
          <a:noFill/>
          <a:ln w="3016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1" name="Freeform 147"/>
          <p:cNvSpPr>
            <a:spLocks/>
          </p:cNvSpPr>
          <p:nvPr/>
        </p:nvSpPr>
        <p:spPr bwMode="auto">
          <a:xfrm>
            <a:off x="6737062" y="4983536"/>
            <a:ext cx="111125" cy="276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2" y="87"/>
              </a:cxn>
              <a:cxn ang="0">
                <a:pos x="70" y="174"/>
              </a:cxn>
            </a:cxnLst>
            <a:rect l="0" t="0" r="r" b="b"/>
            <a:pathLst>
              <a:path w="70" h="174">
                <a:moveTo>
                  <a:pt x="0" y="0"/>
                </a:moveTo>
                <a:lnTo>
                  <a:pt x="32" y="87"/>
                </a:lnTo>
                <a:lnTo>
                  <a:pt x="70" y="174"/>
                </a:lnTo>
              </a:path>
            </a:pathLst>
          </a:custGeom>
          <a:noFill/>
          <a:ln w="3016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" name="Freeform 148"/>
          <p:cNvSpPr>
            <a:spLocks/>
          </p:cNvSpPr>
          <p:nvPr/>
        </p:nvSpPr>
        <p:spPr bwMode="auto">
          <a:xfrm>
            <a:off x="6848187" y="5259761"/>
            <a:ext cx="112713" cy="27463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2" y="86"/>
              </a:cxn>
              <a:cxn ang="0">
                <a:pos x="71" y="173"/>
              </a:cxn>
            </a:cxnLst>
            <a:rect l="0" t="0" r="r" b="b"/>
            <a:pathLst>
              <a:path w="71" h="173">
                <a:moveTo>
                  <a:pt x="0" y="0"/>
                </a:moveTo>
                <a:lnTo>
                  <a:pt x="32" y="86"/>
                </a:lnTo>
                <a:lnTo>
                  <a:pt x="71" y="173"/>
                </a:lnTo>
              </a:path>
            </a:pathLst>
          </a:custGeom>
          <a:noFill/>
          <a:ln w="3016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" name="Freeform 149"/>
          <p:cNvSpPr>
            <a:spLocks/>
          </p:cNvSpPr>
          <p:nvPr/>
        </p:nvSpPr>
        <p:spPr bwMode="auto">
          <a:xfrm>
            <a:off x="6960900" y="5534398"/>
            <a:ext cx="111125" cy="2301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2" y="77"/>
              </a:cxn>
              <a:cxn ang="0">
                <a:pos x="51" y="116"/>
              </a:cxn>
              <a:cxn ang="0">
                <a:pos x="70" y="145"/>
              </a:cxn>
            </a:cxnLst>
            <a:rect l="0" t="0" r="r" b="b"/>
            <a:pathLst>
              <a:path w="70" h="145">
                <a:moveTo>
                  <a:pt x="0" y="0"/>
                </a:moveTo>
                <a:lnTo>
                  <a:pt x="32" y="77"/>
                </a:lnTo>
                <a:lnTo>
                  <a:pt x="51" y="116"/>
                </a:lnTo>
                <a:lnTo>
                  <a:pt x="70" y="145"/>
                </a:lnTo>
              </a:path>
            </a:pathLst>
          </a:custGeom>
          <a:noFill/>
          <a:ln w="3016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4" name="Freeform 150"/>
          <p:cNvSpPr>
            <a:spLocks/>
          </p:cNvSpPr>
          <p:nvPr/>
        </p:nvSpPr>
        <p:spPr bwMode="auto">
          <a:xfrm>
            <a:off x="7072025" y="5764586"/>
            <a:ext cx="111125" cy="130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9" y="29"/>
              </a:cxn>
              <a:cxn ang="0">
                <a:pos x="32" y="53"/>
              </a:cxn>
              <a:cxn ang="0">
                <a:pos x="51" y="72"/>
              </a:cxn>
              <a:cxn ang="0">
                <a:pos x="70" y="82"/>
              </a:cxn>
            </a:cxnLst>
            <a:rect l="0" t="0" r="r" b="b"/>
            <a:pathLst>
              <a:path w="70" h="82">
                <a:moveTo>
                  <a:pt x="0" y="0"/>
                </a:moveTo>
                <a:lnTo>
                  <a:pt x="19" y="29"/>
                </a:lnTo>
                <a:lnTo>
                  <a:pt x="32" y="53"/>
                </a:lnTo>
                <a:lnTo>
                  <a:pt x="51" y="72"/>
                </a:lnTo>
                <a:lnTo>
                  <a:pt x="70" y="82"/>
                </a:lnTo>
              </a:path>
            </a:pathLst>
          </a:custGeom>
          <a:noFill/>
          <a:ln w="3016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5" name="Freeform 151"/>
          <p:cNvSpPr>
            <a:spLocks/>
          </p:cNvSpPr>
          <p:nvPr/>
        </p:nvSpPr>
        <p:spPr bwMode="auto">
          <a:xfrm>
            <a:off x="7183150" y="5864597"/>
            <a:ext cx="111125" cy="38100"/>
          </a:xfrm>
          <a:custGeom>
            <a:avLst/>
            <a:gdLst/>
            <a:ahLst/>
            <a:cxnLst>
              <a:cxn ang="0">
                <a:pos x="0" y="19"/>
              </a:cxn>
              <a:cxn ang="0">
                <a:pos x="19" y="24"/>
              </a:cxn>
              <a:cxn ang="0">
                <a:pos x="38" y="19"/>
              </a:cxn>
              <a:cxn ang="0">
                <a:pos x="51" y="14"/>
              </a:cxn>
              <a:cxn ang="0">
                <a:pos x="70" y="0"/>
              </a:cxn>
            </a:cxnLst>
            <a:rect l="0" t="0" r="r" b="b"/>
            <a:pathLst>
              <a:path w="70" h="24">
                <a:moveTo>
                  <a:pt x="0" y="19"/>
                </a:moveTo>
                <a:lnTo>
                  <a:pt x="19" y="24"/>
                </a:lnTo>
                <a:lnTo>
                  <a:pt x="38" y="19"/>
                </a:lnTo>
                <a:lnTo>
                  <a:pt x="51" y="14"/>
                </a:lnTo>
                <a:lnTo>
                  <a:pt x="70" y="0"/>
                </a:lnTo>
              </a:path>
            </a:pathLst>
          </a:custGeom>
          <a:noFill/>
          <a:ln w="3016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6" name="Freeform 152"/>
          <p:cNvSpPr>
            <a:spLocks/>
          </p:cNvSpPr>
          <p:nvPr/>
        </p:nvSpPr>
        <p:spPr bwMode="auto">
          <a:xfrm>
            <a:off x="7294274" y="5694735"/>
            <a:ext cx="101600" cy="169862"/>
          </a:xfrm>
          <a:custGeom>
            <a:avLst/>
            <a:gdLst/>
            <a:ahLst/>
            <a:cxnLst>
              <a:cxn ang="0">
                <a:pos x="0" y="107"/>
              </a:cxn>
              <a:cxn ang="0">
                <a:pos x="19" y="87"/>
              </a:cxn>
              <a:cxn ang="0">
                <a:pos x="32" y="63"/>
              </a:cxn>
              <a:cxn ang="0">
                <a:pos x="45" y="34"/>
              </a:cxn>
              <a:cxn ang="0">
                <a:pos x="64" y="0"/>
              </a:cxn>
            </a:cxnLst>
            <a:rect l="0" t="0" r="r" b="b"/>
            <a:pathLst>
              <a:path w="64" h="107">
                <a:moveTo>
                  <a:pt x="0" y="107"/>
                </a:moveTo>
                <a:lnTo>
                  <a:pt x="19" y="87"/>
                </a:lnTo>
                <a:lnTo>
                  <a:pt x="32" y="63"/>
                </a:lnTo>
                <a:lnTo>
                  <a:pt x="45" y="34"/>
                </a:lnTo>
                <a:lnTo>
                  <a:pt x="64" y="0"/>
                </a:lnTo>
              </a:path>
            </a:pathLst>
          </a:custGeom>
          <a:noFill/>
          <a:ln w="3016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7" name="Freeform 153"/>
          <p:cNvSpPr>
            <a:spLocks/>
          </p:cNvSpPr>
          <p:nvPr/>
        </p:nvSpPr>
        <p:spPr bwMode="auto">
          <a:xfrm>
            <a:off x="7395875" y="5450261"/>
            <a:ext cx="111125" cy="244475"/>
          </a:xfrm>
          <a:custGeom>
            <a:avLst/>
            <a:gdLst/>
            <a:ahLst/>
            <a:cxnLst>
              <a:cxn ang="0">
                <a:pos x="0" y="154"/>
              </a:cxn>
              <a:cxn ang="0">
                <a:pos x="19" y="121"/>
              </a:cxn>
              <a:cxn ang="0">
                <a:pos x="32" y="82"/>
              </a:cxn>
              <a:cxn ang="0">
                <a:pos x="70" y="0"/>
              </a:cxn>
            </a:cxnLst>
            <a:rect l="0" t="0" r="r" b="b"/>
            <a:pathLst>
              <a:path w="70" h="154">
                <a:moveTo>
                  <a:pt x="0" y="154"/>
                </a:moveTo>
                <a:lnTo>
                  <a:pt x="19" y="121"/>
                </a:lnTo>
                <a:lnTo>
                  <a:pt x="32" y="82"/>
                </a:lnTo>
                <a:lnTo>
                  <a:pt x="70" y="0"/>
                </a:lnTo>
              </a:path>
            </a:pathLst>
          </a:custGeom>
          <a:noFill/>
          <a:ln w="30163">
            <a:solidFill>
              <a:srgbClr val="FF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108" name="Object 16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546577"/>
              </p:ext>
            </p:extLst>
          </p:nvPr>
        </p:nvGraphicFramePr>
        <p:xfrm>
          <a:off x="8074273" y="4384675"/>
          <a:ext cx="693676" cy="6307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558720" imgH="507960" progId="Equation.DSMT4">
                  <p:embed/>
                </p:oleObj>
              </mc:Choice>
              <mc:Fallback>
                <p:oleObj name="Equation" r:id="rId8" imgW="558720" imgH="507960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74273" y="4384675"/>
                        <a:ext cx="693676" cy="63078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gradFill rotWithShape="1">
                              <a:gsLst>
                                <a:gs pos="0">
                                  <a:srgbClr val="DDDDDD"/>
                                </a:gs>
                                <a:gs pos="100000">
                                  <a:srgbClr val="DDDDDD">
                                    <a:gamma/>
                                    <a:shade val="76078"/>
                                    <a:invGamma/>
                                  </a:srgbClr>
                                </a:gs>
                              </a:gsLst>
                              <a:path path="shape">
                                <a:fillToRect l="50000" t="50000" r="50000" b="50000"/>
                              </a:path>
                            </a:gra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9" name="Freeform 108"/>
          <p:cNvSpPr/>
          <p:nvPr/>
        </p:nvSpPr>
        <p:spPr>
          <a:xfrm>
            <a:off x="7509163" y="4643253"/>
            <a:ext cx="249382" cy="807522"/>
          </a:xfrm>
          <a:custGeom>
            <a:avLst/>
            <a:gdLst>
              <a:gd name="connsiteX0" fmla="*/ 0 w 249382"/>
              <a:gd name="connsiteY0" fmla="*/ 807522 h 807522"/>
              <a:gd name="connsiteX1" fmla="*/ 106878 w 249382"/>
              <a:gd name="connsiteY1" fmla="*/ 522514 h 807522"/>
              <a:gd name="connsiteX2" fmla="*/ 190005 w 249382"/>
              <a:gd name="connsiteY2" fmla="*/ 237506 h 807522"/>
              <a:gd name="connsiteX3" fmla="*/ 249382 w 249382"/>
              <a:gd name="connsiteY3" fmla="*/ 0 h 807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9382" h="807522">
                <a:moveTo>
                  <a:pt x="0" y="807522"/>
                </a:moveTo>
                <a:cubicBezTo>
                  <a:pt x="37605" y="712519"/>
                  <a:pt x="75210" y="617517"/>
                  <a:pt x="106878" y="522514"/>
                </a:cubicBezTo>
                <a:cubicBezTo>
                  <a:pt x="138546" y="427511"/>
                  <a:pt x="166254" y="324592"/>
                  <a:pt x="190005" y="237506"/>
                </a:cubicBezTo>
                <a:cubicBezTo>
                  <a:pt x="213756" y="150420"/>
                  <a:pt x="231569" y="75210"/>
                  <a:pt x="249382" y="0"/>
                </a:cubicBez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0" name="Object 237"/>
          <p:cNvGraphicFramePr>
            <a:graphicFrameLocks noChangeAspect="1"/>
          </p:cNvGraphicFramePr>
          <p:nvPr/>
        </p:nvGraphicFramePr>
        <p:xfrm>
          <a:off x="8654762" y="6016978"/>
          <a:ext cx="220663" cy="2432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14120" imgH="126720" progId="Equation.DSMT4">
                  <p:embed/>
                </p:oleObj>
              </mc:Choice>
              <mc:Fallback>
                <p:oleObj name="Equation" r:id="rId10" imgW="114120" imgH="126720" progId="Equation.DSMT4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54762" y="6016978"/>
                        <a:ext cx="220663" cy="2432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1" name="Object 238"/>
          <p:cNvGraphicFramePr>
            <a:graphicFrameLocks noChangeAspect="1"/>
          </p:cNvGraphicFramePr>
          <p:nvPr/>
        </p:nvGraphicFramePr>
        <p:xfrm>
          <a:off x="6151274" y="4804921"/>
          <a:ext cx="169862" cy="2726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01520" imgH="164880" progId="Equation.DSMT4">
                  <p:embed/>
                </p:oleObj>
              </mc:Choice>
              <mc:Fallback>
                <p:oleObj name="Equation" r:id="rId12" imgW="101520" imgH="164880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1274" y="4804921"/>
                        <a:ext cx="169862" cy="27260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3" name="Straight Connector 112"/>
          <p:cNvCxnSpPr/>
          <p:nvPr/>
        </p:nvCxnSpPr>
        <p:spPr>
          <a:xfrm>
            <a:off x="7224156" y="5712031"/>
            <a:ext cx="0" cy="81939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4230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7731362"/>
              </p:ext>
            </p:extLst>
          </p:nvPr>
        </p:nvGraphicFramePr>
        <p:xfrm>
          <a:off x="7294563" y="6384925"/>
          <a:ext cx="355600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279360" imgH="228600" progId="Equation.DSMT4">
                  <p:embed/>
                </p:oleObj>
              </mc:Choice>
              <mc:Fallback>
                <p:oleObj name="Equation" r:id="rId14" imgW="279360" imgH="228600" progId="Equation.DSMT4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94563" y="6384925"/>
                        <a:ext cx="355600" cy="288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gradFill rotWithShape="1">
                              <a:gsLst>
                                <a:gs pos="0">
                                  <a:srgbClr val="DDDDDD"/>
                                </a:gs>
                                <a:gs pos="100000">
                                  <a:srgbClr val="DDDDDD">
                                    <a:gamma/>
                                    <a:shade val="76078"/>
                                    <a:invGamma/>
                                  </a:srgbClr>
                                </a:gs>
                              </a:gsLst>
                              <a:path path="shape">
                                <a:fillToRect l="50000" t="50000" r="50000" b="50000"/>
                              </a:path>
                            </a:gra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5" name="Straight Arrow Connector 114"/>
          <p:cNvCxnSpPr/>
          <p:nvPr/>
        </p:nvCxnSpPr>
        <p:spPr>
          <a:xfrm>
            <a:off x="7224157" y="6282047"/>
            <a:ext cx="510639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4231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3820459"/>
              </p:ext>
            </p:extLst>
          </p:nvPr>
        </p:nvGraphicFramePr>
        <p:xfrm>
          <a:off x="1285629" y="3174425"/>
          <a:ext cx="1396506" cy="6879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952200" imgH="469800" progId="Equation.DSMT4">
                  <p:embed/>
                </p:oleObj>
              </mc:Choice>
              <mc:Fallback>
                <p:oleObj name="Equation" r:id="rId16" imgW="952200" imgH="469800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5629" y="3174425"/>
                        <a:ext cx="1396506" cy="687944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6" name="Group 65"/>
          <p:cNvGrpSpPr/>
          <p:nvPr/>
        </p:nvGrpSpPr>
        <p:grpSpPr>
          <a:xfrm>
            <a:off x="4147292" y="1788924"/>
            <a:ext cx="4279961" cy="1073151"/>
            <a:chOff x="2635168" y="4852757"/>
            <a:chExt cx="4279961" cy="1073151"/>
          </a:xfrm>
        </p:grpSpPr>
        <p:sp>
          <p:nvSpPr>
            <p:cNvPr id="70" name="Line 36"/>
            <p:cNvSpPr>
              <a:spLocks noChangeShapeType="1"/>
            </p:cNvSpPr>
            <p:nvPr/>
          </p:nvSpPr>
          <p:spPr bwMode="auto">
            <a:xfrm>
              <a:off x="2716131" y="4900382"/>
              <a:ext cx="3508375" cy="1588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1" name="Oval 37"/>
            <p:cNvSpPr>
              <a:spLocks noChangeArrowheads="1"/>
            </p:cNvSpPr>
            <p:nvPr/>
          </p:nvSpPr>
          <p:spPr bwMode="auto">
            <a:xfrm>
              <a:off x="2638343" y="5840182"/>
              <a:ext cx="63500" cy="84138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3" name="Oval 38"/>
            <p:cNvSpPr>
              <a:spLocks noChangeArrowheads="1"/>
            </p:cNvSpPr>
            <p:nvPr/>
          </p:nvSpPr>
          <p:spPr bwMode="auto">
            <a:xfrm>
              <a:off x="2635168" y="4852757"/>
              <a:ext cx="63500" cy="84138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2" name="Line 39"/>
            <p:cNvSpPr>
              <a:spLocks noChangeShapeType="1"/>
            </p:cNvSpPr>
            <p:nvPr/>
          </p:nvSpPr>
          <p:spPr bwMode="auto">
            <a:xfrm>
              <a:off x="2729593" y="5884632"/>
              <a:ext cx="3538538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graphicFrame>
          <p:nvGraphicFramePr>
            <p:cNvPr id="118" name="Object 14"/>
            <p:cNvGraphicFramePr>
              <a:graphicFrameLocks noChangeAspect="1"/>
            </p:cNvGraphicFramePr>
            <p:nvPr/>
          </p:nvGraphicFramePr>
          <p:xfrm>
            <a:off x="6540479" y="5198238"/>
            <a:ext cx="374650" cy="371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203040" imgH="228600" progId="Equation.DSMT4">
                    <p:embed/>
                  </p:oleObj>
                </mc:Choice>
                <mc:Fallback>
                  <p:oleObj name="Equation" r:id="rId18" imgW="203040" imgH="228600" progId="Equation.DSMT4">
                    <p:embed/>
                    <p:pic>
                      <p:nvPicPr>
                        <p:cNvPr id="0" name="Picture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40479" y="5198238"/>
                          <a:ext cx="374650" cy="371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19" name="Straight Connector 118"/>
            <p:cNvCxnSpPr/>
            <p:nvPr/>
          </p:nvCxnSpPr>
          <p:spPr>
            <a:xfrm flipH="1">
              <a:off x="6254668" y="4940134"/>
              <a:ext cx="3628" cy="94370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Rectangle 119"/>
            <p:cNvSpPr/>
            <p:nvPr/>
          </p:nvSpPr>
          <p:spPr>
            <a:xfrm>
              <a:off x="6127667" y="5201392"/>
              <a:ext cx="261257" cy="34438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Oval 40"/>
            <p:cNvSpPr>
              <a:spLocks noChangeArrowheads="1"/>
            </p:cNvSpPr>
            <p:nvPr/>
          </p:nvSpPr>
          <p:spPr bwMode="auto">
            <a:xfrm>
              <a:off x="6230918" y="5841770"/>
              <a:ext cx="63500" cy="8413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2" name="Oval 41"/>
            <p:cNvSpPr>
              <a:spLocks noChangeArrowheads="1"/>
            </p:cNvSpPr>
            <p:nvPr/>
          </p:nvSpPr>
          <p:spPr bwMode="auto">
            <a:xfrm>
              <a:off x="6222918" y="4854345"/>
              <a:ext cx="63500" cy="8413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graphicFrame>
          <p:nvGraphicFramePr>
            <p:cNvPr id="123" name="Object 15"/>
            <p:cNvGraphicFramePr>
              <a:graphicFrameLocks noChangeAspect="1"/>
            </p:cNvGraphicFramePr>
            <p:nvPr/>
          </p:nvGraphicFramePr>
          <p:xfrm>
            <a:off x="3703142" y="5198300"/>
            <a:ext cx="350837" cy="371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190440" imgH="228600" progId="Equation.DSMT4">
                    <p:embed/>
                  </p:oleObj>
                </mc:Choice>
                <mc:Fallback>
                  <p:oleObj name="Equation" r:id="rId20" imgW="190440" imgH="228600" progId="Equation.DSMT4">
                    <p:embed/>
                    <p:pic>
                      <p:nvPicPr>
                        <p:cNvPr id="0" name="Picture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03142" y="5198300"/>
                          <a:ext cx="350837" cy="371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9525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4062087"/>
              </p:ext>
            </p:extLst>
          </p:nvPr>
        </p:nvGraphicFramePr>
        <p:xfrm>
          <a:off x="1283712" y="4048087"/>
          <a:ext cx="1395412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952200" imgH="393480" progId="Equation.DSMT4">
                  <p:embed/>
                </p:oleObj>
              </mc:Choice>
              <mc:Fallback>
                <p:oleObj name="Equation" r:id="rId22" imgW="952200" imgH="393480" progId="Equation.DSMT4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3712" y="4048087"/>
                        <a:ext cx="1395412" cy="576263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4" name="Straight Connector 113"/>
          <p:cNvCxnSpPr/>
          <p:nvPr/>
        </p:nvCxnSpPr>
        <p:spPr>
          <a:xfrm>
            <a:off x="7746670" y="3051958"/>
            <a:ext cx="0" cy="71252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Box 115"/>
          <p:cNvSpPr txBox="1"/>
          <p:nvPr/>
        </p:nvSpPr>
        <p:spPr>
          <a:xfrm>
            <a:off x="1783308" y="1"/>
            <a:ext cx="8884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Using Irises for Matching (cont.)</a:t>
            </a:r>
          </a:p>
        </p:txBody>
      </p:sp>
      <p:sp>
        <p:nvSpPr>
          <p:cNvPr id="68" name="Text Box 33"/>
          <p:cNvSpPr txBox="1">
            <a:spLocks noChangeArrowheads="1"/>
          </p:cNvSpPr>
          <p:nvPr/>
        </p:nvSpPr>
        <p:spPr bwMode="auto">
          <a:xfrm>
            <a:off x="5479134" y="3044886"/>
            <a:ext cx="1468672" cy="40011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kern="0" dirty="0">
                <a:solidFill>
                  <a:srgbClr val="FF0033"/>
                </a:solidFill>
                <a:latin typeface="Arial" pitchFamily="34" charset="0"/>
                <a:cs typeface="Arial" pitchFamily="34" charset="0"/>
              </a:rPr>
              <a:t>TEN Model</a:t>
            </a:r>
          </a:p>
        </p:txBody>
      </p:sp>
    </p:spTree>
    <p:extLst>
      <p:ext uri="{BB962C8B-B14F-4D97-AF65-F5344CB8AC3E}">
        <p14:creationId xmlns:p14="http://schemas.microsoft.com/office/powerpoint/2010/main" val="8281765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lide Number Placeholder 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63C2-E354-4733-8A09-A5F398AA1CEE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78" name="TextBox 77"/>
          <p:cNvSpPr txBox="1"/>
          <p:nvPr/>
        </p:nvSpPr>
        <p:spPr>
          <a:xfrm>
            <a:off x="206615" y="893452"/>
            <a:ext cx="109733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A Smith chart can then be used to find the unknown load impedance of the antenna in the TEN.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783308" y="1"/>
            <a:ext cx="8884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Using Irises for Matching (cont.)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3818632" y="1770949"/>
            <a:ext cx="5830193" cy="4346822"/>
            <a:chOff x="2294631" y="1770949"/>
            <a:chExt cx="5830193" cy="4346822"/>
          </a:xfrm>
        </p:grpSpPr>
        <p:sp>
          <p:nvSpPr>
            <p:cNvPr id="142" name="Line 57"/>
            <p:cNvSpPr>
              <a:spLocks noChangeShapeType="1"/>
            </p:cNvSpPr>
            <p:nvPr/>
          </p:nvSpPr>
          <p:spPr bwMode="auto">
            <a:xfrm>
              <a:off x="3240719" y="1770949"/>
              <a:ext cx="4770438" cy="0"/>
            </a:xfrm>
            <a:prstGeom prst="line">
              <a:avLst/>
            </a:prstGeom>
            <a:noFill/>
            <a:ln w="25400">
              <a:solidFill>
                <a:srgbClr val="FFFF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143" name="Picture 59" descr="chart_s64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80407" y="2056699"/>
              <a:ext cx="3609975" cy="3648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4" name="Oval 60"/>
            <p:cNvSpPr>
              <a:spLocks noChangeArrowheads="1"/>
            </p:cNvSpPr>
            <p:nvPr/>
          </p:nvSpPr>
          <p:spPr bwMode="auto">
            <a:xfrm>
              <a:off x="3855082" y="2632962"/>
              <a:ext cx="2573338" cy="2495550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5" name="Line 61"/>
            <p:cNvSpPr>
              <a:spLocks noChangeShapeType="1"/>
            </p:cNvSpPr>
            <p:nvPr/>
          </p:nvSpPr>
          <p:spPr bwMode="auto">
            <a:xfrm>
              <a:off x="3158836" y="2838203"/>
              <a:ext cx="617517" cy="86689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6" name="Line 62"/>
            <p:cNvSpPr>
              <a:spLocks noChangeShapeType="1"/>
            </p:cNvSpPr>
            <p:nvPr/>
          </p:nvSpPr>
          <p:spPr bwMode="auto">
            <a:xfrm flipV="1">
              <a:off x="5085394" y="2766951"/>
              <a:ext cx="591011" cy="113283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graphicFrame>
          <p:nvGraphicFramePr>
            <p:cNvPr id="147" name="Object 6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61064582"/>
                </p:ext>
              </p:extLst>
            </p:nvPr>
          </p:nvGraphicFramePr>
          <p:xfrm>
            <a:off x="7105649" y="4538663"/>
            <a:ext cx="488950" cy="358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241200" imgH="177480" progId="Equation.DSMT4">
                    <p:embed/>
                  </p:oleObj>
                </mc:Choice>
                <mc:Fallback>
                  <p:oleObj name="Equation" r:id="rId3" imgW="241200" imgH="177480" progId="Equation.DSMT4">
                    <p:embed/>
                    <p:pic>
                      <p:nvPicPr>
                        <p:cNvPr id="0" name="Object 6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105649" y="4538663"/>
                          <a:ext cx="488950" cy="358775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8" name="Object 6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70984272"/>
                </p:ext>
              </p:extLst>
            </p:nvPr>
          </p:nvGraphicFramePr>
          <p:xfrm>
            <a:off x="2706687" y="2354263"/>
            <a:ext cx="450850" cy="3524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228600" imgH="177480" progId="Equation.DSMT4">
                    <p:embed/>
                  </p:oleObj>
                </mc:Choice>
                <mc:Fallback>
                  <p:oleObj name="Equation" r:id="rId5" imgW="228600" imgH="177480" progId="Equation.DSMT4">
                    <p:embed/>
                    <p:pic>
                      <p:nvPicPr>
                        <p:cNvPr id="0" name="Object 6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06687" y="2354263"/>
                          <a:ext cx="450850" cy="352425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9" name="Object 65"/>
            <p:cNvGraphicFramePr>
              <a:graphicFrameLocks noChangeAspect="1"/>
            </p:cNvGraphicFramePr>
            <p:nvPr/>
          </p:nvGraphicFramePr>
          <p:xfrm>
            <a:off x="5593621" y="3208194"/>
            <a:ext cx="422275" cy="3968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215640" imgH="203040" progId="Equation.DSMT4">
                    <p:embed/>
                  </p:oleObj>
                </mc:Choice>
                <mc:Fallback>
                  <p:oleObj name="Equation" r:id="rId7" imgW="215640" imgH="203040" progId="Equation.DSMT4">
                    <p:embed/>
                    <p:pic>
                      <p:nvPicPr>
                        <p:cNvPr id="0" name="Object 6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93621" y="3208194"/>
                          <a:ext cx="422275" cy="396875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0" name="Oval 66"/>
            <p:cNvSpPr>
              <a:spLocks noChangeArrowheads="1"/>
            </p:cNvSpPr>
            <p:nvPr/>
          </p:nvSpPr>
          <p:spPr bwMode="auto">
            <a:xfrm>
              <a:off x="3280407" y="2056699"/>
              <a:ext cx="3609975" cy="3648075"/>
            </a:xfrm>
            <a:prstGeom prst="ellips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endParaRPr lang="en-US" sz="12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2" name="Line 68"/>
            <p:cNvSpPr>
              <a:spLocks noChangeShapeType="1"/>
            </p:cNvSpPr>
            <p:nvPr/>
          </p:nvSpPr>
          <p:spPr bwMode="auto">
            <a:xfrm flipH="1" flipV="1">
              <a:off x="6499857" y="3918837"/>
              <a:ext cx="582613" cy="55721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4" name="Line 70"/>
            <p:cNvSpPr>
              <a:spLocks noChangeShapeType="1"/>
            </p:cNvSpPr>
            <p:nvPr/>
          </p:nvSpPr>
          <p:spPr bwMode="auto">
            <a:xfrm>
              <a:off x="6276019" y="3860099"/>
              <a:ext cx="23177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graphicFrame>
          <p:nvGraphicFramePr>
            <p:cNvPr id="157" name="Object 7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9488628"/>
                </p:ext>
              </p:extLst>
            </p:nvPr>
          </p:nvGraphicFramePr>
          <p:xfrm>
            <a:off x="5087937" y="5224463"/>
            <a:ext cx="331787" cy="3746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177480" imgH="203040" progId="Equation.DSMT4">
                    <p:embed/>
                  </p:oleObj>
                </mc:Choice>
                <mc:Fallback>
                  <p:oleObj name="Equation" r:id="rId9" imgW="177480" imgH="203040" progId="Equation.DSMT4">
                    <p:embed/>
                    <p:pic>
                      <p:nvPicPr>
                        <p:cNvPr id="0" name="Object 7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87937" y="5224463"/>
                          <a:ext cx="331787" cy="374650"/>
                        </a:xfrm>
                        <a:prstGeom prst="rect">
                          <a:avLst/>
                        </a:prstGeom>
                        <a:solidFill>
                          <a:srgbClr val="FFFF99"/>
                        </a:solidFill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8" name="Line 74"/>
            <p:cNvSpPr>
              <a:spLocks noChangeShapeType="1"/>
            </p:cNvSpPr>
            <p:nvPr/>
          </p:nvSpPr>
          <p:spPr bwMode="auto">
            <a:xfrm>
              <a:off x="4082713" y="4589628"/>
              <a:ext cx="77788" cy="11588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1" name="Line 77"/>
            <p:cNvSpPr>
              <a:spLocks noChangeShapeType="1"/>
            </p:cNvSpPr>
            <p:nvPr/>
          </p:nvSpPr>
          <p:spPr bwMode="auto">
            <a:xfrm>
              <a:off x="2294631" y="3861687"/>
              <a:ext cx="80645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2" name="Line 78"/>
            <p:cNvSpPr>
              <a:spLocks noChangeShapeType="1"/>
            </p:cNvSpPr>
            <p:nvPr/>
          </p:nvSpPr>
          <p:spPr bwMode="auto">
            <a:xfrm flipH="1">
              <a:off x="4778829" y="3883850"/>
              <a:ext cx="306565" cy="2233921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3" name="Oval 81"/>
            <p:cNvSpPr>
              <a:spLocks noChangeArrowheads="1"/>
            </p:cNvSpPr>
            <p:nvPr/>
          </p:nvSpPr>
          <p:spPr bwMode="auto">
            <a:xfrm>
              <a:off x="4830239" y="5022932"/>
              <a:ext cx="152400" cy="152400"/>
            </a:xfrm>
            <a:prstGeom prst="ellipse">
              <a:avLst/>
            </a:prstGeom>
            <a:solidFill>
              <a:srgbClr val="00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graphicFrame>
          <p:nvGraphicFramePr>
            <p:cNvPr id="26" name="Object 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79051039"/>
                </p:ext>
              </p:extLst>
            </p:nvPr>
          </p:nvGraphicFramePr>
          <p:xfrm>
            <a:off x="2743199" y="5157788"/>
            <a:ext cx="557213" cy="4000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279360" imgH="228600" progId="Equation.DSMT4">
                    <p:embed/>
                  </p:oleObj>
                </mc:Choice>
                <mc:Fallback>
                  <p:oleObj name="Equation" r:id="rId11" imgW="279360" imgH="228600" progId="Equation.DSMT4">
                    <p:embed/>
                    <p:pic>
                      <p:nvPicPr>
                        <p:cNvPr id="0" name="Picture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43199" y="5157788"/>
                          <a:ext cx="557213" cy="400050"/>
                        </a:xfrm>
                        <a:prstGeom prst="rect">
                          <a:avLst/>
                        </a:prstGeom>
                        <a:solidFill>
                          <a:srgbClr val="FFCCFF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7" name="Oval 26"/>
            <p:cNvSpPr/>
            <p:nvPr/>
          </p:nvSpPr>
          <p:spPr>
            <a:xfrm>
              <a:off x="6353298" y="3776353"/>
              <a:ext cx="142504" cy="142504"/>
            </a:xfrm>
            <a:prstGeom prst="ellipse">
              <a:avLst/>
            </a:prstGeom>
            <a:solidFill>
              <a:srgbClr val="FFFF66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96281" name="Object 2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19014585"/>
                </p:ext>
              </p:extLst>
            </p:nvPr>
          </p:nvGraphicFramePr>
          <p:xfrm>
            <a:off x="6796087" y="4997450"/>
            <a:ext cx="1270000" cy="3730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838080" imgH="279360" progId="Equation.DSMT4">
                    <p:embed/>
                  </p:oleObj>
                </mc:Choice>
                <mc:Fallback>
                  <p:oleObj name="Equation" r:id="rId13" imgW="838080" imgH="279360" progId="Equation.DSMT4">
                    <p:embed/>
                    <p:pic>
                      <p:nvPicPr>
                        <p:cNvPr id="0" name="Picture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96087" y="4997450"/>
                          <a:ext cx="1270000" cy="373063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9" name="Oval 28"/>
            <p:cNvSpPr/>
            <p:nvPr/>
          </p:nvSpPr>
          <p:spPr>
            <a:xfrm>
              <a:off x="3786249" y="3786249"/>
              <a:ext cx="142504" cy="142504"/>
            </a:xfrm>
            <a:prstGeom prst="ellipse">
              <a:avLst/>
            </a:prstGeom>
            <a:solidFill>
              <a:srgbClr val="FFFF66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Line 74"/>
            <p:cNvSpPr>
              <a:spLocks noChangeShapeType="1"/>
            </p:cNvSpPr>
            <p:nvPr/>
          </p:nvSpPr>
          <p:spPr bwMode="auto">
            <a:xfrm>
              <a:off x="3938229" y="4350142"/>
              <a:ext cx="77788" cy="11588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1" name="Line 74"/>
            <p:cNvSpPr>
              <a:spLocks noChangeShapeType="1"/>
            </p:cNvSpPr>
            <p:nvPr/>
          </p:nvSpPr>
          <p:spPr bwMode="auto">
            <a:xfrm>
              <a:off x="3883230" y="4037611"/>
              <a:ext cx="14033" cy="14341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graphicFrame>
          <p:nvGraphicFramePr>
            <p:cNvPr id="96283" name="Object 5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09307571"/>
                </p:ext>
              </p:extLst>
            </p:nvPr>
          </p:nvGraphicFramePr>
          <p:xfrm>
            <a:off x="6800849" y="1814513"/>
            <a:ext cx="1323975" cy="4746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571320" imgH="203040" progId="Equation.DSMT4">
                    <p:embed/>
                  </p:oleObj>
                </mc:Choice>
                <mc:Fallback>
                  <p:oleObj name="Equation" r:id="rId15" imgW="571320" imgH="203040" progId="Equation.DSMT4">
                    <p:embed/>
                    <p:pic>
                      <p:nvPicPr>
                        <p:cNvPr id="0" name="Object 5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00849" y="1814513"/>
                          <a:ext cx="1323975" cy="474662"/>
                        </a:xfrm>
                        <a:prstGeom prst="rect">
                          <a:avLst/>
                        </a:prstGeom>
                        <a:solidFill>
                          <a:srgbClr val="FFFF99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rgbClr val="FF0000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6" name="Line 74"/>
            <p:cNvSpPr>
              <a:spLocks noChangeShapeType="1"/>
            </p:cNvSpPr>
            <p:nvPr/>
          </p:nvSpPr>
          <p:spPr bwMode="auto">
            <a:xfrm>
              <a:off x="4294487" y="4801405"/>
              <a:ext cx="99381" cy="103105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7" name="Line 74"/>
            <p:cNvSpPr>
              <a:spLocks noChangeShapeType="1"/>
            </p:cNvSpPr>
            <p:nvPr/>
          </p:nvSpPr>
          <p:spPr bwMode="auto">
            <a:xfrm>
              <a:off x="4536374" y="4987635"/>
              <a:ext cx="204028" cy="84027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4" name="Freeform 33"/>
            <p:cNvSpPr/>
            <p:nvPr/>
          </p:nvSpPr>
          <p:spPr>
            <a:xfrm>
              <a:off x="3026228" y="3897085"/>
              <a:ext cx="1774371" cy="1937658"/>
            </a:xfrm>
            <a:custGeom>
              <a:avLst/>
              <a:gdLst>
                <a:gd name="connsiteX0" fmla="*/ 0 w 1774371"/>
                <a:gd name="connsiteY0" fmla="*/ 0 h 1937658"/>
                <a:gd name="connsiteX1" fmla="*/ 76200 w 1774371"/>
                <a:gd name="connsiteY1" fmla="*/ 478972 h 1937658"/>
                <a:gd name="connsiteX2" fmla="*/ 348343 w 1774371"/>
                <a:gd name="connsiteY2" fmla="*/ 1099458 h 1937658"/>
                <a:gd name="connsiteX3" fmla="*/ 772885 w 1774371"/>
                <a:gd name="connsiteY3" fmla="*/ 1556658 h 1937658"/>
                <a:gd name="connsiteX4" fmla="*/ 1284514 w 1774371"/>
                <a:gd name="connsiteY4" fmla="*/ 1807029 h 1937658"/>
                <a:gd name="connsiteX5" fmla="*/ 1774371 w 1774371"/>
                <a:gd name="connsiteY5" fmla="*/ 1937658 h 1937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74371" h="1937658">
                  <a:moveTo>
                    <a:pt x="0" y="0"/>
                  </a:moveTo>
                  <a:cubicBezTo>
                    <a:pt x="9071" y="147864"/>
                    <a:pt x="18143" y="295729"/>
                    <a:pt x="76200" y="478972"/>
                  </a:cubicBezTo>
                  <a:cubicBezTo>
                    <a:pt x="134257" y="662215"/>
                    <a:pt x="232229" y="919844"/>
                    <a:pt x="348343" y="1099458"/>
                  </a:cubicBezTo>
                  <a:cubicBezTo>
                    <a:pt x="464457" y="1279072"/>
                    <a:pt x="616857" y="1438730"/>
                    <a:pt x="772885" y="1556658"/>
                  </a:cubicBezTo>
                  <a:cubicBezTo>
                    <a:pt x="928914" y="1674587"/>
                    <a:pt x="1117600" y="1743529"/>
                    <a:pt x="1284514" y="1807029"/>
                  </a:cubicBezTo>
                  <a:cubicBezTo>
                    <a:pt x="1451428" y="1870529"/>
                    <a:pt x="1612899" y="1904093"/>
                    <a:pt x="1774371" y="1937658"/>
                  </a:cubicBezTo>
                </a:path>
              </a:pathLst>
            </a:cu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2817650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lide Number Placeholder 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63C2-E354-4733-8A09-A5F398AA1CEE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78" name="TextBox 77"/>
          <p:cNvSpPr txBox="1"/>
          <p:nvPr/>
        </p:nvSpPr>
        <p:spPr>
          <a:xfrm>
            <a:off x="495300" y="987797"/>
            <a:ext cx="108121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A Smith chart can also be used to find the </a:t>
            </a:r>
            <a:r>
              <a:rPr lang="en-US" sz="2000" u="sng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location</a:t>
            </a: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of the shunt susceptance and its </a:t>
            </a:r>
            <a:r>
              <a:rPr lang="en-US" sz="2000" u="sng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value</a:t>
            </a: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grpSp>
        <p:nvGrpSpPr>
          <p:cNvPr id="50" name="Group 49"/>
          <p:cNvGrpSpPr/>
          <p:nvPr/>
        </p:nvGrpSpPr>
        <p:grpSpPr>
          <a:xfrm>
            <a:off x="2627332" y="2402743"/>
            <a:ext cx="4229161" cy="1616434"/>
            <a:chOff x="2234703" y="2409422"/>
            <a:chExt cx="4229161" cy="1616434"/>
          </a:xfrm>
        </p:grpSpPr>
        <p:grpSp>
          <p:nvGrpSpPr>
            <p:cNvPr id="33" name="Group 32"/>
            <p:cNvGrpSpPr/>
            <p:nvPr/>
          </p:nvGrpSpPr>
          <p:grpSpPr>
            <a:xfrm>
              <a:off x="2234703" y="2952705"/>
              <a:ext cx="4229161" cy="1073151"/>
              <a:chOff x="2685968" y="4852757"/>
              <a:chExt cx="4229161" cy="1073151"/>
            </a:xfrm>
          </p:grpSpPr>
          <p:sp>
            <p:nvSpPr>
              <p:cNvPr id="34" name="Line 36"/>
              <p:cNvSpPr>
                <a:spLocks noChangeShapeType="1"/>
              </p:cNvSpPr>
              <p:nvPr/>
            </p:nvSpPr>
            <p:spPr bwMode="auto">
              <a:xfrm>
                <a:off x="2744686" y="4901970"/>
                <a:ext cx="3479820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5" name="Oval 37"/>
              <p:cNvSpPr>
                <a:spLocks noChangeArrowheads="1"/>
              </p:cNvSpPr>
              <p:nvPr/>
            </p:nvSpPr>
            <p:spPr bwMode="auto">
              <a:xfrm>
                <a:off x="2701843" y="5840182"/>
                <a:ext cx="63500" cy="84138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6" name="Oval 38"/>
              <p:cNvSpPr>
                <a:spLocks noChangeArrowheads="1"/>
              </p:cNvSpPr>
              <p:nvPr/>
            </p:nvSpPr>
            <p:spPr bwMode="auto">
              <a:xfrm>
                <a:off x="2685968" y="4852757"/>
                <a:ext cx="63500" cy="84138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7" name="Line 39"/>
              <p:cNvSpPr>
                <a:spLocks noChangeShapeType="1"/>
              </p:cNvSpPr>
              <p:nvPr/>
            </p:nvSpPr>
            <p:spPr bwMode="auto">
              <a:xfrm>
                <a:off x="2757385" y="5884632"/>
                <a:ext cx="3510745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8" name="Freeform 49"/>
              <p:cNvSpPr>
                <a:spLocks/>
              </p:cNvSpPr>
              <p:nvPr/>
            </p:nvSpPr>
            <p:spPr bwMode="auto">
              <a:xfrm>
                <a:off x="4317918" y="4890857"/>
                <a:ext cx="280988" cy="993775"/>
              </a:xfrm>
              <a:custGeom>
                <a:avLst/>
                <a:gdLst/>
                <a:ahLst/>
                <a:cxnLst>
                  <a:cxn ang="0">
                    <a:pos x="97" y="0"/>
                  </a:cxn>
                  <a:cxn ang="0">
                    <a:pos x="89" y="118"/>
                  </a:cxn>
                  <a:cxn ang="0">
                    <a:pos x="7" y="140"/>
                  </a:cxn>
                  <a:cxn ang="0">
                    <a:pos x="129" y="200"/>
                  </a:cxn>
                  <a:cxn ang="0">
                    <a:pos x="177" y="196"/>
                  </a:cxn>
                  <a:cxn ang="0">
                    <a:pos x="129" y="172"/>
                  </a:cxn>
                  <a:cxn ang="0">
                    <a:pos x="17" y="240"/>
                  </a:cxn>
                  <a:cxn ang="0">
                    <a:pos x="127" y="274"/>
                  </a:cxn>
                  <a:cxn ang="0">
                    <a:pos x="173" y="262"/>
                  </a:cxn>
                  <a:cxn ang="0">
                    <a:pos x="129" y="250"/>
                  </a:cxn>
                  <a:cxn ang="0">
                    <a:pos x="11" y="306"/>
                  </a:cxn>
                  <a:cxn ang="0">
                    <a:pos x="129" y="344"/>
                  </a:cxn>
                  <a:cxn ang="0">
                    <a:pos x="173" y="336"/>
                  </a:cxn>
                  <a:cxn ang="0">
                    <a:pos x="131" y="320"/>
                  </a:cxn>
                  <a:cxn ang="0">
                    <a:pos x="9" y="372"/>
                  </a:cxn>
                  <a:cxn ang="0">
                    <a:pos x="133" y="424"/>
                  </a:cxn>
                  <a:cxn ang="0">
                    <a:pos x="175" y="412"/>
                  </a:cxn>
                  <a:cxn ang="0">
                    <a:pos x="133" y="400"/>
                  </a:cxn>
                  <a:cxn ang="0">
                    <a:pos x="7" y="436"/>
                  </a:cxn>
                  <a:cxn ang="0">
                    <a:pos x="93" y="472"/>
                  </a:cxn>
                  <a:cxn ang="0">
                    <a:pos x="101" y="626"/>
                  </a:cxn>
                </a:cxnLst>
                <a:rect l="0" t="0" r="r" b="b"/>
                <a:pathLst>
                  <a:path w="177" h="626">
                    <a:moveTo>
                      <a:pt x="97" y="0"/>
                    </a:moveTo>
                    <a:cubicBezTo>
                      <a:pt x="96" y="19"/>
                      <a:pt x="104" y="95"/>
                      <a:pt x="89" y="118"/>
                    </a:cubicBezTo>
                    <a:cubicBezTo>
                      <a:pt x="74" y="141"/>
                      <a:pt x="0" y="126"/>
                      <a:pt x="7" y="140"/>
                    </a:cubicBezTo>
                    <a:cubicBezTo>
                      <a:pt x="14" y="154"/>
                      <a:pt x="101" y="191"/>
                      <a:pt x="129" y="200"/>
                    </a:cubicBezTo>
                    <a:cubicBezTo>
                      <a:pt x="157" y="209"/>
                      <a:pt x="177" y="201"/>
                      <a:pt x="177" y="196"/>
                    </a:cubicBezTo>
                    <a:cubicBezTo>
                      <a:pt x="177" y="191"/>
                      <a:pt x="156" y="165"/>
                      <a:pt x="129" y="172"/>
                    </a:cubicBezTo>
                    <a:cubicBezTo>
                      <a:pt x="102" y="179"/>
                      <a:pt x="17" y="223"/>
                      <a:pt x="17" y="240"/>
                    </a:cubicBezTo>
                    <a:cubicBezTo>
                      <a:pt x="17" y="257"/>
                      <a:pt x="101" y="270"/>
                      <a:pt x="127" y="274"/>
                    </a:cubicBezTo>
                    <a:cubicBezTo>
                      <a:pt x="153" y="278"/>
                      <a:pt x="173" y="266"/>
                      <a:pt x="173" y="262"/>
                    </a:cubicBezTo>
                    <a:cubicBezTo>
                      <a:pt x="173" y="258"/>
                      <a:pt x="156" y="243"/>
                      <a:pt x="129" y="250"/>
                    </a:cubicBezTo>
                    <a:cubicBezTo>
                      <a:pt x="102" y="257"/>
                      <a:pt x="11" y="290"/>
                      <a:pt x="11" y="306"/>
                    </a:cubicBezTo>
                    <a:cubicBezTo>
                      <a:pt x="11" y="322"/>
                      <a:pt x="102" y="339"/>
                      <a:pt x="129" y="344"/>
                    </a:cubicBezTo>
                    <a:cubicBezTo>
                      <a:pt x="156" y="349"/>
                      <a:pt x="173" y="340"/>
                      <a:pt x="173" y="336"/>
                    </a:cubicBezTo>
                    <a:cubicBezTo>
                      <a:pt x="173" y="332"/>
                      <a:pt x="158" y="314"/>
                      <a:pt x="131" y="320"/>
                    </a:cubicBezTo>
                    <a:cubicBezTo>
                      <a:pt x="104" y="326"/>
                      <a:pt x="9" y="355"/>
                      <a:pt x="9" y="372"/>
                    </a:cubicBezTo>
                    <a:cubicBezTo>
                      <a:pt x="9" y="389"/>
                      <a:pt x="105" y="417"/>
                      <a:pt x="133" y="424"/>
                    </a:cubicBezTo>
                    <a:cubicBezTo>
                      <a:pt x="161" y="431"/>
                      <a:pt x="175" y="416"/>
                      <a:pt x="175" y="412"/>
                    </a:cubicBezTo>
                    <a:cubicBezTo>
                      <a:pt x="175" y="408"/>
                      <a:pt x="161" y="396"/>
                      <a:pt x="133" y="400"/>
                    </a:cubicBezTo>
                    <a:cubicBezTo>
                      <a:pt x="105" y="404"/>
                      <a:pt x="14" y="424"/>
                      <a:pt x="7" y="436"/>
                    </a:cubicBezTo>
                    <a:cubicBezTo>
                      <a:pt x="0" y="448"/>
                      <a:pt x="77" y="441"/>
                      <a:pt x="93" y="472"/>
                    </a:cubicBezTo>
                    <a:cubicBezTo>
                      <a:pt x="109" y="503"/>
                      <a:pt x="99" y="594"/>
                      <a:pt x="101" y="626"/>
                    </a:cubicBezTo>
                  </a:path>
                </a:pathLst>
              </a:custGeom>
              <a:noFill/>
              <a:ln w="1270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</a:endParaRPr>
              </a:p>
            </p:txBody>
          </p:sp>
          <p:graphicFrame>
            <p:nvGraphicFramePr>
              <p:cNvPr id="39" name="Object 13"/>
              <p:cNvGraphicFramePr>
                <a:graphicFrameLocks noChangeAspect="1"/>
              </p:cNvGraphicFramePr>
              <p:nvPr/>
            </p:nvGraphicFramePr>
            <p:xfrm>
              <a:off x="2793900" y="5200794"/>
              <a:ext cx="1128712" cy="3714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" imgW="609480" imgH="228600" progId="Equation.DSMT4">
                      <p:embed/>
                    </p:oleObj>
                  </mc:Choice>
                  <mc:Fallback>
                    <p:oleObj name="Equation" r:id="rId2" imgW="609480" imgH="228600" progId="Equation.DSMT4">
                      <p:embed/>
                      <p:pic>
                        <p:nvPicPr>
                          <p:cNvPr id="0" name="Picture 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793900" y="5200794"/>
                            <a:ext cx="1128712" cy="37147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CC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0" name="Object 14"/>
              <p:cNvGraphicFramePr>
                <a:graphicFrameLocks noChangeAspect="1"/>
              </p:cNvGraphicFramePr>
              <p:nvPr/>
            </p:nvGraphicFramePr>
            <p:xfrm>
              <a:off x="4625975" y="5189538"/>
              <a:ext cx="492125" cy="3714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" imgW="266400" imgH="228600" progId="Equation.DSMT4">
                      <p:embed/>
                    </p:oleObj>
                  </mc:Choice>
                  <mc:Fallback>
                    <p:oleObj name="Equation" r:id="rId4" imgW="266400" imgH="228600" progId="Equation.DSMT4">
                      <p:embed/>
                      <p:pic>
                        <p:nvPicPr>
                          <p:cNvPr id="0" name="Picture 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625975" y="5189538"/>
                            <a:ext cx="492125" cy="37147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CC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1" name="Object 14"/>
              <p:cNvGraphicFramePr>
                <a:graphicFrameLocks noChangeAspect="1"/>
              </p:cNvGraphicFramePr>
              <p:nvPr/>
            </p:nvGraphicFramePr>
            <p:xfrm>
              <a:off x="6540479" y="5198238"/>
              <a:ext cx="374650" cy="3714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6" imgW="203040" imgH="228600" progId="Equation.DSMT4">
                      <p:embed/>
                    </p:oleObj>
                  </mc:Choice>
                  <mc:Fallback>
                    <p:oleObj name="Equation" r:id="rId6" imgW="203040" imgH="228600" progId="Equation.DSMT4">
                      <p:embed/>
                      <p:pic>
                        <p:nvPicPr>
                          <p:cNvPr id="0" name="Picture 1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540479" y="5198238"/>
                            <a:ext cx="374650" cy="37147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CC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cxnSp>
            <p:nvCxnSpPr>
              <p:cNvPr id="42" name="Straight Connector 41"/>
              <p:cNvCxnSpPr/>
              <p:nvPr/>
            </p:nvCxnSpPr>
            <p:spPr>
              <a:xfrm flipH="1">
                <a:off x="6254668" y="4940134"/>
                <a:ext cx="3628" cy="94370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Rectangle 42"/>
              <p:cNvSpPr/>
              <p:nvPr/>
            </p:nvSpPr>
            <p:spPr>
              <a:xfrm>
                <a:off x="6127667" y="5201392"/>
                <a:ext cx="261257" cy="344385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Oval 40"/>
              <p:cNvSpPr>
                <a:spLocks noChangeArrowheads="1"/>
              </p:cNvSpPr>
              <p:nvPr/>
            </p:nvSpPr>
            <p:spPr bwMode="auto">
              <a:xfrm>
                <a:off x="6230918" y="5841770"/>
                <a:ext cx="63500" cy="84138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5" name="Oval 41"/>
              <p:cNvSpPr>
                <a:spLocks noChangeArrowheads="1"/>
              </p:cNvSpPr>
              <p:nvPr/>
            </p:nvSpPr>
            <p:spPr bwMode="auto">
              <a:xfrm>
                <a:off x="6222918" y="4854345"/>
                <a:ext cx="63500" cy="84138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</a:endParaRPr>
              </a:p>
            </p:txBody>
          </p:sp>
          <p:graphicFrame>
            <p:nvGraphicFramePr>
              <p:cNvPr id="46" name="Object 15"/>
              <p:cNvGraphicFramePr>
                <a:graphicFrameLocks noChangeAspect="1"/>
              </p:cNvGraphicFramePr>
              <p:nvPr/>
            </p:nvGraphicFramePr>
            <p:xfrm>
              <a:off x="5341938" y="5210175"/>
              <a:ext cx="350837" cy="3714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8" imgW="190440" imgH="228600" progId="Equation.DSMT4">
                      <p:embed/>
                    </p:oleObj>
                  </mc:Choice>
                  <mc:Fallback>
                    <p:oleObj name="Equation" r:id="rId8" imgW="190440" imgH="228600" progId="Equation.DSMT4">
                      <p:embed/>
                      <p:pic>
                        <p:nvPicPr>
                          <p:cNvPr id="0" name="Picture 1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41938" y="5210175"/>
                            <a:ext cx="350837" cy="37147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CC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47" name="Object 20"/>
            <p:cNvGraphicFramePr>
              <a:graphicFrameLocks noChangeAspect="1"/>
            </p:cNvGraphicFramePr>
            <p:nvPr/>
          </p:nvGraphicFramePr>
          <p:xfrm>
            <a:off x="4776789" y="2409422"/>
            <a:ext cx="257175" cy="2889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139680" imgH="177480" progId="Equation.DSMT4">
                    <p:embed/>
                  </p:oleObj>
                </mc:Choice>
                <mc:Fallback>
                  <p:oleObj name="Equation" r:id="rId10" imgW="139680" imgH="177480" progId="Equation.DSMT4">
                    <p:embed/>
                    <p:pic>
                      <p:nvPicPr>
                        <p:cNvPr id="0" name="Object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76789" y="2409422"/>
                          <a:ext cx="257175" cy="2889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49" name="Straight Arrow Connector 48"/>
            <p:cNvCxnSpPr/>
            <p:nvPr/>
          </p:nvCxnSpPr>
          <p:spPr>
            <a:xfrm>
              <a:off x="4037609" y="2778826"/>
              <a:ext cx="175754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51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1914673"/>
              </p:ext>
            </p:extLst>
          </p:nvPr>
        </p:nvGraphicFramePr>
        <p:xfrm>
          <a:off x="3556108" y="5578946"/>
          <a:ext cx="1940073" cy="733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104840" imgH="431640" progId="Equation.DSMT4">
                  <p:embed/>
                </p:oleObj>
              </mc:Choice>
              <mc:Fallback>
                <p:oleObj name="Equation" r:id="rId12" imgW="1104840" imgH="431640" progId="Equation.DSMT4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6108" y="5578946"/>
                        <a:ext cx="1940073" cy="7338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42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4691103"/>
              </p:ext>
            </p:extLst>
          </p:nvPr>
        </p:nvGraphicFramePr>
        <p:xfrm>
          <a:off x="3944051" y="4399395"/>
          <a:ext cx="977900" cy="34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571320" imgH="228600" progId="Equation.DSMT4">
                  <p:embed/>
                </p:oleObj>
              </mc:Choice>
              <mc:Fallback>
                <p:oleObj name="Equation" r:id="rId14" imgW="571320" imgH="228600" progId="Equation.DSMT4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44051" y="4399395"/>
                        <a:ext cx="977900" cy="3444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43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1470904"/>
              </p:ext>
            </p:extLst>
          </p:nvPr>
        </p:nvGraphicFramePr>
        <p:xfrm>
          <a:off x="3972050" y="4860100"/>
          <a:ext cx="892175" cy="34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520560" imgH="228600" progId="Equation.DSMT4">
                  <p:embed/>
                </p:oleObj>
              </mc:Choice>
              <mc:Fallback>
                <p:oleObj name="Equation" r:id="rId16" imgW="520560" imgH="228600" progId="Equation.DSMT4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2050" y="4860100"/>
                        <a:ext cx="892175" cy="3444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TextBox 51"/>
          <p:cNvSpPr txBox="1"/>
          <p:nvPr/>
        </p:nvSpPr>
        <p:spPr>
          <a:xfrm>
            <a:off x="1783308" y="1"/>
            <a:ext cx="8884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Using Irises for Matching (cont.)</a:t>
            </a:r>
          </a:p>
        </p:txBody>
      </p:sp>
      <p:graphicFrame>
        <p:nvGraphicFramePr>
          <p:cNvPr id="99344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9272981"/>
              </p:ext>
            </p:extLst>
          </p:nvPr>
        </p:nvGraphicFramePr>
        <p:xfrm>
          <a:off x="5845814" y="5624597"/>
          <a:ext cx="1139185" cy="7252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596880" imgH="431640" progId="Equation.DSMT4">
                  <p:embed/>
                </p:oleObj>
              </mc:Choice>
              <mc:Fallback>
                <p:oleObj name="Equation" r:id="rId18" imgW="596880" imgH="431640" progId="Equation.DSMT4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5814" y="5624597"/>
                        <a:ext cx="1139185" cy="72525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E4B2C10C-14BA-FAF6-4240-F2AE5D4F437D}"/>
              </a:ext>
            </a:extLst>
          </p:cNvPr>
          <p:cNvSpPr txBox="1"/>
          <p:nvPr/>
        </p:nvSpPr>
        <p:spPr>
          <a:xfrm>
            <a:off x="4477914" y="1536700"/>
            <a:ext cx="27061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“single-stub matching”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1F76F8-88DD-7F15-2F78-2998EA11E361}"/>
              </a:ext>
            </a:extLst>
          </p:cNvPr>
          <p:cNvSpPr txBox="1"/>
          <p:nvPr/>
        </p:nvSpPr>
        <p:spPr>
          <a:xfrm>
            <a:off x="8039100" y="3054350"/>
            <a:ext cx="340103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We’ll assume that we are using an </a:t>
            </a:r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  <a:t>inductive iris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in this problem as the matching element.</a:t>
            </a:r>
          </a:p>
        </p:txBody>
      </p:sp>
    </p:spTree>
    <p:extLst>
      <p:ext uri="{BB962C8B-B14F-4D97-AF65-F5344CB8AC3E}">
        <p14:creationId xmlns:p14="http://schemas.microsoft.com/office/powerpoint/2010/main" val="82817650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lide Number Placeholder 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63C2-E354-4733-8A09-A5F398AA1CEE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118" name="TextBox 117"/>
          <p:cNvSpPr txBox="1"/>
          <p:nvPr/>
        </p:nvSpPr>
        <p:spPr>
          <a:xfrm>
            <a:off x="1783308" y="1"/>
            <a:ext cx="8884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Using Irises for Matching (cont.)</a:t>
            </a:r>
          </a:p>
        </p:txBody>
      </p:sp>
      <p:sp>
        <p:nvSpPr>
          <p:cNvPr id="95" name="Line 57"/>
          <p:cNvSpPr>
            <a:spLocks noChangeShapeType="1"/>
          </p:cNvSpPr>
          <p:nvPr/>
        </p:nvSpPr>
        <p:spPr bwMode="auto">
          <a:xfrm flipH="1">
            <a:off x="2870199" y="3716089"/>
            <a:ext cx="6340790" cy="0"/>
          </a:xfrm>
          <a:prstGeom prst="line">
            <a:avLst/>
          </a:prstGeom>
          <a:noFill/>
          <a:ln w="1587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117" name="Rectangle 116"/>
          <p:cNvSpPr/>
          <p:nvPr/>
        </p:nvSpPr>
        <p:spPr>
          <a:xfrm>
            <a:off x="1927761" y="5296393"/>
            <a:ext cx="1781299" cy="1353787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TextBox 115"/>
          <p:cNvSpPr txBox="1"/>
          <p:nvPr/>
        </p:nvSpPr>
        <p:spPr>
          <a:xfrm>
            <a:off x="2300844" y="4848099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Choose:</a:t>
            </a:r>
          </a:p>
        </p:txBody>
      </p:sp>
      <p:graphicFrame>
        <p:nvGraphicFramePr>
          <p:cNvPr id="100387" name="Object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1972324"/>
              </p:ext>
            </p:extLst>
          </p:nvPr>
        </p:nvGraphicFramePr>
        <p:xfrm>
          <a:off x="2314575" y="5559425"/>
          <a:ext cx="1036638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60240" imgH="533160" progId="Equation.DSMT4">
                  <p:embed/>
                </p:oleObj>
              </mc:Choice>
              <mc:Fallback>
                <p:oleObj name="Equation" r:id="rId2" imgW="660240" imgH="533160" progId="Equation.DSMT4">
                  <p:embed/>
                  <p:pic>
                    <p:nvPicPr>
                      <p:cNvPr id="0" name="Picture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4575" y="5559425"/>
                        <a:ext cx="1036638" cy="841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FF0000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5">
            <a:extLst>
              <a:ext uri="{FF2B5EF4-FFF2-40B4-BE49-F238E27FC236}">
                <a16:creationId xmlns:a16="http://schemas.microsoft.com/office/drawing/2014/main" id="{18BF9A18-173E-2E37-5040-5DA5D7870451}"/>
              </a:ext>
            </a:extLst>
          </p:cNvPr>
          <p:cNvGrpSpPr/>
          <p:nvPr/>
        </p:nvGrpSpPr>
        <p:grpSpPr>
          <a:xfrm>
            <a:off x="4127115" y="681344"/>
            <a:ext cx="6488112" cy="5910986"/>
            <a:chOff x="3484563" y="681344"/>
            <a:chExt cx="6488112" cy="5910986"/>
          </a:xfrm>
        </p:grpSpPr>
        <p:graphicFrame>
          <p:nvGraphicFramePr>
            <p:cNvPr id="100385" name="Object 5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31010435"/>
                </p:ext>
              </p:extLst>
            </p:nvPr>
          </p:nvGraphicFramePr>
          <p:xfrm>
            <a:off x="8837964" y="1835005"/>
            <a:ext cx="1022184" cy="3352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507960" imgH="164880" progId="Equation.DSMT4">
                    <p:embed/>
                  </p:oleObj>
                </mc:Choice>
                <mc:Fallback>
                  <p:oleObj name="Equation" r:id="rId4" imgW="507960" imgH="164880" progId="Equation.DSMT4">
                    <p:embed/>
                    <p:pic>
                      <p:nvPicPr>
                        <p:cNvPr id="0" name="Object 5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837964" y="1835005"/>
                          <a:ext cx="1022184" cy="33521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rgbClr val="FF0000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0386" name="Object 5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30922473"/>
                </p:ext>
              </p:extLst>
            </p:nvPr>
          </p:nvGraphicFramePr>
          <p:xfrm>
            <a:off x="8648700" y="1187450"/>
            <a:ext cx="1323975" cy="4429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609480" imgH="203040" progId="Equation.DSMT4">
                    <p:embed/>
                  </p:oleObj>
                </mc:Choice>
                <mc:Fallback>
                  <p:oleObj name="Equation" r:id="rId6" imgW="609480" imgH="203040" progId="Equation.DSMT4">
                    <p:embed/>
                    <p:pic>
                      <p:nvPicPr>
                        <p:cNvPr id="0" name="Picture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648700" y="1187450"/>
                          <a:ext cx="1323975" cy="442913"/>
                        </a:xfrm>
                        <a:prstGeom prst="rect">
                          <a:avLst/>
                        </a:prstGeom>
                        <a:solidFill>
                          <a:srgbClr val="FFFF99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rgbClr val="FF0000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81" name="Picture 32" descr="chart_s640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484563" y="1104651"/>
              <a:ext cx="5224462" cy="52244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2" name="Oval 34"/>
            <p:cNvSpPr>
              <a:spLocks noChangeArrowheads="1"/>
            </p:cNvSpPr>
            <p:nvPr/>
          </p:nvSpPr>
          <p:spPr bwMode="auto">
            <a:xfrm>
              <a:off x="4530725" y="2103189"/>
              <a:ext cx="3227388" cy="3263900"/>
            </a:xfrm>
            <a:prstGeom prst="ellipse">
              <a:avLst/>
            </a:prstGeom>
            <a:noFill/>
            <a:ln w="3175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graphicFrame>
          <p:nvGraphicFramePr>
            <p:cNvPr id="85" name="Object 4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44485984"/>
                </p:ext>
              </p:extLst>
            </p:nvPr>
          </p:nvGraphicFramePr>
          <p:xfrm>
            <a:off x="6376988" y="1492250"/>
            <a:ext cx="314325" cy="431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177480" imgH="203040" progId="Equation.DSMT4">
                    <p:embed/>
                  </p:oleObj>
                </mc:Choice>
                <mc:Fallback>
                  <p:oleObj name="Equation" r:id="rId9" imgW="177480" imgH="203040" progId="Equation.DSMT4">
                    <p:embed/>
                    <p:pic>
                      <p:nvPicPr>
                        <p:cNvPr id="0" name="Object 4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376988" y="1492250"/>
                          <a:ext cx="314325" cy="431800"/>
                        </a:xfrm>
                        <a:prstGeom prst="rect">
                          <a:avLst/>
                        </a:prstGeom>
                        <a:solidFill>
                          <a:srgbClr val="FFFF99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7" name="Object 4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12016794"/>
                </p:ext>
              </p:extLst>
            </p:nvPr>
          </p:nvGraphicFramePr>
          <p:xfrm>
            <a:off x="7054725" y="1871414"/>
            <a:ext cx="815975" cy="431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380880" imgH="203040" progId="Equation.DSMT4">
                    <p:embed/>
                  </p:oleObj>
                </mc:Choice>
                <mc:Fallback>
                  <p:oleObj name="Equation" r:id="rId11" imgW="380880" imgH="203040" progId="Equation.DSMT4">
                    <p:embed/>
                    <p:pic>
                      <p:nvPicPr>
                        <p:cNvPr id="0" name="Object 4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54725" y="1871414"/>
                          <a:ext cx="815975" cy="431800"/>
                        </a:xfrm>
                        <a:prstGeom prst="rect">
                          <a:avLst/>
                        </a:prstGeom>
                        <a:solidFill>
                          <a:srgbClr val="FFFF99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3" name="Line 66"/>
            <p:cNvSpPr>
              <a:spLocks noChangeShapeType="1"/>
            </p:cNvSpPr>
            <p:nvPr/>
          </p:nvSpPr>
          <p:spPr bwMode="auto">
            <a:xfrm flipV="1">
              <a:off x="6172200" y="2103189"/>
              <a:ext cx="231775" cy="0"/>
            </a:xfrm>
            <a:prstGeom prst="line">
              <a:avLst/>
            </a:prstGeom>
            <a:noFill/>
            <a:ln w="15875">
              <a:solidFill>
                <a:srgbClr val="993366"/>
              </a:solidFill>
              <a:prstDash val="dash"/>
              <a:round/>
              <a:headEnd/>
              <a:tailEnd type="triangle" w="lg" len="med"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4" name="Line 67"/>
            <p:cNvSpPr>
              <a:spLocks noChangeShapeType="1"/>
            </p:cNvSpPr>
            <p:nvPr/>
          </p:nvSpPr>
          <p:spPr bwMode="auto">
            <a:xfrm>
              <a:off x="6442075" y="2115064"/>
              <a:ext cx="231775" cy="7620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prstDash val="dash"/>
              <a:round/>
              <a:headEnd/>
              <a:tailEnd type="triangle" w="lg" len="med"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5" name="Line 68"/>
            <p:cNvSpPr>
              <a:spLocks noChangeShapeType="1"/>
            </p:cNvSpPr>
            <p:nvPr/>
          </p:nvSpPr>
          <p:spPr bwMode="auto">
            <a:xfrm>
              <a:off x="6788150" y="2257176"/>
              <a:ext cx="231775" cy="7620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prstDash val="dash"/>
              <a:round/>
              <a:headEnd/>
              <a:tailEnd type="triangle" w="lg" len="med"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06" name="Straight Connector 105"/>
            <p:cNvCxnSpPr>
              <a:cxnSpLocks/>
            </p:cNvCxnSpPr>
            <p:nvPr/>
          </p:nvCxnSpPr>
          <p:spPr>
            <a:xfrm>
              <a:off x="6107875" y="890650"/>
              <a:ext cx="0" cy="570168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dash"/>
            </a:ln>
            <a:effectLst/>
          </p:spPr>
        </p:cxnSp>
        <p:graphicFrame>
          <p:nvGraphicFramePr>
            <p:cNvPr id="107" name="Object 5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40990001"/>
                </p:ext>
              </p:extLst>
            </p:nvPr>
          </p:nvGraphicFramePr>
          <p:xfrm>
            <a:off x="6155212" y="4773755"/>
            <a:ext cx="519113" cy="2778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431640" imgH="228600" progId="Equation.DSMT4">
                    <p:embed/>
                  </p:oleObj>
                </mc:Choice>
                <mc:Fallback>
                  <p:oleObj name="Equation" r:id="rId13" imgW="431640" imgH="228600" progId="Equation.DSMT4">
                    <p:embed/>
                    <p:pic>
                      <p:nvPicPr>
                        <p:cNvPr id="0" name="Picture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55212" y="4773755"/>
                          <a:ext cx="519113" cy="2778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00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rgbClr val="FF0000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8" name="Oval 107"/>
            <p:cNvSpPr/>
            <p:nvPr/>
          </p:nvSpPr>
          <p:spPr>
            <a:xfrm>
              <a:off x="6124574" y="2390526"/>
              <a:ext cx="2562225" cy="2619375"/>
            </a:xfrm>
            <a:prstGeom prst="ellipse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rgbClr val="FFFFFF"/>
                </a:solidFill>
                <a:latin typeface="Arial"/>
              </a:endParaRPr>
            </a:p>
          </p:txBody>
        </p:sp>
        <p:graphicFrame>
          <p:nvGraphicFramePr>
            <p:cNvPr id="109" name="Object 5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17437923"/>
                </p:ext>
              </p:extLst>
            </p:nvPr>
          </p:nvGraphicFramePr>
          <p:xfrm>
            <a:off x="8734425" y="4518025"/>
            <a:ext cx="735013" cy="4032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444240" imgH="241200" progId="Equation.DSMT4">
                    <p:embed/>
                  </p:oleObj>
                </mc:Choice>
                <mc:Fallback>
                  <p:oleObj name="Equation" r:id="rId15" imgW="444240" imgH="241200" progId="Equation.DSMT4">
                    <p:embed/>
                    <p:pic>
                      <p:nvPicPr>
                        <p:cNvPr id="0" name="Picture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734425" y="4518025"/>
                          <a:ext cx="735013" cy="4032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00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rgbClr val="FF0000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2" name="Oval 111"/>
            <p:cNvSpPr/>
            <p:nvPr/>
          </p:nvSpPr>
          <p:spPr>
            <a:xfrm>
              <a:off x="7114232" y="4941656"/>
              <a:ext cx="140677" cy="140677"/>
            </a:xfrm>
            <a:prstGeom prst="ellipse">
              <a:avLst/>
            </a:prstGeom>
            <a:solidFill>
              <a:srgbClr val="00FFFF"/>
            </a:solidFill>
            <a:ln w="1270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9" name="Line 62"/>
            <p:cNvSpPr>
              <a:spLocks noChangeShapeType="1"/>
            </p:cNvSpPr>
            <p:nvPr/>
          </p:nvSpPr>
          <p:spPr bwMode="auto">
            <a:xfrm flipH="1" flipV="1">
              <a:off x="5252852" y="2410689"/>
              <a:ext cx="893405" cy="129909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graphicFrame>
          <p:nvGraphicFramePr>
            <p:cNvPr id="120" name="Object 6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75085528"/>
                </p:ext>
              </p:extLst>
            </p:nvPr>
          </p:nvGraphicFramePr>
          <p:xfrm>
            <a:off x="5146317" y="2946936"/>
            <a:ext cx="422275" cy="3968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7" imgW="215640" imgH="203040" progId="Equation.DSMT4">
                    <p:embed/>
                  </p:oleObj>
                </mc:Choice>
                <mc:Fallback>
                  <p:oleObj name="Equation" r:id="rId17" imgW="215640" imgH="203040" progId="Equation.DSMT4">
                    <p:embed/>
                    <p:pic>
                      <p:nvPicPr>
                        <p:cNvPr id="0" name="Object 6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46317" y="2946936"/>
                          <a:ext cx="422275" cy="396875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23" name="Straight Connector 122"/>
            <p:cNvCxnSpPr>
              <a:stCxn id="119" idx="0"/>
            </p:cNvCxnSpPr>
            <p:nvPr/>
          </p:nvCxnSpPr>
          <p:spPr>
            <a:xfrm flipV="1">
              <a:off x="6146257" y="902523"/>
              <a:ext cx="282252" cy="2807257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Oval 114"/>
            <p:cNvSpPr/>
            <p:nvPr/>
          </p:nvSpPr>
          <p:spPr>
            <a:xfrm>
              <a:off x="6230282" y="2042554"/>
              <a:ext cx="140677" cy="140677"/>
            </a:xfrm>
            <a:prstGeom prst="ellipse">
              <a:avLst/>
            </a:prstGeom>
            <a:solidFill>
              <a:srgbClr val="00FFFF"/>
            </a:solidFill>
            <a:ln w="1270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rgbClr val="FFFFFF"/>
                </a:solidFill>
                <a:latin typeface="Arial"/>
              </a:endParaRPr>
            </a:p>
          </p:txBody>
        </p:sp>
        <p:cxnSp>
          <p:nvCxnSpPr>
            <p:cNvPr id="124" name="Straight Connector 123"/>
            <p:cNvCxnSpPr>
              <a:stCxn id="119" idx="0"/>
            </p:cNvCxnSpPr>
            <p:nvPr/>
          </p:nvCxnSpPr>
          <p:spPr>
            <a:xfrm flipV="1">
              <a:off x="6146257" y="1389411"/>
              <a:ext cx="1814169" cy="2320369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Oval 110"/>
            <p:cNvSpPr/>
            <p:nvPr/>
          </p:nvSpPr>
          <p:spPr>
            <a:xfrm>
              <a:off x="7062316" y="2367603"/>
              <a:ext cx="140677" cy="140677"/>
            </a:xfrm>
            <a:prstGeom prst="ellipse">
              <a:avLst/>
            </a:prstGeom>
            <a:solidFill>
              <a:srgbClr val="00FFFF"/>
            </a:solidFill>
            <a:ln w="1270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9" name="Freeform 128"/>
            <p:cNvSpPr/>
            <p:nvPr/>
          </p:nvSpPr>
          <p:spPr>
            <a:xfrm rot="229204">
              <a:off x="6452260" y="1009401"/>
              <a:ext cx="1330036" cy="475013"/>
            </a:xfrm>
            <a:custGeom>
              <a:avLst/>
              <a:gdLst>
                <a:gd name="connsiteX0" fmla="*/ 0 w 1330036"/>
                <a:gd name="connsiteY0" fmla="*/ 0 h 475013"/>
                <a:gd name="connsiteX1" fmla="*/ 486888 w 1330036"/>
                <a:gd name="connsiteY1" fmla="*/ 83127 h 475013"/>
                <a:gd name="connsiteX2" fmla="*/ 1033153 w 1330036"/>
                <a:gd name="connsiteY2" fmla="*/ 273133 h 475013"/>
                <a:gd name="connsiteX3" fmla="*/ 1330036 w 1330036"/>
                <a:gd name="connsiteY3" fmla="*/ 475013 h 475013"/>
                <a:gd name="connsiteX0" fmla="*/ 0 w 1330036"/>
                <a:gd name="connsiteY0" fmla="*/ 0 h 475013"/>
                <a:gd name="connsiteX1" fmla="*/ 558140 w 1330036"/>
                <a:gd name="connsiteY1" fmla="*/ 83127 h 475013"/>
                <a:gd name="connsiteX2" fmla="*/ 1033153 w 1330036"/>
                <a:gd name="connsiteY2" fmla="*/ 273133 h 475013"/>
                <a:gd name="connsiteX3" fmla="*/ 1330036 w 1330036"/>
                <a:gd name="connsiteY3" fmla="*/ 475013 h 475013"/>
                <a:gd name="connsiteX0" fmla="*/ 0 w 1330036"/>
                <a:gd name="connsiteY0" fmla="*/ 0 h 475013"/>
                <a:gd name="connsiteX1" fmla="*/ 558140 w 1330036"/>
                <a:gd name="connsiteY1" fmla="*/ 83127 h 475013"/>
                <a:gd name="connsiteX2" fmla="*/ 985651 w 1330036"/>
                <a:gd name="connsiteY2" fmla="*/ 225632 h 475013"/>
                <a:gd name="connsiteX3" fmla="*/ 1330036 w 1330036"/>
                <a:gd name="connsiteY3" fmla="*/ 475013 h 475013"/>
                <a:gd name="connsiteX0" fmla="*/ 0 w 1330036"/>
                <a:gd name="connsiteY0" fmla="*/ 0 h 475013"/>
                <a:gd name="connsiteX1" fmla="*/ 475013 w 1330036"/>
                <a:gd name="connsiteY1" fmla="*/ 47501 h 475013"/>
                <a:gd name="connsiteX2" fmla="*/ 985651 w 1330036"/>
                <a:gd name="connsiteY2" fmla="*/ 225632 h 475013"/>
                <a:gd name="connsiteX3" fmla="*/ 1330036 w 1330036"/>
                <a:gd name="connsiteY3" fmla="*/ 475013 h 475013"/>
                <a:gd name="connsiteX0" fmla="*/ 0 w 1330036"/>
                <a:gd name="connsiteY0" fmla="*/ 0 h 475013"/>
                <a:gd name="connsiteX1" fmla="*/ 475013 w 1330036"/>
                <a:gd name="connsiteY1" fmla="*/ 47501 h 475013"/>
                <a:gd name="connsiteX2" fmla="*/ 922450 w 1330036"/>
                <a:gd name="connsiteY2" fmla="*/ 170343 h 475013"/>
                <a:gd name="connsiteX3" fmla="*/ 1330036 w 1330036"/>
                <a:gd name="connsiteY3" fmla="*/ 475013 h 475013"/>
                <a:gd name="connsiteX0" fmla="*/ 0 w 1330036"/>
                <a:gd name="connsiteY0" fmla="*/ 0 h 475013"/>
                <a:gd name="connsiteX1" fmla="*/ 521617 w 1330036"/>
                <a:gd name="connsiteY1" fmla="*/ 32486 h 475013"/>
                <a:gd name="connsiteX2" fmla="*/ 922450 w 1330036"/>
                <a:gd name="connsiteY2" fmla="*/ 170343 h 475013"/>
                <a:gd name="connsiteX3" fmla="*/ 1330036 w 1330036"/>
                <a:gd name="connsiteY3" fmla="*/ 475013 h 475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0036" h="475013">
                  <a:moveTo>
                    <a:pt x="0" y="0"/>
                  </a:moveTo>
                  <a:cubicBezTo>
                    <a:pt x="157348" y="18802"/>
                    <a:pt x="367875" y="4096"/>
                    <a:pt x="521617" y="32486"/>
                  </a:cubicBezTo>
                  <a:cubicBezTo>
                    <a:pt x="675359" y="60877"/>
                    <a:pt x="787714" y="96589"/>
                    <a:pt x="922450" y="170343"/>
                  </a:cubicBezTo>
                  <a:cubicBezTo>
                    <a:pt x="1057186" y="244097"/>
                    <a:pt x="1251857" y="406730"/>
                    <a:pt x="1330036" y="475013"/>
                  </a:cubicBezTo>
                </a:path>
              </a:pathLst>
            </a:cu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100389" name="Object 3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59240749"/>
                </p:ext>
              </p:extLst>
            </p:nvPr>
          </p:nvGraphicFramePr>
          <p:xfrm>
            <a:off x="7372103" y="681344"/>
            <a:ext cx="327066" cy="4194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9" imgW="139680" imgH="177480" progId="Equation.DSMT4">
                    <p:embed/>
                  </p:oleObj>
                </mc:Choice>
                <mc:Fallback>
                  <p:oleObj name="Equation" r:id="rId19" imgW="139680" imgH="177480" progId="Equation.DSMT4">
                    <p:embed/>
                    <p:pic>
                      <p:nvPicPr>
                        <p:cNvPr id="0" name="Picture 3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72103" y="681344"/>
                          <a:ext cx="327066" cy="419498"/>
                        </a:xfrm>
                        <a:prstGeom prst="rect">
                          <a:avLst/>
                        </a:prstGeom>
                        <a:solidFill>
                          <a:srgbClr val="FFCCFF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rgbClr val="FF0000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2E8DDFC-3219-E9E6-80EA-0E251B59FB69}"/>
                </a:ext>
              </a:extLst>
            </p:cNvPr>
            <p:cNvSpPr txBox="1"/>
            <p:nvPr/>
          </p:nvSpPr>
          <p:spPr>
            <a:xfrm>
              <a:off x="3737918" y="2897659"/>
              <a:ext cx="1261884" cy="369332"/>
            </a:xfrm>
            <a:prstGeom prst="rect">
              <a:avLst/>
            </a:prstGeom>
            <a:solidFill>
              <a:srgbClr val="FFFF99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Capacitive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395AB23-9371-F9C4-97BC-126634B76809}"/>
                </a:ext>
              </a:extLst>
            </p:cNvPr>
            <p:cNvSpPr txBox="1"/>
            <p:nvPr/>
          </p:nvSpPr>
          <p:spPr>
            <a:xfrm>
              <a:off x="3781913" y="4044778"/>
              <a:ext cx="1107997" cy="369332"/>
            </a:xfrm>
            <a:prstGeom prst="rect">
              <a:avLst/>
            </a:prstGeom>
            <a:solidFill>
              <a:srgbClr val="FFFF99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Inductive</a:t>
              </a: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722870" y="957944"/>
            <a:ext cx="2847645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itchFamily="34" charset="0"/>
                <a:cs typeface="Arial" pitchFamily="34" charset="0"/>
              </a:rPr>
              <a:t>Note:</a:t>
            </a:r>
          </a:p>
          <a:p>
            <a:pPr algn="ctr"/>
            <a:r>
              <a:rPr lang="en-US" dirty="0">
                <a:latin typeface="Arial" pitchFamily="34" charset="0"/>
                <a:cs typeface="Arial" pitchFamily="34" charset="0"/>
              </a:rPr>
              <a:t>We must use this </a:t>
            </a:r>
            <a:r>
              <a:rPr lang="en-US" u="sng" dirty="0">
                <a:latin typeface="Arial" pitchFamily="34" charset="0"/>
                <a:cs typeface="Arial" pitchFamily="34" charset="0"/>
              </a:rPr>
              <a:t>upper </a:t>
            </a:r>
            <a:r>
              <a:rPr lang="en-US" dirty="0">
                <a:latin typeface="Arial" pitchFamily="34" charset="0"/>
                <a:cs typeface="Arial" pitchFamily="34" charset="0"/>
              </a:rPr>
              <a:t>point for an </a:t>
            </a:r>
            <a:r>
              <a:rPr lang="en-US" u="sng" dirty="0">
                <a:latin typeface="Arial" pitchFamily="34" charset="0"/>
                <a:cs typeface="Arial" pitchFamily="34" charset="0"/>
              </a:rPr>
              <a:t>inductive</a:t>
            </a:r>
            <a:r>
              <a:rPr lang="en-US" dirty="0">
                <a:latin typeface="Arial" pitchFamily="34" charset="0"/>
                <a:cs typeface="Arial" pitchFamily="34" charset="0"/>
              </a:rPr>
              <a:t> iris.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3F2E264-43EE-A2B9-2D74-600DB0C6CA50}"/>
              </a:ext>
            </a:extLst>
          </p:cNvPr>
          <p:cNvCxnSpPr>
            <a:cxnSpLocks/>
          </p:cNvCxnSpPr>
          <p:nvPr/>
        </p:nvCxnSpPr>
        <p:spPr>
          <a:xfrm>
            <a:off x="3663778" y="1884405"/>
            <a:ext cx="3873844" cy="506627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81765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lide Number Placeholder 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63C2-E354-4733-8A09-A5F398AA1CEE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78" name="TextBox 77"/>
          <p:cNvSpPr txBox="1"/>
          <p:nvPr/>
        </p:nvSpPr>
        <p:spPr>
          <a:xfrm>
            <a:off x="2301901" y="788827"/>
            <a:ext cx="7230121" cy="400110"/>
          </a:xfrm>
          <a:prstGeom prst="rect">
            <a:avLst/>
          </a:prstGeom>
          <a:solidFill>
            <a:srgbClr val="CCFFFF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en-US" sz="2000" u="sng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quarter-wave transformer</a:t>
            </a: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matching scheme is shown here.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434986" y="5761845"/>
            <a:ext cx="3491346" cy="584775"/>
          </a:xfrm>
          <a:prstGeom prst="rect">
            <a:avLst/>
          </a:prstGeom>
          <a:noFill/>
          <a:ln w="19050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The iris is used to cancel the input susceptance at 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z = -d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885022" y="1788047"/>
            <a:ext cx="3027407" cy="138499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rial" pitchFamily="34" charset="0"/>
                <a:cs typeface="Arial" pitchFamily="34" charset="0"/>
              </a:rPr>
              <a:t>Note:</a:t>
            </a:r>
          </a:p>
          <a:p>
            <a:pPr algn="ctr"/>
            <a:r>
              <a:rPr lang="en-US" sz="1400" dirty="0">
                <a:latin typeface="Arial" pitchFamily="34" charset="0"/>
                <a:cs typeface="Arial" pitchFamily="34" charset="0"/>
              </a:rPr>
              <a:t>The arbitrary distance 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 gives us a “safety buffer” from the horn discontinuity, to allow the higher-order modes to decay. The extra 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  <a:sym typeface="Symbol"/>
              </a:rPr>
              <a:t></a:t>
            </a:r>
            <a:r>
              <a:rPr lang="en-US" sz="1400" i="1" baseline="-25000" dirty="0">
                <a:latin typeface="Times New Roman" pitchFamily="18" charset="0"/>
                <a:cs typeface="Times New Roman" pitchFamily="18" charset="0"/>
                <a:sym typeface="Symbol"/>
              </a:rPr>
              <a:t>g</a:t>
            </a:r>
            <a:r>
              <a:rPr lang="en-US" sz="1400" dirty="0">
                <a:latin typeface="Times New Roman" pitchFamily="18" charset="0"/>
                <a:cs typeface="Times New Roman" pitchFamily="18" charset="0"/>
                <a:sym typeface="Symbol"/>
              </a:rPr>
              <a:t>/2 </a:t>
            </a:r>
            <a:r>
              <a:rPr lang="en-US" sz="1400" dirty="0">
                <a:latin typeface="Arial" pitchFamily="34" charset="0"/>
                <a:cs typeface="Arial" pitchFamily="34" charset="0"/>
                <a:sym typeface="Symbol"/>
              </a:rPr>
              <a:t>is also a safety buffer.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783308" y="1"/>
            <a:ext cx="8884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Using Irises for Matching (cont.)</a:t>
            </a:r>
          </a:p>
        </p:txBody>
      </p:sp>
      <p:grpSp>
        <p:nvGrpSpPr>
          <p:cNvPr id="56" name="Group 55"/>
          <p:cNvGrpSpPr/>
          <p:nvPr/>
        </p:nvGrpSpPr>
        <p:grpSpPr>
          <a:xfrm>
            <a:off x="1309590" y="2306497"/>
            <a:ext cx="6906470" cy="3206077"/>
            <a:chOff x="1199408" y="2435898"/>
            <a:chExt cx="6906470" cy="3206077"/>
          </a:xfrm>
        </p:grpSpPr>
        <p:sp>
          <p:nvSpPr>
            <p:cNvPr id="40" name="Text Box 4"/>
            <p:cNvSpPr txBox="1">
              <a:spLocks noChangeArrowheads="1"/>
            </p:cNvSpPr>
            <p:nvPr/>
          </p:nvSpPr>
          <p:spPr bwMode="auto">
            <a:xfrm>
              <a:off x="1988132" y="2807500"/>
              <a:ext cx="1439512" cy="36933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kern="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Symbol" pitchFamily="18" charset="2"/>
                </a:rPr>
                <a:t>Top view</a:t>
              </a:r>
              <a:endParaRPr lang="en-US" i="1" kern="0" dirty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Symbol" pitchFamily="18" charset="2"/>
              </a:endParaRPr>
            </a:p>
          </p:txBody>
        </p:sp>
        <p:sp>
          <p:nvSpPr>
            <p:cNvPr id="43" name="Line 10"/>
            <p:cNvSpPr>
              <a:spLocks noChangeShapeType="1"/>
            </p:cNvSpPr>
            <p:nvPr/>
          </p:nvSpPr>
          <p:spPr bwMode="auto">
            <a:xfrm>
              <a:off x="7165666" y="4356236"/>
              <a:ext cx="54927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4" name="Line 13"/>
            <p:cNvSpPr>
              <a:spLocks noChangeShapeType="1"/>
            </p:cNvSpPr>
            <p:nvPr/>
          </p:nvSpPr>
          <p:spPr bwMode="auto">
            <a:xfrm flipV="1">
              <a:off x="6312068" y="2779787"/>
              <a:ext cx="0" cy="40278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graphicFrame>
          <p:nvGraphicFramePr>
            <p:cNvPr id="47" name="Object 35"/>
            <p:cNvGraphicFramePr>
              <a:graphicFrameLocks noChangeAspect="1"/>
            </p:cNvGraphicFramePr>
            <p:nvPr/>
          </p:nvGraphicFramePr>
          <p:xfrm>
            <a:off x="7894740" y="4266762"/>
            <a:ext cx="211138" cy="206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114120" imgH="126720" progId="Equation.DSMT4">
                    <p:embed/>
                  </p:oleObj>
                </mc:Choice>
                <mc:Fallback>
                  <p:oleObj name="Equation" r:id="rId2" imgW="114120" imgH="126720" progId="Equation.DSMT4">
                    <p:embed/>
                    <p:pic>
                      <p:nvPicPr>
                        <p:cNvPr id="0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894740" y="4266762"/>
                          <a:ext cx="211138" cy="2063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8" name="Object 35"/>
            <p:cNvGraphicFramePr>
              <a:graphicFrameLocks noChangeAspect="1"/>
            </p:cNvGraphicFramePr>
            <p:nvPr/>
          </p:nvGraphicFramePr>
          <p:xfrm>
            <a:off x="6206240" y="2435898"/>
            <a:ext cx="234950" cy="2270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126720" imgH="139680" progId="Equation.DSMT4">
                    <p:embed/>
                  </p:oleObj>
                </mc:Choice>
                <mc:Fallback>
                  <p:oleObj name="Equation" r:id="rId4" imgW="126720" imgH="139680" progId="Equation.DSMT4">
                    <p:embed/>
                    <p:pic>
                      <p:nvPicPr>
                        <p:cNvPr id="0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06240" y="2435898"/>
                          <a:ext cx="234950" cy="22701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0" name="Object 20"/>
            <p:cNvGraphicFramePr>
              <a:graphicFrameLocks noChangeAspect="1"/>
            </p:cNvGraphicFramePr>
            <p:nvPr/>
          </p:nvGraphicFramePr>
          <p:xfrm>
            <a:off x="5821820" y="4653849"/>
            <a:ext cx="257175" cy="2889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139680" imgH="177480" progId="Equation.DSMT4">
                    <p:embed/>
                  </p:oleObj>
                </mc:Choice>
                <mc:Fallback>
                  <p:oleObj name="Equation" r:id="rId6" imgW="139680" imgH="177480" progId="Equation.DSMT4">
                    <p:embed/>
                    <p:pic>
                      <p:nvPicPr>
                        <p:cNvPr id="0" name="Object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21820" y="4653849"/>
                          <a:ext cx="257175" cy="2889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64" name="Straight Arrow Connector 63"/>
            <p:cNvCxnSpPr/>
            <p:nvPr/>
          </p:nvCxnSpPr>
          <p:spPr>
            <a:xfrm>
              <a:off x="1625936" y="3325082"/>
              <a:ext cx="0" cy="1000481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65" name="Object 28"/>
            <p:cNvGraphicFramePr>
              <a:graphicFrameLocks noChangeAspect="1"/>
            </p:cNvGraphicFramePr>
            <p:nvPr/>
          </p:nvGraphicFramePr>
          <p:xfrm>
            <a:off x="1246544" y="3677801"/>
            <a:ext cx="233363" cy="2270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126720" imgH="139680" progId="Equation.DSMT4">
                    <p:embed/>
                  </p:oleObj>
                </mc:Choice>
                <mc:Fallback>
                  <p:oleObj name="Equation" r:id="rId8" imgW="126720" imgH="139680" progId="Equation.DSMT4">
                    <p:embed/>
                    <p:pic>
                      <p:nvPicPr>
                        <p:cNvPr id="0" name="Object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46544" y="3677801"/>
                          <a:ext cx="233363" cy="22701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8" name="Isosceles Triangle 67"/>
            <p:cNvSpPr/>
            <p:nvPr/>
          </p:nvSpPr>
          <p:spPr>
            <a:xfrm rot="16200000">
              <a:off x="5433425" y="3150318"/>
              <a:ext cx="1840675" cy="1389413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61" name="Object 2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30232420"/>
                </p:ext>
              </p:extLst>
            </p:nvPr>
          </p:nvGraphicFramePr>
          <p:xfrm>
            <a:off x="2224088" y="3627438"/>
            <a:ext cx="893762" cy="3921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583920" imgH="241200" progId="Equation.DSMT4">
                    <p:embed/>
                  </p:oleObj>
                </mc:Choice>
                <mc:Fallback>
                  <p:oleObj name="Equation" r:id="rId10" imgW="583920" imgH="241200" progId="Equation.DSMT4">
                    <p:embed/>
                    <p:pic>
                      <p:nvPicPr>
                        <p:cNvPr id="0" name="Object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24088" y="3627438"/>
                          <a:ext cx="893762" cy="39211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188" name="Object 28"/>
            <p:cNvGraphicFramePr>
              <a:graphicFrameLocks noChangeAspect="1"/>
            </p:cNvGraphicFramePr>
            <p:nvPr/>
          </p:nvGraphicFramePr>
          <p:xfrm>
            <a:off x="4694115" y="2897198"/>
            <a:ext cx="1249485" cy="2900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825480" imgH="203040" progId="Equation.DSMT4">
                    <p:embed/>
                  </p:oleObj>
                </mc:Choice>
                <mc:Fallback>
                  <p:oleObj name="Equation" r:id="rId12" imgW="825480" imgH="203040" progId="Equation.DSMT4">
                    <p:embed/>
                    <p:pic>
                      <p:nvPicPr>
                        <p:cNvPr id="0" name="Object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94115" y="2897198"/>
                          <a:ext cx="1249485" cy="29001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189" name="Object 29"/>
            <p:cNvGraphicFramePr>
              <a:graphicFrameLocks noChangeAspect="1"/>
            </p:cNvGraphicFramePr>
            <p:nvPr/>
          </p:nvGraphicFramePr>
          <p:xfrm>
            <a:off x="7211210" y="3719916"/>
            <a:ext cx="596900" cy="254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368280" imgH="177480" progId="Equation.DSMT4">
                    <p:embed/>
                  </p:oleObj>
                </mc:Choice>
                <mc:Fallback>
                  <p:oleObj name="Equation" r:id="rId14" imgW="368280" imgH="177480" progId="Equation.DSMT4">
                    <p:embed/>
                    <p:pic>
                      <p:nvPicPr>
                        <p:cNvPr id="0" name="Object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211210" y="3719916"/>
                          <a:ext cx="596900" cy="2540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73" name="Straight Arrow Connector 72"/>
            <p:cNvCxnSpPr/>
            <p:nvPr/>
          </p:nvCxnSpPr>
          <p:spPr>
            <a:xfrm>
              <a:off x="5500254" y="4490843"/>
              <a:ext cx="81939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24"/>
            <p:cNvSpPr/>
            <p:nvPr/>
          </p:nvSpPr>
          <p:spPr>
            <a:xfrm>
              <a:off x="3621975" y="3336959"/>
              <a:ext cx="593766" cy="99752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0" name="Straight Connector 69"/>
            <p:cNvCxnSpPr/>
            <p:nvPr/>
          </p:nvCxnSpPr>
          <p:spPr>
            <a:xfrm>
              <a:off x="5462623" y="3325082"/>
              <a:ext cx="0" cy="296883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5460644" y="4035622"/>
              <a:ext cx="0" cy="296883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5"/>
            <p:cNvSpPr/>
            <p:nvPr/>
          </p:nvSpPr>
          <p:spPr>
            <a:xfrm>
              <a:off x="5553826" y="3343762"/>
              <a:ext cx="771894" cy="973776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101386" name="Object 21"/>
            <p:cNvGraphicFramePr>
              <a:graphicFrameLocks noChangeAspect="1"/>
            </p:cNvGraphicFramePr>
            <p:nvPr/>
          </p:nvGraphicFramePr>
          <p:xfrm>
            <a:off x="3579812" y="4636915"/>
            <a:ext cx="677862" cy="3921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368280" imgH="241200" progId="Equation.DSMT4">
                    <p:embed/>
                  </p:oleObj>
                </mc:Choice>
                <mc:Fallback>
                  <p:oleObj name="Equation" r:id="rId16" imgW="368280" imgH="241200" progId="Equation.DSMT4">
                    <p:embed/>
                    <p:pic>
                      <p:nvPicPr>
                        <p:cNvPr id="0" name="Picture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79812" y="4636915"/>
                          <a:ext cx="677862" cy="39211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30" name="Straight Arrow Connector 29"/>
            <p:cNvCxnSpPr/>
            <p:nvPr/>
          </p:nvCxnSpPr>
          <p:spPr>
            <a:xfrm>
              <a:off x="3596244" y="4498760"/>
              <a:ext cx="619496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>
              <a:off x="4234543" y="4499749"/>
              <a:ext cx="1204356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01387" name="Object 21"/>
            <p:cNvGraphicFramePr>
              <a:graphicFrameLocks noChangeAspect="1"/>
            </p:cNvGraphicFramePr>
            <p:nvPr/>
          </p:nvGraphicFramePr>
          <p:xfrm>
            <a:off x="4575361" y="4623183"/>
            <a:ext cx="677862" cy="3921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368280" imgH="241200" progId="Equation.DSMT4">
                    <p:embed/>
                  </p:oleObj>
                </mc:Choice>
                <mc:Fallback>
                  <p:oleObj name="Equation" r:id="rId18" imgW="368280" imgH="241200" progId="Equation.DSMT4">
                    <p:embed/>
                    <p:pic>
                      <p:nvPicPr>
                        <p:cNvPr id="0" name="Picture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75361" y="4623183"/>
                          <a:ext cx="677862" cy="39211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1389" name="Object 2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45317010"/>
                </p:ext>
              </p:extLst>
            </p:nvPr>
          </p:nvGraphicFramePr>
          <p:xfrm>
            <a:off x="3676006" y="3661589"/>
            <a:ext cx="446087" cy="371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241200" imgH="228600" progId="Equation.DSMT4">
                    <p:embed/>
                  </p:oleObj>
                </mc:Choice>
                <mc:Fallback>
                  <p:oleObj name="Equation" r:id="rId20" imgW="241200" imgH="228600" progId="Equation.DSMT4">
                    <p:embed/>
                    <p:pic>
                      <p:nvPicPr>
                        <p:cNvPr id="0" name="Picture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76006" y="3661589"/>
                          <a:ext cx="446087" cy="371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8" name="TextBox 37"/>
            <p:cNvSpPr txBox="1"/>
            <p:nvPr/>
          </p:nvSpPr>
          <p:spPr>
            <a:xfrm>
              <a:off x="1199408" y="5260760"/>
              <a:ext cx="28264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Quarter-wave transformer</a:t>
              </a:r>
            </a:p>
          </p:txBody>
        </p:sp>
        <p:cxnSp>
          <p:nvCxnSpPr>
            <p:cNvPr id="42" name="Straight Arrow Connector 41"/>
            <p:cNvCxnSpPr/>
            <p:nvPr/>
          </p:nvCxnSpPr>
          <p:spPr>
            <a:xfrm flipV="1">
              <a:off x="2897579" y="4108855"/>
              <a:ext cx="855024" cy="99753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/>
            <p:cNvSpPr txBox="1"/>
            <p:nvPr/>
          </p:nvSpPr>
          <p:spPr>
            <a:xfrm>
              <a:off x="4702629" y="5272643"/>
              <a:ext cx="16039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itchFamily="34" charset="0"/>
                  <a:cs typeface="Arial" pitchFamily="34" charset="0"/>
                </a:rPr>
                <a:t>Safety buffers</a:t>
              </a:r>
            </a:p>
          </p:txBody>
        </p:sp>
        <p:cxnSp>
          <p:nvCxnSpPr>
            <p:cNvPr id="52" name="Straight Arrow Connector 51"/>
            <p:cNvCxnSpPr/>
            <p:nvPr/>
          </p:nvCxnSpPr>
          <p:spPr>
            <a:xfrm flipH="1" flipV="1">
              <a:off x="4987636" y="3966360"/>
              <a:ext cx="516976" cy="127065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/>
            <p:nvPr/>
          </p:nvCxnSpPr>
          <p:spPr>
            <a:xfrm flipV="1">
              <a:off x="5628904" y="3930734"/>
              <a:ext cx="178129" cy="130628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01390" name="Object 29"/>
            <p:cNvGraphicFramePr>
              <a:graphicFrameLocks noChangeAspect="1"/>
            </p:cNvGraphicFramePr>
            <p:nvPr/>
          </p:nvGraphicFramePr>
          <p:xfrm>
            <a:off x="4939849" y="3490913"/>
            <a:ext cx="390525" cy="254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2" imgW="241200" imgH="177480" progId="Equation.DSMT4">
                    <p:embed/>
                  </p:oleObj>
                </mc:Choice>
                <mc:Fallback>
                  <p:oleObj name="Equation" r:id="rId22" imgW="241200" imgH="177480" progId="Equation.DSMT4">
                    <p:embed/>
                    <p:pic>
                      <p:nvPicPr>
                        <p:cNvPr id="0" name="Picture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39849" y="3490913"/>
                          <a:ext cx="390525" cy="2540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51" name="Straight Connector 50"/>
            <p:cNvCxnSpPr/>
            <p:nvPr/>
          </p:nvCxnSpPr>
          <p:spPr>
            <a:xfrm>
              <a:off x="4242488" y="3113319"/>
              <a:ext cx="0" cy="849086"/>
            </a:xfrm>
            <a:prstGeom prst="line">
              <a:avLst/>
            </a:prstGeom>
            <a:ln w="1905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Right Arrow 54"/>
            <p:cNvSpPr/>
            <p:nvPr/>
          </p:nvSpPr>
          <p:spPr>
            <a:xfrm>
              <a:off x="4169230" y="2928261"/>
              <a:ext cx="228600" cy="108857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101391" name="Object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89644496"/>
                </p:ext>
              </p:extLst>
            </p:nvPr>
          </p:nvGraphicFramePr>
          <p:xfrm>
            <a:off x="3582988" y="2481714"/>
            <a:ext cx="968375" cy="4016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4" imgW="609480" imgH="253800" progId="Equation.DSMT4">
                    <p:embed/>
                  </p:oleObj>
                </mc:Choice>
                <mc:Fallback>
                  <p:oleObj name="Equation" r:id="rId24" imgW="609480" imgH="253800" progId="Equation.DSMT4">
                    <p:embed/>
                    <p:pic>
                      <p:nvPicPr>
                        <p:cNvPr id="0" name="Picture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82988" y="2481714"/>
                          <a:ext cx="968375" cy="4016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8" name="Rectangle 6"/>
            <p:cNvSpPr>
              <a:spLocks noChangeArrowheads="1"/>
            </p:cNvSpPr>
            <p:nvPr/>
          </p:nvSpPr>
          <p:spPr bwMode="auto">
            <a:xfrm>
              <a:off x="1860429" y="3325082"/>
              <a:ext cx="4467225" cy="1009631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</p:grpSp>
      <p:graphicFrame>
        <p:nvGraphicFramePr>
          <p:cNvPr id="101392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9778239"/>
              </p:ext>
            </p:extLst>
          </p:nvPr>
        </p:nvGraphicFramePr>
        <p:xfrm>
          <a:off x="3105321" y="5982558"/>
          <a:ext cx="1606550" cy="50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927000" imgH="291960" progId="Equation.DSMT4">
                  <p:embed/>
                </p:oleObj>
              </mc:Choice>
              <mc:Fallback>
                <p:oleObj name="Equation" r:id="rId26" imgW="927000" imgH="291960" progId="Equation.DSMT4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5321" y="5982558"/>
                        <a:ext cx="1606550" cy="506413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D3C30B31-2586-F395-FCB9-6AB0483A4023}"/>
              </a:ext>
            </a:extLst>
          </p:cNvPr>
          <p:cNvSpPr txBox="1"/>
          <p:nvPr/>
        </p:nvSpPr>
        <p:spPr>
          <a:xfrm>
            <a:off x="803188" y="1729947"/>
            <a:ext cx="3604385" cy="369332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Here is the distance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is arbitrary.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8D41B8-44DA-5A93-CC0C-8200680419CB}"/>
              </a:ext>
            </a:extLst>
          </p:cNvPr>
          <p:cNvSpPr txBox="1"/>
          <p:nvPr/>
        </p:nvSpPr>
        <p:spPr>
          <a:xfrm>
            <a:off x="8877300" y="3384550"/>
            <a:ext cx="3041650" cy="73866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Note: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Input impedance repeats after one-half of a guided wavelength.</a:t>
            </a:r>
          </a:p>
        </p:txBody>
      </p:sp>
    </p:spTree>
    <p:extLst>
      <p:ext uri="{BB962C8B-B14F-4D97-AF65-F5344CB8AC3E}">
        <p14:creationId xmlns:p14="http://schemas.microsoft.com/office/powerpoint/2010/main" val="82817650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lide Number Placeholder 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63C2-E354-4733-8A09-A5F398AA1CEE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118" name="TextBox 117"/>
          <p:cNvSpPr txBox="1"/>
          <p:nvPr/>
        </p:nvSpPr>
        <p:spPr>
          <a:xfrm>
            <a:off x="1783308" y="1"/>
            <a:ext cx="8884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Using Irises for Matching (cont.)</a:t>
            </a:r>
          </a:p>
        </p:txBody>
      </p:sp>
      <p:sp>
        <p:nvSpPr>
          <p:cNvPr id="95" name="Line 57"/>
          <p:cNvSpPr>
            <a:spLocks noChangeShapeType="1"/>
          </p:cNvSpPr>
          <p:nvPr/>
        </p:nvSpPr>
        <p:spPr bwMode="auto">
          <a:xfrm flipH="1">
            <a:off x="3518929" y="3691374"/>
            <a:ext cx="6340790" cy="0"/>
          </a:xfrm>
          <a:prstGeom prst="line">
            <a:avLst/>
          </a:prstGeom>
          <a:noFill/>
          <a:ln w="1587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1256698" y="4662747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Choose:</a:t>
            </a:r>
          </a:p>
        </p:txBody>
      </p:sp>
      <p:graphicFrame>
        <p:nvGraphicFramePr>
          <p:cNvPr id="104461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5195839"/>
              </p:ext>
            </p:extLst>
          </p:nvPr>
        </p:nvGraphicFramePr>
        <p:xfrm>
          <a:off x="866603" y="2931083"/>
          <a:ext cx="2095500" cy="766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82680" imgH="469800" progId="Equation.DSMT4">
                  <p:embed/>
                </p:oleObj>
              </mc:Choice>
              <mc:Fallback>
                <p:oleObj name="Equation" r:id="rId2" imgW="1282680" imgH="469800" progId="Equation.DSMT4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6603" y="2931083"/>
                        <a:ext cx="2095500" cy="766762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62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4182149"/>
              </p:ext>
            </p:extLst>
          </p:nvPr>
        </p:nvGraphicFramePr>
        <p:xfrm>
          <a:off x="893119" y="3845871"/>
          <a:ext cx="1296988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74360" imgH="241200" progId="Equation.DSMT4">
                  <p:embed/>
                </p:oleObj>
              </mc:Choice>
              <mc:Fallback>
                <p:oleObj name="Equation" r:id="rId4" imgW="774360" imgH="241200" progId="Equation.DSMT4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3119" y="3845871"/>
                        <a:ext cx="1296988" cy="403225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7" name="Rectangle 116"/>
          <p:cNvSpPr/>
          <p:nvPr/>
        </p:nvSpPr>
        <p:spPr>
          <a:xfrm>
            <a:off x="883616" y="5111042"/>
            <a:ext cx="1781299" cy="1353787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0387" name="Object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8893640"/>
              </p:ext>
            </p:extLst>
          </p:nvPr>
        </p:nvGraphicFramePr>
        <p:xfrm>
          <a:off x="1276350" y="5367338"/>
          <a:ext cx="1036638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60240" imgH="533160" progId="Equation.DSMT4">
                  <p:embed/>
                </p:oleObj>
              </mc:Choice>
              <mc:Fallback>
                <p:oleObj name="Equation" r:id="rId6" imgW="660240" imgH="533160" progId="Equation.DSMT4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6350" y="5367338"/>
                        <a:ext cx="1036638" cy="841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FF0000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4E973811-1B20-8ECC-4241-DD60F315133A}"/>
              </a:ext>
            </a:extLst>
          </p:cNvPr>
          <p:cNvGrpSpPr/>
          <p:nvPr/>
        </p:nvGrpSpPr>
        <p:grpSpPr>
          <a:xfrm>
            <a:off x="4676991" y="835045"/>
            <a:ext cx="6845142" cy="5842659"/>
            <a:chOff x="4133293" y="865936"/>
            <a:chExt cx="6845142" cy="5842659"/>
          </a:xfrm>
        </p:grpSpPr>
        <p:graphicFrame>
          <p:nvGraphicFramePr>
            <p:cNvPr id="100385" name="Object 5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30991299"/>
                </p:ext>
              </p:extLst>
            </p:nvPr>
          </p:nvGraphicFramePr>
          <p:xfrm>
            <a:off x="9956251" y="1964750"/>
            <a:ext cx="1022184" cy="3352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507960" imgH="164880" progId="Equation.DSMT4">
                    <p:embed/>
                  </p:oleObj>
                </mc:Choice>
                <mc:Fallback>
                  <p:oleObj name="Equation" r:id="rId8" imgW="507960" imgH="164880" progId="Equation.DSMT4">
                    <p:embed/>
                    <p:pic>
                      <p:nvPicPr>
                        <p:cNvPr id="0" name="Object 5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956251" y="1964750"/>
                          <a:ext cx="1022184" cy="33521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rgbClr val="FF0000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0386" name="Object 5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01396017"/>
                </p:ext>
              </p:extLst>
            </p:nvPr>
          </p:nvGraphicFramePr>
          <p:xfrm>
            <a:off x="9297430" y="1162736"/>
            <a:ext cx="1323975" cy="4429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609480" imgH="203040" progId="Equation.DSMT4">
                    <p:embed/>
                  </p:oleObj>
                </mc:Choice>
                <mc:Fallback>
                  <p:oleObj name="Equation" r:id="rId10" imgW="609480" imgH="203040" progId="Equation.DSMT4">
                    <p:embed/>
                    <p:pic>
                      <p:nvPicPr>
                        <p:cNvPr id="0" name="Object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297430" y="1162736"/>
                          <a:ext cx="1323975" cy="442913"/>
                        </a:xfrm>
                        <a:prstGeom prst="rect">
                          <a:avLst/>
                        </a:prstGeom>
                        <a:solidFill>
                          <a:srgbClr val="FFFF99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rgbClr val="FF0000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81" name="Picture 32" descr="chart_s640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4133293" y="1079937"/>
              <a:ext cx="5224462" cy="52244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2" name="Oval 34"/>
            <p:cNvSpPr>
              <a:spLocks noChangeArrowheads="1"/>
            </p:cNvSpPr>
            <p:nvPr/>
          </p:nvSpPr>
          <p:spPr bwMode="auto">
            <a:xfrm>
              <a:off x="5179455" y="2078474"/>
              <a:ext cx="3227388" cy="3263900"/>
            </a:xfrm>
            <a:prstGeom prst="ellipse">
              <a:avLst/>
            </a:prstGeom>
            <a:noFill/>
            <a:ln w="3175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graphicFrame>
          <p:nvGraphicFramePr>
            <p:cNvPr id="85" name="Object 4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70387396"/>
                </p:ext>
              </p:extLst>
            </p:nvPr>
          </p:nvGraphicFramePr>
          <p:xfrm>
            <a:off x="7102475" y="1587500"/>
            <a:ext cx="314325" cy="431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177480" imgH="203040" progId="Equation.DSMT4">
                    <p:embed/>
                  </p:oleObj>
                </mc:Choice>
                <mc:Fallback>
                  <p:oleObj name="Equation" r:id="rId13" imgW="177480" imgH="203040" progId="Equation.DSMT4">
                    <p:embed/>
                    <p:pic>
                      <p:nvPicPr>
                        <p:cNvPr id="0" name="Object 4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102475" y="1587500"/>
                          <a:ext cx="314325" cy="431800"/>
                        </a:xfrm>
                        <a:prstGeom prst="rect">
                          <a:avLst/>
                        </a:prstGeom>
                        <a:solidFill>
                          <a:srgbClr val="FFFF99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3" name="Line 66"/>
            <p:cNvSpPr>
              <a:spLocks noChangeShapeType="1"/>
            </p:cNvSpPr>
            <p:nvPr/>
          </p:nvSpPr>
          <p:spPr bwMode="auto">
            <a:xfrm flipV="1">
              <a:off x="6820931" y="2078474"/>
              <a:ext cx="231775" cy="0"/>
            </a:xfrm>
            <a:prstGeom prst="line">
              <a:avLst/>
            </a:prstGeom>
            <a:noFill/>
            <a:ln w="15875">
              <a:solidFill>
                <a:srgbClr val="993366"/>
              </a:solidFill>
              <a:prstDash val="dash"/>
              <a:round/>
              <a:headEnd/>
              <a:tailEnd type="triangle" w="lg" len="med"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4" name="Line 67"/>
            <p:cNvSpPr>
              <a:spLocks noChangeShapeType="1"/>
            </p:cNvSpPr>
            <p:nvPr/>
          </p:nvSpPr>
          <p:spPr bwMode="auto">
            <a:xfrm>
              <a:off x="7101692" y="2101235"/>
              <a:ext cx="231775" cy="7620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prstDash val="dash"/>
              <a:round/>
              <a:headEnd/>
              <a:tailEnd type="triangle" w="lg" len="med"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5" name="Line 68"/>
            <p:cNvSpPr>
              <a:spLocks noChangeShapeType="1"/>
            </p:cNvSpPr>
            <p:nvPr/>
          </p:nvSpPr>
          <p:spPr bwMode="auto">
            <a:xfrm>
              <a:off x="7436881" y="2232461"/>
              <a:ext cx="231775" cy="7620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prstDash val="dash"/>
              <a:round/>
              <a:headEnd/>
              <a:tailEnd type="triangle" w="lg" len="med"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06" name="Straight Connector 105"/>
            <p:cNvCxnSpPr/>
            <p:nvPr/>
          </p:nvCxnSpPr>
          <p:spPr>
            <a:xfrm>
              <a:off x="6756605" y="865936"/>
              <a:ext cx="0" cy="5842659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dash"/>
            </a:ln>
            <a:effectLst/>
          </p:spPr>
        </p:cxnSp>
        <p:graphicFrame>
          <p:nvGraphicFramePr>
            <p:cNvPr id="107" name="Object 5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64784066"/>
                </p:ext>
              </p:extLst>
            </p:nvPr>
          </p:nvGraphicFramePr>
          <p:xfrm>
            <a:off x="6803943" y="4749041"/>
            <a:ext cx="519113" cy="2778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431640" imgH="228600" progId="Equation.DSMT4">
                    <p:embed/>
                  </p:oleObj>
                </mc:Choice>
                <mc:Fallback>
                  <p:oleObj name="Equation" r:id="rId15" imgW="431640" imgH="228600" progId="Equation.DSMT4">
                    <p:embed/>
                    <p:pic>
                      <p:nvPicPr>
                        <p:cNvPr id="0" name="Object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03943" y="4749041"/>
                          <a:ext cx="519113" cy="2778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00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rgbClr val="FF0000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9" name="Line 62"/>
            <p:cNvSpPr>
              <a:spLocks noChangeShapeType="1"/>
            </p:cNvSpPr>
            <p:nvPr/>
          </p:nvSpPr>
          <p:spPr bwMode="auto">
            <a:xfrm flipH="1" flipV="1">
              <a:off x="5901583" y="2385975"/>
              <a:ext cx="893405" cy="129909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graphicFrame>
          <p:nvGraphicFramePr>
            <p:cNvPr id="120" name="Object 6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7604735"/>
                </p:ext>
              </p:extLst>
            </p:nvPr>
          </p:nvGraphicFramePr>
          <p:xfrm>
            <a:off x="5795048" y="2922222"/>
            <a:ext cx="422275" cy="3968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7" imgW="215640" imgH="203040" progId="Equation.DSMT4">
                    <p:embed/>
                  </p:oleObj>
                </mc:Choice>
                <mc:Fallback>
                  <p:oleObj name="Equation" r:id="rId17" imgW="215640" imgH="203040" progId="Equation.DSMT4">
                    <p:embed/>
                    <p:pic>
                      <p:nvPicPr>
                        <p:cNvPr id="0" name="Object 6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95048" y="2922222"/>
                          <a:ext cx="422275" cy="396875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23" name="Straight Connector 122"/>
            <p:cNvCxnSpPr>
              <a:stCxn id="119" idx="0"/>
            </p:cNvCxnSpPr>
            <p:nvPr/>
          </p:nvCxnSpPr>
          <p:spPr>
            <a:xfrm flipV="1">
              <a:off x="6794987" y="877809"/>
              <a:ext cx="282252" cy="2807257"/>
            </a:xfrm>
            <a:prstGeom prst="line">
              <a:avLst/>
            </a:prstGeom>
            <a:ln w="285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Oval 114"/>
            <p:cNvSpPr/>
            <p:nvPr/>
          </p:nvSpPr>
          <p:spPr>
            <a:xfrm>
              <a:off x="6879013" y="2017840"/>
              <a:ext cx="140677" cy="140677"/>
            </a:xfrm>
            <a:prstGeom prst="ellipse">
              <a:avLst/>
            </a:prstGeom>
            <a:solidFill>
              <a:srgbClr val="00FFFF"/>
            </a:solidFill>
            <a:ln w="1270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rgbClr val="FFFFFF"/>
                </a:solidFill>
                <a:latin typeface="Arial"/>
              </a:endParaRPr>
            </a:p>
          </p:txBody>
        </p:sp>
        <p:cxnSp>
          <p:nvCxnSpPr>
            <p:cNvPr id="124" name="Straight Connector 123"/>
            <p:cNvCxnSpPr>
              <a:stCxn id="119" idx="0"/>
            </p:cNvCxnSpPr>
            <p:nvPr/>
          </p:nvCxnSpPr>
          <p:spPr>
            <a:xfrm flipV="1">
              <a:off x="6794988" y="2642287"/>
              <a:ext cx="2887119" cy="1042779"/>
            </a:xfrm>
            <a:prstGeom prst="line">
              <a:avLst/>
            </a:prstGeom>
            <a:ln w="285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Oval 110"/>
            <p:cNvSpPr/>
            <p:nvPr/>
          </p:nvSpPr>
          <p:spPr>
            <a:xfrm>
              <a:off x="8230810" y="3061337"/>
              <a:ext cx="140677" cy="140677"/>
            </a:xfrm>
            <a:prstGeom prst="ellipse">
              <a:avLst/>
            </a:prstGeom>
            <a:solidFill>
              <a:srgbClr val="00FFFF"/>
            </a:solidFill>
            <a:ln w="1270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9" name="Freeform 128"/>
            <p:cNvSpPr/>
            <p:nvPr/>
          </p:nvSpPr>
          <p:spPr>
            <a:xfrm rot="229204">
              <a:off x="7069452" y="1125905"/>
              <a:ext cx="2282043" cy="1416216"/>
            </a:xfrm>
            <a:custGeom>
              <a:avLst/>
              <a:gdLst>
                <a:gd name="connsiteX0" fmla="*/ 0 w 1330036"/>
                <a:gd name="connsiteY0" fmla="*/ 0 h 475013"/>
                <a:gd name="connsiteX1" fmla="*/ 486888 w 1330036"/>
                <a:gd name="connsiteY1" fmla="*/ 83127 h 475013"/>
                <a:gd name="connsiteX2" fmla="*/ 1033153 w 1330036"/>
                <a:gd name="connsiteY2" fmla="*/ 273133 h 475013"/>
                <a:gd name="connsiteX3" fmla="*/ 1330036 w 1330036"/>
                <a:gd name="connsiteY3" fmla="*/ 475013 h 475013"/>
                <a:gd name="connsiteX0" fmla="*/ 0 w 1330036"/>
                <a:gd name="connsiteY0" fmla="*/ 0 h 475013"/>
                <a:gd name="connsiteX1" fmla="*/ 558140 w 1330036"/>
                <a:gd name="connsiteY1" fmla="*/ 83127 h 475013"/>
                <a:gd name="connsiteX2" fmla="*/ 1033153 w 1330036"/>
                <a:gd name="connsiteY2" fmla="*/ 273133 h 475013"/>
                <a:gd name="connsiteX3" fmla="*/ 1330036 w 1330036"/>
                <a:gd name="connsiteY3" fmla="*/ 475013 h 475013"/>
                <a:gd name="connsiteX0" fmla="*/ 0 w 1330036"/>
                <a:gd name="connsiteY0" fmla="*/ 0 h 475013"/>
                <a:gd name="connsiteX1" fmla="*/ 558140 w 1330036"/>
                <a:gd name="connsiteY1" fmla="*/ 83127 h 475013"/>
                <a:gd name="connsiteX2" fmla="*/ 985651 w 1330036"/>
                <a:gd name="connsiteY2" fmla="*/ 225632 h 475013"/>
                <a:gd name="connsiteX3" fmla="*/ 1330036 w 1330036"/>
                <a:gd name="connsiteY3" fmla="*/ 475013 h 475013"/>
                <a:gd name="connsiteX0" fmla="*/ 0 w 1330036"/>
                <a:gd name="connsiteY0" fmla="*/ 0 h 475013"/>
                <a:gd name="connsiteX1" fmla="*/ 475013 w 1330036"/>
                <a:gd name="connsiteY1" fmla="*/ 47501 h 475013"/>
                <a:gd name="connsiteX2" fmla="*/ 985651 w 1330036"/>
                <a:gd name="connsiteY2" fmla="*/ 225632 h 475013"/>
                <a:gd name="connsiteX3" fmla="*/ 1330036 w 1330036"/>
                <a:gd name="connsiteY3" fmla="*/ 475013 h 475013"/>
                <a:gd name="connsiteX0" fmla="*/ 0 w 1330036"/>
                <a:gd name="connsiteY0" fmla="*/ 0 h 475013"/>
                <a:gd name="connsiteX1" fmla="*/ 475013 w 1330036"/>
                <a:gd name="connsiteY1" fmla="*/ 47501 h 475013"/>
                <a:gd name="connsiteX2" fmla="*/ 922450 w 1330036"/>
                <a:gd name="connsiteY2" fmla="*/ 170343 h 475013"/>
                <a:gd name="connsiteX3" fmla="*/ 1330036 w 1330036"/>
                <a:gd name="connsiteY3" fmla="*/ 475013 h 475013"/>
                <a:gd name="connsiteX0" fmla="*/ 0 w 1330036"/>
                <a:gd name="connsiteY0" fmla="*/ 0 h 475013"/>
                <a:gd name="connsiteX1" fmla="*/ 521617 w 1330036"/>
                <a:gd name="connsiteY1" fmla="*/ 32486 h 475013"/>
                <a:gd name="connsiteX2" fmla="*/ 922450 w 1330036"/>
                <a:gd name="connsiteY2" fmla="*/ 170343 h 475013"/>
                <a:gd name="connsiteX3" fmla="*/ 1330036 w 1330036"/>
                <a:gd name="connsiteY3" fmla="*/ 475013 h 475013"/>
                <a:gd name="connsiteX0" fmla="*/ 0 w 1330036"/>
                <a:gd name="connsiteY0" fmla="*/ 0 h 475013"/>
                <a:gd name="connsiteX1" fmla="*/ 521617 w 1330036"/>
                <a:gd name="connsiteY1" fmla="*/ 32486 h 475013"/>
                <a:gd name="connsiteX2" fmla="*/ 922450 w 1330036"/>
                <a:gd name="connsiteY2" fmla="*/ 170343 h 475013"/>
                <a:gd name="connsiteX3" fmla="*/ 1149184 w 1330036"/>
                <a:gd name="connsiteY3" fmla="*/ 327945 h 475013"/>
                <a:gd name="connsiteX4" fmla="*/ 1330036 w 1330036"/>
                <a:gd name="connsiteY4" fmla="*/ 475013 h 475013"/>
                <a:gd name="connsiteX0" fmla="*/ 0 w 1330036"/>
                <a:gd name="connsiteY0" fmla="*/ 0 h 475013"/>
                <a:gd name="connsiteX1" fmla="*/ 247284 w 1330036"/>
                <a:gd name="connsiteY1" fmla="*/ 11195 h 475013"/>
                <a:gd name="connsiteX2" fmla="*/ 521617 w 1330036"/>
                <a:gd name="connsiteY2" fmla="*/ 32486 h 475013"/>
                <a:gd name="connsiteX3" fmla="*/ 922450 w 1330036"/>
                <a:gd name="connsiteY3" fmla="*/ 170343 h 475013"/>
                <a:gd name="connsiteX4" fmla="*/ 1149184 w 1330036"/>
                <a:gd name="connsiteY4" fmla="*/ 327945 h 475013"/>
                <a:gd name="connsiteX5" fmla="*/ 1330036 w 1330036"/>
                <a:gd name="connsiteY5" fmla="*/ 475013 h 475013"/>
                <a:gd name="connsiteX0" fmla="*/ 0 w 1330036"/>
                <a:gd name="connsiteY0" fmla="*/ 0 h 475013"/>
                <a:gd name="connsiteX1" fmla="*/ 247284 w 1330036"/>
                <a:gd name="connsiteY1" fmla="*/ 11195 h 475013"/>
                <a:gd name="connsiteX2" fmla="*/ 521617 w 1330036"/>
                <a:gd name="connsiteY2" fmla="*/ 32486 h 475013"/>
                <a:gd name="connsiteX3" fmla="*/ 741655 w 1330036"/>
                <a:gd name="connsiteY3" fmla="*/ 101720 h 475013"/>
                <a:gd name="connsiteX4" fmla="*/ 922450 w 1330036"/>
                <a:gd name="connsiteY4" fmla="*/ 170343 h 475013"/>
                <a:gd name="connsiteX5" fmla="*/ 1149184 w 1330036"/>
                <a:gd name="connsiteY5" fmla="*/ 327945 h 475013"/>
                <a:gd name="connsiteX6" fmla="*/ 1330036 w 1330036"/>
                <a:gd name="connsiteY6" fmla="*/ 475013 h 475013"/>
                <a:gd name="connsiteX0" fmla="*/ 0 w 1330036"/>
                <a:gd name="connsiteY0" fmla="*/ 0 h 475013"/>
                <a:gd name="connsiteX1" fmla="*/ 247284 w 1330036"/>
                <a:gd name="connsiteY1" fmla="*/ 11195 h 475013"/>
                <a:gd name="connsiteX2" fmla="*/ 521617 w 1330036"/>
                <a:gd name="connsiteY2" fmla="*/ 32486 h 475013"/>
                <a:gd name="connsiteX3" fmla="*/ 741655 w 1330036"/>
                <a:gd name="connsiteY3" fmla="*/ 101720 h 475013"/>
                <a:gd name="connsiteX4" fmla="*/ 922450 w 1330036"/>
                <a:gd name="connsiteY4" fmla="*/ 170343 h 475013"/>
                <a:gd name="connsiteX5" fmla="*/ 1059400 w 1330036"/>
                <a:gd name="connsiteY5" fmla="*/ 258005 h 475013"/>
                <a:gd name="connsiteX6" fmla="*/ 1149184 w 1330036"/>
                <a:gd name="connsiteY6" fmla="*/ 327945 h 475013"/>
                <a:gd name="connsiteX7" fmla="*/ 1330036 w 1330036"/>
                <a:gd name="connsiteY7" fmla="*/ 475013 h 475013"/>
                <a:gd name="connsiteX0" fmla="*/ 0 w 1330036"/>
                <a:gd name="connsiteY0" fmla="*/ 0 h 475013"/>
                <a:gd name="connsiteX1" fmla="*/ 247284 w 1330036"/>
                <a:gd name="connsiteY1" fmla="*/ 11195 h 475013"/>
                <a:gd name="connsiteX2" fmla="*/ 521617 w 1330036"/>
                <a:gd name="connsiteY2" fmla="*/ 32486 h 475013"/>
                <a:gd name="connsiteX3" fmla="*/ 741655 w 1330036"/>
                <a:gd name="connsiteY3" fmla="*/ 101720 h 475013"/>
                <a:gd name="connsiteX4" fmla="*/ 922450 w 1330036"/>
                <a:gd name="connsiteY4" fmla="*/ 170343 h 475013"/>
                <a:gd name="connsiteX5" fmla="*/ 1059400 w 1330036"/>
                <a:gd name="connsiteY5" fmla="*/ 258005 h 475013"/>
                <a:gd name="connsiteX6" fmla="*/ 1149184 w 1330036"/>
                <a:gd name="connsiteY6" fmla="*/ 327945 h 475013"/>
                <a:gd name="connsiteX7" fmla="*/ 1235122 w 1330036"/>
                <a:gd name="connsiteY7" fmla="*/ 403396 h 475013"/>
                <a:gd name="connsiteX8" fmla="*/ 1330036 w 1330036"/>
                <a:gd name="connsiteY8" fmla="*/ 475013 h 475013"/>
                <a:gd name="connsiteX0" fmla="*/ 0 w 1302467"/>
                <a:gd name="connsiteY0" fmla="*/ 0 h 482919"/>
                <a:gd name="connsiteX1" fmla="*/ 247284 w 1302467"/>
                <a:gd name="connsiteY1" fmla="*/ 11195 h 482919"/>
                <a:gd name="connsiteX2" fmla="*/ 521617 w 1302467"/>
                <a:gd name="connsiteY2" fmla="*/ 32486 h 482919"/>
                <a:gd name="connsiteX3" fmla="*/ 741655 w 1302467"/>
                <a:gd name="connsiteY3" fmla="*/ 101720 h 482919"/>
                <a:gd name="connsiteX4" fmla="*/ 922450 w 1302467"/>
                <a:gd name="connsiteY4" fmla="*/ 170343 h 482919"/>
                <a:gd name="connsiteX5" fmla="*/ 1059400 w 1302467"/>
                <a:gd name="connsiteY5" fmla="*/ 258005 h 482919"/>
                <a:gd name="connsiteX6" fmla="*/ 1149184 w 1302467"/>
                <a:gd name="connsiteY6" fmla="*/ 327945 h 482919"/>
                <a:gd name="connsiteX7" fmla="*/ 1235122 w 1302467"/>
                <a:gd name="connsiteY7" fmla="*/ 403396 h 482919"/>
                <a:gd name="connsiteX8" fmla="*/ 1302467 w 1302467"/>
                <a:gd name="connsiteY8" fmla="*/ 482919 h 482919"/>
                <a:gd name="connsiteX0" fmla="*/ 0 w 1302467"/>
                <a:gd name="connsiteY0" fmla="*/ 0 h 482919"/>
                <a:gd name="connsiteX1" fmla="*/ 247284 w 1302467"/>
                <a:gd name="connsiteY1" fmla="*/ 11195 h 482919"/>
                <a:gd name="connsiteX2" fmla="*/ 521617 w 1302467"/>
                <a:gd name="connsiteY2" fmla="*/ 32486 h 482919"/>
                <a:gd name="connsiteX3" fmla="*/ 741655 w 1302467"/>
                <a:gd name="connsiteY3" fmla="*/ 101720 h 482919"/>
                <a:gd name="connsiteX4" fmla="*/ 922450 w 1302467"/>
                <a:gd name="connsiteY4" fmla="*/ 170343 h 482919"/>
                <a:gd name="connsiteX5" fmla="*/ 1059400 w 1302467"/>
                <a:gd name="connsiteY5" fmla="*/ 258005 h 482919"/>
                <a:gd name="connsiteX6" fmla="*/ 1149184 w 1302467"/>
                <a:gd name="connsiteY6" fmla="*/ 327945 h 482919"/>
                <a:gd name="connsiteX7" fmla="*/ 1265258 w 1302467"/>
                <a:gd name="connsiteY7" fmla="*/ 409862 h 482919"/>
                <a:gd name="connsiteX8" fmla="*/ 1302467 w 1302467"/>
                <a:gd name="connsiteY8" fmla="*/ 482919 h 482919"/>
                <a:gd name="connsiteX0" fmla="*/ 0 w 1302467"/>
                <a:gd name="connsiteY0" fmla="*/ 0 h 482919"/>
                <a:gd name="connsiteX1" fmla="*/ 247284 w 1302467"/>
                <a:gd name="connsiteY1" fmla="*/ 11195 h 482919"/>
                <a:gd name="connsiteX2" fmla="*/ 521617 w 1302467"/>
                <a:gd name="connsiteY2" fmla="*/ 32486 h 482919"/>
                <a:gd name="connsiteX3" fmla="*/ 741655 w 1302467"/>
                <a:gd name="connsiteY3" fmla="*/ 101720 h 482919"/>
                <a:gd name="connsiteX4" fmla="*/ 922450 w 1302467"/>
                <a:gd name="connsiteY4" fmla="*/ 170343 h 482919"/>
                <a:gd name="connsiteX5" fmla="*/ 1059400 w 1302467"/>
                <a:gd name="connsiteY5" fmla="*/ 258005 h 482919"/>
                <a:gd name="connsiteX6" fmla="*/ 1177073 w 1302467"/>
                <a:gd name="connsiteY6" fmla="*/ 321836 h 482919"/>
                <a:gd name="connsiteX7" fmla="*/ 1265258 w 1302467"/>
                <a:gd name="connsiteY7" fmla="*/ 409862 h 482919"/>
                <a:gd name="connsiteX8" fmla="*/ 1302467 w 1302467"/>
                <a:gd name="connsiteY8" fmla="*/ 482919 h 482919"/>
                <a:gd name="connsiteX0" fmla="*/ 0 w 1302467"/>
                <a:gd name="connsiteY0" fmla="*/ 0 h 482919"/>
                <a:gd name="connsiteX1" fmla="*/ 247284 w 1302467"/>
                <a:gd name="connsiteY1" fmla="*/ 11195 h 482919"/>
                <a:gd name="connsiteX2" fmla="*/ 521617 w 1302467"/>
                <a:gd name="connsiteY2" fmla="*/ 32486 h 482919"/>
                <a:gd name="connsiteX3" fmla="*/ 741655 w 1302467"/>
                <a:gd name="connsiteY3" fmla="*/ 101720 h 482919"/>
                <a:gd name="connsiteX4" fmla="*/ 922450 w 1302467"/>
                <a:gd name="connsiteY4" fmla="*/ 170343 h 482919"/>
                <a:gd name="connsiteX5" fmla="*/ 1080233 w 1302467"/>
                <a:gd name="connsiteY5" fmla="*/ 239440 h 482919"/>
                <a:gd name="connsiteX6" fmla="*/ 1177073 w 1302467"/>
                <a:gd name="connsiteY6" fmla="*/ 321836 h 482919"/>
                <a:gd name="connsiteX7" fmla="*/ 1265258 w 1302467"/>
                <a:gd name="connsiteY7" fmla="*/ 409862 h 482919"/>
                <a:gd name="connsiteX8" fmla="*/ 1302467 w 1302467"/>
                <a:gd name="connsiteY8" fmla="*/ 482919 h 482919"/>
                <a:gd name="connsiteX0" fmla="*/ 0 w 1302467"/>
                <a:gd name="connsiteY0" fmla="*/ 0 h 482919"/>
                <a:gd name="connsiteX1" fmla="*/ 247284 w 1302467"/>
                <a:gd name="connsiteY1" fmla="*/ 11195 h 482919"/>
                <a:gd name="connsiteX2" fmla="*/ 521617 w 1302467"/>
                <a:gd name="connsiteY2" fmla="*/ 32486 h 482919"/>
                <a:gd name="connsiteX3" fmla="*/ 741655 w 1302467"/>
                <a:gd name="connsiteY3" fmla="*/ 101720 h 482919"/>
                <a:gd name="connsiteX4" fmla="*/ 913467 w 1302467"/>
                <a:gd name="connsiteY4" fmla="*/ 147109 h 482919"/>
                <a:gd name="connsiteX5" fmla="*/ 1080233 w 1302467"/>
                <a:gd name="connsiteY5" fmla="*/ 239440 h 482919"/>
                <a:gd name="connsiteX6" fmla="*/ 1177073 w 1302467"/>
                <a:gd name="connsiteY6" fmla="*/ 321836 h 482919"/>
                <a:gd name="connsiteX7" fmla="*/ 1265258 w 1302467"/>
                <a:gd name="connsiteY7" fmla="*/ 409862 h 482919"/>
                <a:gd name="connsiteX8" fmla="*/ 1302467 w 1302467"/>
                <a:gd name="connsiteY8" fmla="*/ 482919 h 482919"/>
                <a:gd name="connsiteX0" fmla="*/ 0 w 1302467"/>
                <a:gd name="connsiteY0" fmla="*/ 0 h 482919"/>
                <a:gd name="connsiteX1" fmla="*/ 247284 w 1302467"/>
                <a:gd name="connsiteY1" fmla="*/ 11195 h 482919"/>
                <a:gd name="connsiteX2" fmla="*/ 521617 w 1302467"/>
                <a:gd name="connsiteY2" fmla="*/ 32486 h 482919"/>
                <a:gd name="connsiteX3" fmla="*/ 708949 w 1302467"/>
                <a:gd name="connsiteY3" fmla="*/ 80882 h 482919"/>
                <a:gd name="connsiteX4" fmla="*/ 913467 w 1302467"/>
                <a:gd name="connsiteY4" fmla="*/ 147109 h 482919"/>
                <a:gd name="connsiteX5" fmla="*/ 1080233 w 1302467"/>
                <a:gd name="connsiteY5" fmla="*/ 239440 h 482919"/>
                <a:gd name="connsiteX6" fmla="*/ 1177073 w 1302467"/>
                <a:gd name="connsiteY6" fmla="*/ 321836 h 482919"/>
                <a:gd name="connsiteX7" fmla="*/ 1265258 w 1302467"/>
                <a:gd name="connsiteY7" fmla="*/ 409862 h 482919"/>
                <a:gd name="connsiteX8" fmla="*/ 1302467 w 1302467"/>
                <a:gd name="connsiteY8" fmla="*/ 482919 h 482919"/>
                <a:gd name="connsiteX0" fmla="*/ 0 w 1302467"/>
                <a:gd name="connsiteY0" fmla="*/ 0 h 482919"/>
                <a:gd name="connsiteX1" fmla="*/ 247284 w 1302467"/>
                <a:gd name="connsiteY1" fmla="*/ 11195 h 482919"/>
                <a:gd name="connsiteX2" fmla="*/ 483147 w 1302467"/>
                <a:gd name="connsiteY2" fmla="*/ 33446 h 482919"/>
                <a:gd name="connsiteX3" fmla="*/ 708949 w 1302467"/>
                <a:gd name="connsiteY3" fmla="*/ 80882 h 482919"/>
                <a:gd name="connsiteX4" fmla="*/ 913467 w 1302467"/>
                <a:gd name="connsiteY4" fmla="*/ 147109 h 482919"/>
                <a:gd name="connsiteX5" fmla="*/ 1080233 w 1302467"/>
                <a:gd name="connsiteY5" fmla="*/ 239440 h 482919"/>
                <a:gd name="connsiteX6" fmla="*/ 1177073 w 1302467"/>
                <a:gd name="connsiteY6" fmla="*/ 321836 h 482919"/>
                <a:gd name="connsiteX7" fmla="*/ 1265258 w 1302467"/>
                <a:gd name="connsiteY7" fmla="*/ 409862 h 482919"/>
                <a:gd name="connsiteX8" fmla="*/ 1302467 w 1302467"/>
                <a:gd name="connsiteY8" fmla="*/ 482919 h 482919"/>
                <a:gd name="connsiteX0" fmla="*/ 0 w 1302467"/>
                <a:gd name="connsiteY0" fmla="*/ 0 h 482919"/>
                <a:gd name="connsiteX1" fmla="*/ 226764 w 1302467"/>
                <a:gd name="connsiteY1" fmla="*/ 4489 h 482919"/>
                <a:gd name="connsiteX2" fmla="*/ 483147 w 1302467"/>
                <a:gd name="connsiteY2" fmla="*/ 33446 h 482919"/>
                <a:gd name="connsiteX3" fmla="*/ 708949 w 1302467"/>
                <a:gd name="connsiteY3" fmla="*/ 80882 h 482919"/>
                <a:gd name="connsiteX4" fmla="*/ 913467 w 1302467"/>
                <a:gd name="connsiteY4" fmla="*/ 147109 h 482919"/>
                <a:gd name="connsiteX5" fmla="*/ 1080233 w 1302467"/>
                <a:gd name="connsiteY5" fmla="*/ 239440 h 482919"/>
                <a:gd name="connsiteX6" fmla="*/ 1177073 w 1302467"/>
                <a:gd name="connsiteY6" fmla="*/ 321836 h 482919"/>
                <a:gd name="connsiteX7" fmla="*/ 1265258 w 1302467"/>
                <a:gd name="connsiteY7" fmla="*/ 409862 h 482919"/>
                <a:gd name="connsiteX8" fmla="*/ 1302467 w 1302467"/>
                <a:gd name="connsiteY8" fmla="*/ 482919 h 482919"/>
                <a:gd name="connsiteX0" fmla="*/ 0 w 1302467"/>
                <a:gd name="connsiteY0" fmla="*/ 0 h 482919"/>
                <a:gd name="connsiteX1" fmla="*/ 261389 w 1302467"/>
                <a:gd name="connsiteY1" fmla="*/ 9039 h 482919"/>
                <a:gd name="connsiteX2" fmla="*/ 483147 w 1302467"/>
                <a:gd name="connsiteY2" fmla="*/ 33446 h 482919"/>
                <a:gd name="connsiteX3" fmla="*/ 708949 w 1302467"/>
                <a:gd name="connsiteY3" fmla="*/ 80882 h 482919"/>
                <a:gd name="connsiteX4" fmla="*/ 913467 w 1302467"/>
                <a:gd name="connsiteY4" fmla="*/ 147109 h 482919"/>
                <a:gd name="connsiteX5" fmla="*/ 1080233 w 1302467"/>
                <a:gd name="connsiteY5" fmla="*/ 239440 h 482919"/>
                <a:gd name="connsiteX6" fmla="*/ 1177073 w 1302467"/>
                <a:gd name="connsiteY6" fmla="*/ 321836 h 482919"/>
                <a:gd name="connsiteX7" fmla="*/ 1265258 w 1302467"/>
                <a:gd name="connsiteY7" fmla="*/ 409862 h 482919"/>
                <a:gd name="connsiteX8" fmla="*/ 1302467 w 1302467"/>
                <a:gd name="connsiteY8" fmla="*/ 482919 h 482919"/>
                <a:gd name="connsiteX0" fmla="*/ 0 w 1302467"/>
                <a:gd name="connsiteY0" fmla="*/ 0 h 482919"/>
                <a:gd name="connsiteX1" fmla="*/ 261389 w 1302467"/>
                <a:gd name="connsiteY1" fmla="*/ 9039 h 482919"/>
                <a:gd name="connsiteX2" fmla="*/ 493728 w 1302467"/>
                <a:gd name="connsiteY2" fmla="*/ 38596 h 482919"/>
                <a:gd name="connsiteX3" fmla="*/ 708949 w 1302467"/>
                <a:gd name="connsiteY3" fmla="*/ 80882 h 482919"/>
                <a:gd name="connsiteX4" fmla="*/ 913467 w 1302467"/>
                <a:gd name="connsiteY4" fmla="*/ 147109 h 482919"/>
                <a:gd name="connsiteX5" fmla="*/ 1080233 w 1302467"/>
                <a:gd name="connsiteY5" fmla="*/ 239440 h 482919"/>
                <a:gd name="connsiteX6" fmla="*/ 1177073 w 1302467"/>
                <a:gd name="connsiteY6" fmla="*/ 321836 h 482919"/>
                <a:gd name="connsiteX7" fmla="*/ 1265258 w 1302467"/>
                <a:gd name="connsiteY7" fmla="*/ 409862 h 482919"/>
                <a:gd name="connsiteX8" fmla="*/ 1302467 w 1302467"/>
                <a:gd name="connsiteY8" fmla="*/ 482919 h 482919"/>
                <a:gd name="connsiteX0" fmla="*/ 0 w 1302467"/>
                <a:gd name="connsiteY0" fmla="*/ 0 h 482919"/>
                <a:gd name="connsiteX1" fmla="*/ 261389 w 1302467"/>
                <a:gd name="connsiteY1" fmla="*/ 9039 h 482919"/>
                <a:gd name="connsiteX2" fmla="*/ 527068 w 1302467"/>
                <a:gd name="connsiteY2" fmla="*/ 35960 h 482919"/>
                <a:gd name="connsiteX3" fmla="*/ 708949 w 1302467"/>
                <a:gd name="connsiteY3" fmla="*/ 80882 h 482919"/>
                <a:gd name="connsiteX4" fmla="*/ 913467 w 1302467"/>
                <a:gd name="connsiteY4" fmla="*/ 147109 h 482919"/>
                <a:gd name="connsiteX5" fmla="*/ 1080233 w 1302467"/>
                <a:gd name="connsiteY5" fmla="*/ 239440 h 482919"/>
                <a:gd name="connsiteX6" fmla="*/ 1177073 w 1302467"/>
                <a:gd name="connsiteY6" fmla="*/ 321836 h 482919"/>
                <a:gd name="connsiteX7" fmla="*/ 1265258 w 1302467"/>
                <a:gd name="connsiteY7" fmla="*/ 409862 h 482919"/>
                <a:gd name="connsiteX8" fmla="*/ 1302467 w 1302467"/>
                <a:gd name="connsiteY8" fmla="*/ 482919 h 482919"/>
                <a:gd name="connsiteX0" fmla="*/ 0 w 1302467"/>
                <a:gd name="connsiteY0" fmla="*/ 0 h 482919"/>
                <a:gd name="connsiteX1" fmla="*/ 261389 w 1302467"/>
                <a:gd name="connsiteY1" fmla="*/ 9039 h 482919"/>
                <a:gd name="connsiteX2" fmla="*/ 527068 w 1302467"/>
                <a:gd name="connsiteY2" fmla="*/ 35960 h 482919"/>
                <a:gd name="connsiteX3" fmla="*/ 738122 w 1302467"/>
                <a:gd name="connsiteY3" fmla="*/ 81959 h 482919"/>
                <a:gd name="connsiteX4" fmla="*/ 913467 w 1302467"/>
                <a:gd name="connsiteY4" fmla="*/ 147109 h 482919"/>
                <a:gd name="connsiteX5" fmla="*/ 1080233 w 1302467"/>
                <a:gd name="connsiteY5" fmla="*/ 239440 h 482919"/>
                <a:gd name="connsiteX6" fmla="*/ 1177073 w 1302467"/>
                <a:gd name="connsiteY6" fmla="*/ 321836 h 482919"/>
                <a:gd name="connsiteX7" fmla="*/ 1265258 w 1302467"/>
                <a:gd name="connsiteY7" fmla="*/ 409862 h 482919"/>
                <a:gd name="connsiteX8" fmla="*/ 1302467 w 1302467"/>
                <a:gd name="connsiteY8" fmla="*/ 482919 h 482919"/>
                <a:gd name="connsiteX0" fmla="*/ 0 w 1302467"/>
                <a:gd name="connsiteY0" fmla="*/ 0 h 482919"/>
                <a:gd name="connsiteX1" fmla="*/ 222277 w 1302467"/>
                <a:gd name="connsiteY1" fmla="*/ 6406 h 482919"/>
                <a:gd name="connsiteX2" fmla="*/ 527068 w 1302467"/>
                <a:gd name="connsiteY2" fmla="*/ 35960 h 482919"/>
                <a:gd name="connsiteX3" fmla="*/ 738122 w 1302467"/>
                <a:gd name="connsiteY3" fmla="*/ 81959 h 482919"/>
                <a:gd name="connsiteX4" fmla="*/ 913467 w 1302467"/>
                <a:gd name="connsiteY4" fmla="*/ 147109 h 482919"/>
                <a:gd name="connsiteX5" fmla="*/ 1080233 w 1302467"/>
                <a:gd name="connsiteY5" fmla="*/ 239440 h 482919"/>
                <a:gd name="connsiteX6" fmla="*/ 1177073 w 1302467"/>
                <a:gd name="connsiteY6" fmla="*/ 321836 h 482919"/>
                <a:gd name="connsiteX7" fmla="*/ 1265258 w 1302467"/>
                <a:gd name="connsiteY7" fmla="*/ 409862 h 482919"/>
                <a:gd name="connsiteX8" fmla="*/ 1302467 w 1302467"/>
                <a:gd name="connsiteY8" fmla="*/ 482919 h 482919"/>
                <a:gd name="connsiteX0" fmla="*/ 0 w 1302467"/>
                <a:gd name="connsiteY0" fmla="*/ 537 h 483456"/>
                <a:gd name="connsiteX1" fmla="*/ 138922 w 1302467"/>
                <a:gd name="connsiteY1" fmla="*/ 0 h 483456"/>
                <a:gd name="connsiteX2" fmla="*/ 527068 w 1302467"/>
                <a:gd name="connsiteY2" fmla="*/ 36497 h 483456"/>
                <a:gd name="connsiteX3" fmla="*/ 738122 w 1302467"/>
                <a:gd name="connsiteY3" fmla="*/ 82496 h 483456"/>
                <a:gd name="connsiteX4" fmla="*/ 913467 w 1302467"/>
                <a:gd name="connsiteY4" fmla="*/ 147646 h 483456"/>
                <a:gd name="connsiteX5" fmla="*/ 1080233 w 1302467"/>
                <a:gd name="connsiteY5" fmla="*/ 239977 h 483456"/>
                <a:gd name="connsiteX6" fmla="*/ 1177073 w 1302467"/>
                <a:gd name="connsiteY6" fmla="*/ 322373 h 483456"/>
                <a:gd name="connsiteX7" fmla="*/ 1265258 w 1302467"/>
                <a:gd name="connsiteY7" fmla="*/ 410399 h 483456"/>
                <a:gd name="connsiteX8" fmla="*/ 1302467 w 1302467"/>
                <a:gd name="connsiteY8" fmla="*/ 483456 h 483456"/>
                <a:gd name="connsiteX0" fmla="*/ 0 w 1302467"/>
                <a:gd name="connsiteY0" fmla="*/ 537 h 483456"/>
                <a:gd name="connsiteX1" fmla="*/ 138922 w 1302467"/>
                <a:gd name="connsiteY1" fmla="*/ 0 h 483456"/>
                <a:gd name="connsiteX2" fmla="*/ 482183 w 1302467"/>
                <a:gd name="connsiteY2" fmla="*/ 28594 h 483456"/>
                <a:gd name="connsiteX3" fmla="*/ 738122 w 1302467"/>
                <a:gd name="connsiteY3" fmla="*/ 82496 h 483456"/>
                <a:gd name="connsiteX4" fmla="*/ 913467 w 1302467"/>
                <a:gd name="connsiteY4" fmla="*/ 147646 h 483456"/>
                <a:gd name="connsiteX5" fmla="*/ 1080233 w 1302467"/>
                <a:gd name="connsiteY5" fmla="*/ 239977 h 483456"/>
                <a:gd name="connsiteX6" fmla="*/ 1177073 w 1302467"/>
                <a:gd name="connsiteY6" fmla="*/ 322373 h 483456"/>
                <a:gd name="connsiteX7" fmla="*/ 1265258 w 1302467"/>
                <a:gd name="connsiteY7" fmla="*/ 410399 h 483456"/>
                <a:gd name="connsiteX8" fmla="*/ 1302467 w 1302467"/>
                <a:gd name="connsiteY8" fmla="*/ 483456 h 483456"/>
                <a:gd name="connsiteX0" fmla="*/ 0 w 1302467"/>
                <a:gd name="connsiteY0" fmla="*/ 537 h 483456"/>
                <a:gd name="connsiteX1" fmla="*/ 138922 w 1302467"/>
                <a:gd name="connsiteY1" fmla="*/ 0 h 483456"/>
                <a:gd name="connsiteX2" fmla="*/ 482183 w 1302467"/>
                <a:gd name="connsiteY2" fmla="*/ 28594 h 483456"/>
                <a:gd name="connsiteX3" fmla="*/ 738122 w 1302467"/>
                <a:gd name="connsiteY3" fmla="*/ 82496 h 483456"/>
                <a:gd name="connsiteX4" fmla="*/ 913467 w 1302467"/>
                <a:gd name="connsiteY4" fmla="*/ 147646 h 483456"/>
                <a:gd name="connsiteX5" fmla="*/ 1080233 w 1302467"/>
                <a:gd name="connsiteY5" fmla="*/ 239977 h 483456"/>
                <a:gd name="connsiteX6" fmla="*/ 1175788 w 1302467"/>
                <a:gd name="connsiteY6" fmla="*/ 315187 h 483456"/>
                <a:gd name="connsiteX7" fmla="*/ 1265258 w 1302467"/>
                <a:gd name="connsiteY7" fmla="*/ 410399 h 483456"/>
                <a:gd name="connsiteX8" fmla="*/ 1302467 w 1302467"/>
                <a:gd name="connsiteY8" fmla="*/ 483456 h 483456"/>
                <a:gd name="connsiteX0" fmla="*/ 0 w 1302467"/>
                <a:gd name="connsiteY0" fmla="*/ 537 h 483456"/>
                <a:gd name="connsiteX1" fmla="*/ 138922 w 1302467"/>
                <a:gd name="connsiteY1" fmla="*/ 0 h 483456"/>
                <a:gd name="connsiteX2" fmla="*/ 482183 w 1302467"/>
                <a:gd name="connsiteY2" fmla="*/ 28594 h 483456"/>
                <a:gd name="connsiteX3" fmla="*/ 738122 w 1302467"/>
                <a:gd name="connsiteY3" fmla="*/ 82496 h 483456"/>
                <a:gd name="connsiteX4" fmla="*/ 913467 w 1302467"/>
                <a:gd name="connsiteY4" fmla="*/ 147646 h 483456"/>
                <a:gd name="connsiteX5" fmla="*/ 1080233 w 1302467"/>
                <a:gd name="connsiteY5" fmla="*/ 239977 h 483456"/>
                <a:gd name="connsiteX6" fmla="*/ 1175788 w 1302467"/>
                <a:gd name="connsiteY6" fmla="*/ 315187 h 483456"/>
                <a:gd name="connsiteX7" fmla="*/ 1251152 w 1302467"/>
                <a:gd name="connsiteY7" fmla="*/ 412555 h 483456"/>
                <a:gd name="connsiteX8" fmla="*/ 1302467 w 1302467"/>
                <a:gd name="connsiteY8" fmla="*/ 483456 h 483456"/>
                <a:gd name="connsiteX0" fmla="*/ 0 w 1302467"/>
                <a:gd name="connsiteY0" fmla="*/ 0 h 482919"/>
                <a:gd name="connsiteX1" fmla="*/ 232857 w 1302467"/>
                <a:gd name="connsiteY1" fmla="*/ 11556 h 482919"/>
                <a:gd name="connsiteX2" fmla="*/ 482183 w 1302467"/>
                <a:gd name="connsiteY2" fmla="*/ 28057 h 482919"/>
                <a:gd name="connsiteX3" fmla="*/ 738122 w 1302467"/>
                <a:gd name="connsiteY3" fmla="*/ 81959 h 482919"/>
                <a:gd name="connsiteX4" fmla="*/ 913467 w 1302467"/>
                <a:gd name="connsiteY4" fmla="*/ 147109 h 482919"/>
                <a:gd name="connsiteX5" fmla="*/ 1080233 w 1302467"/>
                <a:gd name="connsiteY5" fmla="*/ 239440 h 482919"/>
                <a:gd name="connsiteX6" fmla="*/ 1175788 w 1302467"/>
                <a:gd name="connsiteY6" fmla="*/ 314650 h 482919"/>
                <a:gd name="connsiteX7" fmla="*/ 1251152 w 1302467"/>
                <a:gd name="connsiteY7" fmla="*/ 412018 h 482919"/>
                <a:gd name="connsiteX8" fmla="*/ 1302467 w 1302467"/>
                <a:gd name="connsiteY8" fmla="*/ 482919 h 482919"/>
                <a:gd name="connsiteX0" fmla="*/ 0 w 1302467"/>
                <a:gd name="connsiteY0" fmla="*/ 0 h 482919"/>
                <a:gd name="connsiteX1" fmla="*/ 232857 w 1302467"/>
                <a:gd name="connsiteY1" fmla="*/ 11556 h 482919"/>
                <a:gd name="connsiteX2" fmla="*/ 493727 w 1302467"/>
                <a:gd name="connsiteY2" fmla="*/ 38596 h 482919"/>
                <a:gd name="connsiteX3" fmla="*/ 738122 w 1302467"/>
                <a:gd name="connsiteY3" fmla="*/ 81959 h 482919"/>
                <a:gd name="connsiteX4" fmla="*/ 913467 w 1302467"/>
                <a:gd name="connsiteY4" fmla="*/ 147109 h 482919"/>
                <a:gd name="connsiteX5" fmla="*/ 1080233 w 1302467"/>
                <a:gd name="connsiteY5" fmla="*/ 239440 h 482919"/>
                <a:gd name="connsiteX6" fmla="*/ 1175788 w 1302467"/>
                <a:gd name="connsiteY6" fmla="*/ 314650 h 482919"/>
                <a:gd name="connsiteX7" fmla="*/ 1251152 w 1302467"/>
                <a:gd name="connsiteY7" fmla="*/ 412018 h 482919"/>
                <a:gd name="connsiteX8" fmla="*/ 1302467 w 1302467"/>
                <a:gd name="connsiteY8" fmla="*/ 482919 h 482919"/>
                <a:gd name="connsiteX0" fmla="*/ 0 w 1302467"/>
                <a:gd name="connsiteY0" fmla="*/ 0 h 482919"/>
                <a:gd name="connsiteX1" fmla="*/ 232857 w 1302467"/>
                <a:gd name="connsiteY1" fmla="*/ 11556 h 482919"/>
                <a:gd name="connsiteX2" fmla="*/ 493727 w 1302467"/>
                <a:gd name="connsiteY2" fmla="*/ 38596 h 482919"/>
                <a:gd name="connsiteX3" fmla="*/ 734918 w 1302467"/>
                <a:gd name="connsiteY3" fmla="*/ 91062 h 482919"/>
                <a:gd name="connsiteX4" fmla="*/ 913467 w 1302467"/>
                <a:gd name="connsiteY4" fmla="*/ 147109 h 482919"/>
                <a:gd name="connsiteX5" fmla="*/ 1080233 w 1302467"/>
                <a:gd name="connsiteY5" fmla="*/ 239440 h 482919"/>
                <a:gd name="connsiteX6" fmla="*/ 1175788 w 1302467"/>
                <a:gd name="connsiteY6" fmla="*/ 314650 h 482919"/>
                <a:gd name="connsiteX7" fmla="*/ 1251152 w 1302467"/>
                <a:gd name="connsiteY7" fmla="*/ 412018 h 482919"/>
                <a:gd name="connsiteX8" fmla="*/ 1302467 w 1302467"/>
                <a:gd name="connsiteY8" fmla="*/ 482919 h 482919"/>
                <a:gd name="connsiteX0" fmla="*/ 0 w 1302467"/>
                <a:gd name="connsiteY0" fmla="*/ 0 h 482919"/>
                <a:gd name="connsiteX1" fmla="*/ 232857 w 1302467"/>
                <a:gd name="connsiteY1" fmla="*/ 11556 h 482919"/>
                <a:gd name="connsiteX2" fmla="*/ 493727 w 1302467"/>
                <a:gd name="connsiteY2" fmla="*/ 38596 h 482919"/>
                <a:gd name="connsiteX3" fmla="*/ 734918 w 1302467"/>
                <a:gd name="connsiteY3" fmla="*/ 91062 h 482919"/>
                <a:gd name="connsiteX4" fmla="*/ 889744 w 1302467"/>
                <a:gd name="connsiteY4" fmla="*/ 149505 h 482919"/>
                <a:gd name="connsiteX5" fmla="*/ 1080233 w 1302467"/>
                <a:gd name="connsiteY5" fmla="*/ 239440 h 482919"/>
                <a:gd name="connsiteX6" fmla="*/ 1175788 w 1302467"/>
                <a:gd name="connsiteY6" fmla="*/ 314650 h 482919"/>
                <a:gd name="connsiteX7" fmla="*/ 1251152 w 1302467"/>
                <a:gd name="connsiteY7" fmla="*/ 412018 h 482919"/>
                <a:gd name="connsiteX8" fmla="*/ 1302467 w 1302467"/>
                <a:gd name="connsiteY8" fmla="*/ 482919 h 482919"/>
                <a:gd name="connsiteX0" fmla="*/ 0 w 1302467"/>
                <a:gd name="connsiteY0" fmla="*/ 0 h 482919"/>
                <a:gd name="connsiteX1" fmla="*/ 232857 w 1302467"/>
                <a:gd name="connsiteY1" fmla="*/ 11556 h 482919"/>
                <a:gd name="connsiteX2" fmla="*/ 493727 w 1302467"/>
                <a:gd name="connsiteY2" fmla="*/ 38596 h 482919"/>
                <a:gd name="connsiteX3" fmla="*/ 706065 w 1302467"/>
                <a:gd name="connsiteY3" fmla="*/ 91782 h 482919"/>
                <a:gd name="connsiteX4" fmla="*/ 889744 w 1302467"/>
                <a:gd name="connsiteY4" fmla="*/ 149505 h 482919"/>
                <a:gd name="connsiteX5" fmla="*/ 1080233 w 1302467"/>
                <a:gd name="connsiteY5" fmla="*/ 239440 h 482919"/>
                <a:gd name="connsiteX6" fmla="*/ 1175788 w 1302467"/>
                <a:gd name="connsiteY6" fmla="*/ 314650 h 482919"/>
                <a:gd name="connsiteX7" fmla="*/ 1251152 w 1302467"/>
                <a:gd name="connsiteY7" fmla="*/ 412018 h 482919"/>
                <a:gd name="connsiteX8" fmla="*/ 1302467 w 1302467"/>
                <a:gd name="connsiteY8" fmla="*/ 482919 h 482919"/>
                <a:gd name="connsiteX0" fmla="*/ 0 w 1302467"/>
                <a:gd name="connsiteY0" fmla="*/ 0 h 482919"/>
                <a:gd name="connsiteX1" fmla="*/ 232857 w 1302467"/>
                <a:gd name="connsiteY1" fmla="*/ 11556 h 482919"/>
                <a:gd name="connsiteX2" fmla="*/ 470647 w 1302467"/>
                <a:gd name="connsiteY2" fmla="*/ 44585 h 482919"/>
                <a:gd name="connsiteX3" fmla="*/ 706065 w 1302467"/>
                <a:gd name="connsiteY3" fmla="*/ 91782 h 482919"/>
                <a:gd name="connsiteX4" fmla="*/ 889744 w 1302467"/>
                <a:gd name="connsiteY4" fmla="*/ 149505 h 482919"/>
                <a:gd name="connsiteX5" fmla="*/ 1080233 w 1302467"/>
                <a:gd name="connsiteY5" fmla="*/ 239440 h 482919"/>
                <a:gd name="connsiteX6" fmla="*/ 1175788 w 1302467"/>
                <a:gd name="connsiteY6" fmla="*/ 314650 h 482919"/>
                <a:gd name="connsiteX7" fmla="*/ 1251152 w 1302467"/>
                <a:gd name="connsiteY7" fmla="*/ 412018 h 482919"/>
                <a:gd name="connsiteX8" fmla="*/ 1302467 w 1302467"/>
                <a:gd name="connsiteY8" fmla="*/ 482919 h 482919"/>
                <a:gd name="connsiteX0" fmla="*/ 0 w 1302467"/>
                <a:gd name="connsiteY0" fmla="*/ 0 h 482919"/>
                <a:gd name="connsiteX1" fmla="*/ 232857 w 1302467"/>
                <a:gd name="connsiteY1" fmla="*/ 11556 h 482919"/>
                <a:gd name="connsiteX2" fmla="*/ 470647 w 1302467"/>
                <a:gd name="connsiteY2" fmla="*/ 44585 h 482919"/>
                <a:gd name="connsiteX3" fmla="*/ 706065 w 1302467"/>
                <a:gd name="connsiteY3" fmla="*/ 91782 h 482919"/>
                <a:gd name="connsiteX4" fmla="*/ 889744 w 1302467"/>
                <a:gd name="connsiteY4" fmla="*/ 149505 h 482919"/>
                <a:gd name="connsiteX5" fmla="*/ 1080233 w 1302467"/>
                <a:gd name="connsiteY5" fmla="*/ 239440 h 482919"/>
                <a:gd name="connsiteX6" fmla="*/ 1175788 w 1302467"/>
                <a:gd name="connsiteY6" fmla="*/ 314650 h 482919"/>
                <a:gd name="connsiteX7" fmla="*/ 1265257 w 1302467"/>
                <a:gd name="connsiteY7" fmla="*/ 409862 h 482919"/>
                <a:gd name="connsiteX8" fmla="*/ 1302467 w 1302467"/>
                <a:gd name="connsiteY8" fmla="*/ 482919 h 482919"/>
                <a:gd name="connsiteX0" fmla="*/ 0 w 1302467"/>
                <a:gd name="connsiteY0" fmla="*/ 0 h 482919"/>
                <a:gd name="connsiteX1" fmla="*/ 232857 w 1302467"/>
                <a:gd name="connsiteY1" fmla="*/ 11556 h 482919"/>
                <a:gd name="connsiteX2" fmla="*/ 470647 w 1302467"/>
                <a:gd name="connsiteY2" fmla="*/ 44585 h 482919"/>
                <a:gd name="connsiteX3" fmla="*/ 706065 w 1302467"/>
                <a:gd name="connsiteY3" fmla="*/ 91782 h 482919"/>
                <a:gd name="connsiteX4" fmla="*/ 889744 w 1302467"/>
                <a:gd name="connsiteY4" fmla="*/ 149505 h 482919"/>
                <a:gd name="connsiteX5" fmla="*/ 1080233 w 1302467"/>
                <a:gd name="connsiteY5" fmla="*/ 239440 h 482919"/>
                <a:gd name="connsiteX6" fmla="*/ 1195344 w 1302467"/>
                <a:gd name="connsiteY6" fmla="*/ 315967 h 482919"/>
                <a:gd name="connsiteX7" fmla="*/ 1265257 w 1302467"/>
                <a:gd name="connsiteY7" fmla="*/ 409862 h 482919"/>
                <a:gd name="connsiteX8" fmla="*/ 1302467 w 1302467"/>
                <a:gd name="connsiteY8" fmla="*/ 482919 h 482919"/>
                <a:gd name="connsiteX0" fmla="*/ 0 w 1302467"/>
                <a:gd name="connsiteY0" fmla="*/ 0 h 482919"/>
                <a:gd name="connsiteX1" fmla="*/ 232857 w 1302467"/>
                <a:gd name="connsiteY1" fmla="*/ 11556 h 482919"/>
                <a:gd name="connsiteX2" fmla="*/ 470647 w 1302467"/>
                <a:gd name="connsiteY2" fmla="*/ 44585 h 482919"/>
                <a:gd name="connsiteX3" fmla="*/ 706065 w 1302467"/>
                <a:gd name="connsiteY3" fmla="*/ 91782 h 482919"/>
                <a:gd name="connsiteX4" fmla="*/ 889744 w 1302467"/>
                <a:gd name="connsiteY4" fmla="*/ 149505 h 482919"/>
                <a:gd name="connsiteX5" fmla="*/ 1078948 w 1302467"/>
                <a:gd name="connsiteY5" fmla="*/ 232254 h 482919"/>
                <a:gd name="connsiteX6" fmla="*/ 1195344 w 1302467"/>
                <a:gd name="connsiteY6" fmla="*/ 315967 h 482919"/>
                <a:gd name="connsiteX7" fmla="*/ 1265257 w 1302467"/>
                <a:gd name="connsiteY7" fmla="*/ 409862 h 482919"/>
                <a:gd name="connsiteX8" fmla="*/ 1302467 w 1302467"/>
                <a:gd name="connsiteY8" fmla="*/ 482919 h 482919"/>
                <a:gd name="connsiteX0" fmla="*/ 0 w 1302467"/>
                <a:gd name="connsiteY0" fmla="*/ 0 h 482919"/>
                <a:gd name="connsiteX1" fmla="*/ 232857 w 1302467"/>
                <a:gd name="connsiteY1" fmla="*/ 11556 h 482919"/>
                <a:gd name="connsiteX2" fmla="*/ 455258 w 1302467"/>
                <a:gd name="connsiteY2" fmla="*/ 39555 h 482919"/>
                <a:gd name="connsiteX3" fmla="*/ 706065 w 1302467"/>
                <a:gd name="connsiteY3" fmla="*/ 91782 h 482919"/>
                <a:gd name="connsiteX4" fmla="*/ 889744 w 1302467"/>
                <a:gd name="connsiteY4" fmla="*/ 149505 h 482919"/>
                <a:gd name="connsiteX5" fmla="*/ 1078948 w 1302467"/>
                <a:gd name="connsiteY5" fmla="*/ 232254 h 482919"/>
                <a:gd name="connsiteX6" fmla="*/ 1195344 w 1302467"/>
                <a:gd name="connsiteY6" fmla="*/ 315967 h 482919"/>
                <a:gd name="connsiteX7" fmla="*/ 1265257 w 1302467"/>
                <a:gd name="connsiteY7" fmla="*/ 409862 h 482919"/>
                <a:gd name="connsiteX8" fmla="*/ 1302467 w 1302467"/>
                <a:gd name="connsiteY8" fmla="*/ 482919 h 482919"/>
                <a:gd name="connsiteX0" fmla="*/ 0 w 1304072"/>
                <a:gd name="connsiteY0" fmla="*/ 0 h 491902"/>
                <a:gd name="connsiteX1" fmla="*/ 232857 w 1304072"/>
                <a:gd name="connsiteY1" fmla="*/ 11556 h 491902"/>
                <a:gd name="connsiteX2" fmla="*/ 455258 w 1304072"/>
                <a:gd name="connsiteY2" fmla="*/ 39555 h 491902"/>
                <a:gd name="connsiteX3" fmla="*/ 706065 w 1304072"/>
                <a:gd name="connsiteY3" fmla="*/ 91782 h 491902"/>
                <a:gd name="connsiteX4" fmla="*/ 889744 w 1304072"/>
                <a:gd name="connsiteY4" fmla="*/ 149505 h 491902"/>
                <a:gd name="connsiteX5" fmla="*/ 1078948 w 1304072"/>
                <a:gd name="connsiteY5" fmla="*/ 232254 h 491902"/>
                <a:gd name="connsiteX6" fmla="*/ 1195344 w 1304072"/>
                <a:gd name="connsiteY6" fmla="*/ 315967 h 491902"/>
                <a:gd name="connsiteX7" fmla="*/ 1265257 w 1304072"/>
                <a:gd name="connsiteY7" fmla="*/ 409862 h 491902"/>
                <a:gd name="connsiteX8" fmla="*/ 1304072 w 1304072"/>
                <a:gd name="connsiteY8" fmla="*/ 491902 h 491902"/>
                <a:gd name="connsiteX0" fmla="*/ 0 w 1304072"/>
                <a:gd name="connsiteY0" fmla="*/ 0 h 491902"/>
                <a:gd name="connsiteX1" fmla="*/ 232857 w 1304072"/>
                <a:gd name="connsiteY1" fmla="*/ 11556 h 491902"/>
                <a:gd name="connsiteX2" fmla="*/ 455258 w 1304072"/>
                <a:gd name="connsiteY2" fmla="*/ 39555 h 491902"/>
                <a:gd name="connsiteX3" fmla="*/ 706065 w 1304072"/>
                <a:gd name="connsiteY3" fmla="*/ 91782 h 491902"/>
                <a:gd name="connsiteX4" fmla="*/ 889744 w 1304072"/>
                <a:gd name="connsiteY4" fmla="*/ 149505 h 491902"/>
                <a:gd name="connsiteX5" fmla="*/ 1078948 w 1304072"/>
                <a:gd name="connsiteY5" fmla="*/ 232254 h 491902"/>
                <a:gd name="connsiteX6" fmla="*/ 1195344 w 1304072"/>
                <a:gd name="connsiteY6" fmla="*/ 315967 h 491902"/>
                <a:gd name="connsiteX7" fmla="*/ 1265257 w 1304072"/>
                <a:gd name="connsiteY7" fmla="*/ 409862 h 491902"/>
                <a:gd name="connsiteX8" fmla="*/ 1304072 w 1304072"/>
                <a:gd name="connsiteY8" fmla="*/ 491902 h 491902"/>
                <a:gd name="connsiteX0" fmla="*/ 0 w 1304072"/>
                <a:gd name="connsiteY0" fmla="*/ 0 h 491902"/>
                <a:gd name="connsiteX1" fmla="*/ 188936 w 1304072"/>
                <a:gd name="connsiteY1" fmla="*/ 9043 h 491902"/>
                <a:gd name="connsiteX2" fmla="*/ 455258 w 1304072"/>
                <a:gd name="connsiteY2" fmla="*/ 39555 h 491902"/>
                <a:gd name="connsiteX3" fmla="*/ 706065 w 1304072"/>
                <a:gd name="connsiteY3" fmla="*/ 91782 h 491902"/>
                <a:gd name="connsiteX4" fmla="*/ 889744 w 1304072"/>
                <a:gd name="connsiteY4" fmla="*/ 149505 h 491902"/>
                <a:gd name="connsiteX5" fmla="*/ 1078948 w 1304072"/>
                <a:gd name="connsiteY5" fmla="*/ 232254 h 491902"/>
                <a:gd name="connsiteX6" fmla="*/ 1195344 w 1304072"/>
                <a:gd name="connsiteY6" fmla="*/ 315967 h 491902"/>
                <a:gd name="connsiteX7" fmla="*/ 1265257 w 1304072"/>
                <a:gd name="connsiteY7" fmla="*/ 409862 h 491902"/>
                <a:gd name="connsiteX8" fmla="*/ 1304072 w 1304072"/>
                <a:gd name="connsiteY8" fmla="*/ 491902 h 491902"/>
                <a:gd name="connsiteX0" fmla="*/ 0 w 1304072"/>
                <a:gd name="connsiteY0" fmla="*/ 0 h 491902"/>
                <a:gd name="connsiteX1" fmla="*/ 252413 w 1304072"/>
                <a:gd name="connsiteY1" fmla="*/ 12873 h 491902"/>
                <a:gd name="connsiteX2" fmla="*/ 455258 w 1304072"/>
                <a:gd name="connsiteY2" fmla="*/ 39555 h 491902"/>
                <a:gd name="connsiteX3" fmla="*/ 706065 w 1304072"/>
                <a:gd name="connsiteY3" fmla="*/ 91782 h 491902"/>
                <a:gd name="connsiteX4" fmla="*/ 889744 w 1304072"/>
                <a:gd name="connsiteY4" fmla="*/ 149505 h 491902"/>
                <a:gd name="connsiteX5" fmla="*/ 1078948 w 1304072"/>
                <a:gd name="connsiteY5" fmla="*/ 232254 h 491902"/>
                <a:gd name="connsiteX6" fmla="*/ 1195344 w 1304072"/>
                <a:gd name="connsiteY6" fmla="*/ 315967 h 491902"/>
                <a:gd name="connsiteX7" fmla="*/ 1265257 w 1304072"/>
                <a:gd name="connsiteY7" fmla="*/ 409862 h 491902"/>
                <a:gd name="connsiteX8" fmla="*/ 1304072 w 1304072"/>
                <a:gd name="connsiteY8" fmla="*/ 491902 h 491902"/>
                <a:gd name="connsiteX0" fmla="*/ 0 w 1304072"/>
                <a:gd name="connsiteY0" fmla="*/ 0 h 491902"/>
                <a:gd name="connsiteX1" fmla="*/ 233499 w 1304072"/>
                <a:gd name="connsiteY1" fmla="*/ 15149 h 491902"/>
                <a:gd name="connsiteX2" fmla="*/ 455258 w 1304072"/>
                <a:gd name="connsiteY2" fmla="*/ 39555 h 491902"/>
                <a:gd name="connsiteX3" fmla="*/ 706065 w 1304072"/>
                <a:gd name="connsiteY3" fmla="*/ 91782 h 491902"/>
                <a:gd name="connsiteX4" fmla="*/ 889744 w 1304072"/>
                <a:gd name="connsiteY4" fmla="*/ 149505 h 491902"/>
                <a:gd name="connsiteX5" fmla="*/ 1078948 w 1304072"/>
                <a:gd name="connsiteY5" fmla="*/ 232254 h 491902"/>
                <a:gd name="connsiteX6" fmla="*/ 1195344 w 1304072"/>
                <a:gd name="connsiteY6" fmla="*/ 315967 h 491902"/>
                <a:gd name="connsiteX7" fmla="*/ 1265257 w 1304072"/>
                <a:gd name="connsiteY7" fmla="*/ 409862 h 491902"/>
                <a:gd name="connsiteX8" fmla="*/ 1304072 w 1304072"/>
                <a:gd name="connsiteY8" fmla="*/ 491902 h 491902"/>
                <a:gd name="connsiteX0" fmla="*/ 0 w 1304072"/>
                <a:gd name="connsiteY0" fmla="*/ 0 h 491902"/>
                <a:gd name="connsiteX1" fmla="*/ 233499 w 1304072"/>
                <a:gd name="connsiteY1" fmla="*/ 15149 h 491902"/>
                <a:gd name="connsiteX2" fmla="*/ 480265 w 1304072"/>
                <a:gd name="connsiteY2" fmla="*/ 44344 h 491902"/>
                <a:gd name="connsiteX3" fmla="*/ 706065 w 1304072"/>
                <a:gd name="connsiteY3" fmla="*/ 91782 h 491902"/>
                <a:gd name="connsiteX4" fmla="*/ 889744 w 1304072"/>
                <a:gd name="connsiteY4" fmla="*/ 149505 h 491902"/>
                <a:gd name="connsiteX5" fmla="*/ 1078948 w 1304072"/>
                <a:gd name="connsiteY5" fmla="*/ 232254 h 491902"/>
                <a:gd name="connsiteX6" fmla="*/ 1195344 w 1304072"/>
                <a:gd name="connsiteY6" fmla="*/ 315967 h 491902"/>
                <a:gd name="connsiteX7" fmla="*/ 1265257 w 1304072"/>
                <a:gd name="connsiteY7" fmla="*/ 409862 h 491902"/>
                <a:gd name="connsiteX8" fmla="*/ 1304072 w 1304072"/>
                <a:gd name="connsiteY8" fmla="*/ 491902 h 491902"/>
                <a:gd name="connsiteX0" fmla="*/ 0 w 1308238"/>
                <a:gd name="connsiteY0" fmla="*/ 0 h 488189"/>
                <a:gd name="connsiteX1" fmla="*/ 237665 w 1308238"/>
                <a:gd name="connsiteY1" fmla="*/ 11436 h 488189"/>
                <a:gd name="connsiteX2" fmla="*/ 484431 w 1308238"/>
                <a:gd name="connsiteY2" fmla="*/ 40631 h 488189"/>
                <a:gd name="connsiteX3" fmla="*/ 710231 w 1308238"/>
                <a:gd name="connsiteY3" fmla="*/ 88069 h 488189"/>
                <a:gd name="connsiteX4" fmla="*/ 893910 w 1308238"/>
                <a:gd name="connsiteY4" fmla="*/ 145792 h 488189"/>
                <a:gd name="connsiteX5" fmla="*/ 1083114 w 1308238"/>
                <a:gd name="connsiteY5" fmla="*/ 228541 h 488189"/>
                <a:gd name="connsiteX6" fmla="*/ 1199510 w 1308238"/>
                <a:gd name="connsiteY6" fmla="*/ 312254 h 488189"/>
                <a:gd name="connsiteX7" fmla="*/ 1269423 w 1308238"/>
                <a:gd name="connsiteY7" fmla="*/ 406149 h 488189"/>
                <a:gd name="connsiteX8" fmla="*/ 1308238 w 1308238"/>
                <a:gd name="connsiteY8" fmla="*/ 488189 h 488189"/>
                <a:gd name="connsiteX0" fmla="*/ 0 w 1308238"/>
                <a:gd name="connsiteY0" fmla="*/ 0 h 488189"/>
                <a:gd name="connsiteX1" fmla="*/ 271968 w 1308238"/>
                <a:gd name="connsiteY1" fmla="*/ 14189 h 488189"/>
                <a:gd name="connsiteX2" fmla="*/ 484431 w 1308238"/>
                <a:gd name="connsiteY2" fmla="*/ 40631 h 488189"/>
                <a:gd name="connsiteX3" fmla="*/ 710231 w 1308238"/>
                <a:gd name="connsiteY3" fmla="*/ 88069 h 488189"/>
                <a:gd name="connsiteX4" fmla="*/ 893910 w 1308238"/>
                <a:gd name="connsiteY4" fmla="*/ 145792 h 488189"/>
                <a:gd name="connsiteX5" fmla="*/ 1083114 w 1308238"/>
                <a:gd name="connsiteY5" fmla="*/ 228541 h 488189"/>
                <a:gd name="connsiteX6" fmla="*/ 1199510 w 1308238"/>
                <a:gd name="connsiteY6" fmla="*/ 312254 h 488189"/>
                <a:gd name="connsiteX7" fmla="*/ 1269423 w 1308238"/>
                <a:gd name="connsiteY7" fmla="*/ 406149 h 488189"/>
                <a:gd name="connsiteX8" fmla="*/ 1308238 w 1308238"/>
                <a:gd name="connsiteY8" fmla="*/ 488189 h 488189"/>
                <a:gd name="connsiteX0" fmla="*/ 0 w 1308238"/>
                <a:gd name="connsiteY0" fmla="*/ 0 h 488189"/>
                <a:gd name="connsiteX1" fmla="*/ 212657 w 1308238"/>
                <a:gd name="connsiteY1" fmla="*/ 6646 h 488189"/>
                <a:gd name="connsiteX2" fmla="*/ 484431 w 1308238"/>
                <a:gd name="connsiteY2" fmla="*/ 40631 h 488189"/>
                <a:gd name="connsiteX3" fmla="*/ 710231 w 1308238"/>
                <a:gd name="connsiteY3" fmla="*/ 88069 h 488189"/>
                <a:gd name="connsiteX4" fmla="*/ 893910 w 1308238"/>
                <a:gd name="connsiteY4" fmla="*/ 145792 h 488189"/>
                <a:gd name="connsiteX5" fmla="*/ 1083114 w 1308238"/>
                <a:gd name="connsiteY5" fmla="*/ 228541 h 488189"/>
                <a:gd name="connsiteX6" fmla="*/ 1199510 w 1308238"/>
                <a:gd name="connsiteY6" fmla="*/ 312254 h 488189"/>
                <a:gd name="connsiteX7" fmla="*/ 1269423 w 1308238"/>
                <a:gd name="connsiteY7" fmla="*/ 406149 h 488189"/>
                <a:gd name="connsiteX8" fmla="*/ 1308238 w 1308238"/>
                <a:gd name="connsiteY8" fmla="*/ 488189 h 488189"/>
                <a:gd name="connsiteX0" fmla="*/ 0 w 1308238"/>
                <a:gd name="connsiteY0" fmla="*/ 0 h 488189"/>
                <a:gd name="connsiteX1" fmla="*/ 242473 w 1308238"/>
                <a:gd name="connsiteY1" fmla="*/ 11316 h 488189"/>
                <a:gd name="connsiteX2" fmla="*/ 484431 w 1308238"/>
                <a:gd name="connsiteY2" fmla="*/ 40631 h 488189"/>
                <a:gd name="connsiteX3" fmla="*/ 710231 w 1308238"/>
                <a:gd name="connsiteY3" fmla="*/ 88069 h 488189"/>
                <a:gd name="connsiteX4" fmla="*/ 893910 w 1308238"/>
                <a:gd name="connsiteY4" fmla="*/ 145792 h 488189"/>
                <a:gd name="connsiteX5" fmla="*/ 1083114 w 1308238"/>
                <a:gd name="connsiteY5" fmla="*/ 228541 h 488189"/>
                <a:gd name="connsiteX6" fmla="*/ 1199510 w 1308238"/>
                <a:gd name="connsiteY6" fmla="*/ 312254 h 488189"/>
                <a:gd name="connsiteX7" fmla="*/ 1269423 w 1308238"/>
                <a:gd name="connsiteY7" fmla="*/ 406149 h 488189"/>
                <a:gd name="connsiteX8" fmla="*/ 1308238 w 1308238"/>
                <a:gd name="connsiteY8" fmla="*/ 488189 h 488189"/>
                <a:gd name="connsiteX0" fmla="*/ 0 w 1308238"/>
                <a:gd name="connsiteY0" fmla="*/ 0 h 488189"/>
                <a:gd name="connsiteX1" fmla="*/ 218430 w 1308238"/>
                <a:gd name="connsiteY1" fmla="*/ 11916 h 488189"/>
                <a:gd name="connsiteX2" fmla="*/ 484431 w 1308238"/>
                <a:gd name="connsiteY2" fmla="*/ 40631 h 488189"/>
                <a:gd name="connsiteX3" fmla="*/ 710231 w 1308238"/>
                <a:gd name="connsiteY3" fmla="*/ 88069 h 488189"/>
                <a:gd name="connsiteX4" fmla="*/ 893910 w 1308238"/>
                <a:gd name="connsiteY4" fmla="*/ 145792 h 488189"/>
                <a:gd name="connsiteX5" fmla="*/ 1083114 w 1308238"/>
                <a:gd name="connsiteY5" fmla="*/ 228541 h 488189"/>
                <a:gd name="connsiteX6" fmla="*/ 1199510 w 1308238"/>
                <a:gd name="connsiteY6" fmla="*/ 312254 h 488189"/>
                <a:gd name="connsiteX7" fmla="*/ 1269423 w 1308238"/>
                <a:gd name="connsiteY7" fmla="*/ 406149 h 488189"/>
                <a:gd name="connsiteX8" fmla="*/ 1308238 w 1308238"/>
                <a:gd name="connsiteY8" fmla="*/ 488189 h 488189"/>
                <a:gd name="connsiteX0" fmla="*/ 0 w 1308238"/>
                <a:gd name="connsiteY0" fmla="*/ 0 h 488189"/>
                <a:gd name="connsiteX1" fmla="*/ 218430 w 1308238"/>
                <a:gd name="connsiteY1" fmla="*/ 11916 h 488189"/>
                <a:gd name="connsiteX2" fmla="*/ 459745 w 1308238"/>
                <a:gd name="connsiteY2" fmla="*/ 37638 h 488189"/>
                <a:gd name="connsiteX3" fmla="*/ 710231 w 1308238"/>
                <a:gd name="connsiteY3" fmla="*/ 88069 h 488189"/>
                <a:gd name="connsiteX4" fmla="*/ 893910 w 1308238"/>
                <a:gd name="connsiteY4" fmla="*/ 145792 h 488189"/>
                <a:gd name="connsiteX5" fmla="*/ 1083114 w 1308238"/>
                <a:gd name="connsiteY5" fmla="*/ 228541 h 488189"/>
                <a:gd name="connsiteX6" fmla="*/ 1199510 w 1308238"/>
                <a:gd name="connsiteY6" fmla="*/ 312254 h 488189"/>
                <a:gd name="connsiteX7" fmla="*/ 1269423 w 1308238"/>
                <a:gd name="connsiteY7" fmla="*/ 406149 h 488189"/>
                <a:gd name="connsiteX8" fmla="*/ 1308238 w 1308238"/>
                <a:gd name="connsiteY8" fmla="*/ 488189 h 488189"/>
                <a:gd name="connsiteX0" fmla="*/ 0 w 1308238"/>
                <a:gd name="connsiteY0" fmla="*/ 0 h 488189"/>
                <a:gd name="connsiteX1" fmla="*/ 237344 w 1308238"/>
                <a:gd name="connsiteY1" fmla="*/ 9640 h 488189"/>
                <a:gd name="connsiteX2" fmla="*/ 459745 w 1308238"/>
                <a:gd name="connsiteY2" fmla="*/ 37638 h 488189"/>
                <a:gd name="connsiteX3" fmla="*/ 710231 w 1308238"/>
                <a:gd name="connsiteY3" fmla="*/ 88069 h 488189"/>
                <a:gd name="connsiteX4" fmla="*/ 893910 w 1308238"/>
                <a:gd name="connsiteY4" fmla="*/ 145792 h 488189"/>
                <a:gd name="connsiteX5" fmla="*/ 1083114 w 1308238"/>
                <a:gd name="connsiteY5" fmla="*/ 228541 h 488189"/>
                <a:gd name="connsiteX6" fmla="*/ 1199510 w 1308238"/>
                <a:gd name="connsiteY6" fmla="*/ 312254 h 488189"/>
                <a:gd name="connsiteX7" fmla="*/ 1269423 w 1308238"/>
                <a:gd name="connsiteY7" fmla="*/ 406149 h 488189"/>
                <a:gd name="connsiteX8" fmla="*/ 1308238 w 1308238"/>
                <a:gd name="connsiteY8" fmla="*/ 488189 h 488189"/>
                <a:gd name="connsiteX0" fmla="*/ 0 w 1308238"/>
                <a:gd name="connsiteY0" fmla="*/ 0 h 488189"/>
                <a:gd name="connsiteX1" fmla="*/ 219072 w 1308238"/>
                <a:gd name="connsiteY1" fmla="*/ 15510 h 488189"/>
                <a:gd name="connsiteX2" fmla="*/ 459745 w 1308238"/>
                <a:gd name="connsiteY2" fmla="*/ 37638 h 488189"/>
                <a:gd name="connsiteX3" fmla="*/ 710231 w 1308238"/>
                <a:gd name="connsiteY3" fmla="*/ 88069 h 488189"/>
                <a:gd name="connsiteX4" fmla="*/ 893910 w 1308238"/>
                <a:gd name="connsiteY4" fmla="*/ 145792 h 488189"/>
                <a:gd name="connsiteX5" fmla="*/ 1083114 w 1308238"/>
                <a:gd name="connsiteY5" fmla="*/ 228541 h 488189"/>
                <a:gd name="connsiteX6" fmla="*/ 1199510 w 1308238"/>
                <a:gd name="connsiteY6" fmla="*/ 312254 h 488189"/>
                <a:gd name="connsiteX7" fmla="*/ 1269423 w 1308238"/>
                <a:gd name="connsiteY7" fmla="*/ 406149 h 488189"/>
                <a:gd name="connsiteX8" fmla="*/ 1308238 w 1308238"/>
                <a:gd name="connsiteY8" fmla="*/ 488189 h 488189"/>
                <a:gd name="connsiteX0" fmla="*/ 0 w 1297015"/>
                <a:gd name="connsiteY0" fmla="*/ 0 h 479446"/>
                <a:gd name="connsiteX1" fmla="*/ 207849 w 1297015"/>
                <a:gd name="connsiteY1" fmla="*/ 6767 h 479446"/>
                <a:gd name="connsiteX2" fmla="*/ 448522 w 1297015"/>
                <a:gd name="connsiteY2" fmla="*/ 28895 h 479446"/>
                <a:gd name="connsiteX3" fmla="*/ 699008 w 1297015"/>
                <a:gd name="connsiteY3" fmla="*/ 79326 h 479446"/>
                <a:gd name="connsiteX4" fmla="*/ 882687 w 1297015"/>
                <a:gd name="connsiteY4" fmla="*/ 137049 h 479446"/>
                <a:gd name="connsiteX5" fmla="*/ 1071891 w 1297015"/>
                <a:gd name="connsiteY5" fmla="*/ 219798 h 479446"/>
                <a:gd name="connsiteX6" fmla="*/ 1188287 w 1297015"/>
                <a:gd name="connsiteY6" fmla="*/ 303511 h 479446"/>
                <a:gd name="connsiteX7" fmla="*/ 1258200 w 1297015"/>
                <a:gd name="connsiteY7" fmla="*/ 397406 h 479446"/>
                <a:gd name="connsiteX8" fmla="*/ 1297015 w 1297015"/>
                <a:gd name="connsiteY8" fmla="*/ 479446 h 479446"/>
                <a:gd name="connsiteX0" fmla="*/ 0 w 1297015"/>
                <a:gd name="connsiteY0" fmla="*/ 0 h 479446"/>
                <a:gd name="connsiteX1" fmla="*/ 251449 w 1297015"/>
                <a:gd name="connsiteY1" fmla="*/ 7484 h 479446"/>
                <a:gd name="connsiteX2" fmla="*/ 448522 w 1297015"/>
                <a:gd name="connsiteY2" fmla="*/ 28895 h 479446"/>
                <a:gd name="connsiteX3" fmla="*/ 699008 w 1297015"/>
                <a:gd name="connsiteY3" fmla="*/ 79326 h 479446"/>
                <a:gd name="connsiteX4" fmla="*/ 882687 w 1297015"/>
                <a:gd name="connsiteY4" fmla="*/ 137049 h 479446"/>
                <a:gd name="connsiteX5" fmla="*/ 1071891 w 1297015"/>
                <a:gd name="connsiteY5" fmla="*/ 219798 h 479446"/>
                <a:gd name="connsiteX6" fmla="*/ 1188287 w 1297015"/>
                <a:gd name="connsiteY6" fmla="*/ 303511 h 479446"/>
                <a:gd name="connsiteX7" fmla="*/ 1258200 w 1297015"/>
                <a:gd name="connsiteY7" fmla="*/ 397406 h 479446"/>
                <a:gd name="connsiteX8" fmla="*/ 1297015 w 1297015"/>
                <a:gd name="connsiteY8" fmla="*/ 479446 h 479446"/>
                <a:gd name="connsiteX0" fmla="*/ 0 w 1297015"/>
                <a:gd name="connsiteY0" fmla="*/ 0 h 479446"/>
                <a:gd name="connsiteX1" fmla="*/ 115199 w 1297015"/>
                <a:gd name="connsiteY1" fmla="*/ 1858 h 479446"/>
                <a:gd name="connsiteX2" fmla="*/ 251449 w 1297015"/>
                <a:gd name="connsiteY2" fmla="*/ 7484 h 479446"/>
                <a:gd name="connsiteX3" fmla="*/ 448522 w 1297015"/>
                <a:gd name="connsiteY3" fmla="*/ 28895 h 479446"/>
                <a:gd name="connsiteX4" fmla="*/ 699008 w 1297015"/>
                <a:gd name="connsiteY4" fmla="*/ 79326 h 479446"/>
                <a:gd name="connsiteX5" fmla="*/ 882687 w 1297015"/>
                <a:gd name="connsiteY5" fmla="*/ 137049 h 479446"/>
                <a:gd name="connsiteX6" fmla="*/ 1071891 w 1297015"/>
                <a:gd name="connsiteY6" fmla="*/ 219798 h 479446"/>
                <a:gd name="connsiteX7" fmla="*/ 1188287 w 1297015"/>
                <a:gd name="connsiteY7" fmla="*/ 303511 h 479446"/>
                <a:gd name="connsiteX8" fmla="*/ 1258200 w 1297015"/>
                <a:gd name="connsiteY8" fmla="*/ 397406 h 479446"/>
                <a:gd name="connsiteX9" fmla="*/ 1297015 w 1297015"/>
                <a:gd name="connsiteY9" fmla="*/ 479446 h 479446"/>
                <a:gd name="connsiteX0" fmla="*/ 0 w 1297015"/>
                <a:gd name="connsiteY0" fmla="*/ 0 h 479446"/>
                <a:gd name="connsiteX1" fmla="*/ 115199 w 1297015"/>
                <a:gd name="connsiteY1" fmla="*/ 1858 h 479446"/>
                <a:gd name="connsiteX2" fmla="*/ 251449 w 1297015"/>
                <a:gd name="connsiteY2" fmla="*/ 7484 h 479446"/>
                <a:gd name="connsiteX3" fmla="*/ 344744 w 1297015"/>
                <a:gd name="connsiteY3" fmla="*/ 15982 h 479446"/>
                <a:gd name="connsiteX4" fmla="*/ 448522 w 1297015"/>
                <a:gd name="connsiteY4" fmla="*/ 28895 h 479446"/>
                <a:gd name="connsiteX5" fmla="*/ 699008 w 1297015"/>
                <a:gd name="connsiteY5" fmla="*/ 79326 h 479446"/>
                <a:gd name="connsiteX6" fmla="*/ 882687 w 1297015"/>
                <a:gd name="connsiteY6" fmla="*/ 137049 h 479446"/>
                <a:gd name="connsiteX7" fmla="*/ 1071891 w 1297015"/>
                <a:gd name="connsiteY7" fmla="*/ 219798 h 479446"/>
                <a:gd name="connsiteX8" fmla="*/ 1188287 w 1297015"/>
                <a:gd name="connsiteY8" fmla="*/ 303511 h 479446"/>
                <a:gd name="connsiteX9" fmla="*/ 1258200 w 1297015"/>
                <a:gd name="connsiteY9" fmla="*/ 397406 h 479446"/>
                <a:gd name="connsiteX10" fmla="*/ 1297015 w 1297015"/>
                <a:gd name="connsiteY10" fmla="*/ 479446 h 479446"/>
                <a:gd name="connsiteX0" fmla="*/ 0 w 1297015"/>
                <a:gd name="connsiteY0" fmla="*/ 0 h 479446"/>
                <a:gd name="connsiteX1" fmla="*/ 115199 w 1297015"/>
                <a:gd name="connsiteY1" fmla="*/ 1858 h 479446"/>
                <a:gd name="connsiteX2" fmla="*/ 251449 w 1297015"/>
                <a:gd name="connsiteY2" fmla="*/ 7484 h 479446"/>
                <a:gd name="connsiteX3" fmla="*/ 344744 w 1297015"/>
                <a:gd name="connsiteY3" fmla="*/ 15982 h 479446"/>
                <a:gd name="connsiteX4" fmla="*/ 350194 w 1297015"/>
                <a:gd name="connsiteY4" fmla="*/ 19454 h 479446"/>
                <a:gd name="connsiteX5" fmla="*/ 448522 w 1297015"/>
                <a:gd name="connsiteY5" fmla="*/ 28895 h 479446"/>
                <a:gd name="connsiteX6" fmla="*/ 699008 w 1297015"/>
                <a:gd name="connsiteY6" fmla="*/ 79326 h 479446"/>
                <a:gd name="connsiteX7" fmla="*/ 882687 w 1297015"/>
                <a:gd name="connsiteY7" fmla="*/ 137049 h 479446"/>
                <a:gd name="connsiteX8" fmla="*/ 1071891 w 1297015"/>
                <a:gd name="connsiteY8" fmla="*/ 219798 h 479446"/>
                <a:gd name="connsiteX9" fmla="*/ 1188287 w 1297015"/>
                <a:gd name="connsiteY9" fmla="*/ 303511 h 479446"/>
                <a:gd name="connsiteX10" fmla="*/ 1258200 w 1297015"/>
                <a:gd name="connsiteY10" fmla="*/ 397406 h 479446"/>
                <a:gd name="connsiteX11" fmla="*/ 1297015 w 1297015"/>
                <a:gd name="connsiteY11" fmla="*/ 479446 h 479446"/>
                <a:gd name="connsiteX0" fmla="*/ 0 w 1297015"/>
                <a:gd name="connsiteY0" fmla="*/ 0 h 479446"/>
                <a:gd name="connsiteX1" fmla="*/ 115199 w 1297015"/>
                <a:gd name="connsiteY1" fmla="*/ 1858 h 479446"/>
                <a:gd name="connsiteX2" fmla="*/ 251449 w 1297015"/>
                <a:gd name="connsiteY2" fmla="*/ 7484 h 479446"/>
                <a:gd name="connsiteX3" fmla="*/ 344744 w 1297015"/>
                <a:gd name="connsiteY3" fmla="*/ 15982 h 479446"/>
                <a:gd name="connsiteX4" fmla="*/ 448522 w 1297015"/>
                <a:gd name="connsiteY4" fmla="*/ 28895 h 479446"/>
                <a:gd name="connsiteX5" fmla="*/ 699008 w 1297015"/>
                <a:gd name="connsiteY5" fmla="*/ 79326 h 479446"/>
                <a:gd name="connsiteX6" fmla="*/ 882687 w 1297015"/>
                <a:gd name="connsiteY6" fmla="*/ 137049 h 479446"/>
                <a:gd name="connsiteX7" fmla="*/ 1071891 w 1297015"/>
                <a:gd name="connsiteY7" fmla="*/ 219798 h 479446"/>
                <a:gd name="connsiteX8" fmla="*/ 1188287 w 1297015"/>
                <a:gd name="connsiteY8" fmla="*/ 303511 h 479446"/>
                <a:gd name="connsiteX9" fmla="*/ 1258200 w 1297015"/>
                <a:gd name="connsiteY9" fmla="*/ 397406 h 479446"/>
                <a:gd name="connsiteX10" fmla="*/ 1297015 w 1297015"/>
                <a:gd name="connsiteY10" fmla="*/ 479446 h 479446"/>
                <a:gd name="connsiteX0" fmla="*/ 0 w 1297015"/>
                <a:gd name="connsiteY0" fmla="*/ 0 h 479446"/>
                <a:gd name="connsiteX1" fmla="*/ 115199 w 1297015"/>
                <a:gd name="connsiteY1" fmla="*/ 1858 h 479446"/>
                <a:gd name="connsiteX2" fmla="*/ 251449 w 1297015"/>
                <a:gd name="connsiteY2" fmla="*/ 7484 h 479446"/>
                <a:gd name="connsiteX3" fmla="*/ 344744 w 1297015"/>
                <a:gd name="connsiteY3" fmla="*/ 15982 h 479446"/>
                <a:gd name="connsiteX4" fmla="*/ 487955 w 1297015"/>
                <a:gd name="connsiteY4" fmla="*/ 33325 h 479446"/>
                <a:gd name="connsiteX5" fmla="*/ 699008 w 1297015"/>
                <a:gd name="connsiteY5" fmla="*/ 79326 h 479446"/>
                <a:gd name="connsiteX6" fmla="*/ 882687 w 1297015"/>
                <a:gd name="connsiteY6" fmla="*/ 137049 h 479446"/>
                <a:gd name="connsiteX7" fmla="*/ 1071891 w 1297015"/>
                <a:gd name="connsiteY7" fmla="*/ 219798 h 479446"/>
                <a:gd name="connsiteX8" fmla="*/ 1188287 w 1297015"/>
                <a:gd name="connsiteY8" fmla="*/ 303511 h 479446"/>
                <a:gd name="connsiteX9" fmla="*/ 1258200 w 1297015"/>
                <a:gd name="connsiteY9" fmla="*/ 397406 h 479446"/>
                <a:gd name="connsiteX10" fmla="*/ 1297015 w 1297015"/>
                <a:gd name="connsiteY10" fmla="*/ 479446 h 479446"/>
                <a:gd name="connsiteX0" fmla="*/ 0 w 1297015"/>
                <a:gd name="connsiteY0" fmla="*/ 0 h 479446"/>
                <a:gd name="connsiteX1" fmla="*/ 139243 w 1297015"/>
                <a:gd name="connsiteY1" fmla="*/ 1258 h 479446"/>
                <a:gd name="connsiteX2" fmla="*/ 251449 w 1297015"/>
                <a:gd name="connsiteY2" fmla="*/ 7484 h 479446"/>
                <a:gd name="connsiteX3" fmla="*/ 344744 w 1297015"/>
                <a:gd name="connsiteY3" fmla="*/ 15982 h 479446"/>
                <a:gd name="connsiteX4" fmla="*/ 487955 w 1297015"/>
                <a:gd name="connsiteY4" fmla="*/ 33325 h 479446"/>
                <a:gd name="connsiteX5" fmla="*/ 699008 w 1297015"/>
                <a:gd name="connsiteY5" fmla="*/ 79326 h 479446"/>
                <a:gd name="connsiteX6" fmla="*/ 882687 w 1297015"/>
                <a:gd name="connsiteY6" fmla="*/ 137049 h 479446"/>
                <a:gd name="connsiteX7" fmla="*/ 1071891 w 1297015"/>
                <a:gd name="connsiteY7" fmla="*/ 219798 h 479446"/>
                <a:gd name="connsiteX8" fmla="*/ 1188287 w 1297015"/>
                <a:gd name="connsiteY8" fmla="*/ 303511 h 479446"/>
                <a:gd name="connsiteX9" fmla="*/ 1258200 w 1297015"/>
                <a:gd name="connsiteY9" fmla="*/ 397406 h 479446"/>
                <a:gd name="connsiteX10" fmla="*/ 1297015 w 1297015"/>
                <a:gd name="connsiteY10" fmla="*/ 479446 h 479446"/>
                <a:gd name="connsiteX0" fmla="*/ 0 w 1296373"/>
                <a:gd name="connsiteY0" fmla="*/ 0 h 475853"/>
                <a:gd name="connsiteX1" fmla="*/ 139243 w 1296373"/>
                <a:gd name="connsiteY1" fmla="*/ 1258 h 475853"/>
                <a:gd name="connsiteX2" fmla="*/ 251449 w 1296373"/>
                <a:gd name="connsiteY2" fmla="*/ 7484 h 475853"/>
                <a:gd name="connsiteX3" fmla="*/ 344744 w 1296373"/>
                <a:gd name="connsiteY3" fmla="*/ 15982 h 475853"/>
                <a:gd name="connsiteX4" fmla="*/ 487955 w 1296373"/>
                <a:gd name="connsiteY4" fmla="*/ 33325 h 475853"/>
                <a:gd name="connsiteX5" fmla="*/ 699008 w 1296373"/>
                <a:gd name="connsiteY5" fmla="*/ 79326 h 475853"/>
                <a:gd name="connsiteX6" fmla="*/ 882687 w 1296373"/>
                <a:gd name="connsiteY6" fmla="*/ 137049 h 475853"/>
                <a:gd name="connsiteX7" fmla="*/ 1071891 w 1296373"/>
                <a:gd name="connsiteY7" fmla="*/ 219798 h 475853"/>
                <a:gd name="connsiteX8" fmla="*/ 1188287 w 1296373"/>
                <a:gd name="connsiteY8" fmla="*/ 303511 h 475853"/>
                <a:gd name="connsiteX9" fmla="*/ 1258200 w 1296373"/>
                <a:gd name="connsiteY9" fmla="*/ 397406 h 475853"/>
                <a:gd name="connsiteX10" fmla="*/ 1296373 w 1296373"/>
                <a:gd name="connsiteY10" fmla="*/ 475853 h 475853"/>
                <a:gd name="connsiteX0" fmla="*/ 0 w 1291886"/>
                <a:gd name="connsiteY0" fmla="*/ 0 h 477769"/>
                <a:gd name="connsiteX1" fmla="*/ 139243 w 1291886"/>
                <a:gd name="connsiteY1" fmla="*/ 1258 h 477769"/>
                <a:gd name="connsiteX2" fmla="*/ 251449 w 1291886"/>
                <a:gd name="connsiteY2" fmla="*/ 7484 h 477769"/>
                <a:gd name="connsiteX3" fmla="*/ 344744 w 1291886"/>
                <a:gd name="connsiteY3" fmla="*/ 15982 h 477769"/>
                <a:gd name="connsiteX4" fmla="*/ 487955 w 1291886"/>
                <a:gd name="connsiteY4" fmla="*/ 33325 h 477769"/>
                <a:gd name="connsiteX5" fmla="*/ 699008 w 1291886"/>
                <a:gd name="connsiteY5" fmla="*/ 79326 h 477769"/>
                <a:gd name="connsiteX6" fmla="*/ 882687 w 1291886"/>
                <a:gd name="connsiteY6" fmla="*/ 137049 h 477769"/>
                <a:gd name="connsiteX7" fmla="*/ 1071891 w 1291886"/>
                <a:gd name="connsiteY7" fmla="*/ 219798 h 477769"/>
                <a:gd name="connsiteX8" fmla="*/ 1188287 w 1291886"/>
                <a:gd name="connsiteY8" fmla="*/ 303511 h 477769"/>
                <a:gd name="connsiteX9" fmla="*/ 1258200 w 1291886"/>
                <a:gd name="connsiteY9" fmla="*/ 397406 h 477769"/>
                <a:gd name="connsiteX10" fmla="*/ 1291886 w 1291886"/>
                <a:gd name="connsiteY10" fmla="*/ 477769 h 477769"/>
                <a:gd name="connsiteX0" fmla="*/ 0 w 1295303"/>
                <a:gd name="connsiteY0" fmla="*/ 0 h 477769"/>
                <a:gd name="connsiteX1" fmla="*/ 139243 w 1295303"/>
                <a:gd name="connsiteY1" fmla="*/ 1258 h 477769"/>
                <a:gd name="connsiteX2" fmla="*/ 251449 w 1295303"/>
                <a:gd name="connsiteY2" fmla="*/ 7484 h 477769"/>
                <a:gd name="connsiteX3" fmla="*/ 344744 w 1295303"/>
                <a:gd name="connsiteY3" fmla="*/ 15982 h 477769"/>
                <a:gd name="connsiteX4" fmla="*/ 487955 w 1295303"/>
                <a:gd name="connsiteY4" fmla="*/ 33325 h 477769"/>
                <a:gd name="connsiteX5" fmla="*/ 699008 w 1295303"/>
                <a:gd name="connsiteY5" fmla="*/ 79326 h 477769"/>
                <a:gd name="connsiteX6" fmla="*/ 882687 w 1295303"/>
                <a:gd name="connsiteY6" fmla="*/ 137049 h 477769"/>
                <a:gd name="connsiteX7" fmla="*/ 1071891 w 1295303"/>
                <a:gd name="connsiteY7" fmla="*/ 219798 h 477769"/>
                <a:gd name="connsiteX8" fmla="*/ 1188287 w 1295303"/>
                <a:gd name="connsiteY8" fmla="*/ 303511 h 477769"/>
                <a:gd name="connsiteX9" fmla="*/ 1258200 w 1295303"/>
                <a:gd name="connsiteY9" fmla="*/ 397406 h 477769"/>
                <a:gd name="connsiteX10" fmla="*/ 1291886 w 1295303"/>
                <a:gd name="connsiteY10" fmla="*/ 477769 h 477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95303" h="477769">
                  <a:moveTo>
                    <a:pt x="0" y="0"/>
                  </a:moveTo>
                  <a:lnTo>
                    <a:pt x="139243" y="1258"/>
                  </a:lnTo>
                  <a:lnTo>
                    <a:pt x="251449" y="7484"/>
                  </a:lnTo>
                  <a:lnTo>
                    <a:pt x="344744" y="15982"/>
                  </a:lnTo>
                  <a:lnTo>
                    <a:pt x="487955" y="33325"/>
                  </a:lnTo>
                  <a:cubicBezTo>
                    <a:pt x="570350" y="48412"/>
                    <a:pt x="633219" y="62039"/>
                    <a:pt x="699008" y="79326"/>
                  </a:cubicBezTo>
                  <a:cubicBezTo>
                    <a:pt x="764797" y="96613"/>
                    <a:pt x="820540" y="113637"/>
                    <a:pt x="882687" y="137049"/>
                  </a:cubicBezTo>
                  <a:cubicBezTo>
                    <a:pt x="944834" y="160461"/>
                    <a:pt x="1020958" y="192054"/>
                    <a:pt x="1071891" y="219798"/>
                  </a:cubicBezTo>
                  <a:cubicBezTo>
                    <a:pt x="1122824" y="247542"/>
                    <a:pt x="1157235" y="273910"/>
                    <a:pt x="1188287" y="303511"/>
                  </a:cubicBezTo>
                  <a:cubicBezTo>
                    <a:pt x="1219339" y="333112"/>
                    <a:pt x="1240934" y="368363"/>
                    <a:pt x="1258200" y="397406"/>
                  </a:cubicBezTo>
                  <a:cubicBezTo>
                    <a:pt x="1275466" y="426449"/>
                    <a:pt x="1295303" y="465353"/>
                    <a:pt x="1291886" y="477769"/>
                  </a:cubicBezTo>
                </a:path>
              </a:pathLst>
            </a:cu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100389" name="Object 3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20253942"/>
                </p:ext>
              </p:extLst>
            </p:nvPr>
          </p:nvGraphicFramePr>
          <p:xfrm>
            <a:off x="8555996" y="941035"/>
            <a:ext cx="327066" cy="4194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9" imgW="139680" imgH="177480" progId="Equation.DSMT4">
                    <p:embed/>
                  </p:oleObj>
                </mc:Choice>
                <mc:Fallback>
                  <p:oleObj name="Equation" r:id="rId19" imgW="139680" imgH="177480" progId="Equation.DSMT4">
                    <p:embed/>
                    <p:pic>
                      <p:nvPicPr>
                        <p:cNvPr id="0" name="Object 3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555996" y="941035"/>
                          <a:ext cx="327066" cy="419498"/>
                        </a:xfrm>
                        <a:prstGeom prst="rect">
                          <a:avLst/>
                        </a:prstGeom>
                        <a:solidFill>
                          <a:srgbClr val="FFCCFF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rgbClr val="FF0000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4459" name="Object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71243897"/>
                </p:ext>
              </p:extLst>
            </p:nvPr>
          </p:nvGraphicFramePr>
          <p:xfrm>
            <a:off x="8404225" y="2455863"/>
            <a:ext cx="360363" cy="4143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1" imgW="177480" imgH="203040" progId="Equation.DSMT4">
                    <p:embed/>
                  </p:oleObj>
                </mc:Choice>
                <mc:Fallback>
                  <p:oleObj name="Equation" r:id="rId21" imgW="177480" imgH="203040" progId="Equation.DSMT4">
                    <p:embed/>
                    <p:pic>
                      <p:nvPicPr>
                        <p:cNvPr id="0" name="Picture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404225" y="2455863"/>
                          <a:ext cx="360363" cy="414337"/>
                        </a:xfrm>
                        <a:prstGeom prst="rect">
                          <a:avLst/>
                        </a:prstGeom>
                        <a:solidFill>
                          <a:srgbClr val="FFFF99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7" name="Line 68"/>
            <p:cNvSpPr>
              <a:spLocks noChangeShapeType="1"/>
            </p:cNvSpPr>
            <p:nvPr/>
          </p:nvSpPr>
          <p:spPr bwMode="auto">
            <a:xfrm>
              <a:off x="7887731" y="2479000"/>
              <a:ext cx="130629" cy="163286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prstDash val="dash"/>
              <a:round/>
              <a:headEnd/>
              <a:tailEnd type="triangle" w="lg" len="med"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8" name="Line 68"/>
            <p:cNvSpPr>
              <a:spLocks noChangeShapeType="1"/>
            </p:cNvSpPr>
            <p:nvPr/>
          </p:nvSpPr>
          <p:spPr bwMode="auto">
            <a:xfrm>
              <a:off x="8148989" y="2783800"/>
              <a:ext cx="65314" cy="174172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prstDash val="dash"/>
              <a:round/>
              <a:headEnd/>
              <a:tailEnd type="triangle" w="lg" len="med"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A5DB0ED1-CFF0-FCC8-2CFD-6D75D18C123D}"/>
                </a:ext>
              </a:extLst>
            </p:cNvPr>
            <p:cNvSpPr txBox="1"/>
            <p:nvPr/>
          </p:nvSpPr>
          <p:spPr>
            <a:xfrm>
              <a:off x="4386648" y="2848232"/>
              <a:ext cx="1261884" cy="369332"/>
            </a:xfrm>
            <a:prstGeom prst="rect">
              <a:avLst/>
            </a:prstGeom>
            <a:solidFill>
              <a:srgbClr val="FFFF99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Capacitive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F492C9E-7462-E2DF-AB62-42A23F5049A6}"/>
                </a:ext>
              </a:extLst>
            </p:cNvPr>
            <p:cNvSpPr txBox="1"/>
            <p:nvPr/>
          </p:nvSpPr>
          <p:spPr>
            <a:xfrm>
              <a:off x="4375037" y="3847069"/>
              <a:ext cx="1107997" cy="369332"/>
            </a:xfrm>
            <a:prstGeom prst="rect">
              <a:avLst/>
            </a:prstGeom>
            <a:solidFill>
              <a:srgbClr val="FFFF99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Inductive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1808CDD8-522B-35AC-A7D4-CEED88D31F82}"/>
              </a:ext>
            </a:extLst>
          </p:cNvPr>
          <p:cNvSpPr txBox="1"/>
          <p:nvPr/>
        </p:nvSpPr>
        <p:spPr>
          <a:xfrm>
            <a:off x="951471" y="939114"/>
            <a:ext cx="4673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Going a distance </a:t>
            </a:r>
            <a:r>
              <a:rPr lang="en-US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(arbitrary) from the horn: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DB304C-EFFB-799E-C049-5B59682E4EF2}"/>
              </a:ext>
            </a:extLst>
          </p:cNvPr>
          <p:cNvSpPr txBox="1"/>
          <p:nvPr/>
        </p:nvSpPr>
        <p:spPr>
          <a:xfrm>
            <a:off x="1099750" y="1548635"/>
            <a:ext cx="3027407" cy="95410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rial" pitchFamily="34" charset="0"/>
                <a:cs typeface="Arial" pitchFamily="34" charset="0"/>
              </a:rPr>
              <a:t>Note:</a:t>
            </a:r>
          </a:p>
          <a:p>
            <a:pPr algn="ctr"/>
            <a:r>
              <a:rPr lang="en-US" sz="1400" dirty="0">
                <a:latin typeface="Arial" pitchFamily="34" charset="0"/>
                <a:cs typeface="Arial" pitchFamily="34" charset="0"/>
              </a:rPr>
              <a:t>The arbitrary distance 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 must be chosen so that we end up in the capacitive region of the Smith chart.</a:t>
            </a:r>
          </a:p>
        </p:txBody>
      </p:sp>
    </p:spTree>
    <p:extLst>
      <p:ext uri="{BB962C8B-B14F-4D97-AF65-F5344CB8AC3E}">
        <p14:creationId xmlns:p14="http://schemas.microsoft.com/office/powerpoint/2010/main" val="82817650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lide Number Placeholder 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63C2-E354-4733-8A09-A5F398AA1CEE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118" name="TextBox 117"/>
          <p:cNvSpPr txBox="1"/>
          <p:nvPr/>
        </p:nvSpPr>
        <p:spPr>
          <a:xfrm>
            <a:off x="1783308" y="1"/>
            <a:ext cx="8884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Quarter-Wave Transformer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3EB3F69-53B5-477E-287D-3D7D56B49019}"/>
              </a:ext>
            </a:extLst>
          </p:cNvPr>
          <p:cNvGrpSpPr/>
          <p:nvPr/>
        </p:nvGrpSpPr>
        <p:grpSpPr>
          <a:xfrm>
            <a:off x="2241496" y="2726284"/>
            <a:ext cx="7641697" cy="2897631"/>
            <a:chOff x="2260031" y="1960165"/>
            <a:chExt cx="7641697" cy="2897631"/>
          </a:xfrm>
        </p:grpSpPr>
        <p:sp>
          <p:nvSpPr>
            <p:cNvPr id="6" name="Text Box 4">
              <a:extLst>
                <a:ext uri="{FF2B5EF4-FFF2-40B4-BE49-F238E27FC236}">
                  <a16:creationId xmlns:a16="http://schemas.microsoft.com/office/drawing/2014/main" id="{A98C331F-F853-24A3-CBAD-8005CC0A96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3982" y="2331767"/>
              <a:ext cx="1439512" cy="36933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kern="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Symbol" pitchFamily="18" charset="2"/>
                </a:rPr>
                <a:t>Top view</a:t>
              </a:r>
              <a:endParaRPr lang="en-US" i="1" kern="0" dirty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Symbol" pitchFamily="18" charset="2"/>
              </a:endParaRPr>
            </a:p>
          </p:txBody>
        </p:sp>
        <p:sp>
          <p:nvSpPr>
            <p:cNvPr id="7" name="Line 10">
              <a:extLst>
                <a:ext uri="{FF2B5EF4-FFF2-40B4-BE49-F238E27FC236}">
                  <a16:creationId xmlns:a16="http://schemas.microsoft.com/office/drawing/2014/main" id="{63CE02BF-0C31-81FE-4D25-A3E3393046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961516" y="3880503"/>
              <a:ext cx="54927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" name="Line 13">
              <a:extLst>
                <a:ext uri="{FF2B5EF4-FFF2-40B4-BE49-F238E27FC236}">
                  <a16:creationId xmlns:a16="http://schemas.microsoft.com/office/drawing/2014/main" id="{3E161834-5E3E-3A72-93DD-ED522B332EA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107918" y="2304054"/>
              <a:ext cx="0" cy="40278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graphicFrame>
          <p:nvGraphicFramePr>
            <p:cNvPr id="9" name="Object 35">
              <a:extLst>
                <a:ext uri="{FF2B5EF4-FFF2-40B4-BE49-F238E27FC236}">
                  <a16:creationId xmlns:a16="http://schemas.microsoft.com/office/drawing/2014/main" id="{8099CF60-5AF5-86CA-823D-491E2B67A2E4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72614082"/>
                </p:ext>
              </p:extLst>
            </p:nvPr>
          </p:nvGraphicFramePr>
          <p:xfrm>
            <a:off x="9690590" y="3791029"/>
            <a:ext cx="211138" cy="206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114120" imgH="126720" progId="Equation.DSMT4">
                    <p:embed/>
                  </p:oleObj>
                </mc:Choice>
                <mc:Fallback>
                  <p:oleObj name="Equation" r:id="rId2" imgW="114120" imgH="126720" progId="Equation.DSMT4">
                    <p:embed/>
                    <p:pic>
                      <p:nvPicPr>
                        <p:cNvPr id="47" name="Object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690590" y="3791029"/>
                          <a:ext cx="211138" cy="2063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" name="Object 35">
              <a:extLst>
                <a:ext uri="{FF2B5EF4-FFF2-40B4-BE49-F238E27FC236}">
                  <a16:creationId xmlns:a16="http://schemas.microsoft.com/office/drawing/2014/main" id="{B39B1ACF-FF98-EA9F-4104-5000DFC64D39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69794092"/>
                </p:ext>
              </p:extLst>
            </p:nvPr>
          </p:nvGraphicFramePr>
          <p:xfrm>
            <a:off x="8002090" y="1960165"/>
            <a:ext cx="234950" cy="2270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126720" imgH="139680" progId="Equation.DSMT4">
                    <p:embed/>
                  </p:oleObj>
                </mc:Choice>
                <mc:Fallback>
                  <p:oleObj name="Equation" r:id="rId4" imgW="126720" imgH="139680" progId="Equation.DSMT4">
                    <p:embed/>
                    <p:pic>
                      <p:nvPicPr>
                        <p:cNvPr id="48" name="Object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02090" y="1960165"/>
                          <a:ext cx="234950" cy="22701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" name="Object 20">
              <a:extLst>
                <a:ext uri="{FF2B5EF4-FFF2-40B4-BE49-F238E27FC236}">
                  <a16:creationId xmlns:a16="http://schemas.microsoft.com/office/drawing/2014/main" id="{2A3C7076-76EE-0682-61FD-E9EE0D6A9F6A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95818047"/>
                </p:ext>
              </p:extLst>
            </p:nvPr>
          </p:nvGraphicFramePr>
          <p:xfrm>
            <a:off x="7043081" y="4091618"/>
            <a:ext cx="257175" cy="2889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139680" imgH="177480" progId="Equation.DSMT4">
                    <p:embed/>
                  </p:oleObj>
                </mc:Choice>
                <mc:Fallback>
                  <p:oleObj name="Equation" r:id="rId6" imgW="139680" imgH="177480" progId="Equation.DSMT4">
                    <p:embed/>
                    <p:pic>
                      <p:nvPicPr>
                        <p:cNvPr id="60" name="Object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43081" y="4091618"/>
                          <a:ext cx="257175" cy="2889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0E72DEB4-84CA-C94C-5782-F4FC9D31E171}"/>
                </a:ext>
              </a:extLst>
            </p:cNvPr>
            <p:cNvCxnSpPr/>
            <p:nvPr/>
          </p:nvCxnSpPr>
          <p:spPr>
            <a:xfrm>
              <a:off x="3421786" y="2849349"/>
              <a:ext cx="0" cy="1000481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3" name="Object 28">
              <a:extLst>
                <a:ext uri="{FF2B5EF4-FFF2-40B4-BE49-F238E27FC236}">
                  <a16:creationId xmlns:a16="http://schemas.microsoft.com/office/drawing/2014/main" id="{7B088717-3422-3A98-A84B-D09BF953E20B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34973777"/>
                </p:ext>
              </p:extLst>
            </p:nvPr>
          </p:nvGraphicFramePr>
          <p:xfrm>
            <a:off x="3042394" y="3202068"/>
            <a:ext cx="233363" cy="2270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126720" imgH="139680" progId="Equation.DSMT4">
                    <p:embed/>
                  </p:oleObj>
                </mc:Choice>
                <mc:Fallback>
                  <p:oleObj name="Equation" r:id="rId8" imgW="126720" imgH="139680" progId="Equation.DSMT4">
                    <p:embed/>
                    <p:pic>
                      <p:nvPicPr>
                        <p:cNvPr id="65" name="Object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42394" y="3202068"/>
                          <a:ext cx="233363" cy="22701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47CAACE2-749F-2147-3FEE-FB00808E342D}"/>
                </a:ext>
              </a:extLst>
            </p:cNvPr>
            <p:cNvSpPr/>
            <p:nvPr/>
          </p:nvSpPr>
          <p:spPr>
            <a:xfrm rot="16200000">
              <a:off x="7229275" y="2674585"/>
              <a:ext cx="1840675" cy="1389413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15" name="Object 21">
              <a:extLst>
                <a:ext uri="{FF2B5EF4-FFF2-40B4-BE49-F238E27FC236}">
                  <a16:creationId xmlns:a16="http://schemas.microsoft.com/office/drawing/2014/main" id="{C69DB450-C8F8-57CC-9F2D-61362B15861C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49996735"/>
                </p:ext>
              </p:extLst>
            </p:nvPr>
          </p:nvGraphicFramePr>
          <p:xfrm>
            <a:off x="4019938" y="3151705"/>
            <a:ext cx="893762" cy="3921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583920" imgH="241200" progId="Equation.DSMT4">
                    <p:embed/>
                  </p:oleObj>
                </mc:Choice>
                <mc:Fallback>
                  <p:oleObj name="Equation" r:id="rId10" imgW="583920" imgH="241200" progId="Equation.DSMT4">
                    <p:embed/>
                    <p:pic>
                      <p:nvPicPr>
                        <p:cNvPr id="61" name="Object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19938" y="3151705"/>
                          <a:ext cx="893762" cy="39211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" name="Object 28">
              <a:extLst>
                <a:ext uri="{FF2B5EF4-FFF2-40B4-BE49-F238E27FC236}">
                  <a16:creationId xmlns:a16="http://schemas.microsoft.com/office/drawing/2014/main" id="{22FF64CD-6926-8902-7177-F0733C91188D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41157746"/>
                </p:ext>
              </p:extLst>
            </p:nvPr>
          </p:nvGraphicFramePr>
          <p:xfrm>
            <a:off x="6489965" y="2421465"/>
            <a:ext cx="1249485" cy="2900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825480" imgH="203040" progId="Equation.DSMT4">
                    <p:embed/>
                  </p:oleObj>
                </mc:Choice>
                <mc:Fallback>
                  <p:oleObj name="Equation" r:id="rId12" imgW="825480" imgH="203040" progId="Equation.DSMT4">
                    <p:embed/>
                    <p:pic>
                      <p:nvPicPr>
                        <p:cNvPr id="92188" name="Object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89965" y="2421465"/>
                          <a:ext cx="1249485" cy="29001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" name="Object 29">
              <a:extLst>
                <a:ext uri="{FF2B5EF4-FFF2-40B4-BE49-F238E27FC236}">
                  <a16:creationId xmlns:a16="http://schemas.microsoft.com/office/drawing/2014/main" id="{0507D155-0121-00B6-8C1B-F028CD5ECD6A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5732307"/>
                </p:ext>
              </p:extLst>
            </p:nvPr>
          </p:nvGraphicFramePr>
          <p:xfrm>
            <a:off x="9007060" y="3244183"/>
            <a:ext cx="596900" cy="254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368280" imgH="177480" progId="Equation.DSMT4">
                    <p:embed/>
                  </p:oleObj>
                </mc:Choice>
                <mc:Fallback>
                  <p:oleObj name="Equation" r:id="rId14" imgW="368280" imgH="177480" progId="Equation.DSMT4">
                    <p:embed/>
                    <p:pic>
                      <p:nvPicPr>
                        <p:cNvPr id="92189" name="Object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007060" y="3244183"/>
                          <a:ext cx="596900" cy="2540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02B7E83-02FA-F6A3-ECEA-E64ADC650A91}"/>
                </a:ext>
              </a:extLst>
            </p:cNvPr>
            <p:cNvSpPr/>
            <p:nvPr/>
          </p:nvSpPr>
          <p:spPr>
            <a:xfrm>
              <a:off x="5417825" y="2861226"/>
              <a:ext cx="593766" cy="99752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0D40B36-BD5F-023C-C425-A90E155FC0B5}"/>
                </a:ext>
              </a:extLst>
            </p:cNvPr>
            <p:cNvSpPr/>
            <p:nvPr/>
          </p:nvSpPr>
          <p:spPr>
            <a:xfrm>
              <a:off x="7349676" y="2868029"/>
              <a:ext cx="771894" cy="973776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23" name="Object 21">
              <a:extLst>
                <a:ext uri="{FF2B5EF4-FFF2-40B4-BE49-F238E27FC236}">
                  <a16:creationId xmlns:a16="http://schemas.microsoft.com/office/drawing/2014/main" id="{8015ADB7-F075-3E3D-AC23-94114C5C0A48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31230012"/>
                </p:ext>
              </p:extLst>
            </p:nvPr>
          </p:nvGraphicFramePr>
          <p:xfrm>
            <a:off x="5375662" y="4161182"/>
            <a:ext cx="677862" cy="3921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368280" imgH="241200" progId="Equation.DSMT4">
                    <p:embed/>
                  </p:oleObj>
                </mc:Choice>
                <mc:Fallback>
                  <p:oleObj name="Equation" r:id="rId16" imgW="368280" imgH="241200" progId="Equation.DSMT4">
                    <p:embed/>
                    <p:pic>
                      <p:nvPicPr>
                        <p:cNvPr id="101386" name="Object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75662" y="4161182"/>
                          <a:ext cx="677862" cy="39211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92C09D8F-E94C-CFF8-2720-41507D5A1260}"/>
                </a:ext>
              </a:extLst>
            </p:cNvPr>
            <p:cNvCxnSpPr/>
            <p:nvPr/>
          </p:nvCxnSpPr>
          <p:spPr>
            <a:xfrm>
              <a:off x="5392094" y="4023027"/>
              <a:ext cx="619496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F8ADBDFB-3F42-D99E-D9D3-8CF93B6029C3}"/>
                </a:ext>
              </a:extLst>
            </p:cNvPr>
            <p:cNvCxnSpPr>
              <a:cxnSpLocks/>
            </p:cNvCxnSpPr>
            <p:nvPr/>
          </p:nvCxnSpPr>
          <p:spPr>
            <a:xfrm>
              <a:off x="6030393" y="4024016"/>
              <a:ext cx="2087997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7" name="Object 22">
              <a:extLst>
                <a:ext uri="{FF2B5EF4-FFF2-40B4-BE49-F238E27FC236}">
                  <a16:creationId xmlns:a16="http://schemas.microsoft.com/office/drawing/2014/main" id="{4F75D8AB-D6BD-8500-230B-D0617EDDA47B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13010162"/>
                </p:ext>
              </p:extLst>
            </p:nvPr>
          </p:nvGraphicFramePr>
          <p:xfrm>
            <a:off x="5471856" y="3185856"/>
            <a:ext cx="446087" cy="371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241200" imgH="228600" progId="Equation.DSMT4">
                    <p:embed/>
                  </p:oleObj>
                </mc:Choice>
                <mc:Fallback>
                  <p:oleObj name="Equation" r:id="rId18" imgW="241200" imgH="228600" progId="Equation.DSMT4">
                    <p:embed/>
                    <p:pic>
                      <p:nvPicPr>
                        <p:cNvPr id="101389" name="Object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71856" y="3185856"/>
                          <a:ext cx="446087" cy="371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53CA614-72ED-755B-4842-61AD2FF832C1}"/>
                </a:ext>
              </a:extLst>
            </p:cNvPr>
            <p:cNvSpPr txBox="1"/>
            <p:nvPr/>
          </p:nvSpPr>
          <p:spPr>
            <a:xfrm>
              <a:off x="2260031" y="4488464"/>
              <a:ext cx="28264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Quarter-wave transformer</a:t>
              </a:r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DF537FB6-1AA5-8EFA-83DB-534AA6A00E9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306330" y="3633122"/>
              <a:ext cx="1242123" cy="87091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6C86C0A8-0237-A909-CDFE-66DAB1EFD577}"/>
                </a:ext>
              </a:extLst>
            </p:cNvPr>
            <p:cNvCxnSpPr/>
            <p:nvPr/>
          </p:nvCxnSpPr>
          <p:spPr>
            <a:xfrm>
              <a:off x="6038338" y="2637586"/>
              <a:ext cx="0" cy="849086"/>
            </a:xfrm>
            <a:prstGeom prst="line">
              <a:avLst/>
            </a:prstGeom>
            <a:ln w="1905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Right Arrow 54">
              <a:extLst>
                <a:ext uri="{FF2B5EF4-FFF2-40B4-BE49-F238E27FC236}">
                  <a16:creationId xmlns:a16="http://schemas.microsoft.com/office/drawing/2014/main" id="{7FC14B50-FD2F-2B49-83CE-4F76E0C1BC5C}"/>
                </a:ext>
              </a:extLst>
            </p:cNvPr>
            <p:cNvSpPr/>
            <p:nvPr/>
          </p:nvSpPr>
          <p:spPr>
            <a:xfrm>
              <a:off x="5965080" y="2452528"/>
              <a:ext cx="228600" cy="108857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36" name="Object 15">
              <a:extLst>
                <a:ext uri="{FF2B5EF4-FFF2-40B4-BE49-F238E27FC236}">
                  <a16:creationId xmlns:a16="http://schemas.microsoft.com/office/drawing/2014/main" id="{93D9F159-67C0-B148-EBB1-66A71EA63C3A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97358755"/>
                </p:ext>
              </p:extLst>
            </p:nvPr>
          </p:nvGraphicFramePr>
          <p:xfrm>
            <a:off x="5378838" y="2005981"/>
            <a:ext cx="968375" cy="4016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609480" imgH="253800" progId="Equation.DSMT4">
                    <p:embed/>
                  </p:oleObj>
                </mc:Choice>
                <mc:Fallback>
                  <p:oleObj name="Equation" r:id="rId20" imgW="609480" imgH="253800" progId="Equation.DSMT4">
                    <p:embed/>
                    <p:pic>
                      <p:nvPicPr>
                        <p:cNvPr id="101391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78838" y="2005981"/>
                          <a:ext cx="968375" cy="4016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" name="Rectangle 6">
              <a:extLst>
                <a:ext uri="{FF2B5EF4-FFF2-40B4-BE49-F238E27FC236}">
                  <a16:creationId xmlns:a16="http://schemas.microsoft.com/office/drawing/2014/main" id="{A9806D3B-69F6-3FC6-3FE4-BA295D2EA2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6279" y="2849349"/>
              <a:ext cx="4467225" cy="1009631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F20B0CCA-FE81-5D67-99E5-7184A1A5839E}"/>
              </a:ext>
            </a:extLst>
          </p:cNvPr>
          <p:cNvSpPr txBox="1"/>
          <p:nvPr/>
        </p:nvSpPr>
        <p:spPr>
          <a:xfrm>
            <a:off x="3461265" y="1685667"/>
            <a:ext cx="4903907" cy="369332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Here we choose distance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so that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is real.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D544206-440D-FBC3-DBF1-F5D7DC7E7639}"/>
              </a:ext>
            </a:extLst>
          </p:cNvPr>
          <p:cNvSpPr txBox="1"/>
          <p:nvPr/>
        </p:nvSpPr>
        <p:spPr>
          <a:xfrm>
            <a:off x="997680" y="801527"/>
            <a:ext cx="9711569" cy="400110"/>
          </a:xfrm>
          <a:prstGeom prst="rect">
            <a:avLst/>
          </a:prstGeom>
          <a:solidFill>
            <a:srgbClr val="CCFFFF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en-US" sz="2000" u="sng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quarter-wave transformer</a:t>
            </a: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matching scheme is shown here </a:t>
            </a:r>
            <a:r>
              <a:rPr lang="en-US" sz="2000" u="sng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without</a:t>
            </a: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needing an iris.</a:t>
            </a:r>
          </a:p>
        </p:txBody>
      </p:sp>
    </p:spTree>
    <p:extLst>
      <p:ext uri="{BB962C8B-B14F-4D97-AF65-F5344CB8AC3E}">
        <p14:creationId xmlns:p14="http://schemas.microsoft.com/office/powerpoint/2010/main" val="200831868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lide Number Placeholder 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63C2-E354-4733-8A09-A5F398AA1CEE}" type="slidenum">
              <a:rPr lang="en-US" smtClean="0"/>
              <a:pPr/>
              <a:t>48</a:t>
            </a:fld>
            <a:endParaRPr lang="en-US"/>
          </a:p>
        </p:txBody>
      </p:sp>
      <p:graphicFrame>
        <p:nvGraphicFramePr>
          <p:cNvPr id="104461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3063146"/>
              </p:ext>
            </p:extLst>
          </p:nvPr>
        </p:nvGraphicFramePr>
        <p:xfrm>
          <a:off x="1183245" y="2249959"/>
          <a:ext cx="1597025" cy="70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77760" imgH="431640" progId="Equation.DSMT4">
                  <p:embed/>
                </p:oleObj>
              </mc:Choice>
              <mc:Fallback>
                <p:oleObj name="Equation" r:id="rId2" imgW="977760" imgH="431640" progId="Equation.DSMT4">
                  <p:embed/>
                  <p:pic>
                    <p:nvPicPr>
                      <p:cNvPr id="104461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3245" y="2249959"/>
                        <a:ext cx="1597025" cy="704850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62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5907246"/>
              </p:ext>
            </p:extLst>
          </p:nvPr>
        </p:nvGraphicFramePr>
        <p:xfrm>
          <a:off x="1195860" y="3258924"/>
          <a:ext cx="1296988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74360" imgH="241200" progId="Equation.DSMT4">
                  <p:embed/>
                </p:oleObj>
              </mc:Choice>
              <mc:Fallback>
                <p:oleObj name="Equation" r:id="rId4" imgW="774360" imgH="241200" progId="Equation.DSMT4">
                  <p:embed/>
                  <p:pic>
                    <p:nvPicPr>
                      <p:cNvPr id="104462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5860" y="3258924"/>
                        <a:ext cx="1296988" cy="403225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F1E103CC-09A5-15D9-A1DF-8E2F56C7650C}"/>
              </a:ext>
            </a:extLst>
          </p:cNvPr>
          <p:cNvGrpSpPr/>
          <p:nvPr/>
        </p:nvGrpSpPr>
        <p:grpSpPr>
          <a:xfrm>
            <a:off x="4044091" y="964791"/>
            <a:ext cx="7102476" cy="5627539"/>
            <a:chOff x="2870199" y="890650"/>
            <a:chExt cx="7102476" cy="5627539"/>
          </a:xfrm>
        </p:grpSpPr>
        <p:sp>
          <p:nvSpPr>
            <p:cNvPr id="95" name="Line 57"/>
            <p:cNvSpPr>
              <a:spLocks noChangeShapeType="1"/>
            </p:cNvSpPr>
            <p:nvPr/>
          </p:nvSpPr>
          <p:spPr bwMode="auto">
            <a:xfrm flipH="1">
              <a:off x="2870199" y="3716088"/>
              <a:ext cx="6340790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graphicFrame>
          <p:nvGraphicFramePr>
            <p:cNvPr id="100385" name="Object 5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76343737"/>
                </p:ext>
              </p:extLst>
            </p:nvPr>
          </p:nvGraphicFramePr>
          <p:xfrm>
            <a:off x="8837964" y="1835004"/>
            <a:ext cx="1022184" cy="3352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507960" imgH="164880" progId="Equation.DSMT4">
                    <p:embed/>
                  </p:oleObj>
                </mc:Choice>
                <mc:Fallback>
                  <p:oleObj name="Equation" r:id="rId6" imgW="507960" imgH="164880" progId="Equation.DSMT4">
                    <p:embed/>
                    <p:pic>
                      <p:nvPicPr>
                        <p:cNvPr id="100385" name="Object 5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837964" y="1835004"/>
                          <a:ext cx="1022184" cy="33521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99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rgbClr val="FF0000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0386" name="Object 5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94555713"/>
                </p:ext>
              </p:extLst>
            </p:nvPr>
          </p:nvGraphicFramePr>
          <p:xfrm>
            <a:off x="8648700" y="1187450"/>
            <a:ext cx="1323975" cy="4429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609480" imgH="203040" progId="Equation.DSMT4">
                    <p:embed/>
                  </p:oleObj>
                </mc:Choice>
                <mc:Fallback>
                  <p:oleObj name="Equation" r:id="rId8" imgW="609480" imgH="203040" progId="Equation.DSMT4">
                    <p:embed/>
                    <p:pic>
                      <p:nvPicPr>
                        <p:cNvPr id="100386" name="Object 5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648700" y="1187450"/>
                          <a:ext cx="1323975" cy="442913"/>
                        </a:xfrm>
                        <a:prstGeom prst="rect">
                          <a:avLst/>
                        </a:prstGeom>
                        <a:solidFill>
                          <a:srgbClr val="FFFF99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rgbClr val="FF0000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81" name="Picture 32" descr="chart_s640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3484563" y="1104651"/>
              <a:ext cx="5224462" cy="52244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2" name="Oval 34"/>
            <p:cNvSpPr>
              <a:spLocks noChangeArrowheads="1"/>
            </p:cNvSpPr>
            <p:nvPr/>
          </p:nvSpPr>
          <p:spPr bwMode="auto">
            <a:xfrm>
              <a:off x="4530725" y="2103188"/>
              <a:ext cx="3227388" cy="3263900"/>
            </a:xfrm>
            <a:prstGeom prst="ellipse">
              <a:avLst/>
            </a:prstGeom>
            <a:noFill/>
            <a:ln w="3175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graphicFrame>
          <p:nvGraphicFramePr>
            <p:cNvPr id="85" name="Object 4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91206498"/>
                </p:ext>
              </p:extLst>
            </p:nvPr>
          </p:nvGraphicFramePr>
          <p:xfrm>
            <a:off x="6453188" y="1612900"/>
            <a:ext cx="314325" cy="431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177480" imgH="203040" progId="Equation.DSMT4">
                    <p:embed/>
                  </p:oleObj>
                </mc:Choice>
                <mc:Fallback>
                  <p:oleObj name="Equation" r:id="rId11" imgW="177480" imgH="203040" progId="Equation.DSMT4">
                    <p:embed/>
                    <p:pic>
                      <p:nvPicPr>
                        <p:cNvPr id="85" name="Object 4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53188" y="1612900"/>
                          <a:ext cx="314325" cy="431800"/>
                        </a:xfrm>
                        <a:prstGeom prst="rect">
                          <a:avLst/>
                        </a:prstGeom>
                        <a:solidFill>
                          <a:srgbClr val="FFFF99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3" name="Line 66"/>
            <p:cNvSpPr>
              <a:spLocks noChangeShapeType="1"/>
            </p:cNvSpPr>
            <p:nvPr/>
          </p:nvSpPr>
          <p:spPr bwMode="auto">
            <a:xfrm flipV="1">
              <a:off x="6172201" y="2103188"/>
              <a:ext cx="231775" cy="0"/>
            </a:xfrm>
            <a:prstGeom prst="line">
              <a:avLst/>
            </a:prstGeom>
            <a:noFill/>
            <a:ln w="15875">
              <a:solidFill>
                <a:srgbClr val="993366"/>
              </a:solidFill>
              <a:prstDash val="dash"/>
              <a:round/>
              <a:headEnd/>
              <a:tailEnd type="triangle" w="lg" len="med"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4" name="Line 67"/>
            <p:cNvSpPr>
              <a:spLocks noChangeShapeType="1"/>
            </p:cNvSpPr>
            <p:nvPr/>
          </p:nvSpPr>
          <p:spPr bwMode="auto">
            <a:xfrm>
              <a:off x="6452962" y="2125949"/>
              <a:ext cx="231775" cy="7620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prstDash val="dash"/>
              <a:round/>
              <a:headEnd/>
              <a:tailEnd type="triangle" w="lg" len="med"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5" name="Line 68"/>
            <p:cNvSpPr>
              <a:spLocks noChangeShapeType="1"/>
            </p:cNvSpPr>
            <p:nvPr/>
          </p:nvSpPr>
          <p:spPr bwMode="auto">
            <a:xfrm>
              <a:off x="6788151" y="2257175"/>
              <a:ext cx="231775" cy="7620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prstDash val="dash"/>
              <a:round/>
              <a:headEnd/>
              <a:tailEnd type="triangle" w="lg" len="med"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06" name="Straight Connector 105"/>
            <p:cNvCxnSpPr>
              <a:cxnSpLocks/>
            </p:cNvCxnSpPr>
            <p:nvPr/>
          </p:nvCxnSpPr>
          <p:spPr>
            <a:xfrm>
              <a:off x="6107875" y="890650"/>
              <a:ext cx="0" cy="5627539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dash"/>
            </a:ln>
            <a:effectLst/>
          </p:spPr>
        </p:cxnSp>
        <p:graphicFrame>
          <p:nvGraphicFramePr>
            <p:cNvPr id="107" name="Object 5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23981672"/>
                </p:ext>
              </p:extLst>
            </p:nvPr>
          </p:nvGraphicFramePr>
          <p:xfrm>
            <a:off x="6155213" y="4773755"/>
            <a:ext cx="519113" cy="2778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431640" imgH="228600" progId="Equation.DSMT4">
                    <p:embed/>
                  </p:oleObj>
                </mc:Choice>
                <mc:Fallback>
                  <p:oleObj name="Equation" r:id="rId13" imgW="431640" imgH="228600" progId="Equation.DSMT4">
                    <p:embed/>
                    <p:pic>
                      <p:nvPicPr>
                        <p:cNvPr id="107" name="Object 5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55213" y="4773755"/>
                          <a:ext cx="519113" cy="2778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00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rgbClr val="FF0000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9" name="Line 62"/>
            <p:cNvSpPr>
              <a:spLocks noChangeShapeType="1"/>
            </p:cNvSpPr>
            <p:nvPr/>
          </p:nvSpPr>
          <p:spPr bwMode="auto">
            <a:xfrm flipH="1" flipV="1">
              <a:off x="5252853" y="2410689"/>
              <a:ext cx="893405" cy="129909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graphicFrame>
          <p:nvGraphicFramePr>
            <p:cNvPr id="120" name="Object 6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11524750"/>
                </p:ext>
              </p:extLst>
            </p:nvPr>
          </p:nvGraphicFramePr>
          <p:xfrm>
            <a:off x="5146318" y="2946936"/>
            <a:ext cx="422275" cy="3968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215640" imgH="203040" progId="Equation.DSMT4">
                    <p:embed/>
                  </p:oleObj>
                </mc:Choice>
                <mc:Fallback>
                  <p:oleObj name="Equation" r:id="rId15" imgW="215640" imgH="203040" progId="Equation.DSMT4">
                    <p:embed/>
                    <p:pic>
                      <p:nvPicPr>
                        <p:cNvPr id="120" name="Object 6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46318" y="2946936"/>
                          <a:ext cx="422275" cy="396875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23" name="Straight Connector 122"/>
            <p:cNvCxnSpPr>
              <a:stCxn id="119" idx="0"/>
            </p:cNvCxnSpPr>
            <p:nvPr/>
          </p:nvCxnSpPr>
          <p:spPr>
            <a:xfrm flipV="1">
              <a:off x="6146257" y="902523"/>
              <a:ext cx="282252" cy="2807257"/>
            </a:xfrm>
            <a:prstGeom prst="line">
              <a:avLst/>
            </a:prstGeom>
            <a:ln w="285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Oval 114"/>
            <p:cNvSpPr/>
            <p:nvPr/>
          </p:nvSpPr>
          <p:spPr>
            <a:xfrm>
              <a:off x="6230283" y="2042554"/>
              <a:ext cx="140677" cy="140677"/>
            </a:xfrm>
            <a:prstGeom prst="ellipse">
              <a:avLst/>
            </a:prstGeom>
            <a:solidFill>
              <a:srgbClr val="00FFFF"/>
            </a:solidFill>
            <a:ln w="1270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rgbClr val="FFFFFF"/>
                </a:solidFill>
                <a:latin typeface="Arial"/>
              </a:endParaRPr>
            </a:p>
          </p:txBody>
        </p:sp>
        <p:cxnSp>
          <p:nvCxnSpPr>
            <p:cNvPr id="124" name="Straight Connector 123"/>
            <p:cNvCxnSpPr>
              <a:stCxn id="119" idx="0"/>
            </p:cNvCxnSpPr>
            <p:nvPr/>
          </p:nvCxnSpPr>
          <p:spPr>
            <a:xfrm>
              <a:off x="6146257" y="3709779"/>
              <a:ext cx="3064732" cy="0"/>
            </a:xfrm>
            <a:prstGeom prst="line">
              <a:avLst/>
            </a:prstGeom>
            <a:ln w="285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Oval 110"/>
            <p:cNvSpPr/>
            <p:nvPr/>
          </p:nvSpPr>
          <p:spPr>
            <a:xfrm>
              <a:off x="7694728" y="3619057"/>
              <a:ext cx="140677" cy="140677"/>
            </a:xfrm>
            <a:prstGeom prst="ellipse">
              <a:avLst/>
            </a:prstGeom>
            <a:solidFill>
              <a:srgbClr val="00FFFF"/>
            </a:solidFill>
            <a:ln w="1270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9" name="Freeform 128"/>
            <p:cNvSpPr/>
            <p:nvPr/>
          </p:nvSpPr>
          <p:spPr>
            <a:xfrm rot="229204">
              <a:off x="6389924" y="1161243"/>
              <a:ext cx="2631386" cy="2329101"/>
            </a:xfrm>
            <a:custGeom>
              <a:avLst/>
              <a:gdLst>
                <a:gd name="connsiteX0" fmla="*/ 0 w 1330036"/>
                <a:gd name="connsiteY0" fmla="*/ 0 h 475013"/>
                <a:gd name="connsiteX1" fmla="*/ 486888 w 1330036"/>
                <a:gd name="connsiteY1" fmla="*/ 83127 h 475013"/>
                <a:gd name="connsiteX2" fmla="*/ 1033153 w 1330036"/>
                <a:gd name="connsiteY2" fmla="*/ 273133 h 475013"/>
                <a:gd name="connsiteX3" fmla="*/ 1330036 w 1330036"/>
                <a:gd name="connsiteY3" fmla="*/ 475013 h 475013"/>
                <a:gd name="connsiteX0" fmla="*/ 0 w 1330036"/>
                <a:gd name="connsiteY0" fmla="*/ 0 h 475013"/>
                <a:gd name="connsiteX1" fmla="*/ 558140 w 1330036"/>
                <a:gd name="connsiteY1" fmla="*/ 83127 h 475013"/>
                <a:gd name="connsiteX2" fmla="*/ 1033153 w 1330036"/>
                <a:gd name="connsiteY2" fmla="*/ 273133 h 475013"/>
                <a:gd name="connsiteX3" fmla="*/ 1330036 w 1330036"/>
                <a:gd name="connsiteY3" fmla="*/ 475013 h 475013"/>
                <a:gd name="connsiteX0" fmla="*/ 0 w 1330036"/>
                <a:gd name="connsiteY0" fmla="*/ 0 h 475013"/>
                <a:gd name="connsiteX1" fmla="*/ 558140 w 1330036"/>
                <a:gd name="connsiteY1" fmla="*/ 83127 h 475013"/>
                <a:gd name="connsiteX2" fmla="*/ 985651 w 1330036"/>
                <a:gd name="connsiteY2" fmla="*/ 225632 h 475013"/>
                <a:gd name="connsiteX3" fmla="*/ 1330036 w 1330036"/>
                <a:gd name="connsiteY3" fmla="*/ 475013 h 475013"/>
                <a:gd name="connsiteX0" fmla="*/ 0 w 1330036"/>
                <a:gd name="connsiteY0" fmla="*/ 0 h 475013"/>
                <a:gd name="connsiteX1" fmla="*/ 475013 w 1330036"/>
                <a:gd name="connsiteY1" fmla="*/ 47501 h 475013"/>
                <a:gd name="connsiteX2" fmla="*/ 985651 w 1330036"/>
                <a:gd name="connsiteY2" fmla="*/ 225632 h 475013"/>
                <a:gd name="connsiteX3" fmla="*/ 1330036 w 1330036"/>
                <a:gd name="connsiteY3" fmla="*/ 475013 h 475013"/>
                <a:gd name="connsiteX0" fmla="*/ 0 w 1330036"/>
                <a:gd name="connsiteY0" fmla="*/ 0 h 475013"/>
                <a:gd name="connsiteX1" fmla="*/ 475013 w 1330036"/>
                <a:gd name="connsiteY1" fmla="*/ 47501 h 475013"/>
                <a:gd name="connsiteX2" fmla="*/ 922450 w 1330036"/>
                <a:gd name="connsiteY2" fmla="*/ 170343 h 475013"/>
                <a:gd name="connsiteX3" fmla="*/ 1330036 w 1330036"/>
                <a:gd name="connsiteY3" fmla="*/ 475013 h 475013"/>
                <a:gd name="connsiteX0" fmla="*/ 0 w 1330036"/>
                <a:gd name="connsiteY0" fmla="*/ 0 h 475013"/>
                <a:gd name="connsiteX1" fmla="*/ 521617 w 1330036"/>
                <a:gd name="connsiteY1" fmla="*/ 32486 h 475013"/>
                <a:gd name="connsiteX2" fmla="*/ 922450 w 1330036"/>
                <a:gd name="connsiteY2" fmla="*/ 170343 h 475013"/>
                <a:gd name="connsiteX3" fmla="*/ 1330036 w 1330036"/>
                <a:gd name="connsiteY3" fmla="*/ 475013 h 475013"/>
                <a:gd name="connsiteX0" fmla="*/ 0 w 1330036"/>
                <a:gd name="connsiteY0" fmla="*/ 0 h 475013"/>
                <a:gd name="connsiteX1" fmla="*/ 521617 w 1330036"/>
                <a:gd name="connsiteY1" fmla="*/ 32486 h 475013"/>
                <a:gd name="connsiteX2" fmla="*/ 922450 w 1330036"/>
                <a:gd name="connsiteY2" fmla="*/ 170343 h 475013"/>
                <a:gd name="connsiteX3" fmla="*/ 1149184 w 1330036"/>
                <a:gd name="connsiteY3" fmla="*/ 327945 h 475013"/>
                <a:gd name="connsiteX4" fmla="*/ 1330036 w 1330036"/>
                <a:gd name="connsiteY4" fmla="*/ 475013 h 475013"/>
                <a:gd name="connsiteX0" fmla="*/ 0 w 1330036"/>
                <a:gd name="connsiteY0" fmla="*/ 0 h 475013"/>
                <a:gd name="connsiteX1" fmla="*/ 247284 w 1330036"/>
                <a:gd name="connsiteY1" fmla="*/ 11195 h 475013"/>
                <a:gd name="connsiteX2" fmla="*/ 521617 w 1330036"/>
                <a:gd name="connsiteY2" fmla="*/ 32486 h 475013"/>
                <a:gd name="connsiteX3" fmla="*/ 922450 w 1330036"/>
                <a:gd name="connsiteY3" fmla="*/ 170343 h 475013"/>
                <a:gd name="connsiteX4" fmla="*/ 1149184 w 1330036"/>
                <a:gd name="connsiteY4" fmla="*/ 327945 h 475013"/>
                <a:gd name="connsiteX5" fmla="*/ 1330036 w 1330036"/>
                <a:gd name="connsiteY5" fmla="*/ 475013 h 475013"/>
                <a:gd name="connsiteX0" fmla="*/ 0 w 1330036"/>
                <a:gd name="connsiteY0" fmla="*/ 0 h 475013"/>
                <a:gd name="connsiteX1" fmla="*/ 247284 w 1330036"/>
                <a:gd name="connsiteY1" fmla="*/ 11195 h 475013"/>
                <a:gd name="connsiteX2" fmla="*/ 521617 w 1330036"/>
                <a:gd name="connsiteY2" fmla="*/ 32486 h 475013"/>
                <a:gd name="connsiteX3" fmla="*/ 741655 w 1330036"/>
                <a:gd name="connsiteY3" fmla="*/ 101720 h 475013"/>
                <a:gd name="connsiteX4" fmla="*/ 922450 w 1330036"/>
                <a:gd name="connsiteY4" fmla="*/ 170343 h 475013"/>
                <a:gd name="connsiteX5" fmla="*/ 1149184 w 1330036"/>
                <a:gd name="connsiteY5" fmla="*/ 327945 h 475013"/>
                <a:gd name="connsiteX6" fmla="*/ 1330036 w 1330036"/>
                <a:gd name="connsiteY6" fmla="*/ 475013 h 475013"/>
                <a:gd name="connsiteX0" fmla="*/ 0 w 1330036"/>
                <a:gd name="connsiteY0" fmla="*/ 0 h 475013"/>
                <a:gd name="connsiteX1" fmla="*/ 247284 w 1330036"/>
                <a:gd name="connsiteY1" fmla="*/ 11195 h 475013"/>
                <a:gd name="connsiteX2" fmla="*/ 521617 w 1330036"/>
                <a:gd name="connsiteY2" fmla="*/ 32486 h 475013"/>
                <a:gd name="connsiteX3" fmla="*/ 741655 w 1330036"/>
                <a:gd name="connsiteY3" fmla="*/ 101720 h 475013"/>
                <a:gd name="connsiteX4" fmla="*/ 922450 w 1330036"/>
                <a:gd name="connsiteY4" fmla="*/ 170343 h 475013"/>
                <a:gd name="connsiteX5" fmla="*/ 1059400 w 1330036"/>
                <a:gd name="connsiteY5" fmla="*/ 258005 h 475013"/>
                <a:gd name="connsiteX6" fmla="*/ 1149184 w 1330036"/>
                <a:gd name="connsiteY6" fmla="*/ 327945 h 475013"/>
                <a:gd name="connsiteX7" fmla="*/ 1330036 w 1330036"/>
                <a:gd name="connsiteY7" fmla="*/ 475013 h 475013"/>
                <a:gd name="connsiteX0" fmla="*/ 0 w 1330036"/>
                <a:gd name="connsiteY0" fmla="*/ 0 h 475013"/>
                <a:gd name="connsiteX1" fmla="*/ 247284 w 1330036"/>
                <a:gd name="connsiteY1" fmla="*/ 11195 h 475013"/>
                <a:gd name="connsiteX2" fmla="*/ 521617 w 1330036"/>
                <a:gd name="connsiteY2" fmla="*/ 32486 h 475013"/>
                <a:gd name="connsiteX3" fmla="*/ 741655 w 1330036"/>
                <a:gd name="connsiteY3" fmla="*/ 101720 h 475013"/>
                <a:gd name="connsiteX4" fmla="*/ 922450 w 1330036"/>
                <a:gd name="connsiteY4" fmla="*/ 170343 h 475013"/>
                <a:gd name="connsiteX5" fmla="*/ 1059400 w 1330036"/>
                <a:gd name="connsiteY5" fmla="*/ 258005 h 475013"/>
                <a:gd name="connsiteX6" fmla="*/ 1149184 w 1330036"/>
                <a:gd name="connsiteY6" fmla="*/ 327945 h 475013"/>
                <a:gd name="connsiteX7" fmla="*/ 1235122 w 1330036"/>
                <a:gd name="connsiteY7" fmla="*/ 403396 h 475013"/>
                <a:gd name="connsiteX8" fmla="*/ 1330036 w 1330036"/>
                <a:gd name="connsiteY8" fmla="*/ 475013 h 475013"/>
                <a:gd name="connsiteX0" fmla="*/ 0 w 1302467"/>
                <a:gd name="connsiteY0" fmla="*/ 0 h 482919"/>
                <a:gd name="connsiteX1" fmla="*/ 247284 w 1302467"/>
                <a:gd name="connsiteY1" fmla="*/ 11195 h 482919"/>
                <a:gd name="connsiteX2" fmla="*/ 521617 w 1302467"/>
                <a:gd name="connsiteY2" fmla="*/ 32486 h 482919"/>
                <a:gd name="connsiteX3" fmla="*/ 741655 w 1302467"/>
                <a:gd name="connsiteY3" fmla="*/ 101720 h 482919"/>
                <a:gd name="connsiteX4" fmla="*/ 922450 w 1302467"/>
                <a:gd name="connsiteY4" fmla="*/ 170343 h 482919"/>
                <a:gd name="connsiteX5" fmla="*/ 1059400 w 1302467"/>
                <a:gd name="connsiteY5" fmla="*/ 258005 h 482919"/>
                <a:gd name="connsiteX6" fmla="*/ 1149184 w 1302467"/>
                <a:gd name="connsiteY6" fmla="*/ 327945 h 482919"/>
                <a:gd name="connsiteX7" fmla="*/ 1235122 w 1302467"/>
                <a:gd name="connsiteY7" fmla="*/ 403396 h 482919"/>
                <a:gd name="connsiteX8" fmla="*/ 1302467 w 1302467"/>
                <a:gd name="connsiteY8" fmla="*/ 482919 h 482919"/>
                <a:gd name="connsiteX0" fmla="*/ 0 w 1302467"/>
                <a:gd name="connsiteY0" fmla="*/ 0 h 482919"/>
                <a:gd name="connsiteX1" fmla="*/ 247284 w 1302467"/>
                <a:gd name="connsiteY1" fmla="*/ 11195 h 482919"/>
                <a:gd name="connsiteX2" fmla="*/ 521617 w 1302467"/>
                <a:gd name="connsiteY2" fmla="*/ 32486 h 482919"/>
                <a:gd name="connsiteX3" fmla="*/ 741655 w 1302467"/>
                <a:gd name="connsiteY3" fmla="*/ 101720 h 482919"/>
                <a:gd name="connsiteX4" fmla="*/ 922450 w 1302467"/>
                <a:gd name="connsiteY4" fmla="*/ 170343 h 482919"/>
                <a:gd name="connsiteX5" fmla="*/ 1059400 w 1302467"/>
                <a:gd name="connsiteY5" fmla="*/ 258005 h 482919"/>
                <a:gd name="connsiteX6" fmla="*/ 1149184 w 1302467"/>
                <a:gd name="connsiteY6" fmla="*/ 327945 h 482919"/>
                <a:gd name="connsiteX7" fmla="*/ 1265258 w 1302467"/>
                <a:gd name="connsiteY7" fmla="*/ 409862 h 482919"/>
                <a:gd name="connsiteX8" fmla="*/ 1302467 w 1302467"/>
                <a:gd name="connsiteY8" fmla="*/ 482919 h 482919"/>
                <a:gd name="connsiteX0" fmla="*/ 0 w 1302467"/>
                <a:gd name="connsiteY0" fmla="*/ 0 h 482919"/>
                <a:gd name="connsiteX1" fmla="*/ 247284 w 1302467"/>
                <a:gd name="connsiteY1" fmla="*/ 11195 h 482919"/>
                <a:gd name="connsiteX2" fmla="*/ 521617 w 1302467"/>
                <a:gd name="connsiteY2" fmla="*/ 32486 h 482919"/>
                <a:gd name="connsiteX3" fmla="*/ 741655 w 1302467"/>
                <a:gd name="connsiteY3" fmla="*/ 101720 h 482919"/>
                <a:gd name="connsiteX4" fmla="*/ 922450 w 1302467"/>
                <a:gd name="connsiteY4" fmla="*/ 170343 h 482919"/>
                <a:gd name="connsiteX5" fmla="*/ 1059400 w 1302467"/>
                <a:gd name="connsiteY5" fmla="*/ 258005 h 482919"/>
                <a:gd name="connsiteX6" fmla="*/ 1177073 w 1302467"/>
                <a:gd name="connsiteY6" fmla="*/ 321836 h 482919"/>
                <a:gd name="connsiteX7" fmla="*/ 1265258 w 1302467"/>
                <a:gd name="connsiteY7" fmla="*/ 409862 h 482919"/>
                <a:gd name="connsiteX8" fmla="*/ 1302467 w 1302467"/>
                <a:gd name="connsiteY8" fmla="*/ 482919 h 482919"/>
                <a:gd name="connsiteX0" fmla="*/ 0 w 1302467"/>
                <a:gd name="connsiteY0" fmla="*/ 0 h 482919"/>
                <a:gd name="connsiteX1" fmla="*/ 247284 w 1302467"/>
                <a:gd name="connsiteY1" fmla="*/ 11195 h 482919"/>
                <a:gd name="connsiteX2" fmla="*/ 521617 w 1302467"/>
                <a:gd name="connsiteY2" fmla="*/ 32486 h 482919"/>
                <a:gd name="connsiteX3" fmla="*/ 741655 w 1302467"/>
                <a:gd name="connsiteY3" fmla="*/ 101720 h 482919"/>
                <a:gd name="connsiteX4" fmla="*/ 922450 w 1302467"/>
                <a:gd name="connsiteY4" fmla="*/ 170343 h 482919"/>
                <a:gd name="connsiteX5" fmla="*/ 1080233 w 1302467"/>
                <a:gd name="connsiteY5" fmla="*/ 239440 h 482919"/>
                <a:gd name="connsiteX6" fmla="*/ 1177073 w 1302467"/>
                <a:gd name="connsiteY6" fmla="*/ 321836 h 482919"/>
                <a:gd name="connsiteX7" fmla="*/ 1265258 w 1302467"/>
                <a:gd name="connsiteY7" fmla="*/ 409862 h 482919"/>
                <a:gd name="connsiteX8" fmla="*/ 1302467 w 1302467"/>
                <a:gd name="connsiteY8" fmla="*/ 482919 h 482919"/>
                <a:gd name="connsiteX0" fmla="*/ 0 w 1302467"/>
                <a:gd name="connsiteY0" fmla="*/ 0 h 482919"/>
                <a:gd name="connsiteX1" fmla="*/ 247284 w 1302467"/>
                <a:gd name="connsiteY1" fmla="*/ 11195 h 482919"/>
                <a:gd name="connsiteX2" fmla="*/ 521617 w 1302467"/>
                <a:gd name="connsiteY2" fmla="*/ 32486 h 482919"/>
                <a:gd name="connsiteX3" fmla="*/ 741655 w 1302467"/>
                <a:gd name="connsiteY3" fmla="*/ 101720 h 482919"/>
                <a:gd name="connsiteX4" fmla="*/ 913467 w 1302467"/>
                <a:gd name="connsiteY4" fmla="*/ 147109 h 482919"/>
                <a:gd name="connsiteX5" fmla="*/ 1080233 w 1302467"/>
                <a:gd name="connsiteY5" fmla="*/ 239440 h 482919"/>
                <a:gd name="connsiteX6" fmla="*/ 1177073 w 1302467"/>
                <a:gd name="connsiteY6" fmla="*/ 321836 h 482919"/>
                <a:gd name="connsiteX7" fmla="*/ 1265258 w 1302467"/>
                <a:gd name="connsiteY7" fmla="*/ 409862 h 482919"/>
                <a:gd name="connsiteX8" fmla="*/ 1302467 w 1302467"/>
                <a:gd name="connsiteY8" fmla="*/ 482919 h 482919"/>
                <a:gd name="connsiteX0" fmla="*/ 0 w 1302467"/>
                <a:gd name="connsiteY0" fmla="*/ 0 h 482919"/>
                <a:gd name="connsiteX1" fmla="*/ 247284 w 1302467"/>
                <a:gd name="connsiteY1" fmla="*/ 11195 h 482919"/>
                <a:gd name="connsiteX2" fmla="*/ 521617 w 1302467"/>
                <a:gd name="connsiteY2" fmla="*/ 32486 h 482919"/>
                <a:gd name="connsiteX3" fmla="*/ 708949 w 1302467"/>
                <a:gd name="connsiteY3" fmla="*/ 80882 h 482919"/>
                <a:gd name="connsiteX4" fmla="*/ 913467 w 1302467"/>
                <a:gd name="connsiteY4" fmla="*/ 147109 h 482919"/>
                <a:gd name="connsiteX5" fmla="*/ 1080233 w 1302467"/>
                <a:gd name="connsiteY5" fmla="*/ 239440 h 482919"/>
                <a:gd name="connsiteX6" fmla="*/ 1177073 w 1302467"/>
                <a:gd name="connsiteY6" fmla="*/ 321836 h 482919"/>
                <a:gd name="connsiteX7" fmla="*/ 1265258 w 1302467"/>
                <a:gd name="connsiteY7" fmla="*/ 409862 h 482919"/>
                <a:gd name="connsiteX8" fmla="*/ 1302467 w 1302467"/>
                <a:gd name="connsiteY8" fmla="*/ 482919 h 482919"/>
                <a:gd name="connsiteX0" fmla="*/ 0 w 1302467"/>
                <a:gd name="connsiteY0" fmla="*/ 0 h 482919"/>
                <a:gd name="connsiteX1" fmla="*/ 247284 w 1302467"/>
                <a:gd name="connsiteY1" fmla="*/ 11195 h 482919"/>
                <a:gd name="connsiteX2" fmla="*/ 483147 w 1302467"/>
                <a:gd name="connsiteY2" fmla="*/ 33446 h 482919"/>
                <a:gd name="connsiteX3" fmla="*/ 708949 w 1302467"/>
                <a:gd name="connsiteY3" fmla="*/ 80882 h 482919"/>
                <a:gd name="connsiteX4" fmla="*/ 913467 w 1302467"/>
                <a:gd name="connsiteY4" fmla="*/ 147109 h 482919"/>
                <a:gd name="connsiteX5" fmla="*/ 1080233 w 1302467"/>
                <a:gd name="connsiteY5" fmla="*/ 239440 h 482919"/>
                <a:gd name="connsiteX6" fmla="*/ 1177073 w 1302467"/>
                <a:gd name="connsiteY6" fmla="*/ 321836 h 482919"/>
                <a:gd name="connsiteX7" fmla="*/ 1265258 w 1302467"/>
                <a:gd name="connsiteY7" fmla="*/ 409862 h 482919"/>
                <a:gd name="connsiteX8" fmla="*/ 1302467 w 1302467"/>
                <a:gd name="connsiteY8" fmla="*/ 482919 h 482919"/>
                <a:gd name="connsiteX0" fmla="*/ 0 w 1302467"/>
                <a:gd name="connsiteY0" fmla="*/ 0 h 482919"/>
                <a:gd name="connsiteX1" fmla="*/ 226764 w 1302467"/>
                <a:gd name="connsiteY1" fmla="*/ 4489 h 482919"/>
                <a:gd name="connsiteX2" fmla="*/ 483147 w 1302467"/>
                <a:gd name="connsiteY2" fmla="*/ 33446 h 482919"/>
                <a:gd name="connsiteX3" fmla="*/ 708949 w 1302467"/>
                <a:gd name="connsiteY3" fmla="*/ 80882 h 482919"/>
                <a:gd name="connsiteX4" fmla="*/ 913467 w 1302467"/>
                <a:gd name="connsiteY4" fmla="*/ 147109 h 482919"/>
                <a:gd name="connsiteX5" fmla="*/ 1080233 w 1302467"/>
                <a:gd name="connsiteY5" fmla="*/ 239440 h 482919"/>
                <a:gd name="connsiteX6" fmla="*/ 1177073 w 1302467"/>
                <a:gd name="connsiteY6" fmla="*/ 321836 h 482919"/>
                <a:gd name="connsiteX7" fmla="*/ 1265258 w 1302467"/>
                <a:gd name="connsiteY7" fmla="*/ 409862 h 482919"/>
                <a:gd name="connsiteX8" fmla="*/ 1302467 w 1302467"/>
                <a:gd name="connsiteY8" fmla="*/ 482919 h 482919"/>
                <a:gd name="connsiteX0" fmla="*/ 0 w 1302467"/>
                <a:gd name="connsiteY0" fmla="*/ 0 h 482919"/>
                <a:gd name="connsiteX1" fmla="*/ 261389 w 1302467"/>
                <a:gd name="connsiteY1" fmla="*/ 9039 h 482919"/>
                <a:gd name="connsiteX2" fmla="*/ 483147 w 1302467"/>
                <a:gd name="connsiteY2" fmla="*/ 33446 h 482919"/>
                <a:gd name="connsiteX3" fmla="*/ 708949 w 1302467"/>
                <a:gd name="connsiteY3" fmla="*/ 80882 h 482919"/>
                <a:gd name="connsiteX4" fmla="*/ 913467 w 1302467"/>
                <a:gd name="connsiteY4" fmla="*/ 147109 h 482919"/>
                <a:gd name="connsiteX5" fmla="*/ 1080233 w 1302467"/>
                <a:gd name="connsiteY5" fmla="*/ 239440 h 482919"/>
                <a:gd name="connsiteX6" fmla="*/ 1177073 w 1302467"/>
                <a:gd name="connsiteY6" fmla="*/ 321836 h 482919"/>
                <a:gd name="connsiteX7" fmla="*/ 1265258 w 1302467"/>
                <a:gd name="connsiteY7" fmla="*/ 409862 h 482919"/>
                <a:gd name="connsiteX8" fmla="*/ 1302467 w 1302467"/>
                <a:gd name="connsiteY8" fmla="*/ 482919 h 482919"/>
                <a:gd name="connsiteX0" fmla="*/ 0 w 1302467"/>
                <a:gd name="connsiteY0" fmla="*/ 0 h 482919"/>
                <a:gd name="connsiteX1" fmla="*/ 261389 w 1302467"/>
                <a:gd name="connsiteY1" fmla="*/ 9039 h 482919"/>
                <a:gd name="connsiteX2" fmla="*/ 493728 w 1302467"/>
                <a:gd name="connsiteY2" fmla="*/ 38596 h 482919"/>
                <a:gd name="connsiteX3" fmla="*/ 708949 w 1302467"/>
                <a:gd name="connsiteY3" fmla="*/ 80882 h 482919"/>
                <a:gd name="connsiteX4" fmla="*/ 913467 w 1302467"/>
                <a:gd name="connsiteY4" fmla="*/ 147109 h 482919"/>
                <a:gd name="connsiteX5" fmla="*/ 1080233 w 1302467"/>
                <a:gd name="connsiteY5" fmla="*/ 239440 h 482919"/>
                <a:gd name="connsiteX6" fmla="*/ 1177073 w 1302467"/>
                <a:gd name="connsiteY6" fmla="*/ 321836 h 482919"/>
                <a:gd name="connsiteX7" fmla="*/ 1265258 w 1302467"/>
                <a:gd name="connsiteY7" fmla="*/ 409862 h 482919"/>
                <a:gd name="connsiteX8" fmla="*/ 1302467 w 1302467"/>
                <a:gd name="connsiteY8" fmla="*/ 482919 h 482919"/>
                <a:gd name="connsiteX0" fmla="*/ 0 w 1302467"/>
                <a:gd name="connsiteY0" fmla="*/ 0 h 482919"/>
                <a:gd name="connsiteX1" fmla="*/ 261389 w 1302467"/>
                <a:gd name="connsiteY1" fmla="*/ 9039 h 482919"/>
                <a:gd name="connsiteX2" fmla="*/ 527068 w 1302467"/>
                <a:gd name="connsiteY2" fmla="*/ 35960 h 482919"/>
                <a:gd name="connsiteX3" fmla="*/ 708949 w 1302467"/>
                <a:gd name="connsiteY3" fmla="*/ 80882 h 482919"/>
                <a:gd name="connsiteX4" fmla="*/ 913467 w 1302467"/>
                <a:gd name="connsiteY4" fmla="*/ 147109 h 482919"/>
                <a:gd name="connsiteX5" fmla="*/ 1080233 w 1302467"/>
                <a:gd name="connsiteY5" fmla="*/ 239440 h 482919"/>
                <a:gd name="connsiteX6" fmla="*/ 1177073 w 1302467"/>
                <a:gd name="connsiteY6" fmla="*/ 321836 h 482919"/>
                <a:gd name="connsiteX7" fmla="*/ 1265258 w 1302467"/>
                <a:gd name="connsiteY7" fmla="*/ 409862 h 482919"/>
                <a:gd name="connsiteX8" fmla="*/ 1302467 w 1302467"/>
                <a:gd name="connsiteY8" fmla="*/ 482919 h 482919"/>
                <a:gd name="connsiteX0" fmla="*/ 0 w 1302467"/>
                <a:gd name="connsiteY0" fmla="*/ 0 h 482919"/>
                <a:gd name="connsiteX1" fmla="*/ 261389 w 1302467"/>
                <a:gd name="connsiteY1" fmla="*/ 9039 h 482919"/>
                <a:gd name="connsiteX2" fmla="*/ 527068 w 1302467"/>
                <a:gd name="connsiteY2" fmla="*/ 35960 h 482919"/>
                <a:gd name="connsiteX3" fmla="*/ 738122 w 1302467"/>
                <a:gd name="connsiteY3" fmla="*/ 81959 h 482919"/>
                <a:gd name="connsiteX4" fmla="*/ 913467 w 1302467"/>
                <a:gd name="connsiteY4" fmla="*/ 147109 h 482919"/>
                <a:gd name="connsiteX5" fmla="*/ 1080233 w 1302467"/>
                <a:gd name="connsiteY5" fmla="*/ 239440 h 482919"/>
                <a:gd name="connsiteX6" fmla="*/ 1177073 w 1302467"/>
                <a:gd name="connsiteY6" fmla="*/ 321836 h 482919"/>
                <a:gd name="connsiteX7" fmla="*/ 1265258 w 1302467"/>
                <a:gd name="connsiteY7" fmla="*/ 409862 h 482919"/>
                <a:gd name="connsiteX8" fmla="*/ 1302467 w 1302467"/>
                <a:gd name="connsiteY8" fmla="*/ 482919 h 482919"/>
                <a:gd name="connsiteX0" fmla="*/ 0 w 1302467"/>
                <a:gd name="connsiteY0" fmla="*/ 0 h 482919"/>
                <a:gd name="connsiteX1" fmla="*/ 222277 w 1302467"/>
                <a:gd name="connsiteY1" fmla="*/ 6406 h 482919"/>
                <a:gd name="connsiteX2" fmla="*/ 527068 w 1302467"/>
                <a:gd name="connsiteY2" fmla="*/ 35960 h 482919"/>
                <a:gd name="connsiteX3" fmla="*/ 738122 w 1302467"/>
                <a:gd name="connsiteY3" fmla="*/ 81959 h 482919"/>
                <a:gd name="connsiteX4" fmla="*/ 913467 w 1302467"/>
                <a:gd name="connsiteY4" fmla="*/ 147109 h 482919"/>
                <a:gd name="connsiteX5" fmla="*/ 1080233 w 1302467"/>
                <a:gd name="connsiteY5" fmla="*/ 239440 h 482919"/>
                <a:gd name="connsiteX6" fmla="*/ 1177073 w 1302467"/>
                <a:gd name="connsiteY6" fmla="*/ 321836 h 482919"/>
                <a:gd name="connsiteX7" fmla="*/ 1265258 w 1302467"/>
                <a:gd name="connsiteY7" fmla="*/ 409862 h 482919"/>
                <a:gd name="connsiteX8" fmla="*/ 1302467 w 1302467"/>
                <a:gd name="connsiteY8" fmla="*/ 482919 h 482919"/>
                <a:gd name="connsiteX0" fmla="*/ 0 w 1302467"/>
                <a:gd name="connsiteY0" fmla="*/ 537 h 483456"/>
                <a:gd name="connsiteX1" fmla="*/ 138922 w 1302467"/>
                <a:gd name="connsiteY1" fmla="*/ 0 h 483456"/>
                <a:gd name="connsiteX2" fmla="*/ 527068 w 1302467"/>
                <a:gd name="connsiteY2" fmla="*/ 36497 h 483456"/>
                <a:gd name="connsiteX3" fmla="*/ 738122 w 1302467"/>
                <a:gd name="connsiteY3" fmla="*/ 82496 h 483456"/>
                <a:gd name="connsiteX4" fmla="*/ 913467 w 1302467"/>
                <a:gd name="connsiteY4" fmla="*/ 147646 h 483456"/>
                <a:gd name="connsiteX5" fmla="*/ 1080233 w 1302467"/>
                <a:gd name="connsiteY5" fmla="*/ 239977 h 483456"/>
                <a:gd name="connsiteX6" fmla="*/ 1177073 w 1302467"/>
                <a:gd name="connsiteY6" fmla="*/ 322373 h 483456"/>
                <a:gd name="connsiteX7" fmla="*/ 1265258 w 1302467"/>
                <a:gd name="connsiteY7" fmla="*/ 410399 h 483456"/>
                <a:gd name="connsiteX8" fmla="*/ 1302467 w 1302467"/>
                <a:gd name="connsiteY8" fmla="*/ 483456 h 483456"/>
                <a:gd name="connsiteX0" fmla="*/ 0 w 1302467"/>
                <a:gd name="connsiteY0" fmla="*/ 537 h 483456"/>
                <a:gd name="connsiteX1" fmla="*/ 138922 w 1302467"/>
                <a:gd name="connsiteY1" fmla="*/ 0 h 483456"/>
                <a:gd name="connsiteX2" fmla="*/ 482183 w 1302467"/>
                <a:gd name="connsiteY2" fmla="*/ 28594 h 483456"/>
                <a:gd name="connsiteX3" fmla="*/ 738122 w 1302467"/>
                <a:gd name="connsiteY3" fmla="*/ 82496 h 483456"/>
                <a:gd name="connsiteX4" fmla="*/ 913467 w 1302467"/>
                <a:gd name="connsiteY4" fmla="*/ 147646 h 483456"/>
                <a:gd name="connsiteX5" fmla="*/ 1080233 w 1302467"/>
                <a:gd name="connsiteY5" fmla="*/ 239977 h 483456"/>
                <a:gd name="connsiteX6" fmla="*/ 1177073 w 1302467"/>
                <a:gd name="connsiteY6" fmla="*/ 322373 h 483456"/>
                <a:gd name="connsiteX7" fmla="*/ 1265258 w 1302467"/>
                <a:gd name="connsiteY7" fmla="*/ 410399 h 483456"/>
                <a:gd name="connsiteX8" fmla="*/ 1302467 w 1302467"/>
                <a:gd name="connsiteY8" fmla="*/ 483456 h 483456"/>
                <a:gd name="connsiteX0" fmla="*/ 0 w 1302467"/>
                <a:gd name="connsiteY0" fmla="*/ 537 h 483456"/>
                <a:gd name="connsiteX1" fmla="*/ 138922 w 1302467"/>
                <a:gd name="connsiteY1" fmla="*/ 0 h 483456"/>
                <a:gd name="connsiteX2" fmla="*/ 482183 w 1302467"/>
                <a:gd name="connsiteY2" fmla="*/ 28594 h 483456"/>
                <a:gd name="connsiteX3" fmla="*/ 738122 w 1302467"/>
                <a:gd name="connsiteY3" fmla="*/ 82496 h 483456"/>
                <a:gd name="connsiteX4" fmla="*/ 913467 w 1302467"/>
                <a:gd name="connsiteY4" fmla="*/ 147646 h 483456"/>
                <a:gd name="connsiteX5" fmla="*/ 1080233 w 1302467"/>
                <a:gd name="connsiteY5" fmla="*/ 239977 h 483456"/>
                <a:gd name="connsiteX6" fmla="*/ 1175788 w 1302467"/>
                <a:gd name="connsiteY6" fmla="*/ 315187 h 483456"/>
                <a:gd name="connsiteX7" fmla="*/ 1265258 w 1302467"/>
                <a:gd name="connsiteY7" fmla="*/ 410399 h 483456"/>
                <a:gd name="connsiteX8" fmla="*/ 1302467 w 1302467"/>
                <a:gd name="connsiteY8" fmla="*/ 483456 h 483456"/>
                <a:gd name="connsiteX0" fmla="*/ 0 w 1302467"/>
                <a:gd name="connsiteY0" fmla="*/ 537 h 483456"/>
                <a:gd name="connsiteX1" fmla="*/ 138922 w 1302467"/>
                <a:gd name="connsiteY1" fmla="*/ 0 h 483456"/>
                <a:gd name="connsiteX2" fmla="*/ 482183 w 1302467"/>
                <a:gd name="connsiteY2" fmla="*/ 28594 h 483456"/>
                <a:gd name="connsiteX3" fmla="*/ 738122 w 1302467"/>
                <a:gd name="connsiteY3" fmla="*/ 82496 h 483456"/>
                <a:gd name="connsiteX4" fmla="*/ 913467 w 1302467"/>
                <a:gd name="connsiteY4" fmla="*/ 147646 h 483456"/>
                <a:gd name="connsiteX5" fmla="*/ 1080233 w 1302467"/>
                <a:gd name="connsiteY5" fmla="*/ 239977 h 483456"/>
                <a:gd name="connsiteX6" fmla="*/ 1175788 w 1302467"/>
                <a:gd name="connsiteY6" fmla="*/ 315187 h 483456"/>
                <a:gd name="connsiteX7" fmla="*/ 1251152 w 1302467"/>
                <a:gd name="connsiteY7" fmla="*/ 412555 h 483456"/>
                <a:gd name="connsiteX8" fmla="*/ 1302467 w 1302467"/>
                <a:gd name="connsiteY8" fmla="*/ 483456 h 483456"/>
                <a:gd name="connsiteX0" fmla="*/ 0 w 1302467"/>
                <a:gd name="connsiteY0" fmla="*/ 0 h 482919"/>
                <a:gd name="connsiteX1" fmla="*/ 232857 w 1302467"/>
                <a:gd name="connsiteY1" fmla="*/ 11556 h 482919"/>
                <a:gd name="connsiteX2" fmla="*/ 482183 w 1302467"/>
                <a:gd name="connsiteY2" fmla="*/ 28057 h 482919"/>
                <a:gd name="connsiteX3" fmla="*/ 738122 w 1302467"/>
                <a:gd name="connsiteY3" fmla="*/ 81959 h 482919"/>
                <a:gd name="connsiteX4" fmla="*/ 913467 w 1302467"/>
                <a:gd name="connsiteY4" fmla="*/ 147109 h 482919"/>
                <a:gd name="connsiteX5" fmla="*/ 1080233 w 1302467"/>
                <a:gd name="connsiteY5" fmla="*/ 239440 h 482919"/>
                <a:gd name="connsiteX6" fmla="*/ 1175788 w 1302467"/>
                <a:gd name="connsiteY6" fmla="*/ 314650 h 482919"/>
                <a:gd name="connsiteX7" fmla="*/ 1251152 w 1302467"/>
                <a:gd name="connsiteY7" fmla="*/ 412018 h 482919"/>
                <a:gd name="connsiteX8" fmla="*/ 1302467 w 1302467"/>
                <a:gd name="connsiteY8" fmla="*/ 482919 h 482919"/>
                <a:gd name="connsiteX0" fmla="*/ 0 w 1302467"/>
                <a:gd name="connsiteY0" fmla="*/ 0 h 482919"/>
                <a:gd name="connsiteX1" fmla="*/ 232857 w 1302467"/>
                <a:gd name="connsiteY1" fmla="*/ 11556 h 482919"/>
                <a:gd name="connsiteX2" fmla="*/ 493727 w 1302467"/>
                <a:gd name="connsiteY2" fmla="*/ 38596 h 482919"/>
                <a:gd name="connsiteX3" fmla="*/ 738122 w 1302467"/>
                <a:gd name="connsiteY3" fmla="*/ 81959 h 482919"/>
                <a:gd name="connsiteX4" fmla="*/ 913467 w 1302467"/>
                <a:gd name="connsiteY4" fmla="*/ 147109 h 482919"/>
                <a:gd name="connsiteX5" fmla="*/ 1080233 w 1302467"/>
                <a:gd name="connsiteY5" fmla="*/ 239440 h 482919"/>
                <a:gd name="connsiteX6" fmla="*/ 1175788 w 1302467"/>
                <a:gd name="connsiteY6" fmla="*/ 314650 h 482919"/>
                <a:gd name="connsiteX7" fmla="*/ 1251152 w 1302467"/>
                <a:gd name="connsiteY7" fmla="*/ 412018 h 482919"/>
                <a:gd name="connsiteX8" fmla="*/ 1302467 w 1302467"/>
                <a:gd name="connsiteY8" fmla="*/ 482919 h 482919"/>
                <a:gd name="connsiteX0" fmla="*/ 0 w 1302467"/>
                <a:gd name="connsiteY0" fmla="*/ 0 h 482919"/>
                <a:gd name="connsiteX1" fmla="*/ 232857 w 1302467"/>
                <a:gd name="connsiteY1" fmla="*/ 11556 h 482919"/>
                <a:gd name="connsiteX2" fmla="*/ 493727 w 1302467"/>
                <a:gd name="connsiteY2" fmla="*/ 38596 h 482919"/>
                <a:gd name="connsiteX3" fmla="*/ 734918 w 1302467"/>
                <a:gd name="connsiteY3" fmla="*/ 91062 h 482919"/>
                <a:gd name="connsiteX4" fmla="*/ 913467 w 1302467"/>
                <a:gd name="connsiteY4" fmla="*/ 147109 h 482919"/>
                <a:gd name="connsiteX5" fmla="*/ 1080233 w 1302467"/>
                <a:gd name="connsiteY5" fmla="*/ 239440 h 482919"/>
                <a:gd name="connsiteX6" fmla="*/ 1175788 w 1302467"/>
                <a:gd name="connsiteY6" fmla="*/ 314650 h 482919"/>
                <a:gd name="connsiteX7" fmla="*/ 1251152 w 1302467"/>
                <a:gd name="connsiteY7" fmla="*/ 412018 h 482919"/>
                <a:gd name="connsiteX8" fmla="*/ 1302467 w 1302467"/>
                <a:gd name="connsiteY8" fmla="*/ 482919 h 482919"/>
                <a:gd name="connsiteX0" fmla="*/ 0 w 1302467"/>
                <a:gd name="connsiteY0" fmla="*/ 0 h 482919"/>
                <a:gd name="connsiteX1" fmla="*/ 232857 w 1302467"/>
                <a:gd name="connsiteY1" fmla="*/ 11556 h 482919"/>
                <a:gd name="connsiteX2" fmla="*/ 493727 w 1302467"/>
                <a:gd name="connsiteY2" fmla="*/ 38596 h 482919"/>
                <a:gd name="connsiteX3" fmla="*/ 734918 w 1302467"/>
                <a:gd name="connsiteY3" fmla="*/ 91062 h 482919"/>
                <a:gd name="connsiteX4" fmla="*/ 889744 w 1302467"/>
                <a:gd name="connsiteY4" fmla="*/ 149505 h 482919"/>
                <a:gd name="connsiteX5" fmla="*/ 1080233 w 1302467"/>
                <a:gd name="connsiteY5" fmla="*/ 239440 h 482919"/>
                <a:gd name="connsiteX6" fmla="*/ 1175788 w 1302467"/>
                <a:gd name="connsiteY6" fmla="*/ 314650 h 482919"/>
                <a:gd name="connsiteX7" fmla="*/ 1251152 w 1302467"/>
                <a:gd name="connsiteY7" fmla="*/ 412018 h 482919"/>
                <a:gd name="connsiteX8" fmla="*/ 1302467 w 1302467"/>
                <a:gd name="connsiteY8" fmla="*/ 482919 h 482919"/>
                <a:gd name="connsiteX0" fmla="*/ 0 w 1302467"/>
                <a:gd name="connsiteY0" fmla="*/ 0 h 482919"/>
                <a:gd name="connsiteX1" fmla="*/ 232857 w 1302467"/>
                <a:gd name="connsiteY1" fmla="*/ 11556 h 482919"/>
                <a:gd name="connsiteX2" fmla="*/ 493727 w 1302467"/>
                <a:gd name="connsiteY2" fmla="*/ 38596 h 482919"/>
                <a:gd name="connsiteX3" fmla="*/ 706065 w 1302467"/>
                <a:gd name="connsiteY3" fmla="*/ 91782 h 482919"/>
                <a:gd name="connsiteX4" fmla="*/ 889744 w 1302467"/>
                <a:gd name="connsiteY4" fmla="*/ 149505 h 482919"/>
                <a:gd name="connsiteX5" fmla="*/ 1080233 w 1302467"/>
                <a:gd name="connsiteY5" fmla="*/ 239440 h 482919"/>
                <a:gd name="connsiteX6" fmla="*/ 1175788 w 1302467"/>
                <a:gd name="connsiteY6" fmla="*/ 314650 h 482919"/>
                <a:gd name="connsiteX7" fmla="*/ 1251152 w 1302467"/>
                <a:gd name="connsiteY7" fmla="*/ 412018 h 482919"/>
                <a:gd name="connsiteX8" fmla="*/ 1302467 w 1302467"/>
                <a:gd name="connsiteY8" fmla="*/ 482919 h 482919"/>
                <a:gd name="connsiteX0" fmla="*/ 0 w 1302467"/>
                <a:gd name="connsiteY0" fmla="*/ 0 h 482919"/>
                <a:gd name="connsiteX1" fmla="*/ 232857 w 1302467"/>
                <a:gd name="connsiteY1" fmla="*/ 11556 h 482919"/>
                <a:gd name="connsiteX2" fmla="*/ 470647 w 1302467"/>
                <a:gd name="connsiteY2" fmla="*/ 44585 h 482919"/>
                <a:gd name="connsiteX3" fmla="*/ 706065 w 1302467"/>
                <a:gd name="connsiteY3" fmla="*/ 91782 h 482919"/>
                <a:gd name="connsiteX4" fmla="*/ 889744 w 1302467"/>
                <a:gd name="connsiteY4" fmla="*/ 149505 h 482919"/>
                <a:gd name="connsiteX5" fmla="*/ 1080233 w 1302467"/>
                <a:gd name="connsiteY5" fmla="*/ 239440 h 482919"/>
                <a:gd name="connsiteX6" fmla="*/ 1175788 w 1302467"/>
                <a:gd name="connsiteY6" fmla="*/ 314650 h 482919"/>
                <a:gd name="connsiteX7" fmla="*/ 1251152 w 1302467"/>
                <a:gd name="connsiteY7" fmla="*/ 412018 h 482919"/>
                <a:gd name="connsiteX8" fmla="*/ 1302467 w 1302467"/>
                <a:gd name="connsiteY8" fmla="*/ 482919 h 482919"/>
                <a:gd name="connsiteX0" fmla="*/ 0 w 1302467"/>
                <a:gd name="connsiteY0" fmla="*/ 0 h 482919"/>
                <a:gd name="connsiteX1" fmla="*/ 232857 w 1302467"/>
                <a:gd name="connsiteY1" fmla="*/ 11556 h 482919"/>
                <a:gd name="connsiteX2" fmla="*/ 470647 w 1302467"/>
                <a:gd name="connsiteY2" fmla="*/ 44585 h 482919"/>
                <a:gd name="connsiteX3" fmla="*/ 706065 w 1302467"/>
                <a:gd name="connsiteY3" fmla="*/ 91782 h 482919"/>
                <a:gd name="connsiteX4" fmla="*/ 889744 w 1302467"/>
                <a:gd name="connsiteY4" fmla="*/ 149505 h 482919"/>
                <a:gd name="connsiteX5" fmla="*/ 1080233 w 1302467"/>
                <a:gd name="connsiteY5" fmla="*/ 239440 h 482919"/>
                <a:gd name="connsiteX6" fmla="*/ 1175788 w 1302467"/>
                <a:gd name="connsiteY6" fmla="*/ 314650 h 482919"/>
                <a:gd name="connsiteX7" fmla="*/ 1265257 w 1302467"/>
                <a:gd name="connsiteY7" fmla="*/ 409862 h 482919"/>
                <a:gd name="connsiteX8" fmla="*/ 1302467 w 1302467"/>
                <a:gd name="connsiteY8" fmla="*/ 482919 h 482919"/>
                <a:gd name="connsiteX0" fmla="*/ 0 w 1302467"/>
                <a:gd name="connsiteY0" fmla="*/ 0 h 482919"/>
                <a:gd name="connsiteX1" fmla="*/ 232857 w 1302467"/>
                <a:gd name="connsiteY1" fmla="*/ 11556 h 482919"/>
                <a:gd name="connsiteX2" fmla="*/ 470647 w 1302467"/>
                <a:gd name="connsiteY2" fmla="*/ 44585 h 482919"/>
                <a:gd name="connsiteX3" fmla="*/ 706065 w 1302467"/>
                <a:gd name="connsiteY3" fmla="*/ 91782 h 482919"/>
                <a:gd name="connsiteX4" fmla="*/ 889744 w 1302467"/>
                <a:gd name="connsiteY4" fmla="*/ 149505 h 482919"/>
                <a:gd name="connsiteX5" fmla="*/ 1080233 w 1302467"/>
                <a:gd name="connsiteY5" fmla="*/ 239440 h 482919"/>
                <a:gd name="connsiteX6" fmla="*/ 1195344 w 1302467"/>
                <a:gd name="connsiteY6" fmla="*/ 315967 h 482919"/>
                <a:gd name="connsiteX7" fmla="*/ 1265257 w 1302467"/>
                <a:gd name="connsiteY7" fmla="*/ 409862 h 482919"/>
                <a:gd name="connsiteX8" fmla="*/ 1302467 w 1302467"/>
                <a:gd name="connsiteY8" fmla="*/ 482919 h 482919"/>
                <a:gd name="connsiteX0" fmla="*/ 0 w 1302467"/>
                <a:gd name="connsiteY0" fmla="*/ 0 h 482919"/>
                <a:gd name="connsiteX1" fmla="*/ 232857 w 1302467"/>
                <a:gd name="connsiteY1" fmla="*/ 11556 h 482919"/>
                <a:gd name="connsiteX2" fmla="*/ 470647 w 1302467"/>
                <a:gd name="connsiteY2" fmla="*/ 44585 h 482919"/>
                <a:gd name="connsiteX3" fmla="*/ 706065 w 1302467"/>
                <a:gd name="connsiteY3" fmla="*/ 91782 h 482919"/>
                <a:gd name="connsiteX4" fmla="*/ 889744 w 1302467"/>
                <a:gd name="connsiteY4" fmla="*/ 149505 h 482919"/>
                <a:gd name="connsiteX5" fmla="*/ 1078948 w 1302467"/>
                <a:gd name="connsiteY5" fmla="*/ 232254 h 482919"/>
                <a:gd name="connsiteX6" fmla="*/ 1195344 w 1302467"/>
                <a:gd name="connsiteY6" fmla="*/ 315967 h 482919"/>
                <a:gd name="connsiteX7" fmla="*/ 1265257 w 1302467"/>
                <a:gd name="connsiteY7" fmla="*/ 409862 h 482919"/>
                <a:gd name="connsiteX8" fmla="*/ 1302467 w 1302467"/>
                <a:gd name="connsiteY8" fmla="*/ 482919 h 482919"/>
                <a:gd name="connsiteX0" fmla="*/ 0 w 1302467"/>
                <a:gd name="connsiteY0" fmla="*/ 0 h 482919"/>
                <a:gd name="connsiteX1" fmla="*/ 232857 w 1302467"/>
                <a:gd name="connsiteY1" fmla="*/ 11556 h 482919"/>
                <a:gd name="connsiteX2" fmla="*/ 455258 w 1302467"/>
                <a:gd name="connsiteY2" fmla="*/ 39555 h 482919"/>
                <a:gd name="connsiteX3" fmla="*/ 706065 w 1302467"/>
                <a:gd name="connsiteY3" fmla="*/ 91782 h 482919"/>
                <a:gd name="connsiteX4" fmla="*/ 889744 w 1302467"/>
                <a:gd name="connsiteY4" fmla="*/ 149505 h 482919"/>
                <a:gd name="connsiteX5" fmla="*/ 1078948 w 1302467"/>
                <a:gd name="connsiteY5" fmla="*/ 232254 h 482919"/>
                <a:gd name="connsiteX6" fmla="*/ 1195344 w 1302467"/>
                <a:gd name="connsiteY6" fmla="*/ 315967 h 482919"/>
                <a:gd name="connsiteX7" fmla="*/ 1265257 w 1302467"/>
                <a:gd name="connsiteY7" fmla="*/ 409862 h 482919"/>
                <a:gd name="connsiteX8" fmla="*/ 1302467 w 1302467"/>
                <a:gd name="connsiteY8" fmla="*/ 482919 h 482919"/>
                <a:gd name="connsiteX0" fmla="*/ 0 w 1304072"/>
                <a:gd name="connsiteY0" fmla="*/ 0 h 491902"/>
                <a:gd name="connsiteX1" fmla="*/ 232857 w 1304072"/>
                <a:gd name="connsiteY1" fmla="*/ 11556 h 491902"/>
                <a:gd name="connsiteX2" fmla="*/ 455258 w 1304072"/>
                <a:gd name="connsiteY2" fmla="*/ 39555 h 491902"/>
                <a:gd name="connsiteX3" fmla="*/ 706065 w 1304072"/>
                <a:gd name="connsiteY3" fmla="*/ 91782 h 491902"/>
                <a:gd name="connsiteX4" fmla="*/ 889744 w 1304072"/>
                <a:gd name="connsiteY4" fmla="*/ 149505 h 491902"/>
                <a:gd name="connsiteX5" fmla="*/ 1078948 w 1304072"/>
                <a:gd name="connsiteY5" fmla="*/ 232254 h 491902"/>
                <a:gd name="connsiteX6" fmla="*/ 1195344 w 1304072"/>
                <a:gd name="connsiteY6" fmla="*/ 315967 h 491902"/>
                <a:gd name="connsiteX7" fmla="*/ 1265257 w 1304072"/>
                <a:gd name="connsiteY7" fmla="*/ 409862 h 491902"/>
                <a:gd name="connsiteX8" fmla="*/ 1304072 w 1304072"/>
                <a:gd name="connsiteY8" fmla="*/ 491902 h 491902"/>
                <a:gd name="connsiteX0" fmla="*/ 0 w 1304072"/>
                <a:gd name="connsiteY0" fmla="*/ 0 h 491902"/>
                <a:gd name="connsiteX1" fmla="*/ 232857 w 1304072"/>
                <a:gd name="connsiteY1" fmla="*/ 11556 h 491902"/>
                <a:gd name="connsiteX2" fmla="*/ 455258 w 1304072"/>
                <a:gd name="connsiteY2" fmla="*/ 39555 h 491902"/>
                <a:gd name="connsiteX3" fmla="*/ 706065 w 1304072"/>
                <a:gd name="connsiteY3" fmla="*/ 91782 h 491902"/>
                <a:gd name="connsiteX4" fmla="*/ 889744 w 1304072"/>
                <a:gd name="connsiteY4" fmla="*/ 149505 h 491902"/>
                <a:gd name="connsiteX5" fmla="*/ 1078948 w 1304072"/>
                <a:gd name="connsiteY5" fmla="*/ 232254 h 491902"/>
                <a:gd name="connsiteX6" fmla="*/ 1195344 w 1304072"/>
                <a:gd name="connsiteY6" fmla="*/ 315967 h 491902"/>
                <a:gd name="connsiteX7" fmla="*/ 1265257 w 1304072"/>
                <a:gd name="connsiteY7" fmla="*/ 409862 h 491902"/>
                <a:gd name="connsiteX8" fmla="*/ 1304072 w 1304072"/>
                <a:gd name="connsiteY8" fmla="*/ 491902 h 491902"/>
                <a:gd name="connsiteX0" fmla="*/ 0 w 1304072"/>
                <a:gd name="connsiteY0" fmla="*/ 0 h 491902"/>
                <a:gd name="connsiteX1" fmla="*/ 188936 w 1304072"/>
                <a:gd name="connsiteY1" fmla="*/ 9043 h 491902"/>
                <a:gd name="connsiteX2" fmla="*/ 455258 w 1304072"/>
                <a:gd name="connsiteY2" fmla="*/ 39555 h 491902"/>
                <a:gd name="connsiteX3" fmla="*/ 706065 w 1304072"/>
                <a:gd name="connsiteY3" fmla="*/ 91782 h 491902"/>
                <a:gd name="connsiteX4" fmla="*/ 889744 w 1304072"/>
                <a:gd name="connsiteY4" fmla="*/ 149505 h 491902"/>
                <a:gd name="connsiteX5" fmla="*/ 1078948 w 1304072"/>
                <a:gd name="connsiteY5" fmla="*/ 232254 h 491902"/>
                <a:gd name="connsiteX6" fmla="*/ 1195344 w 1304072"/>
                <a:gd name="connsiteY6" fmla="*/ 315967 h 491902"/>
                <a:gd name="connsiteX7" fmla="*/ 1265257 w 1304072"/>
                <a:gd name="connsiteY7" fmla="*/ 409862 h 491902"/>
                <a:gd name="connsiteX8" fmla="*/ 1304072 w 1304072"/>
                <a:gd name="connsiteY8" fmla="*/ 491902 h 491902"/>
                <a:gd name="connsiteX0" fmla="*/ 0 w 1304072"/>
                <a:gd name="connsiteY0" fmla="*/ 0 h 491902"/>
                <a:gd name="connsiteX1" fmla="*/ 252413 w 1304072"/>
                <a:gd name="connsiteY1" fmla="*/ 12873 h 491902"/>
                <a:gd name="connsiteX2" fmla="*/ 455258 w 1304072"/>
                <a:gd name="connsiteY2" fmla="*/ 39555 h 491902"/>
                <a:gd name="connsiteX3" fmla="*/ 706065 w 1304072"/>
                <a:gd name="connsiteY3" fmla="*/ 91782 h 491902"/>
                <a:gd name="connsiteX4" fmla="*/ 889744 w 1304072"/>
                <a:gd name="connsiteY4" fmla="*/ 149505 h 491902"/>
                <a:gd name="connsiteX5" fmla="*/ 1078948 w 1304072"/>
                <a:gd name="connsiteY5" fmla="*/ 232254 h 491902"/>
                <a:gd name="connsiteX6" fmla="*/ 1195344 w 1304072"/>
                <a:gd name="connsiteY6" fmla="*/ 315967 h 491902"/>
                <a:gd name="connsiteX7" fmla="*/ 1265257 w 1304072"/>
                <a:gd name="connsiteY7" fmla="*/ 409862 h 491902"/>
                <a:gd name="connsiteX8" fmla="*/ 1304072 w 1304072"/>
                <a:gd name="connsiteY8" fmla="*/ 491902 h 491902"/>
                <a:gd name="connsiteX0" fmla="*/ 0 w 1304072"/>
                <a:gd name="connsiteY0" fmla="*/ 0 h 491902"/>
                <a:gd name="connsiteX1" fmla="*/ 233499 w 1304072"/>
                <a:gd name="connsiteY1" fmla="*/ 15149 h 491902"/>
                <a:gd name="connsiteX2" fmla="*/ 455258 w 1304072"/>
                <a:gd name="connsiteY2" fmla="*/ 39555 h 491902"/>
                <a:gd name="connsiteX3" fmla="*/ 706065 w 1304072"/>
                <a:gd name="connsiteY3" fmla="*/ 91782 h 491902"/>
                <a:gd name="connsiteX4" fmla="*/ 889744 w 1304072"/>
                <a:gd name="connsiteY4" fmla="*/ 149505 h 491902"/>
                <a:gd name="connsiteX5" fmla="*/ 1078948 w 1304072"/>
                <a:gd name="connsiteY5" fmla="*/ 232254 h 491902"/>
                <a:gd name="connsiteX6" fmla="*/ 1195344 w 1304072"/>
                <a:gd name="connsiteY6" fmla="*/ 315967 h 491902"/>
                <a:gd name="connsiteX7" fmla="*/ 1265257 w 1304072"/>
                <a:gd name="connsiteY7" fmla="*/ 409862 h 491902"/>
                <a:gd name="connsiteX8" fmla="*/ 1304072 w 1304072"/>
                <a:gd name="connsiteY8" fmla="*/ 491902 h 491902"/>
                <a:gd name="connsiteX0" fmla="*/ 0 w 1304072"/>
                <a:gd name="connsiteY0" fmla="*/ 0 h 491902"/>
                <a:gd name="connsiteX1" fmla="*/ 233499 w 1304072"/>
                <a:gd name="connsiteY1" fmla="*/ 15149 h 491902"/>
                <a:gd name="connsiteX2" fmla="*/ 480265 w 1304072"/>
                <a:gd name="connsiteY2" fmla="*/ 44344 h 491902"/>
                <a:gd name="connsiteX3" fmla="*/ 706065 w 1304072"/>
                <a:gd name="connsiteY3" fmla="*/ 91782 h 491902"/>
                <a:gd name="connsiteX4" fmla="*/ 889744 w 1304072"/>
                <a:gd name="connsiteY4" fmla="*/ 149505 h 491902"/>
                <a:gd name="connsiteX5" fmla="*/ 1078948 w 1304072"/>
                <a:gd name="connsiteY5" fmla="*/ 232254 h 491902"/>
                <a:gd name="connsiteX6" fmla="*/ 1195344 w 1304072"/>
                <a:gd name="connsiteY6" fmla="*/ 315967 h 491902"/>
                <a:gd name="connsiteX7" fmla="*/ 1265257 w 1304072"/>
                <a:gd name="connsiteY7" fmla="*/ 409862 h 491902"/>
                <a:gd name="connsiteX8" fmla="*/ 1304072 w 1304072"/>
                <a:gd name="connsiteY8" fmla="*/ 491902 h 491902"/>
                <a:gd name="connsiteX0" fmla="*/ 0 w 1308238"/>
                <a:gd name="connsiteY0" fmla="*/ 0 h 488189"/>
                <a:gd name="connsiteX1" fmla="*/ 237665 w 1308238"/>
                <a:gd name="connsiteY1" fmla="*/ 11436 h 488189"/>
                <a:gd name="connsiteX2" fmla="*/ 484431 w 1308238"/>
                <a:gd name="connsiteY2" fmla="*/ 40631 h 488189"/>
                <a:gd name="connsiteX3" fmla="*/ 710231 w 1308238"/>
                <a:gd name="connsiteY3" fmla="*/ 88069 h 488189"/>
                <a:gd name="connsiteX4" fmla="*/ 893910 w 1308238"/>
                <a:gd name="connsiteY4" fmla="*/ 145792 h 488189"/>
                <a:gd name="connsiteX5" fmla="*/ 1083114 w 1308238"/>
                <a:gd name="connsiteY5" fmla="*/ 228541 h 488189"/>
                <a:gd name="connsiteX6" fmla="*/ 1199510 w 1308238"/>
                <a:gd name="connsiteY6" fmla="*/ 312254 h 488189"/>
                <a:gd name="connsiteX7" fmla="*/ 1269423 w 1308238"/>
                <a:gd name="connsiteY7" fmla="*/ 406149 h 488189"/>
                <a:gd name="connsiteX8" fmla="*/ 1308238 w 1308238"/>
                <a:gd name="connsiteY8" fmla="*/ 488189 h 488189"/>
                <a:gd name="connsiteX0" fmla="*/ 0 w 1308238"/>
                <a:gd name="connsiteY0" fmla="*/ 0 h 488189"/>
                <a:gd name="connsiteX1" fmla="*/ 271968 w 1308238"/>
                <a:gd name="connsiteY1" fmla="*/ 14189 h 488189"/>
                <a:gd name="connsiteX2" fmla="*/ 484431 w 1308238"/>
                <a:gd name="connsiteY2" fmla="*/ 40631 h 488189"/>
                <a:gd name="connsiteX3" fmla="*/ 710231 w 1308238"/>
                <a:gd name="connsiteY3" fmla="*/ 88069 h 488189"/>
                <a:gd name="connsiteX4" fmla="*/ 893910 w 1308238"/>
                <a:gd name="connsiteY4" fmla="*/ 145792 h 488189"/>
                <a:gd name="connsiteX5" fmla="*/ 1083114 w 1308238"/>
                <a:gd name="connsiteY5" fmla="*/ 228541 h 488189"/>
                <a:gd name="connsiteX6" fmla="*/ 1199510 w 1308238"/>
                <a:gd name="connsiteY6" fmla="*/ 312254 h 488189"/>
                <a:gd name="connsiteX7" fmla="*/ 1269423 w 1308238"/>
                <a:gd name="connsiteY7" fmla="*/ 406149 h 488189"/>
                <a:gd name="connsiteX8" fmla="*/ 1308238 w 1308238"/>
                <a:gd name="connsiteY8" fmla="*/ 488189 h 488189"/>
                <a:gd name="connsiteX0" fmla="*/ 0 w 1308238"/>
                <a:gd name="connsiteY0" fmla="*/ 0 h 488189"/>
                <a:gd name="connsiteX1" fmla="*/ 212657 w 1308238"/>
                <a:gd name="connsiteY1" fmla="*/ 6646 h 488189"/>
                <a:gd name="connsiteX2" fmla="*/ 484431 w 1308238"/>
                <a:gd name="connsiteY2" fmla="*/ 40631 h 488189"/>
                <a:gd name="connsiteX3" fmla="*/ 710231 w 1308238"/>
                <a:gd name="connsiteY3" fmla="*/ 88069 h 488189"/>
                <a:gd name="connsiteX4" fmla="*/ 893910 w 1308238"/>
                <a:gd name="connsiteY4" fmla="*/ 145792 h 488189"/>
                <a:gd name="connsiteX5" fmla="*/ 1083114 w 1308238"/>
                <a:gd name="connsiteY5" fmla="*/ 228541 h 488189"/>
                <a:gd name="connsiteX6" fmla="*/ 1199510 w 1308238"/>
                <a:gd name="connsiteY6" fmla="*/ 312254 h 488189"/>
                <a:gd name="connsiteX7" fmla="*/ 1269423 w 1308238"/>
                <a:gd name="connsiteY7" fmla="*/ 406149 h 488189"/>
                <a:gd name="connsiteX8" fmla="*/ 1308238 w 1308238"/>
                <a:gd name="connsiteY8" fmla="*/ 488189 h 488189"/>
                <a:gd name="connsiteX0" fmla="*/ 0 w 1308238"/>
                <a:gd name="connsiteY0" fmla="*/ 0 h 488189"/>
                <a:gd name="connsiteX1" fmla="*/ 242473 w 1308238"/>
                <a:gd name="connsiteY1" fmla="*/ 11316 h 488189"/>
                <a:gd name="connsiteX2" fmla="*/ 484431 w 1308238"/>
                <a:gd name="connsiteY2" fmla="*/ 40631 h 488189"/>
                <a:gd name="connsiteX3" fmla="*/ 710231 w 1308238"/>
                <a:gd name="connsiteY3" fmla="*/ 88069 h 488189"/>
                <a:gd name="connsiteX4" fmla="*/ 893910 w 1308238"/>
                <a:gd name="connsiteY4" fmla="*/ 145792 h 488189"/>
                <a:gd name="connsiteX5" fmla="*/ 1083114 w 1308238"/>
                <a:gd name="connsiteY5" fmla="*/ 228541 h 488189"/>
                <a:gd name="connsiteX6" fmla="*/ 1199510 w 1308238"/>
                <a:gd name="connsiteY6" fmla="*/ 312254 h 488189"/>
                <a:gd name="connsiteX7" fmla="*/ 1269423 w 1308238"/>
                <a:gd name="connsiteY7" fmla="*/ 406149 h 488189"/>
                <a:gd name="connsiteX8" fmla="*/ 1308238 w 1308238"/>
                <a:gd name="connsiteY8" fmla="*/ 488189 h 488189"/>
                <a:gd name="connsiteX0" fmla="*/ 0 w 1308238"/>
                <a:gd name="connsiteY0" fmla="*/ 0 h 488189"/>
                <a:gd name="connsiteX1" fmla="*/ 218430 w 1308238"/>
                <a:gd name="connsiteY1" fmla="*/ 11916 h 488189"/>
                <a:gd name="connsiteX2" fmla="*/ 484431 w 1308238"/>
                <a:gd name="connsiteY2" fmla="*/ 40631 h 488189"/>
                <a:gd name="connsiteX3" fmla="*/ 710231 w 1308238"/>
                <a:gd name="connsiteY3" fmla="*/ 88069 h 488189"/>
                <a:gd name="connsiteX4" fmla="*/ 893910 w 1308238"/>
                <a:gd name="connsiteY4" fmla="*/ 145792 h 488189"/>
                <a:gd name="connsiteX5" fmla="*/ 1083114 w 1308238"/>
                <a:gd name="connsiteY5" fmla="*/ 228541 h 488189"/>
                <a:gd name="connsiteX6" fmla="*/ 1199510 w 1308238"/>
                <a:gd name="connsiteY6" fmla="*/ 312254 h 488189"/>
                <a:gd name="connsiteX7" fmla="*/ 1269423 w 1308238"/>
                <a:gd name="connsiteY7" fmla="*/ 406149 h 488189"/>
                <a:gd name="connsiteX8" fmla="*/ 1308238 w 1308238"/>
                <a:gd name="connsiteY8" fmla="*/ 488189 h 488189"/>
                <a:gd name="connsiteX0" fmla="*/ 0 w 1308238"/>
                <a:gd name="connsiteY0" fmla="*/ 0 h 488189"/>
                <a:gd name="connsiteX1" fmla="*/ 218430 w 1308238"/>
                <a:gd name="connsiteY1" fmla="*/ 11916 h 488189"/>
                <a:gd name="connsiteX2" fmla="*/ 459745 w 1308238"/>
                <a:gd name="connsiteY2" fmla="*/ 37638 h 488189"/>
                <a:gd name="connsiteX3" fmla="*/ 710231 w 1308238"/>
                <a:gd name="connsiteY3" fmla="*/ 88069 h 488189"/>
                <a:gd name="connsiteX4" fmla="*/ 893910 w 1308238"/>
                <a:gd name="connsiteY4" fmla="*/ 145792 h 488189"/>
                <a:gd name="connsiteX5" fmla="*/ 1083114 w 1308238"/>
                <a:gd name="connsiteY5" fmla="*/ 228541 h 488189"/>
                <a:gd name="connsiteX6" fmla="*/ 1199510 w 1308238"/>
                <a:gd name="connsiteY6" fmla="*/ 312254 h 488189"/>
                <a:gd name="connsiteX7" fmla="*/ 1269423 w 1308238"/>
                <a:gd name="connsiteY7" fmla="*/ 406149 h 488189"/>
                <a:gd name="connsiteX8" fmla="*/ 1308238 w 1308238"/>
                <a:gd name="connsiteY8" fmla="*/ 488189 h 488189"/>
                <a:gd name="connsiteX0" fmla="*/ 0 w 1308238"/>
                <a:gd name="connsiteY0" fmla="*/ 0 h 488189"/>
                <a:gd name="connsiteX1" fmla="*/ 237344 w 1308238"/>
                <a:gd name="connsiteY1" fmla="*/ 9640 h 488189"/>
                <a:gd name="connsiteX2" fmla="*/ 459745 w 1308238"/>
                <a:gd name="connsiteY2" fmla="*/ 37638 h 488189"/>
                <a:gd name="connsiteX3" fmla="*/ 710231 w 1308238"/>
                <a:gd name="connsiteY3" fmla="*/ 88069 h 488189"/>
                <a:gd name="connsiteX4" fmla="*/ 893910 w 1308238"/>
                <a:gd name="connsiteY4" fmla="*/ 145792 h 488189"/>
                <a:gd name="connsiteX5" fmla="*/ 1083114 w 1308238"/>
                <a:gd name="connsiteY5" fmla="*/ 228541 h 488189"/>
                <a:gd name="connsiteX6" fmla="*/ 1199510 w 1308238"/>
                <a:gd name="connsiteY6" fmla="*/ 312254 h 488189"/>
                <a:gd name="connsiteX7" fmla="*/ 1269423 w 1308238"/>
                <a:gd name="connsiteY7" fmla="*/ 406149 h 488189"/>
                <a:gd name="connsiteX8" fmla="*/ 1308238 w 1308238"/>
                <a:gd name="connsiteY8" fmla="*/ 488189 h 488189"/>
                <a:gd name="connsiteX0" fmla="*/ 0 w 1308238"/>
                <a:gd name="connsiteY0" fmla="*/ 0 h 488189"/>
                <a:gd name="connsiteX1" fmla="*/ 219072 w 1308238"/>
                <a:gd name="connsiteY1" fmla="*/ 15510 h 488189"/>
                <a:gd name="connsiteX2" fmla="*/ 459745 w 1308238"/>
                <a:gd name="connsiteY2" fmla="*/ 37638 h 488189"/>
                <a:gd name="connsiteX3" fmla="*/ 710231 w 1308238"/>
                <a:gd name="connsiteY3" fmla="*/ 88069 h 488189"/>
                <a:gd name="connsiteX4" fmla="*/ 893910 w 1308238"/>
                <a:gd name="connsiteY4" fmla="*/ 145792 h 488189"/>
                <a:gd name="connsiteX5" fmla="*/ 1083114 w 1308238"/>
                <a:gd name="connsiteY5" fmla="*/ 228541 h 488189"/>
                <a:gd name="connsiteX6" fmla="*/ 1199510 w 1308238"/>
                <a:gd name="connsiteY6" fmla="*/ 312254 h 488189"/>
                <a:gd name="connsiteX7" fmla="*/ 1269423 w 1308238"/>
                <a:gd name="connsiteY7" fmla="*/ 406149 h 488189"/>
                <a:gd name="connsiteX8" fmla="*/ 1308238 w 1308238"/>
                <a:gd name="connsiteY8" fmla="*/ 488189 h 488189"/>
                <a:gd name="connsiteX0" fmla="*/ 0 w 1297015"/>
                <a:gd name="connsiteY0" fmla="*/ 0 h 479446"/>
                <a:gd name="connsiteX1" fmla="*/ 207849 w 1297015"/>
                <a:gd name="connsiteY1" fmla="*/ 6767 h 479446"/>
                <a:gd name="connsiteX2" fmla="*/ 448522 w 1297015"/>
                <a:gd name="connsiteY2" fmla="*/ 28895 h 479446"/>
                <a:gd name="connsiteX3" fmla="*/ 699008 w 1297015"/>
                <a:gd name="connsiteY3" fmla="*/ 79326 h 479446"/>
                <a:gd name="connsiteX4" fmla="*/ 882687 w 1297015"/>
                <a:gd name="connsiteY4" fmla="*/ 137049 h 479446"/>
                <a:gd name="connsiteX5" fmla="*/ 1071891 w 1297015"/>
                <a:gd name="connsiteY5" fmla="*/ 219798 h 479446"/>
                <a:gd name="connsiteX6" fmla="*/ 1188287 w 1297015"/>
                <a:gd name="connsiteY6" fmla="*/ 303511 h 479446"/>
                <a:gd name="connsiteX7" fmla="*/ 1258200 w 1297015"/>
                <a:gd name="connsiteY7" fmla="*/ 397406 h 479446"/>
                <a:gd name="connsiteX8" fmla="*/ 1297015 w 1297015"/>
                <a:gd name="connsiteY8" fmla="*/ 479446 h 479446"/>
                <a:gd name="connsiteX0" fmla="*/ 0 w 1297015"/>
                <a:gd name="connsiteY0" fmla="*/ 0 h 479446"/>
                <a:gd name="connsiteX1" fmla="*/ 251449 w 1297015"/>
                <a:gd name="connsiteY1" fmla="*/ 7484 h 479446"/>
                <a:gd name="connsiteX2" fmla="*/ 448522 w 1297015"/>
                <a:gd name="connsiteY2" fmla="*/ 28895 h 479446"/>
                <a:gd name="connsiteX3" fmla="*/ 699008 w 1297015"/>
                <a:gd name="connsiteY3" fmla="*/ 79326 h 479446"/>
                <a:gd name="connsiteX4" fmla="*/ 882687 w 1297015"/>
                <a:gd name="connsiteY4" fmla="*/ 137049 h 479446"/>
                <a:gd name="connsiteX5" fmla="*/ 1071891 w 1297015"/>
                <a:gd name="connsiteY5" fmla="*/ 219798 h 479446"/>
                <a:gd name="connsiteX6" fmla="*/ 1188287 w 1297015"/>
                <a:gd name="connsiteY6" fmla="*/ 303511 h 479446"/>
                <a:gd name="connsiteX7" fmla="*/ 1258200 w 1297015"/>
                <a:gd name="connsiteY7" fmla="*/ 397406 h 479446"/>
                <a:gd name="connsiteX8" fmla="*/ 1297015 w 1297015"/>
                <a:gd name="connsiteY8" fmla="*/ 479446 h 479446"/>
                <a:gd name="connsiteX0" fmla="*/ 0 w 1297015"/>
                <a:gd name="connsiteY0" fmla="*/ 0 h 479446"/>
                <a:gd name="connsiteX1" fmla="*/ 115199 w 1297015"/>
                <a:gd name="connsiteY1" fmla="*/ 1858 h 479446"/>
                <a:gd name="connsiteX2" fmla="*/ 251449 w 1297015"/>
                <a:gd name="connsiteY2" fmla="*/ 7484 h 479446"/>
                <a:gd name="connsiteX3" fmla="*/ 448522 w 1297015"/>
                <a:gd name="connsiteY3" fmla="*/ 28895 h 479446"/>
                <a:gd name="connsiteX4" fmla="*/ 699008 w 1297015"/>
                <a:gd name="connsiteY4" fmla="*/ 79326 h 479446"/>
                <a:gd name="connsiteX5" fmla="*/ 882687 w 1297015"/>
                <a:gd name="connsiteY5" fmla="*/ 137049 h 479446"/>
                <a:gd name="connsiteX6" fmla="*/ 1071891 w 1297015"/>
                <a:gd name="connsiteY6" fmla="*/ 219798 h 479446"/>
                <a:gd name="connsiteX7" fmla="*/ 1188287 w 1297015"/>
                <a:gd name="connsiteY7" fmla="*/ 303511 h 479446"/>
                <a:gd name="connsiteX8" fmla="*/ 1258200 w 1297015"/>
                <a:gd name="connsiteY8" fmla="*/ 397406 h 479446"/>
                <a:gd name="connsiteX9" fmla="*/ 1297015 w 1297015"/>
                <a:gd name="connsiteY9" fmla="*/ 479446 h 479446"/>
                <a:gd name="connsiteX0" fmla="*/ 0 w 1297015"/>
                <a:gd name="connsiteY0" fmla="*/ 0 h 479446"/>
                <a:gd name="connsiteX1" fmla="*/ 115199 w 1297015"/>
                <a:gd name="connsiteY1" fmla="*/ 1858 h 479446"/>
                <a:gd name="connsiteX2" fmla="*/ 251449 w 1297015"/>
                <a:gd name="connsiteY2" fmla="*/ 7484 h 479446"/>
                <a:gd name="connsiteX3" fmla="*/ 344744 w 1297015"/>
                <a:gd name="connsiteY3" fmla="*/ 15982 h 479446"/>
                <a:gd name="connsiteX4" fmla="*/ 448522 w 1297015"/>
                <a:gd name="connsiteY4" fmla="*/ 28895 h 479446"/>
                <a:gd name="connsiteX5" fmla="*/ 699008 w 1297015"/>
                <a:gd name="connsiteY5" fmla="*/ 79326 h 479446"/>
                <a:gd name="connsiteX6" fmla="*/ 882687 w 1297015"/>
                <a:gd name="connsiteY6" fmla="*/ 137049 h 479446"/>
                <a:gd name="connsiteX7" fmla="*/ 1071891 w 1297015"/>
                <a:gd name="connsiteY7" fmla="*/ 219798 h 479446"/>
                <a:gd name="connsiteX8" fmla="*/ 1188287 w 1297015"/>
                <a:gd name="connsiteY8" fmla="*/ 303511 h 479446"/>
                <a:gd name="connsiteX9" fmla="*/ 1258200 w 1297015"/>
                <a:gd name="connsiteY9" fmla="*/ 397406 h 479446"/>
                <a:gd name="connsiteX10" fmla="*/ 1297015 w 1297015"/>
                <a:gd name="connsiteY10" fmla="*/ 479446 h 479446"/>
                <a:gd name="connsiteX0" fmla="*/ 0 w 1297015"/>
                <a:gd name="connsiteY0" fmla="*/ 0 h 479446"/>
                <a:gd name="connsiteX1" fmla="*/ 115199 w 1297015"/>
                <a:gd name="connsiteY1" fmla="*/ 1858 h 479446"/>
                <a:gd name="connsiteX2" fmla="*/ 251449 w 1297015"/>
                <a:gd name="connsiteY2" fmla="*/ 7484 h 479446"/>
                <a:gd name="connsiteX3" fmla="*/ 344744 w 1297015"/>
                <a:gd name="connsiteY3" fmla="*/ 15982 h 479446"/>
                <a:gd name="connsiteX4" fmla="*/ 350194 w 1297015"/>
                <a:gd name="connsiteY4" fmla="*/ 19454 h 479446"/>
                <a:gd name="connsiteX5" fmla="*/ 448522 w 1297015"/>
                <a:gd name="connsiteY5" fmla="*/ 28895 h 479446"/>
                <a:gd name="connsiteX6" fmla="*/ 699008 w 1297015"/>
                <a:gd name="connsiteY6" fmla="*/ 79326 h 479446"/>
                <a:gd name="connsiteX7" fmla="*/ 882687 w 1297015"/>
                <a:gd name="connsiteY7" fmla="*/ 137049 h 479446"/>
                <a:gd name="connsiteX8" fmla="*/ 1071891 w 1297015"/>
                <a:gd name="connsiteY8" fmla="*/ 219798 h 479446"/>
                <a:gd name="connsiteX9" fmla="*/ 1188287 w 1297015"/>
                <a:gd name="connsiteY9" fmla="*/ 303511 h 479446"/>
                <a:gd name="connsiteX10" fmla="*/ 1258200 w 1297015"/>
                <a:gd name="connsiteY10" fmla="*/ 397406 h 479446"/>
                <a:gd name="connsiteX11" fmla="*/ 1297015 w 1297015"/>
                <a:gd name="connsiteY11" fmla="*/ 479446 h 479446"/>
                <a:gd name="connsiteX0" fmla="*/ 0 w 1297015"/>
                <a:gd name="connsiteY0" fmla="*/ 0 h 479446"/>
                <a:gd name="connsiteX1" fmla="*/ 115199 w 1297015"/>
                <a:gd name="connsiteY1" fmla="*/ 1858 h 479446"/>
                <a:gd name="connsiteX2" fmla="*/ 251449 w 1297015"/>
                <a:gd name="connsiteY2" fmla="*/ 7484 h 479446"/>
                <a:gd name="connsiteX3" fmla="*/ 344744 w 1297015"/>
                <a:gd name="connsiteY3" fmla="*/ 15982 h 479446"/>
                <a:gd name="connsiteX4" fmla="*/ 448522 w 1297015"/>
                <a:gd name="connsiteY4" fmla="*/ 28895 h 479446"/>
                <a:gd name="connsiteX5" fmla="*/ 699008 w 1297015"/>
                <a:gd name="connsiteY5" fmla="*/ 79326 h 479446"/>
                <a:gd name="connsiteX6" fmla="*/ 882687 w 1297015"/>
                <a:gd name="connsiteY6" fmla="*/ 137049 h 479446"/>
                <a:gd name="connsiteX7" fmla="*/ 1071891 w 1297015"/>
                <a:gd name="connsiteY7" fmla="*/ 219798 h 479446"/>
                <a:gd name="connsiteX8" fmla="*/ 1188287 w 1297015"/>
                <a:gd name="connsiteY8" fmla="*/ 303511 h 479446"/>
                <a:gd name="connsiteX9" fmla="*/ 1258200 w 1297015"/>
                <a:gd name="connsiteY9" fmla="*/ 397406 h 479446"/>
                <a:gd name="connsiteX10" fmla="*/ 1297015 w 1297015"/>
                <a:gd name="connsiteY10" fmla="*/ 479446 h 479446"/>
                <a:gd name="connsiteX0" fmla="*/ 0 w 1297015"/>
                <a:gd name="connsiteY0" fmla="*/ 0 h 479446"/>
                <a:gd name="connsiteX1" fmla="*/ 115199 w 1297015"/>
                <a:gd name="connsiteY1" fmla="*/ 1858 h 479446"/>
                <a:gd name="connsiteX2" fmla="*/ 251449 w 1297015"/>
                <a:gd name="connsiteY2" fmla="*/ 7484 h 479446"/>
                <a:gd name="connsiteX3" fmla="*/ 344744 w 1297015"/>
                <a:gd name="connsiteY3" fmla="*/ 15982 h 479446"/>
                <a:gd name="connsiteX4" fmla="*/ 487955 w 1297015"/>
                <a:gd name="connsiteY4" fmla="*/ 33325 h 479446"/>
                <a:gd name="connsiteX5" fmla="*/ 699008 w 1297015"/>
                <a:gd name="connsiteY5" fmla="*/ 79326 h 479446"/>
                <a:gd name="connsiteX6" fmla="*/ 882687 w 1297015"/>
                <a:gd name="connsiteY6" fmla="*/ 137049 h 479446"/>
                <a:gd name="connsiteX7" fmla="*/ 1071891 w 1297015"/>
                <a:gd name="connsiteY7" fmla="*/ 219798 h 479446"/>
                <a:gd name="connsiteX8" fmla="*/ 1188287 w 1297015"/>
                <a:gd name="connsiteY8" fmla="*/ 303511 h 479446"/>
                <a:gd name="connsiteX9" fmla="*/ 1258200 w 1297015"/>
                <a:gd name="connsiteY9" fmla="*/ 397406 h 479446"/>
                <a:gd name="connsiteX10" fmla="*/ 1297015 w 1297015"/>
                <a:gd name="connsiteY10" fmla="*/ 479446 h 479446"/>
                <a:gd name="connsiteX0" fmla="*/ 0 w 1297015"/>
                <a:gd name="connsiteY0" fmla="*/ 0 h 479446"/>
                <a:gd name="connsiteX1" fmla="*/ 139243 w 1297015"/>
                <a:gd name="connsiteY1" fmla="*/ 1258 h 479446"/>
                <a:gd name="connsiteX2" fmla="*/ 251449 w 1297015"/>
                <a:gd name="connsiteY2" fmla="*/ 7484 h 479446"/>
                <a:gd name="connsiteX3" fmla="*/ 344744 w 1297015"/>
                <a:gd name="connsiteY3" fmla="*/ 15982 h 479446"/>
                <a:gd name="connsiteX4" fmla="*/ 487955 w 1297015"/>
                <a:gd name="connsiteY4" fmla="*/ 33325 h 479446"/>
                <a:gd name="connsiteX5" fmla="*/ 699008 w 1297015"/>
                <a:gd name="connsiteY5" fmla="*/ 79326 h 479446"/>
                <a:gd name="connsiteX6" fmla="*/ 882687 w 1297015"/>
                <a:gd name="connsiteY6" fmla="*/ 137049 h 479446"/>
                <a:gd name="connsiteX7" fmla="*/ 1071891 w 1297015"/>
                <a:gd name="connsiteY7" fmla="*/ 219798 h 479446"/>
                <a:gd name="connsiteX8" fmla="*/ 1188287 w 1297015"/>
                <a:gd name="connsiteY8" fmla="*/ 303511 h 479446"/>
                <a:gd name="connsiteX9" fmla="*/ 1258200 w 1297015"/>
                <a:gd name="connsiteY9" fmla="*/ 397406 h 479446"/>
                <a:gd name="connsiteX10" fmla="*/ 1297015 w 1297015"/>
                <a:gd name="connsiteY10" fmla="*/ 479446 h 479446"/>
                <a:gd name="connsiteX0" fmla="*/ 0 w 1296373"/>
                <a:gd name="connsiteY0" fmla="*/ 0 h 475853"/>
                <a:gd name="connsiteX1" fmla="*/ 139243 w 1296373"/>
                <a:gd name="connsiteY1" fmla="*/ 1258 h 475853"/>
                <a:gd name="connsiteX2" fmla="*/ 251449 w 1296373"/>
                <a:gd name="connsiteY2" fmla="*/ 7484 h 475853"/>
                <a:gd name="connsiteX3" fmla="*/ 344744 w 1296373"/>
                <a:gd name="connsiteY3" fmla="*/ 15982 h 475853"/>
                <a:gd name="connsiteX4" fmla="*/ 487955 w 1296373"/>
                <a:gd name="connsiteY4" fmla="*/ 33325 h 475853"/>
                <a:gd name="connsiteX5" fmla="*/ 699008 w 1296373"/>
                <a:gd name="connsiteY5" fmla="*/ 79326 h 475853"/>
                <a:gd name="connsiteX6" fmla="*/ 882687 w 1296373"/>
                <a:gd name="connsiteY6" fmla="*/ 137049 h 475853"/>
                <a:gd name="connsiteX7" fmla="*/ 1071891 w 1296373"/>
                <a:gd name="connsiteY7" fmla="*/ 219798 h 475853"/>
                <a:gd name="connsiteX8" fmla="*/ 1188287 w 1296373"/>
                <a:gd name="connsiteY8" fmla="*/ 303511 h 475853"/>
                <a:gd name="connsiteX9" fmla="*/ 1258200 w 1296373"/>
                <a:gd name="connsiteY9" fmla="*/ 397406 h 475853"/>
                <a:gd name="connsiteX10" fmla="*/ 1296373 w 1296373"/>
                <a:gd name="connsiteY10" fmla="*/ 475853 h 475853"/>
                <a:gd name="connsiteX0" fmla="*/ 0 w 1291886"/>
                <a:gd name="connsiteY0" fmla="*/ 0 h 477769"/>
                <a:gd name="connsiteX1" fmla="*/ 139243 w 1291886"/>
                <a:gd name="connsiteY1" fmla="*/ 1258 h 477769"/>
                <a:gd name="connsiteX2" fmla="*/ 251449 w 1291886"/>
                <a:gd name="connsiteY2" fmla="*/ 7484 h 477769"/>
                <a:gd name="connsiteX3" fmla="*/ 344744 w 1291886"/>
                <a:gd name="connsiteY3" fmla="*/ 15982 h 477769"/>
                <a:gd name="connsiteX4" fmla="*/ 487955 w 1291886"/>
                <a:gd name="connsiteY4" fmla="*/ 33325 h 477769"/>
                <a:gd name="connsiteX5" fmla="*/ 699008 w 1291886"/>
                <a:gd name="connsiteY5" fmla="*/ 79326 h 477769"/>
                <a:gd name="connsiteX6" fmla="*/ 882687 w 1291886"/>
                <a:gd name="connsiteY6" fmla="*/ 137049 h 477769"/>
                <a:gd name="connsiteX7" fmla="*/ 1071891 w 1291886"/>
                <a:gd name="connsiteY7" fmla="*/ 219798 h 477769"/>
                <a:gd name="connsiteX8" fmla="*/ 1188287 w 1291886"/>
                <a:gd name="connsiteY8" fmla="*/ 303511 h 477769"/>
                <a:gd name="connsiteX9" fmla="*/ 1258200 w 1291886"/>
                <a:gd name="connsiteY9" fmla="*/ 397406 h 477769"/>
                <a:gd name="connsiteX10" fmla="*/ 1291886 w 1291886"/>
                <a:gd name="connsiteY10" fmla="*/ 477769 h 477769"/>
                <a:gd name="connsiteX0" fmla="*/ 0 w 1295303"/>
                <a:gd name="connsiteY0" fmla="*/ 0 h 477769"/>
                <a:gd name="connsiteX1" fmla="*/ 139243 w 1295303"/>
                <a:gd name="connsiteY1" fmla="*/ 1258 h 477769"/>
                <a:gd name="connsiteX2" fmla="*/ 251449 w 1295303"/>
                <a:gd name="connsiteY2" fmla="*/ 7484 h 477769"/>
                <a:gd name="connsiteX3" fmla="*/ 344744 w 1295303"/>
                <a:gd name="connsiteY3" fmla="*/ 15982 h 477769"/>
                <a:gd name="connsiteX4" fmla="*/ 487955 w 1295303"/>
                <a:gd name="connsiteY4" fmla="*/ 33325 h 477769"/>
                <a:gd name="connsiteX5" fmla="*/ 699008 w 1295303"/>
                <a:gd name="connsiteY5" fmla="*/ 79326 h 477769"/>
                <a:gd name="connsiteX6" fmla="*/ 882687 w 1295303"/>
                <a:gd name="connsiteY6" fmla="*/ 137049 h 477769"/>
                <a:gd name="connsiteX7" fmla="*/ 1071891 w 1295303"/>
                <a:gd name="connsiteY7" fmla="*/ 219798 h 477769"/>
                <a:gd name="connsiteX8" fmla="*/ 1188287 w 1295303"/>
                <a:gd name="connsiteY8" fmla="*/ 303511 h 477769"/>
                <a:gd name="connsiteX9" fmla="*/ 1258200 w 1295303"/>
                <a:gd name="connsiteY9" fmla="*/ 397406 h 477769"/>
                <a:gd name="connsiteX10" fmla="*/ 1291886 w 1295303"/>
                <a:gd name="connsiteY10" fmla="*/ 477769 h 477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95303" h="477769">
                  <a:moveTo>
                    <a:pt x="0" y="0"/>
                  </a:moveTo>
                  <a:lnTo>
                    <a:pt x="139243" y="1258"/>
                  </a:lnTo>
                  <a:lnTo>
                    <a:pt x="251449" y="7484"/>
                  </a:lnTo>
                  <a:lnTo>
                    <a:pt x="344744" y="15982"/>
                  </a:lnTo>
                  <a:lnTo>
                    <a:pt x="487955" y="33325"/>
                  </a:lnTo>
                  <a:cubicBezTo>
                    <a:pt x="570350" y="48412"/>
                    <a:pt x="633219" y="62039"/>
                    <a:pt x="699008" y="79326"/>
                  </a:cubicBezTo>
                  <a:cubicBezTo>
                    <a:pt x="764797" y="96613"/>
                    <a:pt x="820540" y="113637"/>
                    <a:pt x="882687" y="137049"/>
                  </a:cubicBezTo>
                  <a:cubicBezTo>
                    <a:pt x="944834" y="160461"/>
                    <a:pt x="1020958" y="192054"/>
                    <a:pt x="1071891" y="219798"/>
                  </a:cubicBezTo>
                  <a:cubicBezTo>
                    <a:pt x="1122824" y="247542"/>
                    <a:pt x="1157235" y="273910"/>
                    <a:pt x="1188287" y="303511"/>
                  </a:cubicBezTo>
                  <a:cubicBezTo>
                    <a:pt x="1219339" y="333112"/>
                    <a:pt x="1240934" y="368363"/>
                    <a:pt x="1258200" y="397406"/>
                  </a:cubicBezTo>
                  <a:cubicBezTo>
                    <a:pt x="1275466" y="426449"/>
                    <a:pt x="1295303" y="465353"/>
                    <a:pt x="1291886" y="477769"/>
                  </a:cubicBezTo>
                </a:path>
              </a:pathLst>
            </a:cu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100389" name="Object 3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90167467"/>
                </p:ext>
              </p:extLst>
            </p:nvPr>
          </p:nvGraphicFramePr>
          <p:xfrm>
            <a:off x="7985311" y="977915"/>
            <a:ext cx="327066" cy="4194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7" imgW="139680" imgH="177480" progId="Equation.DSMT4">
                    <p:embed/>
                  </p:oleObj>
                </mc:Choice>
                <mc:Fallback>
                  <p:oleObj name="Equation" r:id="rId17" imgW="139680" imgH="177480" progId="Equation.DSMT4">
                    <p:embed/>
                    <p:pic>
                      <p:nvPicPr>
                        <p:cNvPr id="100389" name="Object 3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85311" y="977915"/>
                          <a:ext cx="327066" cy="419498"/>
                        </a:xfrm>
                        <a:prstGeom prst="rect">
                          <a:avLst/>
                        </a:prstGeom>
                        <a:solidFill>
                          <a:srgbClr val="FFCCFF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rgbClr val="FF0000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4459" name="Object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75234769"/>
                </p:ext>
              </p:extLst>
            </p:nvPr>
          </p:nvGraphicFramePr>
          <p:xfrm>
            <a:off x="8007350" y="3809500"/>
            <a:ext cx="933450" cy="4143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9" imgW="457200" imgH="203040" progId="Equation.DSMT4">
                    <p:embed/>
                  </p:oleObj>
                </mc:Choice>
                <mc:Fallback>
                  <p:oleObj name="Equation" r:id="rId19" imgW="457200" imgH="203040" progId="Equation.DSMT4">
                    <p:embed/>
                    <p:pic>
                      <p:nvPicPr>
                        <p:cNvPr id="104459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07350" y="3809500"/>
                          <a:ext cx="933450" cy="414338"/>
                        </a:xfrm>
                        <a:prstGeom prst="rect">
                          <a:avLst/>
                        </a:prstGeom>
                        <a:solidFill>
                          <a:srgbClr val="FFFF99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7" name="Line 68"/>
            <p:cNvSpPr>
              <a:spLocks noChangeShapeType="1"/>
            </p:cNvSpPr>
            <p:nvPr/>
          </p:nvSpPr>
          <p:spPr bwMode="auto">
            <a:xfrm>
              <a:off x="7239001" y="2503714"/>
              <a:ext cx="130629" cy="163286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prstDash val="dash"/>
              <a:round/>
              <a:headEnd/>
              <a:tailEnd type="triangle" w="lg" len="med"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8" name="Line 68"/>
            <p:cNvSpPr>
              <a:spLocks noChangeShapeType="1"/>
            </p:cNvSpPr>
            <p:nvPr/>
          </p:nvSpPr>
          <p:spPr bwMode="auto">
            <a:xfrm>
              <a:off x="7500259" y="2808514"/>
              <a:ext cx="65314" cy="174172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prstDash val="dash"/>
              <a:round/>
              <a:headEnd/>
              <a:tailEnd type="triangle" w="lg" len="med"/>
            </a:ln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1000698" y="5616171"/>
            <a:ext cx="3101745" cy="369332"/>
          </a:xfrm>
          <a:prstGeom prst="rect">
            <a:avLst/>
          </a:prstGeom>
          <a:solidFill>
            <a:srgbClr val="FF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Now we don’t need an iris!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A2FCA1E-5E6F-A086-408D-BFE520E5A0B9}"/>
              </a:ext>
            </a:extLst>
          </p:cNvPr>
          <p:cNvSpPr txBox="1"/>
          <p:nvPr/>
        </p:nvSpPr>
        <p:spPr>
          <a:xfrm>
            <a:off x="370704" y="1007076"/>
            <a:ext cx="4878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Choosing distance </a:t>
            </a:r>
            <a:r>
              <a:rPr lang="en-US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 we don’t need an iris: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D6A137-6665-7E94-ABA7-86A3493D11BA}"/>
              </a:ext>
            </a:extLst>
          </p:cNvPr>
          <p:cNvSpPr txBox="1"/>
          <p:nvPr/>
        </p:nvSpPr>
        <p:spPr>
          <a:xfrm>
            <a:off x="1783308" y="1"/>
            <a:ext cx="8884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Quarter-Wave Transformer (cont.)</a:t>
            </a:r>
          </a:p>
        </p:txBody>
      </p:sp>
    </p:spTree>
    <p:extLst>
      <p:ext uri="{BB962C8B-B14F-4D97-AF65-F5344CB8AC3E}">
        <p14:creationId xmlns:p14="http://schemas.microsoft.com/office/powerpoint/2010/main" val="23395500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5105</TotalTime>
  <Words>1579</Words>
  <Application>Microsoft Office PowerPoint</Application>
  <PresentationFormat>Widescreen</PresentationFormat>
  <Paragraphs>274</Paragraphs>
  <Slides>48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48</vt:i4>
      </vt:variant>
    </vt:vector>
  </HeadingPairs>
  <TitlesOfParts>
    <vt:vector size="56" baseType="lpstr">
      <vt:lpstr>Arial</vt:lpstr>
      <vt:lpstr>Calibri</vt:lpstr>
      <vt:lpstr>Symbol</vt:lpstr>
      <vt:lpstr>Times New Roman</vt:lpstr>
      <vt:lpstr>Wingdings</vt:lpstr>
      <vt:lpstr>Office Theme</vt:lpstr>
      <vt:lpstr>Equation</vt:lpstr>
      <vt:lpstr>MathType 7.0 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Cullen College of Engineering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mfarooqa</dc:creator>
  <cp:lastModifiedBy>Jackson, David R</cp:lastModifiedBy>
  <cp:revision>427</cp:revision>
  <dcterms:created xsi:type="dcterms:W3CDTF">2011-08-25T18:35:38Z</dcterms:created>
  <dcterms:modified xsi:type="dcterms:W3CDTF">2026-10-04T20:09:21Z</dcterms:modified>
</cp:coreProperties>
</file>