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  <p:sldMasterId id="2147483679" r:id="rId3"/>
  </p:sldMasterIdLst>
  <p:notesMasterIdLst>
    <p:notesMasterId r:id="rId34"/>
  </p:notesMasterIdLst>
  <p:handoutMasterIdLst>
    <p:handoutMasterId r:id="rId35"/>
  </p:handoutMasterIdLst>
  <p:sldIdLst>
    <p:sldId id="276" r:id="rId4"/>
    <p:sldId id="297" r:id="rId5"/>
    <p:sldId id="353" r:id="rId6"/>
    <p:sldId id="333" r:id="rId7"/>
    <p:sldId id="327" r:id="rId8"/>
    <p:sldId id="328" r:id="rId9"/>
    <p:sldId id="335" r:id="rId10"/>
    <p:sldId id="334" r:id="rId11"/>
    <p:sldId id="330" r:id="rId12"/>
    <p:sldId id="331" r:id="rId13"/>
    <p:sldId id="332" r:id="rId14"/>
    <p:sldId id="351" r:id="rId15"/>
    <p:sldId id="336" r:id="rId16"/>
    <p:sldId id="337" r:id="rId17"/>
    <p:sldId id="338" r:id="rId18"/>
    <p:sldId id="352" r:id="rId19"/>
    <p:sldId id="339" r:id="rId20"/>
    <p:sldId id="340" r:id="rId21"/>
    <p:sldId id="341" r:id="rId22"/>
    <p:sldId id="342" r:id="rId23"/>
    <p:sldId id="345" r:id="rId24"/>
    <p:sldId id="354" r:id="rId25"/>
    <p:sldId id="348" r:id="rId26"/>
    <p:sldId id="349" r:id="rId27"/>
    <p:sldId id="355" r:id="rId28"/>
    <p:sldId id="356" r:id="rId29"/>
    <p:sldId id="359" r:id="rId30"/>
    <p:sldId id="357" r:id="rId31"/>
    <p:sldId id="358" r:id="rId32"/>
    <p:sldId id="360" r:id="rId3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FFCC"/>
    <a:srgbClr val="33CC33"/>
    <a:srgbClr val="0000CC"/>
    <a:srgbClr val="6699FF"/>
    <a:srgbClr val="969696"/>
    <a:srgbClr val="FF99FF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2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7.wmf"/><Relationship Id="rId7" Type="http://schemas.openxmlformats.org/officeDocument/2006/relationships/image" Target="../media/image72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79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65.wmf"/><Relationship Id="rId11" Type="http://schemas.openxmlformats.org/officeDocument/2006/relationships/image" Target="../media/image73.wmf"/><Relationship Id="rId5" Type="http://schemas.openxmlformats.org/officeDocument/2006/relationships/image" Target="../media/image81.wmf"/><Relationship Id="rId10" Type="http://schemas.openxmlformats.org/officeDocument/2006/relationships/image" Target="../media/image69.wmf"/><Relationship Id="rId4" Type="http://schemas.openxmlformats.org/officeDocument/2006/relationships/image" Target="../media/image80.wmf"/><Relationship Id="rId9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99.wmf"/><Relationship Id="rId3" Type="http://schemas.openxmlformats.org/officeDocument/2006/relationships/image" Target="../media/image95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69.wmf"/><Relationship Id="rId5" Type="http://schemas.openxmlformats.org/officeDocument/2006/relationships/image" Target="../media/image97.wmf"/><Relationship Id="rId10" Type="http://schemas.openxmlformats.org/officeDocument/2006/relationships/image" Target="../media/image68.wmf"/><Relationship Id="rId4" Type="http://schemas.openxmlformats.org/officeDocument/2006/relationships/image" Target="../media/image96.wmf"/><Relationship Id="rId9" Type="http://schemas.openxmlformats.org/officeDocument/2006/relationships/image" Target="../media/image67.wmf"/><Relationship Id="rId1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wmf"/><Relationship Id="rId7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4.wmf"/><Relationship Id="rId5" Type="http://schemas.openxmlformats.org/officeDocument/2006/relationships/image" Target="../media/image16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BBF3F679-CA73-44BB-97EE-867C1D460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9F61C1E7-8648-4379-96F4-BC11E807E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98B3-F407-453E-8C62-ACFDB31571BF}" type="slidenum">
              <a:rPr lang="en-US"/>
              <a:pPr/>
              <a:t>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D737E-C6EA-47F0-93A1-5781AFE6FC28}" type="slidenum">
              <a:rPr lang="en-US"/>
              <a:pPr/>
              <a:t>10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CDE5E-C4DC-413B-A1CA-6CBB89C70436}" type="slidenum">
              <a:rPr lang="en-US"/>
              <a:pPr/>
              <a:t>11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CDE5E-C4DC-413B-A1CA-6CBB89C70436}" type="slidenum">
              <a:rPr lang="en-US"/>
              <a:pPr/>
              <a:t>12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37B8-5C87-453D-BC38-5B4050C4E1E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00CC8-F1CA-4736-8BF0-24A297D8D9D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CF64D-7965-465A-AD30-85955C2AD0A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CF64D-7965-465A-AD30-85955C2AD0A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A7CEB-AFA0-4871-89FD-B2C4B7270D7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E5AF4-FF18-441D-A1B2-6A921A60D06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89A6C-7FBF-43F2-AE44-5F2F45BCA63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C695D-B87E-4B96-B820-F81AD5C7A3C3}" type="slidenum">
              <a:rPr lang="en-US"/>
              <a:pPr/>
              <a:t>2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D08D6-6B23-416F-896E-F35CA80F884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3E078-6B20-4B86-BFAF-163EC1F6117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3E078-6B20-4B86-BFAF-163EC1F6117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6FADC-2582-415D-90AB-840298604C81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6B38-4054-4C37-B829-BC3335042F7E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6B38-4054-4C37-B829-BC3335042F7E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6B38-4054-4C37-B829-BC3335042F7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6B38-4054-4C37-B829-BC3335042F7E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6B38-4054-4C37-B829-BC3335042F7E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C695D-B87E-4B96-B820-F81AD5C7A3C3}" type="slidenum">
              <a:rPr lang="en-US"/>
              <a:pPr/>
              <a:t>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8DB4-C43F-478C-8D6E-1F091B5A0958}" type="slidenum">
              <a:rPr lang="en-US"/>
              <a:pPr/>
              <a:t>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F7725-EEBE-4374-A45C-B135595CF0C4}" type="slidenum">
              <a:rPr lang="en-US"/>
              <a:pPr/>
              <a:t>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A1287-5423-45AF-B7A3-1B227312EBAC}" type="slidenum">
              <a:rPr lang="en-US"/>
              <a:pPr/>
              <a:t>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A71C0-AFA8-4ED5-AD31-C81FB29B7284}" type="slidenum">
              <a:rPr lang="en-US"/>
              <a:pPr/>
              <a:t>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36DF1-663D-4D4A-A5A0-A1C5DBD057AC}" type="slidenum">
              <a:rPr lang="en-US"/>
              <a:pPr/>
              <a:t>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93525-CAA6-457A-9888-70C4DDA70C38}" type="slidenum">
              <a:rPr lang="en-US"/>
              <a:pPr/>
              <a:t>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6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5.emf"/><Relationship Id="rId5" Type="http://schemas.openxmlformats.org/officeDocument/2006/relationships/image" Target="../media/image42.w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9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68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82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106.bin"/><Relationship Id="rId5" Type="http://schemas.openxmlformats.org/officeDocument/2006/relationships/image" Target="../media/image77.wmf"/><Relationship Id="rId15" Type="http://schemas.openxmlformats.org/officeDocument/2006/relationships/image" Target="../media/image65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1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1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67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99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82.wmf"/><Relationship Id="rId31" Type="http://schemas.openxmlformats.org/officeDocument/2006/relationships/image" Target="../media/image100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1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81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0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38.bin"/><Relationship Id="rId5" Type="http://schemas.openxmlformats.org/officeDocument/2006/relationships/image" Target="../media/image104.wmf"/><Relationship Id="rId10" Type="http://schemas.openxmlformats.org/officeDocument/2006/relationships/image" Target="../media/image106.wmf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0.jpeg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3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6/Optical-fibre.svg" TargetMode="Externa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.wmf"/><Relationship Id="rId5" Type="http://schemas.openxmlformats.org/officeDocument/2006/relationships/image" Target="../media/image13.wmf"/><Relationship Id="rId15" Type="http://schemas.openxmlformats.org/officeDocument/2006/relationships/image" Target="../media/image4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0.wmf"/><Relationship Id="rId1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7442" y="3388406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+mj-lt"/>
              </a:rPr>
              <a:t>Notes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</a:rPr>
              <a:t>Microwave Engineering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924300" y="1630363"/>
            <a:ext cx="1471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latin typeface="+mj-lt"/>
              </a:rPr>
              <a:t>Fall 2011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58500" y="3854388"/>
            <a:ext cx="4497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Surface Waves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42319" y="220503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j-lt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j-lt"/>
              </a:rPr>
              <a:t>Dept. of ECE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019550" y="1744663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solidFill>
                  <a:schemeClr val="bg2"/>
                </a:solidFill>
                <a:latin typeface="+mj-lt"/>
              </a:rPr>
              <a:t>Fall 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2019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142101"/>
            <a:ext cx="211455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832" y="4632897"/>
            <a:ext cx="4303877" cy="178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847088" y="183573"/>
            <a:ext cx="59055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Boundary Conditions (cont.)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898216" y="1461160"/>
            <a:ext cx="388754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These two </a:t>
            </a:r>
            <a:r>
              <a:rPr lang="en-US" sz="2000" dirty="0" smtClean="0">
                <a:solidFill>
                  <a:schemeClr val="bg1"/>
                </a:solidFill>
              </a:rPr>
              <a:t>BC equations yield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232460" name="Object 12"/>
          <p:cNvGraphicFramePr>
            <a:graphicFrameLocks noChangeAspect="1"/>
          </p:cNvGraphicFramePr>
          <p:nvPr/>
        </p:nvGraphicFramePr>
        <p:xfrm>
          <a:off x="2684236" y="2081824"/>
          <a:ext cx="3764066" cy="99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8" name="Equation" r:id="rId4" imgW="1828800" imgH="482400" progId="Equation.DSMT4">
                  <p:embed/>
                </p:oleObj>
              </mc:Choice>
              <mc:Fallback>
                <p:oleObj name="Equation" r:id="rId4" imgW="182880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236" y="2081824"/>
                        <a:ext cx="3764066" cy="994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1059770" y="3526329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Divide second by first:</a:t>
            </a:r>
          </a:p>
        </p:txBody>
      </p:sp>
      <p:graphicFrame>
        <p:nvGraphicFramePr>
          <p:cNvPr id="2324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96539"/>
              </p:ext>
            </p:extLst>
          </p:nvPr>
        </p:nvGraphicFramePr>
        <p:xfrm>
          <a:off x="2237358" y="4118437"/>
          <a:ext cx="3094820" cy="84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9"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358" y="4118437"/>
                        <a:ext cx="3094820" cy="84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61632"/>
              </p:ext>
            </p:extLst>
          </p:nvPr>
        </p:nvGraphicFramePr>
        <p:xfrm>
          <a:off x="2324896" y="5700277"/>
          <a:ext cx="2686648" cy="48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0" name="Equation" r:id="rId8" imgW="1269720" imgH="228600" progId="Equation.DSMT4">
                  <p:embed/>
                </p:oleObj>
              </mc:Choice>
              <mc:Fallback>
                <p:oleObj name="Equation" r:id="rId8" imgW="126972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896" y="5700277"/>
                        <a:ext cx="2686648" cy="48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1844276" y="5000073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52605" y="2056503"/>
            <a:ext cx="87184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BC 1)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62496" y="2624540"/>
            <a:ext cx="87184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BC </a:t>
            </a:r>
            <a:r>
              <a:rPr lang="en-US" sz="2000" dirty="0" smtClean="0">
                <a:solidFill>
                  <a:schemeClr val="bg1"/>
                </a:solidFill>
              </a:rPr>
              <a:t>2)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64108"/>
              </p:ext>
            </p:extLst>
          </p:nvPr>
        </p:nvGraphicFramePr>
        <p:xfrm>
          <a:off x="6581012" y="3889237"/>
          <a:ext cx="2343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1" name="Equation" r:id="rId10" imgW="2343094" imgH="885713" progId="Equation.DSMT4">
                  <p:embed/>
                </p:oleObj>
              </mc:Choice>
              <mc:Fallback>
                <p:oleObj name="Equation" r:id="rId10" imgW="2343094" imgH="8857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1012" y="3889237"/>
                        <a:ext cx="2343150" cy="885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12005"/>
              </p:ext>
            </p:extLst>
          </p:nvPr>
        </p:nvGraphicFramePr>
        <p:xfrm>
          <a:off x="7109650" y="4838568"/>
          <a:ext cx="12858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2" name="Equation" r:id="rId12" imgW="1285959" imgH="409538" progId="Equation.DSMT4">
                  <p:embed/>
                </p:oleObj>
              </mc:Choice>
              <mc:Fallback>
                <p:oleObj name="Equation" r:id="rId12" imgW="1285959" imgH="409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09650" y="4838568"/>
                        <a:ext cx="12858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66741"/>
              </p:ext>
            </p:extLst>
          </p:nvPr>
        </p:nvGraphicFramePr>
        <p:xfrm>
          <a:off x="7109650" y="5275793"/>
          <a:ext cx="1447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3" name="Equation" r:id="rId14" imgW="1447874" imgH="714263" progId="Equation.DSMT4">
                  <p:embed/>
                </p:oleObj>
              </mc:Choice>
              <mc:Fallback>
                <p:oleObj name="Equation" r:id="rId14" imgW="1447874" imgH="7142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09650" y="5275793"/>
                        <a:ext cx="14478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1365662" y="2044700"/>
            <a:ext cx="6210795" cy="1204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719388" y="255134"/>
            <a:ext cx="38242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Result: 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en-US" sz="3600" i="1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000125" y="1368425"/>
            <a:ext cx="2792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This may be written as:</a:t>
            </a:r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71691"/>
              </p:ext>
            </p:extLst>
          </p:nvPr>
        </p:nvGraphicFramePr>
        <p:xfrm>
          <a:off x="1841500" y="2305050"/>
          <a:ext cx="52085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6" name="Equation" r:id="rId4" imgW="2387520" imgH="355320" progId="Equation.DSMT4">
                  <p:embed/>
                </p:oleObj>
              </mc:Choice>
              <mc:Fallback>
                <p:oleObj name="Equation" r:id="rId4" imgW="23875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305050"/>
                        <a:ext cx="52085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663575" y="3818206"/>
            <a:ext cx="7993063" cy="40011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This is a transcendental equation for the unknown wavenumber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2000" i="1" baseline="-2500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1365662" y="2044700"/>
            <a:ext cx="6210795" cy="1204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624386" y="243259"/>
            <a:ext cx="38242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Result: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en-US" sz="3600" i="1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928873" y="1249671"/>
            <a:ext cx="713447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Omitting the derivation, the final result for </a:t>
            </a:r>
            <a:r>
              <a:rPr lang="en-US" sz="2000" dirty="0" err="1" smtClean="0">
                <a:solidFill>
                  <a:schemeClr val="bg1"/>
                </a:solidFill>
              </a:rPr>
              <a:t>TE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modes is: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663575" y="3818206"/>
            <a:ext cx="7993063" cy="40011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This is a transcendental equation for the unknown wavenumber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2000" i="1" baseline="-2500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00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7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16877"/>
              </p:ext>
            </p:extLst>
          </p:nvPr>
        </p:nvGraphicFramePr>
        <p:xfrm>
          <a:off x="2235200" y="2282825"/>
          <a:ext cx="46370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0" name="Equation" r:id="rId4" imgW="2527200" imgH="431640" progId="Equation.DSMT4">
                  <p:embed/>
                </p:oleObj>
              </mc:Choice>
              <mc:Fallback>
                <p:oleObj name="Equation" r:id="rId4" imgW="2527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282825"/>
                        <a:ext cx="46370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71525" y="200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for SW Modes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306513" y="1150938"/>
            <a:ext cx="1781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Consider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TM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2469490" y="3711905"/>
            <a:ext cx="9973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Define:</a:t>
            </a:r>
          </a:p>
        </p:txBody>
      </p:sp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3255963" y="1089025"/>
          <a:ext cx="28241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0" name="Equation" r:id="rId4" imgW="1244520" imgH="228600" progId="Equation.DSMT4">
                  <p:embed/>
                </p:oleObj>
              </mc:Choice>
              <mc:Fallback>
                <p:oleObj name="Equation" r:id="rId4" imgW="12445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1089025"/>
                        <a:ext cx="28241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2" name="Object 8"/>
          <p:cNvGraphicFramePr>
            <a:graphicFrameLocks noChangeAspect="1"/>
          </p:cNvGraphicFramePr>
          <p:nvPr/>
        </p:nvGraphicFramePr>
        <p:xfrm>
          <a:off x="3809711" y="3368036"/>
          <a:ext cx="14700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1" name="Equation" r:id="rId6" imgW="558720" imgH="457200" progId="Equation.DSMT4">
                  <p:embed/>
                </p:oleObj>
              </mc:Choice>
              <mc:Fallback>
                <p:oleObj name="Equation" r:id="rId6" imgW="5587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711" y="3368036"/>
                        <a:ext cx="1470025" cy="1203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3387168" y="5103668"/>
          <a:ext cx="23812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2" name="Equation" r:id="rId8" imgW="838080" imgH="431640" progId="Equation.DSMT4">
                  <p:embed/>
                </p:oleObj>
              </mc:Choice>
              <mc:Fallback>
                <p:oleObj name="Equation" r:id="rId8" imgW="8380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168" y="5103668"/>
                        <a:ext cx="2381250" cy="1227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2500313" y="1872488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46272" y="4806126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Then</a:t>
            </a:r>
          </a:p>
        </p:txBody>
      </p:sp>
      <p:graphicFrame>
        <p:nvGraphicFramePr>
          <p:cNvPr id="246796" name="Object 12"/>
          <p:cNvGraphicFramePr>
            <a:graphicFrameLocks noChangeAspect="1"/>
          </p:cNvGraphicFramePr>
          <p:nvPr/>
        </p:nvGraphicFramePr>
        <p:xfrm>
          <a:off x="3086100" y="2020888"/>
          <a:ext cx="34877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3" name="Equation" r:id="rId10" imgW="1536480" imgH="431640" progId="Equation.DSMT4">
                  <p:embed/>
                </p:oleObj>
              </mc:Choice>
              <mc:Fallback>
                <p:oleObj name="Equation" r:id="rId10" imgW="15364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020888"/>
                        <a:ext cx="348773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200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(cont.)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985158" y="3285795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Hence</a:t>
            </a:r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335338" y="1739900"/>
          <a:ext cx="20383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4" name="Equation" r:id="rId4" imgW="952200" imgH="583920" progId="Equation.DSMT4">
                  <p:embed/>
                </p:oleObj>
              </mc:Choice>
              <mc:Fallback>
                <p:oleObj name="Equation" r:id="rId4" imgW="95220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1739900"/>
                        <a:ext cx="203835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3122613" y="3771900"/>
          <a:ext cx="23018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5" name="Equation" r:id="rId6" imgW="1028520" imgH="482400" progId="Equation.DSMT4">
                  <p:embed/>
                </p:oleObj>
              </mc:Choice>
              <mc:Fallback>
                <p:oleObj name="Equation" r:id="rId6" imgW="10285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771900"/>
                        <a:ext cx="23018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4" name="AutoShape 6"/>
          <p:cNvSpPr>
            <a:spLocks/>
          </p:cNvSpPr>
          <p:nvPr/>
        </p:nvSpPr>
        <p:spPr bwMode="auto">
          <a:xfrm>
            <a:off x="5504833" y="3835731"/>
            <a:ext cx="315913" cy="1016454"/>
          </a:xfrm>
          <a:prstGeom prst="rightBrace">
            <a:avLst>
              <a:gd name="adj1" fmla="val 30234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016832" y="4153436"/>
            <a:ext cx="6415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Add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687449" y="1151062"/>
            <a:ext cx="6296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We can develop another equation by relating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u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227138" y="5416550"/>
          <a:ext cx="29860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6" name="Equation" r:id="rId8" imgW="1409400" imgH="482400" progId="Equation.DSMT4">
                  <p:embed/>
                </p:oleObj>
              </mc:Choice>
              <mc:Fallback>
                <p:oleObj name="Equation" r:id="rId8" imgW="1409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416550"/>
                        <a:ext cx="298608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5362122" y="5794450"/>
          <a:ext cx="2181926" cy="48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7" name="Equation" r:id="rId10" imgW="1206360" imgH="266400" progId="Equation.DSMT4">
                  <p:embed/>
                </p:oleObj>
              </mc:Choice>
              <mc:Fallback>
                <p:oleObj name="Equation" r:id="rId10" imgW="120636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122" y="5794450"/>
                        <a:ext cx="2181926" cy="48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81700" y="5279613"/>
            <a:ext cx="883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where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2594213" y="1539994"/>
          <a:ext cx="2823285" cy="57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3" name="Equation" r:id="rId4" imgW="1193760" imgH="241200" progId="Equation.DSMT4">
                  <p:embed/>
                </p:oleObj>
              </mc:Choice>
              <mc:Fallback>
                <p:oleObj name="Equation" r:id="rId4" imgW="1193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213" y="1539994"/>
                        <a:ext cx="2823285" cy="57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2970450" y="4626426"/>
          <a:ext cx="22463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450" y="4626426"/>
                        <a:ext cx="2246313" cy="5984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619488" y="1062138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Define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2181463" y="3994250"/>
            <a:ext cx="763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Then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771525" y="200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(cont.)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5688249" y="2821088"/>
            <a:ext cx="2893775" cy="584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Note: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is proportional to frequency.</a:t>
            </a:r>
          </a:p>
        </p:txBody>
      </p:sp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2970450" y="2725838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5" name="Equation" r:id="rId8" imgW="1091880" imgH="291960" progId="Equation.DSMT4">
                  <p:embed/>
                </p:oleObj>
              </mc:Choice>
              <mc:Fallback>
                <p:oleObj name="Equation" r:id="rId8" imgW="1091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450" y="2725838"/>
                        <a:ext cx="2351088" cy="628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0561" y="224876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2799350" y="965776"/>
            <a:ext cx="342837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Summary for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</a:rPr>
              <a:t>TM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 Case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771525" y="200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(cont.)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328348" y="1802473"/>
          <a:ext cx="23812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3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348" y="1802473"/>
                        <a:ext cx="2381250" cy="1227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3388447" y="3374861"/>
          <a:ext cx="22463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4"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447" y="3374861"/>
                        <a:ext cx="2246312" cy="598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3217676" y="4417726"/>
          <a:ext cx="27368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5" name="Equation" r:id="rId8" imgW="1333440" imgH="583920" progId="Equation.DSMT4">
                  <p:embed/>
                </p:oleObj>
              </mc:Choice>
              <mc:Fallback>
                <p:oleObj name="Equation" r:id="rId8" imgW="133344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676" y="4417726"/>
                        <a:ext cx="2736850" cy="1198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3362099" y="5860825"/>
          <a:ext cx="23510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6" name="Equation" r:id="rId10" imgW="1091880" imgH="291960" progId="Equation.DSMT4">
                  <p:embed/>
                </p:oleObj>
              </mc:Choice>
              <mc:Fallback>
                <p:oleObj name="Equation" r:id="rId10" imgW="10918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9" y="5860825"/>
                        <a:ext cx="2351087" cy="628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679450" y="200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18161" y="6270172"/>
            <a:ext cx="707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The TM</a:t>
            </a:r>
            <a:r>
              <a:rPr lang="en-US" baseline="-25000" dirty="0" smtClean="0">
                <a:solidFill>
                  <a:schemeClr val="bg2"/>
                </a:solidFill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mode exists at all frequencies (</a:t>
            </a:r>
            <a:r>
              <a:rPr lang="en-US" u="sng" dirty="0" smtClean="0">
                <a:solidFill>
                  <a:schemeClr val="bg2"/>
                </a:solidFill>
              </a:rPr>
              <a:t>no cutoff frequency</a:t>
            </a:r>
            <a:r>
              <a:rPr lang="en-US" dirty="0" smtClean="0">
                <a:solidFill>
                  <a:schemeClr val="bg2"/>
                </a:solidFill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2050" y="1049338"/>
            <a:ext cx="7847400" cy="4851711"/>
            <a:chOff x="452050" y="1049338"/>
            <a:chExt cx="7847400" cy="4851711"/>
          </a:xfrm>
        </p:grpSpPr>
        <p:graphicFrame>
          <p:nvGraphicFramePr>
            <p:cNvPr id="249876" name="Object 20"/>
            <p:cNvGraphicFramePr>
              <a:graphicFrameLocks noChangeAspect="1"/>
            </p:cNvGraphicFramePr>
            <p:nvPr/>
          </p:nvGraphicFramePr>
          <p:xfrm>
            <a:off x="452050" y="4775512"/>
            <a:ext cx="16287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78" name="Equation" r:id="rId4" imgW="761760" imgH="203040" progId="Equation.DSMT4">
                    <p:embed/>
                  </p:oleObj>
                </mc:Choice>
                <mc:Fallback>
                  <p:oleObj name="Equation" r:id="rId4" imgW="76176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050" y="4775512"/>
                          <a:ext cx="1628775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9859" name="Line 3"/>
            <p:cNvSpPr>
              <a:spLocks noChangeShapeType="1"/>
            </p:cNvSpPr>
            <p:nvPr/>
          </p:nvSpPr>
          <p:spPr bwMode="auto">
            <a:xfrm>
              <a:off x="845750" y="3551549"/>
              <a:ext cx="70342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0" name="Line 4"/>
            <p:cNvSpPr>
              <a:spLocks noChangeShapeType="1"/>
            </p:cNvSpPr>
            <p:nvPr/>
          </p:nvSpPr>
          <p:spPr bwMode="auto">
            <a:xfrm>
              <a:off x="2453888" y="1500500"/>
              <a:ext cx="0" cy="440054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1" name="Oval 5"/>
            <p:cNvSpPr>
              <a:spLocks noChangeArrowheads="1"/>
            </p:cNvSpPr>
            <p:nvPr/>
          </p:nvSpPr>
          <p:spPr bwMode="auto">
            <a:xfrm>
              <a:off x="1260088" y="2387912"/>
              <a:ext cx="2365375" cy="2316162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2" name="Line 6"/>
            <p:cNvSpPr>
              <a:spLocks noChangeShapeType="1"/>
            </p:cNvSpPr>
            <p:nvPr/>
          </p:nvSpPr>
          <p:spPr bwMode="auto">
            <a:xfrm>
              <a:off x="4046150" y="1208400"/>
              <a:ext cx="11113" cy="467994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3" name="Line 7"/>
            <p:cNvSpPr>
              <a:spLocks noChangeShapeType="1"/>
            </p:cNvSpPr>
            <p:nvPr/>
          </p:nvSpPr>
          <p:spPr bwMode="auto">
            <a:xfrm>
              <a:off x="5617775" y="1194112"/>
              <a:ext cx="0" cy="46942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 flipH="1">
              <a:off x="7167175" y="1198875"/>
              <a:ext cx="23813" cy="467994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5" name="Freeform 9"/>
            <p:cNvSpPr>
              <a:spLocks/>
            </p:cNvSpPr>
            <p:nvPr/>
          </p:nvSpPr>
          <p:spPr bwMode="auto">
            <a:xfrm>
              <a:off x="2442775" y="1244912"/>
              <a:ext cx="1509713" cy="2303462"/>
            </a:xfrm>
            <a:custGeom>
              <a:avLst/>
              <a:gdLst/>
              <a:ahLst/>
              <a:cxnLst>
                <a:cxn ang="0">
                  <a:pos x="0" y="1451"/>
                </a:cxn>
                <a:cxn ang="0">
                  <a:pos x="257" y="1408"/>
                </a:cxn>
                <a:cxn ang="0">
                  <a:pos x="549" y="1235"/>
                </a:cxn>
                <a:cxn ang="0">
                  <a:pos x="705" y="1061"/>
                </a:cxn>
                <a:cxn ang="0">
                  <a:pos x="832" y="809"/>
                </a:cxn>
                <a:cxn ang="0">
                  <a:pos x="915" y="357"/>
                </a:cxn>
                <a:cxn ang="0">
                  <a:pos x="951" y="0"/>
                </a:cxn>
              </a:cxnLst>
              <a:rect l="0" t="0" r="r" b="b"/>
              <a:pathLst>
                <a:path w="951" h="1451">
                  <a:moveTo>
                    <a:pt x="0" y="1451"/>
                  </a:moveTo>
                  <a:cubicBezTo>
                    <a:pt x="43" y="1444"/>
                    <a:pt x="166" y="1444"/>
                    <a:pt x="257" y="1408"/>
                  </a:cubicBezTo>
                  <a:cubicBezTo>
                    <a:pt x="348" y="1372"/>
                    <a:pt x="474" y="1293"/>
                    <a:pt x="549" y="1235"/>
                  </a:cubicBezTo>
                  <a:cubicBezTo>
                    <a:pt x="620" y="1180"/>
                    <a:pt x="658" y="1132"/>
                    <a:pt x="705" y="1061"/>
                  </a:cubicBezTo>
                  <a:cubicBezTo>
                    <a:pt x="752" y="990"/>
                    <a:pt x="797" y="926"/>
                    <a:pt x="832" y="809"/>
                  </a:cubicBezTo>
                  <a:cubicBezTo>
                    <a:pt x="867" y="692"/>
                    <a:pt x="895" y="492"/>
                    <a:pt x="915" y="357"/>
                  </a:cubicBezTo>
                  <a:cubicBezTo>
                    <a:pt x="935" y="222"/>
                    <a:pt x="944" y="74"/>
                    <a:pt x="951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6" name="Freeform 10"/>
            <p:cNvSpPr>
              <a:spLocks/>
            </p:cNvSpPr>
            <p:nvPr/>
          </p:nvSpPr>
          <p:spPr bwMode="auto">
            <a:xfrm>
              <a:off x="4119175" y="1168712"/>
              <a:ext cx="2978150" cy="4694237"/>
            </a:xfrm>
            <a:custGeom>
              <a:avLst/>
              <a:gdLst/>
              <a:ahLst/>
              <a:cxnLst>
                <a:cxn ang="0">
                  <a:pos x="0" y="2957"/>
                </a:cxn>
                <a:cxn ang="0">
                  <a:pos x="111" y="2151"/>
                </a:cxn>
                <a:cxn ang="0">
                  <a:pos x="518" y="1682"/>
                </a:cxn>
                <a:cxn ang="0">
                  <a:pos x="1332" y="1314"/>
                </a:cxn>
                <a:cxn ang="0">
                  <a:pos x="1717" y="691"/>
                </a:cxn>
                <a:cxn ang="0">
                  <a:pos x="1876" y="0"/>
                </a:cxn>
              </a:cxnLst>
              <a:rect l="0" t="0" r="r" b="b"/>
              <a:pathLst>
                <a:path w="1876" h="2957">
                  <a:moveTo>
                    <a:pt x="0" y="2957"/>
                  </a:moveTo>
                  <a:cubicBezTo>
                    <a:pt x="18" y="2823"/>
                    <a:pt x="25" y="2363"/>
                    <a:pt x="111" y="2151"/>
                  </a:cubicBezTo>
                  <a:cubicBezTo>
                    <a:pt x="197" y="1939"/>
                    <a:pt x="315" y="1821"/>
                    <a:pt x="518" y="1682"/>
                  </a:cubicBezTo>
                  <a:cubicBezTo>
                    <a:pt x="721" y="1543"/>
                    <a:pt x="1132" y="1479"/>
                    <a:pt x="1332" y="1314"/>
                  </a:cubicBezTo>
                  <a:cubicBezTo>
                    <a:pt x="1523" y="1186"/>
                    <a:pt x="1647" y="922"/>
                    <a:pt x="1717" y="691"/>
                  </a:cubicBezTo>
                  <a:cubicBezTo>
                    <a:pt x="1787" y="460"/>
                    <a:pt x="1843" y="144"/>
                    <a:pt x="1876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 flipH="1" flipV="1">
              <a:off x="1772850" y="2624450"/>
              <a:ext cx="658813" cy="9271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3415913" y="2924487"/>
              <a:ext cx="173038" cy="163512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249877" name="Object 21"/>
            <p:cNvGraphicFramePr>
              <a:graphicFrameLocks noChangeAspect="1"/>
            </p:cNvGraphicFramePr>
            <p:nvPr/>
          </p:nvGraphicFramePr>
          <p:xfrm>
            <a:off x="4579550" y="1587518"/>
            <a:ext cx="1697425" cy="875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79" name="Equation" r:id="rId6" imgW="838080" imgH="431640" progId="Equation.DSMT4">
                    <p:embed/>
                  </p:oleObj>
                </mc:Choice>
                <mc:Fallback>
                  <p:oleObj name="Equation" r:id="rId6" imgW="838080" imgH="431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550" y="1587518"/>
                          <a:ext cx="1697425" cy="87500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878" name="Object 22"/>
            <p:cNvGraphicFramePr>
              <a:graphicFrameLocks noChangeAspect="1"/>
            </p:cNvGraphicFramePr>
            <p:nvPr/>
          </p:nvGraphicFramePr>
          <p:xfrm>
            <a:off x="458400" y="5369237"/>
            <a:ext cx="1563688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0" name="Equation" r:id="rId8" imgW="1054080" imgH="291960" progId="Equation.DSMT4">
                    <p:embed/>
                  </p:oleObj>
                </mc:Choice>
                <mc:Fallback>
                  <p:oleObj name="Equation" r:id="rId8" imgW="1054080" imgH="2919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400" y="5369237"/>
                          <a:ext cx="1563688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1" name="Object 5"/>
            <p:cNvGraphicFramePr>
              <a:graphicFrameLocks noChangeAspect="1"/>
            </p:cNvGraphicFramePr>
            <p:nvPr/>
          </p:nvGraphicFramePr>
          <p:xfrm>
            <a:off x="7999413" y="3402013"/>
            <a:ext cx="3000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1" name="Equation" r:id="rId10" imgW="126720" imgH="139680" progId="Equation.DSMT4">
                    <p:embed/>
                  </p:oleObj>
                </mc:Choice>
                <mc:Fallback>
                  <p:oleObj name="Equation" r:id="rId10" imgW="12672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9413" y="3402013"/>
                          <a:ext cx="300037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2" name="Object 6"/>
            <p:cNvGraphicFramePr>
              <a:graphicFrameLocks noChangeAspect="1"/>
            </p:cNvGraphicFramePr>
            <p:nvPr/>
          </p:nvGraphicFramePr>
          <p:xfrm>
            <a:off x="2327275" y="1049338"/>
            <a:ext cx="2698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2" name="Equation" r:id="rId12" imgW="114120" imgH="139680" progId="Equation.DSMT4">
                    <p:embed/>
                  </p:oleObj>
                </mc:Choice>
                <mc:Fallback>
                  <p:oleObj name="Equation" r:id="rId12" imgW="11412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7275" y="1049338"/>
                          <a:ext cx="269875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1644651" y="3021327"/>
            <a:ext cx="288924" cy="290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3" name="Equation" r:id="rId14" imgW="152280" imgH="152280" progId="Equation.DSMT4">
                    <p:embed/>
                  </p:oleObj>
                </mc:Choice>
                <mc:Fallback>
                  <p:oleObj name="Equation" r:id="rId14" imgW="152280" imgH="1522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651" y="3021327"/>
                          <a:ext cx="288924" cy="290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4" name="Object 8"/>
            <p:cNvGraphicFramePr>
              <a:graphicFrameLocks noChangeAspect="1"/>
            </p:cNvGraphicFramePr>
            <p:nvPr/>
          </p:nvGraphicFramePr>
          <p:xfrm>
            <a:off x="4178300" y="3600363"/>
            <a:ext cx="498475" cy="27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4" name="Equation" r:id="rId16" imgW="330120" imgH="177480" progId="Equation.DSMT4">
                    <p:embed/>
                  </p:oleObj>
                </mc:Choice>
                <mc:Fallback>
                  <p:oleObj name="Equation" r:id="rId16" imgW="33012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8300" y="3600363"/>
                          <a:ext cx="498475" cy="27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5" name="Object 9"/>
            <p:cNvGraphicFramePr>
              <a:graphicFrameLocks noChangeAspect="1"/>
            </p:cNvGraphicFramePr>
            <p:nvPr/>
          </p:nvGraphicFramePr>
          <p:xfrm>
            <a:off x="5816600" y="3629026"/>
            <a:ext cx="21113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5" name="Equation" r:id="rId18" imgW="139680" imgH="139680" progId="Equation.DSMT4">
                    <p:embed/>
                  </p:oleObj>
                </mc:Choice>
                <mc:Fallback>
                  <p:oleObj name="Equation" r:id="rId18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3629026"/>
                          <a:ext cx="211138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6" name="Object 10"/>
            <p:cNvGraphicFramePr>
              <a:graphicFrameLocks noChangeAspect="1"/>
            </p:cNvGraphicFramePr>
            <p:nvPr/>
          </p:nvGraphicFramePr>
          <p:xfrm>
            <a:off x="7321550" y="3600451"/>
            <a:ext cx="59531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6" name="Equation" r:id="rId20" imgW="393480" imgH="177480" progId="Equation.DSMT4">
                    <p:embed/>
                  </p:oleObj>
                </mc:Choice>
                <mc:Fallback>
                  <p:oleObj name="Equation" r:id="rId20" imgW="39348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1550" y="3600451"/>
                          <a:ext cx="59531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7" name="Object 11"/>
            <p:cNvGraphicFramePr>
              <a:graphicFrameLocks noChangeAspect="1"/>
            </p:cNvGraphicFramePr>
            <p:nvPr/>
          </p:nvGraphicFramePr>
          <p:xfrm>
            <a:off x="2854325" y="1500188"/>
            <a:ext cx="58450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87" name="Equation" r:id="rId22" imgW="317160" imgH="228600" progId="Equation.DSMT4">
                    <p:embed/>
                  </p:oleObj>
                </mc:Choice>
                <mc:Fallback>
                  <p:oleObj name="Equation" r:id="rId22" imgW="31716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325" y="1500188"/>
                          <a:ext cx="58450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04" name="Text Box 24"/>
          <p:cNvSpPr txBox="1">
            <a:spLocks noChangeArrowheads="1"/>
          </p:cNvSpPr>
          <p:nvPr/>
        </p:nvSpPr>
        <p:spPr bwMode="auto">
          <a:xfrm>
            <a:off x="747775" y="11690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Graphical Solution (cont.)</a:t>
            </a:r>
          </a:p>
        </p:txBody>
      </p:sp>
      <p:sp>
        <p:nvSpPr>
          <p:cNvPr id="250903" name="Text Box 23"/>
          <p:cNvSpPr txBox="1">
            <a:spLocks noChangeArrowheads="1"/>
          </p:cNvSpPr>
          <p:nvPr/>
        </p:nvSpPr>
        <p:spPr bwMode="auto">
          <a:xfrm>
            <a:off x="5168901" y="1095375"/>
            <a:ext cx="3554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Graph for a Higher Frequency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81013" y="896938"/>
            <a:ext cx="7961312" cy="5554664"/>
            <a:chOff x="481013" y="896938"/>
            <a:chExt cx="7961312" cy="5554664"/>
          </a:xfrm>
        </p:grpSpPr>
        <p:sp>
          <p:nvSpPr>
            <p:cNvPr id="250883" name="Line 3"/>
            <p:cNvSpPr>
              <a:spLocks noChangeShapeType="1"/>
            </p:cNvSpPr>
            <p:nvPr/>
          </p:nvSpPr>
          <p:spPr bwMode="auto">
            <a:xfrm flipV="1">
              <a:off x="481013" y="4102102"/>
              <a:ext cx="7499350" cy="127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4" name="Line 4"/>
            <p:cNvSpPr>
              <a:spLocks noChangeShapeType="1"/>
            </p:cNvSpPr>
            <p:nvPr/>
          </p:nvSpPr>
          <p:spPr bwMode="auto">
            <a:xfrm>
              <a:off x="2617788" y="1344614"/>
              <a:ext cx="0" cy="51069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5" name="Oval 5"/>
            <p:cNvSpPr>
              <a:spLocks noChangeArrowheads="1"/>
            </p:cNvSpPr>
            <p:nvPr/>
          </p:nvSpPr>
          <p:spPr bwMode="auto">
            <a:xfrm>
              <a:off x="896938" y="2344739"/>
              <a:ext cx="3459163" cy="3387725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6" name="Line 6"/>
            <p:cNvSpPr>
              <a:spLocks noChangeShapeType="1"/>
            </p:cNvSpPr>
            <p:nvPr/>
          </p:nvSpPr>
          <p:spPr bwMode="auto">
            <a:xfrm>
              <a:off x="3481388" y="1758952"/>
              <a:ext cx="4763" cy="4679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7" name="Line 7"/>
            <p:cNvSpPr>
              <a:spLocks noChangeShapeType="1"/>
            </p:cNvSpPr>
            <p:nvPr/>
          </p:nvSpPr>
          <p:spPr bwMode="auto">
            <a:xfrm>
              <a:off x="4235451" y="1744664"/>
              <a:ext cx="0" cy="46942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8" name="Line 8"/>
            <p:cNvSpPr>
              <a:spLocks noChangeShapeType="1"/>
            </p:cNvSpPr>
            <p:nvPr/>
          </p:nvSpPr>
          <p:spPr bwMode="auto">
            <a:xfrm>
              <a:off x="5019676" y="1749427"/>
              <a:ext cx="1588" cy="4679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89" name="Freeform 9"/>
            <p:cNvSpPr>
              <a:spLocks/>
            </p:cNvSpPr>
            <p:nvPr/>
          </p:nvSpPr>
          <p:spPr bwMode="auto">
            <a:xfrm>
              <a:off x="2624138" y="1465264"/>
              <a:ext cx="801688" cy="2628900"/>
            </a:xfrm>
            <a:custGeom>
              <a:avLst/>
              <a:gdLst/>
              <a:ahLst/>
              <a:cxnLst>
                <a:cxn ang="0">
                  <a:pos x="0" y="1656"/>
                </a:cxn>
                <a:cxn ang="0">
                  <a:pos x="185" y="1619"/>
                </a:cxn>
                <a:cxn ang="0">
                  <a:pos x="322" y="1472"/>
                </a:cxn>
                <a:cxn ang="0">
                  <a:pos x="395" y="1271"/>
                </a:cxn>
                <a:cxn ang="0">
                  <a:pos x="453" y="925"/>
                </a:cxn>
                <a:cxn ang="0">
                  <a:pos x="505" y="0"/>
                </a:cxn>
              </a:cxnLst>
              <a:rect l="0" t="0" r="r" b="b"/>
              <a:pathLst>
                <a:path w="505" h="1656">
                  <a:moveTo>
                    <a:pt x="0" y="1656"/>
                  </a:moveTo>
                  <a:cubicBezTo>
                    <a:pt x="31" y="1650"/>
                    <a:pt x="131" y="1650"/>
                    <a:pt x="185" y="1619"/>
                  </a:cubicBezTo>
                  <a:cubicBezTo>
                    <a:pt x="239" y="1588"/>
                    <a:pt x="287" y="1530"/>
                    <a:pt x="322" y="1472"/>
                  </a:cubicBezTo>
                  <a:cubicBezTo>
                    <a:pt x="351" y="1444"/>
                    <a:pt x="373" y="1362"/>
                    <a:pt x="395" y="1271"/>
                  </a:cubicBezTo>
                  <a:cubicBezTo>
                    <a:pt x="417" y="1180"/>
                    <a:pt x="435" y="1137"/>
                    <a:pt x="453" y="925"/>
                  </a:cubicBezTo>
                  <a:cubicBezTo>
                    <a:pt x="471" y="713"/>
                    <a:pt x="494" y="193"/>
                    <a:pt x="505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90" name="Freeform 10"/>
            <p:cNvSpPr>
              <a:spLocks/>
            </p:cNvSpPr>
            <p:nvPr/>
          </p:nvSpPr>
          <p:spPr bwMode="auto">
            <a:xfrm>
              <a:off x="3608388" y="1668464"/>
              <a:ext cx="1328738" cy="4402138"/>
            </a:xfrm>
            <a:custGeom>
              <a:avLst/>
              <a:gdLst/>
              <a:ahLst/>
              <a:cxnLst>
                <a:cxn ang="0">
                  <a:pos x="0" y="2773"/>
                </a:cxn>
                <a:cxn ang="0">
                  <a:pos x="131" y="2040"/>
                </a:cxn>
                <a:cxn ang="0">
                  <a:pos x="419" y="1534"/>
                </a:cxn>
                <a:cxn ang="0">
                  <a:pos x="619" y="1124"/>
                </a:cxn>
                <a:cxn ang="0">
                  <a:pos x="768" y="652"/>
                </a:cxn>
                <a:cxn ang="0">
                  <a:pos x="826" y="302"/>
                </a:cxn>
                <a:cxn ang="0">
                  <a:pos x="836" y="0"/>
                </a:cxn>
              </a:cxnLst>
              <a:rect l="0" t="0" r="r" b="b"/>
              <a:pathLst>
                <a:path w="837" h="2773">
                  <a:moveTo>
                    <a:pt x="0" y="2773"/>
                  </a:moveTo>
                  <a:cubicBezTo>
                    <a:pt x="22" y="2651"/>
                    <a:pt x="61" y="2246"/>
                    <a:pt x="131" y="2040"/>
                  </a:cubicBezTo>
                  <a:cubicBezTo>
                    <a:pt x="201" y="1834"/>
                    <a:pt x="338" y="1687"/>
                    <a:pt x="419" y="1534"/>
                  </a:cubicBezTo>
                  <a:cubicBezTo>
                    <a:pt x="500" y="1381"/>
                    <a:pt x="561" y="1271"/>
                    <a:pt x="619" y="1124"/>
                  </a:cubicBezTo>
                  <a:cubicBezTo>
                    <a:pt x="676" y="1019"/>
                    <a:pt x="733" y="835"/>
                    <a:pt x="768" y="652"/>
                  </a:cubicBezTo>
                  <a:cubicBezTo>
                    <a:pt x="802" y="515"/>
                    <a:pt x="815" y="411"/>
                    <a:pt x="826" y="302"/>
                  </a:cubicBezTo>
                  <a:cubicBezTo>
                    <a:pt x="837" y="193"/>
                    <a:pt x="834" y="50"/>
                    <a:pt x="836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93" name="Line 13"/>
            <p:cNvSpPr>
              <a:spLocks noChangeShapeType="1"/>
            </p:cNvSpPr>
            <p:nvPr/>
          </p:nvSpPr>
          <p:spPr bwMode="auto">
            <a:xfrm flipH="1">
              <a:off x="4545013" y="2625727"/>
              <a:ext cx="1622425" cy="11811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97" name="Oval 17"/>
            <p:cNvSpPr>
              <a:spLocks noChangeArrowheads="1"/>
            </p:cNvSpPr>
            <p:nvPr/>
          </p:nvSpPr>
          <p:spPr bwMode="auto">
            <a:xfrm>
              <a:off x="3262313" y="2420939"/>
              <a:ext cx="195263" cy="19526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3613151" y="5241927"/>
              <a:ext cx="219075" cy="206375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899" name="Oval 19"/>
            <p:cNvSpPr>
              <a:spLocks noChangeArrowheads="1"/>
            </p:cNvSpPr>
            <p:nvPr/>
          </p:nvSpPr>
          <p:spPr bwMode="auto">
            <a:xfrm>
              <a:off x="4265613" y="3810002"/>
              <a:ext cx="195263" cy="19208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 flipH="1" flipV="1">
              <a:off x="3906838" y="5318127"/>
              <a:ext cx="1603375" cy="587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0902" name="Text Box 22"/>
            <p:cNvSpPr txBox="1">
              <a:spLocks noChangeArrowheads="1"/>
            </p:cNvSpPr>
            <p:nvPr/>
          </p:nvSpPr>
          <p:spPr bwMode="auto">
            <a:xfrm>
              <a:off x="5586413" y="5110164"/>
              <a:ext cx="24796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</a:rPr>
                <a:t>Improper SW (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+mn-lt"/>
                </a:rPr>
                <a:t>&lt; 0</a:t>
              </a:r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</a:rPr>
                <a:t>)</a:t>
              </a:r>
              <a:endParaRPr lang="en-US" sz="2000" i="1" dirty="0" smtClean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 flipH="1" flipV="1">
              <a:off x="1020763" y="3444877"/>
              <a:ext cx="1536700" cy="649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45776" y="5676405"/>
              <a:ext cx="2655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(We reject this solution.)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8142288" y="3963988"/>
            <a:ext cx="3000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9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2288" y="3963988"/>
                          <a:ext cx="300037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/>
          </p:nvGraphicFramePr>
          <p:xfrm>
            <a:off x="2489200" y="896938"/>
            <a:ext cx="2698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0" name="Equation" r:id="rId6" imgW="114120" imgH="139680" progId="Equation.DSMT4">
                    <p:embed/>
                  </p:oleObj>
                </mc:Choice>
                <mc:Fallback>
                  <p:oleObj name="Equation" r:id="rId6" imgW="114120" imgH="1396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200" y="896938"/>
                          <a:ext cx="269875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7"/>
            <p:cNvGraphicFramePr>
              <a:graphicFrameLocks noChangeAspect="1"/>
            </p:cNvGraphicFramePr>
            <p:nvPr/>
          </p:nvGraphicFramePr>
          <p:xfrm>
            <a:off x="1720851" y="3354702"/>
            <a:ext cx="288924" cy="290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1" name="Equation" r:id="rId8" imgW="152280" imgH="152280" progId="Equation.DSMT4">
                    <p:embed/>
                  </p:oleObj>
                </mc:Choice>
                <mc:Fallback>
                  <p:oleObj name="Equation" r:id="rId8" imgW="152280" imgH="1522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851" y="3354702"/>
                          <a:ext cx="288924" cy="290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8"/>
            <p:cNvGraphicFramePr>
              <a:graphicFrameLocks noChangeAspect="1"/>
            </p:cNvGraphicFramePr>
            <p:nvPr/>
          </p:nvGraphicFramePr>
          <p:xfrm>
            <a:off x="3530600" y="4138482"/>
            <a:ext cx="498475" cy="27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2" name="Equation" r:id="rId10" imgW="330120" imgH="177480" progId="Equation.DSMT4">
                    <p:embed/>
                  </p:oleObj>
                </mc:Choice>
                <mc:Fallback>
                  <p:oleObj name="Equation" r:id="rId10" imgW="330120" imgH="177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600" y="4138482"/>
                          <a:ext cx="498475" cy="27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9"/>
            <p:cNvGraphicFramePr>
              <a:graphicFrameLocks noChangeAspect="1"/>
            </p:cNvGraphicFramePr>
            <p:nvPr/>
          </p:nvGraphicFramePr>
          <p:xfrm>
            <a:off x="4416425" y="4167145"/>
            <a:ext cx="21113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3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425" y="4167145"/>
                          <a:ext cx="211138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0"/>
            <p:cNvGraphicFramePr>
              <a:graphicFrameLocks noChangeAspect="1"/>
            </p:cNvGraphicFramePr>
            <p:nvPr/>
          </p:nvGraphicFramePr>
          <p:xfrm>
            <a:off x="5102225" y="4138570"/>
            <a:ext cx="59531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4" name="Equation" r:id="rId14" imgW="393480" imgH="177480" progId="Equation.DSMT4">
                    <p:embed/>
                  </p:oleObj>
                </mc:Choice>
                <mc:Fallback>
                  <p:oleObj name="Equation" r:id="rId14" imgW="393480" imgH="177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2225" y="4138570"/>
                          <a:ext cx="59531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1"/>
            <p:cNvGraphicFramePr>
              <a:graphicFrameLocks noChangeAspect="1"/>
            </p:cNvGraphicFramePr>
            <p:nvPr/>
          </p:nvGraphicFramePr>
          <p:xfrm>
            <a:off x="2692400" y="1795463"/>
            <a:ext cx="58450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5" name="Equation" r:id="rId16" imgW="317160" imgH="228600" progId="Equation.DSMT4">
                    <p:embed/>
                  </p:oleObj>
                </mc:Choice>
                <mc:Fallback>
                  <p:oleObj name="Equation" r:id="rId16" imgW="31716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400" y="1795463"/>
                          <a:ext cx="58450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6313488" y="2347913"/>
            <a:ext cx="56038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6" name="Equation" r:id="rId18" imgW="304560" imgH="228600" progId="Equation.DSMT4">
                    <p:embed/>
                  </p:oleObj>
                </mc:Choice>
                <mc:Fallback>
                  <p:oleObj name="Equation" r:id="rId18" imgW="30456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3488" y="2347913"/>
                          <a:ext cx="560387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547689" y="143061"/>
            <a:ext cx="59451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Proper vs. Improper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3604697" y="977138"/>
          <a:ext cx="15573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7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697" y="977138"/>
                        <a:ext cx="15573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100138" y="2627313"/>
            <a:ext cx="64087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If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</a:rPr>
              <a:t>v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&lt;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:  “improper SW”  (fields </a:t>
            </a:r>
            <a:r>
              <a:rPr lang="en-US" sz="2000" u="sng" smtClean="0">
                <a:solidFill>
                  <a:srgbClr val="0000FF"/>
                </a:solidFill>
                <a:latin typeface="Arial" pitchFamily="34" charset="0"/>
              </a:rPr>
              <a:t>increase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in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direction) 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116713" y="1928813"/>
            <a:ext cx="62944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If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v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&gt;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:  “proper SW” (fields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</a:rPr>
              <a:t>decrease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in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direction) 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387380" y="5764181"/>
            <a:ext cx="3394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Cutoff frequency: TM</a:t>
            </a:r>
            <a:r>
              <a:rPr lang="en-US" sz="2000" baseline="-25000" smtClean="0">
                <a:solidFill>
                  <a:srgbClr val="0000FF"/>
                </a:solidFill>
                <a:latin typeface="Arial" pitchFamily="34" charset="0"/>
              </a:rPr>
              <a:t>1 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mode:</a:t>
            </a:r>
            <a:endParaRPr lang="en-US" sz="2000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51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96900"/>
              </p:ext>
            </p:extLst>
          </p:nvPr>
        </p:nvGraphicFramePr>
        <p:xfrm>
          <a:off x="5054518" y="5507227"/>
          <a:ext cx="9779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8" name="Equation" r:id="rId6" imgW="380880" imgH="406080" progId="Equation.DSMT4">
                  <p:embed/>
                </p:oleObj>
              </mc:Choice>
              <mc:Fallback>
                <p:oleObj name="Equation" r:id="rId6" imgW="38088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518" y="5507227"/>
                        <a:ext cx="977900" cy="10429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467537" y="3466176"/>
            <a:ext cx="81054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Cutoff frequency: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The transition between a proper and improper mode.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674248" y="4167886"/>
            <a:ext cx="8040095" cy="107721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Note: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definition of cutoff frequency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for this type of structure (an </a:t>
            </a: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</a:rPr>
              <a:t>open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structure) is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different from that for a </a:t>
            </a: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</a:rPr>
              <a:t>closed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waveguide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structure (e.g., rectangular waveguide)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where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= 0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at the cutoff frequency).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00725"/>
              </p:ext>
            </p:extLst>
          </p:nvPr>
        </p:nvGraphicFramePr>
        <p:xfrm>
          <a:off x="7018337" y="5764181"/>
          <a:ext cx="9810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Equation" r:id="rId8" imgW="981196" imgH="438001" progId="Equation.DSMT4">
                  <p:embed/>
                </p:oleObj>
              </mc:Choice>
              <mc:Fallback>
                <p:oleObj name="Equation" r:id="rId8" imgW="981196" imgH="4380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8337" y="5764181"/>
                        <a:ext cx="9810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6371583" y="5827922"/>
            <a:ext cx="348707" cy="30008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948111" y="136898"/>
            <a:ext cx="5283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Grounded Dielectric Slab</a:t>
            </a:r>
          </a:p>
        </p:txBody>
      </p:sp>
      <p:sp>
        <p:nvSpPr>
          <p:cNvPr id="196805" name="Text Box 197"/>
          <p:cNvSpPr txBox="1">
            <a:spLocks noChangeArrowheads="1"/>
          </p:cNvSpPr>
          <p:nvPr/>
        </p:nvSpPr>
        <p:spPr bwMode="auto">
          <a:xfrm>
            <a:off x="1163040" y="1185615"/>
            <a:ext cx="693593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Discontinuities on planar transmission lines such as microstrip will radiate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surface-wave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fields. 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43791" y="2303813"/>
            <a:ext cx="5664529" cy="2339439"/>
            <a:chOff x="2173184" y="1377538"/>
            <a:chExt cx="5664529" cy="233943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73184" y="1377538"/>
              <a:ext cx="5664529" cy="233943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766951" y="2280053"/>
              <a:ext cx="2838202" cy="118753"/>
            </a:xfrm>
            <a:prstGeom prst="rect">
              <a:avLst/>
            </a:prstGeom>
            <a:solidFill>
              <a:srgbClr val="FF993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5400000">
              <a:off x="4967842" y="2794653"/>
              <a:ext cx="1147950" cy="126669"/>
            </a:xfrm>
            <a:prstGeom prst="rect">
              <a:avLst/>
            </a:prstGeom>
            <a:solidFill>
              <a:srgbClr val="FF993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3190" y="3051947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Substrate</a:t>
              </a:r>
            </a:p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(ground plane below)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5080" y="1828800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Microstrip line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284519" y="2101933"/>
              <a:ext cx="486888" cy="486888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009419" y="1814958"/>
              <a:ext cx="1047008" cy="1047008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617029" y="1733797"/>
              <a:ext cx="475013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4961907" y="1731818"/>
              <a:ext cx="475013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4948052" y="2454233"/>
              <a:ext cx="475013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V="1">
              <a:off x="5650676" y="2456213"/>
              <a:ext cx="475013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676405" y="2339439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4688774" y="2337460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>
              <a:off x="5221184" y="1872343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6200000" flipH="1" flipV="1">
              <a:off x="5231080" y="2737263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807034" y="3016332"/>
              <a:ext cx="1871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Surface-wave field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51316" y="4857007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It is important to understand these waves.</a:t>
            </a:r>
            <a:endParaRPr lang="en-US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761" y="5617030"/>
            <a:ext cx="856211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Surface waves can also be used as a propagation mechanism for microwave and millimeter-wave frequencies. (The physics is similar to that of a fiber-optic guide.)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1472888" y="87500"/>
            <a:ext cx="61182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Cutoff Frequency</a:t>
            </a:r>
          </a:p>
        </p:txBody>
      </p:sp>
      <p:graphicFrame>
        <p:nvGraphicFramePr>
          <p:cNvPr id="252945" name="Object 17"/>
          <p:cNvGraphicFramePr>
            <a:graphicFrameLocks noChangeAspect="1"/>
          </p:cNvGraphicFramePr>
          <p:nvPr/>
        </p:nvGraphicFramePr>
        <p:xfrm>
          <a:off x="6293225" y="1227838"/>
          <a:ext cx="9921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2"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225" y="1227838"/>
                        <a:ext cx="9921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6" name="Object 18"/>
          <p:cNvGraphicFramePr>
            <a:graphicFrameLocks noChangeAspect="1"/>
          </p:cNvGraphicFramePr>
          <p:nvPr/>
        </p:nvGraphicFramePr>
        <p:xfrm>
          <a:off x="6264275" y="1978025"/>
          <a:ext cx="18875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3" name="Equation" r:id="rId6" imgW="965160" imgH="291960" progId="Equation.DSMT4">
                  <p:embed/>
                </p:oleObj>
              </mc:Choice>
              <mc:Fallback>
                <p:oleObj name="Equation" r:id="rId6" imgW="9651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978025"/>
                        <a:ext cx="18875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7" name="Object 19"/>
          <p:cNvGraphicFramePr>
            <a:graphicFrameLocks noChangeAspect="1"/>
          </p:cNvGraphicFramePr>
          <p:nvPr/>
        </p:nvGraphicFramePr>
        <p:xfrm>
          <a:off x="6300788" y="2843213"/>
          <a:ext cx="16240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4" name="Equation" r:id="rId8" imgW="825480" imgH="469800" progId="Equation.DSMT4">
                  <p:embed/>
                </p:oleObj>
              </mc:Choice>
              <mc:Fallback>
                <p:oleObj name="Equation" r:id="rId8" imgW="8254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43213"/>
                        <a:ext cx="1624012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8" name="Object 20"/>
          <p:cNvGraphicFramePr>
            <a:graphicFrameLocks noChangeAspect="1"/>
          </p:cNvGraphicFramePr>
          <p:nvPr/>
        </p:nvGraphicFramePr>
        <p:xfrm>
          <a:off x="5721124" y="4873415"/>
          <a:ext cx="2342222" cy="122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5" name="Equation" r:id="rId10" imgW="1307880" imgH="685800" progId="Equation.DSMT4">
                  <p:embed/>
                </p:oleObj>
              </mc:Choice>
              <mc:Fallback>
                <p:oleObj name="Equation" r:id="rId10" imgW="130788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124" y="4873415"/>
                        <a:ext cx="2342222" cy="122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49" name="Text Box 21"/>
          <p:cNvSpPr txBox="1">
            <a:spLocks noChangeArrowheads="1"/>
          </p:cNvSpPr>
          <p:nvPr/>
        </p:nvSpPr>
        <p:spPr bwMode="auto">
          <a:xfrm>
            <a:off x="5476875" y="4303713"/>
            <a:ext cx="3067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For other TM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modes:</a:t>
            </a:r>
          </a:p>
        </p:txBody>
      </p:sp>
      <p:sp>
        <p:nvSpPr>
          <p:cNvPr id="252950" name="Text Box 22"/>
          <p:cNvSpPr txBox="1">
            <a:spLocks noChangeArrowheads="1"/>
          </p:cNvSpPr>
          <p:nvPr/>
        </p:nvSpPr>
        <p:spPr bwMode="auto">
          <a:xfrm>
            <a:off x="5524500" y="1236663"/>
            <a:ext cx="814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TM</a:t>
            </a:r>
            <a:r>
              <a:rPr lang="en-US" sz="2000" baseline="-2500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5760713" y="3098550"/>
          <a:ext cx="3730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6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13" y="3098550"/>
                        <a:ext cx="3730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77825" y="1182688"/>
            <a:ext cx="4997450" cy="4843459"/>
            <a:chOff x="377825" y="1182688"/>
            <a:chExt cx="4997450" cy="4843459"/>
          </a:xfrm>
        </p:grpSpPr>
        <p:sp>
          <p:nvSpPr>
            <p:cNvPr id="252931" name="Line 3"/>
            <p:cNvSpPr>
              <a:spLocks noChangeShapeType="1"/>
            </p:cNvSpPr>
            <p:nvPr/>
          </p:nvSpPr>
          <p:spPr bwMode="auto">
            <a:xfrm>
              <a:off x="377825" y="3676648"/>
              <a:ext cx="458312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985966" y="1625599"/>
              <a:ext cx="0" cy="44005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3" name="Oval 5"/>
            <p:cNvSpPr>
              <a:spLocks noChangeArrowheads="1"/>
            </p:cNvSpPr>
            <p:nvPr/>
          </p:nvSpPr>
          <p:spPr bwMode="auto">
            <a:xfrm>
              <a:off x="506413" y="2265361"/>
              <a:ext cx="2960693" cy="278447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4" name="Line 6"/>
            <p:cNvSpPr>
              <a:spLocks noChangeShapeType="1"/>
            </p:cNvSpPr>
            <p:nvPr/>
          </p:nvSpPr>
          <p:spPr bwMode="auto">
            <a:xfrm>
              <a:off x="2727330" y="1333499"/>
              <a:ext cx="4763" cy="4679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5" name="Line 7"/>
            <p:cNvSpPr>
              <a:spLocks noChangeShapeType="1"/>
            </p:cNvSpPr>
            <p:nvPr/>
          </p:nvSpPr>
          <p:spPr bwMode="auto">
            <a:xfrm>
              <a:off x="3451231" y="1319211"/>
              <a:ext cx="0" cy="46942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6" name="Line 8"/>
            <p:cNvSpPr>
              <a:spLocks noChangeShapeType="1"/>
            </p:cNvSpPr>
            <p:nvPr/>
          </p:nvSpPr>
          <p:spPr bwMode="auto">
            <a:xfrm>
              <a:off x="4151320" y="1323974"/>
              <a:ext cx="1588" cy="46799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7" name="Freeform 9"/>
            <p:cNvSpPr>
              <a:spLocks/>
            </p:cNvSpPr>
            <p:nvPr/>
          </p:nvSpPr>
          <p:spPr bwMode="auto">
            <a:xfrm>
              <a:off x="1987553" y="1366836"/>
              <a:ext cx="709614" cy="2306637"/>
            </a:xfrm>
            <a:custGeom>
              <a:avLst/>
              <a:gdLst/>
              <a:ahLst/>
              <a:cxnLst>
                <a:cxn ang="0">
                  <a:pos x="0" y="1453"/>
                </a:cxn>
                <a:cxn ang="0">
                  <a:pos x="129" y="1410"/>
                </a:cxn>
                <a:cxn ang="0">
                  <a:pos x="293" y="1227"/>
                </a:cxn>
                <a:cxn ang="0">
                  <a:pos x="384" y="811"/>
                </a:cxn>
                <a:cxn ang="0">
                  <a:pos x="447" y="0"/>
                </a:cxn>
              </a:cxnLst>
              <a:rect l="0" t="0" r="r" b="b"/>
              <a:pathLst>
                <a:path w="447" h="1453">
                  <a:moveTo>
                    <a:pt x="0" y="1453"/>
                  </a:moveTo>
                  <a:cubicBezTo>
                    <a:pt x="21" y="1446"/>
                    <a:pt x="80" y="1448"/>
                    <a:pt x="129" y="1410"/>
                  </a:cubicBezTo>
                  <a:cubicBezTo>
                    <a:pt x="178" y="1372"/>
                    <a:pt x="250" y="1327"/>
                    <a:pt x="293" y="1227"/>
                  </a:cubicBezTo>
                  <a:cubicBezTo>
                    <a:pt x="366" y="1062"/>
                    <a:pt x="358" y="1015"/>
                    <a:pt x="384" y="811"/>
                  </a:cubicBezTo>
                  <a:cubicBezTo>
                    <a:pt x="410" y="607"/>
                    <a:pt x="434" y="168"/>
                    <a:pt x="447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38" name="Freeform 10"/>
            <p:cNvSpPr>
              <a:spLocks/>
            </p:cNvSpPr>
            <p:nvPr/>
          </p:nvSpPr>
          <p:spPr bwMode="auto">
            <a:xfrm>
              <a:off x="2813055" y="1582736"/>
              <a:ext cx="1274765" cy="3962398"/>
            </a:xfrm>
            <a:custGeom>
              <a:avLst/>
              <a:gdLst/>
              <a:ahLst/>
              <a:cxnLst>
                <a:cxn ang="0">
                  <a:pos x="0" y="2496"/>
                </a:cxn>
                <a:cxn ang="0">
                  <a:pos x="104" y="1797"/>
                </a:cxn>
                <a:cxn ang="0">
                  <a:pos x="379" y="1355"/>
                </a:cxn>
                <a:cxn ang="0">
                  <a:pos x="680" y="846"/>
                </a:cxn>
                <a:cxn ang="0">
                  <a:pos x="803" y="0"/>
                </a:cxn>
              </a:cxnLst>
              <a:rect l="0" t="0" r="r" b="b"/>
              <a:pathLst>
                <a:path w="803" h="2496">
                  <a:moveTo>
                    <a:pt x="0" y="2496"/>
                  </a:moveTo>
                  <a:cubicBezTo>
                    <a:pt x="17" y="2380"/>
                    <a:pt x="41" y="1987"/>
                    <a:pt x="104" y="1797"/>
                  </a:cubicBezTo>
                  <a:cubicBezTo>
                    <a:pt x="167" y="1607"/>
                    <a:pt x="283" y="1513"/>
                    <a:pt x="379" y="1355"/>
                  </a:cubicBezTo>
                  <a:cubicBezTo>
                    <a:pt x="475" y="1197"/>
                    <a:pt x="609" y="1072"/>
                    <a:pt x="680" y="846"/>
                  </a:cubicBezTo>
                  <a:cubicBezTo>
                    <a:pt x="795" y="577"/>
                    <a:pt x="778" y="176"/>
                    <a:pt x="803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43" name="Oval 15"/>
            <p:cNvSpPr>
              <a:spLocks noChangeArrowheads="1"/>
            </p:cNvSpPr>
            <p:nvPr/>
          </p:nvSpPr>
          <p:spPr bwMode="auto">
            <a:xfrm>
              <a:off x="3351218" y="3565523"/>
              <a:ext cx="219075" cy="20637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2944" name="Line 16"/>
            <p:cNvSpPr>
              <a:spLocks noChangeShapeType="1"/>
            </p:cNvSpPr>
            <p:nvPr/>
          </p:nvSpPr>
          <p:spPr bwMode="auto">
            <a:xfrm flipH="1">
              <a:off x="1314452" y="3665535"/>
              <a:ext cx="687389" cy="1187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5075238" y="3525838"/>
            <a:ext cx="3000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7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238" y="3525838"/>
                          <a:ext cx="300037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2" name="Object 8"/>
            <p:cNvGraphicFramePr>
              <a:graphicFrameLocks noChangeAspect="1"/>
            </p:cNvGraphicFramePr>
            <p:nvPr/>
          </p:nvGraphicFramePr>
          <p:xfrm>
            <a:off x="1860550" y="1182688"/>
            <a:ext cx="2698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8" name="Equation" r:id="rId16" imgW="114120" imgH="139680" progId="Equation.DSMT4">
                    <p:embed/>
                  </p:oleObj>
                </mc:Choice>
                <mc:Fallback>
                  <p:oleObj name="Equation" r:id="rId16" imgW="11412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550" y="1182688"/>
                          <a:ext cx="269875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/>
          </p:nvGraphicFramePr>
          <p:xfrm>
            <a:off x="1263651" y="4021452"/>
            <a:ext cx="288924" cy="290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9" name="Equation" r:id="rId18" imgW="152280" imgH="152280" progId="Equation.DSMT4">
                    <p:embed/>
                  </p:oleObj>
                </mc:Choice>
                <mc:Fallback>
                  <p:oleObj name="Equation" r:id="rId18" imgW="152280" imgH="1522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651" y="4021452"/>
                          <a:ext cx="288924" cy="290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2749550" y="3690807"/>
            <a:ext cx="498475" cy="27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0" name="Equation" r:id="rId20" imgW="330120" imgH="177480" progId="Equation.DSMT4">
                    <p:embed/>
                  </p:oleObj>
                </mc:Choice>
                <mc:Fallback>
                  <p:oleObj name="Equation" r:id="rId20" imgW="3301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3690807"/>
                          <a:ext cx="498475" cy="27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3644900" y="3719470"/>
            <a:ext cx="21113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1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719470"/>
                          <a:ext cx="211138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1"/>
            <p:cNvGraphicFramePr>
              <a:graphicFrameLocks noChangeAspect="1"/>
            </p:cNvGraphicFramePr>
            <p:nvPr/>
          </p:nvGraphicFramePr>
          <p:xfrm>
            <a:off x="4237038" y="2843213"/>
            <a:ext cx="56038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2" name="Equation" r:id="rId24" imgW="304560" imgH="228600" progId="Equation.DSMT4">
                    <p:embed/>
                  </p:oleObj>
                </mc:Choice>
                <mc:Fallback>
                  <p:oleObj name="Equation" r:id="rId24" imgW="30456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7038" y="2843213"/>
                          <a:ext cx="560387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2524703" y="163885"/>
            <a:ext cx="39973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927678" y="1093258"/>
            <a:ext cx="717129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The TM</a:t>
            </a:r>
            <a:r>
              <a:rPr lang="en-US" sz="2000" baseline="-25000" dirty="0" smtClean="0">
                <a:solidFill>
                  <a:srgbClr val="FF0033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 mode has no cutoff frequency</a:t>
            </a:r>
          </a:p>
          <a:p>
            <a:pPr algn="ctr"/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 (it can propagate at </a:t>
            </a:r>
            <a:r>
              <a:rPr lang="en-US" sz="2000" smtClean="0">
                <a:solidFill>
                  <a:srgbClr val="FF0033"/>
                </a:solidFill>
                <a:latin typeface="Arial" pitchFamily="34" charset="0"/>
              </a:rPr>
              <a:t>any frequency): </a:t>
            </a:r>
            <a:endParaRPr lang="en-US" sz="2000" i="1" dirty="0" smtClean="0">
              <a:solidFill>
                <a:srgbClr val="FF0033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87" y="5890168"/>
            <a:ext cx="5866410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lower the frequency, the slower the field decays away from the interface. As high frequency the wave decays very quickly since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sym typeface="Symbol"/>
              </a:rPr>
              <a:t> 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11202"/>
              </p:ext>
            </p:extLst>
          </p:nvPr>
        </p:nvGraphicFramePr>
        <p:xfrm>
          <a:off x="4792663" y="5156200"/>
          <a:ext cx="3073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5" name="Equation" r:id="rId4" imgW="2070000" imgH="330120" progId="Equation.DSMT4">
                  <p:embed/>
                </p:oleObj>
              </mc:Choice>
              <mc:Fallback>
                <p:oleObj name="Equation" r:id="rId4" imgW="207000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5156200"/>
                        <a:ext cx="3073400" cy="488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81063" y="2075186"/>
            <a:ext cx="6902450" cy="3303264"/>
            <a:chOff x="833438" y="2113286"/>
            <a:chExt cx="6902450" cy="3303264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424360" y="4747837"/>
              <a:ext cx="60086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006972" y="2696787"/>
              <a:ext cx="0" cy="24733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05385" y="3080962"/>
              <a:ext cx="4745038" cy="871538"/>
            </a:xfrm>
            <a:custGeom>
              <a:avLst/>
              <a:gdLst/>
              <a:ahLst/>
              <a:cxnLst>
                <a:cxn ang="0">
                  <a:pos x="0" y="549"/>
                </a:cxn>
                <a:cxn ang="0">
                  <a:pos x="750" y="467"/>
                </a:cxn>
                <a:cxn ang="0">
                  <a:pos x="1650" y="74"/>
                </a:cxn>
                <a:cxn ang="0">
                  <a:pos x="2989" y="21"/>
                </a:cxn>
              </a:cxnLst>
              <a:rect l="0" t="0" r="r" b="b"/>
              <a:pathLst>
                <a:path w="2989" h="549">
                  <a:moveTo>
                    <a:pt x="0" y="549"/>
                  </a:moveTo>
                  <a:cubicBezTo>
                    <a:pt x="128" y="535"/>
                    <a:pt x="475" y="546"/>
                    <a:pt x="750" y="467"/>
                  </a:cubicBezTo>
                  <a:cubicBezTo>
                    <a:pt x="1175" y="313"/>
                    <a:pt x="1277" y="148"/>
                    <a:pt x="1650" y="74"/>
                  </a:cubicBezTo>
                  <a:cubicBezTo>
                    <a:pt x="2023" y="0"/>
                    <a:pt x="2710" y="32"/>
                    <a:pt x="2989" y="2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013322" y="3082550"/>
              <a:ext cx="53149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648447" y="3187325"/>
              <a:ext cx="3067050" cy="808038"/>
            </a:xfrm>
            <a:custGeom>
              <a:avLst/>
              <a:gdLst/>
              <a:ahLst/>
              <a:cxnLst>
                <a:cxn ang="0">
                  <a:pos x="0" y="509"/>
                </a:cxn>
                <a:cxn ang="0">
                  <a:pos x="818" y="161"/>
                </a:cxn>
                <a:cxn ang="0">
                  <a:pos x="2062" y="0"/>
                </a:cxn>
              </a:cxnLst>
              <a:rect l="0" t="0" r="r" b="b"/>
              <a:pathLst>
                <a:path w="2062" h="509">
                  <a:moveTo>
                    <a:pt x="0" y="509"/>
                  </a:moveTo>
                  <a:cubicBezTo>
                    <a:pt x="136" y="451"/>
                    <a:pt x="474" y="245"/>
                    <a:pt x="818" y="161"/>
                  </a:cubicBezTo>
                  <a:cubicBezTo>
                    <a:pt x="1240" y="20"/>
                    <a:pt x="1803" y="34"/>
                    <a:pt x="2062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033960" y="3952500"/>
              <a:ext cx="5287963" cy="6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10"/>
                </a:cxn>
                <a:cxn ang="0">
                  <a:pos x="3331" y="39"/>
                </a:cxn>
              </a:cxnLst>
              <a:rect l="0" t="0" r="r" b="b"/>
              <a:pathLst>
                <a:path w="3331" h="39">
                  <a:moveTo>
                    <a:pt x="0" y="0"/>
                  </a:moveTo>
                  <a:lnTo>
                    <a:pt x="293" y="10"/>
                  </a:lnTo>
                  <a:lnTo>
                    <a:pt x="3331" y="39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642097" y="4685925"/>
              <a:ext cx="0" cy="1222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603997" y="3942975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2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44474"/>
                </p:ext>
              </p:extLst>
            </p:nvPr>
          </p:nvGraphicFramePr>
          <p:xfrm>
            <a:off x="3286125" y="4886325"/>
            <a:ext cx="7239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96" name="Equation" r:id="rId6" imgW="330120" imgH="241200" progId="Equation.DSMT4">
                    <p:embed/>
                  </p:oleObj>
                </mc:Choice>
                <mc:Fallback>
                  <p:oleObj name="Equation" r:id="rId6" imgW="330120" imgH="241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25" y="4886325"/>
                          <a:ext cx="7239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263084"/>
                </p:ext>
              </p:extLst>
            </p:nvPr>
          </p:nvGraphicFramePr>
          <p:xfrm>
            <a:off x="833438" y="2870200"/>
            <a:ext cx="11271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97" name="Equation" r:id="rId8" imgW="711000" imgH="266400" progId="Equation.DSMT4">
                    <p:embed/>
                  </p:oleObj>
                </mc:Choice>
                <mc:Fallback>
                  <p:oleObj name="Equation" r:id="rId8" imgW="711000" imgH="2664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438" y="2870200"/>
                          <a:ext cx="112712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2" name="Object 6"/>
            <p:cNvGraphicFramePr>
              <a:graphicFrameLocks noChangeAspect="1"/>
            </p:cNvGraphicFramePr>
            <p:nvPr/>
          </p:nvGraphicFramePr>
          <p:xfrm>
            <a:off x="1684338" y="2113286"/>
            <a:ext cx="715962" cy="41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98" name="Equation" r:id="rId10" imgW="393480" imgH="228600" progId="Equation.DSMT4">
                    <p:embed/>
                  </p:oleObj>
                </mc:Choice>
                <mc:Fallback>
                  <p:oleObj name="Equation" r:id="rId10" imgW="39348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8" y="2113286"/>
                          <a:ext cx="715962" cy="417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3" name="Object 7"/>
            <p:cNvGraphicFramePr>
              <a:graphicFrameLocks noChangeAspect="1"/>
            </p:cNvGraphicFramePr>
            <p:nvPr/>
          </p:nvGraphicFramePr>
          <p:xfrm>
            <a:off x="7494588" y="4586288"/>
            <a:ext cx="2413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399" name="Equation" r:id="rId12" imgW="152280" imgH="203040" progId="Equation.DSMT4">
                    <p:embed/>
                  </p:oleObj>
                </mc:Choice>
                <mc:Fallback>
                  <p:oleObj name="Equation" r:id="rId12" imgW="1522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4588" y="4586288"/>
                          <a:ext cx="2413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4" name="Object 8"/>
            <p:cNvGraphicFramePr>
              <a:graphicFrameLocks noChangeAspect="1"/>
            </p:cNvGraphicFramePr>
            <p:nvPr/>
          </p:nvGraphicFramePr>
          <p:xfrm>
            <a:off x="1482725" y="3816350"/>
            <a:ext cx="36195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400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725" y="3816350"/>
                          <a:ext cx="36195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5" name="Object 9"/>
            <p:cNvGraphicFramePr>
              <a:graphicFrameLocks noChangeAspect="1"/>
            </p:cNvGraphicFramePr>
            <p:nvPr/>
          </p:nvGraphicFramePr>
          <p:xfrm>
            <a:off x="2725738" y="3208338"/>
            <a:ext cx="5762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401" name="Equation" r:id="rId16" imgW="317160" imgH="228600" progId="Equation.DSMT4">
                    <p:embed/>
                  </p:oleObj>
                </mc:Choice>
                <mc:Fallback>
                  <p:oleObj name="Equation" r:id="rId16" imgW="31716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738" y="3208338"/>
                          <a:ext cx="576262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46" name="Object 10"/>
            <p:cNvGraphicFramePr>
              <a:graphicFrameLocks noChangeAspect="1"/>
            </p:cNvGraphicFramePr>
            <p:nvPr/>
          </p:nvGraphicFramePr>
          <p:xfrm>
            <a:off x="4937125" y="3465513"/>
            <a:ext cx="5524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402" name="Equation" r:id="rId18" imgW="304560" imgH="228600" progId="Equation.DSMT4">
                    <p:embed/>
                  </p:oleObj>
                </mc:Choice>
                <mc:Fallback>
                  <p:oleObj name="Equation" r:id="rId18" imgW="30456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125" y="3465513"/>
                          <a:ext cx="5524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2489076" y="223261"/>
            <a:ext cx="39973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 (cont.)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661349" y="1917226"/>
            <a:ext cx="7515679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After making some approximations to the transcendental equation, valid for low frequency, we have the following approximate result for the TM</a:t>
            </a:r>
            <a:r>
              <a:rPr lang="en-US" baseline="-25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mode (derivation omitted): </a:t>
            </a:r>
            <a:endParaRPr lang="en-US" i="1" dirty="0" smtClean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279555" name="Object 2"/>
          <p:cNvGraphicFramePr>
            <a:graphicFrameLocks noChangeAspect="1"/>
          </p:cNvGraphicFramePr>
          <p:nvPr/>
        </p:nvGraphicFramePr>
        <p:xfrm>
          <a:off x="2210873" y="3362407"/>
          <a:ext cx="46418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7" name="Equation" r:id="rId4" imgW="2006280" imgH="660240" progId="Equation.DSMT4">
                  <p:embed/>
                </p:oleObj>
              </mc:Choice>
              <mc:Fallback>
                <p:oleObj name="Equation" r:id="rId4" imgW="200628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873" y="3362407"/>
                        <a:ext cx="4641850" cy="1536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6" name="Object 2"/>
          <p:cNvGraphicFramePr>
            <a:graphicFrameLocks noChangeAspect="1"/>
          </p:cNvGraphicFramePr>
          <p:nvPr/>
        </p:nvGraphicFramePr>
        <p:xfrm>
          <a:off x="3993325" y="5261264"/>
          <a:ext cx="12334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8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325" y="5261264"/>
                        <a:ext cx="1233488" cy="5318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87999" y="1195388"/>
            <a:ext cx="34628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Approximate CAD Formula</a:t>
            </a:r>
            <a:endParaRPr lang="en-US" sz="20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523875" y="127950"/>
            <a:ext cx="374491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</a:t>
            </a:r>
          </a:p>
        </p:txBody>
      </p:sp>
      <p:graphicFrame>
        <p:nvGraphicFramePr>
          <p:cNvPr id="259092" name="Object 20"/>
          <p:cNvGraphicFramePr>
            <a:graphicFrameLocks noChangeAspect="1"/>
          </p:cNvGraphicFramePr>
          <p:nvPr/>
        </p:nvGraphicFramePr>
        <p:xfrm>
          <a:off x="5622946" y="1407450"/>
          <a:ext cx="2998540" cy="76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4" name="Equation" r:id="rId4" imgW="1701720" imgH="431640" progId="Equation.DSMT4">
                  <p:embed/>
                </p:oleObj>
              </mc:Choice>
              <mc:Fallback>
                <p:oleObj name="Equation" r:id="rId4" imgW="1701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46" y="1407450"/>
                        <a:ext cx="2998540" cy="7606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3" name="Object 21"/>
          <p:cNvGraphicFramePr>
            <a:graphicFrameLocks noChangeAspect="1"/>
          </p:cNvGraphicFramePr>
          <p:nvPr/>
        </p:nvGraphicFramePr>
        <p:xfrm>
          <a:off x="6307921" y="3824659"/>
          <a:ext cx="19891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5" name="Equation" r:id="rId6" imgW="952200" imgH="431640" progId="Equation.DSMT4">
                  <p:embed/>
                </p:oleObj>
              </mc:Choice>
              <mc:Fallback>
                <p:oleObj name="Equation" r:id="rId6" imgW="952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921" y="3824659"/>
                        <a:ext cx="1989137" cy="9032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92686" y="333696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6790707" y="5450774"/>
          <a:ext cx="1088049" cy="89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6" name="Equation" r:id="rId8" imgW="558720" imgH="457200" progId="Equation.DSMT4">
                  <p:embed/>
                </p:oleObj>
              </mc:Choice>
              <mc:Fallback>
                <p:oleObj name="Equation" r:id="rId8" imgW="55872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707" y="5450774"/>
                        <a:ext cx="1088049" cy="89064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61257" y="944563"/>
            <a:ext cx="6148281" cy="5282838"/>
            <a:chOff x="261257" y="944563"/>
            <a:chExt cx="6148281" cy="5282838"/>
          </a:xfrm>
        </p:grpSpPr>
        <p:sp>
          <p:nvSpPr>
            <p:cNvPr id="259076" name="Line 4"/>
            <p:cNvSpPr>
              <a:spLocks noChangeShapeType="1"/>
            </p:cNvSpPr>
            <p:nvPr/>
          </p:nvSpPr>
          <p:spPr bwMode="auto">
            <a:xfrm flipV="1">
              <a:off x="544843" y="3868379"/>
              <a:ext cx="448469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77" name="Line 5"/>
            <p:cNvSpPr>
              <a:spLocks noChangeShapeType="1"/>
            </p:cNvSpPr>
            <p:nvPr/>
          </p:nvSpPr>
          <p:spPr bwMode="auto">
            <a:xfrm>
              <a:off x="1749757" y="1383944"/>
              <a:ext cx="14288" cy="484345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78" name="Oval 6"/>
            <p:cNvSpPr>
              <a:spLocks noChangeArrowheads="1"/>
            </p:cNvSpPr>
            <p:nvPr/>
          </p:nvSpPr>
          <p:spPr bwMode="auto">
            <a:xfrm>
              <a:off x="713118" y="2842855"/>
              <a:ext cx="2012953" cy="2000248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>
              <a:off x="2491121" y="1534757"/>
              <a:ext cx="4763" cy="46799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80" name="Line 8"/>
            <p:cNvSpPr>
              <a:spLocks noChangeShapeType="1"/>
            </p:cNvSpPr>
            <p:nvPr/>
          </p:nvSpPr>
          <p:spPr bwMode="auto">
            <a:xfrm>
              <a:off x="3159460" y="1520469"/>
              <a:ext cx="0" cy="46942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81" name="Line 9"/>
            <p:cNvSpPr>
              <a:spLocks noChangeShapeType="1"/>
            </p:cNvSpPr>
            <p:nvPr/>
          </p:nvSpPr>
          <p:spPr bwMode="auto">
            <a:xfrm>
              <a:off x="3872248" y="1525232"/>
              <a:ext cx="1588" cy="46799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82" name="Freeform 10"/>
            <p:cNvSpPr>
              <a:spLocks/>
            </p:cNvSpPr>
            <p:nvPr/>
          </p:nvSpPr>
          <p:spPr bwMode="auto">
            <a:xfrm>
              <a:off x="1714832" y="1710969"/>
              <a:ext cx="1214439" cy="2651122"/>
            </a:xfrm>
            <a:custGeom>
              <a:avLst/>
              <a:gdLst/>
              <a:ahLst/>
              <a:cxnLst>
                <a:cxn ang="0">
                  <a:pos x="0" y="1662"/>
                </a:cxn>
                <a:cxn ang="0">
                  <a:pos x="192" y="1628"/>
                </a:cxn>
                <a:cxn ang="0">
                  <a:pos x="459" y="1411"/>
                </a:cxn>
                <a:cxn ang="0">
                  <a:pos x="657" y="949"/>
                </a:cxn>
                <a:cxn ang="0">
                  <a:pos x="765" y="0"/>
                </a:cxn>
              </a:cxnLst>
              <a:rect l="0" t="0" r="r" b="b"/>
              <a:pathLst>
                <a:path w="765" h="1670">
                  <a:moveTo>
                    <a:pt x="0" y="1662"/>
                  </a:moveTo>
                  <a:cubicBezTo>
                    <a:pt x="32" y="1655"/>
                    <a:pt x="115" y="1670"/>
                    <a:pt x="192" y="1628"/>
                  </a:cubicBezTo>
                  <a:cubicBezTo>
                    <a:pt x="269" y="1586"/>
                    <a:pt x="325" y="1562"/>
                    <a:pt x="459" y="1411"/>
                  </a:cubicBezTo>
                  <a:cubicBezTo>
                    <a:pt x="585" y="1219"/>
                    <a:pt x="606" y="1184"/>
                    <a:pt x="657" y="949"/>
                  </a:cubicBezTo>
                  <a:cubicBezTo>
                    <a:pt x="708" y="714"/>
                    <a:pt x="743" y="197"/>
                    <a:pt x="765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83" name="Freeform 11"/>
            <p:cNvSpPr>
              <a:spLocks/>
            </p:cNvSpPr>
            <p:nvPr/>
          </p:nvSpPr>
          <p:spPr bwMode="auto">
            <a:xfrm>
              <a:off x="3242010" y="1999893"/>
              <a:ext cx="1255714" cy="3938583"/>
            </a:xfrm>
            <a:custGeom>
              <a:avLst/>
              <a:gdLst/>
              <a:ahLst/>
              <a:cxnLst>
                <a:cxn ang="0">
                  <a:pos x="0" y="2481"/>
                </a:cxn>
                <a:cxn ang="0">
                  <a:pos x="54" y="1736"/>
                </a:cxn>
                <a:cxn ang="0">
                  <a:pos x="243" y="1324"/>
                </a:cxn>
                <a:cxn ang="0">
                  <a:pos x="676" y="830"/>
                </a:cxn>
                <a:cxn ang="0">
                  <a:pos x="791" y="0"/>
                </a:cxn>
              </a:cxnLst>
              <a:rect l="0" t="0" r="r" b="b"/>
              <a:pathLst>
                <a:path w="791" h="2481">
                  <a:moveTo>
                    <a:pt x="0" y="2481"/>
                  </a:moveTo>
                  <a:cubicBezTo>
                    <a:pt x="9" y="2357"/>
                    <a:pt x="14" y="1929"/>
                    <a:pt x="54" y="1736"/>
                  </a:cubicBezTo>
                  <a:cubicBezTo>
                    <a:pt x="94" y="1543"/>
                    <a:pt x="139" y="1475"/>
                    <a:pt x="243" y="1324"/>
                  </a:cubicBezTo>
                  <a:cubicBezTo>
                    <a:pt x="347" y="1173"/>
                    <a:pt x="561" y="1099"/>
                    <a:pt x="676" y="830"/>
                  </a:cubicBezTo>
                  <a:cubicBezTo>
                    <a:pt x="791" y="561"/>
                    <a:pt x="767" y="173"/>
                    <a:pt x="791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88" name="Line 16"/>
            <p:cNvSpPr>
              <a:spLocks noChangeShapeType="1"/>
            </p:cNvSpPr>
            <p:nvPr/>
          </p:nvSpPr>
          <p:spPr bwMode="auto">
            <a:xfrm flipH="1" flipV="1">
              <a:off x="1084594" y="3084155"/>
              <a:ext cx="633414" cy="7492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90" name="Line 18"/>
            <p:cNvSpPr>
              <a:spLocks noChangeShapeType="1"/>
            </p:cNvSpPr>
            <p:nvPr/>
          </p:nvSpPr>
          <p:spPr bwMode="auto">
            <a:xfrm>
              <a:off x="4586624" y="1515707"/>
              <a:ext cx="1588" cy="46799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9094" name="Oval 22"/>
            <p:cNvSpPr>
              <a:spLocks noChangeArrowheads="1"/>
            </p:cNvSpPr>
            <p:nvPr/>
          </p:nvSpPr>
          <p:spPr bwMode="auto">
            <a:xfrm>
              <a:off x="2578434" y="3425467"/>
              <a:ext cx="180975" cy="180975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00FF"/>
                </a:solidFill>
                <a:latin typeface="Arial" pitchFamily="34" charset="0"/>
              </a:endParaRPr>
            </a:p>
          </p:txBody>
        </p:sp>
        <p:graphicFrame>
          <p:nvGraphicFramePr>
            <p:cNvPr id="259098" name="Object 26"/>
            <p:cNvGraphicFramePr>
              <a:graphicFrameLocks noChangeAspect="1"/>
            </p:cNvGraphicFramePr>
            <p:nvPr/>
          </p:nvGraphicFramePr>
          <p:xfrm>
            <a:off x="1033088" y="4173113"/>
            <a:ext cx="5826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97" name="Equation" r:id="rId10" imgW="419040" imgH="228600" progId="Equation.DSMT4">
                    <p:embed/>
                  </p:oleObj>
                </mc:Choice>
                <mc:Fallback>
                  <p:oleObj name="Equation" r:id="rId10" imgW="41904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088" y="4173113"/>
                          <a:ext cx="582612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27"/>
            <p:cNvSpPr/>
            <p:nvPr/>
          </p:nvSpPr>
          <p:spPr bwMode="auto">
            <a:xfrm>
              <a:off x="1698179" y="4275105"/>
              <a:ext cx="118753" cy="11875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1" name="Object 20"/>
            <p:cNvGraphicFramePr>
              <a:graphicFrameLocks noChangeAspect="1"/>
            </p:cNvGraphicFramePr>
            <p:nvPr/>
          </p:nvGraphicFramePr>
          <p:xfrm>
            <a:off x="261257" y="5031799"/>
            <a:ext cx="1425039" cy="380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98" name="Equation" r:id="rId12" imgW="761760" imgH="203040" progId="Equation.DSMT4">
                    <p:embed/>
                  </p:oleObj>
                </mc:Choice>
                <mc:Fallback>
                  <p:oleObj name="Equation" r:id="rId12" imgW="761760" imgH="2030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257" y="5031799"/>
                          <a:ext cx="1425039" cy="380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3415" name="Object 7"/>
            <p:cNvGraphicFramePr>
              <a:graphicFrameLocks noChangeAspect="1"/>
            </p:cNvGraphicFramePr>
            <p:nvPr/>
          </p:nvGraphicFramePr>
          <p:xfrm>
            <a:off x="4737616" y="2576945"/>
            <a:ext cx="1671922" cy="75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99" name="Equation" r:id="rId14" imgW="952200" imgH="431640" progId="Equation.DSMT4">
                    <p:embed/>
                  </p:oleObj>
                </mc:Choice>
                <mc:Fallback>
                  <p:oleObj name="Equation" r:id="rId14" imgW="952200" imgH="4316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7616" y="2576945"/>
                          <a:ext cx="1671922" cy="75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5151438" y="3716338"/>
            <a:ext cx="300037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0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438" y="3716338"/>
                          <a:ext cx="300037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1631950" y="944563"/>
            <a:ext cx="2698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1" name="Equation" r:id="rId18" imgW="114120" imgH="139680" progId="Equation.DSMT4">
                    <p:embed/>
                  </p:oleObj>
                </mc:Choice>
                <mc:Fallback>
                  <p:oleObj name="Equation" r:id="rId18" imgW="11412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944563"/>
                          <a:ext cx="269875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7"/>
            <p:cNvGraphicFramePr>
              <a:graphicFrameLocks noChangeAspect="1"/>
            </p:cNvGraphicFramePr>
            <p:nvPr/>
          </p:nvGraphicFramePr>
          <p:xfrm>
            <a:off x="1035051" y="3440427"/>
            <a:ext cx="288924" cy="290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2" name="Equation" r:id="rId20" imgW="152280" imgH="152280" progId="Equation.DSMT4">
                    <p:embed/>
                  </p:oleObj>
                </mc:Choice>
                <mc:Fallback>
                  <p:oleObj name="Equation" r:id="rId20" imgW="152280" imgH="1522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051" y="3440427"/>
                          <a:ext cx="288924" cy="290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1920875" y="3571788"/>
            <a:ext cx="498475" cy="27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3" name="Equation" r:id="rId22" imgW="330120" imgH="177480" progId="Equation.DSMT4">
                    <p:embed/>
                  </p:oleObj>
                </mc:Choice>
                <mc:Fallback>
                  <p:oleObj name="Equation" r:id="rId22" imgW="3301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75" y="3571788"/>
                          <a:ext cx="498475" cy="27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9"/>
            <p:cNvGraphicFramePr>
              <a:graphicFrameLocks noChangeAspect="1"/>
            </p:cNvGraphicFramePr>
            <p:nvPr/>
          </p:nvGraphicFramePr>
          <p:xfrm>
            <a:off x="2892425" y="3619501"/>
            <a:ext cx="21113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4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2425" y="3619501"/>
                          <a:ext cx="211138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"/>
            <p:cNvGraphicFramePr>
              <a:graphicFrameLocks noChangeAspect="1"/>
            </p:cNvGraphicFramePr>
            <p:nvPr/>
          </p:nvGraphicFramePr>
          <p:xfrm>
            <a:off x="3235325" y="3571876"/>
            <a:ext cx="59531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5" name="Equation" r:id="rId26" imgW="393480" imgH="177480" progId="Equation.DSMT4">
                    <p:embed/>
                  </p:oleObj>
                </mc:Choice>
                <mc:Fallback>
                  <p:oleObj name="Equation" r:id="rId26" imgW="39348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5" y="3571876"/>
                          <a:ext cx="59531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2649538" y="1283038"/>
            <a:ext cx="407987" cy="336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6" name="Equation" r:id="rId28" imgW="279360" imgH="228600" progId="Equation.DSMT4">
                    <p:embed/>
                  </p:oleObj>
                </mc:Choice>
                <mc:Fallback>
                  <p:oleObj name="Equation" r:id="rId28" imgW="27936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9538" y="1283038"/>
                          <a:ext cx="407987" cy="336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3423" name="Object 15"/>
            <p:cNvGraphicFramePr>
              <a:graphicFrameLocks noChangeAspect="1"/>
            </p:cNvGraphicFramePr>
            <p:nvPr/>
          </p:nvGraphicFramePr>
          <p:xfrm>
            <a:off x="4032250" y="1635125"/>
            <a:ext cx="4254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07" name="Equation" r:id="rId30" imgW="291960" imgH="228600" progId="Equation.DSMT4">
                    <p:embed/>
                  </p:oleObj>
                </mc:Choice>
                <mc:Fallback>
                  <p:oleObj name="Equation" r:id="rId30" imgW="29196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250" y="1635125"/>
                          <a:ext cx="42545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807303" y="4684891"/>
            <a:ext cx="3422650" cy="1878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972375" y="114488"/>
            <a:ext cx="51911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 (cont.)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923925" y="1016000"/>
            <a:ext cx="74006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No TE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mode (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). The lowest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TE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mode is the TE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mode. 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892939" y="1639765"/>
            <a:ext cx="41266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TE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cut-off frequency at 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Symbol" pitchFamily="18" charset="2"/>
              </a:rPr>
              <a:t>= </a:t>
            </a:r>
            <a:r>
              <a:rPr lang="en-US" sz="2400" i="1" dirty="0" smtClean="0">
                <a:solidFill>
                  <a:srgbClr val="0000FF"/>
                </a:solidFill>
                <a:latin typeface="Symbol" pitchFamily="18" charset="2"/>
              </a:rPr>
              <a:t>p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/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3589665" y="2249782"/>
          <a:ext cx="2074862" cy="74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8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665" y="2249782"/>
                        <a:ext cx="2074862" cy="748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3839152" y="3115036"/>
          <a:ext cx="1516619" cy="86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9" name="Equation" r:id="rId6" imgW="825480" imgH="469800" progId="Equation.DSMT4">
                  <p:embed/>
                </p:oleObj>
              </mc:Choice>
              <mc:Fallback>
                <p:oleObj name="Equation" r:id="rId6" imgW="825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152" y="3115036"/>
                        <a:ext cx="1516619" cy="86398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919306" y="4142366"/>
            <a:ext cx="24208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In general, we have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2835239" y="4729588"/>
            <a:ext cx="661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TE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260106" name="Object 10"/>
          <p:cNvGraphicFramePr>
            <a:graphicFrameLocks noChangeAspect="1"/>
          </p:cNvGraphicFramePr>
          <p:nvPr/>
        </p:nvGraphicFramePr>
        <p:xfrm>
          <a:off x="3457532" y="4940134"/>
          <a:ext cx="2307836" cy="147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0" name="Equation" r:id="rId8" imgW="1155600" imgH="736560" progId="Equation.DSMT4">
                  <p:embed/>
                </p:oleObj>
              </mc:Choice>
              <mc:Fallback>
                <p:oleObj name="Equation" r:id="rId8" imgW="115560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32" y="4940134"/>
                        <a:ext cx="2307836" cy="147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4550" y="2766952"/>
            <a:ext cx="2030681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TE</a:t>
            </a:r>
            <a:r>
              <a:rPr lang="en-US" sz="1600" baseline="-25000" dirty="0" smtClean="0">
                <a:solidFill>
                  <a:schemeClr val="bg2"/>
                </a:solidFill>
              </a:rPr>
              <a:t>1</a:t>
            </a:r>
            <a:r>
              <a:rPr lang="en-US" sz="1600" dirty="0" smtClean="0">
                <a:solidFill>
                  <a:schemeClr val="bg2"/>
                </a:solidFill>
              </a:rPr>
              <a:t> mode will start to propagate when the substrate thickness is roughly 1/4 of a dielectric wavelength.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3243469" y="3348181"/>
          <a:ext cx="3730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1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469" y="3348181"/>
                        <a:ext cx="3730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936750" y="90738"/>
            <a:ext cx="51911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 (cont.)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266" y="855029"/>
            <a:ext cx="800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Here we examine the radiation efficiency 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of a small electric dipole placed on top of the substrate (which could model a microstrip antenna, or a bend on a microstrip line). </a:t>
            </a:r>
            <a:endParaRPr lang="en-US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7283614" y="4091338"/>
          <a:ext cx="1409123" cy="79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7" name="Equation" r:id="rId4" imgW="838080" imgH="469800" progId="Equation.DSMT4">
                  <p:embed/>
                </p:oleObj>
              </mc:Choice>
              <mc:Fallback>
                <p:oleObj name="Equation" r:id="rId4" imgW="8380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614" y="4091338"/>
                        <a:ext cx="1409123" cy="79027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7184570" y="1864430"/>
            <a:ext cx="1638795" cy="1947553"/>
            <a:chOff x="7184570" y="2018805"/>
            <a:chExt cx="1638795" cy="194755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184570" y="2018805"/>
              <a:ext cx="1638795" cy="194755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932713" y="3028207"/>
              <a:ext cx="2731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7873348" y="2826286"/>
              <a:ext cx="380010" cy="380010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740748" y="2693686"/>
              <a:ext cx="655114" cy="655114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12079" y="2030680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TM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1600" dirty="0" smtClean="0">
                  <a:solidFill>
                    <a:schemeClr val="bg1"/>
                  </a:solidFill>
                </a:rPr>
                <a:t> SW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063345" y="3146961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6200000">
              <a:off x="8500754" y="2776847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>
              <a:off x="7631876" y="2798618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8085116" y="2420587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8182106" y="2588821"/>
              <a:ext cx="356252" cy="320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8144501" y="3109356"/>
              <a:ext cx="356252" cy="320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7596257" y="3131128"/>
              <a:ext cx="356252" cy="320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5400000" flipH="1">
              <a:off x="7606153" y="2594759"/>
              <a:ext cx="356252" cy="3205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181286" y="1987632"/>
            <a:ext cx="5302641" cy="3803699"/>
            <a:chOff x="1181286" y="1987632"/>
            <a:chExt cx="5302641" cy="3803699"/>
          </a:xfrm>
        </p:grpSpPr>
        <p:grpSp>
          <p:nvGrpSpPr>
            <p:cNvPr id="17" name="Group 16"/>
            <p:cNvGrpSpPr/>
            <p:nvPr/>
          </p:nvGrpSpPr>
          <p:grpSpPr>
            <a:xfrm>
              <a:off x="1181286" y="1987632"/>
              <a:ext cx="5302641" cy="3803699"/>
              <a:chOff x="1953182" y="1583868"/>
              <a:chExt cx="5302641" cy="3803699"/>
            </a:xfrm>
          </p:grpSpPr>
          <p:pic>
            <p:nvPicPr>
              <p:cNvPr id="28058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53182" y="1583868"/>
                <a:ext cx="5302641" cy="3735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280583" name="Object 7"/>
              <p:cNvGraphicFramePr>
                <a:graphicFrameLocks noChangeAspect="1"/>
              </p:cNvGraphicFramePr>
              <p:nvPr/>
            </p:nvGraphicFramePr>
            <p:xfrm>
              <a:off x="4542246" y="4972814"/>
              <a:ext cx="647267" cy="414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608" name="Equation" r:id="rId7" imgW="355320" imgH="228600" progId="Equation.DSMT4">
                      <p:embed/>
                    </p:oleObj>
                  </mc:Choice>
                  <mc:Fallback>
                    <p:oleObj name="Equation" r:id="rId7" imgW="355320" imgH="22860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2246" y="4972814"/>
                            <a:ext cx="647267" cy="414753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0585" name="Object 9"/>
            <p:cNvGraphicFramePr>
              <a:graphicFrameLocks noChangeAspect="1"/>
            </p:cNvGraphicFramePr>
            <p:nvPr/>
          </p:nvGraphicFramePr>
          <p:xfrm>
            <a:off x="3749675" y="2753946"/>
            <a:ext cx="87471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09" name="Equation" r:id="rId9" imgW="520560" imgH="228600" progId="Equation.DSMT4">
                    <p:embed/>
                  </p:oleObj>
                </mc:Choice>
                <mc:Fallback>
                  <p:oleObj name="Equation" r:id="rId9" imgW="52056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9675" y="2753946"/>
                          <a:ext cx="874713" cy="3857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0586" name="Object 10"/>
            <p:cNvGraphicFramePr>
              <a:graphicFrameLocks noChangeAspect="1"/>
            </p:cNvGraphicFramePr>
            <p:nvPr/>
          </p:nvGraphicFramePr>
          <p:xfrm>
            <a:off x="4429125" y="3571488"/>
            <a:ext cx="960438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10" name="Equation" r:id="rId11" imgW="571320" imgH="228600" progId="Equation.DSMT4">
                    <p:embed/>
                  </p:oleObj>
                </mc:Choice>
                <mc:Fallback>
                  <p:oleObj name="Equation" r:id="rId11" imgW="57132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5" y="3571488"/>
                          <a:ext cx="960438" cy="3857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00654" y="6163293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sp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 smtClean="0">
                <a:solidFill>
                  <a:schemeClr val="bg2"/>
                </a:solidFill>
              </a:rPr>
              <a:t> power radiated into space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022" y="6173189"/>
            <a:ext cx="42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sw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 smtClean="0">
                <a:solidFill>
                  <a:schemeClr val="bg2"/>
                </a:solidFill>
              </a:rPr>
              <a:t> power launched into surface wave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64650" y="10502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</a:t>
            </a:r>
          </a:p>
        </p:txBody>
      </p: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2954338" y="815975"/>
            <a:ext cx="3065463" cy="1841499"/>
            <a:chOff x="1805" y="762"/>
            <a:chExt cx="1931" cy="1160"/>
          </a:xfrm>
        </p:grpSpPr>
        <p:sp>
          <p:nvSpPr>
            <p:cNvPr id="48" name="AutoShape 7"/>
            <p:cNvSpPr>
              <a:spLocks noChangeArrowheads="1"/>
            </p:cNvSpPr>
            <p:nvPr/>
          </p:nvSpPr>
          <p:spPr bwMode="auto">
            <a:xfrm rot="13933154">
              <a:off x="2324" y="900"/>
              <a:ext cx="629" cy="1382"/>
            </a:xfrm>
            <a:prstGeom prst="can">
              <a:avLst>
                <a:gd name="adj" fmla="val 54928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 flipV="1">
              <a:off x="3231" y="989"/>
              <a:ext cx="251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H="1" flipV="1">
              <a:off x="2025" y="1691"/>
              <a:ext cx="184" cy="23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1805" y="1413"/>
              <a:ext cx="2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 </a:t>
              </a: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3518" y="762"/>
              <a:ext cx="21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 </a:t>
              </a:r>
            </a:p>
          </p:txBody>
        </p:sp>
        <p:graphicFrame>
          <p:nvGraphicFramePr>
            <p:cNvPr id="53" name="Object 25"/>
            <p:cNvGraphicFramePr>
              <a:graphicFrameLocks noChangeAspect="1"/>
            </p:cNvGraphicFramePr>
            <p:nvPr/>
          </p:nvGraphicFramePr>
          <p:xfrm>
            <a:off x="2482" y="1348"/>
            <a:ext cx="484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883" name="Equation" r:id="rId4" imgW="368280" imgH="228600" progId="Equation.DSMT4">
                    <p:embed/>
                  </p:oleObj>
                </mc:Choice>
                <mc:Fallback>
                  <p:oleObj name="Equation" r:id="rId4" imgW="3682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2" y="1348"/>
                          <a:ext cx="484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050925" y="3198813"/>
            <a:ext cx="6826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serves as a model for a </a:t>
            </a:r>
            <a:r>
              <a:rPr lang="en-US" sz="2000" u="sng" dirty="0">
                <a:solidFill>
                  <a:schemeClr val="bg1"/>
                </a:solidFill>
              </a:rPr>
              <a:t>single-mode</a:t>
            </a:r>
            <a:r>
              <a:rPr lang="en-US" sz="2000" dirty="0">
                <a:solidFill>
                  <a:schemeClr val="bg1"/>
                </a:solidFill>
              </a:rPr>
              <a:t> fiber-optic cable. </a:t>
            </a:r>
          </a:p>
        </p:txBody>
      </p:sp>
      <p:pic>
        <p:nvPicPr>
          <p:cNvPr id="55" name="Picture 29" descr="Fiber-op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5" y="3832225"/>
            <a:ext cx="2219325" cy="2784475"/>
          </a:xfrm>
          <a:prstGeom prst="rect">
            <a:avLst/>
          </a:prstGeom>
          <a:noFill/>
        </p:spPr>
      </p:pic>
      <p:pic>
        <p:nvPicPr>
          <p:cNvPr id="56" name="Picture 33" descr="Fiber-Optic-Cab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4225" y="4206875"/>
            <a:ext cx="2622550" cy="2054225"/>
          </a:xfrm>
          <a:prstGeom prst="rect">
            <a:avLst/>
          </a:prstGeom>
          <a:noFill/>
        </p:spPr>
      </p:pic>
      <p:pic>
        <p:nvPicPr>
          <p:cNvPr id="57" name="Picture 39" descr="fiber_1_11749736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750" y="3749675"/>
            <a:ext cx="1822450" cy="292735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5985163" y="1591294"/>
            <a:ext cx="2790701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physics is similar to that of the TM</a:t>
            </a:r>
            <a:r>
              <a:rPr lang="en-US" baseline="-25000" dirty="0" smtClean="0">
                <a:solidFill>
                  <a:schemeClr val="bg2"/>
                </a:solidFill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surface wave on a grounded substrate.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Fiber-Optic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Guide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70462" y="1876425"/>
            <a:ext cx="8122276" cy="4286869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179326" y="1118817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types of fiber-optic guides: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87363" y="228441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Single-mode fiber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73075" y="41830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Multi-mode fiber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285837" y="2692400"/>
            <a:ext cx="70625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This fiber carries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 single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mode (HE</a:t>
            </a:r>
            <a:r>
              <a:rPr lang="en-US" kern="0" baseline="-25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). This requires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fiber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diameter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 be on the order of a wavelength. It has less loss, dispersion, and signal distortion than multimode fiber. It is often used for long-distances (e.g., greater than 1 km). 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341398" y="4557713"/>
            <a:ext cx="71257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This fiber has a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diameter that is large relative to a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wavelength (e.g., 10 wavelengths).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It operates on the principle of total internal reflection (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critical-angle 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). It can handle more power than the single-mode fiber, and is less expensive, it but has more loss and dispersion. 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17588" y="1033963"/>
            <a:ext cx="6924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Dominant mode (lowest cutoff frequency):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HE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11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0)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75426" y="5188571"/>
            <a:ext cx="81692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field shape</a:t>
            </a:r>
            <a:r>
              <a:rPr lang="en-US" dirty="0">
                <a:solidFill>
                  <a:schemeClr val="bg1"/>
                </a:solidFill>
              </a:rPr>
              <a:t> is somewhat similar to the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TE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</a:rPr>
              <a:t>11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circular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waveguide </a:t>
            </a:r>
            <a:r>
              <a:rPr lang="en-US" dirty="0">
                <a:solidFill>
                  <a:schemeClr val="bg1"/>
                </a:solidFill>
              </a:rPr>
              <a:t>mode.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581891" y="160586"/>
            <a:ext cx="806334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Rod: Single Mode Fiber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35025" y="4131175"/>
            <a:ext cx="7637463" cy="83099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</a:t>
            </a:r>
            <a:r>
              <a:rPr lang="en-US" sz="1600" dirty="0">
                <a:solidFill>
                  <a:schemeClr val="bg2"/>
                </a:solidFill>
              </a:rPr>
              <a:t>notation 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HE</a:t>
            </a:r>
            <a:r>
              <a:rPr lang="en-US" sz="1600" dirty="0">
                <a:solidFill>
                  <a:schemeClr val="bg2"/>
                </a:solidFill>
              </a:rPr>
              <a:t> means that the mode is hybrid, and has both 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16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600" i="1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and 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16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600" dirty="0">
                <a:solidFill>
                  <a:schemeClr val="bg2"/>
                </a:solidFill>
              </a:rPr>
              <a:t>, although 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16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600" dirty="0">
                <a:solidFill>
                  <a:schemeClr val="bg2"/>
                </a:solidFill>
              </a:rPr>
              <a:t> is stronger. (For an 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EH</a:t>
            </a:r>
            <a:r>
              <a:rPr lang="en-US" sz="1600" dirty="0">
                <a:solidFill>
                  <a:schemeClr val="bg2"/>
                </a:solidFill>
              </a:rPr>
              <a:t> mode, </a:t>
            </a:r>
            <a:r>
              <a:rPr lang="en-US" sz="1600" i="1" dirty="0" err="1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1600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1600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would be stronger.)</a:t>
            </a:r>
            <a:endParaRPr lang="en-US" sz="1600" baseline="-25000" dirty="0">
              <a:solidFill>
                <a:schemeClr val="bg2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71463" y="5629775"/>
            <a:ext cx="86820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physical properties</a:t>
            </a:r>
            <a:r>
              <a:rPr lang="en-US" dirty="0">
                <a:solidFill>
                  <a:schemeClr val="bg1"/>
                </a:solidFill>
              </a:rPr>
              <a:t> of the fields are similar to those of the TM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surface wave on a </a:t>
            </a:r>
            <a:r>
              <a:rPr lang="en-US" dirty="0" smtClean="0">
                <a:solidFill>
                  <a:schemeClr val="bg1"/>
                </a:solidFill>
              </a:rPr>
              <a:t>slab. </a:t>
            </a:r>
            <a:r>
              <a:rPr lang="en-US" dirty="0">
                <a:solidFill>
                  <a:schemeClr val="bg1"/>
                </a:solidFill>
              </a:rPr>
              <a:t>(For example, at low frequency the field is </a:t>
            </a:r>
            <a:r>
              <a:rPr lang="en-US" dirty="0" smtClean="0">
                <a:solidFill>
                  <a:schemeClr val="bg1"/>
                </a:solidFill>
              </a:rPr>
              <a:t>more loosely </a:t>
            </a:r>
            <a:r>
              <a:rPr lang="en-US" dirty="0">
                <a:solidFill>
                  <a:schemeClr val="bg1"/>
                </a:solidFill>
              </a:rPr>
              <a:t>bound to the rod.)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891" y="1828805"/>
            <a:ext cx="3123211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dominant mode is a </a:t>
            </a:r>
            <a:r>
              <a:rPr lang="en-US" sz="1600" dirty="0" smtClean="0">
                <a:solidFill>
                  <a:srgbClr val="FF0000"/>
                </a:solidFill>
              </a:rPr>
              <a:t>hybrid</a:t>
            </a:r>
            <a:r>
              <a:rPr lang="en-US" sz="1600" dirty="0" smtClean="0">
                <a:solidFill>
                  <a:schemeClr val="bg2"/>
                </a:solidFill>
              </a:rPr>
              <a:t> mode (it has both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and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).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3174" y="2226175"/>
            <a:ext cx="2777114" cy="1450975"/>
            <a:chOff x="3333174" y="2226175"/>
            <a:chExt cx="2777114" cy="1450975"/>
          </a:xfrm>
        </p:grpSpPr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14111500">
              <a:off x="4256881" y="1709444"/>
              <a:ext cx="1336675" cy="2370138"/>
            </a:xfrm>
            <a:prstGeom prst="can">
              <a:avLst>
                <a:gd name="adj" fmla="val 88658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4419600" y="2808788"/>
              <a:ext cx="0" cy="8572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V="1">
              <a:off x="4676775" y="2980237"/>
              <a:ext cx="69025" cy="1630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 flipV="1">
              <a:off x="4043362" y="2932612"/>
              <a:ext cx="80962" cy="1725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4583113" y="3024688"/>
              <a:ext cx="141287" cy="652462"/>
            </a:xfrm>
            <a:custGeom>
              <a:avLst/>
              <a:gdLst/>
              <a:ahLst/>
              <a:cxnLst>
                <a:cxn ang="0">
                  <a:pos x="5" y="372"/>
                </a:cxn>
                <a:cxn ang="0">
                  <a:pos x="14" y="180"/>
                </a:cxn>
                <a:cxn ang="0">
                  <a:pos x="89" y="0"/>
                </a:cxn>
              </a:cxnLst>
              <a:rect l="0" t="0" r="r" b="b"/>
              <a:pathLst>
                <a:path w="89" h="372">
                  <a:moveTo>
                    <a:pt x="5" y="372"/>
                  </a:moveTo>
                  <a:cubicBezTo>
                    <a:pt x="2" y="307"/>
                    <a:pt x="0" y="242"/>
                    <a:pt x="14" y="180"/>
                  </a:cubicBezTo>
                  <a:cubicBezTo>
                    <a:pt x="28" y="118"/>
                    <a:pt x="58" y="59"/>
                    <a:pt x="89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 flipH="1">
              <a:off x="4071938" y="2977063"/>
              <a:ext cx="158750" cy="652462"/>
            </a:xfrm>
            <a:custGeom>
              <a:avLst/>
              <a:gdLst/>
              <a:ahLst/>
              <a:cxnLst>
                <a:cxn ang="0">
                  <a:pos x="5" y="372"/>
                </a:cxn>
                <a:cxn ang="0">
                  <a:pos x="14" y="180"/>
                </a:cxn>
                <a:cxn ang="0">
                  <a:pos x="89" y="0"/>
                </a:cxn>
              </a:cxnLst>
              <a:rect l="0" t="0" r="r" b="b"/>
              <a:pathLst>
                <a:path w="89" h="372">
                  <a:moveTo>
                    <a:pt x="5" y="372"/>
                  </a:moveTo>
                  <a:cubicBezTo>
                    <a:pt x="2" y="307"/>
                    <a:pt x="0" y="242"/>
                    <a:pt x="14" y="180"/>
                  </a:cubicBezTo>
                  <a:cubicBezTo>
                    <a:pt x="28" y="118"/>
                    <a:pt x="58" y="59"/>
                    <a:pt x="89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2" name="Object 16"/>
            <p:cNvGraphicFramePr>
              <a:graphicFrameLocks noChangeAspect="1"/>
            </p:cNvGraphicFramePr>
            <p:nvPr/>
          </p:nvGraphicFramePr>
          <p:xfrm>
            <a:off x="3333174" y="2712280"/>
            <a:ext cx="329642" cy="467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10" name="Equation" r:id="rId4" imgW="152280" imgH="215640" progId="Equation.DSMT4">
                    <p:embed/>
                  </p:oleObj>
                </mc:Choice>
                <mc:Fallback>
                  <p:oleObj name="Equation" r:id="rId4" imgW="15228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174" y="2712280"/>
                          <a:ext cx="329642" cy="467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5549495" y="3350919"/>
            <a:ext cx="3095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HE</a:t>
            </a:r>
            <a:r>
              <a:rPr lang="en-US" sz="1600" baseline="-250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>
                <a:solidFill>
                  <a:srgbClr val="FF0000"/>
                </a:solidFill>
              </a:rPr>
              <a:t> mode on single-mode fiber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36899" name="Object 3"/>
          <p:cNvGraphicFramePr>
            <a:graphicFrameLocks noChangeAspect="1"/>
          </p:cNvGraphicFramePr>
          <p:nvPr/>
        </p:nvGraphicFramePr>
        <p:xfrm>
          <a:off x="6380163" y="2030413"/>
          <a:ext cx="1603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1" name="Equation" r:id="rId6" imgW="952200" imgH="291960" progId="Equation.DSMT4">
                  <p:embed/>
                </p:oleObj>
              </mc:Choice>
              <mc:Fallback>
                <p:oleObj name="Equation" r:id="rId6" imgW="9522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030413"/>
                        <a:ext cx="1603375" cy="490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24025" y="9315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Mode Fiber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1925" y="1357313"/>
            <a:ext cx="3611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What they look like in practice:</a:t>
            </a:r>
          </a:p>
        </p:txBody>
      </p:sp>
      <p:pic>
        <p:nvPicPr>
          <p:cNvPr id="17" name="Picture 13" descr="Light-ARMOR-Fiber-Optic-Cable-hi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2027238"/>
            <a:ext cx="2644775" cy="2089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" name="Picture 14" descr="FIBER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863" y="4549775"/>
            <a:ext cx="2606675" cy="1801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" name="Picture 16" descr="cable_uk-xglo-fiber-optic-cable-sm_o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100" y="3868738"/>
            <a:ext cx="4114800" cy="2678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575" y="1433513"/>
            <a:ext cx="2647950" cy="21494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97638" y="985651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Single-mode fiber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289" y="988022"/>
            <a:ext cx="332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http://en.wikipedia.org/wiki/Optical_fiber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888738" y="160650"/>
            <a:ext cx="5283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Grounded Dielectric Slab</a:t>
            </a:r>
          </a:p>
        </p:txBody>
      </p:sp>
      <p:sp>
        <p:nvSpPr>
          <p:cNvPr id="196805" name="Text Box 197"/>
          <p:cNvSpPr txBox="1">
            <a:spLocks noChangeArrowheads="1"/>
          </p:cNvSpPr>
          <p:nvPr/>
        </p:nvSpPr>
        <p:spPr bwMode="auto">
          <a:xfrm>
            <a:off x="614843" y="4256869"/>
            <a:ext cx="78309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Goal: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Determine </a:t>
            </a:r>
            <a:r>
              <a:rPr lang="en-US" sz="2000" dirty="0">
                <a:solidFill>
                  <a:schemeClr val="bg1"/>
                </a:solidFill>
              </a:rPr>
              <a:t>the modes of propagation and their wavenumbers.</a:t>
            </a:r>
          </a:p>
        </p:txBody>
      </p:sp>
      <p:sp>
        <p:nvSpPr>
          <p:cNvPr id="196806" name="Text Box 198"/>
          <p:cNvSpPr txBox="1">
            <a:spLocks noChangeArrowheads="1"/>
          </p:cNvSpPr>
          <p:nvPr/>
        </p:nvSpPr>
        <p:spPr bwMode="auto">
          <a:xfrm>
            <a:off x="921508" y="4951003"/>
            <a:ext cx="75231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Assumption</a:t>
            </a:r>
            <a:r>
              <a:rPr lang="en-US" dirty="0">
                <a:solidFill>
                  <a:schemeClr val="bg2"/>
                </a:solidFill>
              </a:rPr>
              <a:t>: There is no variation of the fields in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 direction, and propagation is along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direction.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78639" y="1407881"/>
            <a:ext cx="6691580" cy="2344409"/>
            <a:chOff x="1488808" y="1455789"/>
            <a:chExt cx="6691580" cy="2344409"/>
          </a:xfrm>
        </p:grpSpPr>
        <p:sp>
          <p:nvSpPr>
            <p:cNvPr id="196636" name="Line 28"/>
            <p:cNvSpPr>
              <a:spLocks noChangeShapeType="1"/>
            </p:cNvSpPr>
            <p:nvPr/>
          </p:nvSpPr>
          <p:spPr bwMode="auto">
            <a:xfrm flipV="1">
              <a:off x="4433621" y="1813638"/>
              <a:ext cx="0" cy="684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642" name="Line 34"/>
            <p:cNvSpPr>
              <a:spLocks noChangeShapeType="1"/>
            </p:cNvSpPr>
            <p:nvPr/>
          </p:nvSpPr>
          <p:spPr bwMode="auto">
            <a:xfrm flipV="1">
              <a:off x="7453046" y="3283664"/>
              <a:ext cx="3905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648" name="Rectangle 40"/>
            <p:cNvSpPr>
              <a:spLocks noChangeArrowheads="1"/>
            </p:cNvSpPr>
            <p:nvPr/>
          </p:nvSpPr>
          <p:spPr bwMode="auto">
            <a:xfrm>
              <a:off x="1493571" y="2596276"/>
              <a:ext cx="5870575" cy="68262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9" name="Line 41"/>
            <p:cNvSpPr>
              <a:spLocks noChangeShapeType="1"/>
            </p:cNvSpPr>
            <p:nvPr/>
          </p:nvSpPr>
          <p:spPr bwMode="auto">
            <a:xfrm>
              <a:off x="1657083" y="2597864"/>
              <a:ext cx="0" cy="6572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665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347732"/>
                </p:ext>
              </p:extLst>
            </p:nvPr>
          </p:nvGraphicFramePr>
          <p:xfrm>
            <a:off x="6010008" y="2667714"/>
            <a:ext cx="854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59" name="Equation" r:id="rId4" imgW="368280" imgH="228600" progId="Equation.DSMT4">
                    <p:embed/>
                  </p:oleObj>
                </mc:Choice>
                <mc:Fallback>
                  <p:oleObj name="Equation" r:id="rId4" imgW="368280" imgH="2286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008" y="2667714"/>
                          <a:ext cx="854075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6808" name="Rectangle 200"/>
            <p:cNvSpPr>
              <a:spLocks noChangeArrowheads="1"/>
            </p:cNvSpPr>
            <p:nvPr/>
          </p:nvSpPr>
          <p:spPr bwMode="auto">
            <a:xfrm>
              <a:off x="1488808" y="3280489"/>
              <a:ext cx="5875338" cy="123825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853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505870"/>
                </p:ext>
              </p:extLst>
            </p:nvPr>
          </p:nvGraphicFramePr>
          <p:xfrm>
            <a:off x="4327526" y="1455789"/>
            <a:ext cx="215900" cy="23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60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7526" y="1455789"/>
                          <a:ext cx="215900" cy="238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32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914095"/>
                </p:ext>
              </p:extLst>
            </p:nvPr>
          </p:nvGraphicFramePr>
          <p:xfrm>
            <a:off x="7986713" y="3179763"/>
            <a:ext cx="193675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61" name="Equation" r:id="rId8" imgW="114120" imgH="126720" progId="Equation.DSMT4">
                    <p:embed/>
                  </p:oleObj>
                </mc:Choice>
                <mc:Fallback>
                  <p:oleObj name="Equation" r:id="rId8" imgW="114120" imgH="1267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6713" y="3179763"/>
                          <a:ext cx="193675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33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463012"/>
                </p:ext>
              </p:extLst>
            </p:nvPr>
          </p:nvGraphicFramePr>
          <p:xfrm>
            <a:off x="1766888" y="2803525"/>
            <a:ext cx="214312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62" name="Equation" r:id="rId10" imgW="126720" imgH="177480" progId="Equation.DSMT4">
                    <p:embed/>
                  </p:oleObj>
                </mc:Choice>
                <mc:Fallback>
                  <p:oleObj name="Equation" r:id="rId10" imgW="12672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888" y="2803525"/>
                          <a:ext cx="214312" cy="30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936175"/>
                </p:ext>
              </p:extLst>
            </p:nvPr>
          </p:nvGraphicFramePr>
          <p:xfrm>
            <a:off x="4924788" y="1986182"/>
            <a:ext cx="1271763" cy="404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63" name="Equation" r:id="rId12" imgW="838080" imgH="266400" progId="Equation.DSMT4">
                    <p:embed/>
                  </p:oleObj>
                </mc:Choice>
                <mc:Fallback>
                  <p:oleObj name="Equation" r:id="rId12" imgW="8380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24788" y="1986182"/>
                          <a:ext cx="1271763" cy="404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425944" y="273740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Lossless slab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0774" y="343086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Ground plane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31225" y="81150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Multimode Fiber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089" y="2762250"/>
            <a:ext cx="3754474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77618" y="6271512"/>
            <a:ext cx="375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http://en.wikipedia.org/wiki/Optical_fiber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99900" y="636588"/>
            <a:ext cx="5767388" cy="2665412"/>
            <a:chOff x="896" y="401"/>
            <a:chExt cx="3633" cy="1679"/>
          </a:xfrm>
        </p:grpSpPr>
        <p:pic>
          <p:nvPicPr>
            <p:cNvPr id="35847" name="Picture 12" descr="File:Optical-fibre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8" y="401"/>
              <a:ext cx="3621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1967" y="541"/>
              <a:ext cx="15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FF"/>
                  </a:solidFill>
                  <a:latin typeface="Calibri"/>
                </a:rPr>
                <a:t>Higher index core region</a:t>
              </a: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896" y="960"/>
              <a:ext cx="760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936" y="1304"/>
              <a:ext cx="73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16200000" flipH="1">
            <a:off x="3833831" y="1453357"/>
            <a:ext cx="720725" cy="26511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2679" y="137753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Multimode fiber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7069" y="3258417"/>
            <a:ext cx="255319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multimode fiber can be explained using geometrical optics and internal reflection.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“ray” of light is actually a superposition of many waveguide modes (hence the name “multimode”).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695450" y="5720060"/>
            <a:ext cx="429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 laser bouncing down an acrylic rod, illustrating the total internal reflection of light in a multi-mode optical fiber</a:t>
            </a:r>
            <a:endParaRPr lang="en-US" sz="12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875210" y="125021"/>
            <a:ext cx="3295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Slab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08920" y="1244930"/>
            <a:ext cx="2233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TM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modes: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60647" y="1194090"/>
            <a:ext cx="330134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These modes may also be classified as  TM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and TE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41375" y="1379589"/>
            <a:ext cx="7424738" cy="1960511"/>
            <a:chOff x="841375" y="1379589"/>
            <a:chExt cx="7424738" cy="1960511"/>
          </a:xfrm>
        </p:grpSpPr>
        <p:sp>
          <p:nvSpPr>
            <p:cNvPr id="234508" name="Line 12"/>
            <p:cNvSpPr>
              <a:spLocks noChangeShapeType="1"/>
            </p:cNvSpPr>
            <p:nvPr/>
          </p:nvSpPr>
          <p:spPr bwMode="auto">
            <a:xfrm flipV="1">
              <a:off x="4497388" y="1725615"/>
              <a:ext cx="0" cy="684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 flipV="1">
              <a:off x="7516813" y="3219454"/>
              <a:ext cx="4143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513" name="Rectangle 17"/>
            <p:cNvSpPr>
              <a:spLocks noChangeArrowheads="1"/>
            </p:cNvSpPr>
            <p:nvPr/>
          </p:nvSpPr>
          <p:spPr bwMode="auto">
            <a:xfrm>
              <a:off x="1557338" y="2525716"/>
              <a:ext cx="5864225" cy="68262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4515" name="Object 19"/>
            <p:cNvGraphicFramePr>
              <a:graphicFrameLocks noChangeAspect="1"/>
            </p:cNvGraphicFramePr>
            <p:nvPr/>
          </p:nvGraphicFramePr>
          <p:xfrm>
            <a:off x="6073775" y="2579691"/>
            <a:ext cx="854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4" name="Equation" r:id="rId4" imgW="368280" imgH="228600" progId="Equation.DSMT4">
                    <p:embed/>
                  </p:oleObj>
                </mc:Choice>
                <mc:Fallback>
                  <p:oleObj name="Equation" r:id="rId4" imgW="36828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5" y="2579691"/>
                          <a:ext cx="854075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26" name="Oval 30"/>
            <p:cNvSpPr>
              <a:spLocks noChangeArrowheads="1"/>
            </p:cNvSpPr>
            <p:nvPr/>
          </p:nvSpPr>
          <p:spPr bwMode="auto">
            <a:xfrm>
              <a:off x="2514600" y="2705103"/>
              <a:ext cx="279400" cy="268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7" name="Line 31"/>
            <p:cNvSpPr>
              <a:spLocks noChangeShapeType="1"/>
            </p:cNvSpPr>
            <p:nvPr/>
          </p:nvSpPr>
          <p:spPr bwMode="auto">
            <a:xfrm flipV="1">
              <a:off x="2560638" y="2736853"/>
              <a:ext cx="185738" cy="2047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528" name="Line 32"/>
            <p:cNvSpPr>
              <a:spLocks noChangeShapeType="1"/>
            </p:cNvSpPr>
            <p:nvPr/>
          </p:nvSpPr>
          <p:spPr bwMode="auto">
            <a:xfrm>
              <a:off x="2551113" y="2736853"/>
              <a:ext cx="200025" cy="2000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531" name="Line 35"/>
            <p:cNvSpPr>
              <a:spLocks noChangeShapeType="1"/>
            </p:cNvSpPr>
            <p:nvPr/>
          </p:nvSpPr>
          <p:spPr bwMode="auto">
            <a:xfrm>
              <a:off x="2749550" y="2943228"/>
              <a:ext cx="2413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35" name="Line 139"/>
            <p:cNvSpPr>
              <a:spLocks noChangeShapeType="1"/>
            </p:cNvSpPr>
            <p:nvPr/>
          </p:nvSpPr>
          <p:spPr bwMode="auto">
            <a:xfrm flipV="1">
              <a:off x="2774950" y="2543178"/>
              <a:ext cx="24130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36" name="Line 140"/>
            <p:cNvSpPr>
              <a:spLocks noChangeShapeType="1"/>
            </p:cNvSpPr>
            <p:nvPr/>
          </p:nvSpPr>
          <p:spPr bwMode="auto">
            <a:xfrm flipH="1" flipV="1">
              <a:off x="3041650" y="2543178"/>
              <a:ext cx="723900" cy="6350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37" name="Line 141"/>
            <p:cNvSpPr>
              <a:spLocks noChangeShapeType="1"/>
            </p:cNvSpPr>
            <p:nvPr/>
          </p:nvSpPr>
          <p:spPr bwMode="auto">
            <a:xfrm flipV="1">
              <a:off x="3778250" y="2689228"/>
              <a:ext cx="609600" cy="488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44" name="Rectangle 148"/>
            <p:cNvSpPr>
              <a:spLocks noChangeArrowheads="1"/>
            </p:cNvSpPr>
            <p:nvPr/>
          </p:nvSpPr>
          <p:spPr bwMode="auto">
            <a:xfrm>
              <a:off x="1552575" y="3200499"/>
              <a:ext cx="5873750" cy="111125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39491" y="2814452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Plane wave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45" name="Object 43"/>
            <p:cNvGraphicFramePr>
              <a:graphicFrameLocks noChangeAspect="1"/>
            </p:cNvGraphicFramePr>
            <p:nvPr/>
          </p:nvGraphicFramePr>
          <p:xfrm>
            <a:off x="4394201" y="1379589"/>
            <a:ext cx="215900" cy="23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5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201" y="1379589"/>
                          <a:ext cx="215900" cy="238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3"/>
            <p:cNvGraphicFramePr>
              <a:graphicFrameLocks noChangeAspect="1"/>
            </p:cNvGraphicFramePr>
            <p:nvPr/>
          </p:nvGraphicFramePr>
          <p:xfrm>
            <a:off x="8070850" y="3122613"/>
            <a:ext cx="195263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6" name="Equation" r:id="rId8" imgW="114120" imgH="126720" progId="Equation.DSMT4">
                    <p:embed/>
                  </p:oleObj>
                </mc:Choice>
                <mc:Fallback>
                  <p:oleObj name="Equation" r:id="rId8" imgW="114120" imgH="12672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850" y="3122613"/>
                          <a:ext cx="195263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43"/>
            <p:cNvGraphicFramePr>
              <a:graphicFrameLocks noChangeAspect="1"/>
            </p:cNvGraphicFramePr>
            <p:nvPr/>
          </p:nvGraphicFramePr>
          <p:xfrm>
            <a:off x="2132013" y="2584450"/>
            <a:ext cx="30321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7" name="Equation" r:id="rId10" imgW="177480" imgH="190440" progId="Equation.DSMT4">
                    <p:embed/>
                  </p:oleObj>
                </mc:Choice>
                <mc:Fallback>
                  <p:oleObj name="Equation" r:id="rId10" imgW="177480" imgH="1904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013" y="2584450"/>
                          <a:ext cx="303212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43"/>
            <p:cNvGraphicFramePr>
              <a:graphicFrameLocks noChangeAspect="1"/>
            </p:cNvGraphicFramePr>
            <p:nvPr/>
          </p:nvGraphicFramePr>
          <p:xfrm>
            <a:off x="2952750" y="2794000"/>
            <a:ext cx="2603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8" name="Equation" r:id="rId12" imgW="152280" imgH="190440" progId="Equation.DSMT4">
                    <p:embed/>
                  </p:oleObj>
                </mc:Choice>
                <mc:Fallback>
                  <p:oleObj name="Equation" r:id="rId12" imgW="152280" imgH="19044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0" y="2794000"/>
                          <a:ext cx="2603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3"/>
            <p:cNvGraphicFramePr>
              <a:graphicFrameLocks noChangeAspect="1"/>
            </p:cNvGraphicFramePr>
            <p:nvPr/>
          </p:nvGraphicFramePr>
          <p:xfrm>
            <a:off x="841375" y="2647950"/>
            <a:ext cx="541338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9" name="Equation" r:id="rId14" imgW="317160" imgH="228600" progId="Equation.DSMT4">
                    <p:embed/>
                  </p:oleObj>
                </mc:Choice>
                <mc:Fallback>
                  <p:oleObj name="Equation" r:id="rId14" imgW="317160" imgH="2286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375" y="2647950"/>
                          <a:ext cx="541338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852488" y="3846564"/>
            <a:ext cx="7413625" cy="1957340"/>
            <a:chOff x="852488" y="3846564"/>
            <a:chExt cx="7413625" cy="1957340"/>
          </a:xfrm>
        </p:grpSpPr>
        <p:sp>
          <p:nvSpPr>
            <p:cNvPr id="234516" name="Line 20"/>
            <p:cNvSpPr>
              <a:spLocks noChangeShapeType="1"/>
            </p:cNvSpPr>
            <p:nvPr/>
          </p:nvSpPr>
          <p:spPr bwMode="auto">
            <a:xfrm flipV="1">
              <a:off x="4552951" y="4198940"/>
              <a:ext cx="0" cy="684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521" name="Rectangle 25"/>
            <p:cNvSpPr>
              <a:spLocks noChangeArrowheads="1"/>
            </p:cNvSpPr>
            <p:nvPr/>
          </p:nvSpPr>
          <p:spPr bwMode="auto">
            <a:xfrm>
              <a:off x="1612901" y="4987928"/>
              <a:ext cx="5864225" cy="68262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4523" name="Object 27"/>
            <p:cNvGraphicFramePr>
              <a:graphicFrameLocks noChangeAspect="1"/>
            </p:cNvGraphicFramePr>
            <p:nvPr/>
          </p:nvGraphicFramePr>
          <p:xfrm>
            <a:off x="6129338" y="5053016"/>
            <a:ext cx="854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0" name="Equation" r:id="rId16" imgW="368280" imgH="228600" progId="Equation.DSMT4">
                    <p:embed/>
                  </p:oleObj>
                </mc:Choice>
                <mc:Fallback>
                  <p:oleObj name="Equation" r:id="rId16" imgW="36828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5053016"/>
                          <a:ext cx="854075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29" name="Oval 33"/>
            <p:cNvSpPr>
              <a:spLocks noChangeArrowheads="1"/>
            </p:cNvSpPr>
            <p:nvPr/>
          </p:nvSpPr>
          <p:spPr bwMode="auto">
            <a:xfrm>
              <a:off x="2551113" y="5170491"/>
              <a:ext cx="279400" cy="268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0" name="Oval 34"/>
            <p:cNvSpPr>
              <a:spLocks noChangeArrowheads="1"/>
            </p:cNvSpPr>
            <p:nvPr/>
          </p:nvSpPr>
          <p:spPr bwMode="auto">
            <a:xfrm>
              <a:off x="2646363" y="5249866"/>
              <a:ext cx="88900" cy="889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2" name="Line 36"/>
            <p:cNvSpPr>
              <a:spLocks noChangeShapeType="1"/>
            </p:cNvSpPr>
            <p:nvPr/>
          </p:nvSpPr>
          <p:spPr bwMode="auto">
            <a:xfrm>
              <a:off x="2786063" y="5407028"/>
              <a:ext cx="241300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38" name="Line 142"/>
            <p:cNvSpPr>
              <a:spLocks noChangeShapeType="1"/>
            </p:cNvSpPr>
            <p:nvPr/>
          </p:nvSpPr>
          <p:spPr bwMode="auto">
            <a:xfrm flipV="1">
              <a:off x="2811463" y="5000628"/>
              <a:ext cx="24130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39" name="Line 143"/>
            <p:cNvSpPr>
              <a:spLocks noChangeShapeType="1"/>
            </p:cNvSpPr>
            <p:nvPr/>
          </p:nvSpPr>
          <p:spPr bwMode="auto">
            <a:xfrm flipH="1" flipV="1">
              <a:off x="3078163" y="5000628"/>
              <a:ext cx="723900" cy="6350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40" name="Line 144"/>
            <p:cNvSpPr>
              <a:spLocks noChangeShapeType="1"/>
            </p:cNvSpPr>
            <p:nvPr/>
          </p:nvSpPr>
          <p:spPr bwMode="auto">
            <a:xfrm flipV="1">
              <a:off x="3814763" y="5146678"/>
              <a:ext cx="609600" cy="488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646" name="Rectangle 150"/>
            <p:cNvSpPr>
              <a:spLocks noChangeArrowheads="1"/>
            </p:cNvSpPr>
            <p:nvPr/>
          </p:nvSpPr>
          <p:spPr bwMode="auto">
            <a:xfrm>
              <a:off x="1609726" y="5664204"/>
              <a:ext cx="5873750" cy="1397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7538584" y="5651913"/>
              <a:ext cx="4039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6996" y="5284519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Plane wave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46" name="Object 43"/>
            <p:cNvGraphicFramePr>
              <a:graphicFrameLocks noChangeAspect="1"/>
            </p:cNvGraphicFramePr>
            <p:nvPr/>
          </p:nvGraphicFramePr>
          <p:xfrm>
            <a:off x="4460876" y="3846564"/>
            <a:ext cx="215900" cy="23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1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876" y="3846564"/>
                          <a:ext cx="215900" cy="238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3"/>
            <p:cNvGraphicFramePr>
              <a:graphicFrameLocks noChangeAspect="1"/>
            </p:cNvGraphicFramePr>
            <p:nvPr/>
          </p:nvGraphicFramePr>
          <p:xfrm>
            <a:off x="8070850" y="5556188"/>
            <a:ext cx="195263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2" name="Equation" r:id="rId18" imgW="114120" imgH="126720" progId="Equation.DSMT4">
                    <p:embed/>
                  </p:oleObj>
                </mc:Choice>
                <mc:Fallback>
                  <p:oleObj name="Equation" r:id="rId18" imgW="114120" imgH="12672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850" y="5556188"/>
                          <a:ext cx="195263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3"/>
            <p:cNvGraphicFramePr>
              <a:graphicFrameLocks noChangeAspect="1"/>
            </p:cNvGraphicFramePr>
            <p:nvPr/>
          </p:nvGraphicFramePr>
          <p:xfrm>
            <a:off x="2190750" y="5032375"/>
            <a:ext cx="2603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3" name="Equation" r:id="rId19" imgW="152280" imgH="190440" progId="Equation.DSMT4">
                    <p:embed/>
                  </p:oleObj>
                </mc:Choice>
                <mc:Fallback>
                  <p:oleObj name="Equation" r:id="rId19" imgW="152280" imgH="19044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750" y="5032375"/>
                          <a:ext cx="2603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3"/>
            <p:cNvGraphicFramePr>
              <a:graphicFrameLocks noChangeAspect="1"/>
            </p:cNvGraphicFramePr>
            <p:nvPr/>
          </p:nvGraphicFramePr>
          <p:xfrm>
            <a:off x="2960688" y="5194300"/>
            <a:ext cx="30321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4" name="Equation" r:id="rId20" imgW="177480" imgH="190440" progId="Equation.DSMT4">
                    <p:embed/>
                  </p:oleObj>
                </mc:Choice>
                <mc:Fallback>
                  <p:oleObj name="Equation" r:id="rId20" imgW="177480" imgH="19044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688" y="5194300"/>
                          <a:ext cx="303212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533" name="Object 43"/>
            <p:cNvGraphicFramePr>
              <a:graphicFrameLocks noChangeAspect="1"/>
            </p:cNvGraphicFramePr>
            <p:nvPr/>
          </p:nvGraphicFramePr>
          <p:xfrm>
            <a:off x="852488" y="5124450"/>
            <a:ext cx="49847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05" name="Equation" r:id="rId21" imgW="291960" imgH="228600" progId="Equation.DSMT4">
                    <p:embed/>
                  </p:oleObj>
                </mc:Choice>
                <mc:Fallback>
                  <p:oleObj name="Equation" r:id="rId21" imgW="291960" imgH="22860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488" y="5124450"/>
                          <a:ext cx="498475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2731449" y="106875"/>
            <a:ext cx="3189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Wave</a:t>
            </a:r>
          </a:p>
        </p:txBody>
      </p:sp>
      <p:sp>
        <p:nvSpPr>
          <p:cNvPr id="228513" name="Text Box 161"/>
          <p:cNvSpPr txBox="1">
            <a:spLocks noChangeArrowheads="1"/>
          </p:cNvSpPr>
          <p:nvPr/>
        </p:nvSpPr>
        <p:spPr bwMode="auto">
          <a:xfrm>
            <a:off x="707571" y="3796888"/>
            <a:ext cx="7710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internal angle is </a:t>
            </a: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larger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 the critical angle, so there is exponential decay in the air region. </a:t>
            </a:r>
          </a:p>
        </p:txBody>
      </p:sp>
      <p:graphicFrame>
        <p:nvGraphicFramePr>
          <p:cNvPr id="228518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77735"/>
              </p:ext>
            </p:extLst>
          </p:nvPr>
        </p:nvGraphicFramePr>
        <p:xfrm>
          <a:off x="2106613" y="4594225"/>
          <a:ext cx="41560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3" name="Equation" r:id="rId4" imgW="2095200" imgH="253800" progId="Equation.DSMT4">
                  <p:embed/>
                </p:oleObj>
              </mc:Choice>
              <mc:Fallback>
                <p:oleObj name="Equation" r:id="rId4" imgW="2095200" imgH="2538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4594225"/>
                        <a:ext cx="41560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519" name="Text Box 167"/>
          <p:cNvSpPr txBox="1">
            <a:spLocks noChangeArrowheads="1"/>
          </p:cNvSpPr>
          <p:nvPr/>
        </p:nvSpPr>
        <p:spPr bwMode="auto">
          <a:xfrm>
            <a:off x="1314451" y="5179251"/>
            <a:ext cx="42194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surface wave is a “slow wave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8504" name="Object 152"/>
          <p:cNvGraphicFramePr>
            <a:graphicFrameLocks noChangeAspect="1"/>
          </p:cNvGraphicFramePr>
          <p:nvPr/>
        </p:nvGraphicFramePr>
        <p:xfrm>
          <a:off x="3793341" y="3081844"/>
          <a:ext cx="921162" cy="48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4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341" y="3081844"/>
                        <a:ext cx="921162" cy="4863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502" name="Arc 150"/>
          <p:cNvSpPr>
            <a:spLocks/>
          </p:cNvSpPr>
          <p:nvPr/>
        </p:nvSpPr>
        <p:spPr bwMode="auto">
          <a:xfrm>
            <a:off x="1895463" y="2582537"/>
            <a:ext cx="17145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5752"/>
              <a:gd name="T1" fmla="*/ 0 h 21600"/>
              <a:gd name="T2" fmla="*/ 5752 w 5752"/>
              <a:gd name="T3" fmla="*/ 780 h 21600"/>
              <a:gd name="T4" fmla="*/ 0 w 57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52" h="21600" fill="none" extrusionOk="0">
                <a:moveTo>
                  <a:pt x="-1" y="0"/>
                </a:moveTo>
                <a:cubicBezTo>
                  <a:pt x="1943" y="0"/>
                  <a:pt x="3878" y="262"/>
                  <a:pt x="5752" y="779"/>
                </a:cubicBezTo>
              </a:path>
              <a:path w="5752" h="21600" stroke="0" extrusionOk="0">
                <a:moveTo>
                  <a:pt x="-1" y="0"/>
                </a:moveTo>
                <a:cubicBezTo>
                  <a:pt x="1943" y="0"/>
                  <a:pt x="3878" y="262"/>
                  <a:pt x="5752" y="779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67"/>
          <p:cNvGraphicFramePr>
            <a:graphicFrameLocks noChangeAspect="1"/>
          </p:cNvGraphicFramePr>
          <p:nvPr/>
        </p:nvGraphicFramePr>
        <p:xfrm>
          <a:off x="2065771" y="5917189"/>
          <a:ext cx="4608162" cy="57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5" name="Equation" r:id="rId8" imgW="2425680" imgH="304560" progId="Equation.DSMT4">
                  <p:embed/>
                </p:oleObj>
              </mc:Choice>
              <mc:Fallback>
                <p:oleObj name="Equation" r:id="rId8" imgW="2425680" imgH="30456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771" y="5917189"/>
                        <a:ext cx="4608162" cy="577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61896" y="599703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173141" y="912864"/>
            <a:ext cx="6702428" cy="1969710"/>
            <a:chOff x="1173141" y="912864"/>
            <a:chExt cx="6702428" cy="1969710"/>
          </a:xfrm>
        </p:grpSpPr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1177904" y="2080885"/>
              <a:ext cx="5864227" cy="68262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8372" name="Object 20"/>
            <p:cNvGraphicFramePr>
              <a:graphicFrameLocks noChangeAspect="1"/>
            </p:cNvGraphicFramePr>
            <p:nvPr/>
          </p:nvGraphicFramePr>
          <p:xfrm>
            <a:off x="5694343" y="2134860"/>
            <a:ext cx="854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66" name="Equation" r:id="rId10" imgW="368280" imgH="228600" progId="Equation.DSMT4">
                    <p:embed/>
                  </p:oleObj>
                </mc:Choice>
                <mc:Fallback>
                  <p:oleObj name="Equation" r:id="rId10" imgW="36828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4343" y="2134860"/>
                          <a:ext cx="854075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493" name="Line 141"/>
            <p:cNvSpPr>
              <a:spLocks noChangeShapeType="1"/>
            </p:cNvSpPr>
            <p:nvPr/>
          </p:nvSpPr>
          <p:spPr bwMode="auto">
            <a:xfrm flipH="1" flipV="1">
              <a:off x="2662217" y="2098348"/>
              <a:ext cx="723900" cy="665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494" name="Line 142"/>
            <p:cNvSpPr>
              <a:spLocks noChangeShapeType="1"/>
            </p:cNvSpPr>
            <p:nvPr/>
          </p:nvSpPr>
          <p:spPr bwMode="auto">
            <a:xfrm flipV="1">
              <a:off x="3394054" y="2244398"/>
              <a:ext cx="614363" cy="519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00" name="Line 148"/>
            <p:cNvSpPr>
              <a:spLocks noChangeShapeType="1"/>
            </p:cNvSpPr>
            <p:nvPr/>
          </p:nvSpPr>
          <p:spPr bwMode="auto">
            <a:xfrm flipV="1">
              <a:off x="1909741" y="2098348"/>
              <a:ext cx="752475" cy="665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8503" name="Object 151"/>
            <p:cNvGraphicFramePr>
              <a:graphicFrameLocks noChangeAspect="1"/>
            </p:cNvGraphicFramePr>
            <p:nvPr/>
          </p:nvGraphicFramePr>
          <p:xfrm>
            <a:off x="1914504" y="2104698"/>
            <a:ext cx="3206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67" name="Equation" r:id="rId12" imgW="152280" imgH="228600" progId="Equation.DSMT4">
                    <p:embed/>
                  </p:oleObj>
                </mc:Choice>
                <mc:Fallback>
                  <p:oleObj name="Equation" r:id="rId12" imgW="152280" imgH="228600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4504" y="2104698"/>
                          <a:ext cx="3206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505" name="Line 153"/>
            <p:cNvSpPr>
              <a:spLocks noChangeShapeType="1"/>
            </p:cNvSpPr>
            <p:nvPr/>
          </p:nvSpPr>
          <p:spPr bwMode="auto">
            <a:xfrm>
              <a:off x="4354492" y="1871335"/>
              <a:ext cx="197963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06" name="Line 154"/>
            <p:cNvSpPr>
              <a:spLocks noChangeShapeType="1"/>
            </p:cNvSpPr>
            <p:nvPr/>
          </p:nvSpPr>
          <p:spPr bwMode="auto">
            <a:xfrm>
              <a:off x="4544992" y="1745923"/>
              <a:ext cx="15795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07" name="Line 155"/>
            <p:cNvSpPr>
              <a:spLocks noChangeShapeType="1"/>
            </p:cNvSpPr>
            <p:nvPr/>
          </p:nvSpPr>
          <p:spPr bwMode="auto">
            <a:xfrm>
              <a:off x="4895830" y="1633210"/>
              <a:ext cx="92394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08" name="Line 156"/>
            <p:cNvSpPr>
              <a:spLocks noChangeShapeType="1"/>
            </p:cNvSpPr>
            <p:nvPr/>
          </p:nvSpPr>
          <p:spPr bwMode="auto">
            <a:xfrm>
              <a:off x="5111730" y="1544310"/>
              <a:ext cx="46992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09" name="Rectangle 157"/>
            <p:cNvSpPr>
              <a:spLocks noChangeArrowheads="1"/>
            </p:cNvSpPr>
            <p:nvPr/>
          </p:nvSpPr>
          <p:spPr bwMode="auto">
            <a:xfrm>
              <a:off x="1173141" y="2757161"/>
              <a:ext cx="5873752" cy="125413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510" name="Line 158"/>
            <p:cNvSpPr>
              <a:spLocks noChangeShapeType="1"/>
            </p:cNvSpPr>
            <p:nvPr/>
          </p:nvSpPr>
          <p:spPr bwMode="auto">
            <a:xfrm flipV="1">
              <a:off x="4110017" y="1288722"/>
              <a:ext cx="0" cy="541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512" name="Text Box 160"/>
            <p:cNvSpPr txBox="1">
              <a:spLocks noChangeArrowheads="1"/>
            </p:cNvSpPr>
            <p:nvPr/>
          </p:nvSpPr>
          <p:spPr bwMode="auto">
            <a:xfrm>
              <a:off x="5805468" y="1049009"/>
              <a:ext cx="2070101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  <a:r>
                <a:rPr lang="en-US" dirty="0" smtClean="0">
                  <a:solidFill>
                    <a:schemeClr val="bg1"/>
                  </a:solidFill>
                </a:rPr>
                <a:t>xponential </a:t>
              </a:r>
              <a:r>
                <a:rPr lang="en-US" dirty="0">
                  <a:solidFill>
                    <a:schemeClr val="bg1"/>
                  </a:solidFill>
                </a:rPr>
                <a:t>decay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V="1">
              <a:off x="7113052" y="2756320"/>
              <a:ext cx="42543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09456" y="2379766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Plane wave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V="1">
              <a:off x="1892411" y="2162755"/>
              <a:ext cx="0" cy="5883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3" name="Object 43"/>
            <p:cNvGraphicFramePr>
              <a:graphicFrameLocks noChangeAspect="1"/>
            </p:cNvGraphicFramePr>
            <p:nvPr/>
          </p:nvGraphicFramePr>
          <p:xfrm>
            <a:off x="4003676" y="912864"/>
            <a:ext cx="215900" cy="23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68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3676" y="912864"/>
                          <a:ext cx="215900" cy="238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3"/>
            <p:cNvGraphicFramePr>
              <a:graphicFrameLocks noChangeAspect="1"/>
            </p:cNvGraphicFramePr>
            <p:nvPr/>
          </p:nvGraphicFramePr>
          <p:xfrm>
            <a:off x="7661275" y="2646363"/>
            <a:ext cx="195263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69" name="Equation" r:id="rId16" imgW="114120" imgH="126720" progId="Equation.DSMT4">
                    <p:embed/>
                  </p:oleObj>
                </mc:Choice>
                <mc:Fallback>
                  <p:oleObj name="Equation" r:id="rId16" imgW="114120" imgH="126720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1275" y="2646363"/>
                          <a:ext cx="195263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29"/>
            <p:cNvSpPr/>
            <p:nvPr/>
          </p:nvSpPr>
          <p:spPr bwMode="auto">
            <a:xfrm>
              <a:off x="1885950" y="2533650"/>
              <a:ext cx="161925" cy="114300"/>
            </a:xfrm>
            <a:custGeom>
              <a:avLst/>
              <a:gdLst>
                <a:gd name="connsiteX0" fmla="*/ 0 w 161925"/>
                <a:gd name="connsiteY0" fmla="*/ 0 h 114300"/>
                <a:gd name="connsiteX1" fmla="*/ 95250 w 161925"/>
                <a:gd name="connsiteY1" fmla="*/ 47625 h 114300"/>
                <a:gd name="connsiteX2" fmla="*/ 161925 w 161925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4300">
                  <a:moveTo>
                    <a:pt x="0" y="0"/>
                  </a:moveTo>
                  <a:cubicBezTo>
                    <a:pt x="34131" y="14287"/>
                    <a:pt x="68263" y="28575"/>
                    <a:pt x="95250" y="47625"/>
                  </a:cubicBezTo>
                  <a:cubicBezTo>
                    <a:pt x="122237" y="66675"/>
                    <a:pt x="142081" y="90487"/>
                    <a:pt x="161925" y="11430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28522" name="Object 170"/>
          <p:cNvGraphicFramePr>
            <a:graphicFrameLocks noChangeAspect="1"/>
          </p:cNvGraphicFramePr>
          <p:nvPr/>
        </p:nvGraphicFramePr>
        <p:xfrm>
          <a:off x="5584682" y="5218223"/>
          <a:ext cx="1873023" cy="39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70" name="Equation" r:id="rId18" imgW="1143000" imgH="241200" progId="Equation.DSMT4">
                  <p:embed/>
                </p:oleObj>
              </mc:Choice>
              <mc:Fallback>
                <p:oleObj name="Equation" r:id="rId18" imgW="1143000" imgH="2412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682" y="5218223"/>
                        <a:ext cx="1873023" cy="393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3026909" y="188460"/>
            <a:ext cx="28844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Solution</a:t>
            </a:r>
          </a:p>
        </p:txBody>
      </p:sp>
      <p:sp>
        <p:nvSpPr>
          <p:cNvPr id="229430" name="Text Box 54"/>
          <p:cNvSpPr txBox="1">
            <a:spLocks noChangeArrowheads="1"/>
          </p:cNvSpPr>
          <p:nvPr/>
        </p:nvSpPr>
        <p:spPr bwMode="auto">
          <a:xfrm>
            <a:off x="1163144" y="1081376"/>
            <a:ext cx="20431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Assume </a:t>
            </a:r>
            <a:r>
              <a:rPr lang="en-US" sz="2000" dirty="0" err="1" smtClean="0">
                <a:solidFill>
                  <a:schemeClr val="bg1"/>
                </a:solidFill>
              </a:rPr>
              <a:t>TM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29436" name="Object 60"/>
          <p:cNvGraphicFramePr>
            <a:graphicFrameLocks noChangeAspect="1"/>
          </p:cNvGraphicFramePr>
          <p:nvPr/>
        </p:nvGraphicFramePr>
        <p:xfrm>
          <a:off x="2825750" y="1546225"/>
          <a:ext cx="30035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3" name="Equation" r:id="rId4" imgW="1333440" imgH="253800" progId="Equation.DSMT4">
                  <p:embed/>
                </p:oleObj>
              </mc:Choice>
              <mc:Fallback>
                <p:oleObj name="Equation" r:id="rId4" imgW="1333440" imgH="2538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1546225"/>
                        <a:ext cx="30035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439" name="Object 63"/>
          <p:cNvGraphicFramePr>
            <a:graphicFrameLocks noChangeAspect="1"/>
          </p:cNvGraphicFramePr>
          <p:nvPr/>
        </p:nvGraphicFramePr>
        <p:xfrm>
          <a:off x="2682381" y="2600613"/>
          <a:ext cx="34210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4" name="Equation" r:id="rId6" imgW="1866600" imgH="444240" progId="Equation.DSMT4">
                  <p:embed/>
                </p:oleObj>
              </mc:Choice>
              <mc:Fallback>
                <p:oleObj name="Equation" r:id="rId6" imgW="1866600" imgH="44424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381" y="2600613"/>
                        <a:ext cx="342106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40" name="Line 64"/>
          <p:cNvSpPr>
            <a:spLocks noChangeShapeType="1"/>
          </p:cNvSpPr>
          <p:nvPr/>
        </p:nvSpPr>
        <p:spPr bwMode="auto">
          <a:xfrm flipV="1">
            <a:off x="1561606" y="4765963"/>
            <a:ext cx="774700" cy="1093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29441" name="Object 65"/>
          <p:cNvGraphicFramePr>
            <a:graphicFrameLocks noChangeAspect="1"/>
          </p:cNvGraphicFramePr>
          <p:nvPr/>
        </p:nvGraphicFramePr>
        <p:xfrm>
          <a:off x="3682506" y="3991263"/>
          <a:ext cx="26511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5" name="Equation" r:id="rId8" imgW="1447560" imgH="419040" progId="Equation.DSMT4">
                  <p:embed/>
                </p:oleObj>
              </mc:Choice>
              <mc:Fallback>
                <p:oleObj name="Equation" r:id="rId8" imgW="1447560" imgH="41904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506" y="3991263"/>
                        <a:ext cx="26511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42" name="AutoShape 66"/>
          <p:cNvSpPr>
            <a:spLocks noChangeArrowheads="1"/>
          </p:cNvSpPr>
          <p:nvPr/>
        </p:nvSpPr>
        <p:spPr bwMode="auto">
          <a:xfrm>
            <a:off x="2673908" y="4276724"/>
            <a:ext cx="726518" cy="262163"/>
          </a:xfrm>
          <a:prstGeom prst="rightArrow">
            <a:avLst>
              <a:gd name="adj1" fmla="val 50000"/>
              <a:gd name="adj2" fmla="val 11588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396343" y="2553195"/>
            <a:ext cx="760021" cy="1045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Object 66"/>
          <p:cNvGraphicFramePr>
            <a:graphicFrameLocks noChangeAspect="1"/>
          </p:cNvGraphicFramePr>
          <p:nvPr/>
        </p:nvGraphicFramePr>
        <p:xfrm>
          <a:off x="3318969" y="5229513"/>
          <a:ext cx="3327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6" name="Equation" r:id="rId10" imgW="1815840" imgH="431640" progId="Equation.DSMT4">
                  <p:embed/>
                </p:oleObj>
              </mc:Choice>
              <mc:Fallback>
                <p:oleObj name="Equation" r:id="rId10" imgW="1815840" imgH="43164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969" y="5229513"/>
                        <a:ext cx="3327400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27564" y="522514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78838" y="2398822"/>
            <a:ext cx="4738254" cy="144879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2890838" y="1168400"/>
          <a:ext cx="3327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9" name="Equation" r:id="rId4" imgW="1815840" imgH="431640" progId="Equation.DSMT4">
                  <p:embed/>
                </p:oleObj>
              </mc:Choice>
              <mc:Fallback>
                <p:oleObj name="Equation" r:id="rId4" imgW="181584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168400"/>
                        <a:ext cx="3327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1441656" y="2601748"/>
            <a:ext cx="10033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Denote</a:t>
            </a:r>
          </a:p>
        </p:txBody>
      </p:sp>
      <p:graphicFrame>
        <p:nvGraphicFramePr>
          <p:cNvPr id="236558" name="Object 14"/>
          <p:cNvGraphicFramePr>
            <a:graphicFrameLocks noChangeAspect="1"/>
          </p:cNvGraphicFramePr>
          <p:nvPr/>
        </p:nvGraphicFramePr>
        <p:xfrm>
          <a:off x="3191402" y="2598891"/>
          <a:ext cx="3874427" cy="48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0" name="Equation" r:id="rId6" imgW="2425680" imgH="304560" progId="Equation.DSMT4">
                  <p:embed/>
                </p:oleObj>
              </mc:Choice>
              <mc:Fallback>
                <p:oleObj name="Equation" r:id="rId6" imgW="242568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402" y="2598891"/>
                        <a:ext cx="3874427" cy="487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9" name="Object 15"/>
          <p:cNvGraphicFramePr>
            <a:graphicFrameLocks noChangeAspect="1"/>
          </p:cNvGraphicFramePr>
          <p:nvPr/>
        </p:nvGraphicFramePr>
        <p:xfrm>
          <a:off x="3194663" y="3118599"/>
          <a:ext cx="1651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1" name="Equation" r:id="rId8" imgW="901440" imgH="291960" progId="Equation.DSMT4">
                  <p:embed/>
                </p:oleObj>
              </mc:Choice>
              <mc:Fallback>
                <p:oleObj name="Equation" r:id="rId8" imgW="90144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63" y="3118599"/>
                        <a:ext cx="16510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4" name="Object 20"/>
          <p:cNvGraphicFramePr>
            <a:graphicFrameLocks noChangeAspect="1"/>
          </p:cNvGraphicFramePr>
          <p:nvPr/>
        </p:nvGraphicFramePr>
        <p:xfrm>
          <a:off x="3546475" y="4600575"/>
          <a:ext cx="2695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2" name="Equation" r:id="rId10" imgW="1473120" imgH="431640" progId="Equation.DSMT4">
                  <p:embed/>
                </p:oleObj>
              </mc:Choice>
              <mc:Fallback>
                <p:oleObj name="Equation" r:id="rId10" imgW="1473120" imgH="431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600575"/>
                        <a:ext cx="26955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5" name="Object 21"/>
          <p:cNvGraphicFramePr>
            <a:graphicFrameLocks noChangeAspect="1"/>
          </p:cNvGraphicFramePr>
          <p:nvPr/>
        </p:nvGraphicFramePr>
        <p:xfrm>
          <a:off x="3589338" y="5595938"/>
          <a:ext cx="2581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3" name="Equation" r:id="rId12" imgW="1409400" imgH="431640" progId="Equation.DSMT4">
                  <p:embed/>
                </p:oleObj>
              </mc:Choice>
              <mc:Fallback>
                <p:oleObj name="Equation" r:id="rId12" imgW="1409400" imgH="431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5595938"/>
                        <a:ext cx="25812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6" name="Object 22"/>
          <p:cNvGraphicFramePr>
            <a:graphicFrameLocks noChangeAspect="1"/>
          </p:cNvGraphicFramePr>
          <p:nvPr/>
        </p:nvGraphicFramePr>
        <p:xfrm>
          <a:off x="2317575" y="5784538"/>
          <a:ext cx="908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4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575" y="5784538"/>
                        <a:ext cx="9080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7" name="Object 23"/>
          <p:cNvGraphicFramePr>
            <a:graphicFrameLocks noChangeAspect="1"/>
          </p:cNvGraphicFramePr>
          <p:nvPr/>
        </p:nvGraphicFramePr>
        <p:xfrm>
          <a:off x="2353200" y="4767075"/>
          <a:ext cx="8921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5"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200" y="4767075"/>
                        <a:ext cx="8921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2472624" y="174935"/>
            <a:ext cx="4392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Solution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023" y="4239491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Then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012194" y="1375910"/>
          <a:ext cx="13271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6" name="Equation" r:id="rId18" imgW="723600" imgH="228600" progId="Equation.DSMT4">
                  <p:embed/>
                </p:oleObj>
              </mc:Choice>
              <mc:Fallback>
                <p:oleObj name="Equation" r:id="rId18" imgW="72360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194" y="1375910"/>
                        <a:ext cx="13271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1275108" y="2422225"/>
          <a:ext cx="862466" cy="43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1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108" y="2422225"/>
                        <a:ext cx="862466" cy="431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1230020" y="3331358"/>
          <a:ext cx="8921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2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020" y="3331358"/>
                        <a:ext cx="8921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2650833" y="2375447"/>
          <a:ext cx="2883085" cy="55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3" name="Equation" r:id="rId8" imgW="1257120" imgH="241200" progId="Equation.DSMT4">
                  <p:embed/>
                </p:oleObj>
              </mc:Choice>
              <mc:Fallback>
                <p:oleObj name="Equation" r:id="rId8" imgW="125712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833" y="2375447"/>
                        <a:ext cx="2883085" cy="553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2616545" y="3273983"/>
          <a:ext cx="2537361" cy="54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4" name="Equation" r:id="rId10" imgW="1117440" imgH="241200" progId="Equation.DSMT4">
                  <p:embed/>
                </p:oleObj>
              </mc:Choice>
              <mc:Fallback>
                <p:oleObj name="Equation" r:id="rId10" imgW="111744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545" y="3273983"/>
                        <a:ext cx="2537361" cy="547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573088" y="1216025"/>
            <a:ext cx="73596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Applying </a:t>
            </a:r>
            <a:r>
              <a:rPr lang="en-US" sz="2000" u="sng" dirty="0">
                <a:solidFill>
                  <a:schemeClr val="bg1"/>
                </a:solidFill>
              </a:rPr>
              <a:t>boundary conditions</a:t>
            </a:r>
            <a:r>
              <a:rPr lang="en-US" sz="2000" dirty="0">
                <a:solidFill>
                  <a:schemeClr val="bg1"/>
                </a:solidFill>
              </a:rPr>
              <a:t> at the ground plane, </a:t>
            </a:r>
            <a:r>
              <a:rPr lang="en-US" sz="2000" dirty="0" smtClean="0">
                <a:solidFill>
                  <a:schemeClr val="bg1"/>
                </a:solidFill>
              </a:rPr>
              <a:t>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2508250" y="198688"/>
            <a:ext cx="4392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</a:t>
            </a:r>
            <a:r>
              <a:rPr lang="en-US" sz="3600" i="1" baseline="-25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Solution (cont.)</a:t>
            </a:r>
          </a:p>
        </p:txBody>
      </p:sp>
      <p:graphicFrame>
        <p:nvGraphicFramePr>
          <p:cNvPr id="235538" name="Object 18"/>
          <p:cNvGraphicFramePr>
            <a:graphicFrameLocks noChangeAspect="1"/>
          </p:cNvGraphicFramePr>
          <p:nvPr/>
        </p:nvGraphicFramePr>
        <p:xfrm>
          <a:off x="6905625" y="2733675"/>
          <a:ext cx="9064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5" name="Equation" r:id="rId12" imgW="533160" imgH="393480" progId="Equation.DSMT4">
                  <p:embed/>
                </p:oleObj>
              </mc:Choice>
              <mc:Fallback>
                <p:oleObj name="Equation" r:id="rId12" imgW="53316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733675"/>
                        <a:ext cx="9064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31427" y="3776353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This follows since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5639" y="2251734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Note: on PEC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3554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6264" y="4723304"/>
            <a:ext cx="5453062" cy="1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40" name="Object 20"/>
          <p:cNvGraphicFramePr>
            <a:graphicFrameLocks noChangeAspect="1"/>
          </p:cNvGraphicFramePr>
          <p:nvPr/>
        </p:nvGraphicFramePr>
        <p:xfrm>
          <a:off x="6460176" y="4267346"/>
          <a:ext cx="2250003" cy="146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6" name="Equation" r:id="rId15" imgW="1663560" imgH="1079280" progId="Equation.DSMT4">
                  <p:embed/>
                </p:oleObj>
              </mc:Choice>
              <mc:Fallback>
                <p:oleObj name="Equation" r:id="rId15" imgW="1663560" imgH="10792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176" y="4267346"/>
                        <a:ext cx="2250003" cy="1460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V="1">
            <a:off x="7338950" y="4465121"/>
            <a:ext cx="593766" cy="8075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525713" y="176213"/>
            <a:ext cx="45450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Boundary Conditions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576943" y="1272732"/>
            <a:ext cx="11763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BC 1) </a:t>
            </a:r>
          </a:p>
        </p:txBody>
      </p:sp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1616231" y="1279319"/>
          <a:ext cx="25765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7"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31" y="1279319"/>
                        <a:ext cx="2576512" cy="4683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2402806" y="2023990"/>
          <a:ext cx="1290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8"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806" y="2023990"/>
                        <a:ext cx="1290637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4" name="Object 10"/>
          <p:cNvGraphicFramePr>
            <a:graphicFrameLocks noChangeAspect="1"/>
          </p:cNvGraphicFramePr>
          <p:nvPr/>
        </p:nvGraphicFramePr>
        <p:xfrm>
          <a:off x="2359758" y="4405745"/>
          <a:ext cx="1456294" cy="72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9"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758" y="4405745"/>
                        <a:ext cx="1456294" cy="72814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6" name="Object 12"/>
          <p:cNvGraphicFramePr>
            <a:graphicFrameLocks noChangeAspect="1"/>
          </p:cNvGraphicFramePr>
          <p:nvPr/>
        </p:nvGraphicFramePr>
        <p:xfrm>
          <a:off x="1681257" y="3643034"/>
          <a:ext cx="2688874" cy="52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0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257" y="3643034"/>
                        <a:ext cx="2688874" cy="52629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70531" y="3657394"/>
            <a:ext cx="11033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BC 2)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1289" y="5581402"/>
            <a:ext cx="105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Recall: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31441" name="Object 17"/>
          <p:cNvGraphicFramePr>
            <a:graphicFrameLocks noChangeAspect="1"/>
          </p:cNvGraphicFramePr>
          <p:nvPr/>
        </p:nvGraphicFramePr>
        <p:xfrm>
          <a:off x="1982098" y="2114220"/>
          <a:ext cx="30003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1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098" y="2114220"/>
                        <a:ext cx="300037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42" name="Object 18"/>
          <p:cNvGraphicFramePr>
            <a:graphicFrameLocks noChangeAspect="1"/>
          </p:cNvGraphicFramePr>
          <p:nvPr/>
        </p:nvGraphicFramePr>
        <p:xfrm>
          <a:off x="1967501" y="4665560"/>
          <a:ext cx="30003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2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501" y="4665560"/>
                        <a:ext cx="300037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05313" y="1581040"/>
            <a:ext cx="4548187" cy="120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14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56002"/>
              </p:ext>
            </p:extLst>
          </p:nvPr>
        </p:nvGraphicFramePr>
        <p:xfrm>
          <a:off x="2287967" y="5433851"/>
          <a:ext cx="1672963" cy="75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3" name="Equation" r:id="rId16" imgW="876240" imgH="393480" progId="Equation.DSMT4">
                  <p:embed/>
                </p:oleObj>
              </mc:Choice>
              <mc:Fallback>
                <p:oleObj name="Equation" r:id="rId16" imgW="87624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967" y="5433851"/>
                        <a:ext cx="1672963" cy="753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169750"/>
              </p:ext>
            </p:extLst>
          </p:nvPr>
        </p:nvGraphicFramePr>
        <p:xfrm>
          <a:off x="6321592" y="4665560"/>
          <a:ext cx="2244674" cy="86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4" name="Equation" r:id="rId18" imgW="1257120" imgH="482400" progId="Equation.DSMT4">
                  <p:embed/>
                </p:oleObj>
              </mc:Choice>
              <mc:Fallback>
                <p:oleObj name="Equation" r:id="rId18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21592" y="4665560"/>
                        <a:ext cx="2244674" cy="8615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8927</TotalTime>
  <Words>1135</Words>
  <Application>Microsoft Office PowerPoint</Application>
  <PresentationFormat>On-screen Show (4:3)</PresentationFormat>
  <Paragraphs>206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Arial</vt:lpstr>
      <vt:lpstr>Wingdings</vt:lpstr>
      <vt:lpstr>Symbol</vt:lpstr>
      <vt:lpstr>Times New Roman</vt:lpstr>
      <vt:lpstr>Soaring</vt:lpstr>
      <vt:lpstr>1_Soaring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684</cp:revision>
  <cp:lastPrinted>1999-08-25T18:07:04Z</cp:lastPrinted>
  <dcterms:created xsi:type="dcterms:W3CDTF">1999-08-24T13:57:19Z</dcterms:created>
  <dcterms:modified xsi:type="dcterms:W3CDTF">2019-10-16T00:20:09Z</dcterms:modified>
</cp:coreProperties>
</file>