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5" r:id="rId1"/>
    <p:sldMasterId id="2147483679" r:id="rId2"/>
  </p:sldMasterIdLst>
  <p:notesMasterIdLst>
    <p:notesMasterId r:id="rId56"/>
  </p:notesMasterIdLst>
  <p:handoutMasterIdLst>
    <p:handoutMasterId r:id="rId57"/>
  </p:handoutMasterIdLst>
  <p:sldIdLst>
    <p:sldId id="276" r:id="rId3"/>
    <p:sldId id="297" r:id="rId4"/>
    <p:sldId id="356" r:id="rId5"/>
    <p:sldId id="376" r:id="rId6"/>
    <p:sldId id="359" r:id="rId7"/>
    <p:sldId id="357" r:id="rId8"/>
    <p:sldId id="358" r:id="rId9"/>
    <p:sldId id="360" r:id="rId10"/>
    <p:sldId id="383" r:id="rId11"/>
    <p:sldId id="384" r:id="rId12"/>
    <p:sldId id="378" r:id="rId13"/>
    <p:sldId id="379" r:id="rId14"/>
    <p:sldId id="380" r:id="rId15"/>
    <p:sldId id="381" r:id="rId16"/>
    <p:sldId id="382" r:id="rId17"/>
    <p:sldId id="385" r:id="rId18"/>
    <p:sldId id="386" r:id="rId19"/>
    <p:sldId id="387" r:id="rId20"/>
    <p:sldId id="414" r:id="rId21"/>
    <p:sldId id="420" r:id="rId22"/>
    <p:sldId id="416" r:id="rId23"/>
    <p:sldId id="377" r:id="rId24"/>
    <p:sldId id="361" r:id="rId25"/>
    <p:sldId id="362" r:id="rId26"/>
    <p:sldId id="363" r:id="rId27"/>
    <p:sldId id="412" r:id="rId28"/>
    <p:sldId id="364" r:id="rId29"/>
    <p:sldId id="365" r:id="rId30"/>
    <p:sldId id="366" r:id="rId31"/>
    <p:sldId id="410" r:id="rId32"/>
    <p:sldId id="367" r:id="rId33"/>
    <p:sldId id="421" r:id="rId34"/>
    <p:sldId id="368" r:id="rId35"/>
    <p:sldId id="417" r:id="rId36"/>
    <p:sldId id="418" r:id="rId37"/>
    <p:sldId id="419" r:id="rId38"/>
    <p:sldId id="372" r:id="rId39"/>
    <p:sldId id="373" r:id="rId40"/>
    <p:sldId id="413" r:id="rId41"/>
    <p:sldId id="388" r:id="rId42"/>
    <p:sldId id="374" r:id="rId43"/>
    <p:sldId id="411" r:id="rId44"/>
    <p:sldId id="353" r:id="rId45"/>
    <p:sldId id="375" r:id="rId46"/>
    <p:sldId id="369" r:id="rId47"/>
    <p:sldId id="370" r:id="rId48"/>
    <p:sldId id="371" r:id="rId49"/>
    <p:sldId id="392" r:id="rId50"/>
    <p:sldId id="406" r:id="rId51"/>
    <p:sldId id="407" r:id="rId52"/>
    <p:sldId id="408" r:id="rId53"/>
    <p:sldId id="409" r:id="rId54"/>
    <p:sldId id="415" r:id="rId55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00FF"/>
    <a:srgbClr val="FFFF99"/>
    <a:srgbClr val="FFCCFF"/>
    <a:srgbClr val="DDDDDD"/>
    <a:srgbClr val="FFFFCC"/>
    <a:srgbClr val="FF9933"/>
    <a:srgbClr val="33CC33"/>
    <a:srgbClr val="0000CC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1566" y="132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206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1.fntdata"/><Relationship Id="rId5" Type="http://schemas.openxmlformats.org/officeDocument/2006/relationships/slide" Target="slides/slide3.xml"/><Relationship Id="rId61" Type="http://schemas.openxmlformats.org/officeDocument/2006/relationships/font" Target="fonts/font4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3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3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54.wmf"/><Relationship Id="rId7" Type="http://schemas.openxmlformats.org/officeDocument/2006/relationships/image" Target="../media/image36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5.wmf"/><Relationship Id="rId1" Type="http://schemas.openxmlformats.org/officeDocument/2006/relationships/image" Target="../media/image67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77.wmf"/><Relationship Id="rId7" Type="http://schemas.openxmlformats.org/officeDocument/2006/relationships/image" Target="../media/image78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36.wmf"/><Relationship Id="rId11" Type="http://schemas.openxmlformats.org/officeDocument/2006/relationships/image" Target="../media/image80.wmf"/><Relationship Id="rId5" Type="http://schemas.openxmlformats.org/officeDocument/2006/relationships/image" Target="../media/image35.wmf"/><Relationship Id="rId10" Type="http://schemas.openxmlformats.org/officeDocument/2006/relationships/image" Target="../media/image79.wmf"/><Relationship Id="rId4" Type="http://schemas.openxmlformats.org/officeDocument/2006/relationships/image" Target="../media/image34.wmf"/><Relationship Id="rId9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87.wmf"/><Relationship Id="rId3" Type="http://schemas.openxmlformats.org/officeDocument/2006/relationships/image" Target="../media/image34.wmf"/><Relationship Id="rId7" Type="http://schemas.openxmlformats.org/officeDocument/2006/relationships/image" Target="../media/image43.wmf"/><Relationship Id="rId12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75.wmf"/><Relationship Id="rId6" Type="http://schemas.openxmlformats.org/officeDocument/2006/relationships/image" Target="../media/image82.wmf"/><Relationship Id="rId11" Type="http://schemas.openxmlformats.org/officeDocument/2006/relationships/image" Target="../media/image85.wmf"/><Relationship Id="rId5" Type="http://schemas.openxmlformats.org/officeDocument/2006/relationships/image" Target="../media/image36.wmf"/><Relationship Id="rId10" Type="http://schemas.openxmlformats.org/officeDocument/2006/relationships/image" Target="../media/image84.wmf"/><Relationship Id="rId4" Type="http://schemas.openxmlformats.org/officeDocument/2006/relationships/image" Target="../media/image35.wmf"/><Relationship Id="rId9" Type="http://schemas.openxmlformats.org/officeDocument/2006/relationships/image" Target="../media/image83.wmf"/><Relationship Id="rId14" Type="http://schemas.openxmlformats.org/officeDocument/2006/relationships/image" Target="../media/image88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84.wmf"/><Relationship Id="rId3" Type="http://schemas.openxmlformats.org/officeDocument/2006/relationships/image" Target="../media/image90.wmf"/><Relationship Id="rId7" Type="http://schemas.openxmlformats.org/officeDocument/2006/relationships/image" Target="../media/image35.wmf"/><Relationship Id="rId12" Type="http://schemas.openxmlformats.org/officeDocument/2006/relationships/image" Target="../media/image93.wmf"/><Relationship Id="rId2" Type="http://schemas.openxmlformats.org/officeDocument/2006/relationships/image" Target="../media/image89.wmf"/><Relationship Id="rId1" Type="http://schemas.openxmlformats.org/officeDocument/2006/relationships/image" Target="../media/image75.wmf"/><Relationship Id="rId6" Type="http://schemas.openxmlformats.org/officeDocument/2006/relationships/image" Target="../media/image34.wmf"/><Relationship Id="rId11" Type="http://schemas.openxmlformats.org/officeDocument/2006/relationships/image" Target="../media/image44.wmf"/><Relationship Id="rId5" Type="http://schemas.openxmlformats.org/officeDocument/2006/relationships/image" Target="../media/image92.wmf"/><Relationship Id="rId10" Type="http://schemas.openxmlformats.org/officeDocument/2006/relationships/image" Target="../media/image43.wmf"/><Relationship Id="rId4" Type="http://schemas.openxmlformats.org/officeDocument/2006/relationships/image" Target="../media/image91.wmf"/><Relationship Id="rId9" Type="http://schemas.openxmlformats.org/officeDocument/2006/relationships/image" Target="../media/image8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94.wmf"/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13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4.wmf"/><Relationship Id="rId1" Type="http://schemas.openxmlformats.org/officeDocument/2006/relationships/image" Target="../media/image95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4.wmf"/><Relationship Id="rId7" Type="http://schemas.openxmlformats.org/officeDocument/2006/relationships/image" Target="../media/image103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10" Type="http://schemas.openxmlformats.org/officeDocument/2006/relationships/image" Target="../media/image106.wmf"/><Relationship Id="rId4" Type="http://schemas.openxmlformats.org/officeDocument/2006/relationships/image" Target="../media/image96.wmf"/><Relationship Id="rId9" Type="http://schemas.openxmlformats.org/officeDocument/2006/relationships/image" Target="../media/image10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4" Type="http://schemas.openxmlformats.org/officeDocument/2006/relationships/image" Target="../media/image11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4" Type="http://schemas.openxmlformats.org/officeDocument/2006/relationships/image" Target="../media/image120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image" Target="../media/image122.wmf"/><Relationship Id="rId7" Type="http://schemas.openxmlformats.org/officeDocument/2006/relationships/image" Target="../media/image126.wmf"/><Relationship Id="rId2" Type="http://schemas.openxmlformats.org/officeDocument/2006/relationships/image" Target="../media/image97.wmf"/><Relationship Id="rId1" Type="http://schemas.openxmlformats.org/officeDocument/2006/relationships/image" Target="../media/image121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30.wmf"/><Relationship Id="rId7" Type="http://schemas.openxmlformats.org/officeDocument/2006/relationships/image" Target="../media/image123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Relationship Id="rId9" Type="http://schemas.openxmlformats.org/officeDocument/2006/relationships/image" Target="../media/image135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image" Target="../media/image139.wmf"/><Relationship Id="rId7" Type="http://schemas.openxmlformats.org/officeDocument/2006/relationships/image" Target="../media/image143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6" Type="http://schemas.openxmlformats.org/officeDocument/2006/relationships/image" Target="../media/image142.wmf"/><Relationship Id="rId11" Type="http://schemas.openxmlformats.org/officeDocument/2006/relationships/image" Target="../media/image135.wmf"/><Relationship Id="rId5" Type="http://schemas.openxmlformats.org/officeDocument/2006/relationships/image" Target="../media/image141.wmf"/><Relationship Id="rId10" Type="http://schemas.openxmlformats.org/officeDocument/2006/relationships/image" Target="../media/image134.wmf"/><Relationship Id="rId4" Type="http://schemas.openxmlformats.org/officeDocument/2006/relationships/image" Target="../media/image140.wmf"/><Relationship Id="rId9" Type="http://schemas.openxmlformats.org/officeDocument/2006/relationships/image" Target="../media/image12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7" Type="http://schemas.openxmlformats.org/officeDocument/2006/relationships/image" Target="../media/image135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34.wmf"/><Relationship Id="rId5" Type="http://schemas.openxmlformats.org/officeDocument/2006/relationships/image" Target="../media/image123.wmf"/><Relationship Id="rId4" Type="http://schemas.openxmlformats.org/officeDocument/2006/relationships/image" Target="../media/image13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4" Type="http://schemas.openxmlformats.org/officeDocument/2006/relationships/image" Target="../media/image15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4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10" Type="http://schemas.openxmlformats.org/officeDocument/2006/relationships/image" Target="../media/image16.wmf"/><Relationship Id="rId4" Type="http://schemas.openxmlformats.org/officeDocument/2006/relationships/image" Target="../media/image5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0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image" Target="../media/image162.wmf"/><Relationship Id="rId3" Type="http://schemas.openxmlformats.org/officeDocument/2006/relationships/image" Target="../media/image159.wmf"/><Relationship Id="rId7" Type="http://schemas.openxmlformats.org/officeDocument/2006/relationships/image" Target="../media/image97.wmf"/><Relationship Id="rId12" Type="http://schemas.openxmlformats.org/officeDocument/2006/relationships/image" Target="../media/image127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6" Type="http://schemas.openxmlformats.org/officeDocument/2006/relationships/image" Target="../media/image121.wmf"/><Relationship Id="rId11" Type="http://schemas.openxmlformats.org/officeDocument/2006/relationships/image" Target="../media/image126.wmf"/><Relationship Id="rId5" Type="http://schemas.openxmlformats.org/officeDocument/2006/relationships/image" Target="../media/image161.wmf"/><Relationship Id="rId10" Type="http://schemas.openxmlformats.org/officeDocument/2006/relationships/image" Target="../media/image124.wmf"/><Relationship Id="rId4" Type="http://schemas.openxmlformats.org/officeDocument/2006/relationships/image" Target="../media/image160.wmf"/><Relationship Id="rId9" Type="http://schemas.openxmlformats.org/officeDocument/2006/relationships/image" Target="../media/image123.wmf"/><Relationship Id="rId14" Type="http://schemas.openxmlformats.org/officeDocument/2006/relationships/image" Target="../media/image163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13" Type="http://schemas.openxmlformats.org/officeDocument/2006/relationships/image" Target="../media/image123.wmf"/><Relationship Id="rId18" Type="http://schemas.openxmlformats.org/officeDocument/2006/relationships/image" Target="../media/image163.wmf"/><Relationship Id="rId3" Type="http://schemas.openxmlformats.org/officeDocument/2006/relationships/image" Target="../media/image165.wmf"/><Relationship Id="rId7" Type="http://schemas.openxmlformats.org/officeDocument/2006/relationships/image" Target="../media/image169.wmf"/><Relationship Id="rId12" Type="http://schemas.openxmlformats.org/officeDocument/2006/relationships/image" Target="../media/image122.wmf"/><Relationship Id="rId17" Type="http://schemas.openxmlformats.org/officeDocument/2006/relationships/image" Target="../media/image172.wmf"/><Relationship Id="rId2" Type="http://schemas.openxmlformats.org/officeDocument/2006/relationships/image" Target="../media/image164.wmf"/><Relationship Id="rId16" Type="http://schemas.openxmlformats.org/officeDocument/2006/relationships/image" Target="../media/image127.wmf"/><Relationship Id="rId1" Type="http://schemas.openxmlformats.org/officeDocument/2006/relationships/image" Target="../media/image155.wmf"/><Relationship Id="rId6" Type="http://schemas.openxmlformats.org/officeDocument/2006/relationships/image" Target="../media/image168.wmf"/><Relationship Id="rId11" Type="http://schemas.openxmlformats.org/officeDocument/2006/relationships/image" Target="../media/image97.wmf"/><Relationship Id="rId5" Type="http://schemas.openxmlformats.org/officeDocument/2006/relationships/image" Target="../media/image167.wmf"/><Relationship Id="rId15" Type="http://schemas.openxmlformats.org/officeDocument/2006/relationships/image" Target="../media/image126.wmf"/><Relationship Id="rId10" Type="http://schemas.openxmlformats.org/officeDocument/2006/relationships/image" Target="../media/image121.wmf"/><Relationship Id="rId19" Type="http://schemas.openxmlformats.org/officeDocument/2006/relationships/image" Target="../media/image173.wmf"/><Relationship Id="rId4" Type="http://schemas.openxmlformats.org/officeDocument/2006/relationships/image" Target="../media/image166.wmf"/><Relationship Id="rId9" Type="http://schemas.openxmlformats.org/officeDocument/2006/relationships/image" Target="../media/image171.wmf"/><Relationship Id="rId14" Type="http://schemas.openxmlformats.org/officeDocument/2006/relationships/image" Target="../media/image124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image" Target="../media/image179.wmf"/><Relationship Id="rId3" Type="http://schemas.openxmlformats.org/officeDocument/2006/relationships/image" Target="../media/image176.wmf"/><Relationship Id="rId7" Type="http://schemas.openxmlformats.org/officeDocument/2006/relationships/image" Target="../media/image97.wmf"/><Relationship Id="rId12" Type="http://schemas.openxmlformats.org/officeDocument/2006/relationships/image" Target="../media/image127.wmf"/><Relationship Id="rId17" Type="http://schemas.openxmlformats.org/officeDocument/2006/relationships/image" Target="../media/image182.wmf"/><Relationship Id="rId2" Type="http://schemas.openxmlformats.org/officeDocument/2006/relationships/image" Target="../media/image175.wmf"/><Relationship Id="rId16" Type="http://schemas.openxmlformats.org/officeDocument/2006/relationships/image" Target="../media/image181.wmf"/><Relationship Id="rId1" Type="http://schemas.openxmlformats.org/officeDocument/2006/relationships/image" Target="../media/image174.wmf"/><Relationship Id="rId6" Type="http://schemas.openxmlformats.org/officeDocument/2006/relationships/image" Target="../media/image121.wmf"/><Relationship Id="rId11" Type="http://schemas.openxmlformats.org/officeDocument/2006/relationships/image" Target="../media/image126.wmf"/><Relationship Id="rId5" Type="http://schemas.openxmlformats.org/officeDocument/2006/relationships/image" Target="../media/image178.wmf"/><Relationship Id="rId15" Type="http://schemas.openxmlformats.org/officeDocument/2006/relationships/image" Target="../media/image180.wmf"/><Relationship Id="rId10" Type="http://schemas.openxmlformats.org/officeDocument/2006/relationships/image" Target="../media/image124.wmf"/><Relationship Id="rId4" Type="http://schemas.openxmlformats.org/officeDocument/2006/relationships/image" Target="../media/image177.wmf"/><Relationship Id="rId9" Type="http://schemas.openxmlformats.org/officeDocument/2006/relationships/image" Target="../media/image123.wmf"/><Relationship Id="rId14" Type="http://schemas.openxmlformats.org/officeDocument/2006/relationships/image" Target="../media/image163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image" Target="../media/image127.wmf"/><Relationship Id="rId3" Type="http://schemas.openxmlformats.org/officeDocument/2006/relationships/image" Target="../media/image184.wmf"/><Relationship Id="rId7" Type="http://schemas.openxmlformats.org/officeDocument/2006/relationships/image" Target="../media/image188.wmf"/><Relationship Id="rId12" Type="http://schemas.openxmlformats.org/officeDocument/2006/relationships/image" Target="../media/image126.wmf"/><Relationship Id="rId2" Type="http://schemas.openxmlformats.org/officeDocument/2006/relationships/image" Target="../media/image123.wmf"/><Relationship Id="rId1" Type="http://schemas.openxmlformats.org/officeDocument/2006/relationships/image" Target="../media/image183.wmf"/><Relationship Id="rId6" Type="http://schemas.openxmlformats.org/officeDocument/2006/relationships/image" Target="../media/image187.wmf"/><Relationship Id="rId11" Type="http://schemas.openxmlformats.org/officeDocument/2006/relationships/image" Target="../media/image124.wmf"/><Relationship Id="rId5" Type="http://schemas.openxmlformats.org/officeDocument/2006/relationships/image" Target="../media/image186.wmf"/><Relationship Id="rId15" Type="http://schemas.openxmlformats.org/officeDocument/2006/relationships/image" Target="../media/image190.wmf"/><Relationship Id="rId10" Type="http://schemas.openxmlformats.org/officeDocument/2006/relationships/image" Target="../media/image122.wmf"/><Relationship Id="rId4" Type="http://schemas.openxmlformats.org/officeDocument/2006/relationships/image" Target="../media/image185.wmf"/><Relationship Id="rId9" Type="http://schemas.openxmlformats.org/officeDocument/2006/relationships/image" Target="../media/image97.wmf"/><Relationship Id="rId14" Type="http://schemas.openxmlformats.org/officeDocument/2006/relationships/image" Target="../media/image189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193.wmf"/><Relationship Id="rId7" Type="http://schemas.openxmlformats.org/officeDocument/2006/relationships/image" Target="../media/image35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Relationship Id="rId6" Type="http://schemas.openxmlformats.org/officeDocument/2006/relationships/image" Target="../media/image34.wmf"/><Relationship Id="rId5" Type="http://schemas.openxmlformats.org/officeDocument/2006/relationships/image" Target="../media/image188.wmf"/><Relationship Id="rId4" Type="http://schemas.openxmlformats.org/officeDocument/2006/relationships/image" Target="../media/image194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195.wmf"/><Relationship Id="rId4" Type="http://schemas.openxmlformats.org/officeDocument/2006/relationships/image" Target="../media/image36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Relationship Id="rId4" Type="http://schemas.openxmlformats.org/officeDocument/2006/relationships/image" Target="../media/image199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wmf"/><Relationship Id="rId3" Type="http://schemas.openxmlformats.org/officeDocument/2006/relationships/image" Target="../media/image202.wmf"/><Relationship Id="rId7" Type="http://schemas.openxmlformats.org/officeDocument/2006/relationships/image" Target="../media/image206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Relationship Id="rId6" Type="http://schemas.openxmlformats.org/officeDocument/2006/relationships/image" Target="../media/image205.wmf"/><Relationship Id="rId5" Type="http://schemas.openxmlformats.org/officeDocument/2006/relationships/image" Target="../media/image204.wmf"/><Relationship Id="rId10" Type="http://schemas.openxmlformats.org/officeDocument/2006/relationships/image" Target="../media/image209.wmf"/><Relationship Id="rId4" Type="http://schemas.openxmlformats.org/officeDocument/2006/relationships/image" Target="../media/image203.wmf"/><Relationship Id="rId9" Type="http://schemas.openxmlformats.org/officeDocument/2006/relationships/image" Target="../media/image20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9.wmf"/><Relationship Id="rId3" Type="http://schemas.openxmlformats.org/officeDocument/2006/relationships/image" Target="../media/image24.wmf"/><Relationship Id="rId7" Type="http://schemas.openxmlformats.org/officeDocument/2006/relationships/image" Target="../media/image27.wmf"/><Relationship Id="rId12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15.wmf"/><Relationship Id="rId11" Type="http://schemas.openxmlformats.org/officeDocument/2006/relationships/image" Target="../media/image21.wmf"/><Relationship Id="rId5" Type="http://schemas.openxmlformats.org/officeDocument/2006/relationships/image" Target="../media/image26.wmf"/><Relationship Id="rId10" Type="http://schemas.openxmlformats.org/officeDocument/2006/relationships/image" Target="../media/image17.wmf"/><Relationship Id="rId4" Type="http://schemas.openxmlformats.org/officeDocument/2006/relationships/image" Target="../media/image25.wmf"/><Relationship Id="rId9" Type="http://schemas.openxmlformats.org/officeDocument/2006/relationships/image" Target="../media/image12.wmf"/><Relationship Id="rId14" Type="http://schemas.openxmlformats.org/officeDocument/2006/relationships/image" Target="../media/image20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wmf"/><Relationship Id="rId2" Type="http://schemas.openxmlformats.org/officeDocument/2006/relationships/image" Target="../media/image211.wmf"/><Relationship Id="rId1" Type="http://schemas.openxmlformats.org/officeDocument/2006/relationships/image" Target="../media/image203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wmf"/><Relationship Id="rId2" Type="http://schemas.openxmlformats.org/officeDocument/2006/relationships/image" Target="../media/image213.wmf"/><Relationship Id="rId1" Type="http://schemas.openxmlformats.org/officeDocument/2006/relationships/image" Target="../media/image212.wmf"/><Relationship Id="rId5" Type="http://schemas.openxmlformats.org/officeDocument/2006/relationships/image" Target="../media/image216.wmf"/><Relationship Id="rId4" Type="http://schemas.openxmlformats.org/officeDocument/2006/relationships/image" Target="../media/image215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wmf"/><Relationship Id="rId3" Type="http://schemas.openxmlformats.org/officeDocument/2006/relationships/image" Target="../media/image212.wmf"/><Relationship Id="rId7" Type="http://schemas.openxmlformats.org/officeDocument/2006/relationships/image" Target="../media/image220.wmf"/><Relationship Id="rId2" Type="http://schemas.openxmlformats.org/officeDocument/2006/relationships/image" Target="../media/image218.wmf"/><Relationship Id="rId1" Type="http://schemas.openxmlformats.org/officeDocument/2006/relationships/image" Target="../media/image217.wmf"/><Relationship Id="rId6" Type="http://schemas.openxmlformats.org/officeDocument/2006/relationships/image" Target="../media/image219.wmf"/><Relationship Id="rId5" Type="http://schemas.openxmlformats.org/officeDocument/2006/relationships/image" Target="../media/image214.wmf"/><Relationship Id="rId4" Type="http://schemas.openxmlformats.org/officeDocument/2006/relationships/image" Target="../media/image213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wmf"/><Relationship Id="rId3" Type="http://schemas.openxmlformats.org/officeDocument/2006/relationships/image" Target="../media/image224.wmf"/><Relationship Id="rId7" Type="http://schemas.openxmlformats.org/officeDocument/2006/relationships/image" Target="../media/image228.wmf"/><Relationship Id="rId2" Type="http://schemas.openxmlformats.org/officeDocument/2006/relationships/image" Target="../media/image223.wmf"/><Relationship Id="rId1" Type="http://schemas.openxmlformats.org/officeDocument/2006/relationships/image" Target="../media/image222.wmf"/><Relationship Id="rId6" Type="http://schemas.openxmlformats.org/officeDocument/2006/relationships/image" Target="../media/image227.wmf"/><Relationship Id="rId5" Type="http://schemas.openxmlformats.org/officeDocument/2006/relationships/image" Target="../media/image226.wmf"/><Relationship Id="rId4" Type="http://schemas.openxmlformats.org/officeDocument/2006/relationships/image" Target="../media/image225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wmf"/><Relationship Id="rId2" Type="http://schemas.openxmlformats.org/officeDocument/2006/relationships/image" Target="../media/image231.wmf"/><Relationship Id="rId1" Type="http://schemas.openxmlformats.org/officeDocument/2006/relationships/image" Target="../media/image230.wmf"/><Relationship Id="rId4" Type="http://schemas.openxmlformats.org/officeDocument/2006/relationships/image" Target="../media/image233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wmf"/><Relationship Id="rId2" Type="http://schemas.openxmlformats.org/officeDocument/2006/relationships/image" Target="../media/image235.wmf"/><Relationship Id="rId1" Type="http://schemas.openxmlformats.org/officeDocument/2006/relationships/image" Target="../media/image234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wmf"/><Relationship Id="rId13" Type="http://schemas.openxmlformats.org/officeDocument/2006/relationships/image" Target="../media/image248.wmf"/><Relationship Id="rId3" Type="http://schemas.openxmlformats.org/officeDocument/2006/relationships/image" Target="../media/image239.wmf"/><Relationship Id="rId7" Type="http://schemas.openxmlformats.org/officeDocument/2006/relationships/image" Target="../media/image243.wmf"/><Relationship Id="rId12" Type="http://schemas.openxmlformats.org/officeDocument/2006/relationships/image" Target="../media/image229.wmf"/><Relationship Id="rId2" Type="http://schemas.openxmlformats.org/officeDocument/2006/relationships/image" Target="../media/image238.wmf"/><Relationship Id="rId16" Type="http://schemas.openxmlformats.org/officeDocument/2006/relationships/image" Target="../media/image251.wmf"/><Relationship Id="rId1" Type="http://schemas.openxmlformats.org/officeDocument/2006/relationships/image" Target="../media/image237.wmf"/><Relationship Id="rId6" Type="http://schemas.openxmlformats.org/officeDocument/2006/relationships/image" Target="../media/image242.wmf"/><Relationship Id="rId11" Type="http://schemas.openxmlformats.org/officeDocument/2006/relationships/image" Target="../media/image247.wmf"/><Relationship Id="rId5" Type="http://schemas.openxmlformats.org/officeDocument/2006/relationships/image" Target="../media/image241.wmf"/><Relationship Id="rId15" Type="http://schemas.openxmlformats.org/officeDocument/2006/relationships/image" Target="../media/image250.wmf"/><Relationship Id="rId10" Type="http://schemas.openxmlformats.org/officeDocument/2006/relationships/image" Target="../media/image246.wmf"/><Relationship Id="rId4" Type="http://schemas.openxmlformats.org/officeDocument/2006/relationships/image" Target="../media/image240.wmf"/><Relationship Id="rId9" Type="http://schemas.openxmlformats.org/officeDocument/2006/relationships/image" Target="../media/image245.wmf"/><Relationship Id="rId14" Type="http://schemas.openxmlformats.org/officeDocument/2006/relationships/image" Target="../media/image249.w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wmf"/><Relationship Id="rId3" Type="http://schemas.openxmlformats.org/officeDocument/2006/relationships/image" Target="../media/image254.wmf"/><Relationship Id="rId7" Type="http://schemas.openxmlformats.org/officeDocument/2006/relationships/image" Target="../media/image246.wmf"/><Relationship Id="rId2" Type="http://schemas.openxmlformats.org/officeDocument/2006/relationships/image" Target="../media/image253.wmf"/><Relationship Id="rId1" Type="http://schemas.openxmlformats.org/officeDocument/2006/relationships/image" Target="../media/image252.wmf"/><Relationship Id="rId6" Type="http://schemas.openxmlformats.org/officeDocument/2006/relationships/image" Target="../media/image245.wmf"/><Relationship Id="rId5" Type="http://schemas.openxmlformats.org/officeDocument/2006/relationships/image" Target="../media/image256.wmf"/><Relationship Id="rId4" Type="http://schemas.openxmlformats.org/officeDocument/2006/relationships/image" Target="../media/image255.wmf"/><Relationship Id="rId9" Type="http://schemas.openxmlformats.org/officeDocument/2006/relationships/image" Target="../media/image258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wmf"/><Relationship Id="rId2" Type="http://schemas.openxmlformats.org/officeDocument/2006/relationships/image" Target="../media/image259.wmf"/><Relationship Id="rId1" Type="http://schemas.openxmlformats.org/officeDocument/2006/relationships/image" Target="../media/image254.wmf"/><Relationship Id="rId6" Type="http://schemas.openxmlformats.org/officeDocument/2006/relationships/image" Target="../media/image263.emf"/><Relationship Id="rId5" Type="http://schemas.openxmlformats.org/officeDocument/2006/relationships/image" Target="../media/image262.wmf"/><Relationship Id="rId4" Type="http://schemas.openxmlformats.org/officeDocument/2006/relationships/image" Target="../media/image261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wmf"/><Relationship Id="rId2" Type="http://schemas.openxmlformats.org/officeDocument/2006/relationships/image" Target="../media/image262.wmf"/><Relationship Id="rId1" Type="http://schemas.openxmlformats.org/officeDocument/2006/relationships/image" Target="../media/image261.wmf"/><Relationship Id="rId6" Type="http://schemas.openxmlformats.org/officeDocument/2006/relationships/image" Target="../media/image267.wmf"/><Relationship Id="rId5" Type="http://schemas.openxmlformats.org/officeDocument/2006/relationships/image" Target="../media/image266.wmf"/><Relationship Id="rId4" Type="http://schemas.openxmlformats.org/officeDocument/2006/relationships/image" Target="../media/image26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11.wmf"/><Relationship Id="rId4" Type="http://schemas.openxmlformats.org/officeDocument/2006/relationships/image" Target="../media/image32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wmf"/><Relationship Id="rId2" Type="http://schemas.openxmlformats.org/officeDocument/2006/relationships/image" Target="../media/image269.wmf"/><Relationship Id="rId1" Type="http://schemas.openxmlformats.org/officeDocument/2006/relationships/image" Target="../media/image268.wmf"/><Relationship Id="rId6" Type="http://schemas.openxmlformats.org/officeDocument/2006/relationships/image" Target="../media/image273.wmf"/><Relationship Id="rId5" Type="http://schemas.openxmlformats.org/officeDocument/2006/relationships/image" Target="../media/image272.wmf"/><Relationship Id="rId4" Type="http://schemas.openxmlformats.org/officeDocument/2006/relationships/image" Target="../media/image271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wmf"/><Relationship Id="rId2" Type="http://schemas.openxmlformats.org/officeDocument/2006/relationships/image" Target="../media/image248.wmf"/><Relationship Id="rId1" Type="http://schemas.openxmlformats.org/officeDocument/2006/relationships/image" Target="../media/image2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1.wmf"/><Relationship Id="rId7" Type="http://schemas.openxmlformats.org/officeDocument/2006/relationships/image" Target="../media/image42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10" Type="http://schemas.openxmlformats.org/officeDocument/2006/relationships/image" Target="../media/image45.wmf"/><Relationship Id="rId4" Type="http://schemas.openxmlformats.org/officeDocument/2006/relationships/image" Target="../media/image34.wmf"/><Relationship Id="rId9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48.wmf"/><Relationship Id="rId7" Type="http://schemas.openxmlformats.org/officeDocument/2006/relationships/image" Target="../media/image35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34.wmf"/><Relationship Id="rId11" Type="http://schemas.openxmlformats.org/officeDocument/2006/relationships/image" Target="../media/image44.wmf"/><Relationship Id="rId5" Type="http://schemas.openxmlformats.org/officeDocument/2006/relationships/image" Target="../media/image50.wmf"/><Relationship Id="rId10" Type="http://schemas.openxmlformats.org/officeDocument/2006/relationships/image" Target="../media/image43.wmf"/><Relationship Id="rId4" Type="http://schemas.openxmlformats.org/officeDocument/2006/relationships/image" Target="../media/image49.wmf"/><Relationship Id="rId9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BBF3F679-CA73-44BB-97EE-867C1D460E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9F61C1E7-8648-4379-96F4-BC11E807EF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E98B3-F407-453E-8C62-ACFDB31571BF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C695D-B87E-4B96-B820-F81AD5C7A3C3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8165F-AF10-4764-BB28-6959C2A23901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916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8165F-AF10-4764-BB28-6959C2A23901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C695D-B87E-4B96-B820-F81AD5C7A3C3}" type="slidenum">
              <a:rPr lang="en-US"/>
              <a:pPr/>
              <a:t>43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71213-2F82-4343-97AE-427FE6826010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F5651-B6CC-402D-9455-4186307DDA18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49F95-34E5-40D0-8569-901A5366D131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12F73-4DF0-4F03-98D2-ABAF9A868A82}" type="slidenum">
              <a:rPr lang="en-US"/>
              <a:pPr/>
              <a:t>48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12F73-4DF0-4F03-98D2-ABAF9A868A82}" type="slidenum">
              <a:rPr lang="en-US"/>
              <a:pPr/>
              <a:t>49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12F73-4DF0-4F03-98D2-ABAF9A868A82}" type="slidenum">
              <a:rPr lang="en-US"/>
              <a:pPr/>
              <a:t>50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8165F-AF10-4764-BB28-6959C2A23901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12F73-4DF0-4F03-98D2-ABAF9A868A82}" type="slidenum">
              <a:rPr lang="en-US"/>
              <a:pPr/>
              <a:t>51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12F73-4DF0-4F03-98D2-ABAF9A868A82}" type="slidenum">
              <a:rPr lang="en-US"/>
              <a:pPr/>
              <a:t>52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12F73-4DF0-4F03-98D2-ABAF9A868A82}" type="slidenum">
              <a:rPr lang="en-US"/>
              <a:pPr/>
              <a:t>53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45AB84-B340-4E5E-8B44-BCE39005FFBD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FEA1-6F08-4700-8844-7D7E0EBAD7E6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66563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64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66563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6564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5CFDC1CE-F7C6-426B-BC2D-6CE4DA13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77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51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35.wmf"/><Relationship Id="rId25" Type="http://schemas.openxmlformats.org/officeDocument/2006/relationships/image" Target="../media/image44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76.bin"/><Relationship Id="rId20" Type="http://schemas.openxmlformats.org/officeDocument/2006/relationships/oleObject" Target="../embeddings/oleObject78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49.wmf"/><Relationship Id="rId24" Type="http://schemas.openxmlformats.org/officeDocument/2006/relationships/oleObject" Target="../embeddings/oleObject80.bin"/><Relationship Id="rId5" Type="http://schemas.openxmlformats.org/officeDocument/2006/relationships/image" Target="../media/image46.wmf"/><Relationship Id="rId15" Type="http://schemas.openxmlformats.org/officeDocument/2006/relationships/image" Target="../media/image34.wmf"/><Relationship Id="rId23" Type="http://schemas.openxmlformats.org/officeDocument/2006/relationships/image" Target="../media/image43.wmf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36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75.bin"/><Relationship Id="rId22" Type="http://schemas.openxmlformats.org/officeDocument/2006/relationships/oleObject" Target="../embeddings/oleObject7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11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9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91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11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9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3.bin"/><Relationship Id="rId9" Type="http://schemas.openxmlformats.org/officeDocument/2006/relationships/image" Target="../media/image5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97.bin"/><Relationship Id="rId9" Type="http://schemas.openxmlformats.org/officeDocument/2006/relationships/image" Target="../media/image6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6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70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10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69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6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7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120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44.wmf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117.bin"/><Relationship Id="rId17" Type="http://schemas.openxmlformats.org/officeDocument/2006/relationships/image" Target="../media/image78.wmf"/><Relationship Id="rId25" Type="http://schemas.openxmlformats.org/officeDocument/2006/relationships/image" Target="../media/image80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19.bin"/><Relationship Id="rId20" Type="http://schemas.openxmlformats.org/officeDocument/2006/relationships/oleObject" Target="../embeddings/oleObject121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123.bin"/><Relationship Id="rId5" Type="http://schemas.openxmlformats.org/officeDocument/2006/relationships/image" Target="../media/image75.wmf"/><Relationship Id="rId15" Type="http://schemas.openxmlformats.org/officeDocument/2006/relationships/image" Target="../media/image36.wmf"/><Relationship Id="rId23" Type="http://schemas.openxmlformats.org/officeDocument/2006/relationships/image" Target="../media/image79.wmf"/><Relationship Id="rId10" Type="http://schemas.openxmlformats.org/officeDocument/2006/relationships/oleObject" Target="../embeddings/oleObject116.bin"/><Relationship Id="rId19" Type="http://schemas.openxmlformats.org/officeDocument/2006/relationships/image" Target="../media/image43.wmf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118.bin"/><Relationship Id="rId22" Type="http://schemas.openxmlformats.org/officeDocument/2006/relationships/oleObject" Target="../embeddings/oleObject12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131.bin"/><Relationship Id="rId26" Type="http://schemas.openxmlformats.org/officeDocument/2006/relationships/oleObject" Target="../embeddings/oleObject135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83.wmf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128.bin"/><Relationship Id="rId17" Type="http://schemas.openxmlformats.org/officeDocument/2006/relationships/image" Target="../media/image43.wmf"/><Relationship Id="rId25" Type="http://schemas.openxmlformats.org/officeDocument/2006/relationships/image" Target="../media/image85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30.bin"/><Relationship Id="rId20" Type="http://schemas.openxmlformats.org/officeDocument/2006/relationships/oleObject" Target="../embeddings/oleObject132.bin"/><Relationship Id="rId29" Type="http://schemas.openxmlformats.org/officeDocument/2006/relationships/image" Target="../media/image87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25.bin"/><Relationship Id="rId11" Type="http://schemas.openxmlformats.org/officeDocument/2006/relationships/image" Target="../media/image35.wmf"/><Relationship Id="rId24" Type="http://schemas.openxmlformats.org/officeDocument/2006/relationships/oleObject" Target="../embeddings/oleObject134.bin"/><Relationship Id="rId5" Type="http://schemas.openxmlformats.org/officeDocument/2006/relationships/image" Target="../media/image75.wmf"/><Relationship Id="rId15" Type="http://schemas.openxmlformats.org/officeDocument/2006/relationships/image" Target="../media/image82.wmf"/><Relationship Id="rId23" Type="http://schemas.openxmlformats.org/officeDocument/2006/relationships/image" Target="../media/image84.wmf"/><Relationship Id="rId28" Type="http://schemas.openxmlformats.org/officeDocument/2006/relationships/oleObject" Target="../embeddings/oleObject136.bin"/><Relationship Id="rId10" Type="http://schemas.openxmlformats.org/officeDocument/2006/relationships/oleObject" Target="../embeddings/oleObject127.bin"/><Relationship Id="rId19" Type="http://schemas.openxmlformats.org/officeDocument/2006/relationships/image" Target="../media/image44.wmf"/><Relationship Id="rId31" Type="http://schemas.openxmlformats.org/officeDocument/2006/relationships/image" Target="../media/image88.wmf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129.bin"/><Relationship Id="rId22" Type="http://schemas.openxmlformats.org/officeDocument/2006/relationships/oleObject" Target="../embeddings/oleObject133.bin"/><Relationship Id="rId27" Type="http://schemas.openxmlformats.org/officeDocument/2006/relationships/image" Target="../media/image86.wmf"/><Relationship Id="rId30" Type="http://schemas.openxmlformats.org/officeDocument/2006/relationships/oleObject" Target="../embeddings/oleObject13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13" Type="http://schemas.openxmlformats.org/officeDocument/2006/relationships/image" Target="../media/image92.wmf"/><Relationship Id="rId18" Type="http://schemas.openxmlformats.org/officeDocument/2006/relationships/oleObject" Target="../embeddings/oleObject145.bin"/><Relationship Id="rId26" Type="http://schemas.openxmlformats.org/officeDocument/2006/relationships/oleObject" Target="../embeddings/oleObject149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82.wmf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142.bin"/><Relationship Id="rId17" Type="http://schemas.openxmlformats.org/officeDocument/2006/relationships/image" Target="../media/image35.wmf"/><Relationship Id="rId25" Type="http://schemas.openxmlformats.org/officeDocument/2006/relationships/image" Target="../media/image44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44.bin"/><Relationship Id="rId20" Type="http://schemas.openxmlformats.org/officeDocument/2006/relationships/oleObject" Target="../embeddings/oleObject146.bin"/><Relationship Id="rId29" Type="http://schemas.openxmlformats.org/officeDocument/2006/relationships/image" Target="../media/image84.wmf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39.bin"/><Relationship Id="rId11" Type="http://schemas.openxmlformats.org/officeDocument/2006/relationships/image" Target="../media/image91.wmf"/><Relationship Id="rId24" Type="http://schemas.openxmlformats.org/officeDocument/2006/relationships/oleObject" Target="../embeddings/oleObject148.bin"/><Relationship Id="rId5" Type="http://schemas.openxmlformats.org/officeDocument/2006/relationships/image" Target="../media/image75.wmf"/><Relationship Id="rId15" Type="http://schemas.openxmlformats.org/officeDocument/2006/relationships/image" Target="../media/image34.wmf"/><Relationship Id="rId23" Type="http://schemas.openxmlformats.org/officeDocument/2006/relationships/image" Target="../media/image43.wmf"/><Relationship Id="rId28" Type="http://schemas.openxmlformats.org/officeDocument/2006/relationships/oleObject" Target="../embeddings/oleObject150.bin"/><Relationship Id="rId10" Type="http://schemas.openxmlformats.org/officeDocument/2006/relationships/oleObject" Target="../embeddings/oleObject141.bin"/><Relationship Id="rId19" Type="http://schemas.openxmlformats.org/officeDocument/2006/relationships/image" Target="../media/image36.wmf"/><Relationship Id="rId4" Type="http://schemas.openxmlformats.org/officeDocument/2006/relationships/oleObject" Target="../embeddings/oleObject138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143.bin"/><Relationship Id="rId22" Type="http://schemas.openxmlformats.org/officeDocument/2006/relationships/oleObject" Target="../embeddings/oleObject147.bin"/><Relationship Id="rId27" Type="http://schemas.openxmlformats.org/officeDocument/2006/relationships/image" Target="../media/image9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52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151.bin"/><Relationship Id="rId9" Type="http://schemas.openxmlformats.org/officeDocument/2006/relationships/image" Target="../media/image6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13" Type="http://schemas.openxmlformats.org/officeDocument/2006/relationships/image" Target="../media/image98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15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55.bin"/><Relationship Id="rId11" Type="http://schemas.openxmlformats.org/officeDocument/2006/relationships/image" Target="../media/image97.wmf"/><Relationship Id="rId5" Type="http://schemas.openxmlformats.org/officeDocument/2006/relationships/image" Target="../media/image95.wmf"/><Relationship Id="rId10" Type="http://schemas.openxmlformats.org/officeDocument/2006/relationships/oleObject" Target="../embeddings/oleObject157.bin"/><Relationship Id="rId4" Type="http://schemas.openxmlformats.org/officeDocument/2006/relationships/oleObject" Target="../embeddings/oleObject154.bin"/><Relationship Id="rId9" Type="http://schemas.openxmlformats.org/officeDocument/2006/relationships/image" Target="../media/image9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13" Type="http://schemas.openxmlformats.org/officeDocument/2006/relationships/image" Target="../media/image101.wmf"/><Relationship Id="rId18" Type="http://schemas.openxmlformats.org/officeDocument/2006/relationships/oleObject" Target="../embeddings/oleObject166.bin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105.wmf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163.bin"/><Relationship Id="rId17" Type="http://schemas.openxmlformats.org/officeDocument/2006/relationships/image" Target="../media/image103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65.bin"/><Relationship Id="rId20" Type="http://schemas.openxmlformats.org/officeDocument/2006/relationships/oleObject" Target="../embeddings/oleObject167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60.bin"/><Relationship Id="rId11" Type="http://schemas.openxmlformats.org/officeDocument/2006/relationships/image" Target="../media/image96.wmf"/><Relationship Id="rId5" Type="http://schemas.openxmlformats.org/officeDocument/2006/relationships/image" Target="../media/image99.wmf"/><Relationship Id="rId15" Type="http://schemas.openxmlformats.org/officeDocument/2006/relationships/image" Target="../media/image102.wmf"/><Relationship Id="rId23" Type="http://schemas.openxmlformats.org/officeDocument/2006/relationships/image" Target="../media/image106.wmf"/><Relationship Id="rId10" Type="http://schemas.openxmlformats.org/officeDocument/2006/relationships/oleObject" Target="../embeddings/oleObject162.bin"/><Relationship Id="rId19" Type="http://schemas.openxmlformats.org/officeDocument/2006/relationships/image" Target="../media/image104.wmf"/><Relationship Id="rId4" Type="http://schemas.openxmlformats.org/officeDocument/2006/relationships/oleObject" Target="../embeddings/oleObject159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164.bin"/><Relationship Id="rId22" Type="http://schemas.openxmlformats.org/officeDocument/2006/relationships/oleObject" Target="../embeddings/oleObject16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13" Type="http://schemas.openxmlformats.org/officeDocument/2006/relationships/image" Target="../media/image111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08.wmf"/><Relationship Id="rId12" Type="http://schemas.openxmlformats.org/officeDocument/2006/relationships/oleObject" Target="../embeddings/oleObject17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70.bin"/><Relationship Id="rId11" Type="http://schemas.openxmlformats.org/officeDocument/2006/relationships/image" Target="../media/image110.wmf"/><Relationship Id="rId5" Type="http://schemas.openxmlformats.org/officeDocument/2006/relationships/image" Target="../media/image107.wmf"/><Relationship Id="rId15" Type="http://schemas.openxmlformats.org/officeDocument/2006/relationships/image" Target="../media/image112.wmf"/><Relationship Id="rId10" Type="http://schemas.openxmlformats.org/officeDocument/2006/relationships/oleObject" Target="../embeddings/oleObject172.bin"/><Relationship Id="rId4" Type="http://schemas.openxmlformats.org/officeDocument/2006/relationships/oleObject" Target="../embeddings/oleObject169.bin"/><Relationship Id="rId9" Type="http://schemas.openxmlformats.org/officeDocument/2006/relationships/image" Target="../media/image109.wmf"/><Relationship Id="rId14" Type="http://schemas.openxmlformats.org/officeDocument/2006/relationships/oleObject" Target="../embeddings/oleObject17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7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1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76.bin"/><Relationship Id="rId11" Type="http://schemas.openxmlformats.org/officeDocument/2006/relationships/image" Target="../media/image116.wmf"/><Relationship Id="rId5" Type="http://schemas.openxmlformats.org/officeDocument/2006/relationships/image" Target="../media/image113.wmf"/><Relationship Id="rId10" Type="http://schemas.openxmlformats.org/officeDocument/2006/relationships/oleObject" Target="../embeddings/oleObject178.bin"/><Relationship Id="rId4" Type="http://schemas.openxmlformats.org/officeDocument/2006/relationships/oleObject" Target="../embeddings/oleObject175.bin"/><Relationship Id="rId9" Type="http://schemas.openxmlformats.org/officeDocument/2006/relationships/image" Target="../media/image11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1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80.bin"/><Relationship Id="rId11" Type="http://schemas.openxmlformats.org/officeDocument/2006/relationships/image" Target="../media/image120.wmf"/><Relationship Id="rId5" Type="http://schemas.openxmlformats.org/officeDocument/2006/relationships/image" Target="../media/image117.wmf"/><Relationship Id="rId10" Type="http://schemas.openxmlformats.org/officeDocument/2006/relationships/oleObject" Target="../embeddings/oleObject182.bin"/><Relationship Id="rId4" Type="http://schemas.openxmlformats.org/officeDocument/2006/relationships/oleObject" Target="../embeddings/oleObject179.bin"/><Relationship Id="rId9" Type="http://schemas.openxmlformats.org/officeDocument/2006/relationships/image" Target="../media/image11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5.bin"/><Relationship Id="rId13" Type="http://schemas.openxmlformats.org/officeDocument/2006/relationships/image" Target="../media/image124.wmf"/><Relationship Id="rId18" Type="http://schemas.openxmlformats.org/officeDocument/2006/relationships/oleObject" Target="../embeddings/oleObject190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187.bin"/><Relationship Id="rId17" Type="http://schemas.openxmlformats.org/officeDocument/2006/relationships/image" Target="../media/image126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89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84.bin"/><Relationship Id="rId11" Type="http://schemas.openxmlformats.org/officeDocument/2006/relationships/image" Target="../media/image123.wmf"/><Relationship Id="rId5" Type="http://schemas.openxmlformats.org/officeDocument/2006/relationships/image" Target="../media/image121.wmf"/><Relationship Id="rId15" Type="http://schemas.openxmlformats.org/officeDocument/2006/relationships/image" Target="../media/image125.wmf"/><Relationship Id="rId10" Type="http://schemas.openxmlformats.org/officeDocument/2006/relationships/oleObject" Target="../embeddings/oleObject186.bin"/><Relationship Id="rId19" Type="http://schemas.openxmlformats.org/officeDocument/2006/relationships/image" Target="../media/image127.wmf"/><Relationship Id="rId4" Type="http://schemas.openxmlformats.org/officeDocument/2006/relationships/oleObject" Target="../embeddings/oleObject183.bin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18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3.bin"/><Relationship Id="rId13" Type="http://schemas.openxmlformats.org/officeDocument/2006/relationships/image" Target="../media/image132.wmf"/><Relationship Id="rId18" Type="http://schemas.openxmlformats.org/officeDocument/2006/relationships/image" Target="../media/image123.wmf"/><Relationship Id="rId3" Type="http://schemas.openxmlformats.org/officeDocument/2006/relationships/notesSlide" Target="../notesSlides/notesSlide28.xml"/><Relationship Id="rId21" Type="http://schemas.openxmlformats.org/officeDocument/2006/relationships/oleObject" Target="../embeddings/oleObject199.bin"/><Relationship Id="rId7" Type="http://schemas.openxmlformats.org/officeDocument/2006/relationships/image" Target="../media/image129.wmf"/><Relationship Id="rId12" Type="http://schemas.openxmlformats.org/officeDocument/2006/relationships/oleObject" Target="../embeddings/oleObject195.bin"/><Relationship Id="rId17" Type="http://schemas.openxmlformats.org/officeDocument/2006/relationships/oleObject" Target="../embeddings/oleObject197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33.wmf"/><Relationship Id="rId20" Type="http://schemas.openxmlformats.org/officeDocument/2006/relationships/image" Target="../media/image134.wmf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92.bin"/><Relationship Id="rId11" Type="http://schemas.openxmlformats.org/officeDocument/2006/relationships/image" Target="../media/image131.wmf"/><Relationship Id="rId5" Type="http://schemas.openxmlformats.org/officeDocument/2006/relationships/image" Target="../media/image128.wmf"/><Relationship Id="rId15" Type="http://schemas.openxmlformats.org/officeDocument/2006/relationships/oleObject" Target="../embeddings/oleObject196.bin"/><Relationship Id="rId10" Type="http://schemas.openxmlformats.org/officeDocument/2006/relationships/oleObject" Target="../embeddings/oleObject194.bin"/><Relationship Id="rId19" Type="http://schemas.openxmlformats.org/officeDocument/2006/relationships/oleObject" Target="../embeddings/oleObject198.bin"/><Relationship Id="rId4" Type="http://schemas.openxmlformats.org/officeDocument/2006/relationships/oleObject" Target="../embeddings/oleObject191.bin"/><Relationship Id="rId9" Type="http://schemas.openxmlformats.org/officeDocument/2006/relationships/image" Target="../media/image130.wmf"/><Relationship Id="rId14" Type="http://schemas.openxmlformats.org/officeDocument/2006/relationships/image" Target="../media/image136.emf"/><Relationship Id="rId22" Type="http://schemas.openxmlformats.org/officeDocument/2006/relationships/image" Target="../media/image13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2.bin"/><Relationship Id="rId13" Type="http://schemas.openxmlformats.org/officeDocument/2006/relationships/image" Target="../media/image141.wmf"/><Relationship Id="rId18" Type="http://schemas.openxmlformats.org/officeDocument/2006/relationships/image" Target="../media/image144.emf"/><Relationship Id="rId26" Type="http://schemas.openxmlformats.org/officeDocument/2006/relationships/image" Target="../media/image134.wmf"/><Relationship Id="rId3" Type="http://schemas.openxmlformats.org/officeDocument/2006/relationships/notesSlide" Target="../notesSlides/notesSlide29.xml"/><Relationship Id="rId21" Type="http://schemas.openxmlformats.org/officeDocument/2006/relationships/oleObject" Target="../embeddings/oleObject209.bin"/><Relationship Id="rId7" Type="http://schemas.openxmlformats.org/officeDocument/2006/relationships/image" Target="../media/image138.wmf"/><Relationship Id="rId12" Type="http://schemas.openxmlformats.org/officeDocument/2006/relationships/oleObject" Target="../embeddings/oleObject204.bin"/><Relationship Id="rId17" Type="http://schemas.openxmlformats.org/officeDocument/2006/relationships/oleObject" Target="../embeddings/oleObject207.bin"/><Relationship Id="rId25" Type="http://schemas.openxmlformats.org/officeDocument/2006/relationships/oleObject" Target="../embeddings/oleObject211.bin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06.bin"/><Relationship Id="rId20" Type="http://schemas.openxmlformats.org/officeDocument/2006/relationships/image" Target="../media/image143.wmf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01.bin"/><Relationship Id="rId11" Type="http://schemas.openxmlformats.org/officeDocument/2006/relationships/image" Target="../media/image140.wmf"/><Relationship Id="rId24" Type="http://schemas.openxmlformats.org/officeDocument/2006/relationships/image" Target="../media/image123.wmf"/><Relationship Id="rId5" Type="http://schemas.openxmlformats.org/officeDocument/2006/relationships/image" Target="../media/image137.wmf"/><Relationship Id="rId15" Type="http://schemas.openxmlformats.org/officeDocument/2006/relationships/image" Target="../media/image142.wmf"/><Relationship Id="rId23" Type="http://schemas.openxmlformats.org/officeDocument/2006/relationships/oleObject" Target="../embeddings/oleObject210.bin"/><Relationship Id="rId28" Type="http://schemas.openxmlformats.org/officeDocument/2006/relationships/image" Target="../media/image135.wmf"/><Relationship Id="rId10" Type="http://schemas.openxmlformats.org/officeDocument/2006/relationships/oleObject" Target="../embeddings/oleObject203.bin"/><Relationship Id="rId19" Type="http://schemas.openxmlformats.org/officeDocument/2006/relationships/oleObject" Target="../embeddings/oleObject208.bin"/><Relationship Id="rId4" Type="http://schemas.openxmlformats.org/officeDocument/2006/relationships/oleObject" Target="../embeddings/oleObject200.bin"/><Relationship Id="rId9" Type="http://schemas.openxmlformats.org/officeDocument/2006/relationships/image" Target="../media/image139.wmf"/><Relationship Id="rId14" Type="http://schemas.openxmlformats.org/officeDocument/2006/relationships/oleObject" Target="../embeddings/oleObject205.bin"/><Relationship Id="rId22" Type="http://schemas.openxmlformats.org/officeDocument/2006/relationships/image" Target="../media/image133.wmf"/><Relationship Id="rId27" Type="http://schemas.openxmlformats.org/officeDocument/2006/relationships/oleObject" Target="../embeddings/oleObject21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13" Type="http://schemas.openxmlformats.org/officeDocument/2006/relationships/oleObject" Target="../embeddings/oleObject217.bin"/><Relationship Id="rId18" Type="http://schemas.openxmlformats.org/officeDocument/2006/relationships/image" Target="../media/image135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214.bin"/><Relationship Id="rId12" Type="http://schemas.openxmlformats.org/officeDocument/2006/relationships/image" Target="../media/image133.wmf"/><Relationship Id="rId17" Type="http://schemas.openxmlformats.org/officeDocument/2006/relationships/oleObject" Target="../embeddings/oleObject219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34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44.emf"/><Relationship Id="rId11" Type="http://schemas.openxmlformats.org/officeDocument/2006/relationships/oleObject" Target="../embeddings/oleObject216.bin"/><Relationship Id="rId5" Type="http://schemas.openxmlformats.org/officeDocument/2006/relationships/image" Target="../media/image145.wmf"/><Relationship Id="rId15" Type="http://schemas.openxmlformats.org/officeDocument/2006/relationships/oleObject" Target="../embeddings/oleObject218.bin"/><Relationship Id="rId10" Type="http://schemas.openxmlformats.org/officeDocument/2006/relationships/image" Target="../media/image147.wmf"/><Relationship Id="rId4" Type="http://schemas.openxmlformats.org/officeDocument/2006/relationships/oleObject" Target="../embeddings/oleObject213.bin"/><Relationship Id="rId9" Type="http://schemas.openxmlformats.org/officeDocument/2006/relationships/oleObject" Target="../embeddings/oleObject215.bin"/><Relationship Id="rId14" Type="http://schemas.openxmlformats.org/officeDocument/2006/relationships/image" Target="../media/image12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2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49.wmf"/><Relationship Id="rId12" Type="http://schemas.openxmlformats.org/officeDocument/2006/relationships/image" Target="../media/image144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21.bin"/><Relationship Id="rId11" Type="http://schemas.openxmlformats.org/officeDocument/2006/relationships/image" Target="../media/image151.wmf"/><Relationship Id="rId5" Type="http://schemas.openxmlformats.org/officeDocument/2006/relationships/image" Target="../media/image148.wmf"/><Relationship Id="rId10" Type="http://schemas.openxmlformats.org/officeDocument/2006/relationships/oleObject" Target="../embeddings/oleObject223.bin"/><Relationship Id="rId4" Type="http://schemas.openxmlformats.org/officeDocument/2006/relationships/oleObject" Target="../embeddings/oleObject220.bin"/><Relationship Id="rId9" Type="http://schemas.openxmlformats.org/officeDocument/2006/relationships/image" Target="../media/image150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e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5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24.bin"/><Relationship Id="rId5" Type="http://schemas.openxmlformats.org/officeDocument/2006/relationships/image" Target="../media/image150.wmf"/><Relationship Id="rId10" Type="http://schemas.openxmlformats.org/officeDocument/2006/relationships/image" Target="../media/image153.wmf"/><Relationship Id="rId4" Type="http://schemas.openxmlformats.org/officeDocument/2006/relationships/oleObject" Target="../embeddings/oleObject222.bin"/><Relationship Id="rId9" Type="http://schemas.openxmlformats.org/officeDocument/2006/relationships/oleObject" Target="../embeddings/oleObject22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8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5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27.bin"/><Relationship Id="rId5" Type="http://schemas.openxmlformats.org/officeDocument/2006/relationships/image" Target="../media/image154.wmf"/><Relationship Id="rId10" Type="http://schemas.openxmlformats.org/officeDocument/2006/relationships/image" Target="../media/image144.emf"/><Relationship Id="rId4" Type="http://schemas.openxmlformats.org/officeDocument/2006/relationships/oleObject" Target="../embeddings/oleObject226.bin"/><Relationship Id="rId9" Type="http://schemas.openxmlformats.org/officeDocument/2006/relationships/image" Target="../media/image15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1.bin"/><Relationship Id="rId13" Type="http://schemas.openxmlformats.org/officeDocument/2006/relationships/image" Target="../media/image161.wmf"/><Relationship Id="rId18" Type="http://schemas.openxmlformats.org/officeDocument/2006/relationships/oleObject" Target="../embeddings/oleObject236.bin"/><Relationship Id="rId26" Type="http://schemas.openxmlformats.org/officeDocument/2006/relationships/oleObject" Target="../embeddings/oleObject240.bin"/><Relationship Id="rId3" Type="http://schemas.openxmlformats.org/officeDocument/2006/relationships/notesSlide" Target="../notesSlides/notesSlide34.xml"/><Relationship Id="rId21" Type="http://schemas.openxmlformats.org/officeDocument/2006/relationships/image" Target="../media/image123.wmf"/><Relationship Id="rId7" Type="http://schemas.openxmlformats.org/officeDocument/2006/relationships/image" Target="../media/image158.wmf"/><Relationship Id="rId12" Type="http://schemas.openxmlformats.org/officeDocument/2006/relationships/oleObject" Target="../embeddings/oleObject233.bin"/><Relationship Id="rId17" Type="http://schemas.openxmlformats.org/officeDocument/2006/relationships/image" Target="../media/image97.wmf"/><Relationship Id="rId25" Type="http://schemas.openxmlformats.org/officeDocument/2006/relationships/image" Target="../media/image126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35.bin"/><Relationship Id="rId20" Type="http://schemas.openxmlformats.org/officeDocument/2006/relationships/oleObject" Target="../embeddings/oleObject237.bin"/><Relationship Id="rId29" Type="http://schemas.openxmlformats.org/officeDocument/2006/relationships/image" Target="../media/image162.wmf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30.bin"/><Relationship Id="rId11" Type="http://schemas.openxmlformats.org/officeDocument/2006/relationships/image" Target="../media/image160.wmf"/><Relationship Id="rId24" Type="http://schemas.openxmlformats.org/officeDocument/2006/relationships/oleObject" Target="../embeddings/oleObject239.bin"/><Relationship Id="rId5" Type="http://schemas.openxmlformats.org/officeDocument/2006/relationships/image" Target="../media/image157.wmf"/><Relationship Id="rId15" Type="http://schemas.openxmlformats.org/officeDocument/2006/relationships/image" Target="../media/image121.wmf"/><Relationship Id="rId23" Type="http://schemas.openxmlformats.org/officeDocument/2006/relationships/image" Target="../media/image124.wmf"/><Relationship Id="rId28" Type="http://schemas.openxmlformats.org/officeDocument/2006/relationships/oleObject" Target="../embeddings/oleObject241.bin"/><Relationship Id="rId10" Type="http://schemas.openxmlformats.org/officeDocument/2006/relationships/oleObject" Target="../embeddings/oleObject232.bin"/><Relationship Id="rId19" Type="http://schemas.openxmlformats.org/officeDocument/2006/relationships/image" Target="../media/image122.wmf"/><Relationship Id="rId31" Type="http://schemas.openxmlformats.org/officeDocument/2006/relationships/image" Target="../media/image163.wmf"/><Relationship Id="rId4" Type="http://schemas.openxmlformats.org/officeDocument/2006/relationships/oleObject" Target="../embeddings/oleObject229.bin"/><Relationship Id="rId9" Type="http://schemas.openxmlformats.org/officeDocument/2006/relationships/image" Target="../media/image159.wmf"/><Relationship Id="rId14" Type="http://schemas.openxmlformats.org/officeDocument/2006/relationships/oleObject" Target="../embeddings/oleObject234.bin"/><Relationship Id="rId22" Type="http://schemas.openxmlformats.org/officeDocument/2006/relationships/oleObject" Target="../embeddings/oleObject238.bin"/><Relationship Id="rId27" Type="http://schemas.openxmlformats.org/officeDocument/2006/relationships/image" Target="../media/image127.wmf"/><Relationship Id="rId30" Type="http://schemas.openxmlformats.org/officeDocument/2006/relationships/oleObject" Target="../embeddings/oleObject242.bin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7.wmf"/><Relationship Id="rId18" Type="http://schemas.openxmlformats.org/officeDocument/2006/relationships/oleObject" Target="../embeddings/oleObject250.bin"/><Relationship Id="rId26" Type="http://schemas.openxmlformats.org/officeDocument/2006/relationships/oleObject" Target="../embeddings/oleObject254.bin"/><Relationship Id="rId39" Type="http://schemas.openxmlformats.org/officeDocument/2006/relationships/image" Target="../media/image163.wmf"/><Relationship Id="rId21" Type="http://schemas.openxmlformats.org/officeDocument/2006/relationships/image" Target="../media/image171.wmf"/><Relationship Id="rId34" Type="http://schemas.openxmlformats.org/officeDocument/2006/relationships/oleObject" Target="../embeddings/oleObject258.bin"/><Relationship Id="rId7" Type="http://schemas.openxmlformats.org/officeDocument/2006/relationships/image" Target="../media/image164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49.bin"/><Relationship Id="rId20" Type="http://schemas.openxmlformats.org/officeDocument/2006/relationships/oleObject" Target="../embeddings/oleObject251.bin"/><Relationship Id="rId29" Type="http://schemas.openxmlformats.org/officeDocument/2006/relationships/image" Target="../media/image123.wmf"/><Relationship Id="rId41" Type="http://schemas.openxmlformats.org/officeDocument/2006/relationships/image" Target="../media/image173.wmf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44.bin"/><Relationship Id="rId11" Type="http://schemas.openxmlformats.org/officeDocument/2006/relationships/image" Target="../media/image166.wmf"/><Relationship Id="rId24" Type="http://schemas.openxmlformats.org/officeDocument/2006/relationships/oleObject" Target="../embeddings/oleObject253.bin"/><Relationship Id="rId32" Type="http://schemas.openxmlformats.org/officeDocument/2006/relationships/oleObject" Target="../embeddings/oleObject257.bin"/><Relationship Id="rId37" Type="http://schemas.openxmlformats.org/officeDocument/2006/relationships/image" Target="../media/image172.wmf"/><Relationship Id="rId40" Type="http://schemas.openxmlformats.org/officeDocument/2006/relationships/oleObject" Target="../embeddings/oleObject261.bin"/><Relationship Id="rId5" Type="http://schemas.openxmlformats.org/officeDocument/2006/relationships/image" Target="../media/image155.wmf"/><Relationship Id="rId15" Type="http://schemas.openxmlformats.org/officeDocument/2006/relationships/image" Target="../media/image168.wmf"/><Relationship Id="rId23" Type="http://schemas.openxmlformats.org/officeDocument/2006/relationships/image" Target="../media/image121.wmf"/><Relationship Id="rId28" Type="http://schemas.openxmlformats.org/officeDocument/2006/relationships/oleObject" Target="../embeddings/oleObject255.bin"/><Relationship Id="rId36" Type="http://schemas.openxmlformats.org/officeDocument/2006/relationships/oleObject" Target="../embeddings/oleObject259.bin"/><Relationship Id="rId10" Type="http://schemas.openxmlformats.org/officeDocument/2006/relationships/oleObject" Target="../embeddings/oleObject246.bin"/><Relationship Id="rId19" Type="http://schemas.openxmlformats.org/officeDocument/2006/relationships/image" Target="../media/image170.wmf"/><Relationship Id="rId31" Type="http://schemas.openxmlformats.org/officeDocument/2006/relationships/image" Target="../media/image124.wmf"/><Relationship Id="rId4" Type="http://schemas.openxmlformats.org/officeDocument/2006/relationships/oleObject" Target="../embeddings/oleObject243.bin"/><Relationship Id="rId9" Type="http://schemas.openxmlformats.org/officeDocument/2006/relationships/image" Target="../media/image165.wmf"/><Relationship Id="rId14" Type="http://schemas.openxmlformats.org/officeDocument/2006/relationships/oleObject" Target="../embeddings/oleObject248.bin"/><Relationship Id="rId22" Type="http://schemas.openxmlformats.org/officeDocument/2006/relationships/oleObject" Target="../embeddings/oleObject252.bin"/><Relationship Id="rId27" Type="http://schemas.openxmlformats.org/officeDocument/2006/relationships/image" Target="../media/image122.wmf"/><Relationship Id="rId30" Type="http://schemas.openxmlformats.org/officeDocument/2006/relationships/oleObject" Target="../embeddings/oleObject256.bin"/><Relationship Id="rId35" Type="http://schemas.openxmlformats.org/officeDocument/2006/relationships/image" Target="../media/image127.wmf"/><Relationship Id="rId8" Type="http://schemas.openxmlformats.org/officeDocument/2006/relationships/oleObject" Target="../embeddings/oleObject245.bin"/><Relationship Id="rId3" Type="http://schemas.openxmlformats.org/officeDocument/2006/relationships/notesSlide" Target="../notesSlides/notesSlide35.xml"/><Relationship Id="rId12" Type="http://schemas.openxmlformats.org/officeDocument/2006/relationships/oleObject" Target="../embeddings/oleObject247.bin"/><Relationship Id="rId17" Type="http://schemas.openxmlformats.org/officeDocument/2006/relationships/image" Target="../media/image169.wmf"/><Relationship Id="rId25" Type="http://schemas.openxmlformats.org/officeDocument/2006/relationships/image" Target="../media/image97.wmf"/><Relationship Id="rId33" Type="http://schemas.openxmlformats.org/officeDocument/2006/relationships/image" Target="../media/image126.wmf"/><Relationship Id="rId38" Type="http://schemas.openxmlformats.org/officeDocument/2006/relationships/oleObject" Target="../embeddings/oleObject260.bin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8.wmf"/><Relationship Id="rId18" Type="http://schemas.openxmlformats.org/officeDocument/2006/relationships/oleObject" Target="../embeddings/oleObject269.bin"/><Relationship Id="rId26" Type="http://schemas.openxmlformats.org/officeDocument/2006/relationships/oleObject" Target="../embeddings/oleObject273.bin"/><Relationship Id="rId21" Type="http://schemas.openxmlformats.org/officeDocument/2006/relationships/image" Target="../media/image123.wmf"/><Relationship Id="rId34" Type="http://schemas.openxmlformats.org/officeDocument/2006/relationships/oleObject" Target="../embeddings/oleObject277.bin"/><Relationship Id="rId7" Type="http://schemas.openxmlformats.org/officeDocument/2006/relationships/image" Target="../media/image175.wmf"/><Relationship Id="rId12" Type="http://schemas.openxmlformats.org/officeDocument/2006/relationships/oleObject" Target="../embeddings/oleObject266.bin"/><Relationship Id="rId17" Type="http://schemas.openxmlformats.org/officeDocument/2006/relationships/image" Target="../media/image97.wmf"/><Relationship Id="rId25" Type="http://schemas.openxmlformats.org/officeDocument/2006/relationships/image" Target="../media/image126.wmf"/><Relationship Id="rId33" Type="http://schemas.openxmlformats.org/officeDocument/2006/relationships/image" Target="../media/image180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68.bin"/><Relationship Id="rId20" Type="http://schemas.openxmlformats.org/officeDocument/2006/relationships/oleObject" Target="../embeddings/oleObject270.bin"/><Relationship Id="rId29" Type="http://schemas.openxmlformats.org/officeDocument/2006/relationships/image" Target="../media/image179.wmf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63.bin"/><Relationship Id="rId11" Type="http://schemas.openxmlformats.org/officeDocument/2006/relationships/image" Target="../media/image177.wmf"/><Relationship Id="rId24" Type="http://schemas.openxmlformats.org/officeDocument/2006/relationships/oleObject" Target="../embeddings/oleObject272.bin"/><Relationship Id="rId32" Type="http://schemas.openxmlformats.org/officeDocument/2006/relationships/oleObject" Target="../embeddings/oleObject276.bin"/><Relationship Id="rId37" Type="http://schemas.openxmlformats.org/officeDocument/2006/relationships/image" Target="../media/image182.wmf"/><Relationship Id="rId5" Type="http://schemas.openxmlformats.org/officeDocument/2006/relationships/image" Target="../media/image174.wmf"/><Relationship Id="rId15" Type="http://schemas.openxmlformats.org/officeDocument/2006/relationships/image" Target="../media/image121.wmf"/><Relationship Id="rId23" Type="http://schemas.openxmlformats.org/officeDocument/2006/relationships/image" Target="../media/image124.wmf"/><Relationship Id="rId28" Type="http://schemas.openxmlformats.org/officeDocument/2006/relationships/oleObject" Target="../embeddings/oleObject274.bin"/><Relationship Id="rId36" Type="http://schemas.openxmlformats.org/officeDocument/2006/relationships/oleObject" Target="../embeddings/oleObject278.bin"/><Relationship Id="rId10" Type="http://schemas.openxmlformats.org/officeDocument/2006/relationships/oleObject" Target="../embeddings/oleObject265.bin"/><Relationship Id="rId19" Type="http://schemas.openxmlformats.org/officeDocument/2006/relationships/image" Target="../media/image122.wmf"/><Relationship Id="rId31" Type="http://schemas.openxmlformats.org/officeDocument/2006/relationships/image" Target="../media/image163.wmf"/><Relationship Id="rId4" Type="http://schemas.openxmlformats.org/officeDocument/2006/relationships/oleObject" Target="../embeddings/oleObject262.bin"/><Relationship Id="rId9" Type="http://schemas.openxmlformats.org/officeDocument/2006/relationships/image" Target="../media/image176.wmf"/><Relationship Id="rId14" Type="http://schemas.openxmlformats.org/officeDocument/2006/relationships/oleObject" Target="../embeddings/oleObject267.bin"/><Relationship Id="rId22" Type="http://schemas.openxmlformats.org/officeDocument/2006/relationships/oleObject" Target="../embeddings/oleObject271.bin"/><Relationship Id="rId27" Type="http://schemas.openxmlformats.org/officeDocument/2006/relationships/image" Target="../media/image127.wmf"/><Relationship Id="rId30" Type="http://schemas.openxmlformats.org/officeDocument/2006/relationships/oleObject" Target="../embeddings/oleObject275.bin"/><Relationship Id="rId35" Type="http://schemas.openxmlformats.org/officeDocument/2006/relationships/image" Target="../media/image181.wmf"/><Relationship Id="rId8" Type="http://schemas.openxmlformats.org/officeDocument/2006/relationships/oleObject" Target="../embeddings/oleObject264.bin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6.wmf"/><Relationship Id="rId18" Type="http://schemas.openxmlformats.org/officeDocument/2006/relationships/oleObject" Target="../embeddings/oleObject286.bin"/><Relationship Id="rId26" Type="http://schemas.openxmlformats.org/officeDocument/2006/relationships/oleObject" Target="../embeddings/oleObject290.bin"/><Relationship Id="rId3" Type="http://schemas.openxmlformats.org/officeDocument/2006/relationships/notesSlide" Target="../notesSlides/notesSlide37.xml"/><Relationship Id="rId21" Type="http://schemas.openxmlformats.org/officeDocument/2006/relationships/image" Target="../media/image97.wmf"/><Relationship Id="rId7" Type="http://schemas.openxmlformats.org/officeDocument/2006/relationships/image" Target="../media/image123.wmf"/><Relationship Id="rId12" Type="http://schemas.openxmlformats.org/officeDocument/2006/relationships/oleObject" Target="../embeddings/oleObject283.bin"/><Relationship Id="rId17" Type="http://schemas.openxmlformats.org/officeDocument/2006/relationships/image" Target="../media/image188.wmf"/><Relationship Id="rId25" Type="http://schemas.openxmlformats.org/officeDocument/2006/relationships/image" Target="../media/image124.wmf"/><Relationship Id="rId33" Type="http://schemas.openxmlformats.org/officeDocument/2006/relationships/image" Target="../media/image190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85.bin"/><Relationship Id="rId20" Type="http://schemas.openxmlformats.org/officeDocument/2006/relationships/oleObject" Target="../embeddings/oleObject287.bin"/><Relationship Id="rId29" Type="http://schemas.openxmlformats.org/officeDocument/2006/relationships/image" Target="../media/image127.wmf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80.bin"/><Relationship Id="rId11" Type="http://schemas.openxmlformats.org/officeDocument/2006/relationships/image" Target="../media/image185.wmf"/><Relationship Id="rId24" Type="http://schemas.openxmlformats.org/officeDocument/2006/relationships/oleObject" Target="../embeddings/oleObject289.bin"/><Relationship Id="rId32" Type="http://schemas.openxmlformats.org/officeDocument/2006/relationships/oleObject" Target="../embeddings/oleObject293.bin"/><Relationship Id="rId5" Type="http://schemas.openxmlformats.org/officeDocument/2006/relationships/image" Target="../media/image183.wmf"/><Relationship Id="rId15" Type="http://schemas.openxmlformats.org/officeDocument/2006/relationships/image" Target="../media/image187.wmf"/><Relationship Id="rId23" Type="http://schemas.openxmlformats.org/officeDocument/2006/relationships/image" Target="../media/image122.wmf"/><Relationship Id="rId28" Type="http://schemas.openxmlformats.org/officeDocument/2006/relationships/oleObject" Target="../embeddings/oleObject291.bin"/><Relationship Id="rId10" Type="http://schemas.openxmlformats.org/officeDocument/2006/relationships/oleObject" Target="../embeddings/oleObject282.bin"/><Relationship Id="rId19" Type="http://schemas.openxmlformats.org/officeDocument/2006/relationships/image" Target="../media/image121.wmf"/><Relationship Id="rId31" Type="http://schemas.openxmlformats.org/officeDocument/2006/relationships/image" Target="../media/image189.wmf"/><Relationship Id="rId4" Type="http://schemas.openxmlformats.org/officeDocument/2006/relationships/oleObject" Target="../embeddings/oleObject279.bin"/><Relationship Id="rId9" Type="http://schemas.openxmlformats.org/officeDocument/2006/relationships/image" Target="../media/image184.wmf"/><Relationship Id="rId14" Type="http://schemas.openxmlformats.org/officeDocument/2006/relationships/oleObject" Target="../embeddings/oleObject284.bin"/><Relationship Id="rId22" Type="http://schemas.openxmlformats.org/officeDocument/2006/relationships/oleObject" Target="../embeddings/oleObject288.bin"/><Relationship Id="rId27" Type="http://schemas.openxmlformats.org/officeDocument/2006/relationships/image" Target="../media/image126.wmf"/><Relationship Id="rId30" Type="http://schemas.openxmlformats.org/officeDocument/2006/relationships/oleObject" Target="../embeddings/oleObject292.bin"/><Relationship Id="rId8" Type="http://schemas.openxmlformats.org/officeDocument/2006/relationships/oleObject" Target="../embeddings/oleObject28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6.bin"/><Relationship Id="rId13" Type="http://schemas.openxmlformats.org/officeDocument/2006/relationships/image" Target="../media/image188.wmf"/><Relationship Id="rId18" Type="http://schemas.openxmlformats.org/officeDocument/2006/relationships/oleObject" Target="../embeddings/oleObject301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92.wmf"/><Relationship Id="rId12" Type="http://schemas.openxmlformats.org/officeDocument/2006/relationships/oleObject" Target="../embeddings/oleObject298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300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95.bin"/><Relationship Id="rId11" Type="http://schemas.openxmlformats.org/officeDocument/2006/relationships/image" Target="../media/image194.wmf"/><Relationship Id="rId5" Type="http://schemas.openxmlformats.org/officeDocument/2006/relationships/image" Target="../media/image191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297.bin"/><Relationship Id="rId19" Type="http://schemas.openxmlformats.org/officeDocument/2006/relationships/image" Target="../media/image36.wmf"/><Relationship Id="rId4" Type="http://schemas.openxmlformats.org/officeDocument/2006/relationships/oleObject" Target="../embeddings/oleObject294.bin"/><Relationship Id="rId9" Type="http://schemas.openxmlformats.org/officeDocument/2006/relationships/image" Target="../media/image193.wmf"/><Relationship Id="rId14" Type="http://schemas.openxmlformats.org/officeDocument/2006/relationships/oleObject" Target="../embeddings/oleObject299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4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03.bin"/><Relationship Id="rId11" Type="http://schemas.openxmlformats.org/officeDocument/2006/relationships/image" Target="../media/image36.wmf"/><Relationship Id="rId5" Type="http://schemas.openxmlformats.org/officeDocument/2006/relationships/image" Target="../media/image195.wmf"/><Relationship Id="rId10" Type="http://schemas.openxmlformats.org/officeDocument/2006/relationships/oleObject" Target="../embeddings/oleObject305.bin"/><Relationship Id="rId4" Type="http://schemas.openxmlformats.org/officeDocument/2006/relationships/oleObject" Target="../embeddings/oleObject302.bin"/><Relationship Id="rId9" Type="http://schemas.openxmlformats.org/officeDocument/2006/relationships/image" Target="../media/image3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5.wmf"/><Relationship Id="rId5" Type="http://schemas.openxmlformats.org/officeDocument/2006/relationships/image" Target="../media/image9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4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12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8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97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07.bin"/><Relationship Id="rId11" Type="http://schemas.openxmlformats.org/officeDocument/2006/relationships/image" Target="../media/image199.wmf"/><Relationship Id="rId5" Type="http://schemas.openxmlformats.org/officeDocument/2006/relationships/image" Target="../media/image196.wmf"/><Relationship Id="rId10" Type="http://schemas.openxmlformats.org/officeDocument/2006/relationships/oleObject" Target="../embeddings/oleObject309.bin"/><Relationship Id="rId4" Type="http://schemas.openxmlformats.org/officeDocument/2006/relationships/oleObject" Target="../embeddings/oleObject306.bin"/><Relationship Id="rId9" Type="http://schemas.openxmlformats.org/officeDocument/2006/relationships/image" Target="../media/image198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2.bin"/><Relationship Id="rId13" Type="http://schemas.openxmlformats.org/officeDocument/2006/relationships/image" Target="../media/image204.wmf"/><Relationship Id="rId18" Type="http://schemas.openxmlformats.org/officeDocument/2006/relationships/oleObject" Target="../embeddings/oleObject317.bin"/><Relationship Id="rId3" Type="http://schemas.openxmlformats.org/officeDocument/2006/relationships/notesSlide" Target="../notesSlides/notesSlide41.xml"/><Relationship Id="rId21" Type="http://schemas.openxmlformats.org/officeDocument/2006/relationships/image" Target="../media/image208.wmf"/><Relationship Id="rId7" Type="http://schemas.openxmlformats.org/officeDocument/2006/relationships/image" Target="../media/image201.wmf"/><Relationship Id="rId12" Type="http://schemas.openxmlformats.org/officeDocument/2006/relationships/oleObject" Target="../embeddings/oleObject314.bin"/><Relationship Id="rId17" Type="http://schemas.openxmlformats.org/officeDocument/2006/relationships/image" Target="../media/image206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316.bin"/><Relationship Id="rId20" Type="http://schemas.openxmlformats.org/officeDocument/2006/relationships/oleObject" Target="../embeddings/oleObject318.bin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11.bin"/><Relationship Id="rId11" Type="http://schemas.openxmlformats.org/officeDocument/2006/relationships/image" Target="../media/image203.wmf"/><Relationship Id="rId24" Type="http://schemas.openxmlformats.org/officeDocument/2006/relationships/image" Target="../media/image210.emf"/><Relationship Id="rId5" Type="http://schemas.openxmlformats.org/officeDocument/2006/relationships/image" Target="../media/image200.wmf"/><Relationship Id="rId15" Type="http://schemas.openxmlformats.org/officeDocument/2006/relationships/image" Target="../media/image205.wmf"/><Relationship Id="rId23" Type="http://schemas.openxmlformats.org/officeDocument/2006/relationships/image" Target="../media/image209.wmf"/><Relationship Id="rId10" Type="http://schemas.openxmlformats.org/officeDocument/2006/relationships/oleObject" Target="../embeddings/oleObject313.bin"/><Relationship Id="rId19" Type="http://schemas.openxmlformats.org/officeDocument/2006/relationships/image" Target="../media/image207.wmf"/><Relationship Id="rId4" Type="http://schemas.openxmlformats.org/officeDocument/2006/relationships/oleObject" Target="../embeddings/oleObject310.bin"/><Relationship Id="rId9" Type="http://schemas.openxmlformats.org/officeDocument/2006/relationships/image" Target="../media/image202.wmf"/><Relationship Id="rId14" Type="http://schemas.openxmlformats.org/officeDocument/2006/relationships/oleObject" Target="../embeddings/oleObject315.bin"/><Relationship Id="rId22" Type="http://schemas.openxmlformats.org/officeDocument/2006/relationships/oleObject" Target="../embeddings/oleObject31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2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21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321.bin"/><Relationship Id="rId5" Type="http://schemas.openxmlformats.org/officeDocument/2006/relationships/image" Target="../media/image203.wmf"/><Relationship Id="rId10" Type="http://schemas.openxmlformats.org/officeDocument/2006/relationships/image" Target="../media/image210.emf"/><Relationship Id="rId4" Type="http://schemas.openxmlformats.org/officeDocument/2006/relationships/oleObject" Target="../embeddings/oleObject320.bin"/><Relationship Id="rId9" Type="http://schemas.openxmlformats.org/officeDocument/2006/relationships/image" Target="../media/image207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5.bin"/><Relationship Id="rId13" Type="http://schemas.openxmlformats.org/officeDocument/2006/relationships/image" Target="../media/image216.wmf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213.wmf"/><Relationship Id="rId12" Type="http://schemas.openxmlformats.org/officeDocument/2006/relationships/oleObject" Target="../embeddings/oleObject3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324.bin"/><Relationship Id="rId11" Type="http://schemas.openxmlformats.org/officeDocument/2006/relationships/image" Target="../media/image215.wmf"/><Relationship Id="rId5" Type="http://schemas.openxmlformats.org/officeDocument/2006/relationships/image" Target="../media/image212.wmf"/><Relationship Id="rId10" Type="http://schemas.openxmlformats.org/officeDocument/2006/relationships/oleObject" Target="../embeddings/oleObject326.bin"/><Relationship Id="rId4" Type="http://schemas.openxmlformats.org/officeDocument/2006/relationships/oleObject" Target="../embeddings/oleObject323.bin"/><Relationship Id="rId9" Type="http://schemas.openxmlformats.org/officeDocument/2006/relationships/image" Target="../media/image214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wmf"/><Relationship Id="rId13" Type="http://schemas.openxmlformats.org/officeDocument/2006/relationships/oleObject" Target="../embeddings/oleObject333.bin"/><Relationship Id="rId18" Type="http://schemas.openxmlformats.org/officeDocument/2006/relationships/image" Target="../media/image221.wmf"/><Relationship Id="rId3" Type="http://schemas.openxmlformats.org/officeDocument/2006/relationships/oleObject" Target="../embeddings/oleObject328.bin"/><Relationship Id="rId7" Type="http://schemas.openxmlformats.org/officeDocument/2006/relationships/oleObject" Target="../embeddings/oleObject330.bin"/><Relationship Id="rId12" Type="http://schemas.openxmlformats.org/officeDocument/2006/relationships/image" Target="../media/image214.wmf"/><Relationship Id="rId17" Type="http://schemas.openxmlformats.org/officeDocument/2006/relationships/oleObject" Target="../embeddings/oleObject3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0.w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18.wmf"/><Relationship Id="rId11" Type="http://schemas.openxmlformats.org/officeDocument/2006/relationships/oleObject" Target="../embeddings/oleObject332.bin"/><Relationship Id="rId5" Type="http://schemas.openxmlformats.org/officeDocument/2006/relationships/oleObject" Target="../embeddings/oleObject329.bin"/><Relationship Id="rId15" Type="http://schemas.openxmlformats.org/officeDocument/2006/relationships/oleObject" Target="../embeddings/oleObject334.bin"/><Relationship Id="rId10" Type="http://schemas.openxmlformats.org/officeDocument/2006/relationships/image" Target="../media/image213.wmf"/><Relationship Id="rId4" Type="http://schemas.openxmlformats.org/officeDocument/2006/relationships/image" Target="../media/image217.wmf"/><Relationship Id="rId9" Type="http://schemas.openxmlformats.org/officeDocument/2006/relationships/oleObject" Target="../embeddings/oleObject331.bin"/><Relationship Id="rId14" Type="http://schemas.openxmlformats.org/officeDocument/2006/relationships/image" Target="../media/image219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8.bin"/><Relationship Id="rId13" Type="http://schemas.openxmlformats.org/officeDocument/2006/relationships/image" Target="../media/image226.wmf"/><Relationship Id="rId18" Type="http://schemas.openxmlformats.org/officeDocument/2006/relationships/oleObject" Target="../embeddings/oleObject343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223.wmf"/><Relationship Id="rId12" Type="http://schemas.openxmlformats.org/officeDocument/2006/relationships/oleObject" Target="../embeddings/oleObject340.bin"/><Relationship Id="rId17" Type="http://schemas.openxmlformats.org/officeDocument/2006/relationships/image" Target="../media/image228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342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337.bin"/><Relationship Id="rId11" Type="http://schemas.openxmlformats.org/officeDocument/2006/relationships/image" Target="../media/image225.wmf"/><Relationship Id="rId5" Type="http://schemas.openxmlformats.org/officeDocument/2006/relationships/image" Target="../media/image222.wmf"/><Relationship Id="rId15" Type="http://schemas.openxmlformats.org/officeDocument/2006/relationships/image" Target="../media/image227.wmf"/><Relationship Id="rId10" Type="http://schemas.openxmlformats.org/officeDocument/2006/relationships/oleObject" Target="../embeddings/oleObject339.bin"/><Relationship Id="rId19" Type="http://schemas.openxmlformats.org/officeDocument/2006/relationships/image" Target="../media/image229.wmf"/><Relationship Id="rId4" Type="http://schemas.openxmlformats.org/officeDocument/2006/relationships/oleObject" Target="../embeddings/oleObject336.bin"/><Relationship Id="rId9" Type="http://schemas.openxmlformats.org/officeDocument/2006/relationships/image" Target="../media/image224.wmf"/><Relationship Id="rId14" Type="http://schemas.openxmlformats.org/officeDocument/2006/relationships/oleObject" Target="../embeddings/oleObject34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6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23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345.bin"/><Relationship Id="rId11" Type="http://schemas.openxmlformats.org/officeDocument/2006/relationships/image" Target="../media/image233.wmf"/><Relationship Id="rId5" Type="http://schemas.openxmlformats.org/officeDocument/2006/relationships/image" Target="../media/image230.wmf"/><Relationship Id="rId10" Type="http://schemas.openxmlformats.org/officeDocument/2006/relationships/oleObject" Target="../embeddings/oleObject347.bin"/><Relationship Id="rId4" Type="http://schemas.openxmlformats.org/officeDocument/2006/relationships/oleObject" Target="../embeddings/oleObject344.bin"/><Relationship Id="rId9" Type="http://schemas.openxmlformats.org/officeDocument/2006/relationships/image" Target="../media/image232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0.bin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23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349.bin"/><Relationship Id="rId5" Type="http://schemas.openxmlformats.org/officeDocument/2006/relationships/image" Target="../media/image234.wmf"/><Relationship Id="rId4" Type="http://schemas.openxmlformats.org/officeDocument/2006/relationships/oleObject" Target="../embeddings/oleObject348.bin"/><Relationship Id="rId9" Type="http://schemas.openxmlformats.org/officeDocument/2006/relationships/image" Target="../media/image236.wmf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1.wmf"/><Relationship Id="rId18" Type="http://schemas.openxmlformats.org/officeDocument/2006/relationships/oleObject" Target="../embeddings/oleObject358.bin"/><Relationship Id="rId26" Type="http://schemas.openxmlformats.org/officeDocument/2006/relationships/oleObject" Target="../embeddings/oleObject362.bin"/><Relationship Id="rId3" Type="http://schemas.openxmlformats.org/officeDocument/2006/relationships/notesSlide" Target="../notesSlides/notesSlide47.xml"/><Relationship Id="rId21" Type="http://schemas.openxmlformats.org/officeDocument/2006/relationships/image" Target="../media/image245.wmf"/><Relationship Id="rId34" Type="http://schemas.openxmlformats.org/officeDocument/2006/relationships/oleObject" Target="../embeddings/oleObject366.bin"/><Relationship Id="rId7" Type="http://schemas.openxmlformats.org/officeDocument/2006/relationships/image" Target="../media/image238.wmf"/><Relationship Id="rId12" Type="http://schemas.openxmlformats.org/officeDocument/2006/relationships/oleObject" Target="../embeddings/oleObject355.bin"/><Relationship Id="rId17" Type="http://schemas.openxmlformats.org/officeDocument/2006/relationships/image" Target="../media/image243.wmf"/><Relationship Id="rId25" Type="http://schemas.openxmlformats.org/officeDocument/2006/relationships/image" Target="../media/image247.wmf"/><Relationship Id="rId33" Type="http://schemas.openxmlformats.org/officeDocument/2006/relationships/image" Target="../media/image250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357.bin"/><Relationship Id="rId20" Type="http://schemas.openxmlformats.org/officeDocument/2006/relationships/oleObject" Target="../embeddings/oleObject359.bin"/><Relationship Id="rId29" Type="http://schemas.openxmlformats.org/officeDocument/2006/relationships/image" Target="../media/image248.wmf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352.bin"/><Relationship Id="rId11" Type="http://schemas.openxmlformats.org/officeDocument/2006/relationships/image" Target="../media/image240.wmf"/><Relationship Id="rId24" Type="http://schemas.openxmlformats.org/officeDocument/2006/relationships/oleObject" Target="../embeddings/oleObject361.bin"/><Relationship Id="rId32" Type="http://schemas.openxmlformats.org/officeDocument/2006/relationships/oleObject" Target="../embeddings/oleObject365.bin"/><Relationship Id="rId5" Type="http://schemas.openxmlformats.org/officeDocument/2006/relationships/image" Target="../media/image237.wmf"/><Relationship Id="rId15" Type="http://schemas.openxmlformats.org/officeDocument/2006/relationships/image" Target="../media/image242.wmf"/><Relationship Id="rId23" Type="http://schemas.openxmlformats.org/officeDocument/2006/relationships/image" Target="../media/image246.wmf"/><Relationship Id="rId28" Type="http://schemas.openxmlformats.org/officeDocument/2006/relationships/oleObject" Target="../embeddings/oleObject363.bin"/><Relationship Id="rId10" Type="http://schemas.openxmlformats.org/officeDocument/2006/relationships/oleObject" Target="../embeddings/oleObject354.bin"/><Relationship Id="rId19" Type="http://schemas.openxmlformats.org/officeDocument/2006/relationships/image" Target="../media/image244.wmf"/><Relationship Id="rId31" Type="http://schemas.openxmlformats.org/officeDocument/2006/relationships/image" Target="../media/image249.wmf"/><Relationship Id="rId4" Type="http://schemas.openxmlformats.org/officeDocument/2006/relationships/oleObject" Target="../embeddings/oleObject351.bin"/><Relationship Id="rId9" Type="http://schemas.openxmlformats.org/officeDocument/2006/relationships/image" Target="../media/image239.wmf"/><Relationship Id="rId14" Type="http://schemas.openxmlformats.org/officeDocument/2006/relationships/oleObject" Target="../embeddings/oleObject356.bin"/><Relationship Id="rId22" Type="http://schemas.openxmlformats.org/officeDocument/2006/relationships/oleObject" Target="../embeddings/oleObject360.bin"/><Relationship Id="rId27" Type="http://schemas.openxmlformats.org/officeDocument/2006/relationships/image" Target="../media/image229.wmf"/><Relationship Id="rId30" Type="http://schemas.openxmlformats.org/officeDocument/2006/relationships/oleObject" Target="../embeddings/oleObject364.bin"/><Relationship Id="rId35" Type="http://schemas.openxmlformats.org/officeDocument/2006/relationships/image" Target="../media/image251.wmf"/><Relationship Id="rId8" Type="http://schemas.openxmlformats.org/officeDocument/2006/relationships/oleObject" Target="../embeddings/oleObject353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9.bin"/><Relationship Id="rId13" Type="http://schemas.openxmlformats.org/officeDocument/2006/relationships/image" Target="../media/image256.wmf"/><Relationship Id="rId18" Type="http://schemas.openxmlformats.org/officeDocument/2006/relationships/oleObject" Target="../embeddings/oleObject374.bin"/><Relationship Id="rId3" Type="http://schemas.openxmlformats.org/officeDocument/2006/relationships/notesSlide" Target="../notesSlides/notesSlide48.xml"/><Relationship Id="rId21" Type="http://schemas.openxmlformats.org/officeDocument/2006/relationships/image" Target="../media/image258.wmf"/><Relationship Id="rId7" Type="http://schemas.openxmlformats.org/officeDocument/2006/relationships/image" Target="../media/image253.wmf"/><Relationship Id="rId12" Type="http://schemas.openxmlformats.org/officeDocument/2006/relationships/oleObject" Target="../embeddings/oleObject371.bin"/><Relationship Id="rId17" Type="http://schemas.openxmlformats.org/officeDocument/2006/relationships/image" Target="../media/image246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373.bin"/><Relationship Id="rId20" Type="http://schemas.openxmlformats.org/officeDocument/2006/relationships/oleObject" Target="../embeddings/oleObject375.bin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368.bin"/><Relationship Id="rId11" Type="http://schemas.openxmlformats.org/officeDocument/2006/relationships/image" Target="../media/image255.wmf"/><Relationship Id="rId5" Type="http://schemas.openxmlformats.org/officeDocument/2006/relationships/image" Target="../media/image252.wmf"/><Relationship Id="rId15" Type="http://schemas.openxmlformats.org/officeDocument/2006/relationships/image" Target="../media/image245.wmf"/><Relationship Id="rId10" Type="http://schemas.openxmlformats.org/officeDocument/2006/relationships/oleObject" Target="../embeddings/oleObject370.bin"/><Relationship Id="rId19" Type="http://schemas.openxmlformats.org/officeDocument/2006/relationships/image" Target="../media/image257.wmf"/><Relationship Id="rId4" Type="http://schemas.openxmlformats.org/officeDocument/2006/relationships/oleObject" Target="../embeddings/oleObject367.bin"/><Relationship Id="rId9" Type="http://schemas.openxmlformats.org/officeDocument/2006/relationships/image" Target="../media/image254.wmf"/><Relationship Id="rId14" Type="http://schemas.openxmlformats.org/officeDocument/2006/relationships/oleObject" Target="../embeddings/oleObject372.bin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wmf"/><Relationship Id="rId18" Type="http://schemas.openxmlformats.org/officeDocument/2006/relationships/oleObject" Target="../embeddings/oleObject22.bin"/><Relationship Id="rId26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24.bin"/><Relationship Id="rId34" Type="http://schemas.openxmlformats.org/officeDocument/2006/relationships/oleObject" Target="../embeddings/oleObject31.bin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13.wmf"/><Relationship Id="rId25" Type="http://schemas.openxmlformats.org/officeDocument/2006/relationships/oleObject" Target="../embeddings/oleObject26.bin"/><Relationship Id="rId33" Type="http://schemas.openxmlformats.org/officeDocument/2006/relationships/oleObject" Target="../embeddings/oleObject30.bin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29" Type="http://schemas.openxmlformats.org/officeDocument/2006/relationships/oleObject" Target="../embeddings/oleObject2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5.wmf"/><Relationship Id="rId24" Type="http://schemas.openxmlformats.org/officeDocument/2006/relationships/image" Target="../media/image16.wmf"/><Relationship Id="rId32" Type="http://schemas.openxmlformats.org/officeDocument/2006/relationships/image" Target="../media/image20.wmf"/><Relationship Id="rId5" Type="http://schemas.openxmlformats.org/officeDocument/2006/relationships/image" Target="../media/image9.wmf"/><Relationship Id="rId15" Type="http://schemas.openxmlformats.org/officeDocument/2006/relationships/image" Target="../media/image12.wmf"/><Relationship Id="rId23" Type="http://schemas.openxmlformats.org/officeDocument/2006/relationships/oleObject" Target="../embeddings/oleObject25.bin"/><Relationship Id="rId28" Type="http://schemas.openxmlformats.org/officeDocument/2006/relationships/image" Target="../media/image18.wmf"/><Relationship Id="rId36" Type="http://schemas.openxmlformats.org/officeDocument/2006/relationships/image" Target="../media/image21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14.wmf"/><Relationship Id="rId31" Type="http://schemas.openxmlformats.org/officeDocument/2006/relationships/oleObject" Target="../embeddings/oleObject29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20.bin"/><Relationship Id="rId22" Type="http://schemas.openxmlformats.org/officeDocument/2006/relationships/image" Target="../media/image15.wmf"/><Relationship Id="rId27" Type="http://schemas.openxmlformats.org/officeDocument/2006/relationships/oleObject" Target="../embeddings/oleObject27.bin"/><Relationship Id="rId30" Type="http://schemas.openxmlformats.org/officeDocument/2006/relationships/image" Target="../media/image19.wmf"/><Relationship Id="rId35" Type="http://schemas.openxmlformats.org/officeDocument/2006/relationships/oleObject" Target="../embeddings/oleObject32.bin"/><Relationship Id="rId8" Type="http://schemas.openxmlformats.org/officeDocument/2006/relationships/oleObject" Target="../embeddings/oleObject17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8.bin"/><Relationship Id="rId13" Type="http://schemas.openxmlformats.org/officeDocument/2006/relationships/image" Target="../media/image262.wmf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259.wmf"/><Relationship Id="rId12" Type="http://schemas.openxmlformats.org/officeDocument/2006/relationships/oleObject" Target="../embeddings/oleObject38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377.bin"/><Relationship Id="rId11" Type="http://schemas.openxmlformats.org/officeDocument/2006/relationships/image" Target="../media/image261.wmf"/><Relationship Id="rId5" Type="http://schemas.openxmlformats.org/officeDocument/2006/relationships/image" Target="../media/image254.wmf"/><Relationship Id="rId15" Type="http://schemas.openxmlformats.org/officeDocument/2006/relationships/image" Target="../media/image263.emf"/><Relationship Id="rId10" Type="http://schemas.openxmlformats.org/officeDocument/2006/relationships/oleObject" Target="../embeddings/oleObject379.bin"/><Relationship Id="rId4" Type="http://schemas.openxmlformats.org/officeDocument/2006/relationships/oleObject" Target="../embeddings/oleObject376.bin"/><Relationship Id="rId9" Type="http://schemas.openxmlformats.org/officeDocument/2006/relationships/image" Target="../media/image260.wmf"/><Relationship Id="rId14" Type="http://schemas.openxmlformats.org/officeDocument/2006/relationships/oleObject" Target="../embeddings/oleObject381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4.bin"/><Relationship Id="rId13" Type="http://schemas.openxmlformats.org/officeDocument/2006/relationships/image" Target="../media/image266.wmf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262.wmf"/><Relationship Id="rId12" Type="http://schemas.openxmlformats.org/officeDocument/2006/relationships/oleObject" Target="../embeddings/oleObject38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383.bin"/><Relationship Id="rId11" Type="http://schemas.openxmlformats.org/officeDocument/2006/relationships/image" Target="../media/image265.wmf"/><Relationship Id="rId5" Type="http://schemas.openxmlformats.org/officeDocument/2006/relationships/image" Target="../media/image261.wmf"/><Relationship Id="rId15" Type="http://schemas.openxmlformats.org/officeDocument/2006/relationships/image" Target="../media/image267.wmf"/><Relationship Id="rId10" Type="http://schemas.openxmlformats.org/officeDocument/2006/relationships/oleObject" Target="../embeddings/oleObject385.bin"/><Relationship Id="rId4" Type="http://schemas.openxmlformats.org/officeDocument/2006/relationships/oleObject" Target="../embeddings/oleObject382.bin"/><Relationship Id="rId9" Type="http://schemas.openxmlformats.org/officeDocument/2006/relationships/image" Target="../media/image264.wmf"/><Relationship Id="rId14" Type="http://schemas.openxmlformats.org/officeDocument/2006/relationships/oleObject" Target="../embeddings/oleObject387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0.bin"/><Relationship Id="rId13" Type="http://schemas.openxmlformats.org/officeDocument/2006/relationships/image" Target="../media/image272.wmf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269.wmf"/><Relationship Id="rId12" Type="http://schemas.openxmlformats.org/officeDocument/2006/relationships/oleObject" Target="../embeddings/oleObject39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389.bin"/><Relationship Id="rId11" Type="http://schemas.openxmlformats.org/officeDocument/2006/relationships/image" Target="../media/image271.wmf"/><Relationship Id="rId5" Type="http://schemas.openxmlformats.org/officeDocument/2006/relationships/image" Target="../media/image268.wmf"/><Relationship Id="rId15" Type="http://schemas.openxmlformats.org/officeDocument/2006/relationships/image" Target="../media/image273.wmf"/><Relationship Id="rId10" Type="http://schemas.openxmlformats.org/officeDocument/2006/relationships/oleObject" Target="../embeddings/oleObject391.bin"/><Relationship Id="rId4" Type="http://schemas.openxmlformats.org/officeDocument/2006/relationships/oleObject" Target="../embeddings/oleObject388.bin"/><Relationship Id="rId9" Type="http://schemas.openxmlformats.org/officeDocument/2006/relationships/image" Target="../media/image270.wmf"/><Relationship Id="rId14" Type="http://schemas.openxmlformats.org/officeDocument/2006/relationships/oleObject" Target="../embeddings/oleObject393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6.bin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24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395.bin"/><Relationship Id="rId5" Type="http://schemas.openxmlformats.org/officeDocument/2006/relationships/image" Target="../media/image229.wmf"/><Relationship Id="rId4" Type="http://schemas.openxmlformats.org/officeDocument/2006/relationships/oleObject" Target="../embeddings/oleObject394.bin"/><Relationship Id="rId9" Type="http://schemas.openxmlformats.org/officeDocument/2006/relationships/image" Target="../media/image247.w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wmf"/><Relationship Id="rId18" Type="http://schemas.openxmlformats.org/officeDocument/2006/relationships/oleObject" Target="../embeddings/oleObject40.bin"/><Relationship Id="rId26" Type="http://schemas.openxmlformats.org/officeDocument/2006/relationships/oleObject" Target="../embeddings/oleObject44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12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27.wmf"/><Relationship Id="rId25" Type="http://schemas.openxmlformats.org/officeDocument/2006/relationships/image" Target="../media/image21.wmf"/><Relationship Id="rId33" Type="http://schemas.openxmlformats.org/officeDocument/2006/relationships/oleObject" Target="../embeddings/oleObject48.bin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29" Type="http://schemas.openxmlformats.org/officeDocument/2006/relationships/image" Target="../media/image19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25.wmf"/><Relationship Id="rId24" Type="http://schemas.openxmlformats.org/officeDocument/2006/relationships/oleObject" Target="../embeddings/oleObject43.bin"/><Relationship Id="rId32" Type="http://schemas.openxmlformats.org/officeDocument/2006/relationships/image" Target="../media/image20.wmf"/><Relationship Id="rId5" Type="http://schemas.openxmlformats.org/officeDocument/2006/relationships/image" Target="../media/image22.wmf"/><Relationship Id="rId15" Type="http://schemas.openxmlformats.org/officeDocument/2006/relationships/image" Target="../media/image15.wmf"/><Relationship Id="rId23" Type="http://schemas.openxmlformats.org/officeDocument/2006/relationships/image" Target="../media/image17.wmf"/><Relationship Id="rId28" Type="http://schemas.openxmlformats.org/officeDocument/2006/relationships/oleObject" Target="../embeddings/oleObject45.bin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11.wmf"/><Relationship Id="rId31" Type="http://schemas.openxmlformats.org/officeDocument/2006/relationships/oleObject" Target="../embeddings/oleObject47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38.bin"/><Relationship Id="rId22" Type="http://schemas.openxmlformats.org/officeDocument/2006/relationships/oleObject" Target="../embeddings/oleObject42.bin"/><Relationship Id="rId27" Type="http://schemas.openxmlformats.org/officeDocument/2006/relationships/image" Target="../media/image28.wmf"/><Relationship Id="rId30" Type="http://schemas.openxmlformats.org/officeDocument/2006/relationships/oleObject" Target="../embeddings/oleObject46.bin"/><Relationship Id="rId8" Type="http://schemas.openxmlformats.org/officeDocument/2006/relationships/oleObject" Target="../embeddings/oleObject3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3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37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e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5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67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44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66.bin"/><Relationship Id="rId20" Type="http://schemas.openxmlformats.org/officeDocument/2006/relationships/oleObject" Target="../embeddings/oleObject68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34.wmf"/><Relationship Id="rId5" Type="http://schemas.openxmlformats.org/officeDocument/2006/relationships/image" Target="../media/image39.wmf"/><Relationship Id="rId15" Type="http://schemas.openxmlformats.org/officeDocument/2006/relationships/image" Target="../media/image36.wmf"/><Relationship Id="rId23" Type="http://schemas.openxmlformats.org/officeDocument/2006/relationships/image" Target="../media/image45.wmf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43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6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97184" y="3313561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2800" b="1" dirty="0">
                <a:solidFill>
                  <a:schemeClr val="bg1"/>
                </a:solidFill>
                <a:latin typeface="+mj-lt"/>
              </a:rPr>
              <a:t>Notes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15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04900" y="1825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</a:rPr>
              <a:t>ECE 5317-6351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</a:rPr>
              <a:t>Microwave Engineering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804557" y="1499734"/>
            <a:ext cx="14716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 dirty="0">
                <a:latin typeface="+mj-lt"/>
              </a:rPr>
              <a:t>Fall 2011</a:t>
            </a:r>
            <a:endParaRPr lang="en-US" sz="2400" dirty="0">
              <a:latin typeface="+mj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933700" y="3793152"/>
            <a:ext cx="6210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Transverse Resonance Method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241626" y="2128837"/>
            <a:ext cx="279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2000" dirty="0">
                <a:solidFill>
                  <a:schemeClr val="bg2"/>
                </a:solidFill>
                <a:latin typeface="+mj-lt"/>
              </a:rPr>
              <a:t>Prof. David R. Jackson</a:t>
            </a:r>
          </a:p>
          <a:p>
            <a:pPr algn="ctr" eaLnBrk="0" hangingPunct="0"/>
            <a:r>
              <a:rPr lang="en-US" sz="2000" dirty="0">
                <a:solidFill>
                  <a:schemeClr val="bg2"/>
                </a:solidFill>
                <a:latin typeface="+mj-lt"/>
              </a:rPr>
              <a:t>Dept. of ECE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893003" y="1658938"/>
            <a:ext cx="14716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>
                <a:solidFill>
                  <a:schemeClr val="bg2"/>
                </a:solidFill>
                <a:latin typeface="+mj-lt"/>
              </a:rPr>
              <a:t>Fall </a:t>
            </a:r>
            <a:r>
              <a:rPr lang="en-US" sz="2400" b="1" smtClean="0">
                <a:solidFill>
                  <a:schemeClr val="bg2"/>
                </a:solidFill>
                <a:latin typeface="+mj-lt"/>
              </a:rPr>
              <a:t>2019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297" y="3191721"/>
            <a:ext cx="2336629" cy="33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597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4017" y="4629000"/>
            <a:ext cx="2483983" cy="160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6819900" y="142101"/>
            <a:ext cx="2152650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Adapted from notes by Prof. Jeffery T. Williams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30086" name="Object 7"/>
          <p:cNvGraphicFramePr>
            <a:graphicFrameLocks noChangeAspect="1"/>
          </p:cNvGraphicFramePr>
          <p:nvPr/>
        </p:nvGraphicFramePr>
        <p:xfrm>
          <a:off x="1638300" y="1239838"/>
          <a:ext cx="32623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53" name="Equation" r:id="rId4" imgW="1688367" imgH="253890" progId="Equation.DSMT4">
                  <p:embed/>
                </p:oleObj>
              </mc:Choice>
              <mc:Fallback>
                <p:oleObj name="Equation" r:id="rId4" imgW="1688367" imgH="25389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1239838"/>
                        <a:ext cx="3262313" cy="492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1349375" y="2254250"/>
            <a:ext cx="6302200" cy="4160838"/>
            <a:chOff x="1387475" y="2511425"/>
            <a:chExt cx="6302200" cy="4160838"/>
          </a:xfrm>
        </p:grpSpPr>
        <p:graphicFrame>
          <p:nvGraphicFramePr>
            <p:cNvPr id="53" name="Object 19"/>
            <p:cNvGraphicFramePr>
              <a:graphicFrameLocks noChangeAspect="1"/>
            </p:cNvGraphicFramePr>
            <p:nvPr/>
          </p:nvGraphicFramePr>
          <p:xfrm>
            <a:off x="1387475" y="2571885"/>
            <a:ext cx="555626" cy="423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454" name="Equation" r:id="rId6" imgW="266469" imgH="203024" progId="Equation.DSMT4">
                    <p:embed/>
                  </p:oleObj>
                </mc:Choice>
                <mc:Fallback>
                  <p:oleObj name="Equation" r:id="rId6" imgW="266469" imgH="203024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7475" y="2571885"/>
                          <a:ext cx="555626" cy="4237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4"/>
            <p:cNvGraphicFramePr>
              <a:graphicFrameLocks noChangeAspect="1"/>
            </p:cNvGraphicFramePr>
            <p:nvPr/>
          </p:nvGraphicFramePr>
          <p:xfrm>
            <a:off x="3738563" y="2886075"/>
            <a:ext cx="704217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455" name="Equation" r:id="rId8" imgW="304536" imgH="203024" progId="Equation.DSMT4">
                    <p:embed/>
                  </p:oleObj>
                </mc:Choice>
                <mc:Fallback>
                  <p:oleObj name="Equation" r:id="rId8" imgW="304536" imgH="203024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8563" y="2886075"/>
                          <a:ext cx="704217" cy="469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Freeform 11"/>
            <p:cNvSpPr>
              <a:spLocks/>
            </p:cNvSpPr>
            <p:nvPr/>
          </p:nvSpPr>
          <p:spPr bwMode="auto">
            <a:xfrm>
              <a:off x="2160588" y="3081338"/>
              <a:ext cx="4762500" cy="3235325"/>
            </a:xfrm>
            <a:custGeom>
              <a:avLst/>
              <a:gdLst>
                <a:gd name="T0" fmla="*/ 0 w 3000"/>
                <a:gd name="T1" fmla="*/ 196572190 h 2038"/>
                <a:gd name="T2" fmla="*/ 287297818 w 3000"/>
                <a:gd name="T3" fmla="*/ 793850021 h 2038"/>
                <a:gd name="T4" fmla="*/ 1149191273 w 3000"/>
                <a:gd name="T5" fmla="*/ 2147483647 h 2038"/>
                <a:gd name="T6" fmla="*/ 1907757660 w 3000"/>
                <a:gd name="T7" fmla="*/ 1857356299 h 2038"/>
                <a:gd name="T8" fmla="*/ 2147483647 w 3000"/>
                <a:gd name="T9" fmla="*/ 1660783761 h 2038"/>
                <a:gd name="T10" fmla="*/ 2147483647 w 3000"/>
                <a:gd name="T11" fmla="*/ 2147483647 h 2038"/>
                <a:gd name="T12" fmla="*/ 2147483647 w 3000"/>
                <a:gd name="T13" fmla="*/ 2147483647 h 2038"/>
                <a:gd name="T14" fmla="*/ 2147483647 w 3000"/>
                <a:gd name="T15" fmla="*/ 2147483647 h 2038"/>
                <a:gd name="T16" fmla="*/ 2147483647 w 3000"/>
                <a:gd name="T17" fmla="*/ 2147483647 h 2038"/>
                <a:gd name="T18" fmla="*/ 2147483647 w 3000"/>
                <a:gd name="T19" fmla="*/ 2147483647 h 2038"/>
                <a:gd name="T20" fmla="*/ 2147483647 w 3000"/>
                <a:gd name="T21" fmla="*/ 2147483647 h 2038"/>
                <a:gd name="T22" fmla="*/ 2147483647 w 3000"/>
                <a:gd name="T23" fmla="*/ 2147483647 h 2038"/>
                <a:gd name="T24" fmla="*/ 2147483647 w 3000"/>
                <a:gd name="T25" fmla="*/ 2147483647 h 20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00"/>
                <a:gd name="T40" fmla="*/ 0 h 2038"/>
                <a:gd name="T41" fmla="*/ 3000 w 3000"/>
                <a:gd name="T42" fmla="*/ 2038 h 20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00" h="2038">
                  <a:moveTo>
                    <a:pt x="0" y="78"/>
                  </a:moveTo>
                  <a:cubicBezTo>
                    <a:pt x="19" y="117"/>
                    <a:pt x="38" y="0"/>
                    <a:pt x="114" y="315"/>
                  </a:cubicBezTo>
                  <a:cubicBezTo>
                    <a:pt x="190" y="630"/>
                    <a:pt x="349" y="1898"/>
                    <a:pt x="456" y="1968"/>
                  </a:cubicBezTo>
                  <a:cubicBezTo>
                    <a:pt x="563" y="2038"/>
                    <a:pt x="667" y="955"/>
                    <a:pt x="757" y="737"/>
                  </a:cubicBezTo>
                  <a:cubicBezTo>
                    <a:pt x="847" y="519"/>
                    <a:pt x="903" y="526"/>
                    <a:pt x="997" y="659"/>
                  </a:cubicBezTo>
                  <a:cubicBezTo>
                    <a:pt x="1091" y="792"/>
                    <a:pt x="1230" y="1391"/>
                    <a:pt x="1320" y="1536"/>
                  </a:cubicBezTo>
                  <a:cubicBezTo>
                    <a:pt x="1410" y="1681"/>
                    <a:pt x="1462" y="1632"/>
                    <a:pt x="1535" y="1531"/>
                  </a:cubicBezTo>
                  <a:cubicBezTo>
                    <a:pt x="1608" y="1430"/>
                    <a:pt x="1685" y="1034"/>
                    <a:pt x="1761" y="931"/>
                  </a:cubicBezTo>
                  <a:cubicBezTo>
                    <a:pt x="1837" y="828"/>
                    <a:pt x="1908" y="840"/>
                    <a:pt x="1992" y="912"/>
                  </a:cubicBezTo>
                  <a:cubicBezTo>
                    <a:pt x="2076" y="984"/>
                    <a:pt x="2188" y="1280"/>
                    <a:pt x="2267" y="1360"/>
                  </a:cubicBezTo>
                  <a:cubicBezTo>
                    <a:pt x="2346" y="1440"/>
                    <a:pt x="2382" y="1455"/>
                    <a:pt x="2469" y="1391"/>
                  </a:cubicBezTo>
                  <a:cubicBezTo>
                    <a:pt x="2556" y="1327"/>
                    <a:pt x="2700" y="1026"/>
                    <a:pt x="2789" y="978"/>
                  </a:cubicBezTo>
                  <a:cubicBezTo>
                    <a:pt x="2878" y="930"/>
                    <a:pt x="2956" y="1078"/>
                    <a:pt x="3000" y="1104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Line 12"/>
            <p:cNvSpPr>
              <a:spLocks noChangeShapeType="1"/>
            </p:cNvSpPr>
            <p:nvPr/>
          </p:nvSpPr>
          <p:spPr bwMode="auto">
            <a:xfrm>
              <a:off x="2122488" y="4933950"/>
              <a:ext cx="5257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 flipH="1" flipV="1">
              <a:off x="2154238" y="2511425"/>
              <a:ext cx="6350" cy="2422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2138363" y="3176588"/>
              <a:ext cx="4832350" cy="1457325"/>
            </a:xfrm>
            <a:custGeom>
              <a:avLst/>
              <a:gdLst>
                <a:gd name="T0" fmla="*/ 0 w 3044"/>
                <a:gd name="T1" fmla="*/ 0 h 918"/>
                <a:gd name="T2" fmla="*/ 2147483647 w 3044"/>
                <a:gd name="T3" fmla="*/ 1685985670 h 918"/>
                <a:gd name="T4" fmla="*/ 2147483647 w 3044"/>
                <a:gd name="T5" fmla="*/ 2147483647 h 918"/>
                <a:gd name="T6" fmla="*/ 0 60000 65536"/>
                <a:gd name="T7" fmla="*/ 0 60000 65536"/>
                <a:gd name="T8" fmla="*/ 0 60000 65536"/>
                <a:gd name="T9" fmla="*/ 0 w 3044"/>
                <a:gd name="T10" fmla="*/ 0 h 918"/>
                <a:gd name="T11" fmla="*/ 3044 w 3044"/>
                <a:gd name="T12" fmla="*/ 918 h 9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4" h="918">
                  <a:moveTo>
                    <a:pt x="0" y="0"/>
                  </a:moveTo>
                  <a:cubicBezTo>
                    <a:pt x="222" y="111"/>
                    <a:pt x="824" y="516"/>
                    <a:pt x="1331" y="669"/>
                  </a:cubicBezTo>
                  <a:cubicBezTo>
                    <a:pt x="1838" y="822"/>
                    <a:pt x="2759" y="877"/>
                    <a:pt x="3044" y="918"/>
                  </a:cubicBezTo>
                </a:path>
              </a:pathLst>
            </a:custGeom>
            <a:noFill/>
            <a:ln w="222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23"/>
            <p:cNvSpPr>
              <a:spLocks noChangeShapeType="1"/>
            </p:cNvSpPr>
            <p:nvPr/>
          </p:nvSpPr>
          <p:spPr bwMode="auto">
            <a:xfrm flipH="1">
              <a:off x="2962275" y="3206750"/>
              <a:ext cx="668338" cy="314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60" name="Object 26"/>
            <p:cNvGraphicFramePr>
              <a:graphicFrameLocks noChangeAspect="1"/>
            </p:cNvGraphicFramePr>
            <p:nvPr/>
          </p:nvGraphicFramePr>
          <p:xfrm>
            <a:off x="7494589" y="4791075"/>
            <a:ext cx="195086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456" name="Equation" r:id="rId10" imgW="88746" imgH="152136" progId="Equation.DSMT4">
                    <p:embed/>
                  </p:oleObj>
                </mc:Choice>
                <mc:Fallback>
                  <p:oleObj name="Equation" r:id="rId10" imgW="88746" imgH="152136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4589" y="4791075"/>
                          <a:ext cx="195086" cy="333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1" name="Straight Arrow Connector 60"/>
            <p:cNvCxnSpPr/>
            <p:nvPr/>
          </p:nvCxnSpPr>
          <p:spPr>
            <a:xfrm>
              <a:off x="3266188" y="5842000"/>
              <a:ext cx="1472066" cy="66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graphicFrame>
          <p:nvGraphicFramePr>
            <p:cNvPr id="62" name="Object 28"/>
            <p:cNvGraphicFramePr>
              <a:graphicFrameLocks noChangeAspect="1"/>
            </p:cNvGraphicFramePr>
            <p:nvPr/>
          </p:nvGraphicFramePr>
          <p:xfrm>
            <a:off x="3376613" y="6019911"/>
            <a:ext cx="1233487" cy="652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457" name="Equation" r:id="rId12" imgW="812447" imgH="431613" progId="Equation.DSMT4">
                    <p:embed/>
                  </p:oleObj>
                </mc:Choice>
                <mc:Fallback>
                  <p:oleObj name="Equation" r:id="rId12" imgW="812447" imgH="431613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6613" y="6019911"/>
                          <a:ext cx="1233487" cy="6523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3" name="Straight Connector 62"/>
            <p:cNvCxnSpPr/>
            <p:nvPr/>
          </p:nvCxnSpPr>
          <p:spPr>
            <a:xfrm rot="5400000">
              <a:off x="2607469" y="5337969"/>
              <a:ext cx="1198562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 rot="5400000">
              <a:off x="4196556" y="5371307"/>
              <a:ext cx="1198563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2057400" y="201284"/>
            <a:ext cx="52006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RLC Resonator (cont.)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981700" y="1352550"/>
            <a:ext cx="2582863" cy="2609850"/>
            <a:chOff x="6086475" y="1019175"/>
            <a:chExt cx="2582863" cy="2609850"/>
          </a:xfrm>
        </p:grpSpPr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7476134" y="1924039"/>
              <a:ext cx="116649" cy="811336"/>
            </a:xfrm>
            <a:custGeom>
              <a:avLst/>
              <a:gdLst>
                <a:gd name="T0" fmla="*/ 0 w 56"/>
                <a:gd name="T1" fmla="*/ 0 h 450"/>
                <a:gd name="T2" fmla="*/ 50403124 w 56"/>
                <a:gd name="T3" fmla="*/ 10080625 h 450"/>
                <a:gd name="T4" fmla="*/ 90725625 w 56"/>
                <a:gd name="T5" fmla="*/ 35282190 h 450"/>
                <a:gd name="T6" fmla="*/ 126007828 w 56"/>
                <a:gd name="T7" fmla="*/ 70564381 h 450"/>
                <a:gd name="T8" fmla="*/ 141128761 w 56"/>
                <a:gd name="T9" fmla="*/ 120967517 h 450"/>
                <a:gd name="T10" fmla="*/ 141128761 w 56"/>
                <a:gd name="T11" fmla="*/ 171370628 h 450"/>
                <a:gd name="T12" fmla="*/ 126007828 w 56"/>
                <a:gd name="T13" fmla="*/ 216733478 h 450"/>
                <a:gd name="T14" fmla="*/ 90725625 w 56"/>
                <a:gd name="T15" fmla="*/ 257055967 h 450"/>
                <a:gd name="T16" fmla="*/ 50403124 w 56"/>
                <a:gd name="T17" fmla="*/ 277217212 h 450"/>
                <a:gd name="T18" fmla="*/ 0 w 56"/>
                <a:gd name="T19" fmla="*/ 287297834 h 450"/>
                <a:gd name="T20" fmla="*/ 50403124 w 56"/>
                <a:gd name="T21" fmla="*/ 292338145 h 450"/>
                <a:gd name="T22" fmla="*/ 90725625 w 56"/>
                <a:gd name="T23" fmla="*/ 317539701 h 450"/>
                <a:gd name="T24" fmla="*/ 126007828 w 56"/>
                <a:gd name="T25" fmla="*/ 352821879 h 450"/>
                <a:gd name="T26" fmla="*/ 141128761 w 56"/>
                <a:gd name="T27" fmla="*/ 403224990 h 450"/>
                <a:gd name="T28" fmla="*/ 141128761 w 56"/>
                <a:gd name="T29" fmla="*/ 453628200 h 450"/>
                <a:gd name="T30" fmla="*/ 126007828 w 56"/>
                <a:gd name="T31" fmla="*/ 498991001 h 450"/>
                <a:gd name="T32" fmla="*/ 90725625 w 56"/>
                <a:gd name="T33" fmla="*/ 539313490 h 450"/>
                <a:gd name="T34" fmla="*/ 50403124 w 56"/>
                <a:gd name="T35" fmla="*/ 564515045 h 450"/>
                <a:gd name="T36" fmla="*/ 0 w 56"/>
                <a:gd name="T37" fmla="*/ 569555356 h 450"/>
                <a:gd name="T38" fmla="*/ 50403124 w 56"/>
                <a:gd name="T39" fmla="*/ 574595668 h 450"/>
                <a:gd name="T40" fmla="*/ 90725625 w 56"/>
                <a:gd name="T41" fmla="*/ 599797223 h 450"/>
                <a:gd name="T42" fmla="*/ 126007828 w 56"/>
                <a:gd name="T43" fmla="*/ 640119712 h 450"/>
                <a:gd name="T44" fmla="*/ 141128761 w 56"/>
                <a:gd name="T45" fmla="*/ 685482512 h 450"/>
                <a:gd name="T46" fmla="*/ 141128761 w 56"/>
                <a:gd name="T47" fmla="*/ 735885624 h 450"/>
                <a:gd name="T48" fmla="*/ 126007828 w 56"/>
                <a:gd name="T49" fmla="*/ 781248424 h 450"/>
                <a:gd name="T50" fmla="*/ 90725625 w 56"/>
                <a:gd name="T51" fmla="*/ 821570913 h 450"/>
                <a:gd name="T52" fmla="*/ 50403124 w 56"/>
                <a:gd name="T53" fmla="*/ 846772667 h 450"/>
                <a:gd name="T54" fmla="*/ 0 w 56"/>
                <a:gd name="T55" fmla="*/ 851812978 h 450"/>
                <a:gd name="T56" fmla="*/ 50403124 w 56"/>
                <a:gd name="T57" fmla="*/ 861893601 h 450"/>
                <a:gd name="T58" fmla="*/ 90725625 w 56"/>
                <a:gd name="T59" fmla="*/ 882054845 h 450"/>
                <a:gd name="T60" fmla="*/ 126007828 w 56"/>
                <a:gd name="T61" fmla="*/ 922377334 h 450"/>
                <a:gd name="T62" fmla="*/ 141128761 w 56"/>
                <a:gd name="T63" fmla="*/ 967740134 h 450"/>
                <a:gd name="T64" fmla="*/ 141128761 w 56"/>
                <a:gd name="T65" fmla="*/ 1018143246 h 450"/>
                <a:gd name="T66" fmla="*/ 126007828 w 56"/>
                <a:gd name="T67" fmla="*/ 1068546357 h 450"/>
                <a:gd name="T68" fmla="*/ 90725625 w 56"/>
                <a:gd name="T69" fmla="*/ 1103828535 h 450"/>
                <a:gd name="T70" fmla="*/ 50403124 w 56"/>
                <a:gd name="T71" fmla="*/ 1129030091 h 450"/>
                <a:gd name="T72" fmla="*/ 0 w 56"/>
                <a:gd name="T73" fmla="*/ 1134070402 h 4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450"/>
                <a:gd name="T113" fmla="*/ 56 w 56"/>
                <a:gd name="T114" fmla="*/ 450 h 4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450">
                  <a:moveTo>
                    <a:pt x="0" y="0"/>
                  </a:moveTo>
                  <a:lnTo>
                    <a:pt x="20" y="4"/>
                  </a:lnTo>
                  <a:lnTo>
                    <a:pt x="36" y="14"/>
                  </a:lnTo>
                  <a:lnTo>
                    <a:pt x="50" y="28"/>
                  </a:lnTo>
                  <a:lnTo>
                    <a:pt x="56" y="48"/>
                  </a:lnTo>
                  <a:lnTo>
                    <a:pt x="56" y="68"/>
                  </a:lnTo>
                  <a:lnTo>
                    <a:pt x="50" y="86"/>
                  </a:lnTo>
                  <a:lnTo>
                    <a:pt x="36" y="102"/>
                  </a:lnTo>
                  <a:lnTo>
                    <a:pt x="20" y="110"/>
                  </a:lnTo>
                  <a:lnTo>
                    <a:pt x="0" y="114"/>
                  </a:lnTo>
                  <a:lnTo>
                    <a:pt x="20" y="116"/>
                  </a:lnTo>
                  <a:lnTo>
                    <a:pt x="36" y="126"/>
                  </a:lnTo>
                  <a:lnTo>
                    <a:pt x="50" y="140"/>
                  </a:lnTo>
                  <a:lnTo>
                    <a:pt x="56" y="160"/>
                  </a:lnTo>
                  <a:lnTo>
                    <a:pt x="56" y="180"/>
                  </a:lnTo>
                  <a:lnTo>
                    <a:pt x="50" y="198"/>
                  </a:lnTo>
                  <a:lnTo>
                    <a:pt x="36" y="214"/>
                  </a:lnTo>
                  <a:lnTo>
                    <a:pt x="20" y="224"/>
                  </a:lnTo>
                  <a:lnTo>
                    <a:pt x="0" y="226"/>
                  </a:lnTo>
                  <a:lnTo>
                    <a:pt x="20" y="228"/>
                  </a:lnTo>
                  <a:lnTo>
                    <a:pt x="36" y="238"/>
                  </a:lnTo>
                  <a:lnTo>
                    <a:pt x="50" y="254"/>
                  </a:lnTo>
                  <a:lnTo>
                    <a:pt x="56" y="272"/>
                  </a:lnTo>
                  <a:lnTo>
                    <a:pt x="56" y="292"/>
                  </a:lnTo>
                  <a:lnTo>
                    <a:pt x="50" y="310"/>
                  </a:lnTo>
                  <a:lnTo>
                    <a:pt x="36" y="326"/>
                  </a:lnTo>
                  <a:lnTo>
                    <a:pt x="20" y="336"/>
                  </a:lnTo>
                  <a:lnTo>
                    <a:pt x="0" y="338"/>
                  </a:lnTo>
                  <a:lnTo>
                    <a:pt x="20" y="342"/>
                  </a:lnTo>
                  <a:lnTo>
                    <a:pt x="36" y="350"/>
                  </a:lnTo>
                  <a:lnTo>
                    <a:pt x="50" y="366"/>
                  </a:lnTo>
                  <a:lnTo>
                    <a:pt x="56" y="384"/>
                  </a:lnTo>
                  <a:lnTo>
                    <a:pt x="56" y="404"/>
                  </a:lnTo>
                  <a:lnTo>
                    <a:pt x="50" y="424"/>
                  </a:lnTo>
                  <a:lnTo>
                    <a:pt x="36" y="438"/>
                  </a:lnTo>
                  <a:lnTo>
                    <a:pt x="20" y="448"/>
                  </a:lnTo>
                  <a:lnTo>
                    <a:pt x="0" y="45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Line 8"/>
            <p:cNvSpPr>
              <a:spLocks noChangeShapeType="1"/>
            </p:cNvSpPr>
            <p:nvPr/>
          </p:nvSpPr>
          <p:spPr bwMode="auto">
            <a:xfrm>
              <a:off x="7476134" y="1924039"/>
              <a:ext cx="58324" cy="18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Line 9"/>
            <p:cNvSpPr>
              <a:spLocks noChangeShapeType="1"/>
            </p:cNvSpPr>
            <p:nvPr/>
          </p:nvSpPr>
          <p:spPr bwMode="auto">
            <a:xfrm>
              <a:off x="7476134" y="2735375"/>
              <a:ext cx="58324" cy="18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6792903" y="2064670"/>
              <a:ext cx="237464" cy="508437"/>
            </a:xfrm>
            <a:custGeom>
              <a:avLst/>
              <a:gdLst>
                <a:gd name="T0" fmla="*/ 141128762 w 114"/>
                <a:gd name="T1" fmla="*/ 0 h 282"/>
                <a:gd name="T2" fmla="*/ 287297835 w 114"/>
                <a:gd name="T3" fmla="*/ 60483749 h 282"/>
                <a:gd name="T4" fmla="*/ 0 w 114"/>
                <a:gd name="T5" fmla="*/ 176410911 h 282"/>
                <a:gd name="T6" fmla="*/ 287297835 w 114"/>
                <a:gd name="T7" fmla="*/ 297378408 h 282"/>
                <a:gd name="T8" fmla="*/ 0 w 114"/>
                <a:gd name="T9" fmla="*/ 413305545 h 282"/>
                <a:gd name="T10" fmla="*/ 287297835 w 114"/>
                <a:gd name="T11" fmla="*/ 534273092 h 282"/>
                <a:gd name="T12" fmla="*/ 0 w 114"/>
                <a:gd name="T13" fmla="*/ 650200229 h 282"/>
                <a:gd name="T14" fmla="*/ 141128762 w 114"/>
                <a:gd name="T15" fmla="*/ 710683953 h 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282"/>
                <a:gd name="T26" fmla="*/ 114 w 114"/>
                <a:gd name="T27" fmla="*/ 282 h 2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282">
                  <a:moveTo>
                    <a:pt x="56" y="0"/>
                  </a:moveTo>
                  <a:lnTo>
                    <a:pt x="114" y="24"/>
                  </a:lnTo>
                  <a:lnTo>
                    <a:pt x="0" y="70"/>
                  </a:lnTo>
                  <a:lnTo>
                    <a:pt x="114" y="118"/>
                  </a:lnTo>
                  <a:lnTo>
                    <a:pt x="0" y="164"/>
                  </a:lnTo>
                  <a:lnTo>
                    <a:pt x="114" y="212"/>
                  </a:lnTo>
                  <a:lnTo>
                    <a:pt x="0" y="258"/>
                  </a:lnTo>
                  <a:lnTo>
                    <a:pt x="56" y="28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8005221" y="2454111"/>
              <a:ext cx="3029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Line 12"/>
            <p:cNvSpPr>
              <a:spLocks noChangeShapeType="1"/>
            </p:cNvSpPr>
            <p:nvPr/>
          </p:nvSpPr>
          <p:spPr bwMode="auto">
            <a:xfrm>
              <a:off x="8005221" y="2252180"/>
              <a:ext cx="3029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6909552" y="1711289"/>
              <a:ext cx="1249811" cy="540891"/>
            </a:xfrm>
            <a:custGeom>
              <a:avLst/>
              <a:gdLst>
                <a:gd name="T0" fmla="*/ 1512093532 w 600"/>
                <a:gd name="T1" fmla="*/ 756046766 h 300"/>
                <a:gd name="T2" fmla="*/ 1512093532 w 600"/>
                <a:gd name="T3" fmla="*/ 0 h 300"/>
                <a:gd name="T4" fmla="*/ 0 w 600"/>
                <a:gd name="T5" fmla="*/ 0 h 300"/>
                <a:gd name="T6" fmla="*/ 0 w 600"/>
                <a:gd name="T7" fmla="*/ 493950622 h 3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00"/>
                <a:gd name="T14" fmla="*/ 600 w 600"/>
                <a:gd name="T15" fmla="*/ 300 h 3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00">
                  <a:moveTo>
                    <a:pt x="600" y="30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19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17"/>
            <p:cNvSpPr>
              <a:spLocks/>
            </p:cNvSpPr>
            <p:nvPr/>
          </p:nvSpPr>
          <p:spPr bwMode="auto">
            <a:xfrm>
              <a:off x="6909552" y="2454111"/>
              <a:ext cx="1249811" cy="607600"/>
            </a:xfrm>
            <a:custGeom>
              <a:avLst/>
              <a:gdLst>
                <a:gd name="T0" fmla="*/ 1512093532 w 600"/>
                <a:gd name="T1" fmla="*/ 0 h 337"/>
                <a:gd name="T2" fmla="*/ 1512093532 w 600"/>
                <a:gd name="T3" fmla="*/ 849291158 h 337"/>
                <a:gd name="T4" fmla="*/ 0 w 600"/>
                <a:gd name="T5" fmla="*/ 849291158 h 337"/>
                <a:gd name="T6" fmla="*/ 0 w 600"/>
                <a:gd name="T7" fmla="*/ 16633014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37"/>
                <a:gd name="T14" fmla="*/ 600 w 600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37">
                  <a:moveTo>
                    <a:pt x="600" y="0"/>
                  </a:moveTo>
                  <a:lnTo>
                    <a:pt x="600" y="337"/>
                  </a:lnTo>
                  <a:lnTo>
                    <a:pt x="0" y="337"/>
                  </a:lnTo>
                  <a:lnTo>
                    <a:pt x="0" y="6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 flipV="1">
              <a:off x="7485662" y="1076324"/>
              <a:ext cx="0" cy="8477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7524549" y="2744635"/>
              <a:ext cx="0" cy="8272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2" name="Oval 51"/>
            <p:cNvSpPr/>
            <p:nvPr/>
          </p:nvSpPr>
          <p:spPr bwMode="auto">
            <a:xfrm>
              <a:off x="7425418" y="1019175"/>
              <a:ext cx="123825" cy="123825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7461268" y="3505200"/>
              <a:ext cx="123825" cy="123825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68" name="Object 11"/>
            <p:cNvGraphicFramePr>
              <a:graphicFrameLocks noChangeAspect="1"/>
            </p:cNvGraphicFramePr>
            <p:nvPr/>
          </p:nvGraphicFramePr>
          <p:xfrm>
            <a:off x="6440488" y="2200274"/>
            <a:ext cx="266381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458" name="Equation" r:id="rId14" imgW="152268" imgH="152268" progId="Equation.DSMT4">
                    <p:embed/>
                  </p:oleObj>
                </mc:Choice>
                <mc:Fallback>
                  <p:oleObj name="Equation" r:id="rId14" imgW="152268" imgH="152268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0488" y="2200274"/>
                          <a:ext cx="266381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12"/>
            <p:cNvGraphicFramePr>
              <a:graphicFrameLocks noChangeAspect="1"/>
            </p:cNvGraphicFramePr>
            <p:nvPr/>
          </p:nvGraphicFramePr>
          <p:xfrm>
            <a:off x="7165975" y="2209800"/>
            <a:ext cx="244475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459" name="Equation" r:id="rId16" imgW="139639" imgH="152334" progId="Equation.DSMT4">
                    <p:embed/>
                  </p:oleObj>
                </mc:Choice>
                <mc:Fallback>
                  <p:oleObj name="Equation" r:id="rId16" imgW="139639" imgH="152334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5975" y="2209800"/>
                          <a:ext cx="244475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13"/>
            <p:cNvGraphicFramePr>
              <a:graphicFrameLocks noChangeAspect="1"/>
            </p:cNvGraphicFramePr>
            <p:nvPr/>
          </p:nvGraphicFramePr>
          <p:xfrm>
            <a:off x="8402638" y="2178050"/>
            <a:ext cx="26670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460" name="Equation" r:id="rId18" imgW="152202" imgH="177569" progId="Equation.DSMT4">
                    <p:embed/>
                  </p:oleObj>
                </mc:Choice>
                <mc:Fallback>
                  <p:oleObj name="Equation" r:id="rId18" imgW="152202" imgH="177569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02638" y="2178050"/>
                          <a:ext cx="266700" cy="309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7043641"/>
                </p:ext>
              </p:extLst>
            </p:nvPr>
          </p:nvGraphicFramePr>
          <p:xfrm>
            <a:off x="6086475" y="1389063"/>
            <a:ext cx="498475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461" name="Equation" r:id="rId20" imgW="304560" imgH="253800" progId="Equation.DSMT4">
                    <p:embed/>
                  </p:oleObj>
                </mc:Choice>
                <mc:Fallback>
                  <p:oleObj name="Equation" r:id="rId20" imgW="304560" imgH="25380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6475" y="1389063"/>
                          <a:ext cx="498475" cy="417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16"/>
            <p:cNvGraphicFramePr>
              <a:graphicFrameLocks noChangeAspect="1"/>
            </p:cNvGraphicFramePr>
            <p:nvPr/>
          </p:nvGraphicFramePr>
          <p:xfrm>
            <a:off x="6545263" y="1682750"/>
            <a:ext cx="228600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462" name="Equation" r:id="rId22" imgW="139700" imgH="139700" progId="Equation.DSMT4">
                    <p:embed/>
                  </p:oleObj>
                </mc:Choice>
                <mc:Fallback>
                  <p:oleObj name="Equation" r:id="rId22" imgW="139700" imgH="139700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5263" y="1682750"/>
                          <a:ext cx="228600" cy="230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17"/>
            <p:cNvGraphicFramePr>
              <a:graphicFrameLocks noChangeAspect="1"/>
            </p:cNvGraphicFramePr>
            <p:nvPr/>
          </p:nvGraphicFramePr>
          <p:xfrm>
            <a:off x="6526213" y="2781300"/>
            <a:ext cx="228600" cy="166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463" name="Equation" r:id="rId24" imgW="139639" imgH="101556" progId="Equation.DSMT4">
                    <p:embed/>
                  </p:oleObj>
                </mc:Choice>
                <mc:Fallback>
                  <p:oleObj name="Equation" r:id="rId24" imgW="139639" imgH="101556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6213" y="2781300"/>
                          <a:ext cx="228600" cy="166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6" name="Text Box 65"/>
          <p:cNvSpPr txBox="1">
            <a:spLocks noChangeArrowheads="1"/>
          </p:cNvSpPr>
          <p:nvPr/>
        </p:nvSpPr>
        <p:spPr bwMode="auto">
          <a:xfrm>
            <a:off x="1272012" y="2233841"/>
            <a:ext cx="563669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A reference plane is first chosen (arbitrary).</a:t>
            </a:r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2057400" y="201284"/>
            <a:ext cx="52006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RLC Resonator (cont.)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120395" y="3109626"/>
            <a:ext cx="2228850" cy="2609850"/>
            <a:chOff x="3230563" y="2162175"/>
            <a:chExt cx="2228850" cy="2609850"/>
          </a:xfrm>
        </p:grpSpPr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3891026" y="2316121"/>
              <a:ext cx="0" cy="234160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4266209" y="3067039"/>
              <a:ext cx="116649" cy="811336"/>
            </a:xfrm>
            <a:custGeom>
              <a:avLst/>
              <a:gdLst>
                <a:gd name="T0" fmla="*/ 0 w 56"/>
                <a:gd name="T1" fmla="*/ 0 h 450"/>
                <a:gd name="T2" fmla="*/ 50403124 w 56"/>
                <a:gd name="T3" fmla="*/ 10080625 h 450"/>
                <a:gd name="T4" fmla="*/ 90725625 w 56"/>
                <a:gd name="T5" fmla="*/ 35282190 h 450"/>
                <a:gd name="T6" fmla="*/ 126007828 w 56"/>
                <a:gd name="T7" fmla="*/ 70564381 h 450"/>
                <a:gd name="T8" fmla="*/ 141128761 w 56"/>
                <a:gd name="T9" fmla="*/ 120967517 h 450"/>
                <a:gd name="T10" fmla="*/ 141128761 w 56"/>
                <a:gd name="T11" fmla="*/ 171370628 h 450"/>
                <a:gd name="T12" fmla="*/ 126007828 w 56"/>
                <a:gd name="T13" fmla="*/ 216733478 h 450"/>
                <a:gd name="T14" fmla="*/ 90725625 w 56"/>
                <a:gd name="T15" fmla="*/ 257055967 h 450"/>
                <a:gd name="T16" fmla="*/ 50403124 w 56"/>
                <a:gd name="T17" fmla="*/ 277217212 h 450"/>
                <a:gd name="T18" fmla="*/ 0 w 56"/>
                <a:gd name="T19" fmla="*/ 287297834 h 450"/>
                <a:gd name="T20" fmla="*/ 50403124 w 56"/>
                <a:gd name="T21" fmla="*/ 292338145 h 450"/>
                <a:gd name="T22" fmla="*/ 90725625 w 56"/>
                <a:gd name="T23" fmla="*/ 317539701 h 450"/>
                <a:gd name="T24" fmla="*/ 126007828 w 56"/>
                <a:gd name="T25" fmla="*/ 352821879 h 450"/>
                <a:gd name="T26" fmla="*/ 141128761 w 56"/>
                <a:gd name="T27" fmla="*/ 403224990 h 450"/>
                <a:gd name="T28" fmla="*/ 141128761 w 56"/>
                <a:gd name="T29" fmla="*/ 453628200 h 450"/>
                <a:gd name="T30" fmla="*/ 126007828 w 56"/>
                <a:gd name="T31" fmla="*/ 498991001 h 450"/>
                <a:gd name="T32" fmla="*/ 90725625 w 56"/>
                <a:gd name="T33" fmla="*/ 539313490 h 450"/>
                <a:gd name="T34" fmla="*/ 50403124 w 56"/>
                <a:gd name="T35" fmla="*/ 564515045 h 450"/>
                <a:gd name="T36" fmla="*/ 0 w 56"/>
                <a:gd name="T37" fmla="*/ 569555356 h 450"/>
                <a:gd name="T38" fmla="*/ 50403124 w 56"/>
                <a:gd name="T39" fmla="*/ 574595668 h 450"/>
                <a:gd name="T40" fmla="*/ 90725625 w 56"/>
                <a:gd name="T41" fmla="*/ 599797223 h 450"/>
                <a:gd name="T42" fmla="*/ 126007828 w 56"/>
                <a:gd name="T43" fmla="*/ 640119712 h 450"/>
                <a:gd name="T44" fmla="*/ 141128761 w 56"/>
                <a:gd name="T45" fmla="*/ 685482512 h 450"/>
                <a:gd name="T46" fmla="*/ 141128761 w 56"/>
                <a:gd name="T47" fmla="*/ 735885624 h 450"/>
                <a:gd name="T48" fmla="*/ 126007828 w 56"/>
                <a:gd name="T49" fmla="*/ 781248424 h 450"/>
                <a:gd name="T50" fmla="*/ 90725625 w 56"/>
                <a:gd name="T51" fmla="*/ 821570913 h 450"/>
                <a:gd name="T52" fmla="*/ 50403124 w 56"/>
                <a:gd name="T53" fmla="*/ 846772667 h 450"/>
                <a:gd name="T54" fmla="*/ 0 w 56"/>
                <a:gd name="T55" fmla="*/ 851812978 h 450"/>
                <a:gd name="T56" fmla="*/ 50403124 w 56"/>
                <a:gd name="T57" fmla="*/ 861893601 h 450"/>
                <a:gd name="T58" fmla="*/ 90725625 w 56"/>
                <a:gd name="T59" fmla="*/ 882054845 h 450"/>
                <a:gd name="T60" fmla="*/ 126007828 w 56"/>
                <a:gd name="T61" fmla="*/ 922377334 h 450"/>
                <a:gd name="T62" fmla="*/ 141128761 w 56"/>
                <a:gd name="T63" fmla="*/ 967740134 h 450"/>
                <a:gd name="T64" fmla="*/ 141128761 w 56"/>
                <a:gd name="T65" fmla="*/ 1018143246 h 450"/>
                <a:gd name="T66" fmla="*/ 126007828 w 56"/>
                <a:gd name="T67" fmla="*/ 1068546357 h 450"/>
                <a:gd name="T68" fmla="*/ 90725625 w 56"/>
                <a:gd name="T69" fmla="*/ 1103828535 h 450"/>
                <a:gd name="T70" fmla="*/ 50403124 w 56"/>
                <a:gd name="T71" fmla="*/ 1129030091 h 450"/>
                <a:gd name="T72" fmla="*/ 0 w 56"/>
                <a:gd name="T73" fmla="*/ 1134070402 h 4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450"/>
                <a:gd name="T113" fmla="*/ 56 w 56"/>
                <a:gd name="T114" fmla="*/ 450 h 4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450">
                  <a:moveTo>
                    <a:pt x="0" y="0"/>
                  </a:moveTo>
                  <a:lnTo>
                    <a:pt x="20" y="4"/>
                  </a:lnTo>
                  <a:lnTo>
                    <a:pt x="36" y="14"/>
                  </a:lnTo>
                  <a:lnTo>
                    <a:pt x="50" y="28"/>
                  </a:lnTo>
                  <a:lnTo>
                    <a:pt x="56" y="48"/>
                  </a:lnTo>
                  <a:lnTo>
                    <a:pt x="56" y="68"/>
                  </a:lnTo>
                  <a:lnTo>
                    <a:pt x="50" y="86"/>
                  </a:lnTo>
                  <a:lnTo>
                    <a:pt x="36" y="102"/>
                  </a:lnTo>
                  <a:lnTo>
                    <a:pt x="20" y="110"/>
                  </a:lnTo>
                  <a:lnTo>
                    <a:pt x="0" y="114"/>
                  </a:lnTo>
                  <a:lnTo>
                    <a:pt x="20" y="116"/>
                  </a:lnTo>
                  <a:lnTo>
                    <a:pt x="36" y="126"/>
                  </a:lnTo>
                  <a:lnTo>
                    <a:pt x="50" y="140"/>
                  </a:lnTo>
                  <a:lnTo>
                    <a:pt x="56" y="160"/>
                  </a:lnTo>
                  <a:lnTo>
                    <a:pt x="56" y="180"/>
                  </a:lnTo>
                  <a:lnTo>
                    <a:pt x="50" y="198"/>
                  </a:lnTo>
                  <a:lnTo>
                    <a:pt x="36" y="214"/>
                  </a:lnTo>
                  <a:lnTo>
                    <a:pt x="20" y="224"/>
                  </a:lnTo>
                  <a:lnTo>
                    <a:pt x="0" y="226"/>
                  </a:lnTo>
                  <a:lnTo>
                    <a:pt x="20" y="228"/>
                  </a:lnTo>
                  <a:lnTo>
                    <a:pt x="36" y="238"/>
                  </a:lnTo>
                  <a:lnTo>
                    <a:pt x="50" y="254"/>
                  </a:lnTo>
                  <a:lnTo>
                    <a:pt x="56" y="272"/>
                  </a:lnTo>
                  <a:lnTo>
                    <a:pt x="56" y="292"/>
                  </a:lnTo>
                  <a:lnTo>
                    <a:pt x="50" y="310"/>
                  </a:lnTo>
                  <a:lnTo>
                    <a:pt x="36" y="326"/>
                  </a:lnTo>
                  <a:lnTo>
                    <a:pt x="20" y="336"/>
                  </a:lnTo>
                  <a:lnTo>
                    <a:pt x="0" y="338"/>
                  </a:lnTo>
                  <a:lnTo>
                    <a:pt x="20" y="342"/>
                  </a:lnTo>
                  <a:lnTo>
                    <a:pt x="36" y="350"/>
                  </a:lnTo>
                  <a:lnTo>
                    <a:pt x="50" y="366"/>
                  </a:lnTo>
                  <a:lnTo>
                    <a:pt x="56" y="384"/>
                  </a:lnTo>
                  <a:lnTo>
                    <a:pt x="56" y="404"/>
                  </a:lnTo>
                  <a:lnTo>
                    <a:pt x="50" y="424"/>
                  </a:lnTo>
                  <a:lnTo>
                    <a:pt x="36" y="438"/>
                  </a:lnTo>
                  <a:lnTo>
                    <a:pt x="20" y="448"/>
                  </a:lnTo>
                  <a:lnTo>
                    <a:pt x="0" y="45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4266209" y="3067039"/>
              <a:ext cx="58324" cy="18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4266209" y="3878375"/>
              <a:ext cx="58324" cy="18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3582978" y="3207670"/>
              <a:ext cx="237464" cy="508437"/>
            </a:xfrm>
            <a:custGeom>
              <a:avLst/>
              <a:gdLst>
                <a:gd name="T0" fmla="*/ 141128762 w 114"/>
                <a:gd name="T1" fmla="*/ 0 h 282"/>
                <a:gd name="T2" fmla="*/ 287297835 w 114"/>
                <a:gd name="T3" fmla="*/ 60483749 h 282"/>
                <a:gd name="T4" fmla="*/ 0 w 114"/>
                <a:gd name="T5" fmla="*/ 176410911 h 282"/>
                <a:gd name="T6" fmla="*/ 287297835 w 114"/>
                <a:gd name="T7" fmla="*/ 297378408 h 282"/>
                <a:gd name="T8" fmla="*/ 0 w 114"/>
                <a:gd name="T9" fmla="*/ 413305545 h 282"/>
                <a:gd name="T10" fmla="*/ 287297835 w 114"/>
                <a:gd name="T11" fmla="*/ 534273092 h 282"/>
                <a:gd name="T12" fmla="*/ 0 w 114"/>
                <a:gd name="T13" fmla="*/ 650200229 h 282"/>
                <a:gd name="T14" fmla="*/ 141128762 w 114"/>
                <a:gd name="T15" fmla="*/ 710683953 h 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282"/>
                <a:gd name="T26" fmla="*/ 114 w 114"/>
                <a:gd name="T27" fmla="*/ 282 h 2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282">
                  <a:moveTo>
                    <a:pt x="56" y="0"/>
                  </a:moveTo>
                  <a:lnTo>
                    <a:pt x="114" y="24"/>
                  </a:lnTo>
                  <a:lnTo>
                    <a:pt x="0" y="70"/>
                  </a:lnTo>
                  <a:lnTo>
                    <a:pt x="114" y="118"/>
                  </a:lnTo>
                  <a:lnTo>
                    <a:pt x="0" y="164"/>
                  </a:lnTo>
                  <a:lnTo>
                    <a:pt x="114" y="212"/>
                  </a:lnTo>
                  <a:lnTo>
                    <a:pt x="0" y="258"/>
                  </a:lnTo>
                  <a:lnTo>
                    <a:pt x="56" y="28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4795296" y="3597111"/>
              <a:ext cx="3029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4795296" y="3395180"/>
              <a:ext cx="3029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3699627" y="2854289"/>
              <a:ext cx="1249811" cy="540891"/>
            </a:xfrm>
            <a:custGeom>
              <a:avLst/>
              <a:gdLst>
                <a:gd name="T0" fmla="*/ 1512093532 w 600"/>
                <a:gd name="T1" fmla="*/ 756046766 h 300"/>
                <a:gd name="T2" fmla="*/ 1512093532 w 600"/>
                <a:gd name="T3" fmla="*/ 0 h 300"/>
                <a:gd name="T4" fmla="*/ 0 w 600"/>
                <a:gd name="T5" fmla="*/ 0 h 300"/>
                <a:gd name="T6" fmla="*/ 0 w 600"/>
                <a:gd name="T7" fmla="*/ 493950622 h 3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00"/>
                <a:gd name="T14" fmla="*/ 600 w 600"/>
                <a:gd name="T15" fmla="*/ 300 h 3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00">
                  <a:moveTo>
                    <a:pt x="600" y="30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19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3699627" y="3597111"/>
              <a:ext cx="1249811" cy="607600"/>
            </a:xfrm>
            <a:custGeom>
              <a:avLst/>
              <a:gdLst>
                <a:gd name="T0" fmla="*/ 1512093532 w 600"/>
                <a:gd name="T1" fmla="*/ 0 h 337"/>
                <a:gd name="T2" fmla="*/ 1512093532 w 600"/>
                <a:gd name="T3" fmla="*/ 849291158 h 337"/>
                <a:gd name="T4" fmla="*/ 0 w 600"/>
                <a:gd name="T5" fmla="*/ 849291158 h 337"/>
                <a:gd name="T6" fmla="*/ 0 w 600"/>
                <a:gd name="T7" fmla="*/ 16633014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37"/>
                <a:gd name="T14" fmla="*/ 600 w 600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37">
                  <a:moveTo>
                    <a:pt x="600" y="0"/>
                  </a:moveTo>
                  <a:lnTo>
                    <a:pt x="600" y="337"/>
                  </a:lnTo>
                  <a:lnTo>
                    <a:pt x="0" y="337"/>
                  </a:lnTo>
                  <a:lnTo>
                    <a:pt x="0" y="6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 flipV="1">
              <a:off x="4275737" y="2219324"/>
              <a:ext cx="0" cy="8477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4314624" y="3887635"/>
              <a:ext cx="0" cy="8272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42" name="Oval 41"/>
            <p:cNvSpPr/>
            <p:nvPr/>
          </p:nvSpPr>
          <p:spPr bwMode="auto">
            <a:xfrm>
              <a:off x="4221067" y="2162175"/>
              <a:ext cx="123825" cy="123825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4247292" y="4648200"/>
              <a:ext cx="123825" cy="123825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44" name="Object 11"/>
            <p:cNvGraphicFramePr>
              <a:graphicFrameLocks noChangeAspect="1"/>
            </p:cNvGraphicFramePr>
            <p:nvPr/>
          </p:nvGraphicFramePr>
          <p:xfrm>
            <a:off x="3230563" y="3343274"/>
            <a:ext cx="266381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637" name="Equation" r:id="rId4" imgW="152268" imgH="152268" progId="Equation.DSMT4">
                    <p:embed/>
                  </p:oleObj>
                </mc:Choice>
                <mc:Fallback>
                  <p:oleObj name="Equation" r:id="rId4" imgW="152268" imgH="152268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0563" y="3343274"/>
                          <a:ext cx="266381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12"/>
            <p:cNvGraphicFramePr>
              <a:graphicFrameLocks noChangeAspect="1"/>
            </p:cNvGraphicFramePr>
            <p:nvPr/>
          </p:nvGraphicFramePr>
          <p:xfrm>
            <a:off x="3956050" y="3352800"/>
            <a:ext cx="244475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638" name="Equation" r:id="rId6" imgW="139639" imgH="152334" progId="Equation.DSMT4">
                    <p:embed/>
                  </p:oleObj>
                </mc:Choice>
                <mc:Fallback>
                  <p:oleObj name="Equation" r:id="rId6" imgW="139639" imgH="152334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6050" y="3352800"/>
                          <a:ext cx="244475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13"/>
            <p:cNvGraphicFramePr>
              <a:graphicFrameLocks noChangeAspect="1"/>
            </p:cNvGraphicFramePr>
            <p:nvPr/>
          </p:nvGraphicFramePr>
          <p:xfrm>
            <a:off x="5192713" y="3321050"/>
            <a:ext cx="26670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639" name="Equation" r:id="rId8" imgW="152202" imgH="177569" progId="Equation.DSMT4">
                    <p:embed/>
                  </p:oleObj>
                </mc:Choice>
                <mc:Fallback>
                  <p:oleObj name="Equation" r:id="rId8" imgW="152202" imgH="177569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2713" y="3321050"/>
                          <a:ext cx="266700" cy="309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8"/>
            <p:cNvGraphicFramePr>
              <a:graphicFrameLocks noChangeAspect="1"/>
            </p:cNvGraphicFramePr>
            <p:nvPr/>
          </p:nvGraphicFramePr>
          <p:xfrm>
            <a:off x="3533775" y="2185988"/>
            <a:ext cx="249238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640" name="Equation" r:id="rId10" imgW="152268" imgH="152268" progId="Equation.DSMT4">
                    <p:embed/>
                  </p:oleObj>
                </mc:Choice>
                <mc:Fallback>
                  <p:oleObj name="Equation" r:id="rId10" imgW="152268" imgH="152268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3775" y="2185988"/>
                          <a:ext cx="249238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Text Box 65"/>
          <p:cNvSpPr txBox="1">
            <a:spLocks noChangeArrowheads="1"/>
          </p:cNvSpPr>
          <p:nvPr/>
        </p:nvSpPr>
        <p:spPr bwMode="auto">
          <a:xfrm>
            <a:off x="522417" y="1381868"/>
            <a:ext cx="770718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Apply the Transverse Resonance </a:t>
            </a:r>
            <a:r>
              <a:rPr lang="en-US" sz="2000" dirty="0">
                <a:solidFill>
                  <a:srgbClr val="0000FF"/>
                </a:solidFill>
                <a:latin typeface="+mj-lt"/>
                <a:cs typeface="Calibri" pitchFamily="34" charset="0"/>
              </a:rPr>
              <a:t>E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quation (TRE):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6" name="Text Box 65"/>
          <p:cNvSpPr txBox="1">
            <a:spLocks noChangeArrowheads="1"/>
          </p:cNvSpPr>
          <p:nvPr/>
        </p:nvSpPr>
        <p:spPr bwMode="auto">
          <a:xfrm>
            <a:off x="2318381" y="1211615"/>
            <a:ext cx="389565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The TRE is obtained.</a:t>
            </a:r>
          </a:p>
        </p:txBody>
      </p:sp>
      <p:graphicFrame>
        <p:nvGraphicFramePr>
          <p:cNvPr id="425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314826"/>
              </p:ext>
            </p:extLst>
          </p:nvPr>
        </p:nvGraphicFramePr>
        <p:xfrm>
          <a:off x="893763" y="2667000"/>
          <a:ext cx="15875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35" name="Equation" r:id="rId4" imgW="660240" imgH="317160" progId="Equation.DSMT4">
                  <p:embed/>
                </p:oleObj>
              </mc:Choice>
              <mc:Fallback>
                <p:oleObj name="Equation" r:id="rId4" imgW="660240" imgH="3171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2667000"/>
                        <a:ext cx="15875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5987" name="Object 3"/>
          <p:cNvGraphicFramePr>
            <a:graphicFrameLocks noChangeAspect="1"/>
          </p:cNvGraphicFramePr>
          <p:nvPr/>
        </p:nvGraphicFramePr>
        <p:xfrm>
          <a:off x="3068638" y="5238750"/>
          <a:ext cx="29940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36" name="Equation" r:id="rId6" imgW="1548728" imgH="482391" progId="Equation.DSMT4">
                  <p:embed/>
                </p:oleObj>
              </mc:Choice>
              <mc:Fallback>
                <p:oleObj name="Equation" r:id="rId6" imgW="1548728" imgH="482391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38" y="5238750"/>
                        <a:ext cx="299402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5988" name="Object 4"/>
          <p:cNvGraphicFramePr>
            <a:graphicFrameLocks noChangeAspect="1"/>
          </p:cNvGraphicFramePr>
          <p:nvPr/>
        </p:nvGraphicFramePr>
        <p:xfrm>
          <a:off x="963613" y="4276725"/>
          <a:ext cx="14668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37" name="Equation" r:id="rId8" imgW="609336" imgH="317362" progId="Equation.DSMT4">
                  <p:embed/>
                </p:oleObj>
              </mc:Choice>
              <mc:Fallback>
                <p:oleObj name="Equation" r:id="rId8" imgW="609336" imgH="317362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4276725"/>
                        <a:ext cx="146685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Down Arrow 26"/>
          <p:cNvSpPr/>
          <p:nvPr/>
        </p:nvSpPr>
        <p:spPr bwMode="auto">
          <a:xfrm>
            <a:off x="1457325" y="3629025"/>
            <a:ext cx="381000" cy="62865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25990" name="Object 6"/>
          <p:cNvGraphicFramePr>
            <a:graphicFrameLocks noChangeAspect="1"/>
          </p:cNvGraphicFramePr>
          <p:nvPr/>
        </p:nvGraphicFramePr>
        <p:xfrm>
          <a:off x="5616575" y="3819525"/>
          <a:ext cx="9080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38" name="Equation" r:id="rId10" imgW="469696" imgH="393529" progId="Equation.DSMT4">
                  <p:embed/>
                </p:oleObj>
              </mc:Choice>
              <mc:Fallback>
                <p:oleObj name="Equation" r:id="rId10" imgW="469696" imgH="393529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575" y="3819525"/>
                        <a:ext cx="9080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2057400" y="201284"/>
            <a:ext cx="52006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RLC Resonator (cont.)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230563" y="2162175"/>
            <a:ext cx="2228850" cy="2609850"/>
            <a:chOff x="3230563" y="2162175"/>
            <a:chExt cx="2228850" cy="2609850"/>
          </a:xfrm>
        </p:grpSpPr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3891026" y="2316121"/>
              <a:ext cx="0" cy="234160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4266209" y="3067039"/>
              <a:ext cx="116649" cy="811336"/>
            </a:xfrm>
            <a:custGeom>
              <a:avLst/>
              <a:gdLst>
                <a:gd name="T0" fmla="*/ 0 w 56"/>
                <a:gd name="T1" fmla="*/ 0 h 450"/>
                <a:gd name="T2" fmla="*/ 50403124 w 56"/>
                <a:gd name="T3" fmla="*/ 10080625 h 450"/>
                <a:gd name="T4" fmla="*/ 90725625 w 56"/>
                <a:gd name="T5" fmla="*/ 35282190 h 450"/>
                <a:gd name="T6" fmla="*/ 126007828 w 56"/>
                <a:gd name="T7" fmla="*/ 70564381 h 450"/>
                <a:gd name="T8" fmla="*/ 141128761 w 56"/>
                <a:gd name="T9" fmla="*/ 120967517 h 450"/>
                <a:gd name="T10" fmla="*/ 141128761 w 56"/>
                <a:gd name="T11" fmla="*/ 171370628 h 450"/>
                <a:gd name="T12" fmla="*/ 126007828 w 56"/>
                <a:gd name="T13" fmla="*/ 216733478 h 450"/>
                <a:gd name="T14" fmla="*/ 90725625 w 56"/>
                <a:gd name="T15" fmla="*/ 257055967 h 450"/>
                <a:gd name="T16" fmla="*/ 50403124 w 56"/>
                <a:gd name="T17" fmla="*/ 277217212 h 450"/>
                <a:gd name="T18" fmla="*/ 0 w 56"/>
                <a:gd name="T19" fmla="*/ 287297834 h 450"/>
                <a:gd name="T20" fmla="*/ 50403124 w 56"/>
                <a:gd name="T21" fmla="*/ 292338145 h 450"/>
                <a:gd name="T22" fmla="*/ 90725625 w 56"/>
                <a:gd name="T23" fmla="*/ 317539701 h 450"/>
                <a:gd name="T24" fmla="*/ 126007828 w 56"/>
                <a:gd name="T25" fmla="*/ 352821879 h 450"/>
                <a:gd name="T26" fmla="*/ 141128761 w 56"/>
                <a:gd name="T27" fmla="*/ 403224990 h 450"/>
                <a:gd name="T28" fmla="*/ 141128761 w 56"/>
                <a:gd name="T29" fmla="*/ 453628200 h 450"/>
                <a:gd name="T30" fmla="*/ 126007828 w 56"/>
                <a:gd name="T31" fmla="*/ 498991001 h 450"/>
                <a:gd name="T32" fmla="*/ 90725625 w 56"/>
                <a:gd name="T33" fmla="*/ 539313490 h 450"/>
                <a:gd name="T34" fmla="*/ 50403124 w 56"/>
                <a:gd name="T35" fmla="*/ 564515045 h 450"/>
                <a:gd name="T36" fmla="*/ 0 w 56"/>
                <a:gd name="T37" fmla="*/ 569555356 h 450"/>
                <a:gd name="T38" fmla="*/ 50403124 w 56"/>
                <a:gd name="T39" fmla="*/ 574595668 h 450"/>
                <a:gd name="T40" fmla="*/ 90725625 w 56"/>
                <a:gd name="T41" fmla="*/ 599797223 h 450"/>
                <a:gd name="T42" fmla="*/ 126007828 w 56"/>
                <a:gd name="T43" fmla="*/ 640119712 h 450"/>
                <a:gd name="T44" fmla="*/ 141128761 w 56"/>
                <a:gd name="T45" fmla="*/ 685482512 h 450"/>
                <a:gd name="T46" fmla="*/ 141128761 w 56"/>
                <a:gd name="T47" fmla="*/ 735885624 h 450"/>
                <a:gd name="T48" fmla="*/ 126007828 w 56"/>
                <a:gd name="T49" fmla="*/ 781248424 h 450"/>
                <a:gd name="T50" fmla="*/ 90725625 w 56"/>
                <a:gd name="T51" fmla="*/ 821570913 h 450"/>
                <a:gd name="T52" fmla="*/ 50403124 w 56"/>
                <a:gd name="T53" fmla="*/ 846772667 h 450"/>
                <a:gd name="T54" fmla="*/ 0 w 56"/>
                <a:gd name="T55" fmla="*/ 851812978 h 450"/>
                <a:gd name="T56" fmla="*/ 50403124 w 56"/>
                <a:gd name="T57" fmla="*/ 861893601 h 450"/>
                <a:gd name="T58" fmla="*/ 90725625 w 56"/>
                <a:gd name="T59" fmla="*/ 882054845 h 450"/>
                <a:gd name="T60" fmla="*/ 126007828 w 56"/>
                <a:gd name="T61" fmla="*/ 922377334 h 450"/>
                <a:gd name="T62" fmla="*/ 141128761 w 56"/>
                <a:gd name="T63" fmla="*/ 967740134 h 450"/>
                <a:gd name="T64" fmla="*/ 141128761 w 56"/>
                <a:gd name="T65" fmla="*/ 1018143246 h 450"/>
                <a:gd name="T66" fmla="*/ 126007828 w 56"/>
                <a:gd name="T67" fmla="*/ 1068546357 h 450"/>
                <a:gd name="T68" fmla="*/ 90725625 w 56"/>
                <a:gd name="T69" fmla="*/ 1103828535 h 450"/>
                <a:gd name="T70" fmla="*/ 50403124 w 56"/>
                <a:gd name="T71" fmla="*/ 1129030091 h 450"/>
                <a:gd name="T72" fmla="*/ 0 w 56"/>
                <a:gd name="T73" fmla="*/ 1134070402 h 4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450"/>
                <a:gd name="T113" fmla="*/ 56 w 56"/>
                <a:gd name="T114" fmla="*/ 450 h 4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450">
                  <a:moveTo>
                    <a:pt x="0" y="0"/>
                  </a:moveTo>
                  <a:lnTo>
                    <a:pt x="20" y="4"/>
                  </a:lnTo>
                  <a:lnTo>
                    <a:pt x="36" y="14"/>
                  </a:lnTo>
                  <a:lnTo>
                    <a:pt x="50" y="28"/>
                  </a:lnTo>
                  <a:lnTo>
                    <a:pt x="56" y="48"/>
                  </a:lnTo>
                  <a:lnTo>
                    <a:pt x="56" y="68"/>
                  </a:lnTo>
                  <a:lnTo>
                    <a:pt x="50" y="86"/>
                  </a:lnTo>
                  <a:lnTo>
                    <a:pt x="36" y="102"/>
                  </a:lnTo>
                  <a:lnTo>
                    <a:pt x="20" y="110"/>
                  </a:lnTo>
                  <a:lnTo>
                    <a:pt x="0" y="114"/>
                  </a:lnTo>
                  <a:lnTo>
                    <a:pt x="20" y="116"/>
                  </a:lnTo>
                  <a:lnTo>
                    <a:pt x="36" y="126"/>
                  </a:lnTo>
                  <a:lnTo>
                    <a:pt x="50" y="140"/>
                  </a:lnTo>
                  <a:lnTo>
                    <a:pt x="56" y="160"/>
                  </a:lnTo>
                  <a:lnTo>
                    <a:pt x="56" y="180"/>
                  </a:lnTo>
                  <a:lnTo>
                    <a:pt x="50" y="198"/>
                  </a:lnTo>
                  <a:lnTo>
                    <a:pt x="36" y="214"/>
                  </a:lnTo>
                  <a:lnTo>
                    <a:pt x="20" y="224"/>
                  </a:lnTo>
                  <a:lnTo>
                    <a:pt x="0" y="226"/>
                  </a:lnTo>
                  <a:lnTo>
                    <a:pt x="20" y="228"/>
                  </a:lnTo>
                  <a:lnTo>
                    <a:pt x="36" y="238"/>
                  </a:lnTo>
                  <a:lnTo>
                    <a:pt x="50" y="254"/>
                  </a:lnTo>
                  <a:lnTo>
                    <a:pt x="56" y="272"/>
                  </a:lnTo>
                  <a:lnTo>
                    <a:pt x="56" y="292"/>
                  </a:lnTo>
                  <a:lnTo>
                    <a:pt x="50" y="310"/>
                  </a:lnTo>
                  <a:lnTo>
                    <a:pt x="36" y="326"/>
                  </a:lnTo>
                  <a:lnTo>
                    <a:pt x="20" y="336"/>
                  </a:lnTo>
                  <a:lnTo>
                    <a:pt x="0" y="338"/>
                  </a:lnTo>
                  <a:lnTo>
                    <a:pt x="20" y="342"/>
                  </a:lnTo>
                  <a:lnTo>
                    <a:pt x="36" y="350"/>
                  </a:lnTo>
                  <a:lnTo>
                    <a:pt x="50" y="366"/>
                  </a:lnTo>
                  <a:lnTo>
                    <a:pt x="56" y="384"/>
                  </a:lnTo>
                  <a:lnTo>
                    <a:pt x="56" y="404"/>
                  </a:lnTo>
                  <a:lnTo>
                    <a:pt x="50" y="424"/>
                  </a:lnTo>
                  <a:lnTo>
                    <a:pt x="36" y="438"/>
                  </a:lnTo>
                  <a:lnTo>
                    <a:pt x="20" y="448"/>
                  </a:lnTo>
                  <a:lnTo>
                    <a:pt x="0" y="45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auto">
            <a:xfrm>
              <a:off x="4266209" y="3067039"/>
              <a:ext cx="58324" cy="18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Line 9"/>
            <p:cNvSpPr>
              <a:spLocks noChangeShapeType="1"/>
            </p:cNvSpPr>
            <p:nvPr/>
          </p:nvSpPr>
          <p:spPr bwMode="auto">
            <a:xfrm>
              <a:off x="4266209" y="3878375"/>
              <a:ext cx="58324" cy="18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3582978" y="3207670"/>
              <a:ext cx="237464" cy="508437"/>
            </a:xfrm>
            <a:custGeom>
              <a:avLst/>
              <a:gdLst>
                <a:gd name="T0" fmla="*/ 141128762 w 114"/>
                <a:gd name="T1" fmla="*/ 0 h 282"/>
                <a:gd name="T2" fmla="*/ 287297835 w 114"/>
                <a:gd name="T3" fmla="*/ 60483749 h 282"/>
                <a:gd name="T4" fmla="*/ 0 w 114"/>
                <a:gd name="T5" fmla="*/ 176410911 h 282"/>
                <a:gd name="T6" fmla="*/ 287297835 w 114"/>
                <a:gd name="T7" fmla="*/ 297378408 h 282"/>
                <a:gd name="T8" fmla="*/ 0 w 114"/>
                <a:gd name="T9" fmla="*/ 413305545 h 282"/>
                <a:gd name="T10" fmla="*/ 287297835 w 114"/>
                <a:gd name="T11" fmla="*/ 534273092 h 282"/>
                <a:gd name="T12" fmla="*/ 0 w 114"/>
                <a:gd name="T13" fmla="*/ 650200229 h 282"/>
                <a:gd name="T14" fmla="*/ 141128762 w 114"/>
                <a:gd name="T15" fmla="*/ 710683953 h 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282"/>
                <a:gd name="T26" fmla="*/ 114 w 114"/>
                <a:gd name="T27" fmla="*/ 282 h 2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282">
                  <a:moveTo>
                    <a:pt x="56" y="0"/>
                  </a:moveTo>
                  <a:lnTo>
                    <a:pt x="114" y="24"/>
                  </a:lnTo>
                  <a:lnTo>
                    <a:pt x="0" y="70"/>
                  </a:lnTo>
                  <a:lnTo>
                    <a:pt x="114" y="118"/>
                  </a:lnTo>
                  <a:lnTo>
                    <a:pt x="0" y="164"/>
                  </a:lnTo>
                  <a:lnTo>
                    <a:pt x="114" y="212"/>
                  </a:lnTo>
                  <a:lnTo>
                    <a:pt x="0" y="258"/>
                  </a:lnTo>
                  <a:lnTo>
                    <a:pt x="56" y="28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4795296" y="3597111"/>
              <a:ext cx="3029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>
              <a:off x="4795296" y="3395180"/>
              <a:ext cx="3029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3699627" y="2854289"/>
              <a:ext cx="1249811" cy="540891"/>
            </a:xfrm>
            <a:custGeom>
              <a:avLst/>
              <a:gdLst>
                <a:gd name="T0" fmla="*/ 1512093532 w 600"/>
                <a:gd name="T1" fmla="*/ 756046766 h 300"/>
                <a:gd name="T2" fmla="*/ 1512093532 w 600"/>
                <a:gd name="T3" fmla="*/ 0 h 300"/>
                <a:gd name="T4" fmla="*/ 0 w 600"/>
                <a:gd name="T5" fmla="*/ 0 h 300"/>
                <a:gd name="T6" fmla="*/ 0 w 600"/>
                <a:gd name="T7" fmla="*/ 493950622 h 3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00"/>
                <a:gd name="T14" fmla="*/ 600 w 600"/>
                <a:gd name="T15" fmla="*/ 300 h 3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00">
                  <a:moveTo>
                    <a:pt x="600" y="30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19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3699627" y="3597111"/>
              <a:ext cx="1249811" cy="607600"/>
            </a:xfrm>
            <a:custGeom>
              <a:avLst/>
              <a:gdLst>
                <a:gd name="T0" fmla="*/ 1512093532 w 600"/>
                <a:gd name="T1" fmla="*/ 0 h 337"/>
                <a:gd name="T2" fmla="*/ 1512093532 w 600"/>
                <a:gd name="T3" fmla="*/ 849291158 h 337"/>
                <a:gd name="T4" fmla="*/ 0 w 600"/>
                <a:gd name="T5" fmla="*/ 849291158 h 337"/>
                <a:gd name="T6" fmla="*/ 0 w 600"/>
                <a:gd name="T7" fmla="*/ 16633014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37"/>
                <a:gd name="T14" fmla="*/ 600 w 600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37">
                  <a:moveTo>
                    <a:pt x="600" y="0"/>
                  </a:moveTo>
                  <a:lnTo>
                    <a:pt x="600" y="337"/>
                  </a:lnTo>
                  <a:lnTo>
                    <a:pt x="0" y="337"/>
                  </a:lnTo>
                  <a:lnTo>
                    <a:pt x="0" y="6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flipV="1">
              <a:off x="4275737" y="2219324"/>
              <a:ext cx="0" cy="8477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4314624" y="3887635"/>
              <a:ext cx="0" cy="8272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48" name="Oval 47"/>
            <p:cNvSpPr/>
            <p:nvPr/>
          </p:nvSpPr>
          <p:spPr bwMode="auto">
            <a:xfrm>
              <a:off x="4210050" y="2162175"/>
              <a:ext cx="123825" cy="123825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248784" y="4648200"/>
              <a:ext cx="123825" cy="123825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51" name="Object 11"/>
            <p:cNvGraphicFramePr>
              <a:graphicFrameLocks noChangeAspect="1"/>
            </p:cNvGraphicFramePr>
            <p:nvPr/>
          </p:nvGraphicFramePr>
          <p:xfrm>
            <a:off x="3230563" y="3343274"/>
            <a:ext cx="266381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239" name="Equation" r:id="rId12" imgW="152268" imgH="152268" progId="Equation.DSMT4">
                    <p:embed/>
                  </p:oleObj>
                </mc:Choice>
                <mc:Fallback>
                  <p:oleObj name="Equation" r:id="rId12" imgW="152268" imgH="152268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0563" y="3343274"/>
                          <a:ext cx="266381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12"/>
            <p:cNvGraphicFramePr>
              <a:graphicFrameLocks noChangeAspect="1"/>
            </p:cNvGraphicFramePr>
            <p:nvPr/>
          </p:nvGraphicFramePr>
          <p:xfrm>
            <a:off x="3956050" y="3352800"/>
            <a:ext cx="244475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240" name="Equation" r:id="rId14" imgW="139639" imgH="152334" progId="Equation.DSMT4">
                    <p:embed/>
                  </p:oleObj>
                </mc:Choice>
                <mc:Fallback>
                  <p:oleObj name="Equation" r:id="rId14" imgW="139639" imgH="152334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6050" y="3352800"/>
                          <a:ext cx="244475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13"/>
            <p:cNvGraphicFramePr>
              <a:graphicFrameLocks noChangeAspect="1"/>
            </p:cNvGraphicFramePr>
            <p:nvPr/>
          </p:nvGraphicFramePr>
          <p:xfrm>
            <a:off x="5192713" y="3321050"/>
            <a:ext cx="26670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241" name="Equation" r:id="rId16" imgW="152202" imgH="177569" progId="Equation.DSMT4">
                    <p:embed/>
                  </p:oleObj>
                </mc:Choice>
                <mc:Fallback>
                  <p:oleObj name="Equation" r:id="rId16" imgW="152202" imgH="177569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2713" y="3321050"/>
                          <a:ext cx="266700" cy="309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8"/>
            <p:cNvGraphicFramePr>
              <a:graphicFrameLocks noChangeAspect="1"/>
            </p:cNvGraphicFramePr>
            <p:nvPr/>
          </p:nvGraphicFramePr>
          <p:xfrm>
            <a:off x="3533775" y="2185988"/>
            <a:ext cx="249238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242" name="Equation" r:id="rId18" imgW="152268" imgH="152268" progId="Equation.DSMT4">
                    <p:embed/>
                  </p:oleObj>
                </mc:Choice>
                <mc:Fallback>
                  <p:oleObj name="Equation" r:id="rId18" imgW="152268" imgH="152268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3775" y="2185988"/>
                          <a:ext cx="249238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25987" name="Object 3"/>
          <p:cNvGraphicFramePr>
            <a:graphicFrameLocks noChangeAspect="1"/>
          </p:cNvGraphicFramePr>
          <p:nvPr/>
        </p:nvGraphicFramePr>
        <p:xfrm>
          <a:off x="3024188" y="1009650"/>
          <a:ext cx="26257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36" name="Equation" r:id="rId4" imgW="1358310" imgH="482391" progId="Equation.DSMT4">
                  <p:embed/>
                </p:oleObj>
              </mc:Choice>
              <mc:Fallback>
                <p:oleObj name="Equation" r:id="rId4" imgW="1358310" imgH="482391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1009650"/>
                        <a:ext cx="262572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Down Arrow 27"/>
          <p:cNvSpPr/>
          <p:nvPr/>
        </p:nvSpPr>
        <p:spPr bwMode="auto">
          <a:xfrm>
            <a:off x="4152900" y="2200275"/>
            <a:ext cx="333375" cy="39052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27013" name="Object 3"/>
          <p:cNvGraphicFramePr>
            <a:graphicFrameLocks noChangeAspect="1"/>
          </p:cNvGraphicFramePr>
          <p:nvPr/>
        </p:nvGraphicFramePr>
        <p:xfrm>
          <a:off x="3189288" y="2814638"/>
          <a:ext cx="24288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37" name="Equation" r:id="rId6" imgW="1257300" imgH="241300" progId="Equation.DSMT4">
                  <p:embed/>
                </p:oleObj>
              </mc:Choice>
              <mc:Fallback>
                <p:oleObj name="Equation" r:id="rId6" imgW="1257300" imgH="2413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2814638"/>
                        <a:ext cx="242887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4" name="Object 6"/>
          <p:cNvGraphicFramePr>
            <a:graphicFrameLocks noChangeAspect="1"/>
          </p:cNvGraphicFramePr>
          <p:nvPr/>
        </p:nvGraphicFramePr>
        <p:xfrm>
          <a:off x="2679700" y="4078288"/>
          <a:ext cx="34099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38" name="Equation" r:id="rId8" imgW="1765300" imgH="254000" progId="Equation.DSMT4">
                  <p:embed/>
                </p:oleObj>
              </mc:Choice>
              <mc:Fallback>
                <p:oleObj name="Equation" r:id="rId8" imgW="1765300" imgH="254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4078288"/>
                        <a:ext cx="34099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Down Arrow 30"/>
          <p:cNvSpPr/>
          <p:nvPr/>
        </p:nvSpPr>
        <p:spPr bwMode="auto">
          <a:xfrm>
            <a:off x="4171950" y="3438525"/>
            <a:ext cx="333375" cy="39052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27015" name="Object 7"/>
          <p:cNvGraphicFramePr>
            <a:graphicFrameLocks noChangeAspect="1"/>
          </p:cNvGraphicFramePr>
          <p:nvPr/>
        </p:nvGraphicFramePr>
        <p:xfrm>
          <a:off x="2538413" y="5475288"/>
          <a:ext cx="331152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39" name="Equation" r:id="rId10" imgW="1714500" imgH="444500" progId="Equation.DSMT4">
                  <p:embed/>
                </p:oleObj>
              </mc:Choice>
              <mc:Fallback>
                <p:oleObj name="Equation" r:id="rId10" imgW="1714500" imgH="4445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3" y="5475288"/>
                        <a:ext cx="331152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Down Arrow 32"/>
          <p:cNvSpPr/>
          <p:nvPr/>
        </p:nvSpPr>
        <p:spPr bwMode="auto">
          <a:xfrm>
            <a:off x="4191000" y="4829175"/>
            <a:ext cx="333375" cy="39052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2057400" y="201284"/>
            <a:ext cx="52006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RLC Resonator (cont.)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5345" y="4837092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Solve the quadratic equation.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8" name="Down Arrow 27"/>
          <p:cNvSpPr/>
          <p:nvPr/>
        </p:nvSpPr>
        <p:spPr bwMode="auto">
          <a:xfrm>
            <a:off x="4257675" y="2295525"/>
            <a:ext cx="333375" cy="52387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27015" name="Object 7"/>
          <p:cNvGraphicFramePr>
            <a:graphicFrameLocks noChangeAspect="1"/>
          </p:cNvGraphicFramePr>
          <p:nvPr/>
        </p:nvGraphicFramePr>
        <p:xfrm>
          <a:off x="2643188" y="1103313"/>
          <a:ext cx="31400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30" name="Equation" r:id="rId4" imgW="1624895" imgH="444307" progId="Equation.DSMT4">
                  <p:embed/>
                </p:oleObj>
              </mc:Choice>
              <mc:Fallback>
                <p:oleObj name="Equation" r:id="rId4" imgW="1624895" imgH="444307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1103313"/>
                        <a:ext cx="31400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8" name="Object 7"/>
          <p:cNvGraphicFramePr>
            <a:graphicFrameLocks noChangeAspect="1"/>
          </p:cNvGraphicFramePr>
          <p:nvPr/>
        </p:nvGraphicFramePr>
        <p:xfrm>
          <a:off x="2486025" y="3097213"/>
          <a:ext cx="36798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31" name="Equation" r:id="rId6" imgW="1905000" imgH="469900" progId="Equation.DSMT4">
                  <p:embed/>
                </p:oleObj>
              </mc:Choice>
              <mc:Fallback>
                <p:oleObj name="Equation" r:id="rId6" imgW="1905000" imgH="4699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3097213"/>
                        <a:ext cx="367982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3425" y="4762500"/>
            <a:ext cx="3130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 the lossless limit,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G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  <a:sym typeface="Symbol"/>
              </a:rPr>
              <a:t> 0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Symbol"/>
              </a:rPr>
              <a:t>: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28039" name="Object 7"/>
          <p:cNvGraphicFramePr>
            <a:graphicFrameLocks noChangeAspect="1"/>
          </p:cNvGraphicFramePr>
          <p:nvPr/>
        </p:nvGraphicFramePr>
        <p:xfrm>
          <a:off x="3970338" y="4556125"/>
          <a:ext cx="16668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32" name="Equation" r:id="rId8" imgW="863225" imgH="418918" progId="Equation.DSMT4">
                  <p:embed/>
                </p:oleObj>
              </mc:Choice>
              <mc:Fallback>
                <p:oleObj name="Equation" r:id="rId8" imgW="863225" imgH="418918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8" y="4556125"/>
                        <a:ext cx="1666875" cy="812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75250" y="4834000"/>
            <a:ext cx="2789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(must be a positive real number)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6" name="Text Box 65"/>
          <p:cNvSpPr txBox="1">
            <a:spLocks noChangeArrowheads="1"/>
          </p:cNvSpPr>
          <p:nvPr/>
        </p:nvSpPr>
        <p:spPr bwMode="auto">
          <a:xfrm>
            <a:off x="1548513" y="5794870"/>
            <a:ext cx="573811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Hence, the </a:t>
            </a:r>
            <a:r>
              <a:rPr lang="en-US" sz="2000" u="sng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plus sign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 is the correct choice.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43475" y="2390775"/>
            <a:ext cx="3555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Factor out 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4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LC</a:t>
            </a:r>
            <a:r>
              <a:rPr lang="en-US" sz="1600" dirty="0" smtClean="0">
                <a:solidFill>
                  <a:schemeClr val="bg2"/>
                </a:solidFill>
              </a:rPr>
              <a:t> from the square root.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2057400" y="201284"/>
            <a:ext cx="52006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RLC Resonator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Text Box 65"/>
          <p:cNvSpPr txBox="1">
            <a:spLocks noChangeArrowheads="1"/>
          </p:cNvSpPr>
          <p:nvPr/>
        </p:nvSpPr>
        <p:spPr bwMode="auto">
          <a:xfrm>
            <a:off x="805563" y="1089520"/>
            <a:ext cx="303301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Hence, we have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76550" y="2886075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omplex resonance frequency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29062" name="Object 7"/>
          <p:cNvGraphicFramePr>
            <a:graphicFrameLocks noChangeAspect="1"/>
          </p:cNvGraphicFramePr>
          <p:nvPr/>
        </p:nvGraphicFramePr>
        <p:xfrm>
          <a:off x="3859213" y="4037013"/>
          <a:ext cx="17176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87" name="Equation" r:id="rId4" imgW="889000" imgH="228600" progId="Equation.DSMT4">
                  <p:embed/>
                </p:oleObj>
              </mc:Choice>
              <mc:Fallback>
                <p:oleObj name="Equation" r:id="rId4" imgW="88900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213" y="4037013"/>
                        <a:ext cx="1717675" cy="4429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4" name="Object 7"/>
          <p:cNvGraphicFramePr>
            <a:graphicFrameLocks noChangeAspect="1"/>
          </p:cNvGraphicFramePr>
          <p:nvPr/>
        </p:nvGraphicFramePr>
        <p:xfrm>
          <a:off x="2330450" y="5222875"/>
          <a:ext cx="25273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88" name="Equation" r:id="rId6" imgW="1308100" imgH="469900" progId="Equation.DSMT4">
                  <p:embed/>
                </p:oleObj>
              </mc:Choice>
              <mc:Fallback>
                <p:oleObj name="Equation" r:id="rId6" imgW="1308100" imgH="4699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5222875"/>
                        <a:ext cx="2527300" cy="9096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5" name="Object 7"/>
          <p:cNvGraphicFramePr>
            <a:graphicFrameLocks noChangeAspect="1"/>
          </p:cNvGraphicFramePr>
          <p:nvPr/>
        </p:nvGraphicFramePr>
        <p:xfrm>
          <a:off x="5564188" y="5278438"/>
          <a:ext cx="13747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89" name="Equation" r:id="rId8" imgW="710891" imgH="431613" progId="Equation.DSMT4">
                  <p:embed/>
                </p:oleObj>
              </mc:Choice>
              <mc:Fallback>
                <p:oleObj name="Equation" r:id="rId8" imgW="710891" imgH="431613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188" y="5278438"/>
                        <a:ext cx="1374775" cy="8366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47725" y="3619500"/>
            <a:ext cx="2542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We can write this as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 Box 65"/>
          <p:cNvSpPr txBox="1">
            <a:spLocks noChangeArrowheads="1"/>
          </p:cNvSpPr>
          <p:nvPr/>
        </p:nvSpPr>
        <p:spPr bwMode="auto">
          <a:xfrm>
            <a:off x="1396113" y="4651870"/>
            <a:ext cx="109943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where</a:t>
            </a:r>
          </a:p>
        </p:txBody>
      </p:sp>
      <p:graphicFrame>
        <p:nvGraphicFramePr>
          <p:cNvPr id="429066" name="Object 10"/>
          <p:cNvGraphicFramePr>
            <a:graphicFrameLocks noChangeAspect="1"/>
          </p:cNvGraphicFramePr>
          <p:nvPr/>
        </p:nvGraphicFramePr>
        <p:xfrm>
          <a:off x="2454976" y="1644836"/>
          <a:ext cx="410935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90" name="Equation" r:id="rId10" imgW="1905000" imgH="469900" progId="Equation.DSMT4">
                  <p:embed/>
                </p:oleObj>
              </mc:Choice>
              <mc:Fallback>
                <p:oleObj name="Equation" r:id="rId10" imgW="1905000" imgH="4699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976" y="1644836"/>
                        <a:ext cx="4109350" cy="10175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2057400" y="201284"/>
            <a:ext cx="52006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RLC Resonator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6" name="Text Box 65"/>
          <p:cNvSpPr txBox="1">
            <a:spLocks noChangeArrowheads="1"/>
          </p:cNvSpPr>
          <p:nvPr/>
        </p:nvSpPr>
        <p:spPr bwMode="auto">
          <a:xfrm>
            <a:off x="529338" y="965695"/>
            <a:ext cx="677633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Ratio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 of imaginary and real parts of complex frequency:</a:t>
            </a:r>
          </a:p>
        </p:txBody>
      </p:sp>
      <p:graphicFrame>
        <p:nvGraphicFramePr>
          <p:cNvPr id="429064" name="Object 7"/>
          <p:cNvGraphicFramePr>
            <a:graphicFrameLocks noChangeAspect="1"/>
          </p:cNvGraphicFramePr>
          <p:nvPr/>
        </p:nvGraphicFramePr>
        <p:xfrm>
          <a:off x="2455162" y="1583511"/>
          <a:ext cx="3224212" cy="841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87" name="Equation" r:id="rId4" imgW="1803400" imgH="469900" progId="Equation.DSMT4">
                  <p:embed/>
                </p:oleObj>
              </mc:Choice>
              <mc:Fallback>
                <p:oleObj name="Equation" r:id="rId4" imgW="1803400" imgH="4699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162" y="1583511"/>
                        <a:ext cx="3224212" cy="841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5" name="Object 7"/>
          <p:cNvGraphicFramePr>
            <a:graphicFrameLocks noChangeAspect="1"/>
          </p:cNvGraphicFramePr>
          <p:nvPr/>
        </p:nvGraphicFramePr>
        <p:xfrm>
          <a:off x="2506663" y="2697163"/>
          <a:ext cx="13747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88" name="Equation" r:id="rId6" imgW="710891" imgH="431613" progId="Equation.DSMT4">
                  <p:embed/>
                </p:oleObj>
              </mc:Choice>
              <mc:Fallback>
                <p:oleObj name="Equation" r:id="rId6" imgW="710891" imgH="431613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2697163"/>
                        <a:ext cx="137477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65"/>
          <p:cNvSpPr txBox="1">
            <a:spLocks noChangeArrowheads="1"/>
          </p:cNvSpPr>
          <p:nvPr/>
        </p:nvSpPr>
        <p:spPr bwMode="auto">
          <a:xfrm>
            <a:off x="1262764" y="3604120"/>
            <a:ext cx="49936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so</a:t>
            </a:r>
          </a:p>
        </p:txBody>
      </p:sp>
      <p:graphicFrame>
        <p:nvGraphicFramePr>
          <p:cNvPr id="432134" name="Object 9"/>
          <p:cNvGraphicFramePr>
            <a:graphicFrameLocks noChangeAspect="1"/>
          </p:cNvGraphicFramePr>
          <p:nvPr/>
        </p:nvGraphicFramePr>
        <p:xfrm>
          <a:off x="1862137" y="3904186"/>
          <a:ext cx="5395913" cy="859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89" name="Equation" r:id="rId8" imgW="3035300" imgH="482600" progId="Equation.DSMT4">
                  <p:embed/>
                </p:oleObj>
              </mc:Choice>
              <mc:Fallback>
                <p:oleObj name="Equation" r:id="rId8" imgW="3035300" imgH="482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7" y="3904186"/>
                        <a:ext cx="5395913" cy="859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5" name="Object 7"/>
          <p:cNvGraphicFramePr>
            <a:graphicFrameLocks noChangeAspect="1"/>
          </p:cNvGraphicFramePr>
          <p:nvPr/>
        </p:nvGraphicFramePr>
        <p:xfrm>
          <a:off x="1659049" y="5563569"/>
          <a:ext cx="1196975" cy="907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90" name="Equation" r:id="rId10" imgW="571252" imgH="431613" progId="Equation.DSMT4">
                  <p:embed/>
                </p:oleObj>
              </mc:Choice>
              <mc:Fallback>
                <p:oleObj name="Equation" r:id="rId10" imgW="571252" imgH="431613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049" y="5563569"/>
                        <a:ext cx="1196975" cy="90708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6" name="Object 8"/>
          <p:cNvGraphicFramePr>
            <a:graphicFrameLocks noChangeAspect="1"/>
          </p:cNvGraphicFramePr>
          <p:nvPr/>
        </p:nvGraphicFramePr>
        <p:xfrm>
          <a:off x="4287950" y="5599362"/>
          <a:ext cx="1187450" cy="899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91" name="Equation" r:id="rId12" imgW="571252" imgH="431613" progId="Equation.DSMT4">
                  <p:embed/>
                </p:oleObj>
              </mc:Choice>
              <mc:Fallback>
                <p:oleObj name="Equation" r:id="rId12" imgW="571252" imgH="431613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950" y="5599362"/>
                        <a:ext cx="1187450" cy="89986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668827" y="5848350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 smtClean="0">
                <a:solidFill>
                  <a:srgbClr val="FF0000"/>
                </a:solidFill>
              </a:rPr>
              <a:t>uality factor of RLC resonator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 Box 65"/>
          <p:cNvSpPr txBox="1">
            <a:spLocks noChangeArrowheads="1"/>
          </p:cNvSpPr>
          <p:nvPr/>
        </p:nvSpPr>
        <p:spPr bwMode="auto">
          <a:xfrm>
            <a:off x="2985313" y="5794870"/>
            <a:ext cx="110896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where</a:t>
            </a:r>
          </a:p>
        </p:txBody>
      </p:sp>
      <p:sp>
        <p:nvSpPr>
          <p:cNvPr id="22" name="Text Box 65"/>
          <p:cNvSpPr txBox="1">
            <a:spLocks noChangeArrowheads="1"/>
          </p:cNvSpPr>
          <p:nvPr/>
        </p:nvSpPr>
        <p:spPr bwMode="auto">
          <a:xfrm>
            <a:off x="985063" y="5023345"/>
            <a:ext cx="56603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or</a:t>
            </a: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2057400" y="201284"/>
            <a:ext cx="52006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RLC Resonator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6" name="Text Box 65"/>
          <p:cNvSpPr txBox="1">
            <a:spLocks noChangeArrowheads="1"/>
          </p:cNvSpPr>
          <p:nvPr/>
        </p:nvSpPr>
        <p:spPr bwMode="auto">
          <a:xfrm>
            <a:off x="605538" y="984745"/>
            <a:ext cx="713717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The quality factor (</a:t>
            </a:r>
            <a:r>
              <a:rPr lang="en-US" sz="2000" i="1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Q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)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 for a general resonator is defined as:</a:t>
            </a:r>
          </a:p>
        </p:txBody>
      </p:sp>
      <p:graphicFrame>
        <p:nvGraphicFramePr>
          <p:cNvPr id="433159" name="Object 7"/>
          <p:cNvGraphicFramePr>
            <a:graphicFrameLocks noChangeAspect="1"/>
          </p:cNvGraphicFramePr>
          <p:nvPr/>
        </p:nvGraphicFramePr>
        <p:xfrm>
          <a:off x="3417887" y="1695449"/>
          <a:ext cx="1801813" cy="1033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83" name="Equation" r:id="rId4" imgW="748975" imgH="431613" progId="Equation.DSMT4">
                  <p:embed/>
                </p:oleObj>
              </mc:Choice>
              <mc:Fallback>
                <p:oleObj name="Equation" r:id="rId4" imgW="748975" imgH="431613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7" y="1695449"/>
                        <a:ext cx="1801813" cy="103379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0" name="Object 8"/>
          <p:cNvGraphicFramePr>
            <a:graphicFrameLocks noChangeAspect="1"/>
          </p:cNvGraphicFramePr>
          <p:nvPr/>
        </p:nvGraphicFramePr>
        <p:xfrm>
          <a:off x="2811463" y="3286125"/>
          <a:ext cx="349453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84" name="Equation" r:id="rId6" imgW="1676400" imgH="228600" progId="Equation.DSMT4">
                  <p:embed/>
                </p:oleObj>
              </mc:Choice>
              <mc:Fallback>
                <p:oleObj name="Equation" r:id="rId6" imgW="167640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63" y="3286125"/>
                        <a:ext cx="3494530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1" name="Object 9"/>
          <p:cNvGraphicFramePr>
            <a:graphicFrameLocks noChangeAspect="1"/>
          </p:cNvGraphicFramePr>
          <p:nvPr/>
        </p:nvGraphicFramePr>
        <p:xfrm>
          <a:off x="2725738" y="4048124"/>
          <a:ext cx="358754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85" name="Equation" r:id="rId8" imgW="1778000" imgH="241300" progId="Equation.DSMT4">
                  <p:embed/>
                </p:oleObj>
              </mc:Choice>
              <mc:Fallback>
                <p:oleObj name="Equation" r:id="rId8" imgW="1778000" imgH="2413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4048124"/>
                        <a:ext cx="3587548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874507" y="5162550"/>
            <a:ext cx="5319085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Note: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       is often denoted simply as </a:t>
            </a:r>
            <a:r>
              <a:rPr lang="en-US" i="1" dirty="0" smtClean="0">
                <a:solidFill>
                  <a:schemeClr val="bg2"/>
                </a:solidFill>
                <a:latin typeface="+mn-lt"/>
                <a:sym typeface="Symbol"/>
              </a:rPr>
              <a:t></a:t>
            </a:r>
            <a:r>
              <a:rPr lang="en-US" baseline="-25000" dirty="0" smtClean="0">
                <a:solidFill>
                  <a:schemeClr val="bg2"/>
                </a:solidFill>
                <a:latin typeface="+mn-lt"/>
                <a:sym typeface="Symbol"/>
              </a:rPr>
              <a:t>0 </a:t>
            </a:r>
            <a:r>
              <a:rPr lang="en-US" dirty="0" smtClean="0">
                <a:solidFill>
                  <a:schemeClr val="bg2"/>
                </a:solidFill>
                <a:latin typeface="+mj-lt"/>
                <a:sym typeface="Symbol"/>
              </a:rPr>
              <a:t>in this equation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.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433162" name="Object 10"/>
          <p:cNvGraphicFramePr>
            <a:graphicFrameLocks noChangeAspect="1"/>
          </p:cNvGraphicFramePr>
          <p:nvPr/>
        </p:nvGraphicFramePr>
        <p:xfrm>
          <a:off x="2022475" y="5419724"/>
          <a:ext cx="334756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86" name="Equation" r:id="rId10" imgW="190500" imgH="228600" progId="Equation.DSMT4">
                  <p:embed/>
                </p:oleObj>
              </mc:Choice>
              <mc:Fallback>
                <p:oleObj name="Equation" r:id="rId10" imgW="190500" imgH="228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5419724"/>
                        <a:ext cx="334756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1760516" y="177533"/>
            <a:ext cx="576843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Q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of a General Resonator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6" name="Text Box 65"/>
          <p:cNvSpPr txBox="1">
            <a:spLocks noChangeArrowheads="1"/>
          </p:cNvSpPr>
          <p:nvPr/>
        </p:nvSpPr>
        <p:spPr bwMode="auto">
          <a:xfrm>
            <a:off x="605538" y="984745"/>
            <a:ext cx="412838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For the RLC resonator we have:</a:t>
            </a:r>
          </a:p>
        </p:txBody>
      </p:sp>
      <p:graphicFrame>
        <p:nvGraphicFramePr>
          <p:cNvPr id="4331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350675"/>
              </p:ext>
            </p:extLst>
          </p:nvPr>
        </p:nvGraphicFramePr>
        <p:xfrm>
          <a:off x="2914650" y="1423701"/>
          <a:ext cx="19621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527" name="Equation" r:id="rId4" imgW="939392" imgH="431613" progId="Equation.DSMT4">
                  <p:embed/>
                </p:oleObj>
              </mc:Choice>
              <mc:Fallback>
                <p:oleObj name="Equation" r:id="rId4" imgW="939392" imgH="431613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1423701"/>
                        <a:ext cx="1962150" cy="8969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3" name="Object 7"/>
          <p:cNvGraphicFramePr>
            <a:graphicFrameLocks noChangeAspect="1"/>
          </p:cNvGraphicFramePr>
          <p:nvPr/>
        </p:nvGraphicFramePr>
        <p:xfrm>
          <a:off x="5440363" y="5457825"/>
          <a:ext cx="2365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528" name="Equation" r:id="rId6" imgW="1295400" imgH="393700" progId="Equation.DSMT4">
                  <p:embed/>
                </p:oleObj>
              </mc:Choice>
              <mc:Fallback>
                <p:oleObj name="Equation" r:id="rId6" imgW="1295400" imgH="3937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5457825"/>
                        <a:ext cx="2365375" cy="714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65"/>
          <p:cNvSpPr txBox="1">
            <a:spLocks noChangeArrowheads="1"/>
          </p:cNvSpPr>
          <p:nvPr/>
        </p:nvSpPr>
        <p:spPr bwMode="auto">
          <a:xfrm>
            <a:off x="5930013" y="4947145"/>
            <a:ext cx="142328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Hence</a:t>
            </a:r>
          </a:p>
        </p:txBody>
      </p:sp>
      <p:graphicFrame>
        <p:nvGraphicFramePr>
          <p:cNvPr id="4341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703771"/>
              </p:ext>
            </p:extLst>
          </p:nvPr>
        </p:nvGraphicFramePr>
        <p:xfrm>
          <a:off x="815975" y="2438400"/>
          <a:ext cx="25923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529" name="Equation" r:id="rId8" imgW="1714320" imgH="279360" progId="Equation.DSMT4">
                  <p:embed/>
                </p:oleObj>
              </mc:Choice>
              <mc:Fallback>
                <p:oleObj name="Equation" r:id="rId8" imgW="1714320" imgH="27936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2438400"/>
                        <a:ext cx="259238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2021774" y="201284"/>
            <a:ext cx="52006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Q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for RLC Resonator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6084888" y="1019175"/>
            <a:ext cx="2584450" cy="2609850"/>
            <a:chOff x="6084888" y="1019175"/>
            <a:chExt cx="2584450" cy="2609850"/>
          </a:xfrm>
        </p:grpSpPr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7476134" y="1924039"/>
              <a:ext cx="116649" cy="811336"/>
            </a:xfrm>
            <a:custGeom>
              <a:avLst/>
              <a:gdLst>
                <a:gd name="T0" fmla="*/ 0 w 56"/>
                <a:gd name="T1" fmla="*/ 0 h 450"/>
                <a:gd name="T2" fmla="*/ 50403124 w 56"/>
                <a:gd name="T3" fmla="*/ 10080625 h 450"/>
                <a:gd name="T4" fmla="*/ 90725625 w 56"/>
                <a:gd name="T5" fmla="*/ 35282190 h 450"/>
                <a:gd name="T6" fmla="*/ 126007828 w 56"/>
                <a:gd name="T7" fmla="*/ 70564381 h 450"/>
                <a:gd name="T8" fmla="*/ 141128761 w 56"/>
                <a:gd name="T9" fmla="*/ 120967517 h 450"/>
                <a:gd name="T10" fmla="*/ 141128761 w 56"/>
                <a:gd name="T11" fmla="*/ 171370628 h 450"/>
                <a:gd name="T12" fmla="*/ 126007828 w 56"/>
                <a:gd name="T13" fmla="*/ 216733478 h 450"/>
                <a:gd name="T14" fmla="*/ 90725625 w 56"/>
                <a:gd name="T15" fmla="*/ 257055967 h 450"/>
                <a:gd name="T16" fmla="*/ 50403124 w 56"/>
                <a:gd name="T17" fmla="*/ 277217212 h 450"/>
                <a:gd name="T18" fmla="*/ 0 w 56"/>
                <a:gd name="T19" fmla="*/ 287297834 h 450"/>
                <a:gd name="T20" fmla="*/ 50403124 w 56"/>
                <a:gd name="T21" fmla="*/ 292338145 h 450"/>
                <a:gd name="T22" fmla="*/ 90725625 w 56"/>
                <a:gd name="T23" fmla="*/ 317539701 h 450"/>
                <a:gd name="T24" fmla="*/ 126007828 w 56"/>
                <a:gd name="T25" fmla="*/ 352821879 h 450"/>
                <a:gd name="T26" fmla="*/ 141128761 w 56"/>
                <a:gd name="T27" fmla="*/ 403224990 h 450"/>
                <a:gd name="T28" fmla="*/ 141128761 w 56"/>
                <a:gd name="T29" fmla="*/ 453628200 h 450"/>
                <a:gd name="T30" fmla="*/ 126007828 w 56"/>
                <a:gd name="T31" fmla="*/ 498991001 h 450"/>
                <a:gd name="T32" fmla="*/ 90725625 w 56"/>
                <a:gd name="T33" fmla="*/ 539313490 h 450"/>
                <a:gd name="T34" fmla="*/ 50403124 w 56"/>
                <a:gd name="T35" fmla="*/ 564515045 h 450"/>
                <a:gd name="T36" fmla="*/ 0 w 56"/>
                <a:gd name="T37" fmla="*/ 569555356 h 450"/>
                <a:gd name="T38" fmla="*/ 50403124 w 56"/>
                <a:gd name="T39" fmla="*/ 574595668 h 450"/>
                <a:gd name="T40" fmla="*/ 90725625 w 56"/>
                <a:gd name="T41" fmla="*/ 599797223 h 450"/>
                <a:gd name="T42" fmla="*/ 126007828 w 56"/>
                <a:gd name="T43" fmla="*/ 640119712 h 450"/>
                <a:gd name="T44" fmla="*/ 141128761 w 56"/>
                <a:gd name="T45" fmla="*/ 685482512 h 450"/>
                <a:gd name="T46" fmla="*/ 141128761 w 56"/>
                <a:gd name="T47" fmla="*/ 735885624 h 450"/>
                <a:gd name="T48" fmla="*/ 126007828 w 56"/>
                <a:gd name="T49" fmla="*/ 781248424 h 450"/>
                <a:gd name="T50" fmla="*/ 90725625 w 56"/>
                <a:gd name="T51" fmla="*/ 821570913 h 450"/>
                <a:gd name="T52" fmla="*/ 50403124 w 56"/>
                <a:gd name="T53" fmla="*/ 846772667 h 450"/>
                <a:gd name="T54" fmla="*/ 0 w 56"/>
                <a:gd name="T55" fmla="*/ 851812978 h 450"/>
                <a:gd name="T56" fmla="*/ 50403124 w 56"/>
                <a:gd name="T57" fmla="*/ 861893601 h 450"/>
                <a:gd name="T58" fmla="*/ 90725625 w 56"/>
                <a:gd name="T59" fmla="*/ 882054845 h 450"/>
                <a:gd name="T60" fmla="*/ 126007828 w 56"/>
                <a:gd name="T61" fmla="*/ 922377334 h 450"/>
                <a:gd name="T62" fmla="*/ 141128761 w 56"/>
                <a:gd name="T63" fmla="*/ 967740134 h 450"/>
                <a:gd name="T64" fmla="*/ 141128761 w 56"/>
                <a:gd name="T65" fmla="*/ 1018143246 h 450"/>
                <a:gd name="T66" fmla="*/ 126007828 w 56"/>
                <a:gd name="T67" fmla="*/ 1068546357 h 450"/>
                <a:gd name="T68" fmla="*/ 90725625 w 56"/>
                <a:gd name="T69" fmla="*/ 1103828535 h 450"/>
                <a:gd name="T70" fmla="*/ 50403124 w 56"/>
                <a:gd name="T71" fmla="*/ 1129030091 h 450"/>
                <a:gd name="T72" fmla="*/ 0 w 56"/>
                <a:gd name="T73" fmla="*/ 1134070402 h 4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450"/>
                <a:gd name="T113" fmla="*/ 56 w 56"/>
                <a:gd name="T114" fmla="*/ 450 h 4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450">
                  <a:moveTo>
                    <a:pt x="0" y="0"/>
                  </a:moveTo>
                  <a:lnTo>
                    <a:pt x="20" y="4"/>
                  </a:lnTo>
                  <a:lnTo>
                    <a:pt x="36" y="14"/>
                  </a:lnTo>
                  <a:lnTo>
                    <a:pt x="50" y="28"/>
                  </a:lnTo>
                  <a:lnTo>
                    <a:pt x="56" y="48"/>
                  </a:lnTo>
                  <a:lnTo>
                    <a:pt x="56" y="68"/>
                  </a:lnTo>
                  <a:lnTo>
                    <a:pt x="50" y="86"/>
                  </a:lnTo>
                  <a:lnTo>
                    <a:pt x="36" y="102"/>
                  </a:lnTo>
                  <a:lnTo>
                    <a:pt x="20" y="110"/>
                  </a:lnTo>
                  <a:lnTo>
                    <a:pt x="0" y="114"/>
                  </a:lnTo>
                  <a:lnTo>
                    <a:pt x="20" y="116"/>
                  </a:lnTo>
                  <a:lnTo>
                    <a:pt x="36" y="126"/>
                  </a:lnTo>
                  <a:lnTo>
                    <a:pt x="50" y="140"/>
                  </a:lnTo>
                  <a:lnTo>
                    <a:pt x="56" y="160"/>
                  </a:lnTo>
                  <a:lnTo>
                    <a:pt x="56" y="180"/>
                  </a:lnTo>
                  <a:lnTo>
                    <a:pt x="50" y="198"/>
                  </a:lnTo>
                  <a:lnTo>
                    <a:pt x="36" y="214"/>
                  </a:lnTo>
                  <a:lnTo>
                    <a:pt x="20" y="224"/>
                  </a:lnTo>
                  <a:lnTo>
                    <a:pt x="0" y="226"/>
                  </a:lnTo>
                  <a:lnTo>
                    <a:pt x="20" y="228"/>
                  </a:lnTo>
                  <a:lnTo>
                    <a:pt x="36" y="238"/>
                  </a:lnTo>
                  <a:lnTo>
                    <a:pt x="50" y="254"/>
                  </a:lnTo>
                  <a:lnTo>
                    <a:pt x="56" y="272"/>
                  </a:lnTo>
                  <a:lnTo>
                    <a:pt x="56" y="292"/>
                  </a:lnTo>
                  <a:lnTo>
                    <a:pt x="50" y="310"/>
                  </a:lnTo>
                  <a:lnTo>
                    <a:pt x="36" y="326"/>
                  </a:lnTo>
                  <a:lnTo>
                    <a:pt x="20" y="336"/>
                  </a:lnTo>
                  <a:lnTo>
                    <a:pt x="0" y="338"/>
                  </a:lnTo>
                  <a:lnTo>
                    <a:pt x="20" y="342"/>
                  </a:lnTo>
                  <a:lnTo>
                    <a:pt x="36" y="350"/>
                  </a:lnTo>
                  <a:lnTo>
                    <a:pt x="50" y="366"/>
                  </a:lnTo>
                  <a:lnTo>
                    <a:pt x="56" y="384"/>
                  </a:lnTo>
                  <a:lnTo>
                    <a:pt x="56" y="404"/>
                  </a:lnTo>
                  <a:lnTo>
                    <a:pt x="50" y="424"/>
                  </a:lnTo>
                  <a:lnTo>
                    <a:pt x="36" y="438"/>
                  </a:lnTo>
                  <a:lnTo>
                    <a:pt x="20" y="448"/>
                  </a:lnTo>
                  <a:lnTo>
                    <a:pt x="0" y="45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Line 8"/>
            <p:cNvSpPr>
              <a:spLocks noChangeShapeType="1"/>
            </p:cNvSpPr>
            <p:nvPr/>
          </p:nvSpPr>
          <p:spPr bwMode="auto">
            <a:xfrm>
              <a:off x="7476134" y="1924039"/>
              <a:ext cx="58324" cy="18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>
              <a:off x="7476134" y="2735375"/>
              <a:ext cx="58324" cy="18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6792903" y="2064670"/>
              <a:ext cx="237464" cy="508437"/>
            </a:xfrm>
            <a:custGeom>
              <a:avLst/>
              <a:gdLst>
                <a:gd name="T0" fmla="*/ 141128762 w 114"/>
                <a:gd name="T1" fmla="*/ 0 h 282"/>
                <a:gd name="T2" fmla="*/ 287297835 w 114"/>
                <a:gd name="T3" fmla="*/ 60483749 h 282"/>
                <a:gd name="T4" fmla="*/ 0 w 114"/>
                <a:gd name="T5" fmla="*/ 176410911 h 282"/>
                <a:gd name="T6" fmla="*/ 287297835 w 114"/>
                <a:gd name="T7" fmla="*/ 297378408 h 282"/>
                <a:gd name="T8" fmla="*/ 0 w 114"/>
                <a:gd name="T9" fmla="*/ 413305545 h 282"/>
                <a:gd name="T10" fmla="*/ 287297835 w 114"/>
                <a:gd name="T11" fmla="*/ 534273092 h 282"/>
                <a:gd name="T12" fmla="*/ 0 w 114"/>
                <a:gd name="T13" fmla="*/ 650200229 h 282"/>
                <a:gd name="T14" fmla="*/ 141128762 w 114"/>
                <a:gd name="T15" fmla="*/ 710683953 h 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282"/>
                <a:gd name="T26" fmla="*/ 114 w 114"/>
                <a:gd name="T27" fmla="*/ 282 h 2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282">
                  <a:moveTo>
                    <a:pt x="56" y="0"/>
                  </a:moveTo>
                  <a:lnTo>
                    <a:pt x="114" y="24"/>
                  </a:lnTo>
                  <a:lnTo>
                    <a:pt x="0" y="70"/>
                  </a:lnTo>
                  <a:lnTo>
                    <a:pt x="114" y="118"/>
                  </a:lnTo>
                  <a:lnTo>
                    <a:pt x="0" y="164"/>
                  </a:lnTo>
                  <a:lnTo>
                    <a:pt x="114" y="212"/>
                  </a:lnTo>
                  <a:lnTo>
                    <a:pt x="0" y="258"/>
                  </a:lnTo>
                  <a:lnTo>
                    <a:pt x="56" y="28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Line 11"/>
            <p:cNvSpPr>
              <a:spLocks noChangeShapeType="1"/>
            </p:cNvSpPr>
            <p:nvPr/>
          </p:nvSpPr>
          <p:spPr bwMode="auto">
            <a:xfrm>
              <a:off x="8005221" y="2454111"/>
              <a:ext cx="3029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8005221" y="2252180"/>
              <a:ext cx="3029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6909552" y="1711289"/>
              <a:ext cx="1249811" cy="540891"/>
            </a:xfrm>
            <a:custGeom>
              <a:avLst/>
              <a:gdLst>
                <a:gd name="T0" fmla="*/ 1512093532 w 600"/>
                <a:gd name="T1" fmla="*/ 756046766 h 300"/>
                <a:gd name="T2" fmla="*/ 1512093532 w 600"/>
                <a:gd name="T3" fmla="*/ 0 h 300"/>
                <a:gd name="T4" fmla="*/ 0 w 600"/>
                <a:gd name="T5" fmla="*/ 0 h 300"/>
                <a:gd name="T6" fmla="*/ 0 w 600"/>
                <a:gd name="T7" fmla="*/ 493950622 h 3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00"/>
                <a:gd name="T14" fmla="*/ 600 w 600"/>
                <a:gd name="T15" fmla="*/ 300 h 3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00">
                  <a:moveTo>
                    <a:pt x="600" y="30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19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6909552" y="2454111"/>
              <a:ext cx="1249811" cy="607600"/>
            </a:xfrm>
            <a:custGeom>
              <a:avLst/>
              <a:gdLst>
                <a:gd name="T0" fmla="*/ 1512093532 w 600"/>
                <a:gd name="T1" fmla="*/ 0 h 337"/>
                <a:gd name="T2" fmla="*/ 1512093532 w 600"/>
                <a:gd name="T3" fmla="*/ 849291158 h 337"/>
                <a:gd name="T4" fmla="*/ 0 w 600"/>
                <a:gd name="T5" fmla="*/ 849291158 h 337"/>
                <a:gd name="T6" fmla="*/ 0 w 600"/>
                <a:gd name="T7" fmla="*/ 16633014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37"/>
                <a:gd name="T14" fmla="*/ 600 w 600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37">
                  <a:moveTo>
                    <a:pt x="600" y="0"/>
                  </a:moveTo>
                  <a:lnTo>
                    <a:pt x="600" y="337"/>
                  </a:lnTo>
                  <a:lnTo>
                    <a:pt x="0" y="337"/>
                  </a:lnTo>
                  <a:lnTo>
                    <a:pt x="0" y="6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 flipV="1">
              <a:off x="7485662" y="1076324"/>
              <a:ext cx="0" cy="8477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flipV="1">
              <a:off x="7524549" y="2744635"/>
              <a:ext cx="0" cy="8272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9" name="Oval 58"/>
            <p:cNvSpPr/>
            <p:nvPr/>
          </p:nvSpPr>
          <p:spPr bwMode="auto">
            <a:xfrm>
              <a:off x="7419975" y="1019175"/>
              <a:ext cx="123825" cy="123825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455725" y="3505200"/>
              <a:ext cx="123825" cy="123825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61" name="Object 11"/>
            <p:cNvGraphicFramePr>
              <a:graphicFrameLocks noChangeAspect="1"/>
            </p:cNvGraphicFramePr>
            <p:nvPr/>
          </p:nvGraphicFramePr>
          <p:xfrm>
            <a:off x="6440488" y="2200274"/>
            <a:ext cx="266381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530" name="Equation" r:id="rId10" imgW="152268" imgH="152268" progId="Equation.DSMT4">
                    <p:embed/>
                  </p:oleObj>
                </mc:Choice>
                <mc:Fallback>
                  <p:oleObj name="Equation" r:id="rId10" imgW="152268" imgH="152268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0488" y="2200274"/>
                          <a:ext cx="266381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12"/>
            <p:cNvGraphicFramePr>
              <a:graphicFrameLocks noChangeAspect="1"/>
            </p:cNvGraphicFramePr>
            <p:nvPr/>
          </p:nvGraphicFramePr>
          <p:xfrm>
            <a:off x="7165975" y="2209800"/>
            <a:ext cx="244475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531" name="Equation" r:id="rId12" imgW="139639" imgH="152334" progId="Equation.DSMT4">
                    <p:embed/>
                  </p:oleObj>
                </mc:Choice>
                <mc:Fallback>
                  <p:oleObj name="Equation" r:id="rId12" imgW="139639" imgH="152334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5975" y="2209800"/>
                          <a:ext cx="244475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13"/>
            <p:cNvGraphicFramePr>
              <a:graphicFrameLocks noChangeAspect="1"/>
            </p:cNvGraphicFramePr>
            <p:nvPr/>
          </p:nvGraphicFramePr>
          <p:xfrm>
            <a:off x="8402638" y="2178050"/>
            <a:ext cx="26670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532" name="Equation" r:id="rId14" imgW="152202" imgH="177569" progId="Equation.DSMT4">
                    <p:embed/>
                  </p:oleObj>
                </mc:Choice>
                <mc:Fallback>
                  <p:oleObj name="Equation" r:id="rId14" imgW="152202" imgH="177569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02638" y="2178050"/>
                          <a:ext cx="266700" cy="309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8"/>
            <p:cNvGraphicFramePr>
              <a:graphicFrameLocks noChangeAspect="1"/>
            </p:cNvGraphicFramePr>
            <p:nvPr/>
          </p:nvGraphicFramePr>
          <p:xfrm>
            <a:off x="6084888" y="1390650"/>
            <a:ext cx="493712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533" name="Equation" r:id="rId16" imgW="304560" imgH="253800" progId="Equation.DSMT4">
                    <p:embed/>
                  </p:oleObj>
                </mc:Choice>
                <mc:Fallback>
                  <p:oleObj name="Equation" r:id="rId16" imgW="304560" imgH="25380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4888" y="1390650"/>
                          <a:ext cx="493712" cy="407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4192" name="Object 16"/>
            <p:cNvGraphicFramePr>
              <a:graphicFrameLocks noChangeAspect="1"/>
            </p:cNvGraphicFramePr>
            <p:nvPr/>
          </p:nvGraphicFramePr>
          <p:xfrm>
            <a:off x="6545263" y="1682750"/>
            <a:ext cx="228600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534" name="Equation" r:id="rId18" imgW="139700" imgH="139700" progId="Equation.DSMT4">
                    <p:embed/>
                  </p:oleObj>
                </mc:Choice>
                <mc:Fallback>
                  <p:oleObj name="Equation" r:id="rId18" imgW="139700" imgH="139700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5263" y="1682750"/>
                          <a:ext cx="228600" cy="230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4193" name="Object 17"/>
            <p:cNvGraphicFramePr>
              <a:graphicFrameLocks noChangeAspect="1"/>
            </p:cNvGraphicFramePr>
            <p:nvPr/>
          </p:nvGraphicFramePr>
          <p:xfrm>
            <a:off x="6526213" y="2781300"/>
            <a:ext cx="228600" cy="166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535" name="Equation" r:id="rId20" imgW="139639" imgH="101556" progId="Equation.DSMT4">
                    <p:embed/>
                  </p:oleObj>
                </mc:Choice>
                <mc:Fallback>
                  <p:oleObj name="Equation" r:id="rId20" imgW="139639" imgH="101556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6213" y="2781300"/>
                          <a:ext cx="228600" cy="166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3419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657374"/>
              </p:ext>
            </p:extLst>
          </p:nvPr>
        </p:nvGraphicFramePr>
        <p:xfrm>
          <a:off x="247650" y="3062288"/>
          <a:ext cx="4257675" cy="368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536" name="Equation" r:id="rId22" imgW="2755800" imgH="2400120" progId="Equation.DSMT4">
                  <p:embed/>
                </p:oleObj>
              </mc:Choice>
              <mc:Fallback>
                <p:oleObj name="Equation" r:id="rId22" imgW="2755800" imgH="240012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3062288"/>
                        <a:ext cx="4257675" cy="3681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96" name="Object 6"/>
          <p:cNvGraphicFramePr>
            <a:graphicFrameLocks noChangeAspect="1"/>
          </p:cNvGraphicFramePr>
          <p:nvPr/>
        </p:nvGraphicFramePr>
        <p:xfrm>
          <a:off x="6218238" y="3851719"/>
          <a:ext cx="2554287" cy="385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537" name="Equation" r:id="rId24" imgW="1688367" imgH="253890" progId="Equation.DSMT4">
                  <p:embed/>
                </p:oleObj>
              </mc:Choice>
              <mc:Fallback>
                <p:oleObj name="Equation" r:id="rId24" imgW="1688367" imgH="25389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238" y="3851719"/>
                        <a:ext cx="2554287" cy="38531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433159" name="Object 7"/>
          <p:cNvGraphicFramePr>
            <a:graphicFrameLocks noChangeAspect="1"/>
          </p:cNvGraphicFramePr>
          <p:nvPr/>
        </p:nvGraphicFramePr>
        <p:xfrm>
          <a:off x="3263364" y="1097849"/>
          <a:ext cx="19621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782" name="Equation" r:id="rId4" imgW="939392" imgH="431613" progId="Equation.DSMT4">
                  <p:embed/>
                </p:oleObj>
              </mc:Choice>
              <mc:Fallback>
                <p:oleObj name="Equation" r:id="rId4" imgW="939392" imgH="431613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364" y="1097849"/>
                        <a:ext cx="1962150" cy="8969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2" name="Object 7"/>
          <p:cNvGraphicFramePr>
            <a:graphicFrameLocks noChangeAspect="1"/>
          </p:cNvGraphicFramePr>
          <p:nvPr/>
        </p:nvGraphicFramePr>
        <p:xfrm>
          <a:off x="561975" y="2301875"/>
          <a:ext cx="4408488" cy="396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783" name="Equation" r:id="rId6" imgW="3225600" imgH="2920680" progId="Equation.DSMT4">
                  <p:embed/>
                </p:oleObj>
              </mc:Choice>
              <mc:Fallback>
                <p:oleObj name="Equation" r:id="rId6" imgW="3225600" imgH="29206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2301875"/>
                        <a:ext cx="4408488" cy="396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65"/>
          <p:cNvSpPr txBox="1">
            <a:spLocks noChangeArrowheads="1"/>
          </p:cNvSpPr>
          <p:nvPr/>
        </p:nvSpPr>
        <p:spPr bwMode="auto">
          <a:xfrm>
            <a:off x="358247" y="1654909"/>
            <a:ext cx="142328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Similarly: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011863" y="1146034"/>
            <a:ext cx="2584450" cy="2609850"/>
            <a:chOff x="6084888" y="1019175"/>
            <a:chExt cx="2584450" cy="2609850"/>
          </a:xfrm>
        </p:grpSpPr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7476134" y="1924039"/>
              <a:ext cx="116649" cy="811336"/>
            </a:xfrm>
            <a:custGeom>
              <a:avLst/>
              <a:gdLst>
                <a:gd name="T0" fmla="*/ 0 w 56"/>
                <a:gd name="T1" fmla="*/ 0 h 450"/>
                <a:gd name="T2" fmla="*/ 50403124 w 56"/>
                <a:gd name="T3" fmla="*/ 10080625 h 450"/>
                <a:gd name="T4" fmla="*/ 90725625 w 56"/>
                <a:gd name="T5" fmla="*/ 35282190 h 450"/>
                <a:gd name="T6" fmla="*/ 126007828 w 56"/>
                <a:gd name="T7" fmla="*/ 70564381 h 450"/>
                <a:gd name="T8" fmla="*/ 141128761 w 56"/>
                <a:gd name="T9" fmla="*/ 120967517 h 450"/>
                <a:gd name="T10" fmla="*/ 141128761 w 56"/>
                <a:gd name="T11" fmla="*/ 171370628 h 450"/>
                <a:gd name="T12" fmla="*/ 126007828 w 56"/>
                <a:gd name="T13" fmla="*/ 216733478 h 450"/>
                <a:gd name="T14" fmla="*/ 90725625 w 56"/>
                <a:gd name="T15" fmla="*/ 257055967 h 450"/>
                <a:gd name="T16" fmla="*/ 50403124 w 56"/>
                <a:gd name="T17" fmla="*/ 277217212 h 450"/>
                <a:gd name="T18" fmla="*/ 0 w 56"/>
                <a:gd name="T19" fmla="*/ 287297834 h 450"/>
                <a:gd name="T20" fmla="*/ 50403124 w 56"/>
                <a:gd name="T21" fmla="*/ 292338145 h 450"/>
                <a:gd name="T22" fmla="*/ 90725625 w 56"/>
                <a:gd name="T23" fmla="*/ 317539701 h 450"/>
                <a:gd name="T24" fmla="*/ 126007828 w 56"/>
                <a:gd name="T25" fmla="*/ 352821879 h 450"/>
                <a:gd name="T26" fmla="*/ 141128761 w 56"/>
                <a:gd name="T27" fmla="*/ 403224990 h 450"/>
                <a:gd name="T28" fmla="*/ 141128761 w 56"/>
                <a:gd name="T29" fmla="*/ 453628200 h 450"/>
                <a:gd name="T30" fmla="*/ 126007828 w 56"/>
                <a:gd name="T31" fmla="*/ 498991001 h 450"/>
                <a:gd name="T32" fmla="*/ 90725625 w 56"/>
                <a:gd name="T33" fmla="*/ 539313490 h 450"/>
                <a:gd name="T34" fmla="*/ 50403124 w 56"/>
                <a:gd name="T35" fmla="*/ 564515045 h 450"/>
                <a:gd name="T36" fmla="*/ 0 w 56"/>
                <a:gd name="T37" fmla="*/ 569555356 h 450"/>
                <a:gd name="T38" fmla="*/ 50403124 w 56"/>
                <a:gd name="T39" fmla="*/ 574595668 h 450"/>
                <a:gd name="T40" fmla="*/ 90725625 w 56"/>
                <a:gd name="T41" fmla="*/ 599797223 h 450"/>
                <a:gd name="T42" fmla="*/ 126007828 w 56"/>
                <a:gd name="T43" fmla="*/ 640119712 h 450"/>
                <a:gd name="T44" fmla="*/ 141128761 w 56"/>
                <a:gd name="T45" fmla="*/ 685482512 h 450"/>
                <a:gd name="T46" fmla="*/ 141128761 w 56"/>
                <a:gd name="T47" fmla="*/ 735885624 h 450"/>
                <a:gd name="T48" fmla="*/ 126007828 w 56"/>
                <a:gd name="T49" fmla="*/ 781248424 h 450"/>
                <a:gd name="T50" fmla="*/ 90725625 w 56"/>
                <a:gd name="T51" fmla="*/ 821570913 h 450"/>
                <a:gd name="T52" fmla="*/ 50403124 w 56"/>
                <a:gd name="T53" fmla="*/ 846772667 h 450"/>
                <a:gd name="T54" fmla="*/ 0 w 56"/>
                <a:gd name="T55" fmla="*/ 851812978 h 450"/>
                <a:gd name="T56" fmla="*/ 50403124 w 56"/>
                <a:gd name="T57" fmla="*/ 861893601 h 450"/>
                <a:gd name="T58" fmla="*/ 90725625 w 56"/>
                <a:gd name="T59" fmla="*/ 882054845 h 450"/>
                <a:gd name="T60" fmla="*/ 126007828 w 56"/>
                <a:gd name="T61" fmla="*/ 922377334 h 450"/>
                <a:gd name="T62" fmla="*/ 141128761 w 56"/>
                <a:gd name="T63" fmla="*/ 967740134 h 450"/>
                <a:gd name="T64" fmla="*/ 141128761 w 56"/>
                <a:gd name="T65" fmla="*/ 1018143246 h 450"/>
                <a:gd name="T66" fmla="*/ 126007828 w 56"/>
                <a:gd name="T67" fmla="*/ 1068546357 h 450"/>
                <a:gd name="T68" fmla="*/ 90725625 w 56"/>
                <a:gd name="T69" fmla="*/ 1103828535 h 450"/>
                <a:gd name="T70" fmla="*/ 50403124 w 56"/>
                <a:gd name="T71" fmla="*/ 1129030091 h 450"/>
                <a:gd name="T72" fmla="*/ 0 w 56"/>
                <a:gd name="T73" fmla="*/ 1134070402 h 4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450"/>
                <a:gd name="T113" fmla="*/ 56 w 56"/>
                <a:gd name="T114" fmla="*/ 450 h 4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450">
                  <a:moveTo>
                    <a:pt x="0" y="0"/>
                  </a:moveTo>
                  <a:lnTo>
                    <a:pt x="20" y="4"/>
                  </a:lnTo>
                  <a:lnTo>
                    <a:pt x="36" y="14"/>
                  </a:lnTo>
                  <a:lnTo>
                    <a:pt x="50" y="28"/>
                  </a:lnTo>
                  <a:lnTo>
                    <a:pt x="56" y="48"/>
                  </a:lnTo>
                  <a:lnTo>
                    <a:pt x="56" y="68"/>
                  </a:lnTo>
                  <a:lnTo>
                    <a:pt x="50" y="86"/>
                  </a:lnTo>
                  <a:lnTo>
                    <a:pt x="36" y="102"/>
                  </a:lnTo>
                  <a:lnTo>
                    <a:pt x="20" y="110"/>
                  </a:lnTo>
                  <a:lnTo>
                    <a:pt x="0" y="114"/>
                  </a:lnTo>
                  <a:lnTo>
                    <a:pt x="20" y="116"/>
                  </a:lnTo>
                  <a:lnTo>
                    <a:pt x="36" y="126"/>
                  </a:lnTo>
                  <a:lnTo>
                    <a:pt x="50" y="140"/>
                  </a:lnTo>
                  <a:lnTo>
                    <a:pt x="56" y="160"/>
                  </a:lnTo>
                  <a:lnTo>
                    <a:pt x="56" y="180"/>
                  </a:lnTo>
                  <a:lnTo>
                    <a:pt x="50" y="198"/>
                  </a:lnTo>
                  <a:lnTo>
                    <a:pt x="36" y="214"/>
                  </a:lnTo>
                  <a:lnTo>
                    <a:pt x="20" y="224"/>
                  </a:lnTo>
                  <a:lnTo>
                    <a:pt x="0" y="226"/>
                  </a:lnTo>
                  <a:lnTo>
                    <a:pt x="20" y="228"/>
                  </a:lnTo>
                  <a:lnTo>
                    <a:pt x="36" y="238"/>
                  </a:lnTo>
                  <a:lnTo>
                    <a:pt x="50" y="254"/>
                  </a:lnTo>
                  <a:lnTo>
                    <a:pt x="56" y="272"/>
                  </a:lnTo>
                  <a:lnTo>
                    <a:pt x="56" y="292"/>
                  </a:lnTo>
                  <a:lnTo>
                    <a:pt x="50" y="310"/>
                  </a:lnTo>
                  <a:lnTo>
                    <a:pt x="36" y="326"/>
                  </a:lnTo>
                  <a:lnTo>
                    <a:pt x="20" y="336"/>
                  </a:lnTo>
                  <a:lnTo>
                    <a:pt x="0" y="338"/>
                  </a:lnTo>
                  <a:lnTo>
                    <a:pt x="20" y="342"/>
                  </a:lnTo>
                  <a:lnTo>
                    <a:pt x="36" y="350"/>
                  </a:lnTo>
                  <a:lnTo>
                    <a:pt x="50" y="366"/>
                  </a:lnTo>
                  <a:lnTo>
                    <a:pt x="56" y="384"/>
                  </a:lnTo>
                  <a:lnTo>
                    <a:pt x="56" y="404"/>
                  </a:lnTo>
                  <a:lnTo>
                    <a:pt x="50" y="424"/>
                  </a:lnTo>
                  <a:lnTo>
                    <a:pt x="36" y="438"/>
                  </a:lnTo>
                  <a:lnTo>
                    <a:pt x="20" y="448"/>
                  </a:lnTo>
                  <a:lnTo>
                    <a:pt x="0" y="45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Line 8"/>
            <p:cNvSpPr>
              <a:spLocks noChangeShapeType="1"/>
            </p:cNvSpPr>
            <p:nvPr/>
          </p:nvSpPr>
          <p:spPr bwMode="auto">
            <a:xfrm>
              <a:off x="7476134" y="1924039"/>
              <a:ext cx="58324" cy="18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>
              <a:off x="7476134" y="2735375"/>
              <a:ext cx="58324" cy="18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6792903" y="2064670"/>
              <a:ext cx="237464" cy="508437"/>
            </a:xfrm>
            <a:custGeom>
              <a:avLst/>
              <a:gdLst>
                <a:gd name="T0" fmla="*/ 141128762 w 114"/>
                <a:gd name="T1" fmla="*/ 0 h 282"/>
                <a:gd name="T2" fmla="*/ 287297835 w 114"/>
                <a:gd name="T3" fmla="*/ 60483749 h 282"/>
                <a:gd name="T4" fmla="*/ 0 w 114"/>
                <a:gd name="T5" fmla="*/ 176410911 h 282"/>
                <a:gd name="T6" fmla="*/ 287297835 w 114"/>
                <a:gd name="T7" fmla="*/ 297378408 h 282"/>
                <a:gd name="T8" fmla="*/ 0 w 114"/>
                <a:gd name="T9" fmla="*/ 413305545 h 282"/>
                <a:gd name="T10" fmla="*/ 287297835 w 114"/>
                <a:gd name="T11" fmla="*/ 534273092 h 282"/>
                <a:gd name="T12" fmla="*/ 0 w 114"/>
                <a:gd name="T13" fmla="*/ 650200229 h 282"/>
                <a:gd name="T14" fmla="*/ 141128762 w 114"/>
                <a:gd name="T15" fmla="*/ 710683953 h 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282"/>
                <a:gd name="T26" fmla="*/ 114 w 114"/>
                <a:gd name="T27" fmla="*/ 282 h 2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282">
                  <a:moveTo>
                    <a:pt x="56" y="0"/>
                  </a:moveTo>
                  <a:lnTo>
                    <a:pt x="114" y="24"/>
                  </a:lnTo>
                  <a:lnTo>
                    <a:pt x="0" y="70"/>
                  </a:lnTo>
                  <a:lnTo>
                    <a:pt x="114" y="118"/>
                  </a:lnTo>
                  <a:lnTo>
                    <a:pt x="0" y="164"/>
                  </a:lnTo>
                  <a:lnTo>
                    <a:pt x="114" y="212"/>
                  </a:lnTo>
                  <a:lnTo>
                    <a:pt x="0" y="258"/>
                  </a:lnTo>
                  <a:lnTo>
                    <a:pt x="56" y="28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Line 11"/>
            <p:cNvSpPr>
              <a:spLocks noChangeShapeType="1"/>
            </p:cNvSpPr>
            <p:nvPr/>
          </p:nvSpPr>
          <p:spPr bwMode="auto">
            <a:xfrm>
              <a:off x="8005221" y="2454111"/>
              <a:ext cx="3029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8005221" y="2252180"/>
              <a:ext cx="3029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6909552" y="1711289"/>
              <a:ext cx="1249811" cy="540891"/>
            </a:xfrm>
            <a:custGeom>
              <a:avLst/>
              <a:gdLst>
                <a:gd name="T0" fmla="*/ 1512093532 w 600"/>
                <a:gd name="T1" fmla="*/ 756046766 h 300"/>
                <a:gd name="T2" fmla="*/ 1512093532 w 600"/>
                <a:gd name="T3" fmla="*/ 0 h 300"/>
                <a:gd name="T4" fmla="*/ 0 w 600"/>
                <a:gd name="T5" fmla="*/ 0 h 300"/>
                <a:gd name="T6" fmla="*/ 0 w 600"/>
                <a:gd name="T7" fmla="*/ 493950622 h 3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00"/>
                <a:gd name="T14" fmla="*/ 600 w 600"/>
                <a:gd name="T15" fmla="*/ 300 h 3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00">
                  <a:moveTo>
                    <a:pt x="600" y="30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19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6909552" y="2454111"/>
              <a:ext cx="1249811" cy="607600"/>
            </a:xfrm>
            <a:custGeom>
              <a:avLst/>
              <a:gdLst>
                <a:gd name="T0" fmla="*/ 1512093532 w 600"/>
                <a:gd name="T1" fmla="*/ 0 h 337"/>
                <a:gd name="T2" fmla="*/ 1512093532 w 600"/>
                <a:gd name="T3" fmla="*/ 849291158 h 337"/>
                <a:gd name="T4" fmla="*/ 0 w 600"/>
                <a:gd name="T5" fmla="*/ 849291158 h 337"/>
                <a:gd name="T6" fmla="*/ 0 w 600"/>
                <a:gd name="T7" fmla="*/ 16633014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37"/>
                <a:gd name="T14" fmla="*/ 600 w 600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37">
                  <a:moveTo>
                    <a:pt x="600" y="0"/>
                  </a:moveTo>
                  <a:lnTo>
                    <a:pt x="600" y="337"/>
                  </a:lnTo>
                  <a:lnTo>
                    <a:pt x="0" y="337"/>
                  </a:lnTo>
                  <a:lnTo>
                    <a:pt x="0" y="6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 flipV="1">
              <a:off x="7485662" y="1076324"/>
              <a:ext cx="0" cy="8477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flipV="1">
              <a:off x="7524549" y="2744635"/>
              <a:ext cx="0" cy="8272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9" name="Oval 58"/>
            <p:cNvSpPr/>
            <p:nvPr/>
          </p:nvSpPr>
          <p:spPr bwMode="auto">
            <a:xfrm>
              <a:off x="7419975" y="1019175"/>
              <a:ext cx="123825" cy="123825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455725" y="3505200"/>
              <a:ext cx="123825" cy="123825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61" name="Object 11"/>
            <p:cNvGraphicFramePr>
              <a:graphicFrameLocks noChangeAspect="1"/>
            </p:cNvGraphicFramePr>
            <p:nvPr/>
          </p:nvGraphicFramePr>
          <p:xfrm>
            <a:off x="6440488" y="2200274"/>
            <a:ext cx="266381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784" name="Equation" r:id="rId8" imgW="152268" imgH="152268" progId="Equation.DSMT4">
                    <p:embed/>
                  </p:oleObj>
                </mc:Choice>
                <mc:Fallback>
                  <p:oleObj name="Equation" r:id="rId8" imgW="152268" imgH="152268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0488" y="2200274"/>
                          <a:ext cx="266381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12"/>
            <p:cNvGraphicFramePr>
              <a:graphicFrameLocks noChangeAspect="1"/>
            </p:cNvGraphicFramePr>
            <p:nvPr/>
          </p:nvGraphicFramePr>
          <p:xfrm>
            <a:off x="7165975" y="2209800"/>
            <a:ext cx="244475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785" name="Equation" r:id="rId10" imgW="139639" imgH="152334" progId="Equation.DSMT4">
                    <p:embed/>
                  </p:oleObj>
                </mc:Choice>
                <mc:Fallback>
                  <p:oleObj name="Equation" r:id="rId10" imgW="139639" imgH="152334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5975" y="2209800"/>
                          <a:ext cx="244475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13"/>
            <p:cNvGraphicFramePr>
              <a:graphicFrameLocks noChangeAspect="1"/>
            </p:cNvGraphicFramePr>
            <p:nvPr/>
          </p:nvGraphicFramePr>
          <p:xfrm>
            <a:off x="8402638" y="2178050"/>
            <a:ext cx="26670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786" name="Equation" r:id="rId12" imgW="152202" imgH="177569" progId="Equation.DSMT4">
                    <p:embed/>
                  </p:oleObj>
                </mc:Choice>
                <mc:Fallback>
                  <p:oleObj name="Equation" r:id="rId12" imgW="152202" imgH="177569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02638" y="2178050"/>
                          <a:ext cx="266700" cy="309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8"/>
            <p:cNvGraphicFramePr>
              <a:graphicFrameLocks noChangeAspect="1"/>
            </p:cNvGraphicFramePr>
            <p:nvPr/>
          </p:nvGraphicFramePr>
          <p:xfrm>
            <a:off x="6084888" y="1390650"/>
            <a:ext cx="493712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787" name="Equation" r:id="rId14" imgW="304560" imgH="253800" progId="Equation.DSMT4">
                    <p:embed/>
                  </p:oleObj>
                </mc:Choice>
                <mc:Fallback>
                  <p:oleObj name="Equation" r:id="rId14" imgW="304560" imgH="253800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4888" y="1390650"/>
                          <a:ext cx="493712" cy="407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4192" name="Object 16"/>
            <p:cNvGraphicFramePr>
              <a:graphicFrameLocks noChangeAspect="1"/>
            </p:cNvGraphicFramePr>
            <p:nvPr/>
          </p:nvGraphicFramePr>
          <p:xfrm>
            <a:off x="6545263" y="1682750"/>
            <a:ext cx="228600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788" name="Equation" r:id="rId16" imgW="139700" imgH="139700" progId="Equation.DSMT4">
                    <p:embed/>
                  </p:oleObj>
                </mc:Choice>
                <mc:Fallback>
                  <p:oleObj name="Equation" r:id="rId16" imgW="139700" imgH="139700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5263" y="1682750"/>
                          <a:ext cx="228600" cy="230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4193" name="Object 17"/>
            <p:cNvGraphicFramePr>
              <a:graphicFrameLocks noChangeAspect="1"/>
            </p:cNvGraphicFramePr>
            <p:nvPr/>
          </p:nvGraphicFramePr>
          <p:xfrm>
            <a:off x="6526213" y="2781300"/>
            <a:ext cx="228600" cy="166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789" name="Equation" r:id="rId18" imgW="139639" imgH="101556" progId="Equation.DSMT4">
                    <p:embed/>
                  </p:oleObj>
                </mc:Choice>
                <mc:Fallback>
                  <p:oleObj name="Equation" r:id="rId18" imgW="139639" imgH="101556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6213" y="2781300"/>
                          <a:ext cx="228600" cy="166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5" name="Straight Arrow Connector 34"/>
            <p:cNvCxnSpPr/>
            <p:nvPr/>
          </p:nvCxnSpPr>
          <p:spPr bwMode="auto">
            <a:xfrm>
              <a:off x="7683335" y="2243076"/>
              <a:ext cx="0" cy="39188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56935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3565638"/>
                </p:ext>
              </p:extLst>
            </p:nvPr>
          </p:nvGraphicFramePr>
          <p:xfrm>
            <a:off x="7613944" y="1733531"/>
            <a:ext cx="5588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790" name="Equation" r:id="rId20" imgW="330120" imgH="253800" progId="Equation.DSMT4">
                    <p:embed/>
                  </p:oleObj>
                </mc:Choice>
                <mc:Fallback>
                  <p:oleObj name="Equation" r:id="rId20" imgW="330120" imgH="25380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3944" y="1733531"/>
                          <a:ext cx="5588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1401289" y="201284"/>
            <a:ext cx="6201146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Q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for RLC Resonator (cont.)</a:t>
            </a:r>
          </a:p>
        </p:txBody>
      </p:sp>
      <p:graphicFrame>
        <p:nvGraphicFramePr>
          <p:cNvPr id="56937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245577"/>
              </p:ext>
            </p:extLst>
          </p:nvPr>
        </p:nvGraphicFramePr>
        <p:xfrm>
          <a:off x="6125965" y="3890892"/>
          <a:ext cx="25542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791" name="Equation" r:id="rId22" imgW="2554200" imgH="385920" progId="Equation.DSMT4">
                  <p:embed/>
                </p:oleObj>
              </mc:Choice>
              <mc:Fallback>
                <p:oleObj name="Equation" r:id="rId22" imgW="2554200" imgH="38592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5965" y="3890892"/>
                        <a:ext cx="2554287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9372" name="Object 28"/>
          <p:cNvGraphicFramePr>
            <a:graphicFrameLocks noChangeAspect="1"/>
          </p:cNvGraphicFramePr>
          <p:nvPr/>
        </p:nvGraphicFramePr>
        <p:xfrm>
          <a:off x="5908675" y="4685265"/>
          <a:ext cx="1101725" cy="409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792" name="Equation" r:id="rId24" imgW="1325520" imgH="492120" progId="Equation.DSMT4">
                  <p:embed/>
                </p:oleObj>
              </mc:Choice>
              <mc:Fallback>
                <p:oleObj name="Equation" r:id="rId24" imgW="1325520" imgH="49212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685265"/>
                        <a:ext cx="1101725" cy="409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9373" name="Object 29"/>
          <p:cNvGraphicFramePr>
            <a:graphicFrameLocks noChangeAspect="1"/>
          </p:cNvGraphicFramePr>
          <p:nvPr/>
        </p:nvGraphicFramePr>
        <p:xfrm>
          <a:off x="7246938" y="4525963"/>
          <a:ext cx="16351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793" name="Equation" r:id="rId26" imgW="1180800" imgH="444240" progId="Equation.DSMT4">
                  <p:embed/>
                </p:oleObj>
              </mc:Choice>
              <mc:Fallback>
                <p:oleObj name="Equation" r:id="rId26" imgW="1180800" imgH="44424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4525963"/>
                        <a:ext cx="163512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9374" name="Object 30"/>
          <p:cNvGraphicFramePr>
            <a:graphicFrameLocks noChangeAspect="1"/>
          </p:cNvGraphicFramePr>
          <p:nvPr/>
        </p:nvGraphicFramePr>
        <p:xfrm>
          <a:off x="5918200" y="5289550"/>
          <a:ext cx="30051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794" name="Equation" r:id="rId28" imgW="2209680" imgH="431640" progId="Equation.DSMT4">
                  <p:embed/>
                </p:oleObj>
              </mc:Choice>
              <mc:Fallback>
                <p:oleObj name="Equation" r:id="rId28" imgW="2209680" imgH="43164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5289550"/>
                        <a:ext cx="300513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9375" name="Object 31"/>
          <p:cNvGraphicFramePr>
            <a:graphicFrameLocks noChangeAspect="1"/>
          </p:cNvGraphicFramePr>
          <p:nvPr/>
        </p:nvGraphicFramePr>
        <p:xfrm>
          <a:off x="6233926" y="5994400"/>
          <a:ext cx="23623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795" name="Equation" r:id="rId30" imgW="1765080" imgH="431640" progId="Equation.DSMT4">
                  <p:embed/>
                </p:oleObj>
              </mc:Choice>
              <mc:Fallback>
                <p:oleObj name="Equation" r:id="rId30" imgW="1765080" imgH="43164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926" y="5994400"/>
                        <a:ext cx="236238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1223158" y="136900"/>
            <a:ext cx="665018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Transverse Resonance Method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6805" name="Text Box 197"/>
          <p:cNvSpPr txBox="1">
            <a:spLocks noChangeArrowheads="1"/>
          </p:cNvSpPr>
          <p:nvPr/>
        </p:nvSpPr>
        <p:spPr bwMode="auto">
          <a:xfrm>
            <a:off x="913658" y="1216293"/>
            <a:ext cx="693593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This is a general method that can be used to help us calculate various important quantities: </a:t>
            </a:r>
            <a:endParaRPr lang="en-US" sz="2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70833" y="2152773"/>
            <a:ext cx="7113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Wavenumbers for complicated waveguiding structures (dielectric-loaded waveguides, surface waves, etc.)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  Resonance frequencies of resonant cavities (resonators)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83353" y="5314085"/>
            <a:ext cx="6643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  <a:latin typeface="+mj-lt"/>
              </a:rPr>
              <a:t>This leads to a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“Transverse Resonance Equation (TRE).”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7747" y="3903395"/>
            <a:ext cx="7395605" cy="7078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  <a:latin typeface="+mj-lt"/>
              </a:rPr>
              <a:t>The transverse resonance method involves establishing a reference plane and enforcing the KVL and KCL.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433159" name="Object 7"/>
          <p:cNvGraphicFramePr>
            <a:graphicFrameLocks noChangeAspect="1"/>
          </p:cNvGraphicFramePr>
          <p:nvPr/>
        </p:nvGraphicFramePr>
        <p:xfrm>
          <a:off x="3320514" y="1069274"/>
          <a:ext cx="19621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184" name="Equation" r:id="rId4" imgW="939392" imgH="431613" progId="Equation.DSMT4">
                  <p:embed/>
                </p:oleObj>
              </mc:Choice>
              <mc:Fallback>
                <p:oleObj name="Equation" r:id="rId4" imgW="939392" imgH="431613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0514" y="1069274"/>
                        <a:ext cx="1962150" cy="8969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108014"/>
              </p:ext>
            </p:extLst>
          </p:nvPr>
        </p:nvGraphicFramePr>
        <p:xfrm>
          <a:off x="698272" y="2735375"/>
          <a:ext cx="222726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185" name="Equation" r:id="rId6" imgW="1180800" imgH="393480" progId="Equation.DSMT4">
                  <p:embed/>
                </p:oleObj>
              </mc:Choice>
              <mc:Fallback>
                <p:oleObj name="Equation" r:id="rId6" imgW="118080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272" y="2735375"/>
                        <a:ext cx="2227263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895657"/>
              </p:ext>
            </p:extLst>
          </p:nvPr>
        </p:nvGraphicFramePr>
        <p:xfrm>
          <a:off x="681860" y="2019411"/>
          <a:ext cx="228009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186" name="Equation" r:id="rId8" imgW="1295400" imgH="393700" progId="Equation.DSMT4">
                  <p:embed/>
                </p:oleObj>
              </mc:Choice>
              <mc:Fallback>
                <p:oleObj name="Equation" r:id="rId8" imgW="1295400" imgH="3937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60" y="2019411"/>
                        <a:ext cx="2280098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4" name="Object 7"/>
          <p:cNvGraphicFramePr>
            <a:graphicFrameLocks noChangeAspect="1"/>
          </p:cNvGraphicFramePr>
          <p:nvPr/>
        </p:nvGraphicFramePr>
        <p:xfrm>
          <a:off x="407988" y="4419600"/>
          <a:ext cx="4430712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187" name="Equation" r:id="rId10" imgW="2438280" imgH="469800" progId="Equation.DSMT4">
                  <p:embed/>
                </p:oleObj>
              </mc:Choice>
              <mc:Fallback>
                <p:oleObj name="Equation" r:id="rId10" imgW="2438280" imgH="469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4419600"/>
                        <a:ext cx="4430712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65"/>
          <p:cNvSpPr txBox="1">
            <a:spLocks noChangeArrowheads="1"/>
          </p:cNvSpPr>
          <p:nvPr/>
        </p:nvSpPr>
        <p:spPr bwMode="auto">
          <a:xfrm>
            <a:off x="462663" y="3870820"/>
            <a:ext cx="142328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Hence:</a:t>
            </a:r>
          </a:p>
        </p:txBody>
      </p:sp>
      <p:graphicFrame>
        <p:nvGraphicFramePr>
          <p:cNvPr id="434185" name="Object 7"/>
          <p:cNvGraphicFramePr>
            <a:graphicFrameLocks noChangeAspect="1"/>
          </p:cNvGraphicFramePr>
          <p:nvPr/>
        </p:nvGraphicFramePr>
        <p:xfrm>
          <a:off x="2432050" y="5695950"/>
          <a:ext cx="119221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188" name="Equation" r:id="rId12" imgW="571252" imgH="431613" progId="Equation.DSMT4">
                  <p:embed/>
                </p:oleObj>
              </mc:Choice>
              <mc:Fallback>
                <p:oleObj name="Equation" r:id="rId12" imgW="571252" imgH="431613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5695950"/>
                        <a:ext cx="1192213" cy="8953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65"/>
          <p:cNvSpPr txBox="1">
            <a:spLocks noChangeArrowheads="1"/>
          </p:cNvSpPr>
          <p:nvPr/>
        </p:nvSpPr>
        <p:spPr bwMode="auto">
          <a:xfrm>
            <a:off x="1354796" y="5601772"/>
            <a:ext cx="56467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so</a:t>
            </a:r>
          </a:p>
        </p:txBody>
      </p:sp>
      <p:sp>
        <p:nvSpPr>
          <p:cNvPr id="33" name="Text Box 65"/>
          <p:cNvSpPr txBox="1">
            <a:spLocks noChangeArrowheads="1"/>
          </p:cNvSpPr>
          <p:nvPr/>
        </p:nvSpPr>
        <p:spPr bwMode="auto">
          <a:xfrm>
            <a:off x="355662" y="1509857"/>
            <a:ext cx="142328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We have:</a:t>
            </a:r>
          </a:p>
        </p:txBody>
      </p:sp>
      <p:grpSp>
        <p:nvGrpSpPr>
          <p:cNvPr id="2" name="Group 35"/>
          <p:cNvGrpSpPr/>
          <p:nvPr/>
        </p:nvGrpSpPr>
        <p:grpSpPr>
          <a:xfrm>
            <a:off x="5946775" y="1509857"/>
            <a:ext cx="2584450" cy="2609850"/>
            <a:chOff x="6084888" y="1019175"/>
            <a:chExt cx="2584450" cy="2609850"/>
          </a:xfrm>
        </p:grpSpPr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7476134" y="1924039"/>
              <a:ext cx="116649" cy="811336"/>
            </a:xfrm>
            <a:custGeom>
              <a:avLst/>
              <a:gdLst>
                <a:gd name="T0" fmla="*/ 0 w 56"/>
                <a:gd name="T1" fmla="*/ 0 h 450"/>
                <a:gd name="T2" fmla="*/ 50403124 w 56"/>
                <a:gd name="T3" fmla="*/ 10080625 h 450"/>
                <a:gd name="T4" fmla="*/ 90725625 w 56"/>
                <a:gd name="T5" fmla="*/ 35282190 h 450"/>
                <a:gd name="T6" fmla="*/ 126007828 w 56"/>
                <a:gd name="T7" fmla="*/ 70564381 h 450"/>
                <a:gd name="T8" fmla="*/ 141128761 w 56"/>
                <a:gd name="T9" fmla="*/ 120967517 h 450"/>
                <a:gd name="T10" fmla="*/ 141128761 w 56"/>
                <a:gd name="T11" fmla="*/ 171370628 h 450"/>
                <a:gd name="T12" fmla="*/ 126007828 w 56"/>
                <a:gd name="T13" fmla="*/ 216733478 h 450"/>
                <a:gd name="T14" fmla="*/ 90725625 w 56"/>
                <a:gd name="T15" fmla="*/ 257055967 h 450"/>
                <a:gd name="T16" fmla="*/ 50403124 w 56"/>
                <a:gd name="T17" fmla="*/ 277217212 h 450"/>
                <a:gd name="T18" fmla="*/ 0 w 56"/>
                <a:gd name="T19" fmla="*/ 287297834 h 450"/>
                <a:gd name="T20" fmla="*/ 50403124 w 56"/>
                <a:gd name="T21" fmla="*/ 292338145 h 450"/>
                <a:gd name="T22" fmla="*/ 90725625 w 56"/>
                <a:gd name="T23" fmla="*/ 317539701 h 450"/>
                <a:gd name="T24" fmla="*/ 126007828 w 56"/>
                <a:gd name="T25" fmla="*/ 352821879 h 450"/>
                <a:gd name="T26" fmla="*/ 141128761 w 56"/>
                <a:gd name="T27" fmla="*/ 403224990 h 450"/>
                <a:gd name="T28" fmla="*/ 141128761 w 56"/>
                <a:gd name="T29" fmla="*/ 453628200 h 450"/>
                <a:gd name="T30" fmla="*/ 126007828 w 56"/>
                <a:gd name="T31" fmla="*/ 498991001 h 450"/>
                <a:gd name="T32" fmla="*/ 90725625 w 56"/>
                <a:gd name="T33" fmla="*/ 539313490 h 450"/>
                <a:gd name="T34" fmla="*/ 50403124 w 56"/>
                <a:gd name="T35" fmla="*/ 564515045 h 450"/>
                <a:gd name="T36" fmla="*/ 0 w 56"/>
                <a:gd name="T37" fmla="*/ 569555356 h 450"/>
                <a:gd name="T38" fmla="*/ 50403124 w 56"/>
                <a:gd name="T39" fmla="*/ 574595668 h 450"/>
                <a:gd name="T40" fmla="*/ 90725625 w 56"/>
                <a:gd name="T41" fmla="*/ 599797223 h 450"/>
                <a:gd name="T42" fmla="*/ 126007828 w 56"/>
                <a:gd name="T43" fmla="*/ 640119712 h 450"/>
                <a:gd name="T44" fmla="*/ 141128761 w 56"/>
                <a:gd name="T45" fmla="*/ 685482512 h 450"/>
                <a:gd name="T46" fmla="*/ 141128761 w 56"/>
                <a:gd name="T47" fmla="*/ 735885624 h 450"/>
                <a:gd name="T48" fmla="*/ 126007828 w 56"/>
                <a:gd name="T49" fmla="*/ 781248424 h 450"/>
                <a:gd name="T50" fmla="*/ 90725625 w 56"/>
                <a:gd name="T51" fmla="*/ 821570913 h 450"/>
                <a:gd name="T52" fmla="*/ 50403124 w 56"/>
                <a:gd name="T53" fmla="*/ 846772667 h 450"/>
                <a:gd name="T54" fmla="*/ 0 w 56"/>
                <a:gd name="T55" fmla="*/ 851812978 h 450"/>
                <a:gd name="T56" fmla="*/ 50403124 w 56"/>
                <a:gd name="T57" fmla="*/ 861893601 h 450"/>
                <a:gd name="T58" fmla="*/ 90725625 w 56"/>
                <a:gd name="T59" fmla="*/ 882054845 h 450"/>
                <a:gd name="T60" fmla="*/ 126007828 w 56"/>
                <a:gd name="T61" fmla="*/ 922377334 h 450"/>
                <a:gd name="T62" fmla="*/ 141128761 w 56"/>
                <a:gd name="T63" fmla="*/ 967740134 h 450"/>
                <a:gd name="T64" fmla="*/ 141128761 w 56"/>
                <a:gd name="T65" fmla="*/ 1018143246 h 450"/>
                <a:gd name="T66" fmla="*/ 126007828 w 56"/>
                <a:gd name="T67" fmla="*/ 1068546357 h 450"/>
                <a:gd name="T68" fmla="*/ 90725625 w 56"/>
                <a:gd name="T69" fmla="*/ 1103828535 h 450"/>
                <a:gd name="T70" fmla="*/ 50403124 w 56"/>
                <a:gd name="T71" fmla="*/ 1129030091 h 450"/>
                <a:gd name="T72" fmla="*/ 0 w 56"/>
                <a:gd name="T73" fmla="*/ 1134070402 h 4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450"/>
                <a:gd name="T113" fmla="*/ 56 w 56"/>
                <a:gd name="T114" fmla="*/ 450 h 4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450">
                  <a:moveTo>
                    <a:pt x="0" y="0"/>
                  </a:moveTo>
                  <a:lnTo>
                    <a:pt x="20" y="4"/>
                  </a:lnTo>
                  <a:lnTo>
                    <a:pt x="36" y="14"/>
                  </a:lnTo>
                  <a:lnTo>
                    <a:pt x="50" y="28"/>
                  </a:lnTo>
                  <a:lnTo>
                    <a:pt x="56" y="48"/>
                  </a:lnTo>
                  <a:lnTo>
                    <a:pt x="56" y="68"/>
                  </a:lnTo>
                  <a:lnTo>
                    <a:pt x="50" y="86"/>
                  </a:lnTo>
                  <a:lnTo>
                    <a:pt x="36" y="102"/>
                  </a:lnTo>
                  <a:lnTo>
                    <a:pt x="20" y="110"/>
                  </a:lnTo>
                  <a:lnTo>
                    <a:pt x="0" y="114"/>
                  </a:lnTo>
                  <a:lnTo>
                    <a:pt x="20" y="116"/>
                  </a:lnTo>
                  <a:lnTo>
                    <a:pt x="36" y="126"/>
                  </a:lnTo>
                  <a:lnTo>
                    <a:pt x="50" y="140"/>
                  </a:lnTo>
                  <a:lnTo>
                    <a:pt x="56" y="160"/>
                  </a:lnTo>
                  <a:lnTo>
                    <a:pt x="56" y="180"/>
                  </a:lnTo>
                  <a:lnTo>
                    <a:pt x="50" y="198"/>
                  </a:lnTo>
                  <a:lnTo>
                    <a:pt x="36" y="214"/>
                  </a:lnTo>
                  <a:lnTo>
                    <a:pt x="20" y="224"/>
                  </a:lnTo>
                  <a:lnTo>
                    <a:pt x="0" y="226"/>
                  </a:lnTo>
                  <a:lnTo>
                    <a:pt x="20" y="228"/>
                  </a:lnTo>
                  <a:lnTo>
                    <a:pt x="36" y="238"/>
                  </a:lnTo>
                  <a:lnTo>
                    <a:pt x="50" y="254"/>
                  </a:lnTo>
                  <a:lnTo>
                    <a:pt x="56" y="272"/>
                  </a:lnTo>
                  <a:lnTo>
                    <a:pt x="56" y="292"/>
                  </a:lnTo>
                  <a:lnTo>
                    <a:pt x="50" y="310"/>
                  </a:lnTo>
                  <a:lnTo>
                    <a:pt x="36" y="326"/>
                  </a:lnTo>
                  <a:lnTo>
                    <a:pt x="20" y="336"/>
                  </a:lnTo>
                  <a:lnTo>
                    <a:pt x="0" y="338"/>
                  </a:lnTo>
                  <a:lnTo>
                    <a:pt x="20" y="342"/>
                  </a:lnTo>
                  <a:lnTo>
                    <a:pt x="36" y="350"/>
                  </a:lnTo>
                  <a:lnTo>
                    <a:pt x="50" y="366"/>
                  </a:lnTo>
                  <a:lnTo>
                    <a:pt x="56" y="384"/>
                  </a:lnTo>
                  <a:lnTo>
                    <a:pt x="56" y="404"/>
                  </a:lnTo>
                  <a:lnTo>
                    <a:pt x="50" y="424"/>
                  </a:lnTo>
                  <a:lnTo>
                    <a:pt x="36" y="438"/>
                  </a:lnTo>
                  <a:lnTo>
                    <a:pt x="20" y="448"/>
                  </a:lnTo>
                  <a:lnTo>
                    <a:pt x="0" y="45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Line 8"/>
            <p:cNvSpPr>
              <a:spLocks noChangeShapeType="1"/>
            </p:cNvSpPr>
            <p:nvPr/>
          </p:nvSpPr>
          <p:spPr bwMode="auto">
            <a:xfrm>
              <a:off x="7476134" y="1924039"/>
              <a:ext cx="58324" cy="18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>
              <a:off x="7476134" y="2735375"/>
              <a:ext cx="58324" cy="18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6792903" y="2064670"/>
              <a:ext cx="237464" cy="508437"/>
            </a:xfrm>
            <a:custGeom>
              <a:avLst/>
              <a:gdLst>
                <a:gd name="T0" fmla="*/ 141128762 w 114"/>
                <a:gd name="T1" fmla="*/ 0 h 282"/>
                <a:gd name="T2" fmla="*/ 287297835 w 114"/>
                <a:gd name="T3" fmla="*/ 60483749 h 282"/>
                <a:gd name="T4" fmla="*/ 0 w 114"/>
                <a:gd name="T5" fmla="*/ 176410911 h 282"/>
                <a:gd name="T6" fmla="*/ 287297835 w 114"/>
                <a:gd name="T7" fmla="*/ 297378408 h 282"/>
                <a:gd name="T8" fmla="*/ 0 w 114"/>
                <a:gd name="T9" fmla="*/ 413305545 h 282"/>
                <a:gd name="T10" fmla="*/ 287297835 w 114"/>
                <a:gd name="T11" fmla="*/ 534273092 h 282"/>
                <a:gd name="T12" fmla="*/ 0 w 114"/>
                <a:gd name="T13" fmla="*/ 650200229 h 282"/>
                <a:gd name="T14" fmla="*/ 141128762 w 114"/>
                <a:gd name="T15" fmla="*/ 710683953 h 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282"/>
                <a:gd name="T26" fmla="*/ 114 w 114"/>
                <a:gd name="T27" fmla="*/ 282 h 2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282">
                  <a:moveTo>
                    <a:pt x="56" y="0"/>
                  </a:moveTo>
                  <a:lnTo>
                    <a:pt x="114" y="24"/>
                  </a:lnTo>
                  <a:lnTo>
                    <a:pt x="0" y="70"/>
                  </a:lnTo>
                  <a:lnTo>
                    <a:pt x="114" y="118"/>
                  </a:lnTo>
                  <a:lnTo>
                    <a:pt x="0" y="164"/>
                  </a:lnTo>
                  <a:lnTo>
                    <a:pt x="114" y="212"/>
                  </a:lnTo>
                  <a:lnTo>
                    <a:pt x="0" y="258"/>
                  </a:lnTo>
                  <a:lnTo>
                    <a:pt x="56" y="28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Line 11"/>
            <p:cNvSpPr>
              <a:spLocks noChangeShapeType="1"/>
            </p:cNvSpPr>
            <p:nvPr/>
          </p:nvSpPr>
          <p:spPr bwMode="auto">
            <a:xfrm>
              <a:off x="8005221" y="2454111"/>
              <a:ext cx="3029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8005221" y="2252180"/>
              <a:ext cx="3029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6909552" y="1711289"/>
              <a:ext cx="1249811" cy="540891"/>
            </a:xfrm>
            <a:custGeom>
              <a:avLst/>
              <a:gdLst>
                <a:gd name="T0" fmla="*/ 1512093532 w 600"/>
                <a:gd name="T1" fmla="*/ 756046766 h 300"/>
                <a:gd name="T2" fmla="*/ 1512093532 w 600"/>
                <a:gd name="T3" fmla="*/ 0 h 300"/>
                <a:gd name="T4" fmla="*/ 0 w 600"/>
                <a:gd name="T5" fmla="*/ 0 h 300"/>
                <a:gd name="T6" fmla="*/ 0 w 600"/>
                <a:gd name="T7" fmla="*/ 493950622 h 3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00"/>
                <a:gd name="T14" fmla="*/ 600 w 600"/>
                <a:gd name="T15" fmla="*/ 300 h 3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00">
                  <a:moveTo>
                    <a:pt x="600" y="30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19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6909552" y="2454111"/>
              <a:ext cx="1249811" cy="607600"/>
            </a:xfrm>
            <a:custGeom>
              <a:avLst/>
              <a:gdLst>
                <a:gd name="T0" fmla="*/ 1512093532 w 600"/>
                <a:gd name="T1" fmla="*/ 0 h 337"/>
                <a:gd name="T2" fmla="*/ 1512093532 w 600"/>
                <a:gd name="T3" fmla="*/ 849291158 h 337"/>
                <a:gd name="T4" fmla="*/ 0 w 600"/>
                <a:gd name="T5" fmla="*/ 849291158 h 337"/>
                <a:gd name="T6" fmla="*/ 0 w 600"/>
                <a:gd name="T7" fmla="*/ 16633014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37"/>
                <a:gd name="T14" fmla="*/ 600 w 600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37">
                  <a:moveTo>
                    <a:pt x="600" y="0"/>
                  </a:moveTo>
                  <a:lnTo>
                    <a:pt x="600" y="337"/>
                  </a:lnTo>
                  <a:lnTo>
                    <a:pt x="0" y="337"/>
                  </a:lnTo>
                  <a:lnTo>
                    <a:pt x="0" y="6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 flipV="1">
              <a:off x="7485662" y="1076324"/>
              <a:ext cx="0" cy="8477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flipV="1">
              <a:off x="7524549" y="2744635"/>
              <a:ext cx="0" cy="8272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9" name="Oval 58"/>
            <p:cNvSpPr/>
            <p:nvPr/>
          </p:nvSpPr>
          <p:spPr bwMode="auto">
            <a:xfrm>
              <a:off x="7419975" y="1019175"/>
              <a:ext cx="123825" cy="123825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455725" y="3505200"/>
              <a:ext cx="123825" cy="123825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61" name="Object 11"/>
            <p:cNvGraphicFramePr>
              <a:graphicFrameLocks noChangeAspect="1"/>
            </p:cNvGraphicFramePr>
            <p:nvPr/>
          </p:nvGraphicFramePr>
          <p:xfrm>
            <a:off x="6440488" y="2200274"/>
            <a:ext cx="266381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4189" name="Equation" r:id="rId14" imgW="152268" imgH="152268" progId="Equation.DSMT4">
                    <p:embed/>
                  </p:oleObj>
                </mc:Choice>
                <mc:Fallback>
                  <p:oleObj name="Equation" r:id="rId14" imgW="152268" imgH="152268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0488" y="2200274"/>
                          <a:ext cx="266381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12"/>
            <p:cNvGraphicFramePr>
              <a:graphicFrameLocks noChangeAspect="1"/>
            </p:cNvGraphicFramePr>
            <p:nvPr/>
          </p:nvGraphicFramePr>
          <p:xfrm>
            <a:off x="7165975" y="2209800"/>
            <a:ext cx="244475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4190" name="Equation" r:id="rId16" imgW="139639" imgH="152334" progId="Equation.DSMT4">
                    <p:embed/>
                  </p:oleObj>
                </mc:Choice>
                <mc:Fallback>
                  <p:oleObj name="Equation" r:id="rId16" imgW="139639" imgH="152334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5975" y="2209800"/>
                          <a:ext cx="244475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13"/>
            <p:cNvGraphicFramePr>
              <a:graphicFrameLocks noChangeAspect="1"/>
            </p:cNvGraphicFramePr>
            <p:nvPr/>
          </p:nvGraphicFramePr>
          <p:xfrm>
            <a:off x="8402638" y="2178050"/>
            <a:ext cx="26670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4191" name="Equation" r:id="rId18" imgW="152202" imgH="177569" progId="Equation.DSMT4">
                    <p:embed/>
                  </p:oleObj>
                </mc:Choice>
                <mc:Fallback>
                  <p:oleObj name="Equation" r:id="rId18" imgW="152202" imgH="177569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02638" y="2178050"/>
                          <a:ext cx="266700" cy="309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8"/>
            <p:cNvGraphicFramePr>
              <a:graphicFrameLocks noChangeAspect="1"/>
            </p:cNvGraphicFramePr>
            <p:nvPr/>
          </p:nvGraphicFramePr>
          <p:xfrm>
            <a:off x="6084888" y="1390650"/>
            <a:ext cx="493712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4192" name="Equation" r:id="rId20" imgW="304560" imgH="253800" progId="Equation.DSMT4">
                    <p:embed/>
                  </p:oleObj>
                </mc:Choice>
                <mc:Fallback>
                  <p:oleObj name="Equation" r:id="rId20" imgW="304560" imgH="25380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4888" y="1390650"/>
                          <a:ext cx="493712" cy="407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4192" name="Object 16"/>
            <p:cNvGraphicFramePr>
              <a:graphicFrameLocks noChangeAspect="1"/>
            </p:cNvGraphicFramePr>
            <p:nvPr/>
          </p:nvGraphicFramePr>
          <p:xfrm>
            <a:off x="6545263" y="1682750"/>
            <a:ext cx="228600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4193" name="Equation" r:id="rId22" imgW="139700" imgH="139700" progId="Equation.DSMT4">
                    <p:embed/>
                  </p:oleObj>
                </mc:Choice>
                <mc:Fallback>
                  <p:oleObj name="Equation" r:id="rId22" imgW="139700" imgH="139700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5263" y="1682750"/>
                          <a:ext cx="228600" cy="230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4193" name="Object 17"/>
            <p:cNvGraphicFramePr>
              <a:graphicFrameLocks noChangeAspect="1"/>
            </p:cNvGraphicFramePr>
            <p:nvPr/>
          </p:nvGraphicFramePr>
          <p:xfrm>
            <a:off x="6526213" y="2781300"/>
            <a:ext cx="228600" cy="166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4194" name="Equation" r:id="rId24" imgW="139639" imgH="101556" progId="Equation.DSMT4">
                    <p:embed/>
                  </p:oleObj>
                </mc:Choice>
                <mc:Fallback>
                  <p:oleObj name="Equation" r:id="rId24" imgW="139639" imgH="101556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6213" y="2781300"/>
                          <a:ext cx="228600" cy="166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5" name="Straight Arrow Connector 34"/>
            <p:cNvCxnSpPr/>
            <p:nvPr/>
          </p:nvCxnSpPr>
          <p:spPr bwMode="auto">
            <a:xfrm>
              <a:off x="7683335" y="2183054"/>
              <a:ext cx="0" cy="39188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56935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779743"/>
                </p:ext>
              </p:extLst>
            </p:nvPr>
          </p:nvGraphicFramePr>
          <p:xfrm>
            <a:off x="7607301" y="1744518"/>
            <a:ext cx="558800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4195" name="Equation" r:id="rId26" imgW="330120" imgH="253800" progId="Equation.DSMT4">
                    <p:embed/>
                  </p:oleObj>
                </mc:Choice>
                <mc:Fallback>
                  <p:oleObj name="Equation" r:id="rId26" imgW="330120" imgH="2538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07301" y="1744518"/>
                          <a:ext cx="558800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1401289" y="201284"/>
            <a:ext cx="6201146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Q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for RLC Resonator (cont.)</a:t>
            </a:r>
          </a:p>
        </p:txBody>
      </p:sp>
      <p:graphicFrame>
        <p:nvGraphicFramePr>
          <p:cNvPr id="56937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185110"/>
              </p:ext>
            </p:extLst>
          </p:nvPr>
        </p:nvGraphicFramePr>
        <p:xfrm>
          <a:off x="6102380" y="4368675"/>
          <a:ext cx="25542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196" name="Equation" r:id="rId28" imgW="2554200" imgH="385920" progId="Equation.DSMT4">
                  <p:embed/>
                </p:oleObj>
              </mc:Choice>
              <mc:Fallback>
                <p:oleObj name="Equation" r:id="rId28" imgW="2554200" imgH="38592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80" y="4368675"/>
                        <a:ext cx="2554287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1401289" y="201284"/>
            <a:ext cx="6201146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General</a:t>
            </a:r>
            <a:r>
              <a:rPr lang="en-US" sz="36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Q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Formulas</a:t>
            </a:r>
          </a:p>
        </p:txBody>
      </p:sp>
      <p:graphicFrame>
        <p:nvGraphicFramePr>
          <p:cNvPr id="612366" name="Object 14"/>
          <p:cNvGraphicFramePr>
            <a:graphicFrameLocks noChangeAspect="1"/>
          </p:cNvGraphicFramePr>
          <p:nvPr/>
        </p:nvGraphicFramePr>
        <p:xfrm>
          <a:off x="3394138" y="2146713"/>
          <a:ext cx="1801812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459" name="Equation" r:id="rId4" imgW="748975" imgH="431613" progId="Equation.DSMT4">
                  <p:embed/>
                </p:oleObj>
              </mc:Choice>
              <mc:Fallback>
                <p:oleObj name="Equation" r:id="rId4" imgW="748975" imgH="431613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138" y="2146713"/>
                        <a:ext cx="1801812" cy="10334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2367" name="Object 15"/>
          <p:cNvGraphicFramePr>
            <a:graphicFrameLocks noChangeAspect="1"/>
          </p:cNvGraphicFramePr>
          <p:nvPr/>
        </p:nvGraphicFramePr>
        <p:xfrm>
          <a:off x="3501964" y="3623151"/>
          <a:ext cx="15970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460" name="Equation" r:id="rId6" imgW="761669" imgH="482391" progId="Equation.DSMT4">
                  <p:embed/>
                </p:oleObj>
              </mc:Choice>
              <mc:Fallback>
                <p:oleObj name="Equation" r:id="rId6" imgW="761669" imgH="482391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1964" y="3623151"/>
                        <a:ext cx="1597025" cy="10128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2368" name="Object 16"/>
          <p:cNvGraphicFramePr>
            <a:graphicFrameLocks noChangeAspect="1"/>
          </p:cNvGraphicFramePr>
          <p:nvPr/>
        </p:nvGraphicFramePr>
        <p:xfrm>
          <a:off x="3467328" y="4998914"/>
          <a:ext cx="17176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461" name="Equation" r:id="rId8" imgW="889000" imgH="228600" progId="Equation.DSMT4">
                  <p:embed/>
                </p:oleObj>
              </mc:Choice>
              <mc:Fallback>
                <p:oleObj name="Equation" r:id="rId8" imgW="889000" imgH="2286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328" y="4998914"/>
                        <a:ext cx="1717675" cy="4429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104405" y="1258784"/>
            <a:ext cx="4583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These formulas hold for </a:t>
            </a:r>
            <a:r>
              <a:rPr lang="en-US" sz="2000" u="sng" dirty="0" smtClean="0">
                <a:solidFill>
                  <a:schemeClr val="bg1"/>
                </a:solidFill>
              </a:rPr>
              <a:t>any</a:t>
            </a:r>
            <a:r>
              <a:rPr lang="en-US" sz="2000" dirty="0" smtClean="0">
                <a:solidFill>
                  <a:schemeClr val="bg1"/>
                </a:solidFill>
              </a:rPr>
              <a:t> resonator: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74" name="Text Box 34"/>
          <p:cNvSpPr txBox="1">
            <a:spLocks noChangeArrowheads="1"/>
          </p:cNvSpPr>
          <p:nvPr/>
        </p:nvSpPr>
        <p:spPr bwMode="auto">
          <a:xfrm>
            <a:off x="1514475" y="172709"/>
            <a:ext cx="62103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Transmission Line Resonator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99360" y="4657849"/>
            <a:ext cx="423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 choose a reference plane at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x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= 0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</a:rPr>
              <a:t>+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2" name="Text Box 65"/>
          <p:cNvSpPr txBox="1">
            <a:spLocks noChangeArrowheads="1"/>
          </p:cNvSpPr>
          <p:nvPr/>
        </p:nvSpPr>
        <p:spPr bwMode="auto">
          <a:xfrm>
            <a:off x="643638" y="1499095"/>
            <a:ext cx="7595734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Derive a transcendental equation for the resonance frequency of this </a:t>
            </a:r>
            <a:r>
              <a:rPr lang="en-US" sz="2000" u="sng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lossless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 transmission-line resonator.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66381" y="5928055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Note: </a:t>
            </a:r>
            <a:r>
              <a:rPr lang="en-US" dirty="0" smtClean="0">
                <a:solidFill>
                  <a:schemeClr val="bg2"/>
                </a:solidFill>
              </a:rPr>
              <a:t>The load reactances may be functions of frequency.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420731" y="2719903"/>
            <a:ext cx="5915128" cy="1391805"/>
            <a:chOff x="1439781" y="2662753"/>
            <a:chExt cx="5915128" cy="1391805"/>
          </a:xfrm>
        </p:grpSpPr>
        <p:graphicFrame>
          <p:nvGraphicFramePr>
            <p:cNvPr id="23" name="Object 14"/>
            <p:cNvGraphicFramePr>
              <a:graphicFrameLocks noChangeAspect="1"/>
            </p:cNvGraphicFramePr>
            <p:nvPr/>
          </p:nvGraphicFramePr>
          <p:xfrm>
            <a:off x="4116388" y="2914650"/>
            <a:ext cx="673100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099" name="Equation" r:id="rId4" imgW="393529" imgH="228501" progId="Equation.DSMT4">
                    <p:embed/>
                  </p:oleObj>
                </mc:Choice>
                <mc:Fallback>
                  <p:oleObj name="Equation" r:id="rId4" imgW="393529" imgH="228501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6388" y="2914650"/>
                          <a:ext cx="673100" cy="390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Line 20"/>
            <p:cNvSpPr>
              <a:spLocks noChangeShapeType="1"/>
            </p:cNvSpPr>
            <p:nvPr/>
          </p:nvSpPr>
          <p:spPr bwMode="auto">
            <a:xfrm flipV="1">
              <a:off x="2836679" y="3878345"/>
              <a:ext cx="3841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H="1">
              <a:off x="2803341" y="2664733"/>
              <a:ext cx="12700" cy="9398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V="1">
              <a:off x="2817629" y="2671845"/>
              <a:ext cx="316753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 flipV="1">
              <a:off x="2802577" y="3598223"/>
              <a:ext cx="318258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2817629" y="3692608"/>
              <a:ext cx="0" cy="3619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3" name="Line 22"/>
            <p:cNvSpPr>
              <a:spLocks noChangeShapeType="1"/>
            </p:cNvSpPr>
            <p:nvPr/>
          </p:nvSpPr>
          <p:spPr bwMode="auto">
            <a:xfrm flipH="1">
              <a:off x="5983949" y="2662753"/>
              <a:ext cx="12700" cy="9398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695700" y="2909454"/>
              <a:ext cx="225631" cy="4631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864432" y="2907475"/>
              <a:ext cx="225631" cy="4631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38" name="Object 4"/>
            <p:cNvGraphicFramePr>
              <a:graphicFrameLocks noChangeAspect="1"/>
            </p:cNvGraphicFramePr>
            <p:nvPr/>
          </p:nvGraphicFramePr>
          <p:xfrm>
            <a:off x="6207147" y="2916671"/>
            <a:ext cx="1147762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100" name="Equation" r:id="rId6" imgW="698500" imgH="228600" progId="Equation.DSMT4">
                    <p:embed/>
                  </p:oleObj>
                </mc:Choice>
                <mc:Fallback>
                  <p:oleObj name="Equation" r:id="rId6" imgW="698500" imgH="2286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7147" y="2916671"/>
                          <a:ext cx="1147762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5"/>
            <p:cNvGraphicFramePr>
              <a:graphicFrameLocks noChangeAspect="1"/>
            </p:cNvGraphicFramePr>
            <p:nvPr/>
          </p:nvGraphicFramePr>
          <p:xfrm>
            <a:off x="1439781" y="2974398"/>
            <a:ext cx="110807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101" name="Equation" r:id="rId8" imgW="672808" imgH="228501" progId="Equation.DSMT4">
                    <p:embed/>
                  </p:oleObj>
                </mc:Choice>
                <mc:Fallback>
                  <p:oleObj name="Equation" r:id="rId8" imgW="672808" imgH="228501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9781" y="2974398"/>
                          <a:ext cx="110807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3947" name="Object 7"/>
            <p:cNvGraphicFramePr>
              <a:graphicFrameLocks noChangeAspect="1"/>
            </p:cNvGraphicFramePr>
            <p:nvPr/>
          </p:nvGraphicFramePr>
          <p:xfrm>
            <a:off x="3322638" y="3789363"/>
            <a:ext cx="209550" cy="23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102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2638" y="3789363"/>
                          <a:ext cx="209550" cy="230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Box 19"/>
          <p:cNvSpPr txBox="1"/>
          <p:nvPr/>
        </p:nvSpPr>
        <p:spPr>
          <a:xfrm>
            <a:off x="590550" y="98107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FF"/>
                </a:solidFill>
              </a:rPr>
              <a:t>Example:</a:t>
            </a:r>
            <a:endParaRPr lang="en-US" sz="2000" b="1" dirty="0">
              <a:solidFill>
                <a:srgbClr val="FF00FF"/>
              </a:solidFill>
            </a:endParaRPr>
          </a:p>
        </p:txBody>
      </p:sp>
      <p:graphicFrame>
        <p:nvGraphicFramePr>
          <p:cNvPr id="24" name="Object 14"/>
          <p:cNvGraphicFramePr>
            <a:graphicFrameLocks noChangeAspect="1"/>
          </p:cNvGraphicFramePr>
          <p:nvPr/>
        </p:nvGraphicFramePr>
        <p:xfrm>
          <a:off x="3662363" y="3949700"/>
          <a:ext cx="15621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03" name="Equation" r:id="rId12" imgW="914003" imgH="266584" progId="Equation.DSMT4">
                  <p:embed/>
                </p:oleObj>
              </mc:Choice>
              <mc:Fallback>
                <p:oleObj name="Equation" r:id="rId12" imgW="914003" imgH="266584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363" y="3949700"/>
                        <a:ext cx="15621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6666" y="5264088"/>
            <a:ext cx="682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The resonance frequencies will be </a:t>
            </a:r>
            <a:r>
              <a:rPr lang="en-US" u="sng" dirty="0" smtClean="0">
                <a:solidFill>
                  <a:schemeClr val="bg2"/>
                </a:solidFill>
              </a:rPr>
              <a:t>real</a:t>
            </a:r>
            <a:r>
              <a:rPr lang="en-US" dirty="0" smtClean="0">
                <a:solidFill>
                  <a:schemeClr val="bg2"/>
                </a:solidFill>
              </a:rPr>
              <a:t> if the loads are lossless.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1942728" y="4178506"/>
            <a:ext cx="1607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Apply TRE: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44075" name="Object 11"/>
          <p:cNvGraphicFramePr>
            <a:graphicFrameLocks noChangeAspect="1"/>
          </p:cNvGraphicFramePr>
          <p:nvPr/>
        </p:nvGraphicFramePr>
        <p:xfrm>
          <a:off x="3606800" y="3924300"/>
          <a:ext cx="15890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71" name="Equation" r:id="rId4" imgW="660113" imgH="317362" progId="Equation.DSMT4">
                  <p:embed/>
                </p:oleObj>
              </mc:Choice>
              <mc:Fallback>
                <p:oleObj name="Equation" r:id="rId4" imgW="660113" imgH="317362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3924300"/>
                        <a:ext cx="158908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922038"/>
              </p:ext>
            </p:extLst>
          </p:nvPr>
        </p:nvGraphicFramePr>
        <p:xfrm>
          <a:off x="2182018" y="4875212"/>
          <a:ext cx="456406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72" name="Equation" r:id="rId6" imgW="2362200" imgH="533400" progId="Equation.DSMT4">
                  <p:embed/>
                </p:oleObj>
              </mc:Choice>
              <mc:Fallback>
                <p:oleObj name="Equation" r:id="rId6" imgW="2362200" imgH="5334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018" y="4875212"/>
                        <a:ext cx="4564063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457200" y="153659"/>
            <a:ext cx="82677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Transmission Line Resonator (cont.)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52028" y="1076325"/>
            <a:ext cx="5915128" cy="2371725"/>
            <a:chOff x="1452028" y="1076325"/>
            <a:chExt cx="5915128" cy="2371725"/>
          </a:xfrm>
        </p:grpSpPr>
        <p:sp>
          <p:nvSpPr>
            <p:cNvPr id="51" name="Line 20"/>
            <p:cNvSpPr>
              <a:spLocks noChangeShapeType="1"/>
            </p:cNvSpPr>
            <p:nvPr/>
          </p:nvSpPr>
          <p:spPr bwMode="auto">
            <a:xfrm flipV="1">
              <a:off x="2848926" y="3040022"/>
              <a:ext cx="3841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2" name="Line 22"/>
            <p:cNvSpPr>
              <a:spLocks noChangeShapeType="1"/>
            </p:cNvSpPr>
            <p:nvPr/>
          </p:nvSpPr>
          <p:spPr bwMode="auto">
            <a:xfrm flipH="1">
              <a:off x="2815588" y="1826410"/>
              <a:ext cx="12700" cy="9398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" name="Line 31"/>
            <p:cNvSpPr>
              <a:spLocks noChangeShapeType="1"/>
            </p:cNvSpPr>
            <p:nvPr/>
          </p:nvSpPr>
          <p:spPr bwMode="auto">
            <a:xfrm flipV="1">
              <a:off x="2829876" y="1833522"/>
              <a:ext cx="3181388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5" name="Line 33"/>
            <p:cNvSpPr>
              <a:spLocks noChangeShapeType="1"/>
            </p:cNvSpPr>
            <p:nvPr/>
          </p:nvSpPr>
          <p:spPr bwMode="auto">
            <a:xfrm flipV="1">
              <a:off x="2814823" y="2759900"/>
              <a:ext cx="318456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6" name="Line 34"/>
            <p:cNvSpPr>
              <a:spLocks noChangeShapeType="1"/>
            </p:cNvSpPr>
            <p:nvPr/>
          </p:nvSpPr>
          <p:spPr bwMode="auto">
            <a:xfrm>
              <a:off x="2986151" y="1152526"/>
              <a:ext cx="0" cy="229552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7" name="Line 35"/>
            <p:cNvSpPr>
              <a:spLocks noChangeShapeType="1"/>
            </p:cNvSpPr>
            <p:nvPr/>
          </p:nvSpPr>
          <p:spPr bwMode="auto">
            <a:xfrm>
              <a:off x="2829876" y="2854285"/>
              <a:ext cx="0" cy="3619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8" name="Line 22"/>
            <p:cNvSpPr>
              <a:spLocks noChangeShapeType="1"/>
            </p:cNvSpPr>
            <p:nvPr/>
          </p:nvSpPr>
          <p:spPr bwMode="auto">
            <a:xfrm flipH="1">
              <a:off x="5996196" y="1824430"/>
              <a:ext cx="12700" cy="9398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707947" y="2071131"/>
              <a:ext cx="225631" cy="4631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876679" y="2069152"/>
              <a:ext cx="225631" cy="4631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6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5645392"/>
                </p:ext>
              </p:extLst>
            </p:nvPr>
          </p:nvGraphicFramePr>
          <p:xfrm>
            <a:off x="6219394" y="2078348"/>
            <a:ext cx="1147762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373" name="Equation" r:id="rId8" imgW="698500" imgH="228600" progId="Equation.DSMT4">
                    <p:embed/>
                  </p:oleObj>
                </mc:Choice>
                <mc:Fallback>
                  <p:oleObj name="Equation" r:id="rId8" imgW="698500" imgH="2286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9394" y="2078348"/>
                          <a:ext cx="1147762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7250341"/>
                </p:ext>
              </p:extLst>
            </p:nvPr>
          </p:nvGraphicFramePr>
          <p:xfrm>
            <a:off x="1452028" y="2136075"/>
            <a:ext cx="110807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374" name="Equation" r:id="rId10" imgW="672808" imgH="228501" progId="Equation.DSMT4">
                    <p:embed/>
                  </p:oleObj>
                </mc:Choice>
                <mc:Fallback>
                  <p:oleObj name="Equation" r:id="rId10" imgW="672808" imgH="228501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2028" y="2136075"/>
                          <a:ext cx="110807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6" name="Straight Arrow Connector 65"/>
            <p:cNvCxnSpPr/>
            <p:nvPr/>
          </p:nvCxnSpPr>
          <p:spPr bwMode="auto">
            <a:xfrm>
              <a:off x="2779198" y="1375636"/>
              <a:ext cx="318258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graphicFrame>
          <p:nvGraphicFramePr>
            <p:cNvPr id="44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3920112"/>
                </p:ext>
              </p:extLst>
            </p:nvPr>
          </p:nvGraphicFramePr>
          <p:xfrm>
            <a:off x="4149725" y="2095500"/>
            <a:ext cx="673100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375" name="Equation" r:id="rId12" imgW="393529" imgH="228501" progId="Equation.DSMT4">
                    <p:embed/>
                  </p:oleObj>
                </mc:Choice>
                <mc:Fallback>
                  <p:oleObj name="Equation" r:id="rId12" imgW="393529" imgH="228501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9725" y="2095500"/>
                          <a:ext cx="673100" cy="390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407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2942448"/>
                </p:ext>
              </p:extLst>
            </p:nvPr>
          </p:nvGraphicFramePr>
          <p:xfrm>
            <a:off x="4464050" y="2981325"/>
            <a:ext cx="1026591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376" name="Equation" r:id="rId14" imgW="685502" imgH="266584" progId="Equation.DSMT4">
                    <p:embed/>
                  </p:oleObj>
                </mc:Choice>
                <mc:Fallback>
                  <p:oleObj name="Equation" r:id="rId14" imgW="685502" imgH="266584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050" y="2981325"/>
                          <a:ext cx="1026591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4078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0710841"/>
                </p:ext>
              </p:extLst>
            </p:nvPr>
          </p:nvGraphicFramePr>
          <p:xfrm>
            <a:off x="4300538" y="1076325"/>
            <a:ext cx="2095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377" name="Equation" r:id="rId16" imgW="139639" imgH="152334" progId="Equation.DSMT4">
                    <p:embed/>
                  </p:oleObj>
                </mc:Choice>
                <mc:Fallback>
                  <p:oleObj name="Equation" r:id="rId16" imgW="139639" imgH="152334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538" y="1076325"/>
                          <a:ext cx="20955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407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3380272"/>
                </p:ext>
              </p:extLst>
            </p:nvPr>
          </p:nvGraphicFramePr>
          <p:xfrm>
            <a:off x="3348038" y="2962275"/>
            <a:ext cx="19050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378" name="Equation" r:id="rId18" imgW="126835" imgH="139518" progId="Equation.DSMT4">
                    <p:embed/>
                  </p:oleObj>
                </mc:Choice>
                <mc:Fallback>
                  <p:oleObj name="Equation" r:id="rId18" imgW="126835" imgH="139518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8038" y="2962275"/>
                          <a:ext cx="190500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4080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7361767"/>
                </p:ext>
              </p:extLst>
            </p:nvPr>
          </p:nvGraphicFramePr>
          <p:xfrm>
            <a:off x="3081338" y="1885950"/>
            <a:ext cx="2286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379" name="Equation" r:id="rId20" imgW="152268" imgH="152268" progId="Equation.DSMT4">
                    <p:embed/>
                  </p:oleObj>
                </mc:Choice>
                <mc:Fallback>
                  <p:oleObj name="Equation" r:id="rId20" imgW="152268" imgH="152268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1338" y="1885950"/>
                          <a:ext cx="2286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3831857" y="1487526"/>
              <a:ext cx="13564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Lossless line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484692"/>
              </p:ext>
            </p:extLst>
          </p:nvPr>
        </p:nvGraphicFramePr>
        <p:xfrm>
          <a:off x="4213228" y="6203683"/>
          <a:ext cx="1807685" cy="357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80" name="Equation" r:id="rId22" imgW="1155600" imgH="228600" progId="Equation.DSMT4">
                  <p:embed/>
                </p:oleObj>
              </mc:Choice>
              <mc:Fallback>
                <p:oleObj name="Equation" r:id="rId22" imgW="1155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213228" y="6203683"/>
                        <a:ext cx="1807685" cy="357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4076" name="Object 12"/>
          <p:cNvGraphicFramePr>
            <a:graphicFrameLocks noChangeAspect="1"/>
          </p:cNvGraphicFramePr>
          <p:nvPr/>
        </p:nvGraphicFramePr>
        <p:xfrm>
          <a:off x="1982393" y="1111436"/>
          <a:ext cx="37258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69" name="Equation" r:id="rId4" imgW="2146300" imgH="533400" progId="Equation.DSMT4">
                  <p:embed/>
                </p:oleObj>
              </mc:Choice>
              <mc:Fallback>
                <p:oleObj name="Equation" r:id="rId4" imgW="2146300" imgH="5334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393" y="1111436"/>
                        <a:ext cx="372586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095" name="Object 12"/>
          <p:cNvGraphicFramePr>
            <a:graphicFrameLocks noChangeAspect="1"/>
          </p:cNvGraphicFramePr>
          <p:nvPr/>
        </p:nvGraphicFramePr>
        <p:xfrm>
          <a:off x="1757729" y="2663145"/>
          <a:ext cx="3900488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70" name="Equation" r:id="rId6" imgW="2463800" imgH="533400" progId="Equation.DSMT4">
                  <p:embed/>
                </p:oleObj>
              </mc:Choice>
              <mc:Fallback>
                <p:oleObj name="Equation" r:id="rId6" imgW="2463800" imgH="5334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729" y="2663145"/>
                        <a:ext cx="3900488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096" name="Object 12"/>
          <p:cNvGraphicFramePr>
            <a:graphicFrameLocks noChangeAspect="1"/>
          </p:cNvGraphicFramePr>
          <p:nvPr/>
        </p:nvGraphicFramePr>
        <p:xfrm>
          <a:off x="1522512" y="4122964"/>
          <a:ext cx="42767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71" name="Equation" r:id="rId8" imgW="2717800" imgH="660400" progId="Equation.DSMT4">
                  <p:embed/>
                </p:oleObj>
              </mc:Choice>
              <mc:Fallback>
                <p:oleObj name="Equation" r:id="rId8" imgW="2717800" imgH="6604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512" y="4122964"/>
                        <a:ext cx="4276725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097" name="Object 12"/>
          <p:cNvGraphicFramePr>
            <a:graphicFrameLocks noChangeAspect="1"/>
          </p:cNvGraphicFramePr>
          <p:nvPr/>
        </p:nvGraphicFramePr>
        <p:xfrm>
          <a:off x="659242" y="5853649"/>
          <a:ext cx="647541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72" name="Equation" r:id="rId10" imgW="4114800" imgH="330200" progId="Equation.DSMT4">
                  <p:embed/>
                </p:oleObj>
              </mc:Choice>
              <mc:Fallback>
                <p:oleObj name="Equation" r:id="rId10" imgW="4114800" imgH="330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242" y="5853649"/>
                        <a:ext cx="6475412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457200" y="153659"/>
            <a:ext cx="82677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Transmission Line Resonator (cont.)</a:t>
            </a:r>
          </a:p>
        </p:txBody>
      </p:sp>
      <p:sp>
        <p:nvSpPr>
          <p:cNvPr id="13" name="Down Arrow 12"/>
          <p:cNvSpPr/>
          <p:nvPr/>
        </p:nvSpPr>
        <p:spPr bwMode="auto">
          <a:xfrm>
            <a:off x="3986663" y="2152774"/>
            <a:ext cx="333375" cy="39052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3960931" y="3647083"/>
            <a:ext cx="333375" cy="39052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3958952" y="5331402"/>
            <a:ext cx="333375" cy="39052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4509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637833"/>
              </p:ext>
            </p:extLst>
          </p:nvPr>
        </p:nvGraphicFramePr>
        <p:xfrm>
          <a:off x="6732588" y="4332288"/>
          <a:ext cx="1622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73" name="Equation" r:id="rId12" imgW="1143000" imgH="482400" progId="Equation.DSMT4">
                  <p:embed/>
                </p:oleObj>
              </mc:Choice>
              <mc:Fallback>
                <p:oleObj name="Equation" r:id="rId12" imgW="1143000" imgH="4824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332288"/>
                        <a:ext cx="1622425" cy="6858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284906"/>
              </p:ext>
            </p:extLst>
          </p:nvPr>
        </p:nvGraphicFramePr>
        <p:xfrm>
          <a:off x="6473442" y="2969036"/>
          <a:ext cx="1891139" cy="357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74" name="Equation" r:id="rId14" imgW="1409400" imgH="266400" progId="Equation.DSMT4">
                  <p:embed/>
                </p:oleObj>
              </mc:Choice>
              <mc:Fallback>
                <p:oleObj name="Equation" r:id="rId14" imgW="14094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73442" y="2969036"/>
                        <a:ext cx="1891139" cy="357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6119" name="Object 12"/>
          <p:cNvGraphicFramePr>
            <a:graphicFrameLocks noChangeAspect="1"/>
          </p:cNvGraphicFramePr>
          <p:nvPr/>
        </p:nvGraphicFramePr>
        <p:xfrm>
          <a:off x="2463409" y="2057132"/>
          <a:ext cx="3698875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43" name="Equation" r:id="rId4" imgW="1905000" imgH="457200" progId="Equation.DSMT4">
                  <p:embed/>
                </p:oleObj>
              </mc:Choice>
              <mc:Fallback>
                <p:oleObj name="Equation" r:id="rId4" imgW="1905000" imgH="457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409" y="2057132"/>
                        <a:ext cx="3698875" cy="8874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0650" y="1235034"/>
            <a:ext cx="3090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After simplifying, we have</a:t>
            </a:r>
            <a:endParaRPr lang="en-US" sz="2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522" y="3823862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Special cases: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46120" name="Object 12"/>
          <p:cNvGraphicFramePr>
            <a:graphicFrameLocks noChangeAspect="1"/>
          </p:cNvGraphicFramePr>
          <p:nvPr/>
        </p:nvGraphicFramePr>
        <p:xfrm>
          <a:off x="1536700" y="4271063"/>
          <a:ext cx="510698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44" name="Equation" r:id="rId6" imgW="2921000" imgH="266700" progId="Equation.DSMT4">
                  <p:embed/>
                </p:oleObj>
              </mc:Choice>
              <mc:Fallback>
                <p:oleObj name="Equation" r:id="rId6" imgW="2921000" imgH="2667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4271063"/>
                        <a:ext cx="5106988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1" name="Object 9"/>
          <p:cNvGraphicFramePr>
            <a:graphicFrameLocks noChangeAspect="1"/>
          </p:cNvGraphicFramePr>
          <p:nvPr/>
        </p:nvGraphicFramePr>
        <p:xfrm>
          <a:off x="1501775" y="5613400"/>
          <a:ext cx="64849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45" name="Equation" r:id="rId8" imgW="3784600" imgH="266700" progId="Equation.DSMT4">
                  <p:embed/>
                </p:oleObj>
              </mc:Choice>
              <mc:Fallback>
                <p:oleObj name="Equation" r:id="rId8" imgW="3784600" imgH="2667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5613400"/>
                        <a:ext cx="64849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346122" name="Object 10"/>
          <p:cNvGraphicFramePr>
            <a:graphicFrameLocks noChangeAspect="1"/>
          </p:cNvGraphicFramePr>
          <p:nvPr/>
        </p:nvGraphicFramePr>
        <p:xfrm>
          <a:off x="1531938" y="4928288"/>
          <a:ext cx="517366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46" name="Equation" r:id="rId10" imgW="2959100" imgH="266700" progId="Equation.DSMT4">
                  <p:embed/>
                </p:oleObj>
              </mc:Choice>
              <mc:Fallback>
                <p:oleObj name="Equation" r:id="rId10" imgW="2959100" imgH="2667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4928288"/>
                        <a:ext cx="5173662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457200" y="153659"/>
            <a:ext cx="82677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Transmission Line Resonator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8769" y="1175657"/>
            <a:ext cx="4756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For the resonance frequencies, we have</a:t>
            </a:r>
            <a:endParaRPr lang="en-US" sz="2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457200" y="153659"/>
            <a:ext cx="82677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Transmission Line Resonator (cont.)</a:t>
            </a:r>
          </a:p>
        </p:txBody>
      </p:sp>
      <p:graphicFrame>
        <p:nvGraphicFramePr>
          <p:cNvPr id="3461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824643"/>
              </p:ext>
            </p:extLst>
          </p:nvPr>
        </p:nvGraphicFramePr>
        <p:xfrm>
          <a:off x="2632075" y="1809750"/>
          <a:ext cx="31527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47" name="Equation" r:id="rId4" imgW="1803240" imgH="419040" progId="Equation.DSMT4">
                  <p:embed/>
                </p:oleObj>
              </mc:Choice>
              <mc:Fallback>
                <p:oleObj name="Equation" r:id="rId4" imgW="1803240" imgH="4190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1809750"/>
                        <a:ext cx="315277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1224" name="Object 12"/>
          <p:cNvGraphicFramePr>
            <a:graphicFrameLocks noChangeAspect="1"/>
          </p:cNvGraphicFramePr>
          <p:nvPr/>
        </p:nvGraphicFramePr>
        <p:xfrm>
          <a:off x="1912938" y="4810125"/>
          <a:ext cx="44386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48" name="Equation" r:id="rId6" imgW="2286000" imgH="482600" progId="Equation.DSMT4">
                  <p:embed/>
                </p:oleObj>
              </mc:Choice>
              <mc:Fallback>
                <p:oleObj name="Equation" r:id="rId6" imgW="2286000" imgH="482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938" y="4810125"/>
                        <a:ext cx="4438650" cy="9366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1225" name="Object 11"/>
          <p:cNvGraphicFramePr>
            <a:graphicFrameLocks noChangeAspect="1"/>
          </p:cNvGraphicFramePr>
          <p:nvPr/>
        </p:nvGraphicFramePr>
        <p:xfrm>
          <a:off x="2323461" y="3231078"/>
          <a:ext cx="40195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49" name="Equation" r:id="rId8" imgW="2298700" imgH="241300" progId="Equation.DSMT4">
                  <p:embed/>
                </p:oleObj>
              </mc:Choice>
              <mc:Fallback>
                <p:oleObj name="Equation" r:id="rId8" imgW="2298700" imgH="2413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3461" y="3231078"/>
                        <a:ext cx="401955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05543" y="4190010"/>
            <a:ext cx="1760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We then have</a:t>
            </a:r>
            <a:endParaRPr lang="en-US" sz="2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21226" name="Object 11"/>
          <p:cNvGraphicFramePr>
            <a:graphicFrameLocks noChangeAspect="1"/>
          </p:cNvGraphicFramePr>
          <p:nvPr/>
        </p:nvGraphicFramePr>
        <p:xfrm>
          <a:off x="3324226" y="2628899"/>
          <a:ext cx="228669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50" name="Equation" r:id="rId10" imgW="1676400" imgH="241300" progId="Equation.DSMT4">
                  <p:embed/>
                </p:oleObj>
              </mc:Choice>
              <mc:Fallback>
                <p:oleObj name="Equation" r:id="rId10" imgW="1676400" imgH="2413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226" y="2628899"/>
                        <a:ext cx="228669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 flipV="1">
            <a:off x="5400675" y="5848350"/>
            <a:ext cx="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239972" y="6353175"/>
            <a:ext cx="3832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The </a:t>
            </a:r>
            <a:r>
              <a:rPr lang="en-US" sz="1400" dirty="0" err="1" smtClean="0">
                <a:solidFill>
                  <a:schemeClr val="bg2"/>
                </a:solidFill>
              </a:rPr>
              <a:t>RHS</a:t>
            </a:r>
            <a:r>
              <a:rPr lang="en-US" sz="1400" dirty="0" smtClean="0">
                <a:solidFill>
                  <a:schemeClr val="bg2"/>
                </a:solidFill>
              </a:rPr>
              <a:t> may also be a function of frequency.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74" name="Text Box 34"/>
          <p:cNvSpPr txBox="1">
            <a:spLocks noChangeArrowheads="1"/>
          </p:cNvSpPr>
          <p:nvPr/>
        </p:nvSpPr>
        <p:spPr bwMode="auto">
          <a:xfrm>
            <a:off x="1793176" y="120136"/>
            <a:ext cx="546264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Rectangular Resonator</a:t>
            </a:r>
          </a:p>
        </p:txBody>
      </p:sp>
      <p:sp>
        <p:nvSpPr>
          <p:cNvPr id="43" name="Text Box 65"/>
          <p:cNvSpPr txBox="1">
            <a:spLocks noChangeArrowheads="1"/>
          </p:cNvSpPr>
          <p:nvPr/>
        </p:nvSpPr>
        <p:spPr bwMode="auto">
          <a:xfrm>
            <a:off x="429883" y="1611539"/>
            <a:ext cx="4094616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Derive a transcendental equation for the resonance frequencies of a lossless </a:t>
            </a:r>
            <a:r>
              <a:rPr lang="en-US" sz="2000" u="sng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rectangular resonator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48441" y="5358737"/>
            <a:ext cx="846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The structure is thought of as supporting rectangular waveguide modes bouncing back and forth in the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dirty="0" smtClean="0">
                <a:solidFill>
                  <a:schemeClr val="bg2"/>
                </a:solidFill>
              </a:rPr>
              <a:t> direction.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33797" y="6115792"/>
            <a:ext cx="374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have </a:t>
            </a:r>
            <a:r>
              <a:rPr lang="en-US" dirty="0" err="1" smtClean="0">
                <a:solidFill>
                  <a:schemeClr val="bg1"/>
                </a:solidFill>
              </a:rPr>
              <a:t>TM</a:t>
            </a:r>
            <a:r>
              <a:rPr lang="en-US" i="1" baseline="-25000" dirty="0" err="1" smtClean="0">
                <a:solidFill>
                  <a:schemeClr val="bg1"/>
                </a:solidFill>
                <a:latin typeface="+mn-lt"/>
              </a:rPr>
              <a:t>mnp</a:t>
            </a:r>
            <a:r>
              <a:rPr lang="en-US" dirty="0" smtClean="0">
                <a:solidFill>
                  <a:schemeClr val="bg1"/>
                </a:solidFill>
              </a:rPr>
              <a:t> and TE</a:t>
            </a:r>
            <a:r>
              <a:rPr lang="en-US" i="1" baseline="-25000" dirty="0" smtClean="0">
                <a:solidFill>
                  <a:schemeClr val="bg1"/>
                </a:solidFill>
                <a:latin typeface="+mn-lt"/>
              </a:rPr>
              <a:t>mnp</a:t>
            </a:r>
            <a:r>
              <a:rPr lang="en-US" dirty="0" smtClean="0">
                <a:solidFill>
                  <a:schemeClr val="bg1"/>
                </a:solidFill>
              </a:rPr>
              <a:t> modes.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78336" y="6001986"/>
            <a:ext cx="2624448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The index </a:t>
            </a:r>
            <a:r>
              <a:rPr lang="en-US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describes the variation in the </a:t>
            </a:r>
            <a:r>
              <a:rPr lang="en-US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direction.</a:t>
            </a:r>
            <a:endParaRPr lang="en-US" sz="16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97679" y="3553072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/>
                </a:solidFill>
                <a:latin typeface="+mn-lt"/>
              </a:rPr>
              <a:t>b 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&lt; 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a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&lt;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h</a:t>
            </a:r>
            <a:endParaRPr lang="en-US" i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4897" y="3161063"/>
            <a:ext cx="2619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Orient the structure so that</a:t>
            </a:r>
            <a:endParaRPr lang="en-US" sz="16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4238522" y="1507816"/>
            <a:ext cx="4170816" cy="3744912"/>
            <a:chOff x="2979738" y="1389063"/>
            <a:chExt cx="4170816" cy="3744912"/>
          </a:xfrm>
        </p:grpSpPr>
        <p:sp>
          <p:nvSpPr>
            <p:cNvPr id="20" name="Cube 19"/>
            <p:cNvSpPr/>
            <p:nvPr/>
          </p:nvSpPr>
          <p:spPr bwMode="auto">
            <a:xfrm>
              <a:off x="3626551" y="2026104"/>
              <a:ext cx="1911928" cy="2517569"/>
            </a:xfrm>
            <a:prstGeom prst="cube">
              <a:avLst>
                <a:gd name="adj" fmla="val 35559"/>
              </a:avLst>
            </a:prstGeom>
            <a:solidFill>
              <a:srgbClr val="FFC000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5657231" y="3926155"/>
              <a:ext cx="64126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4303439" y="1729221"/>
              <a:ext cx="0" cy="47501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3626551" y="3914280"/>
              <a:ext cx="650018" cy="61751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4315320" y="3890534"/>
              <a:ext cx="12231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4303439" y="2037978"/>
              <a:ext cx="0" cy="186442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H="1">
              <a:off x="3222790" y="4650550"/>
              <a:ext cx="273132" cy="23750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347141" name="Object 5"/>
            <p:cNvGraphicFramePr>
              <a:graphicFrameLocks noChangeAspect="1"/>
            </p:cNvGraphicFramePr>
            <p:nvPr/>
          </p:nvGraphicFramePr>
          <p:xfrm>
            <a:off x="3971780" y="3256623"/>
            <a:ext cx="644525" cy="398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389" name="Equation" r:id="rId4" imgW="368300" imgH="228600" progId="Equation.DSMT4">
                    <p:embed/>
                  </p:oleObj>
                </mc:Choice>
                <mc:Fallback>
                  <p:oleObj name="Equation" r:id="rId4" imgW="368300" imgH="2286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1780" y="3256623"/>
                          <a:ext cx="644525" cy="398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9" name="Straight Arrow Connector 58"/>
            <p:cNvCxnSpPr/>
            <p:nvPr/>
          </p:nvCxnSpPr>
          <p:spPr bwMode="auto">
            <a:xfrm flipH="1">
              <a:off x="5384099" y="2897579"/>
              <a:ext cx="612941" cy="35168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graphicFrame>
          <p:nvGraphicFramePr>
            <p:cNvPr id="28" name="Object 7"/>
            <p:cNvGraphicFramePr>
              <a:graphicFrameLocks noChangeAspect="1"/>
            </p:cNvGraphicFramePr>
            <p:nvPr/>
          </p:nvGraphicFramePr>
          <p:xfrm>
            <a:off x="2979738" y="4903788"/>
            <a:ext cx="209550" cy="23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390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9738" y="4903788"/>
                          <a:ext cx="209550" cy="230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7143" name="Object 7"/>
            <p:cNvGraphicFramePr>
              <a:graphicFrameLocks noChangeAspect="1"/>
            </p:cNvGraphicFramePr>
            <p:nvPr/>
          </p:nvGraphicFramePr>
          <p:xfrm>
            <a:off x="6426200" y="3816350"/>
            <a:ext cx="231775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391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6200" y="3816350"/>
                          <a:ext cx="231775" cy="273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7144" name="Object 8"/>
            <p:cNvGraphicFramePr>
              <a:graphicFrameLocks noChangeAspect="1"/>
            </p:cNvGraphicFramePr>
            <p:nvPr/>
          </p:nvGraphicFramePr>
          <p:xfrm>
            <a:off x="4217988" y="1389063"/>
            <a:ext cx="188912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392"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7988" y="1389063"/>
                          <a:ext cx="188912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7145" name="Object 9"/>
            <p:cNvGraphicFramePr>
              <a:graphicFrameLocks noChangeAspect="1"/>
            </p:cNvGraphicFramePr>
            <p:nvPr/>
          </p:nvGraphicFramePr>
          <p:xfrm>
            <a:off x="3313113" y="3433763"/>
            <a:ext cx="20955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393" name="Equation" r:id="rId12" imgW="126725" imgH="177415" progId="Equation.DSMT4">
                    <p:embed/>
                  </p:oleObj>
                </mc:Choice>
                <mc:Fallback>
                  <p:oleObj name="Equation" r:id="rId12" imgW="126725" imgH="177415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3113" y="3433763"/>
                          <a:ext cx="20955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7146" name="Object 10"/>
            <p:cNvGraphicFramePr>
              <a:graphicFrameLocks noChangeAspect="1"/>
            </p:cNvGraphicFramePr>
            <p:nvPr/>
          </p:nvGraphicFramePr>
          <p:xfrm>
            <a:off x="5696404" y="2610562"/>
            <a:ext cx="1454150" cy="288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394" name="Equation" r:id="rId14" imgW="1016000" imgH="203200" progId="Equation.DSMT4">
                    <p:embed/>
                  </p:oleObj>
                </mc:Choice>
                <mc:Fallback>
                  <p:oleObj name="Equation" r:id="rId14" imgW="1016000" imgH="2032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6404" y="2610562"/>
                          <a:ext cx="1454150" cy="288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7147" name="Object 11"/>
            <p:cNvGraphicFramePr>
              <a:graphicFrameLocks noChangeAspect="1"/>
            </p:cNvGraphicFramePr>
            <p:nvPr/>
          </p:nvGraphicFramePr>
          <p:xfrm>
            <a:off x="5322888" y="4189413"/>
            <a:ext cx="2095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395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2888" y="4189413"/>
                          <a:ext cx="20955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7148" name="Object 12"/>
            <p:cNvGraphicFramePr>
              <a:graphicFrameLocks noChangeAspect="1"/>
            </p:cNvGraphicFramePr>
            <p:nvPr/>
          </p:nvGraphicFramePr>
          <p:xfrm>
            <a:off x="4151313" y="4586288"/>
            <a:ext cx="20955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396" name="Equation" r:id="rId18" imgW="126725" imgH="177415" progId="Equation.DSMT4">
                    <p:embed/>
                  </p:oleObj>
                </mc:Choice>
                <mc:Fallback>
                  <p:oleObj name="Equation" r:id="rId18" imgW="126725" imgH="177415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1313" y="4586288"/>
                          <a:ext cx="20955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TextBox 28"/>
          <p:cNvSpPr txBox="1"/>
          <p:nvPr/>
        </p:nvSpPr>
        <p:spPr>
          <a:xfrm>
            <a:off x="1018061" y="1171079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FF"/>
                </a:solidFill>
              </a:rPr>
              <a:t>Example:</a:t>
            </a:r>
            <a:endParaRPr lang="en-US" sz="20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 bwMode="auto">
          <a:xfrm>
            <a:off x="3714750" y="6057900"/>
            <a:ext cx="1304925" cy="638175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00075" y="1329418"/>
            <a:ext cx="5229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use a </a:t>
            </a:r>
            <a:r>
              <a:rPr lang="en-US" u="sng" dirty="0" smtClean="0">
                <a:solidFill>
                  <a:schemeClr val="bg1"/>
                </a:solidFill>
              </a:rPr>
              <a:t>Transverse Equivalent Network</a:t>
            </a:r>
            <a:r>
              <a:rPr lang="en-US" dirty="0" smtClean="0">
                <a:solidFill>
                  <a:schemeClr val="bg1"/>
                </a:solidFill>
              </a:rPr>
              <a:t> (TEN) to model any one of the waveguide modes: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48167" name="Object 7"/>
          <p:cNvGraphicFramePr>
            <a:graphicFrameLocks noChangeAspect="1"/>
          </p:cNvGraphicFramePr>
          <p:nvPr/>
        </p:nvGraphicFramePr>
        <p:xfrm>
          <a:off x="2546957" y="4255552"/>
          <a:ext cx="9112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4" name="Equation" r:id="rId4" imgW="520474" imgH="241195" progId="Equation.DSMT4">
                  <p:embed/>
                </p:oleObj>
              </mc:Choice>
              <mc:Fallback>
                <p:oleObj name="Equation" r:id="rId4" imgW="520474" imgH="241195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957" y="4255552"/>
                        <a:ext cx="9112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964728"/>
              </p:ext>
            </p:extLst>
          </p:nvPr>
        </p:nvGraphicFramePr>
        <p:xfrm>
          <a:off x="2384425" y="4710113"/>
          <a:ext cx="12668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5" name="Equation" r:id="rId6" imgW="723600" imgH="266400" progId="Equation.DSMT4">
                  <p:embed/>
                </p:oleObj>
              </mc:Choice>
              <mc:Fallback>
                <p:oleObj name="Equation" r:id="rId6" imgW="723600" imgH="2664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4710113"/>
                        <a:ext cx="126682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320147" y="4075834"/>
            <a:ext cx="298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We choose a reference plane at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= 0</a:t>
            </a:r>
            <a:r>
              <a:rPr lang="en-US" baseline="30000" dirty="0" smtClean="0">
                <a:solidFill>
                  <a:schemeClr val="bg2"/>
                </a:solidFill>
                <a:latin typeface="+mn-lt"/>
              </a:rPr>
              <a:t>+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: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aphicFrame>
        <p:nvGraphicFramePr>
          <p:cNvPr id="348169" name="Object 9"/>
          <p:cNvGraphicFramePr>
            <a:graphicFrameLocks noChangeAspect="1"/>
          </p:cNvGraphicFramePr>
          <p:nvPr/>
        </p:nvGraphicFramePr>
        <p:xfrm>
          <a:off x="5835650" y="4752975"/>
          <a:ext cx="12525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6" name="Equation" r:id="rId8" imgW="660113" imgH="317362" progId="Equation.DSMT4">
                  <p:embed/>
                </p:oleObj>
              </mc:Choice>
              <mc:Fallback>
                <p:oleObj name="Equation" r:id="rId8" imgW="660113" imgH="317362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650" y="4752975"/>
                        <a:ext cx="125253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514416"/>
              </p:ext>
            </p:extLst>
          </p:nvPr>
        </p:nvGraphicFramePr>
        <p:xfrm>
          <a:off x="5459413" y="5443538"/>
          <a:ext cx="20558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7" name="Equation" r:id="rId10" imgW="1257120" imgH="253800" progId="Equation.DSMT4">
                  <p:embed/>
                </p:oleObj>
              </mc:Choice>
              <mc:Fallback>
                <p:oleObj name="Equation" r:id="rId10" imgW="1257120" imgH="2538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5443538"/>
                        <a:ext cx="2055812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71" name="Object 11"/>
          <p:cNvGraphicFramePr>
            <a:graphicFrameLocks noChangeAspect="1"/>
          </p:cNvGraphicFramePr>
          <p:nvPr/>
        </p:nvGraphicFramePr>
        <p:xfrm>
          <a:off x="3971925" y="6010275"/>
          <a:ext cx="8667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8" name="Equation" r:id="rId12" imgW="457002" imgH="317362" progId="Equation.DSMT4">
                  <p:embed/>
                </p:oleObj>
              </mc:Choice>
              <mc:Fallback>
                <p:oleObj name="Equation" r:id="rId12" imgW="457002" imgH="317362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925" y="6010275"/>
                        <a:ext cx="86677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662164" y="6182347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1240105" y="0"/>
            <a:ext cx="6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Rectangular Resonator (cont.)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389405" y="5237018"/>
            <a:ext cx="3316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(Choose </a:t>
            </a:r>
            <a:r>
              <a:rPr lang="en-US" sz="1400" i="1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400" baseline="-25000" dirty="0" smtClean="0">
                <a:solidFill>
                  <a:schemeClr val="bg2"/>
                </a:solidFill>
                <a:latin typeface="+mn-lt"/>
              </a:rPr>
              <a:t>0</a:t>
            </a:r>
            <a:r>
              <a:rPr lang="en-US" sz="1400" dirty="0" smtClean="0">
                <a:solidFill>
                  <a:schemeClr val="bg2"/>
                </a:solidFill>
              </a:rPr>
              <a:t> to be the wave impedance.)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348180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22950" y="1019175"/>
            <a:ext cx="2746339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1" name="Group 60"/>
          <p:cNvGrpSpPr/>
          <p:nvPr/>
        </p:nvGrpSpPr>
        <p:grpSpPr>
          <a:xfrm>
            <a:off x="1211283" y="2205038"/>
            <a:ext cx="3194462" cy="2212934"/>
            <a:chOff x="1211283" y="2205038"/>
            <a:chExt cx="3194462" cy="2212934"/>
          </a:xfrm>
        </p:grpSpPr>
        <p:graphicFrame>
          <p:nvGraphicFramePr>
            <p:cNvPr id="25" name="Object 14"/>
            <p:cNvGraphicFramePr>
              <a:graphicFrameLocks noChangeAspect="1"/>
            </p:cNvGraphicFramePr>
            <p:nvPr/>
          </p:nvGraphicFramePr>
          <p:xfrm>
            <a:off x="2526414" y="3080225"/>
            <a:ext cx="69532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59" name="Equation" r:id="rId15" imgW="406224" imgH="228501" progId="Equation.DSMT4">
                    <p:embed/>
                  </p:oleObj>
                </mc:Choice>
                <mc:Fallback>
                  <p:oleObj name="Equation" r:id="rId15" imgW="406224" imgH="228501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6414" y="3080225"/>
                          <a:ext cx="695325" cy="390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Line 20"/>
            <p:cNvSpPr>
              <a:spLocks noChangeShapeType="1"/>
            </p:cNvSpPr>
            <p:nvPr/>
          </p:nvSpPr>
          <p:spPr bwMode="auto">
            <a:xfrm flipV="1">
              <a:off x="1257261" y="4044599"/>
              <a:ext cx="3841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H="1">
              <a:off x="1223923" y="2828925"/>
              <a:ext cx="0" cy="94186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V="1">
              <a:off x="1238211" y="2838099"/>
              <a:ext cx="316753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 flipV="1">
              <a:off x="1223159" y="3764477"/>
              <a:ext cx="318258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238211" y="3858862"/>
              <a:ext cx="0" cy="3619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3" name="Line 22"/>
            <p:cNvSpPr>
              <a:spLocks noChangeShapeType="1"/>
            </p:cNvSpPr>
            <p:nvPr/>
          </p:nvSpPr>
          <p:spPr bwMode="auto">
            <a:xfrm flipH="1">
              <a:off x="4404529" y="2847975"/>
              <a:ext cx="0" cy="92083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1211283" y="2600690"/>
              <a:ext cx="318258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57" name="Line 34"/>
            <p:cNvSpPr>
              <a:spLocks noChangeShapeType="1"/>
            </p:cNvSpPr>
            <p:nvPr/>
          </p:nvSpPr>
          <p:spPr bwMode="auto">
            <a:xfrm>
              <a:off x="1347851" y="2362200"/>
              <a:ext cx="0" cy="20557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60" name="Object 8"/>
            <p:cNvGraphicFramePr>
              <a:graphicFrameLocks noChangeAspect="1"/>
            </p:cNvGraphicFramePr>
            <p:nvPr/>
          </p:nvGraphicFramePr>
          <p:xfrm>
            <a:off x="1731963" y="3951288"/>
            <a:ext cx="188912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60" name="Equation" r:id="rId17" imgW="114102" imgH="126780" progId="Equation.DSMT4">
                    <p:embed/>
                  </p:oleObj>
                </mc:Choice>
                <mc:Fallback>
                  <p:oleObj name="Equation" r:id="rId17" imgW="114102" imgH="126780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1963" y="3951288"/>
                          <a:ext cx="188912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182" name="Object 22"/>
            <p:cNvGraphicFramePr>
              <a:graphicFrameLocks noChangeAspect="1"/>
            </p:cNvGraphicFramePr>
            <p:nvPr/>
          </p:nvGraphicFramePr>
          <p:xfrm>
            <a:off x="2646363" y="2205038"/>
            <a:ext cx="209550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61" name="Equation" r:id="rId19" imgW="126725" imgH="177415" progId="Equation.DSMT4">
                    <p:embed/>
                  </p:oleObj>
                </mc:Choice>
                <mc:Fallback>
                  <p:oleObj name="Equation" r:id="rId19" imgW="126725" imgH="177415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6363" y="2205038"/>
                          <a:ext cx="209550" cy="293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183" name="Object 23"/>
            <p:cNvGraphicFramePr>
              <a:graphicFrameLocks noChangeAspect="1"/>
            </p:cNvGraphicFramePr>
            <p:nvPr/>
          </p:nvGraphicFramePr>
          <p:xfrm>
            <a:off x="1444625" y="3159125"/>
            <a:ext cx="250825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62" name="Equation" r:id="rId21" imgW="152268" imgH="152268" progId="Equation.DSMT4">
                    <p:embed/>
                  </p:oleObj>
                </mc:Choice>
                <mc:Fallback>
                  <p:oleObj name="Equation" r:id="rId21" imgW="152268" imgH="152268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4625" y="3159125"/>
                          <a:ext cx="250825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19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325692"/>
              </p:ext>
            </p:extLst>
          </p:nvPr>
        </p:nvGraphicFramePr>
        <p:xfrm>
          <a:off x="1027113" y="1308100"/>
          <a:ext cx="23780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11" name="Equation" r:id="rId4" imgW="1358640" imgH="330120" progId="Equation.DSMT4">
                  <p:embed/>
                </p:oleObj>
              </mc:Choice>
              <mc:Fallback>
                <p:oleObj name="Equation" r:id="rId4" imgW="1358640" imgH="33012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1308100"/>
                        <a:ext cx="23780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636804" y="854047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34919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661103"/>
              </p:ext>
            </p:extLst>
          </p:nvPr>
        </p:nvGraphicFramePr>
        <p:xfrm>
          <a:off x="1024617" y="2298972"/>
          <a:ext cx="25558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12" name="Equation" r:id="rId6" imgW="1460160" imgH="304560" progId="Equation.DSMT4">
                  <p:embed/>
                </p:oleObj>
              </mc:Choice>
              <mc:Fallback>
                <p:oleObj name="Equation" r:id="rId6" imgW="1460160" imgH="30456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617" y="2298972"/>
                        <a:ext cx="255587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962714"/>
              </p:ext>
            </p:extLst>
          </p:nvPr>
        </p:nvGraphicFramePr>
        <p:xfrm>
          <a:off x="1384298" y="3199504"/>
          <a:ext cx="17113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13" name="Equation" r:id="rId8" imgW="977476" imgH="304668" progId="Equation.DSMT4">
                  <p:embed/>
                </p:oleObj>
              </mc:Choice>
              <mc:Fallback>
                <p:oleObj name="Equation" r:id="rId8" imgW="977476" imgH="304668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298" y="3199504"/>
                        <a:ext cx="171132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542817"/>
              </p:ext>
            </p:extLst>
          </p:nvPr>
        </p:nvGraphicFramePr>
        <p:xfrm>
          <a:off x="817563" y="4151313"/>
          <a:ext cx="2844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14" name="Equation" r:id="rId10" imgW="1625400" imgH="253800" progId="Equation.DSMT4">
                  <p:embed/>
                </p:oleObj>
              </mc:Choice>
              <mc:Fallback>
                <p:oleObj name="Equation" r:id="rId10" imgW="1625400" imgH="2538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4151313"/>
                        <a:ext cx="2844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466088"/>
              </p:ext>
            </p:extLst>
          </p:nvPr>
        </p:nvGraphicFramePr>
        <p:xfrm>
          <a:off x="2034165" y="1894061"/>
          <a:ext cx="2444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15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4165" y="1894061"/>
                        <a:ext cx="2444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965038"/>
              </p:ext>
            </p:extLst>
          </p:nvPr>
        </p:nvGraphicFramePr>
        <p:xfrm>
          <a:off x="2046205" y="2866384"/>
          <a:ext cx="2444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16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05" y="2866384"/>
                        <a:ext cx="2444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20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250475"/>
              </p:ext>
            </p:extLst>
          </p:nvPr>
        </p:nvGraphicFramePr>
        <p:xfrm>
          <a:off x="2093912" y="3760262"/>
          <a:ext cx="2444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17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2" y="3760262"/>
                        <a:ext cx="2444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20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53313"/>
              </p:ext>
            </p:extLst>
          </p:nvPr>
        </p:nvGraphicFramePr>
        <p:xfrm>
          <a:off x="2097523" y="4654620"/>
          <a:ext cx="2444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18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523" y="4654620"/>
                        <a:ext cx="2444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1318655" y="0"/>
            <a:ext cx="6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Rectangular Resonator (cont.)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5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76888" y="855178"/>
            <a:ext cx="2967037" cy="295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4920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199000"/>
              </p:ext>
            </p:extLst>
          </p:nvPr>
        </p:nvGraphicFramePr>
        <p:xfrm>
          <a:off x="939800" y="5021263"/>
          <a:ext cx="26003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19" name="Equation" r:id="rId19" imgW="1485720" imgH="393480" progId="Equation.DSMT4">
                  <p:embed/>
                </p:oleObj>
              </mc:Choice>
              <mc:Fallback>
                <p:oleObj name="Equation" r:id="rId19" imgW="1485720" imgH="39348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5021263"/>
                        <a:ext cx="26003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5463175" y="4034588"/>
            <a:ext cx="3194462" cy="2212934"/>
            <a:chOff x="1211283" y="2205038"/>
            <a:chExt cx="3194462" cy="2212934"/>
          </a:xfrm>
        </p:grpSpPr>
        <p:graphicFrame>
          <p:nvGraphicFramePr>
            <p:cNvPr id="35" name="Object 14"/>
            <p:cNvGraphicFramePr>
              <a:graphicFrameLocks noChangeAspect="1"/>
            </p:cNvGraphicFramePr>
            <p:nvPr/>
          </p:nvGraphicFramePr>
          <p:xfrm>
            <a:off x="2526414" y="3080225"/>
            <a:ext cx="69532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620" name="Equation" r:id="rId21" imgW="406224" imgH="228501" progId="Equation.DSMT4">
                    <p:embed/>
                  </p:oleObj>
                </mc:Choice>
                <mc:Fallback>
                  <p:oleObj name="Equation" r:id="rId21" imgW="406224" imgH="228501" progId="Equation.DSMT4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6414" y="3080225"/>
                          <a:ext cx="695325" cy="390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Line 20"/>
            <p:cNvSpPr>
              <a:spLocks noChangeShapeType="1"/>
            </p:cNvSpPr>
            <p:nvPr/>
          </p:nvSpPr>
          <p:spPr bwMode="auto">
            <a:xfrm flipV="1">
              <a:off x="1257261" y="4044599"/>
              <a:ext cx="3841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 flipH="1">
              <a:off x="1223923" y="2828925"/>
              <a:ext cx="0" cy="94186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 flipV="1">
              <a:off x="1238211" y="2838099"/>
              <a:ext cx="316753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 flipV="1">
              <a:off x="1223159" y="3764477"/>
              <a:ext cx="318258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43" name="Line 35"/>
            <p:cNvSpPr>
              <a:spLocks noChangeShapeType="1"/>
            </p:cNvSpPr>
            <p:nvPr/>
          </p:nvSpPr>
          <p:spPr bwMode="auto">
            <a:xfrm>
              <a:off x="1238211" y="3858862"/>
              <a:ext cx="0" cy="3619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45" name="Line 22"/>
            <p:cNvSpPr>
              <a:spLocks noChangeShapeType="1"/>
            </p:cNvSpPr>
            <p:nvPr/>
          </p:nvSpPr>
          <p:spPr bwMode="auto">
            <a:xfrm flipH="1">
              <a:off x="4404529" y="2847975"/>
              <a:ext cx="0" cy="92083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>
              <a:off x="1211283" y="2600690"/>
              <a:ext cx="318258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7" name="Line 34"/>
            <p:cNvSpPr>
              <a:spLocks noChangeShapeType="1"/>
            </p:cNvSpPr>
            <p:nvPr/>
          </p:nvSpPr>
          <p:spPr bwMode="auto">
            <a:xfrm>
              <a:off x="1347851" y="2362200"/>
              <a:ext cx="0" cy="20557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48" name="Object 8"/>
            <p:cNvGraphicFramePr>
              <a:graphicFrameLocks noChangeAspect="1"/>
            </p:cNvGraphicFramePr>
            <p:nvPr/>
          </p:nvGraphicFramePr>
          <p:xfrm>
            <a:off x="1731963" y="3951288"/>
            <a:ext cx="188912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621" name="Equation" r:id="rId23" imgW="114102" imgH="126780" progId="Equation.DSMT4">
                    <p:embed/>
                  </p:oleObj>
                </mc:Choice>
                <mc:Fallback>
                  <p:oleObj name="Equation" r:id="rId23" imgW="114102" imgH="126780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1963" y="3951288"/>
                          <a:ext cx="188912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22"/>
            <p:cNvGraphicFramePr>
              <a:graphicFrameLocks noChangeAspect="1"/>
            </p:cNvGraphicFramePr>
            <p:nvPr/>
          </p:nvGraphicFramePr>
          <p:xfrm>
            <a:off x="2646363" y="2205038"/>
            <a:ext cx="209550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622" name="Equation" r:id="rId25" imgW="126725" imgH="177415" progId="Equation.DSMT4">
                    <p:embed/>
                  </p:oleObj>
                </mc:Choice>
                <mc:Fallback>
                  <p:oleObj name="Equation" r:id="rId25" imgW="126725" imgH="177415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6363" y="2205038"/>
                          <a:ext cx="209550" cy="293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23"/>
            <p:cNvGraphicFramePr>
              <a:graphicFrameLocks noChangeAspect="1"/>
            </p:cNvGraphicFramePr>
            <p:nvPr/>
          </p:nvGraphicFramePr>
          <p:xfrm>
            <a:off x="1444625" y="3159125"/>
            <a:ext cx="250825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623" name="Equation" r:id="rId27" imgW="152268" imgH="152268" progId="Equation.DSMT4">
                    <p:embed/>
                  </p:oleObj>
                </mc:Choice>
                <mc:Fallback>
                  <p:oleObj name="Equation" r:id="rId27" imgW="152268" imgH="152268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4625" y="3159125"/>
                          <a:ext cx="250825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6802802" y="59485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268" y="6356641"/>
            <a:ext cx="5894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Note: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i="1" dirty="0" smtClean="0">
                <a:solidFill>
                  <a:schemeClr val="bg2"/>
                </a:solidFill>
                <a:latin typeface="+mn-lt"/>
              </a:rPr>
              <a:t>p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 0</a:t>
            </a:r>
            <a:r>
              <a:rPr lang="en-US" sz="1400" dirty="0" smtClean="0">
                <a:solidFill>
                  <a:schemeClr val="bg2"/>
                </a:solidFill>
                <a:sym typeface="Symbol" panose="05050102010706020507" pitchFamily="18" charset="2"/>
              </a:rPr>
              <a:t> for TE modes (</a:t>
            </a:r>
            <a:r>
              <a:rPr lang="en-US" sz="1400" i="1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H</a:t>
            </a:r>
            <a:r>
              <a:rPr lang="en-US" sz="1400" i="1" baseline="-25000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z</a:t>
            </a:r>
            <a:r>
              <a:rPr lang="en-US" sz="1400" i="1" dirty="0" smtClean="0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  <a:r>
              <a:rPr lang="en-US" sz="1400" dirty="0" smtClean="0">
                <a:solidFill>
                  <a:schemeClr val="bg2"/>
                </a:solidFill>
                <a:sym typeface="Symbol" panose="05050102010706020507" pitchFamily="18" charset="2"/>
              </a:rPr>
              <a:t>must be zero on the top and bottom walls).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396875" y="128775"/>
            <a:ext cx="84248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Transverse Resonance Method</a:t>
            </a:r>
          </a:p>
        </p:txBody>
      </p:sp>
      <p:sp>
        <p:nvSpPr>
          <p:cNvPr id="238657" name="Text Box 65"/>
          <p:cNvSpPr txBox="1">
            <a:spLocks noChangeArrowheads="1"/>
          </p:cNvSpPr>
          <p:nvPr/>
        </p:nvSpPr>
        <p:spPr bwMode="auto">
          <a:xfrm>
            <a:off x="598698" y="902242"/>
            <a:ext cx="7856991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To illustrate the method, consider a lossless resonator formed by a lossless transmission line with reactive loads at the ends.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534" y="4314555"/>
            <a:ext cx="829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We wish to find the </a:t>
            </a:r>
            <a:r>
              <a:rPr lang="en-US" u="sng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resonance frequencies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 of this transmission-line resonator.  </a:t>
            </a:r>
            <a:endParaRPr lang="en-US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23759" y="5421610"/>
            <a:ext cx="850475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A resonator can have </a:t>
            </a:r>
            <a:r>
              <a:rPr lang="en-US" sz="1600" u="sng" dirty="0" smtClean="0">
                <a:solidFill>
                  <a:schemeClr val="bg2"/>
                </a:solidFill>
              </a:rPr>
              <a:t>nonzero</a:t>
            </a:r>
            <a:r>
              <a:rPr lang="en-US" sz="1600" dirty="0" smtClean="0">
                <a:solidFill>
                  <a:schemeClr val="bg2"/>
                </a:solidFill>
              </a:rPr>
              <a:t> fields at a </a:t>
            </a:r>
            <a:r>
              <a:rPr lang="en-US" sz="1600" u="sng" dirty="0" smtClean="0">
                <a:solidFill>
                  <a:schemeClr val="bg2"/>
                </a:solidFill>
              </a:rPr>
              <a:t>resonance frequency</a:t>
            </a:r>
            <a:r>
              <a:rPr lang="en-US" sz="1600" dirty="0" smtClean="0">
                <a:solidFill>
                  <a:schemeClr val="bg2"/>
                </a:solidFill>
              </a:rPr>
              <a:t>, when there is no source.</a:t>
            </a:r>
            <a:endParaRPr lang="en-US" sz="1600" dirty="0">
              <a:solidFill>
                <a:schemeClr val="bg2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230540" y="1854334"/>
            <a:ext cx="6008460" cy="1898710"/>
            <a:chOff x="1405825" y="2342637"/>
            <a:chExt cx="6008460" cy="1898710"/>
          </a:xfrm>
        </p:grpSpPr>
        <p:graphicFrame>
          <p:nvGraphicFramePr>
            <p:cNvPr id="238606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2049048"/>
                </p:ext>
              </p:extLst>
            </p:nvPr>
          </p:nvGraphicFramePr>
          <p:xfrm>
            <a:off x="4050373" y="3137841"/>
            <a:ext cx="628650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135" name="Equation" r:id="rId4" imgW="368280" imgH="228600" progId="Equation.DSMT4">
                    <p:embed/>
                  </p:oleObj>
                </mc:Choice>
                <mc:Fallback>
                  <p:oleObj name="Equation" r:id="rId4" imgW="368280" imgH="2286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0373" y="3137841"/>
                          <a:ext cx="628650" cy="390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8612" name="Line 20"/>
            <p:cNvSpPr>
              <a:spLocks noChangeShapeType="1"/>
            </p:cNvSpPr>
            <p:nvPr/>
          </p:nvSpPr>
          <p:spPr bwMode="auto">
            <a:xfrm flipV="1">
              <a:off x="2860429" y="4065134"/>
              <a:ext cx="3841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8614" name="Line 22"/>
            <p:cNvSpPr>
              <a:spLocks noChangeShapeType="1"/>
            </p:cNvSpPr>
            <p:nvPr/>
          </p:nvSpPr>
          <p:spPr bwMode="auto">
            <a:xfrm flipH="1">
              <a:off x="2827091" y="2851522"/>
              <a:ext cx="12700" cy="9398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8623" name="Line 31"/>
            <p:cNvSpPr>
              <a:spLocks noChangeShapeType="1"/>
            </p:cNvSpPr>
            <p:nvPr/>
          </p:nvSpPr>
          <p:spPr bwMode="auto">
            <a:xfrm flipV="1">
              <a:off x="2841379" y="2858634"/>
              <a:ext cx="318794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8627" name="Line 35"/>
            <p:cNvSpPr>
              <a:spLocks noChangeShapeType="1"/>
            </p:cNvSpPr>
            <p:nvPr/>
          </p:nvSpPr>
          <p:spPr bwMode="auto">
            <a:xfrm>
              <a:off x="2841379" y="3879397"/>
              <a:ext cx="0" cy="3619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6" name="Line 22"/>
            <p:cNvSpPr>
              <a:spLocks noChangeShapeType="1"/>
            </p:cNvSpPr>
            <p:nvPr/>
          </p:nvSpPr>
          <p:spPr bwMode="auto">
            <a:xfrm flipH="1">
              <a:off x="6007699" y="2849542"/>
              <a:ext cx="12700" cy="9398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719450" y="3096243"/>
              <a:ext cx="225631" cy="4631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888182" y="3094264"/>
              <a:ext cx="225631" cy="4631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44" name="Object 4"/>
            <p:cNvGraphicFramePr>
              <a:graphicFrameLocks noChangeAspect="1"/>
            </p:cNvGraphicFramePr>
            <p:nvPr/>
          </p:nvGraphicFramePr>
          <p:xfrm>
            <a:off x="6266523" y="3162836"/>
            <a:ext cx="1147762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136" name="Equation" r:id="rId6" imgW="698500" imgH="228600" progId="Equation.DSMT4">
                    <p:embed/>
                  </p:oleObj>
                </mc:Choice>
                <mc:Fallback>
                  <p:oleObj name="Equation" r:id="rId6" imgW="698500" imgH="2286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6523" y="3162836"/>
                          <a:ext cx="1147762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"/>
            <p:cNvGraphicFramePr>
              <a:graphicFrameLocks noChangeAspect="1"/>
            </p:cNvGraphicFramePr>
            <p:nvPr/>
          </p:nvGraphicFramePr>
          <p:xfrm>
            <a:off x="1405825" y="3151250"/>
            <a:ext cx="1106488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137" name="Equation" r:id="rId8" imgW="672808" imgH="228501" progId="Equation.DSMT4">
                    <p:embed/>
                  </p:oleObj>
                </mc:Choice>
                <mc:Fallback>
                  <p:oleObj name="Equation" r:id="rId8" imgW="672808" imgH="228501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5825" y="3151250"/>
                          <a:ext cx="1106488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2831854" y="3782559"/>
              <a:ext cx="318794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>
              <a:off x="2819400" y="2700397"/>
              <a:ext cx="32004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graphicFrame>
          <p:nvGraphicFramePr>
            <p:cNvPr id="33895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9708325"/>
                </p:ext>
              </p:extLst>
            </p:nvPr>
          </p:nvGraphicFramePr>
          <p:xfrm>
            <a:off x="4352925" y="2342637"/>
            <a:ext cx="228600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138" name="Equation" r:id="rId10" imgW="139639" imgH="152334" progId="Equation.DSMT4">
                    <p:embed/>
                  </p:oleObj>
                </mc:Choice>
                <mc:Fallback>
                  <p:oleObj name="Equation" r:id="rId10" imgW="139639" imgH="152334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2925" y="2342637"/>
                          <a:ext cx="228600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95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0629449"/>
                </p:ext>
              </p:extLst>
            </p:nvPr>
          </p:nvGraphicFramePr>
          <p:xfrm>
            <a:off x="3348706" y="3975100"/>
            <a:ext cx="217488" cy="239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139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8706" y="3975100"/>
                          <a:ext cx="217488" cy="239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954" name="Object 10"/>
            <p:cNvGraphicFramePr>
              <a:graphicFrameLocks noChangeAspect="1"/>
            </p:cNvGraphicFramePr>
            <p:nvPr/>
          </p:nvGraphicFramePr>
          <p:xfrm>
            <a:off x="5675313" y="3914775"/>
            <a:ext cx="652462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140" name="Equation" r:id="rId14" imgW="380835" imgH="165028" progId="Equation.DSMT4">
                    <p:embed/>
                  </p:oleObj>
                </mc:Choice>
                <mc:Fallback>
                  <p:oleObj name="Equation" r:id="rId14" imgW="380835" imgH="165028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5313" y="3914775"/>
                          <a:ext cx="652462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TextBox 22"/>
          <p:cNvSpPr txBox="1"/>
          <p:nvPr/>
        </p:nvSpPr>
        <p:spPr>
          <a:xfrm>
            <a:off x="415128" y="4775331"/>
            <a:ext cx="8486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(Here we develop the method. We will do the actual algebra for this structure a little later as an example.)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975" y="6002356"/>
            <a:ext cx="8293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</a:t>
            </a:r>
            <a:r>
              <a:rPr lang="en-US" sz="1400" dirty="0" smtClean="0">
                <a:solidFill>
                  <a:schemeClr val="bg2"/>
                </a:solidFill>
              </a:rPr>
              <a:t> The transmission line in the model might be a TEN model for a waveguide type of problem.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2820" y="3720662"/>
            <a:ext cx="2375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Transmission line resonator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196" name="Object 12"/>
          <p:cNvGraphicFramePr>
            <a:graphicFrameLocks noChangeAspect="1"/>
          </p:cNvGraphicFramePr>
          <p:nvPr/>
        </p:nvGraphicFramePr>
        <p:xfrm>
          <a:off x="625046" y="4662918"/>
          <a:ext cx="31559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04" name="Equation" r:id="rId4" imgW="1803400" imgH="508000" progId="Equation.DSMT4">
                  <p:embed/>
                </p:oleObj>
              </mc:Choice>
              <mc:Fallback>
                <p:oleObj name="Equation" r:id="rId4" imgW="1803400" imgH="5080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046" y="4662918"/>
                        <a:ext cx="31559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1318655" y="0"/>
            <a:ext cx="6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Rectangular Resonator (cont.)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6888" y="855178"/>
            <a:ext cx="2967037" cy="295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191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276804"/>
              </p:ext>
            </p:extLst>
          </p:nvPr>
        </p:nvGraphicFramePr>
        <p:xfrm>
          <a:off x="896938" y="1003300"/>
          <a:ext cx="27781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05" name="Equation" r:id="rId7" imgW="1587240" imgH="393480" progId="Equation.DSMT4">
                  <p:embed/>
                </p:oleObj>
              </mc:Choice>
              <mc:Fallback>
                <p:oleObj name="Equation" r:id="rId7" imgW="1587240" imgH="3934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1003300"/>
                        <a:ext cx="27781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182" name="Object 12"/>
          <p:cNvGraphicFramePr>
            <a:graphicFrameLocks noChangeAspect="1"/>
          </p:cNvGraphicFramePr>
          <p:nvPr/>
        </p:nvGraphicFramePr>
        <p:xfrm>
          <a:off x="758371" y="2558514"/>
          <a:ext cx="33115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06" name="Equation" r:id="rId9" imgW="1892300" imgH="508000" progId="Equation.DSMT4">
                  <p:embed/>
                </p:oleObj>
              </mc:Choice>
              <mc:Fallback>
                <p:oleObj name="Equation" r:id="rId9" imgW="1892300" imgH="5080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71" y="2558514"/>
                        <a:ext cx="331152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39387" y="195942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Also, we have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6780" y="4035631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Hence, we have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107008" y="4281488"/>
            <a:ext cx="3194462" cy="2212934"/>
            <a:chOff x="1211283" y="2205038"/>
            <a:chExt cx="3194462" cy="2212934"/>
          </a:xfrm>
        </p:grpSpPr>
        <p:graphicFrame>
          <p:nvGraphicFramePr>
            <p:cNvPr id="24" name="Object 14"/>
            <p:cNvGraphicFramePr>
              <a:graphicFrameLocks noChangeAspect="1"/>
            </p:cNvGraphicFramePr>
            <p:nvPr/>
          </p:nvGraphicFramePr>
          <p:xfrm>
            <a:off x="2526414" y="3080225"/>
            <a:ext cx="69532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407" name="Equation" r:id="rId11" imgW="406224" imgH="228501" progId="Equation.DSMT4">
                    <p:embed/>
                  </p:oleObj>
                </mc:Choice>
                <mc:Fallback>
                  <p:oleObj name="Equation" r:id="rId11" imgW="406224" imgH="228501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6414" y="3080225"/>
                          <a:ext cx="695325" cy="390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V="1">
              <a:off x="1257261" y="4044599"/>
              <a:ext cx="3841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H="1">
              <a:off x="1223923" y="2828925"/>
              <a:ext cx="0" cy="94186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 flipV="1">
              <a:off x="1238211" y="2838099"/>
              <a:ext cx="316753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 flipV="1">
              <a:off x="1223159" y="3764477"/>
              <a:ext cx="318258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1238211" y="3858862"/>
              <a:ext cx="0" cy="3619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 flipH="1">
              <a:off x="4404529" y="2847975"/>
              <a:ext cx="0" cy="92083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1211283" y="2600690"/>
              <a:ext cx="318258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1" name="Line 34"/>
            <p:cNvSpPr>
              <a:spLocks noChangeShapeType="1"/>
            </p:cNvSpPr>
            <p:nvPr/>
          </p:nvSpPr>
          <p:spPr bwMode="auto">
            <a:xfrm>
              <a:off x="1347851" y="2362200"/>
              <a:ext cx="0" cy="20557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43" name="Object 8"/>
            <p:cNvGraphicFramePr>
              <a:graphicFrameLocks noChangeAspect="1"/>
            </p:cNvGraphicFramePr>
            <p:nvPr/>
          </p:nvGraphicFramePr>
          <p:xfrm>
            <a:off x="1731963" y="3951288"/>
            <a:ext cx="188912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408" name="Equation" r:id="rId13" imgW="114102" imgH="126780" progId="Equation.DSMT4">
                    <p:embed/>
                  </p:oleObj>
                </mc:Choice>
                <mc:Fallback>
                  <p:oleObj name="Equation" r:id="rId13" imgW="114102" imgH="126780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1963" y="3951288"/>
                          <a:ext cx="188912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22"/>
            <p:cNvGraphicFramePr>
              <a:graphicFrameLocks noChangeAspect="1"/>
            </p:cNvGraphicFramePr>
            <p:nvPr/>
          </p:nvGraphicFramePr>
          <p:xfrm>
            <a:off x="2646363" y="2205038"/>
            <a:ext cx="209550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409" name="Equation" r:id="rId15" imgW="126725" imgH="177415" progId="Equation.DSMT4">
                    <p:embed/>
                  </p:oleObj>
                </mc:Choice>
                <mc:Fallback>
                  <p:oleObj name="Equation" r:id="rId15" imgW="126725" imgH="177415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6363" y="2205038"/>
                          <a:ext cx="209550" cy="293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23"/>
            <p:cNvGraphicFramePr>
              <a:graphicFrameLocks noChangeAspect="1"/>
            </p:cNvGraphicFramePr>
            <p:nvPr/>
          </p:nvGraphicFramePr>
          <p:xfrm>
            <a:off x="1444625" y="3159125"/>
            <a:ext cx="250825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410" name="Equation" r:id="rId17" imgW="152268" imgH="152268" progId="Equation.DSMT4">
                    <p:embed/>
                  </p:oleObj>
                </mc:Choice>
                <mc:Fallback>
                  <p:oleObj name="Equation" r:id="rId17" imgW="152268" imgH="152268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4625" y="3159125"/>
                          <a:ext cx="250825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30518" y="1066804"/>
            <a:ext cx="4642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Solving for the wavenumber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k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 we have:</a:t>
            </a:r>
            <a:endParaRPr lang="en-US" sz="2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349196" name="Object 12"/>
          <p:cNvGraphicFramePr>
            <a:graphicFrameLocks noChangeAspect="1"/>
          </p:cNvGraphicFramePr>
          <p:nvPr/>
        </p:nvGraphicFramePr>
        <p:xfrm>
          <a:off x="1190625" y="1604963"/>
          <a:ext cx="29940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70" name="Equation" r:id="rId4" imgW="1955800" imgH="508000" progId="Equation.DSMT4">
                  <p:embed/>
                </p:oleObj>
              </mc:Choice>
              <mc:Fallback>
                <p:oleObj name="Equation" r:id="rId4" imgW="1955800" imgH="5080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1604963"/>
                        <a:ext cx="29940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37298" y="2819652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Hence</a:t>
            </a:r>
            <a:endParaRPr lang="en-US" sz="2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350220" name="Object 12"/>
          <p:cNvGraphicFramePr>
            <a:graphicFrameLocks noChangeAspect="1"/>
          </p:cNvGraphicFramePr>
          <p:nvPr/>
        </p:nvGraphicFramePr>
        <p:xfrm>
          <a:off x="662750" y="3342760"/>
          <a:ext cx="47069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71" name="Equation" r:id="rId6" imgW="3086100" imgH="508000" progId="Equation.DSMT4">
                  <p:embed/>
                </p:oleObj>
              </mc:Choice>
              <mc:Fallback>
                <p:oleObj name="Equation" r:id="rId6" imgW="3086100" imgH="5080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50" y="3342760"/>
                        <a:ext cx="47069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781494"/>
              </p:ext>
            </p:extLst>
          </p:nvPr>
        </p:nvGraphicFramePr>
        <p:xfrm>
          <a:off x="1123950" y="4981575"/>
          <a:ext cx="5273524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72" name="Equation" r:id="rId8" imgW="2768600" imgH="533400" progId="Equation.DSMT4">
                  <p:embed/>
                </p:oleObj>
              </mc:Choice>
              <mc:Fallback>
                <p:oleObj name="Equation" r:id="rId8" imgW="2768600" imgH="5334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4981575"/>
                        <a:ext cx="5273524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085097" y="433313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or</a:t>
            </a:r>
            <a:endParaRPr lang="en-US" sz="2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3502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324686"/>
              </p:ext>
            </p:extLst>
          </p:nvPr>
        </p:nvGraphicFramePr>
        <p:xfrm>
          <a:off x="2594425" y="6325908"/>
          <a:ext cx="2449286" cy="33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73" name="Equation" r:id="rId10" imgW="1663700" imgH="228600" progId="Equation.DSMT4">
                  <p:embed/>
                </p:oleObj>
              </mc:Choice>
              <mc:Fallback>
                <p:oleObj name="Equation" r:id="rId10" imgW="1663700" imgH="2286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4425" y="6325908"/>
                        <a:ext cx="2449286" cy="3365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033594" y="3373506"/>
            <a:ext cx="2582265" cy="10772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The TM</a:t>
            </a:r>
            <a:r>
              <a:rPr lang="en-US" sz="1600" i="1" baseline="-25000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600" dirty="0" smtClean="0">
                <a:solidFill>
                  <a:schemeClr val="bg2"/>
                </a:solidFill>
              </a:rPr>
              <a:t> and TE</a:t>
            </a:r>
            <a:r>
              <a:rPr lang="en-US" sz="1600" i="1" baseline="-25000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600" dirty="0" smtClean="0">
                <a:solidFill>
                  <a:schemeClr val="bg2"/>
                </a:solidFill>
              </a:rPr>
              <a:t> modes have the same resonance frequency. 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261382" y="0"/>
            <a:ext cx="6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Rectangular Resonator (cont.)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67438" y="742950"/>
            <a:ext cx="2314579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02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007811"/>
              </p:ext>
            </p:extLst>
          </p:nvPr>
        </p:nvGraphicFramePr>
        <p:xfrm>
          <a:off x="424816" y="1402596"/>
          <a:ext cx="5273524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830" name="Equation" r:id="rId4" imgW="2768600" imgH="533400" progId="Equation.DSMT4">
                  <p:embed/>
                </p:oleObj>
              </mc:Choice>
              <mc:Fallback>
                <p:oleObj name="Equation" r:id="rId4" imgW="2768600" imgH="533400" progId="Equation.DSMT4">
                  <p:embed/>
                  <p:pic>
                    <p:nvPicPr>
                      <p:cNvPr id="35022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6" y="1402596"/>
                        <a:ext cx="5273524" cy="1016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877373"/>
              </p:ext>
            </p:extLst>
          </p:nvPr>
        </p:nvGraphicFramePr>
        <p:xfrm>
          <a:off x="957117" y="3422166"/>
          <a:ext cx="1308100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831" name="Equation" r:id="rId6" imgW="889000" imgH="914400" progId="Equation.DSMT4">
                  <p:embed/>
                </p:oleObj>
              </mc:Choice>
              <mc:Fallback>
                <p:oleObj name="Equation" r:id="rId6" imgW="889000" imgH="914400" progId="Equation.DSMT4">
                  <p:embed/>
                  <p:pic>
                    <p:nvPicPr>
                      <p:cNvPr id="3502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117" y="3422166"/>
                        <a:ext cx="1308100" cy="134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577873" y="5912920"/>
            <a:ext cx="3848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The lowest mode is the TE</a:t>
            </a:r>
            <a:r>
              <a:rPr lang="en-US" baseline="-25000" dirty="0" smtClean="0">
                <a:solidFill>
                  <a:schemeClr val="bg1"/>
                </a:solidFill>
                <a:latin typeface="+mj-lt"/>
              </a:rPr>
              <a:t>101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mode.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261382" y="0"/>
            <a:ext cx="6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Rectangular Resonator (cont.)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5929" y="3002282"/>
            <a:ext cx="133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TE</a:t>
            </a:r>
            <a:r>
              <a:rPr lang="en-US" sz="1600" i="1" baseline="-25000" dirty="0" smtClean="0">
                <a:solidFill>
                  <a:schemeClr val="bg1"/>
                </a:solidFill>
                <a:latin typeface="+mn-lt"/>
              </a:rPr>
              <a:t>mnp</a:t>
            </a:r>
            <a:r>
              <a:rPr lang="en-US" sz="1600" dirty="0" smtClean="0">
                <a:solidFill>
                  <a:schemeClr val="bg1"/>
                </a:solidFill>
              </a:rPr>
              <a:t> mode: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1496" y="2077569"/>
            <a:ext cx="2633935" cy="262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185668"/>
              </p:ext>
            </p:extLst>
          </p:nvPr>
        </p:nvGraphicFramePr>
        <p:xfrm>
          <a:off x="3415218" y="3389115"/>
          <a:ext cx="11588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832" name="Equation" r:id="rId9" imgW="787320" imgH="660240" progId="Equation.DSMT4">
                  <p:embed/>
                </p:oleObj>
              </mc:Choice>
              <mc:Fallback>
                <p:oleObj name="Equation" r:id="rId9" imgW="787320" imgH="660240" progId="Equation.DSMT4">
                  <p:embed/>
                  <p:pic>
                    <p:nvPicPr>
                      <p:cNvPr id="3502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5218" y="3389115"/>
                        <a:ext cx="115887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235265" y="3014924"/>
            <a:ext cx="133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TE</a:t>
            </a:r>
            <a:r>
              <a:rPr lang="en-US" sz="1600" i="1" baseline="-25000" dirty="0" smtClean="0">
                <a:solidFill>
                  <a:schemeClr val="bg1"/>
                </a:solidFill>
                <a:latin typeface="+mn-lt"/>
              </a:rPr>
              <a:t>mnp</a:t>
            </a:r>
            <a:r>
              <a:rPr lang="en-US" sz="1600" dirty="0" smtClean="0">
                <a:solidFill>
                  <a:schemeClr val="bg1"/>
                </a:solidFill>
              </a:rPr>
              <a:t> mode: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756" y="5322179"/>
            <a:ext cx="8362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</a:t>
            </a:r>
            <a:r>
              <a:rPr lang="en-US" sz="1600" dirty="0" smtClean="0">
                <a:solidFill>
                  <a:schemeClr val="bg2"/>
                </a:solidFill>
              </a:rPr>
              <a:t>: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p</a:t>
            </a:r>
            <a:r>
              <a:rPr lang="en-US" sz="1600" dirty="0" smtClean="0">
                <a:solidFill>
                  <a:schemeClr val="bg2"/>
                </a:solidFill>
              </a:rPr>
              <a:t> cannot be zero for a </a:t>
            </a:r>
            <a:r>
              <a:rPr lang="en-US" sz="1600" dirty="0" err="1" smtClean="0">
                <a:solidFill>
                  <a:schemeClr val="bg2"/>
                </a:solidFill>
              </a:rPr>
              <a:t>TE</a:t>
            </a:r>
            <a:r>
              <a:rPr lang="en-US" sz="1600" i="1" baseline="-25000" dirty="0" err="1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600" dirty="0" smtClean="0">
                <a:solidFill>
                  <a:schemeClr val="bg2"/>
                </a:solidFill>
              </a:rPr>
              <a:t> mode, since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H</a:t>
            </a:r>
            <a:r>
              <a:rPr lang="en-US" sz="1600" i="1" baseline="-25000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600" dirty="0" smtClean="0">
                <a:solidFill>
                  <a:schemeClr val="bg2"/>
                </a:solidFill>
              </a:rPr>
              <a:t> must vanish at the top and bottom walls. 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3460" y="80195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Summary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94510" y="6308957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/>
                </a:solidFill>
                <a:latin typeface="+mn-lt"/>
              </a:rPr>
              <a:t>b 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&lt; 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a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&lt;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h</a:t>
            </a:r>
            <a:endParaRPr lang="en-US" i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5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0221" name="Object 13"/>
          <p:cNvGraphicFramePr>
            <a:graphicFrameLocks noChangeAspect="1"/>
          </p:cNvGraphicFramePr>
          <p:nvPr/>
        </p:nvGraphicFramePr>
        <p:xfrm>
          <a:off x="921493" y="2114317"/>
          <a:ext cx="32226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34" name="Equation" r:id="rId4" imgW="1841500" imgH="533400" progId="Equation.DSMT4">
                  <p:embed/>
                </p:oleObj>
              </mc:Choice>
              <mc:Fallback>
                <p:oleObj name="Equation" r:id="rId4" imgW="1841500" imgH="533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493" y="2114317"/>
                        <a:ext cx="3222625" cy="9334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805048" y="1472534"/>
            <a:ext cx="1579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TE</a:t>
            </a:r>
            <a:r>
              <a:rPr lang="en-US" sz="2000" baseline="-25000" dirty="0" smtClean="0">
                <a:solidFill>
                  <a:schemeClr val="bg1"/>
                </a:solidFill>
                <a:latin typeface="+mn-lt"/>
              </a:rPr>
              <a:t>101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mode: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51239" name="Object 13"/>
          <p:cNvGraphicFramePr>
            <a:graphicFrameLocks noChangeAspect="1"/>
          </p:cNvGraphicFramePr>
          <p:nvPr/>
        </p:nvGraphicFramePr>
        <p:xfrm>
          <a:off x="765175" y="3473450"/>
          <a:ext cx="38671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35" name="Equation" r:id="rId6" imgW="2209800" imgH="431800" progId="Equation.DSMT4">
                  <p:embed/>
                </p:oleObj>
              </mc:Choice>
              <mc:Fallback>
                <p:oleObj name="Equation" r:id="rId6" imgW="2209800" imgH="431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3473450"/>
                        <a:ext cx="3867150" cy="7556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48035" y="5911937"/>
            <a:ext cx="6581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The other field components, </a:t>
            </a:r>
            <a:r>
              <a:rPr lang="en-US" sz="2000" i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E</a:t>
            </a:r>
            <a:r>
              <a:rPr lang="en-US" sz="2000" i="1" baseline="-25000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y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and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H</a:t>
            </a:r>
            <a:r>
              <a:rPr lang="en-US" sz="2000" i="1" baseline="-25000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x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, can be found from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H</a:t>
            </a:r>
            <a:r>
              <a:rPr lang="en-US" sz="2000" i="1" baseline="-250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z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356" y="4445447"/>
            <a:ext cx="9033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The sin choice ensures the boundary condition on the PEC top and bottom plates: </a:t>
            </a:r>
            <a:endParaRPr lang="en-US" sz="16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1240" name="Object 13"/>
          <p:cNvGraphicFramePr>
            <a:graphicFrameLocks noChangeAspect="1"/>
          </p:cNvGraphicFramePr>
          <p:nvPr/>
        </p:nvGraphicFramePr>
        <p:xfrm>
          <a:off x="3333750" y="4914900"/>
          <a:ext cx="24145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36" name="Equation" r:id="rId8" imgW="1346040" imgH="228600" progId="Equation.DSMT4">
                  <p:embed/>
                </p:oleObj>
              </mc:Choice>
              <mc:Fallback>
                <p:oleObj name="Equation" r:id="rId8" imgW="134604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4914900"/>
                        <a:ext cx="24145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1187532" y="103687"/>
            <a:ext cx="6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Rectangular Resonator (cont.)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6888" y="855178"/>
            <a:ext cx="2967037" cy="295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1187532" y="103687"/>
            <a:ext cx="6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Rectangular Resonator (cont.)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3003" y="971791"/>
            <a:ext cx="4796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Here we examine the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Q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of the resonator: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48197" name="Object 5"/>
          <p:cNvGraphicFramePr>
            <a:graphicFrameLocks noChangeAspect="1"/>
          </p:cNvGraphicFramePr>
          <p:nvPr/>
        </p:nvGraphicFramePr>
        <p:xfrm>
          <a:off x="2883437" y="1543790"/>
          <a:ext cx="1361560" cy="780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656" name="Equation" r:id="rId4" imgW="748975" imgH="431613" progId="Equation.DSMT4">
                  <p:embed/>
                </p:oleObj>
              </mc:Choice>
              <mc:Fallback>
                <p:oleObj name="Equation" r:id="rId4" imgW="748975" imgH="431613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437" y="1543790"/>
                        <a:ext cx="1361560" cy="78094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06" name="Object 8"/>
          <p:cNvGraphicFramePr>
            <a:graphicFrameLocks noChangeAspect="1"/>
          </p:cNvGraphicFramePr>
          <p:nvPr/>
        </p:nvGraphicFramePr>
        <p:xfrm>
          <a:off x="633419" y="2845872"/>
          <a:ext cx="1385392" cy="401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657" name="Equation" r:id="rId6" imgW="838200" imgH="241300" progId="Equation.DSMT4">
                  <p:embed/>
                </p:oleObj>
              </mc:Choice>
              <mc:Fallback>
                <p:oleObj name="Equation" r:id="rId6" imgW="838200" imgH="2413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9" y="2845872"/>
                        <a:ext cx="1385392" cy="401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07" name="Object 15"/>
          <p:cNvGraphicFramePr>
            <a:graphicFrameLocks noChangeAspect="1"/>
          </p:cNvGraphicFramePr>
          <p:nvPr/>
        </p:nvGraphicFramePr>
        <p:xfrm>
          <a:off x="1427147" y="3573958"/>
          <a:ext cx="3297238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658" name="Equation" r:id="rId8" imgW="1816100" imgH="457200" progId="Equation.DSMT4">
                  <p:embed/>
                </p:oleObj>
              </mc:Choice>
              <mc:Fallback>
                <p:oleObj name="Equation" r:id="rId8" imgW="1816100" imgH="4572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47" y="3573958"/>
                        <a:ext cx="3297238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Arrow 26"/>
          <p:cNvSpPr/>
          <p:nvPr/>
        </p:nvSpPr>
        <p:spPr bwMode="auto">
          <a:xfrm>
            <a:off x="712526" y="3883231"/>
            <a:ext cx="391886" cy="23750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1553695" y="4843153"/>
            <a:ext cx="391886" cy="23750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48208" name="Object 16"/>
          <p:cNvGraphicFramePr>
            <a:graphicFrameLocks noChangeAspect="1"/>
          </p:cNvGraphicFramePr>
          <p:nvPr/>
        </p:nvGraphicFramePr>
        <p:xfrm>
          <a:off x="2490732" y="4579938"/>
          <a:ext cx="152241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659" name="Equation" r:id="rId10" imgW="837836" imgH="431613" progId="Equation.DSMT4">
                  <p:embed/>
                </p:oleObj>
              </mc:Choice>
              <mc:Fallback>
                <p:oleObj name="Equation" r:id="rId10" imgW="837836" imgH="431613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32" y="4579938"/>
                        <a:ext cx="1522413" cy="7810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09" name="Object 17"/>
          <p:cNvGraphicFramePr>
            <a:graphicFrameLocks noChangeAspect="1"/>
          </p:cNvGraphicFramePr>
          <p:nvPr/>
        </p:nvGraphicFramePr>
        <p:xfrm>
          <a:off x="2465084" y="5719577"/>
          <a:ext cx="290353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660" name="Equation" r:id="rId12" imgW="1600200" imgH="431800" progId="Equation.DSMT4">
                  <p:embed/>
                </p:oleObj>
              </mc:Choice>
              <mc:Fallback>
                <p:oleObj name="Equation" r:id="rId12" imgW="1600200" imgH="4318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084" y="5719577"/>
                        <a:ext cx="2903538" cy="7810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184530" y="2921330"/>
            <a:ext cx="2561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(dielectric and conductor loss)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234442" y="1092179"/>
            <a:ext cx="3678237" cy="3744912"/>
            <a:chOff x="4973184" y="1234683"/>
            <a:chExt cx="3678237" cy="3744912"/>
          </a:xfrm>
        </p:grpSpPr>
        <p:grpSp>
          <p:nvGrpSpPr>
            <p:cNvPr id="47" name="Group 46"/>
            <p:cNvGrpSpPr/>
            <p:nvPr/>
          </p:nvGrpSpPr>
          <p:grpSpPr>
            <a:xfrm>
              <a:off x="4973184" y="1234683"/>
              <a:ext cx="3678237" cy="3744912"/>
              <a:chOff x="2979738" y="1389063"/>
              <a:chExt cx="3678237" cy="3744912"/>
            </a:xfrm>
          </p:grpSpPr>
          <p:sp>
            <p:nvSpPr>
              <p:cNvPr id="48" name="Cube 47"/>
              <p:cNvSpPr/>
              <p:nvPr/>
            </p:nvSpPr>
            <p:spPr bwMode="auto">
              <a:xfrm>
                <a:off x="3626551" y="2026104"/>
                <a:ext cx="1911928" cy="2517569"/>
              </a:xfrm>
              <a:prstGeom prst="cube">
                <a:avLst>
                  <a:gd name="adj" fmla="val 35559"/>
                </a:avLst>
              </a:prstGeom>
              <a:solidFill>
                <a:srgbClr val="FFC000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 bwMode="auto">
              <a:xfrm>
                <a:off x="5657231" y="3926155"/>
                <a:ext cx="641268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50" name="Straight Arrow Connector 49"/>
              <p:cNvCxnSpPr/>
              <p:nvPr/>
            </p:nvCxnSpPr>
            <p:spPr bwMode="auto">
              <a:xfrm flipV="1">
                <a:off x="4303439" y="1729221"/>
                <a:ext cx="0" cy="475013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 flipV="1">
                <a:off x="3626551" y="3914280"/>
                <a:ext cx="650018" cy="61751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 flipH="1">
                <a:off x="4315320" y="3890534"/>
                <a:ext cx="122316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4303439" y="2037978"/>
                <a:ext cx="0" cy="186442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4" name="Straight Arrow Connector 53"/>
              <p:cNvCxnSpPr/>
              <p:nvPr/>
            </p:nvCxnSpPr>
            <p:spPr bwMode="auto">
              <a:xfrm flipH="1">
                <a:off x="3222790" y="4650550"/>
                <a:ext cx="273132" cy="23750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graphicFrame>
            <p:nvGraphicFramePr>
              <p:cNvPr id="55" name="Object 5"/>
              <p:cNvGraphicFramePr>
                <a:graphicFrameLocks noChangeAspect="1"/>
              </p:cNvGraphicFramePr>
              <p:nvPr/>
            </p:nvGraphicFramePr>
            <p:xfrm>
              <a:off x="3971780" y="3256623"/>
              <a:ext cx="644525" cy="398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8661" name="Equation" r:id="rId14" imgW="368300" imgH="228600" progId="Equation.DSMT4">
                      <p:embed/>
                    </p:oleObj>
                  </mc:Choice>
                  <mc:Fallback>
                    <p:oleObj name="Equation" r:id="rId14" imgW="368300" imgH="228600" progId="Equation.DSMT4">
                      <p:embed/>
                      <p:pic>
                        <p:nvPicPr>
                          <p:cNvPr id="0" name="Picture 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1780" y="3256623"/>
                            <a:ext cx="644525" cy="3984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7" name="Object 7"/>
              <p:cNvGraphicFramePr>
                <a:graphicFrameLocks noChangeAspect="1"/>
              </p:cNvGraphicFramePr>
              <p:nvPr/>
            </p:nvGraphicFramePr>
            <p:xfrm>
              <a:off x="2979738" y="4903788"/>
              <a:ext cx="209550" cy="230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8662" name="Equation" r:id="rId16" imgW="126835" imgH="139518" progId="Equation.DSMT4">
                      <p:embed/>
                    </p:oleObj>
                  </mc:Choice>
                  <mc:Fallback>
                    <p:oleObj name="Equation" r:id="rId16" imgW="126835" imgH="139518" progId="Equation.DSMT4">
                      <p:embed/>
                      <p:pic>
                        <p:nvPicPr>
                          <p:cNvPr id="0" name="Picture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79738" y="4903788"/>
                            <a:ext cx="209550" cy="2301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8" name="Object 7"/>
              <p:cNvGraphicFramePr>
                <a:graphicFrameLocks noChangeAspect="1"/>
              </p:cNvGraphicFramePr>
              <p:nvPr/>
            </p:nvGraphicFramePr>
            <p:xfrm>
              <a:off x="6426200" y="3816350"/>
              <a:ext cx="231775" cy="273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8663" name="Equation" r:id="rId18" imgW="139579" imgH="164957" progId="Equation.DSMT4">
                      <p:embed/>
                    </p:oleObj>
                  </mc:Choice>
                  <mc:Fallback>
                    <p:oleObj name="Equation" r:id="rId18" imgW="139579" imgH="164957" progId="Equation.DSMT4">
                      <p:embed/>
                      <p:pic>
                        <p:nvPicPr>
                          <p:cNvPr id="0" name="Picture 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26200" y="3816350"/>
                            <a:ext cx="231775" cy="2730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" name="Object 8"/>
              <p:cNvGraphicFramePr>
                <a:graphicFrameLocks noChangeAspect="1"/>
              </p:cNvGraphicFramePr>
              <p:nvPr/>
            </p:nvGraphicFramePr>
            <p:xfrm>
              <a:off x="4217988" y="1389063"/>
              <a:ext cx="188912" cy="209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8664" name="Equation" r:id="rId20" imgW="114102" imgH="126780" progId="Equation.DSMT4">
                      <p:embed/>
                    </p:oleObj>
                  </mc:Choice>
                  <mc:Fallback>
                    <p:oleObj name="Equation" r:id="rId20" imgW="114102" imgH="126780" progId="Equation.DSMT4">
                      <p:embed/>
                      <p:pic>
                        <p:nvPicPr>
                          <p:cNvPr id="0" name="Picture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17988" y="1389063"/>
                            <a:ext cx="188912" cy="2095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0" name="Object 9"/>
              <p:cNvGraphicFramePr>
                <a:graphicFrameLocks noChangeAspect="1"/>
              </p:cNvGraphicFramePr>
              <p:nvPr/>
            </p:nvGraphicFramePr>
            <p:xfrm>
              <a:off x="3313113" y="3433763"/>
              <a:ext cx="209550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8665" name="Equation" r:id="rId22" imgW="126725" imgH="177415" progId="Equation.DSMT4">
                      <p:embed/>
                    </p:oleObj>
                  </mc:Choice>
                  <mc:Fallback>
                    <p:oleObj name="Equation" r:id="rId22" imgW="126725" imgH="177415" progId="Equation.DSMT4">
                      <p:embed/>
                      <p:pic>
                        <p:nvPicPr>
                          <p:cNvPr id="0" name="Picture 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3113" y="3433763"/>
                            <a:ext cx="209550" cy="292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" name="Object 11"/>
              <p:cNvGraphicFramePr>
                <a:graphicFrameLocks noChangeAspect="1"/>
              </p:cNvGraphicFramePr>
              <p:nvPr/>
            </p:nvGraphicFramePr>
            <p:xfrm>
              <a:off x="5322888" y="4189413"/>
              <a:ext cx="20955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8666" name="Equation" r:id="rId24" imgW="126835" imgH="139518" progId="Equation.DSMT4">
                      <p:embed/>
                    </p:oleObj>
                  </mc:Choice>
                  <mc:Fallback>
                    <p:oleObj name="Equation" r:id="rId24" imgW="126835" imgH="139518" progId="Equation.DSMT4">
                      <p:embed/>
                      <p:pic>
                        <p:nvPicPr>
                          <p:cNvPr id="0" name="Picture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2888" y="4189413"/>
                            <a:ext cx="209550" cy="22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" name="Object 12"/>
              <p:cNvGraphicFramePr>
                <a:graphicFrameLocks noChangeAspect="1"/>
              </p:cNvGraphicFramePr>
              <p:nvPr/>
            </p:nvGraphicFramePr>
            <p:xfrm>
              <a:off x="4151313" y="4586288"/>
              <a:ext cx="209550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8667" name="Equation" r:id="rId26" imgW="126725" imgH="177415" progId="Equation.DSMT4">
                      <p:embed/>
                    </p:oleObj>
                  </mc:Choice>
                  <mc:Fallback>
                    <p:oleObj name="Equation" r:id="rId26" imgW="126725" imgH="177415" progId="Equation.DSMT4">
                      <p:embed/>
                      <p:pic>
                        <p:nvPicPr>
                          <p:cNvPr id="0" name="Picture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1313" y="4586288"/>
                            <a:ext cx="209550" cy="292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48210" name="Object 18"/>
            <p:cNvGraphicFramePr>
              <a:graphicFrameLocks noChangeAspect="1"/>
            </p:cNvGraphicFramePr>
            <p:nvPr/>
          </p:nvGraphicFramePr>
          <p:xfrm>
            <a:off x="6214155" y="3928692"/>
            <a:ext cx="561975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668" name="Equation" r:id="rId28" imgW="393480" imgH="228600" progId="Equation.DSMT4">
                    <p:embed/>
                  </p:oleObj>
                </mc:Choice>
                <mc:Fallback>
                  <p:oleObj name="Equation" r:id="rId28" imgW="393480" imgH="228600" progId="Equation.DSMT4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4155" y="3928692"/>
                          <a:ext cx="561975" cy="327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8211" name="Object 19"/>
            <p:cNvGraphicFramePr>
              <a:graphicFrameLocks noChangeAspect="1"/>
            </p:cNvGraphicFramePr>
            <p:nvPr/>
          </p:nvGraphicFramePr>
          <p:xfrm>
            <a:off x="7065157" y="2782320"/>
            <a:ext cx="273793" cy="3489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669" name="Equation" r:id="rId30" imgW="177646" imgH="228402" progId="Equation.DSMT4">
                    <p:embed/>
                  </p:oleObj>
                </mc:Choice>
                <mc:Fallback>
                  <p:oleObj name="Equation" r:id="rId30" imgW="177646" imgH="228402" progId="Equation.DSMT4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5157" y="2782320"/>
                          <a:ext cx="273793" cy="3489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TextBox 64"/>
          <p:cNvSpPr txBox="1"/>
          <p:nvPr/>
        </p:nvSpPr>
        <p:spPr>
          <a:xfrm flipH="1">
            <a:off x="5705102" y="4895604"/>
            <a:ext cx="2851068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We now allow for dielectric and conductor loss in the resonator.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94798" y="5792274"/>
            <a:ext cx="1717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chemeClr val="bg2"/>
                </a:solidFill>
                <a:latin typeface="+mn-lt"/>
              </a:rPr>
              <a:t>Q</a:t>
            </a:r>
            <a:r>
              <a:rPr lang="en-US" sz="1600" i="1" baseline="-25000" dirty="0" err="1" smtClean="0">
                <a:solidFill>
                  <a:schemeClr val="bg2"/>
                </a:solidFill>
                <a:latin typeface="+mn-lt"/>
              </a:rPr>
              <a:t>d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 =</a:t>
            </a:r>
            <a:r>
              <a:rPr lang="en-US" sz="1600" dirty="0" smtClean="0">
                <a:solidFill>
                  <a:schemeClr val="bg2"/>
                </a:solidFill>
              </a:rPr>
              <a:t> dielectric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Q</a:t>
            </a:r>
          </a:p>
          <a:p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Q</a:t>
            </a:r>
            <a:r>
              <a:rPr lang="en-US" sz="1600" i="1" baseline="-25000" dirty="0">
                <a:solidFill>
                  <a:schemeClr val="bg2"/>
                </a:solidFill>
                <a:latin typeface="+mn-lt"/>
              </a:rPr>
              <a:t>c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= </a:t>
            </a:r>
            <a:r>
              <a:rPr lang="en-US" sz="1600" dirty="0" smtClean="0">
                <a:solidFill>
                  <a:schemeClr val="bg2"/>
                </a:solidFill>
              </a:rPr>
              <a:t>conductor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Q</a:t>
            </a:r>
            <a:endParaRPr lang="en-US" sz="1600" i="1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1239" name="Object 13"/>
          <p:cNvGraphicFramePr>
            <a:graphicFrameLocks noChangeAspect="1"/>
          </p:cNvGraphicFramePr>
          <p:nvPr/>
        </p:nvGraphicFramePr>
        <p:xfrm>
          <a:off x="5320144" y="5221909"/>
          <a:ext cx="3075709" cy="601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55" name="Equation" r:id="rId4" imgW="2209800" imgH="431800" progId="Equation.DSMT4">
                  <p:embed/>
                </p:oleObj>
              </mc:Choice>
              <mc:Fallback>
                <p:oleObj name="Equation" r:id="rId4" imgW="2209800" imgH="4318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144" y="5221909"/>
                        <a:ext cx="3075709" cy="601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1187532" y="103687"/>
            <a:ext cx="6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Rectangular Resonator (cont.)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43100" y="856005"/>
            <a:ext cx="2098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Q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 of TE</a:t>
            </a:r>
            <a:r>
              <a:rPr lang="en-US" sz="2000" b="1" baseline="-25000" dirty="0" smtClean="0">
                <a:solidFill>
                  <a:schemeClr val="bg1"/>
                </a:solidFill>
                <a:latin typeface="+mn-lt"/>
              </a:rPr>
              <a:t>101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 mode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48198" name="Object 7"/>
          <p:cNvGraphicFramePr>
            <a:graphicFrameLocks noChangeAspect="1"/>
          </p:cNvGraphicFramePr>
          <p:nvPr/>
        </p:nvGraphicFramePr>
        <p:xfrm>
          <a:off x="638877" y="1647185"/>
          <a:ext cx="18018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56" name="Equation" r:id="rId6" imgW="1244600" imgH="228600" progId="Equation.DSMT4">
                  <p:embed/>
                </p:oleObj>
              </mc:Choice>
              <mc:Fallback>
                <p:oleObj name="Equation" r:id="rId6" imgW="1244600" imgH="2286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77" y="1647185"/>
                        <a:ext cx="1801813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874112"/>
              </p:ext>
            </p:extLst>
          </p:nvPr>
        </p:nvGraphicFramePr>
        <p:xfrm>
          <a:off x="539750" y="2513013"/>
          <a:ext cx="2997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57" name="Equation" r:id="rId8" imgW="2082600" imgH="444240" progId="Equation.DSMT4">
                  <p:embed/>
                </p:oleObj>
              </mc:Choice>
              <mc:Fallback>
                <p:oleObj name="Equation" r:id="rId8" imgW="2082600" imgH="44424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513013"/>
                        <a:ext cx="29972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371778"/>
              </p:ext>
            </p:extLst>
          </p:nvPr>
        </p:nvGraphicFramePr>
        <p:xfrm>
          <a:off x="608013" y="3224213"/>
          <a:ext cx="36385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58" name="Equation" r:id="rId10" imgW="2514600" imgH="444240" progId="Equation.DSMT4">
                  <p:embed/>
                </p:oleObj>
              </mc:Choice>
              <mc:Fallback>
                <p:oleObj name="Equation" r:id="rId10" imgW="2514600" imgH="44424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3224213"/>
                        <a:ext cx="36385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02" name="Object 10"/>
          <p:cNvGraphicFramePr>
            <a:graphicFrameLocks noChangeAspect="1"/>
          </p:cNvGraphicFramePr>
          <p:nvPr/>
        </p:nvGraphicFramePr>
        <p:xfrm>
          <a:off x="608926" y="4132388"/>
          <a:ext cx="15621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59" name="Equation" r:id="rId12" imgW="1079032" imgH="444307" progId="Equation.DSMT4">
                  <p:embed/>
                </p:oleObj>
              </mc:Choice>
              <mc:Fallback>
                <p:oleObj name="Equation" r:id="rId12" imgW="1079032" imgH="444307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26" y="4132388"/>
                        <a:ext cx="15621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03" name="Object 7"/>
          <p:cNvGraphicFramePr>
            <a:graphicFrameLocks noChangeAspect="1"/>
          </p:cNvGraphicFramePr>
          <p:nvPr/>
        </p:nvGraphicFramePr>
        <p:xfrm>
          <a:off x="659750" y="5197197"/>
          <a:ext cx="2831604" cy="573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60" name="Equation" r:id="rId14" imgW="2133600" imgH="431800" progId="Equation.DSMT4">
                  <p:embed/>
                </p:oleObj>
              </mc:Choice>
              <mc:Fallback>
                <p:oleObj name="Equation" r:id="rId14" imgW="2133600" imgH="4318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50" y="5197197"/>
                        <a:ext cx="2831604" cy="573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04" name="Object 7"/>
          <p:cNvGraphicFramePr>
            <a:graphicFrameLocks noChangeAspect="1"/>
          </p:cNvGraphicFramePr>
          <p:nvPr/>
        </p:nvGraphicFramePr>
        <p:xfrm>
          <a:off x="635442" y="5918884"/>
          <a:ext cx="3414052" cy="61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61" name="Equation" r:id="rId16" imgW="2527300" imgH="457200" progId="Equation.DSMT4">
                  <p:embed/>
                </p:oleObj>
              </mc:Choice>
              <mc:Fallback>
                <p:oleObj name="Equation" r:id="rId16" imgW="2527300" imgH="4572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42" y="5918884"/>
                        <a:ext cx="3414052" cy="617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0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403738"/>
              </p:ext>
            </p:extLst>
          </p:nvPr>
        </p:nvGraphicFramePr>
        <p:xfrm>
          <a:off x="6118492" y="5924393"/>
          <a:ext cx="1300079" cy="599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62" name="Equation" r:id="rId18" imgW="990600" imgH="457200" progId="Equation.DSMT4">
                  <p:embed/>
                </p:oleObj>
              </mc:Choice>
              <mc:Fallback>
                <p:oleObj name="Equation" r:id="rId18" imgW="990600" imgH="4572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492" y="5924393"/>
                        <a:ext cx="1300079" cy="599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025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551376"/>
              </p:ext>
            </p:extLst>
          </p:nvPr>
        </p:nvGraphicFramePr>
        <p:xfrm>
          <a:off x="4253914" y="2095997"/>
          <a:ext cx="12414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63" name="Equation" r:id="rId20" imgW="863280" imgH="482400" progId="Equation.DSMT4">
                  <p:embed/>
                </p:oleObj>
              </mc:Choice>
              <mc:Fallback>
                <p:oleObj name="Equation" r:id="rId20" imgW="863280" imgH="4824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3914" y="2095997"/>
                        <a:ext cx="12414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5418095" y="1238794"/>
            <a:ext cx="3678237" cy="3744912"/>
            <a:chOff x="4973184" y="1234683"/>
            <a:chExt cx="3678237" cy="3744912"/>
          </a:xfrm>
        </p:grpSpPr>
        <p:grpSp>
          <p:nvGrpSpPr>
            <p:cNvPr id="28" name="Group 46"/>
            <p:cNvGrpSpPr/>
            <p:nvPr/>
          </p:nvGrpSpPr>
          <p:grpSpPr>
            <a:xfrm>
              <a:off x="4973184" y="1234683"/>
              <a:ext cx="3678237" cy="3744912"/>
              <a:chOff x="2979738" y="1389063"/>
              <a:chExt cx="3678237" cy="3744912"/>
            </a:xfrm>
          </p:grpSpPr>
          <p:sp>
            <p:nvSpPr>
              <p:cNvPr id="31" name="Cube 30"/>
              <p:cNvSpPr/>
              <p:nvPr/>
            </p:nvSpPr>
            <p:spPr bwMode="auto">
              <a:xfrm>
                <a:off x="3626551" y="2026104"/>
                <a:ext cx="1911928" cy="2517569"/>
              </a:xfrm>
              <a:prstGeom prst="cube">
                <a:avLst>
                  <a:gd name="adj" fmla="val 35559"/>
                </a:avLst>
              </a:prstGeom>
              <a:solidFill>
                <a:srgbClr val="FFC000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5657231" y="3926155"/>
                <a:ext cx="641268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3" name="Straight Arrow Connector 32"/>
              <p:cNvCxnSpPr/>
              <p:nvPr/>
            </p:nvCxnSpPr>
            <p:spPr bwMode="auto">
              <a:xfrm flipV="1">
                <a:off x="4303439" y="1729221"/>
                <a:ext cx="0" cy="475013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V="1">
                <a:off x="3626551" y="3914280"/>
                <a:ext cx="650018" cy="61751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flipH="1">
                <a:off x="4315320" y="3890534"/>
                <a:ext cx="122316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4303439" y="2037978"/>
                <a:ext cx="0" cy="186442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7" name="Straight Arrow Connector 36"/>
              <p:cNvCxnSpPr/>
              <p:nvPr/>
            </p:nvCxnSpPr>
            <p:spPr bwMode="auto">
              <a:xfrm flipH="1">
                <a:off x="3222790" y="4650550"/>
                <a:ext cx="273132" cy="23750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graphicFrame>
            <p:nvGraphicFramePr>
              <p:cNvPr id="38" name="Object 5"/>
              <p:cNvGraphicFramePr>
                <a:graphicFrameLocks noChangeAspect="1"/>
              </p:cNvGraphicFramePr>
              <p:nvPr/>
            </p:nvGraphicFramePr>
            <p:xfrm>
              <a:off x="3971780" y="3256623"/>
              <a:ext cx="644525" cy="398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0864" name="Equation" r:id="rId22" imgW="368300" imgH="228600" progId="Equation.DSMT4">
                      <p:embed/>
                    </p:oleObj>
                  </mc:Choice>
                  <mc:Fallback>
                    <p:oleObj name="Equation" r:id="rId22" imgW="368300" imgH="228600" progId="Equation.DSMT4">
                      <p:embed/>
                      <p:pic>
                        <p:nvPicPr>
                          <p:cNvPr id="0" name="Picture 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1780" y="3256623"/>
                            <a:ext cx="644525" cy="3984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" name="Object 7"/>
              <p:cNvGraphicFramePr>
                <a:graphicFrameLocks noChangeAspect="1"/>
              </p:cNvGraphicFramePr>
              <p:nvPr/>
            </p:nvGraphicFramePr>
            <p:xfrm>
              <a:off x="2979738" y="4903788"/>
              <a:ext cx="209550" cy="230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0865" name="Equation" r:id="rId24" imgW="126835" imgH="139518" progId="Equation.DSMT4">
                      <p:embed/>
                    </p:oleObj>
                  </mc:Choice>
                  <mc:Fallback>
                    <p:oleObj name="Equation" r:id="rId24" imgW="126835" imgH="139518" progId="Equation.DSMT4">
                      <p:embed/>
                      <p:pic>
                        <p:nvPicPr>
                          <p:cNvPr id="0" name="Picture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79738" y="4903788"/>
                            <a:ext cx="209550" cy="2301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" name="Object 7"/>
              <p:cNvGraphicFramePr>
                <a:graphicFrameLocks noChangeAspect="1"/>
              </p:cNvGraphicFramePr>
              <p:nvPr/>
            </p:nvGraphicFramePr>
            <p:xfrm>
              <a:off x="6426200" y="3816350"/>
              <a:ext cx="231775" cy="273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0866" name="Equation" r:id="rId26" imgW="139579" imgH="164957" progId="Equation.DSMT4">
                      <p:embed/>
                    </p:oleObj>
                  </mc:Choice>
                  <mc:Fallback>
                    <p:oleObj name="Equation" r:id="rId26" imgW="139579" imgH="164957" progId="Equation.DSMT4">
                      <p:embed/>
                      <p:pic>
                        <p:nvPicPr>
                          <p:cNvPr id="0" name="Picture 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26200" y="3816350"/>
                            <a:ext cx="231775" cy="2730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Object 8"/>
              <p:cNvGraphicFramePr>
                <a:graphicFrameLocks noChangeAspect="1"/>
              </p:cNvGraphicFramePr>
              <p:nvPr/>
            </p:nvGraphicFramePr>
            <p:xfrm>
              <a:off x="4217988" y="1389063"/>
              <a:ext cx="188912" cy="209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0867" name="Equation" r:id="rId28" imgW="114102" imgH="126780" progId="Equation.DSMT4">
                      <p:embed/>
                    </p:oleObj>
                  </mc:Choice>
                  <mc:Fallback>
                    <p:oleObj name="Equation" r:id="rId28" imgW="114102" imgH="126780" progId="Equation.DSMT4">
                      <p:embed/>
                      <p:pic>
                        <p:nvPicPr>
                          <p:cNvPr id="0" name="Picture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17988" y="1389063"/>
                            <a:ext cx="188912" cy="2095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9"/>
              <p:cNvGraphicFramePr>
                <a:graphicFrameLocks noChangeAspect="1"/>
              </p:cNvGraphicFramePr>
              <p:nvPr/>
            </p:nvGraphicFramePr>
            <p:xfrm>
              <a:off x="3313113" y="3433763"/>
              <a:ext cx="209550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0868" name="Equation" r:id="rId30" imgW="126725" imgH="177415" progId="Equation.DSMT4">
                      <p:embed/>
                    </p:oleObj>
                  </mc:Choice>
                  <mc:Fallback>
                    <p:oleObj name="Equation" r:id="rId30" imgW="126725" imgH="177415" progId="Equation.DSMT4">
                      <p:embed/>
                      <p:pic>
                        <p:nvPicPr>
                          <p:cNvPr id="0" name="Picture 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3113" y="3433763"/>
                            <a:ext cx="209550" cy="292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" name="Object 11"/>
              <p:cNvGraphicFramePr>
                <a:graphicFrameLocks noChangeAspect="1"/>
              </p:cNvGraphicFramePr>
              <p:nvPr/>
            </p:nvGraphicFramePr>
            <p:xfrm>
              <a:off x="5322888" y="4189413"/>
              <a:ext cx="20955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0869" name="Equation" r:id="rId32" imgW="126835" imgH="139518" progId="Equation.DSMT4">
                      <p:embed/>
                    </p:oleObj>
                  </mc:Choice>
                  <mc:Fallback>
                    <p:oleObj name="Equation" r:id="rId32" imgW="126835" imgH="139518" progId="Equation.DSMT4">
                      <p:embed/>
                      <p:pic>
                        <p:nvPicPr>
                          <p:cNvPr id="0" name="Picture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2888" y="4189413"/>
                            <a:ext cx="209550" cy="22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12"/>
              <p:cNvGraphicFramePr>
                <a:graphicFrameLocks noChangeAspect="1"/>
              </p:cNvGraphicFramePr>
              <p:nvPr/>
            </p:nvGraphicFramePr>
            <p:xfrm>
              <a:off x="4151313" y="4586288"/>
              <a:ext cx="209550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0870" name="Equation" r:id="rId34" imgW="126725" imgH="177415" progId="Equation.DSMT4">
                      <p:embed/>
                    </p:oleObj>
                  </mc:Choice>
                  <mc:Fallback>
                    <p:oleObj name="Equation" r:id="rId34" imgW="126725" imgH="177415" progId="Equation.DSMT4">
                      <p:embed/>
                      <p:pic>
                        <p:nvPicPr>
                          <p:cNvPr id="0" name="Picture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1313" y="4586288"/>
                            <a:ext cx="209550" cy="292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9" name="Object 18"/>
            <p:cNvGraphicFramePr>
              <a:graphicFrameLocks noChangeAspect="1"/>
            </p:cNvGraphicFramePr>
            <p:nvPr/>
          </p:nvGraphicFramePr>
          <p:xfrm>
            <a:off x="6242009" y="3971279"/>
            <a:ext cx="515051" cy="2568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0871" name="Equation" r:id="rId36" imgW="355138" imgH="177569" progId="Equation.DSMT4">
                    <p:embed/>
                  </p:oleObj>
                </mc:Choice>
                <mc:Fallback>
                  <p:oleObj name="Equation" r:id="rId36" imgW="355138" imgH="177569" progId="Equation.DSMT4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2009" y="3971279"/>
                          <a:ext cx="515051" cy="2568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9"/>
            <p:cNvGraphicFramePr>
              <a:graphicFrameLocks noChangeAspect="1"/>
            </p:cNvGraphicFramePr>
            <p:nvPr/>
          </p:nvGraphicFramePr>
          <p:xfrm>
            <a:off x="7065157" y="2782320"/>
            <a:ext cx="273793" cy="3489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0872" name="Equation" r:id="rId38" imgW="177646" imgH="228402" progId="Equation.DSMT4">
                    <p:embed/>
                  </p:oleObj>
                </mc:Choice>
                <mc:Fallback>
                  <p:oleObj name="Equation" r:id="rId38" imgW="177646" imgH="228402" progId="Equation.DSMT4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5157" y="2782320"/>
                          <a:ext cx="273793" cy="3489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5026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037629"/>
              </p:ext>
            </p:extLst>
          </p:nvPr>
        </p:nvGraphicFramePr>
        <p:xfrm>
          <a:off x="3264167" y="1721695"/>
          <a:ext cx="28543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73" name="Equation" r:id="rId40" imgW="1981080" imgH="253800" progId="Equation.DSMT4">
                  <p:embed/>
                </p:oleObj>
              </mc:Choice>
              <mc:Fallback>
                <p:oleObj name="Equation" r:id="rId40" imgW="1981080" imgH="25380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4167" y="1721695"/>
                        <a:ext cx="28543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1239" name="Object 13"/>
          <p:cNvGraphicFramePr>
            <a:graphicFrameLocks noChangeAspect="1"/>
          </p:cNvGraphicFramePr>
          <p:nvPr/>
        </p:nvGraphicFramePr>
        <p:xfrm>
          <a:off x="550863" y="2633663"/>
          <a:ext cx="19970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818" name="Equation" r:id="rId4" imgW="1435100" imgH="393700" progId="Equation.DSMT4">
                  <p:embed/>
                </p:oleObj>
              </mc:Choice>
              <mc:Fallback>
                <p:oleObj name="Equation" r:id="rId4" imgW="1435100" imgH="3937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2633663"/>
                        <a:ext cx="19970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1187532" y="103687"/>
            <a:ext cx="6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Rectangular Resonator (cont.)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63734" y="829286"/>
            <a:ext cx="2098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Q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 of TE</a:t>
            </a:r>
            <a:r>
              <a:rPr lang="en-US" sz="2000" b="1" baseline="-25000" dirty="0" smtClean="0">
                <a:solidFill>
                  <a:schemeClr val="bg1"/>
                </a:solidFill>
                <a:latin typeface="+mn-lt"/>
              </a:rPr>
              <a:t>101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 mode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637" y="1491141"/>
            <a:ext cx="3230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Results (from Pozar book):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51275" name="Object 7"/>
          <p:cNvGraphicFramePr>
            <a:graphicFrameLocks noChangeAspect="1"/>
          </p:cNvGraphicFramePr>
          <p:nvPr/>
        </p:nvGraphicFramePr>
        <p:xfrm>
          <a:off x="547707" y="3251097"/>
          <a:ext cx="323373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819" name="Equation" r:id="rId6" imgW="2324100" imgH="444500" progId="Equation.DSMT4">
                  <p:embed/>
                </p:oleObj>
              </mc:Choice>
              <mc:Fallback>
                <p:oleObj name="Equation" r:id="rId6" imgW="2324100" imgH="4445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707" y="3251097"/>
                        <a:ext cx="323373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1276" name="Object 7"/>
          <p:cNvGraphicFramePr>
            <a:graphicFrameLocks noChangeAspect="1"/>
          </p:cNvGraphicFramePr>
          <p:nvPr/>
        </p:nvGraphicFramePr>
        <p:xfrm>
          <a:off x="2535238" y="4876800"/>
          <a:ext cx="105251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820" name="Equation" r:id="rId8" imgW="761760" imgH="431640" progId="Equation.DSMT4">
                  <p:embed/>
                </p:oleObj>
              </mc:Choice>
              <mc:Fallback>
                <p:oleObj name="Equation" r:id="rId8" imgW="761760" imgH="43164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8" y="4876800"/>
                        <a:ext cx="1052512" cy="5984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127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662158"/>
              </p:ext>
            </p:extLst>
          </p:nvPr>
        </p:nvGraphicFramePr>
        <p:xfrm>
          <a:off x="434975" y="5716125"/>
          <a:ext cx="360362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821" name="Equation" r:id="rId10" imgW="2590800" imgH="495300" progId="Equation.DSMT4">
                  <p:embed/>
                </p:oleObj>
              </mc:Choice>
              <mc:Fallback>
                <p:oleObj name="Equation" r:id="rId10" imgW="2590800" imgH="4953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5716125"/>
                        <a:ext cx="3603625" cy="6905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97429" y="4273138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This gives: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51278" name="Object 7"/>
          <p:cNvGraphicFramePr>
            <a:graphicFrameLocks noChangeAspect="1"/>
          </p:cNvGraphicFramePr>
          <p:nvPr/>
        </p:nvGraphicFramePr>
        <p:xfrm>
          <a:off x="574675" y="2003425"/>
          <a:ext cx="16621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822" name="Equation" r:id="rId12" imgW="1193800" imgH="393700" progId="Equation.DSMT4">
                  <p:embed/>
                </p:oleObj>
              </mc:Choice>
              <mc:Fallback>
                <p:oleObj name="Equation" r:id="rId12" imgW="1193800" imgH="3937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2003425"/>
                        <a:ext cx="166211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723822" y="5035139"/>
            <a:ext cx="2262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(This holds for any mode.)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234442" y="1092179"/>
            <a:ext cx="3678237" cy="3744912"/>
            <a:chOff x="4973184" y="1234683"/>
            <a:chExt cx="3678237" cy="3744912"/>
          </a:xfrm>
        </p:grpSpPr>
        <p:grpSp>
          <p:nvGrpSpPr>
            <p:cNvPr id="23" name="Group 46"/>
            <p:cNvGrpSpPr/>
            <p:nvPr/>
          </p:nvGrpSpPr>
          <p:grpSpPr>
            <a:xfrm>
              <a:off x="4973184" y="1234683"/>
              <a:ext cx="3678237" cy="3744912"/>
              <a:chOff x="2979738" y="1389063"/>
              <a:chExt cx="3678237" cy="3744912"/>
            </a:xfrm>
          </p:grpSpPr>
          <p:sp>
            <p:nvSpPr>
              <p:cNvPr id="26" name="Cube 25"/>
              <p:cNvSpPr/>
              <p:nvPr/>
            </p:nvSpPr>
            <p:spPr bwMode="auto">
              <a:xfrm>
                <a:off x="3626551" y="2026104"/>
                <a:ext cx="1911928" cy="2517569"/>
              </a:xfrm>
              <a:prstGeom prst="cube">
                <a:avLst>
                  <a:gd name="adj" fmla="val 35559"/>
                </a:avLst>
              </a:prstGeom>
              <a:solidFill>
                <a:srgbClr val="FFC000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5657231" y="3926155"/>
                <a:ext cx="641268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8" name="Straight Arrow Connector 27"/>
              <p:cNvCxnSpPr/>
              <p:nvPr/>
            </p:nvCxnSpPr>
            <p:spPr bwMode="auto">
              <a:xfrm flipV="1">
                <a:off x="4303439" y="1729221"/>
                <a:ext cx="0" cy="475013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 flipV="1">
                <a:off x="3626551" y="3914280"/>
                <a:ext cx="650018" cy="61751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 flipH="1">
                <a:off x="4315320" y="3890534"/>
                <a:ext cx="122316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4303439" y="2037978"/>
                <a:ext cx="0" cy="186442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 flipH="1">
                <a:off x="3222790" y="4650550"/>
                <a:ext cx="273132" cy="23750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graphicFrame>
            <p:nvGraphicFramePr>
              <p:cNvPr id="33" name="Object 5"/>
              <p:cNvGraphicFramePr>
                <a:graphicFrameLocks noChangeAspect="1"/>
              </p:cNvGraphicFramePr>
              <p:nvPr/>
            </p:nvGraphicFramePr>
            <p:xfrm>
              <a:off x="3971780" y="3256623"/>
              <a:ext cx="644525" cy="398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1823" name="Equation" r:id="rId14" imgW="368300" imgH="228600" progId="Equation.DSMT4">
                      <p:embed/>
                    </p:oleObj>
                  </mc:Choice>
                  <mc:Fallback>
                    <p:oleObj name="Equation" r:id="rId14" imgW="368300" imgH="228600" progId="Equation.DSMT4">
                      <p:embed/>
                      <p:pic>
                        <p:nvPicPr>
                          <p:cNvPr id="0" name="Picture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1780" y="3256623"/>
                            <a:ext cx="644525" cy="3984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" name="Object 7"/>
              <p:cNvGraphicFramePr>
                <a:graphicFrameLocks noChangeAspect="1"/>
              </p:cNvGraphicFramePr>
              <p:nvPr/>
            </p:nvGraphicFramePr>
            <p:xfrm>
              <a:off x="2979738" y="4903788"/>
              <a:ext cx="209550" cy="230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1824" name="Equation" r:id="rId16" imgW="126835" imgH="139518" progId="Equation.DSMT4">
                      <p:embed/>
                    </p:oleObj>
                  </mc:Choice>
                  <mc:Fallback>
                    <p:oleObj name="Equation" r:id="rId16" imgW="126835" imgH="139518" progId="Equation.DSMT4">
                      <p:embed/>
                      <p:pic>
                        <p:nvPicPr>
                          <p:cNvPr id="0" name="Picture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79738" y="4903788"/>
                            <a:ext cx="209550" cy="2301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7"/>
              <p:cNvGraphicFramePr>
                <a:graphicFrameLocks noChangeAspect="1"/>
              </p:cNvGraphicFramePr>
              <p:nvPr/>
            </p:nvGraphicFramePr>
            <p:xfrm>
              <a:off x="6426200" y="3816350"/>
              <a:ext cx="231775" cy="273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1825" name="Equation" r:id="rId18" imgW="139579" imgH="164957" progId="Equation.DSMT4">
                      <p:embed/>
                    </p:oleObj>
                  </mc:Choice>
                  <mc:Fallback>
                    <p:oleObj name="Equation" r:id="rId18" imgW="139579" imgH="164957" progId="Equation.DSMT4">
                      <p:embed/>
                      <p:pic>
                        <p:nvPicPr>
                          <p:cNvPr id="0" name="Picture 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26200" y="3816350"/>
                            <a:ext cx="231775" cy="2730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8"/>
              <p:cNvGraphicFramePr>
                <a:graphicFrameLocks noChangeAspect="1"/>
              </p:cNvGraphicFramePr>
              <p:nvPr/>
            </p:nvGraphicFramePr>
            <p:xfrm>
              <a:off x="4217988" y="1389063"/>
              <a:ext cx="188912" cy="209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1826" name="Equation" r:id="rId20" imgW="114102" imgH="126780" progId="Equation.DSMT4">
                      <p:embed/>
                    </p:oleObj>
                  </mc:Choice>
                  <mc:Fallback>
                    <p:oleObj name="Equation" r:id="rId20" imgW="114102" imgH="126780" progId="Equation.DSMT4">
                      <p:embed/>
                      <p:pic>
                        <p:nvPicPr>
                          <p:cNvPr id="0" name="Picture 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17988" y="1389063"/>
                            <a:ext cx="188912" cy="2095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" name="Object 9"/>
              <p:cNvGraphicFramePr>
                <a:graphicFrameLocks noChangeAspect="1"/>
              </p:cNvGraphicFramePr>
              <p:nvPr/>
            </p:nvGraphicFramePr>
            <p:xfrm>
              <a:off x="3313113" y="3433763"/>
              <a:ext cx="209550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1827" name="Equation" r:id="rId22" imgW="126725" imgH="177415" progId="Equation.DSMT4">
                      <p:embed/>
                    </p:oleObj>
                  </mc:Choice>
                  <mc:Fallback>
                    <p:oleObj name="Equation" r:id="rId22" imgW="126725" imgH="177415" progId="Equation.DSMT4">
                      <p:embed/>
                      <p:pic>
                        <p:nvPicPr>
                          <p:cNvPr id="0" name="Picture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3113" y="3433763"/>
                            <a:ext cx="209550" cy="292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" name="Object 11"/>
              <p:cNvGraphicFramePr>
                <a:graphicFrameLocks noChangeAspect="1"/>
              </p:cNvGraphicFramePr>
              <p:nvPr/>
            </p:nvGraphicFramePr>
            <p:xfrm>
              <a:off x="5322888" y="4189413"/>
              <a:ext cx="20955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1828" name="Equation" r:id="rId24" imgW="126835" imgH="139518" progId="Equation.DSMT4">
                      <p:embed/>
                    </p:oleObj>
                  </mc:Choice>
                  <mc:Fallback>
                    <p:oleObj name="Equation" r:id="rId24" imgW="126835" imgH="139518" progId="Equation.DSMT4">
                      <p:embed/>
                      <p:pic>
                        <p:nvPicPr>
                          <p:cNvPr id="0" name="Picture 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2888" y="4189413"/>
                            <a:ext cx="209550" cy="22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" name="Object 12"/>
              <p:cNvGraphicFramePr>
                <a:graphicFrameLocks noChangeAspect="1"/>
              </p:cNvGraphicFramePr>
              <p:nvPr/>
            </p:nvGraphicFramePr>
            <p:xfrm>
              <a:off x="4151313" y="4586288"/>
              <a:ext cx="209550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1829" name="Equation" r:id="rId26" imgW="126725" imgH="177415" progId="Equation.DSMT4">
                      <p:embed/>
                    </p:oleObj>
                  </mc:Choice>
                  <mc:Fallback>
                    <p:oleObj name="Equation" r:id="rId26" imgW="126725" imgH="177415" progId="Equation.DSMT4">
                      <p:embed/>
                      <p:pic>
                        <p:nvPicPr>
                          <p:cNvPr id="0" name="Picture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1313" y="4586288"/>
                            <a:ext cx="209550" cy="292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4" name="Object 18"/>
            <p:cNvGraphicFramePr>
              <a:graphicFrameLocks noChangeAspect="1"/>
            </p:cNvGraphicFramePr>
            <p:nvPr/>
          </p:nvGraphicFramePr>
          <p:xfrm>
            <a:off x="6214155" y="3928692"/>
            <a:ext cx="561975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830" name="Equation" r:id="rId28" imgW="393480" imgH="228600" progId="Equation.DSMT4">
                    <p:embed/>
                  </p:oleObj>
                </mc:Choice>
                <mc:Fallback>
                  <p:oleObj name="Equation" r:id="rId28" imgW="393480" imgH="228600" progId="Equation.DSMT4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4155" y="3928692"/>
                          <a:ext cx="561975" cy="327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9"/>
            <p:cNvGraphicFramePr>
              <a:graphicFrameLocks noChangeAspect="1"/>
            </p:cNvGraphicFramePr>
            <p:nvPr/>
          </p:nvGraphicFramePr>
          <p:xfrm>
            <a:off x="7065157" y="2782320"/>
            <a:ext cx="273793" cy="3489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831" name="Equation" r:id="rId30" imgW="177646" imgH="228402" progId="Equation.DSMT4">
                    <p:embed/>
                  </p:oleObj>
                </mc:Choice>
                <mc:Fallback>
                  <p:oleObj name="Equation" r:id="rId30" imgW="177646" imgH="228402" progId="Equation.DSMT4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5157" y="2782320"/>
                          <a:ext cx="273793" cy="3489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51288" name="Object 24"/>
          <p:cNvGraphicFramePr>
            <a:graphicFrameLocks noChangeAspect="1"/>
          </p:cNvGraphicFramePr>
          <p:nvPr/>
        </p:nvGraphicFramePr>
        <p:xfrm>
          <a:off x="7018215" y="4774952"/>
          <a:ext cx="11128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832" name="Equation" r:id="rId32" imgW="799753" imgH="266584" progId="Equation.DSMT4">
                  <p:embed/>
                </p:oleObj>
              </mc:Choice>
              <mc:Fallback>
                <p:oleObj name="Equation" r:id="rId32" imgW="799753" imgH="266584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215" y="4774952"/>
                        <a:ext cx="11128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1289" name="Object 25"/>
          <p:cNvGraphicFramePr>
            <a:graphicFrameLocks noChangeAspect="1"/>
          </p:cNvGraphicFramePr>
          <p:nvPr/>
        </p:nvGraphicFramePr>
        <p:xfrm>
          <a:off x="7049450" y="5848619"/>
          <a:ext cx="9890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833" name="Equation" r:id="rId34" imgW="710891" imgH="482391" progId="Equation.DSMT4">
                  <p:embed/>
                </p:oleObj>
              </mc:Choice>
              <mc:Fallback>
                <p:oleObj name="Equation" r:id="rId34" imgW="710891" imgH="482391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9450" y="5848619"/>
                        <a:ext cx="989013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1290" name="Object 26"/>
          <p:cNvGraphicFramePr>
            <a:graphicFrameLocks noChangeAspect="1"/>
          </p:cNvGraphicFramePr>
          <p:nvPr/>
        </p:nvGraphicFramePr>
        <p:xfrm>
          <a:off x="7023100" y="5337175"/>
          <a:ext cx="12001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834" name="Equation" r:id="rId36" imgW="863225" imgH="266584" progId="Equation.DSMT4">
                  <p:embed/>
                </p:oleObj>
              </mc:Choice>
              <mc:Fallback>
                <p:oleObj name="Equation" r:id="rId36" imgW="863225" imgH="266584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5337175"/>
                        <a:ext cx="12001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038600" y="5915182"/>
            <a:ext cx="2401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(This is for the TE</a:t>
            </a:r>
            <a:r>
              <a:rPr lang="en-US" sz="1400" baseline="-25000" dirty="0" smtClean="0">
                <a:solidFill>
                  <a:schemeClr val="bg1"/>
                </a:solidFill>
              </a:rPr>
              <a:t>101</a:t>
            </a:r>
            <a:r>
              <a:rPr lang="en-US" sz="1400" dirty="0" smtClean="0">
                <a:solidFill>
                  <a:schemeClr val="bg1"/>
                </a:solidFill>
              </a:rPr>
              <a:t> mode.)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1104407" y="103687"/>
            <a:ext cx="6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Excitation of Resonator</a:t>
            </a: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402438" name="Object 6"/>
          <p:cNvGraphicFramePr>
            <a:graphicFrameLocks noChangeAspect="1"/>
          </p:cNvGraphicFramePr>
          <p:nvPr/>
        </p:nvGraphicFramePr>
        <p:xfrm>
          <a:off x="5064618" y="5813588"/>
          <a:ext cx="2274331" cy="4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84" name="Equation" r:id="rId4" imgW="1117600" imgH="241300" progId="Equation.DSMT4">
                  <p:embed/>
                </p:oleObj>
              </mc:Choice>
              <mc:Fallback>
                <p:oleObj name="Equation" r:id="rId4" imgW="1117600" imgH="2413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618" y="5813588"/>
                        <a:ext cx="2274331" cy="4894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8"/>
          <p:cNvGraphicFramePr>
            <a:graphicFrameLocks noChangeAspect="1"/>
          </p:cNvGraphicFramePr>
          <p:nvPr/>
        </p:nvGraphicFramePr>
        <p:xfrm>
          <a:off x="5084763" y="788988"/>
          <a:ext cx="188912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85" name="Equation" r:id="rId6" imgW="114102" imgH="126780" progId="Equation.DSMT4">
                  <p:embed/>
                </p:oleObj>
              </mc:Choice>
              <mc:Fallback>
                <p:oleObj name="Equation" r:id="rId6" imgW="114102" imgH="1267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788988"/>
                        <a:ext cx="188912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99301" y="3869623"/>
            <a:ext cx="4083812" cy="2750252"/>
            <a:chOff x="499301" y="3869623"/>
            <a:chExt cx="4083812" cy="2750252"/>
          </a:xfrm>
        </p:grpSpPr>
        <p:sp>
          <p:nvSpPr>
            <p:cNvPr id="89" name="TextBox 88"/>
            <p:cNvSpPr txBox="1"/>
            <p:nvPr/>
          </p:nvSpPr>
          <p:spPr>
            <a:xfrm>
              <a:off x="1158086" y="3869623"/>
              <a:ext cx="1822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Circuit model: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99301" y="4233863"/>
              <a:ext cx="4083812" cy="2386012"/>
              <a:chOff x="499301" y="4233863"/>
              <a:chExt cx="4083812" cy="2386012"/>
            </a:xfrm>
          </p:grpSpPr>
          <p:sp>
            <p:nvSpPr>
              <p:cNvPr id="38" name="Freeform 4"/>
              <p:cNvSpPr>
                <a:spLocks/>
              </p:cNvSpPr>
              <p:nvPr/>
            </p:nvSpPr>
            <p:spPr bwMode="auto">
              <a:xfrm>
                <a:off x="1694181" y="4720281"/>
                <a:ext cx="765131" cy="81679"/>
              </a:xfrm>
              <a:custGeom>
                <a:avLst/>
                <a:gdLst>
                  <a:gd name="T0" fmla="*/ 0 w 600"/>
                  <a:gd name="T1" fmla="*/ 186491535 h 74"/>
                  <a:gd name="T2" fmla="*/ 10080624 w 600"/>
                  <a:gd name="T3" fmla="*/ 131048121 h 74"/>
                  <a:gd name="T4" fmla="*/ 35282186 w 600"/>
                  <a:gd name="T5" fmla="*/ 75604681 h 74"/>
                  <a:gd name="T6" fmla="*/ 75604682 w 600"/>
                  <a:gd name="T7" fmla="*/ 35282185 h 74"/>
                  <a:gd name="T8" fmla="*/ 131048121 w 600"/>
                  <a:gd name="T9" fmla="*/ 10080624 h 74"/>
                  <a:gd name="T10" fmla="*/ 191531847 w 600"/>
                  <a:gd name="T11" fmla="*/ 0 h 74"/>
                  <a:gd name="T12" fmla="*/ 252015622 w 600"/>
                  <a:gd name="T13" fmla="*/ 10080624 h 74"/>
                  <a:gd name="T14" fmla="*/ 302418726 w 600"/>
                  <a:gd name="T15" fmla="*/ 35282185 h 74"/>
                  <a:gd name="T16" fmla="*/ 347781520 w 600"/>
                  <a:gd name="T17" fmla="*/ 75604681 h 74"/>
                  <a:gd name="T18" fmla="*/ 372983072 w 600"/>
                  <a:gd name="T19" fmla="*/ 131048121 h 74"/>
                  <a:gd name="T20" fmla="*/ 378023383 w 600"/>
                  <a:gd name="T21" fmla="*/ 186491535 h 74"/>
                  <a:gd name="T22" fmla="*/ 388104004 w 600"/>
                  <a:gd name="T23" fmla="*/ 131048121 h 74"/>
                  <a:gd name="T24" fmla="*/ 413305556 w 600"/>
                  <a:gd name="T25" fmla="*/ 75604681 h 74"/>
                  <a:gd name="T26" fmla="*/ 453628139 w 600"/>
                  <a:gd name="T27" fmla="*/ 35282185 h 74"/>
                  <a:gd name="T28" fmla="*/ 509071554 w 600"/>
                  <a:gd name="T29" fmla="*/ 10080624 h 74"/>
                  <a:gd name="T30" fmla="*/ 569555279 w 600"/>
                  <a:gd name="T31" fmla="*/ 0 h 74"/>
                  <a:gd name="T32" fmla="*/ 630039005 w 600"/>
                  <a:gd name="T33" fmla="*/ 10080624 h 74"/>
                  <a:gd name="T34" fmla="*/ 680442109 w 600"/>
                  <a:gd name="T35" fmla="*/ 35282185 h 74"/>
                  <a:gd name="T36" fmla="*/ 725804903 w 600"/>
                  <a:gd name="T37" fmla="*/ 75604681 h 74"/>
                  <a:gd name="T38" fmla="*/ 751006455 w 600"/>
                  <a:gd name="T39" fmla="*/ 131048121 h 74"/>
                  <a:gd name="T40" fmla="*/ 756046766 w 600"/>
                  <a:gd name="T41" fmla="*/ 186491535 h 74"/>
                  <a:gd name="T42" fmla="*/ 766127387 w 600"/>
                  <a:gd name="T43" fmla="*/ 131048121 h 74"/>
                  <a:gd name="T44" fmla="*/ 791328939 w 600"/>
                  <a:gd name="T45" fmla="*/ 75604681 h 74"/>
                  <a:gd name="T46" fmla="*/ 831651423 w 600"/>
                  <a:gd name="T47" fmla="*/ 35282185 h 74"/>
                  <a:gd name="T48" fmla="*/ 887095036 w 600"/>
                  <a:gd name="T49" fmla="*/ 10080624 h 74"/>
                  <a:gd name="T50" fmla="*/ 947578761 w 600"/>
                  <a:gd name="T51" fmla="*/ 0 h 74"/>
                  <a:gd name="T52" fmla="*/ 1008062487 w 600"/>
                  <a:gd name="T53" fmla="*/ 10080624 h 74"/>
                  <a:gd name="T54" fmla="*/ 1058465591 w 600"/>
                  <a:gd name="T55" fmla="*/ 35282185 h 74"/>
                  <a:gd name="T56" fmla="*/ 1103828385 w 600"/>
                  <a:gd name="T57" fmla="*/ 75604681 h 74"/>
                  <a:gd name="T58" fmla="*/ 1129029937 w 600"/>
                  <a:gd name="T59" fmla="*/ 131048121 h 74"/>
                  <a:gd name="T60" fmla="*/ 1134070248 w 600"/>
                  <a:gd name="T61" fmla="*/ 186491535 h 74"/>
                  <a:gd name="T62" fmla="*/ 1144150869 w 600"/>
                  <a:gd name="T63" fmla="*/ 131048121 h 74"/>
                  <a:gd name="T64" fmla="*/ 1169352421 w 600"/>
                  <a:gd name="T65" fmla="*/ 75604681 h 74"/>
                  <a:gd name="T66" fmla="*/ 1209674905 w 600"/>
                  <a:gd name="T67" fmla="*/ 35282185 h 74"/>
                  <a:gd name="T68" fmla="*/ 1265118320 w 600"/>
                  <a:gd name="T69" fmla="*/ 10080624 h 74"/>
                  <a:gd name="T70" fmla="*/ 1325602045 w 600"/>
                  <a:gd name="T71" fmla="*/ 0 h 74"/>
                  <a:gd name="T72" fmla="*/ 1386085770 w 600"/>
                  <a:gd name="T73" fmla="*/ 10080624 h 74"/>
                  <a:gd name="T74" fmla="*/ 1436488875 w 600"/>
                  <a:gd name="T75" fmla="*/ 35282185 h 74"/>
                  <a:gd name="T76" fmla="*/ 1481851669 w 600"/>
                  <a:gd name="T77" fmla="*/ 75604681 h 74"/>
                  <a:gd name="T78" fmla="*/ 1507053221 w 600"/>
                  <a:gd name="T79" fmla="*/ 131048121 h 74"/>
                  <a:gd name="T80" fmla="*/ 1512093532 w 600"/>
                  <a:gd name="T81" fmla="*/ 186491535 h 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00"/>
                  <a:gd name="T124" fmla="*/ 0 h 74"/>
                  <a:gd name="T125" fmla="*/ 600 w 600"/>
                  <a:gd name="T126" fmla="*/ 74 h 7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00" h="74">
                    <a:moveTo>
                      <a:pt x="0" y="74"/>
                    </a:moveTo>
                    <a:lnTo>
                      <a:pt x="4" y="52"/>
                    </a:lnTo>
                    <a:lnTo>
                      <a:pt x="14" y="30"/>
                    </a:lnTo>
                    <a:lnTo>
                      <a:pt x="30" y="14"/>
                    </a:lnTo>
                    <a:lnTo>
                      <a:pt x="52" y="4"/>
                    </a:lnTo>
                    <a:lnTo>
                      <a:pt x="76" y="0"/>
                    </a:lnTo>
                    <a:lnTo>
                      <a:pt x="100" y="4"/>
                    </a:lnTo>
                    <a:lnTo>
                      <a:pt x="120" y="14"/>
                    </a:lnTo>
                    <a:lnTo>
                      <a:pt x="138" y="30"/>
                    </a:lnTo>
                    <a:lnTo>
                      <a:pt x="148" y="52"/>
                    </a:lnTo>
                    <a:lnTo>
                      <a:pt x="150" y="74"/>
                    </a:lnTo>
                    <a:lnTo>
                      <a:pt x="154" y="52"/>
                    </a:lnTo>
                    <a:lnTo>
                      <a:pt x="164" y="30"/>
                    </a:lnTo>
                    <a:lnTo>
                      <a:pt x="180" y="14"/>
                    </a:lnTo>
                    <a:lnTo>
                      <a:pt x="202" y="4"/>
                    </a:lnTo>
                    <a:lnTo>
                      <a:pt x="226" y="0"/>
                    </a:lnTo>
                    <a:lnTo>
                      <a:pt x="250" y="4"/>
                    </a:lnTo>
                    <a:lnTo>
                      <a:pt x="270" y="14"/>
                    </a:lnTo>
                    <a:lnTo>
                      <a:pt x="288" y="30"/>
                    </a:lnTo>
                    <a:lnTo>
                      <a:pt x="298" y="52"/>
                    </a:lnTo>
                    <a:lnTo>
                      <a:pt x="300" y="74"/>
                    </a:lnTo>
                    <a:lnTo>
                      <a:pt x="304" y="52"/>
                    </a:lnTo>
                    <a:lnTo>
                      <a:pt x="314" y="30"/>
                    </a:lnTo>
                    <a:lnTo>
                      <a:pt x="330" y="14"/>
                    </a:lnTo>
                    <a:lnTo>
                      <a:pt x="352" y="4"/>
                    </a:lnTo>
                    <a:lnTo>
                      <a:pt x="376" y="0"/>
                    </a:lnTo>
                    <a:lnTo>
                      <a:pt x="400" y="4"/>
                    </a:lnTo>
                    <a:lnTo>
                      <a:pt x="420" y="14"/>
                    </a:lnTo>
                    <a:lnTo>
                      <a:pt x="438" y="30"/>
                    </a:lnTo>
                    <a:lnTo>
                      <a:pt x="448" y="52"/>
                    </a:lnTo>
                    <a:lnTo>
                      <a:pt x="450" y="74"/>
                    </a:lnTo>
                    <a:lnTo>
                      <a:pt x="454" y="52"/>
                    </a:lnTo>
                    <a:lnTo>
                      <a:pt x="464" y="30"/>
                    </a:lnTo>
                    <a:lnTo>
                      <a:pt x="480" y="14"/>
                    </a:lnTo>
                    <a:lnTo>
                      <a:pt x="502" y="4"/>
                    </a:lnTo>
                    <a:lnTo>
                      <a:pt x="526" y="0"/>
                    </a:lnTo>
                    <a:lnTo>
                      <a:pt x="550" y="4"/>
                    </a:lnTo>
                    <a:lnTo>
                      <a:pt x="570" y="14"/>
                    </a:lnTo>
                    <a:lnTo>
                      <a:pt x="588" y="30"/>
                    </a:lnTo>
                    <a:lnTo>
                      <a:pt x="598" y="52"/>
                    </a:lnTo>
                    <a:lnTo>
                      <a:pt x="600" y="74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Line 5"/>
              <p:cNvSpPr>
                <a:spLocks noChangeShapeType="1"/>
              </p:cNvSpPr>
              <p:nvPr/>
            </p:nvSpPr>
            <p:spPr bwMode="auto">
              <a:xfrm flipV="1">
                <a:off x="1694181" y="4762224"/>
                <a:ext cx="1275" cy="3973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Line 6"/>
              <p:cNvSpPr>
                <a:spLocks noChangeShapeType="1"/>
              </p:cNvSpPr>
              <p:nvPr/>
            </p:nvSpPr>
            <p:spPr bwMode="auto">
              <a:xfrm flipV="1">
                <a:off x="2459313" y="4762224"/>
                <a:ext cx="1275" cy="3973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7"/>
              <p:cNvSpPr>
                <a:spLocks/>
              </p:cNvSpPr>
              <p:nvPr/>
            </p:nvSpPr>
            <p:spPr bwMode="auto">
              <a:xfrm>
                <a:off x="3761311" y="5388064"/>
                <a:ext cx="71412" cy="496698"/>
              </a:xfrm>
              <a:custGeom>
                <a:avLst/>
                <a:gdLst>
                  <a:gd name="T0" fmla="*/ 0 w 56"/>
                  <a:gd name="T1" fmla="*/ 0 h 450"/>
                  <a:gd name="T2" fmla="*/ 50403124 w 56"/>
                  <a:gd name="T3" fmla="*/ 10080625 h 450"/>
                  <a:gd name="T4" fmla="*/ 90725625 w 56"/>
                  <a:gd name="T5" fmla="*/ 35282190 h 450"/>
                  <a:gd name="T6" fmla="*/ 126007828 w 56"/>
                  <a:gd name="T7" fmla="*/ 70564381 h 450"/>
                  <a:gd name="T8" fmla="*/ 141128761 w 56"/>
                  <a:gd name="T9" fmla="*/ 120967517 h 450"/>
                  <a:gd name="T10" fmla="*/ 141128761 w 56"/>
                  <a:gd name="T11" fmla="*/ 171370628 h 450"/>
                  <a:gd name="T12" fmla="*/ 126007828 w 56"/>
                  <a:gd name="T13" fmla="*/ 216733478 h 450"/>
                  <a:gd name="T14" fmla="*/ 90725625 w 56"/>
                  <a:gd name="T15" fmla="*/ 257055967 h 450"/>
                  <a:gd name="T16" fmla="*/ 50403124 w 56"/>
                  <a:gd name="T17" fmla="*/ 277217212 h 450"/>
                  <a:gd name="T18" fmla="*/ 0 w 56"/>
                  <a:gd name="T19" fmla="*/ 287297834 h 450"/>
                  <a:gd name="T20" fmla="*/ 50403124 w 56"/>
                  <a:gd name="T21" fmla="*/ 292338145 h 450"/>
                  <a:gd name="T22" fmla="*/ 90725625 w 56"/>
                  <a:gd name="T23" fmla="*/ 317539701 h 450"/>
                  <a:gd name="T24" fmla="*/ 126007828 w 56"/>
                  <a:gd name="T25" fmla="*/ 352821879 h 450"/>
                  <a:gd name="T26" fmla="*/ 141128761 w 56"/>
                  <a:gd name="T27" fmla="*/ 403224990 h 450"/>
                  <a:gd name="T28" fmla="*/ 141128761 w 56"/>
                  <a:gd name="T29" fmla="*/ 453628200 h 450"/>
                  <a:gd name="T30" fmla="*/ 126007828 w 56"/>
                  <a:gd name="T31" fmla="*/ 498991001 h 450"/>
                  <a:gd name="T32" fmla="*/ 90725625 w 56"/>
                  <a:gd name="T33" fmla="*/ 539313490 h 450"/>
                  <a:gd name="T34" fmla="*/ 50403124 w 56"/>
                  <a:gd name="T35" fmla="*/ 564515045 h 450"/>
                  <a:gd name="T36" fmla="*/ 0 w 56"/>
                  <a:gd name="T37" fmla="*/ 569555356 h 450"/>
                  <a:gd name="T38" fmla="*/ 50403124 w 56"/>
                  <a:gd name="T39" fmla="*/ 574595668 h 450"/>
                  <a:gd name="T40" fmla="*/ 90725625 w 56"/>
                  <a:gd name="T41" fmla="*/ 599797223 h 450"/>
                  <a:gd name="T42" fmla="*/ 126007828 w 56"/>
                  <a:gd name="T43" fmla="*/ 640119712 h 450"/>
                  <a:gd name="T44" fmla="*/ 141128761 w 56"/>
                  <a:gd name="T45" fmla="*/ 685482512 h 450"/>
                  <a:gd name="T46" fmla="*/ 141128761 w 56"/>
                  <a:gd name="T47" fmla="*/ 735885624 h 450"/>
                  <a:gd name="T48" fmla="*/ 126007828 w 56"/>
                  <a:gd name="T49" fmla="*/ 781248424 h 450"/>
                  <a:gd name="T50" fmla="*/ 90725625 w 56"/>
                  <a:gd name="T51" fmla="*/ 821570913 h 450"/>
                  <a:gd name="T52" fmla="*/ 50403124 w 56"/>
                  <a:gd name="T53" fmla="*/ 846772667 h 450"/>
                  <a:gd name="T54" fmla="*/ 0 w 56"/>
                  <a:gd name="T55" fmla="*/ 851812978 h 450"/>
                  <a:gd name="T56" fmla="*/ 50403124 w 56"/>
                  <a:gd name="T57" fmla="*/ 861893601 h 450"/>
                  <a:gd name="T58" fmla="*/ 90725625 w 56"/>
                  <a:gd name="T59" fmla="*/ 882054845 h 450"/>
                  <a:gd name="T60" fmla="*/ 126007828 w 56"/>
                  <a:gd name="T61" fmla="*/ 922377334 h 450"/>
                  <a:gd name="T62" fmla="*/ 141128761 w 56"/>
                  <a:gd name="T63" fmla="*/ 967740134 h 450"/>
                  <a:gd name="T64" fmla="*/ 141128761 w 56"/>
                  <a:gd name="T65" fmla="*/ 1018143246 h 450"/>
                  <a:gd name="T66" fmla="*/ 126007828 w 56"/>
                  <a:gd name="T67" fmla="*/ 1068546357 h 450"/>
                  <a:gd name="T68" fmla="*/ 90725625 w 56"/>
                  <a:gd name="T69" fmla="*/ 1103828535 h 450"/>
                  <a:gd name="T70" fmla="*/ 50403124 w 56"/>
                  <a:gd name="T71" fmla="*/ 1129030091 h 450"/>
                  <a:gd name="T72" fmla="*/ 0 w 56"/>
                  <a:gd name="T73" fmla="*/ 1134070402 h 4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6"/>
                  <a:gd name="T112" fmla="*/ 0 h 450"/>
                  <a:gd name="T113" fmla="*/ 56 w 56"/>
                  <a:gd name="T114" fmla="*/ 450 h 4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6" h="450">
                    <a:moveTo>
                      <a:pt x="0" y="0"/>
                    </a:moveTo>
                    <a:lnTo>
                      <a:pt x="20" y="4"/>
                    </a:lnTo>
                    <a:lnTo>
                      <a:pt x="36" y="14"/>
                    </a:lnTo>
                    <a:lnTo>
                      <a:pt x="50" y="28"/>
                    </a:lnTo>
                    <a:lnTo>
                      <a:pt x="56" y="48"/>
                    </a:lnTo>
                    <a:lnTo>
                      <a:pt x="56" y="68"/>
                    </a:lnTo>
                    <a:lnTo>
                      <a:pt x="50" y="86"/>
                    </a:lnTo>
                    <a:lnTo>
                      <a:pt x="36" y="102"/>
                    </a:lnTo>
                    <a:lnTo>
                      <a:pt x="20" y="110"/>
                    </a:lnTo>
                    <a:lnTo>
                      <a:pt x="0" y="114"/>
                    </a:lnTo>
                    <a:lnTo>
                      <a:pt x="20" y="116"/>
                    </a:lnTo>
                    <a:lnTo>
                      <a:pt x="36" y="126"/>
                    </a:lnTo>
                    <a:lnTo>
                      <a:pt x="50" y="140"/>
                    </a:lnTo>
                    <a:lnTo>
                      <a:pt x="56" y="160"/>
                    </a:lnTo>
                    <a:lnTo>
                      <a:pt x="56" y="180"/>
                    </a:lnTo>
                    <a:lnTo>
                      <a:pt x="50" y="198"/>
                    </a:lnTo>
                    <a:lnTo>
                      <a:pt x="36" y="214"/>
                    </a:lnTo>
                    <a:lnTo>
                      <a:pt x="20" y="224"/>
                    </a:lnTo>
                    <a:lnTo>
                      <a:pt x="0" y="226"/>
                    </a:lnTo>
                    <a:lnTo>
                      <a:pt x="20" y="228"/>
                    </a:lnTo>
                    <a:lnTo>
                      <a:pt x="36" y="238"/>
                    </a:lnTo>
                    <a:lnTo>
                      <a:pt x="50" y="254"/>
                    </a:lnTo>
                    <a:lnTo>
                      <a:pt x="56" y="272"/>
                    </a:lnTo>
                    <a:lnTo>
                      <a:pt x="56" y="292"/>
                    </a:lnTo>
                    <a:lnTo>
                      <a:pt x="50" y="310"/>
                    </a:lnTo>
                    <a:lnTo>
                      <a:pt x="36" y="326"/>
                    </a:lnTo>
                    <a:lnTo>
                      <a:pt x="20" y="336"/>
                    </a:lnTo>
                    <a:lnTo>
                      <a:pt x="0" y="338"/>
                    </a:lnTo>
                    <a:lnTo>
                      <a:pt x="20" y="342"/>
                    </a:lnTo>
                    <a:lnTo>
                      <a:pt x="36" y="350"/>
                    </a:lnTo>
                    <a:lnTo>
                      <a:pt x="50" y="366"/>
                    </a:lnTo>
                    <a:lnTo>
                      <a:pt x="56" y="384"/>
                    </a:lnTo>
                    <a:lnTo>
                      <a:pt x="56" y="404"/>
                    </a:lnTo>
                    <a:lnTo>
                      <a:pt x="50" y="424"/>
                    </a:lnTo>
                    <a:lnTo>
                      <a:pt x="36" y="438"/>
                    </a:lnTo>
                    <a:lnTo>
                      <a:pt x="20" y="448"/>
                    </a:lnTo>
                    <a:lnTo>
                      <a:pt x="0" y="45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Line 8"/>
              <p:cNvSpPr>
                <a:spLocks noChangeShapeType="1"/>
              </p:cNvSpPr>
              <p:nvPr/>
            </p:nvSpPr>
            <p:spPr bwMode="auto">
              <a:xfrm>
                <a:off x="3761311" y="5388064"/>
                <a:ext cx="35706" cy="110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Line 9"/>
              <p:cNvSpPr>
                <a:spLocks noChangeShapeType="1"/>
              </p:cNvSpPr>
              <p:nvPr/>
            </p:nvSpPr>
            <p:spPr bwMode="auto">
              <a:xfrm>
                <a:off x="3761311" y="5884762"/>
                <a:ext cx="35706" cy="110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10"/>
              <p:cNvSpPr>
                <a:spLocks/>
              </p:cNvSpPr>
              <p:nvPr/>
            </p:nvSpPr>
            <p:spPr bwMode="auto">
              <a:xfrm>
                <a:off x="3343039" y="5474158"/>
                <a:ext cx="145375" cy="311264"/>
              </a:xfrm>
              <a:custGeom>
                <a:avLst/>
                <a:gdLst>
                  <a:gd name="T0" fmla="*/ 141128762 w 114"/>
                  <a:gd name="T1" fmla="*/ 0 h 282"/>
                  <a:gd name="T2" fmla="*/ 287297835 w 114"/>
                  <a:gd name="T3" fmla="*/ 60483749 h 282"/>
                  <a:gd name="T4" fmla="*/ 0 w 114"/>
                  <a:gd name="T5" fmla="*/ 176410911 h 282"/>
                  <a:gd name="T6" fmla="*/ 287297835 w 114"/>
                  <a:gd name="T7" fmla="*/ 297378408 h 282"/>
                  <a:gd name="T8" fmla="*/ 0 w 114"/>
                  <a:gd name="T9" fmla="*/ 413305545 h 282"/>
                  <a:gd name="T10" fmla="*/ 287297835 w 114"/>
                  <a:gd name="T11" fmla="*/ 534273092 h 282"/>
                  <a:gd name="T12" fmla="*/ 0 w 114"/>
                  <a:gd name="T13" fmla="*/ 650200229 h 282"/>
                  <a:gd name="T14" fmla="*/ 141128762 w 114"/>
                  <a:gd name="T15" fmla="*/ 710683953 h 2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4"/>
                  <a:gd name="T25" fmla="*/ 0 h 282"/>
                  <a:gd name="T26" fmla="*/ 114 w 114"/>
                  <a:gd name="T27" fmla="*/ 282 h 28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4" h="282">
                    <a:moveTo>
                      <a:pt x="56" y="0"/>
                    </a:moveTo>
                    <a:lnTo>
                      <a:pt x="114" y="24"/>
                    </a:lnTo>
                    <a:lnTo>
                      <a:pt x="0" y="70"/>
                    </a:lnTo>
                    <a:lnTo>
                      <a:pt x="114" y="118"/>
                    </a:lnTo>
                    <a:lnTo>
                      <a:pt x="0" y="164"/>
                    </a:lnTo>
                    <a:lnTo>
                      <a:pt x="114" y="212"/>
                    </a:lnTo>
                    <a:lnTo>
                      <a:pt x="0" y="258"/>
                    </a:lnTo>
                    <a:lnTo>
                      <a:pt x="56" y="282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Line 11"/>
              <p:cNvSpPr>
                <a:spLocks noChangeShapeType="1"/>
              </p:cNvSpPr>
              <p:nvPr/>
            </p:nvSpPr>
            <p:spPr bwMode="auto">
              <a:xfrm>
                <a:off x="4085216" y="5712573"/>
                <a:ext cx="191283" cy="110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Line 12"/>
              <p:cNvSpPr>
                <a:spLocks noChangeShapeType="1"/>
              </p:cNvSpPr>
              <p:nvPr/>
            </p:nvSpPr>
            <p:spPr bwMode="auto">
              <a:xfrm>
                <a:off x="4085216" y="5588951"/>
                <a:ext cx="191283" cy="110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13"/>
              <p:cNvSpPr>
                <a:spLocks/>
              </p:cNvSpPr>
              <p:nvPr/>
            </p:nvSpPr>
            <p:spPr bwMode="auto">
              <a:xfrm>
                <a:off x="2459313" y="4762224"/>
                <a:ext cx="1337704" cy="625840"/>
              </a:xfrm>
              <a:custGeom>
                <a:avLst/>
                <a:gdLst>
                  <a:gd name="T0" fmla="*/ 0 w 1049"/>
                  <a:gd name="T1" fmla="*/ 0 h 567"/>
                  <a:gd name="T2" fmla="*/ 2147483647 w 1049"/>
                  <a:gd name="T3" fmla="*/ 0 h 567"/>
                  <a:gd name="T4" fmla="*/ 2147483647 w 1049"/>
                  <a:gd name="T5" fmla="*/ 1428929963 h 567"/>
                  <a:gd name="T6" fmla="*/ 0 60000 65536"/>
                  <a:gd name="T7" fmla="*/ 0 60000 65536"/>
                  <a:gd name="T8" fmla="*/ 0 60000 65536"/>
                  <a:gd name="T9" fmla="*/ 0 w 1049"/>
                  <a:gd name="T10" fmla="*/ 0 h 567"/>
                  <a:gd name="T11" fmla="*/ 1049 w 1049"/>
                  <a:gd name="T12" fmla="*/ 567 h 5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9" h="567">
                    <a:moveTo>
                      <a:pt x="0" y="0"/>
                    </a:moveTo>
                    <a:lnTo>
                      <a:pt x="1049" y="0"/>
                    </a:lnTo>
                    <a:lnTo>
                      <a:pt x="1049" y="56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14"/>
              <p:cNvSpPr>
                <a:spLocks/>
              </p:cNvSpPr>
              <p:nvPr/>
            </p:nvSpPr>
            <p:spPr bwMode="auto">
              <a:xfrm>
                <a:off x="547759" y="5884762"/>
                <a:ext cx="3249257" cy="695377"/>
              </a:xfrm>
              <a:custGeom>
                <a:avLst/>
                <a:gdLst>
                  <a:gd name="T0" fmla="*/ 2147483647 w 2548"/>
                  <a:gd name="T1" fmla="*/ 0 h 630"/>
                  <a:gd name="T2" fmla="*/ 2147483647 w 2548"/>
                  <a:gd name="T3" fmla="*/ 1587698219 h 630"/>
                  <a:gd name="T4" fmla="*/ 0 w 2548"/>
                  <a:gd name="T5" fmla="*/ 1587698219 h 630"/>
                  <a:gd name="T6" fmla="*/ 0 60000 65536"/>
                  <a:gd name="T7" fmla="*/ 0 60000 65536"/>
                  <a:gd name="T8" fmla="*/ 0 60000 65536"/>
                  <a:gd name="T9" fmla="*/ 0 w 2548"/>
                  <a:gd name="T10" fmla="*/ 0 h 630"/>
                  <a:gd name="T11" fmla="*/ 2548 w 2548"/>
                  <a:gd name="T12" fmla="*/ 630 h 6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8" h="630">
                    <a:moveTo>
                      <a:pt x="2548" y="0"/>
                    </a:moveTo>
                    <a:lnTo>
                      <a:pt x="2548" y="630"/>
                    </a:lnTo>
                    <a:lnTo>
                      <a:pt x="0" y="63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15"/>
              <p:cNvSpPr>
                <a:spLocks/>
              </p:cNvSpPr>
              <p:nvPr/>
            </p:nvSpPr>
            <p:spPr bwMode="auto">
              <a:xfrm>
                <a:off x="3414451" y="5257819"/>
                <a:ext cx="765131" cy="331132"/>
              </a:xfrm>
              <a:custGeom>
                <a:avLst/>
                <a:gdLst>
                  <a:gd name="T0" fmla="*/ 1512093532 w 600"/>
                  <a:gd name="T1" fmla="*/ 756046766 h 300"/>
                  <a:gd name="T2" fmla="*/ 1512093532 w 600"/>
                  <a:gd name="T3" fmla="*/ 0 h 300"/>
                  <a:gd name="T4" fmla="*/ 0 w 600"/>
                  <a:gd name="T5" fmla="*/ 0 h 300"/>
                  <a:gd name="T6" fmla="*/ 0 w 600"/>
                  <a:gd name="T7" fmla="*/ 493950622 h 3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300"/>
                  <a:gd name="T14" fmla="*/ 600 w 600"/>
                  <a:gd name="T15" fmla="*/ 300 h 3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300">
                    <a:moveTo>
                      <a:pt x="600" y="300"/>
                    </a:moveTo>
                    <a:lnTo>
                      <a:pt x="600" y="0"/>
                    </a:lnTo>
                    <a:lnTo>
                      <a:pt x="0" y="0"/>
                    </a:lnTo>
                    <a:lnTo>
                      <a:pt x="0" y="196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Line 16"/>
              <p:cNvSpPr>
                <a:spLocks noChangeShapeType="1"/>
              </p:cNvSpPr>
              <p:nvPr/>
            </p:nvSpPr>
            <p:spPr bwMode="auto">
              <a:xfrm flipH="1">
                <a:off x="547759" y="4762224"/>
                <a:ext cx="1146422" cy="110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17"/>
              <p:cNvSpPr>
                <a:spLocks/>
              </p:cNvSpPr>
              <p:nvPr/>
            </p:nvSpPr>
            <p:spPr bwMode="auto">
              <a:xfrm>
                <a:off x="3414451" y="5712573"/>
                <a:ext cx="765131" cy="371971"/>
              </a:xfrm>
              <a:custGeom>
                <a:avLst/>
                <a:gdLst>
                  <a:gd name="T0" fmla="*/ 1512093532 w 600"/>
                  <a:gd name="T1" fmla="*/ 0 h 337"/>
                  <a:gd name="T2" fmla="*/ 1512093532 w 600"/>
                  <a:gd name="T3" fmla="*/ 849291158 h 337"/>
                  <a:gd name="T4" fmla="*/ 0 w 600"/>
                  <a:gd name="T5" fmla="*/ 849291158 h 337"/>
                  <a:gd name="T6" fmla="*/ 0 w 600"/>
                  <a:gd name="T7" fmla="*/ 166330146 h 3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337"/>
                  <a:gd name="T14" fmla="*/ 600 w 600"/>
                  <a:gd name="T15" fmla="*/ 337 h 3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337">
                    <a:moveTo>
                      <a:pt x="600" y="0"/>
                    </a:moveTo>
                    <a:lnTo>
                      <a:pt x="600" y="337"/>
                    </a:lnTo>
                    <a:lnTo>
                      <a:pt x="0" y="337"/>
                    </a:lnTo>
                    <a:lnTo>
                      <a:pt x="0" y="66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18"/>
              <p:cNvSpPr>
                <a:spLocks/>
              </p:cNvSpPr>
              <p:nvPr/>
            </p:nvSpPr>
            <p:spPr bwMode="auto">
              <a:xfrm>
                <a:off x="499301" y="4720281"/>
                <a:ext cx="96917" cy="81679"/>
              </a:xfrm>
              <a:custGeom>
                <a:avLst/>
                <a:gdLst>
                  <a:gd name="T0" fmla="*/ 191531848 w 76"/>
                  <a:gd name="T1" fmla="*/ 95765923 h 74"/>
                  <a:gd name="T2" fmla="*/ 181451227 w 76"/>
                  <a:gd name="T3" fmla="*/ 50403117 h 74"/>
                  <a:gd name="T4" fmla="*/ 156249674 w 76"/>
                  <a:gd name="T5" fmla="*/ 20161248 h 74"/>
                  <a:gd name="T6" fmla="*/ 115927191 w 76"/>
                  <a:gd name="T7" fmla="*/ 0 h 74"/>
                  <a:gd name="T8" fmla="*/ 75604682 w 76"/>
                  <a:gd name="T9" fmla="*/ 0 h 74"/>
                  <a:gd name="T10" fmla="*/ 35282186 w 76"/>
                  <a:gd name="T11" fmla="*/ 20161248 h 74"/>
                  <a:gd name="T12" fmla="*/ 10080624 w 76"/>
                  <a:gd name="T13" fmla="*/ 50403117 h 74"/>
                  <a:gd name="T14" fmla="*/ 0 w 76"/>
                  <a:gd name="T15" fmla="*/ 95765923 h 74"/>
                  <a:gd name="T16" fmla="*/ 10080624 w 76"/>
                  <a:gd name="T17" fmla="*/ 136088431 h 74"/>
                  <a:gd name="T18" fmla="*/ 35282186 w 76"/>
                  <a:gd name="T19" fmla="*/ 166330294 h 74"/>
                  <a:gd name="T20" fmla="*/ 75604682 w 76"/>
                  <a:gd name="T21" fmla="*/ 186491535 h 74"/>
                  <a:gd name="T22" fmla="*/ 115927191 w 76"/>
                  <a:gd name="T23" fmla="*/ 186491535 h 74"/>
                  <a:gd name="T24" fmla="*/ 156249674 w 76"/>
                  <a:gd name="T25" fmla="*/ 166330294 h 74"/>
                  <a:gd name="T26" fmla="*/ 181451227 w 76"/>
                  <a:gd name="T27" fmla="*/ 136088431 h 74"/>
                  <a:gd name="T28" fmla="*/ 191531848 w 76"/>
                  <a:gd name="T29" fmla="*/ 95765923 h 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6"/>
                  <a:gd name="T46" fmla="*/ 0 h 74"/>
                  <a:gd name="T47" fmla="*/ 76 w 76"/>
                  <a:gd name="T48" fmla="*/ 74 h 7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6" h="74">
                    <a:moveTo>
                      <a:pt x="76" y="38"/>
                    </a:moveTo>
                    <a:lnTo>
                      <a:pt x="72" y="20"/>
                    </a:lnTo>
                    <a:lnTo>
                      <a:pt x="62" y="8"/>
                    </a:lnTo>
                    <a:lnTo>
                      <a:pt x="46" y="0"/>
                    </a:lnTo>
                    <a:lnTo>
                      <a:pt x="30" y="0"/>
                    </a:lnTo>
                    <a:lnTo>
                      <a:pt x="14" y="8"/>
                    </a:lnTo>
                    <a:lnTo>
                      <a:pt x="4" y="20"/>
                    </a:lnTo>
                    <a:lnTo>
                      <a:pt x="0" y="38"/>
                    </a:lnTo>
                    <a:lnTo>
                      <a:pt x="4" y="54"/>
                    </a:lnTo>
                    <a:lnTo>
                      <a:pt x="14" y="66"/>
                    </a:lnTo>
                    <a:lnTo>
                      <a:pt x="30" y="74"/>
                    </a:lnTo>
                    <a:lnTo>
                      <a:pt x="46" y="74"/>
                    </a:lnTo>
                    <a:lnTo>
                      <a:pt x="62" y="66"/>
                    </a:lnTo>
                    <a:lnTo>
                      <a:pt x="72" y="5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19"/>
              <p:cNvSpPr>
                <a:spLocks/>
              </p:cNvSpPr>
              <p:nvPr/>
            </p:nvSpPr>
            <p:spPr bwMode="auto">
              <a:xfrm>
                <a:off x="499301" y="6539299"/>
                <a:ext cx="96917" cy="80576"/>
              </a:xfrm>
              <a:custGeom>
                <a:avLst/>
                <a:gdLst>
                  <a:gd name="T0" fmla="*/ 191531848 w 76"/>
                  <a:gd name="T1" fmla="*/ 93246963 h 73"/>
                  <a:gd name="T2" fmla="*/ 181451227 w 76"/>
                  <a:gd name="T3" fmla="*/ 52924306 h 73"/>
                  <a:gd name="T4" fmla="*/ 156249674 w 76"/>
                  <a:gd name="T5" fmla="*/ 20161335 h 73"/>
                  <a:gd name="T6" fmla="*/ 115927191 w 76"/>
                  <a:gd name="T7" fmla="*/ 0 h 73"/>
                  <a:gd name="T8" fmla="*/ 75604682 w 76"/>
                  <a:gd name="T9" fmla="*/ 0 h 73"/>
                  <a:gd name="T10" fmla="*/ 35282186 w 76"/>
                  <a:gd name="T11" fmla="*/ 20161335 h 73"/>
                  <a:gd name="T12" fmla="*/ 10080624 w 76"/>
                  <a:gd name="T13" fmla="*/ 52924306 h 73"/>
                  <a:gd name="T14" fmla="*/ 0 w 76"/>
                  <a:gd name="T15" fmla="*/ 93246963 h 73"/>
                  <a:gd name="T16" fmla="*/ 10080624 w 76"/>
                  <a:gd name="T17" fmla="*/ 133569645 h 73"/>
                  <a:gd name="T18" fmla="*/ 35282186 w 76"/>
                  <a:gd name="T19" fmla="*/ 163811638 h 73"/>
                  <a:gd name="T20" fmla="*/ 75604682 w 76"/>
                  <a:gd name="T21" fmla="*/ 183972966 h 73"/>
                  <a:gd name="T22" fmla="*/ 115927191 w 76"/>
                  <a:gd name="T23" fmla="*/ 183972966 h 73"/>
                  <a:gd name="T24" fmla="*/ 156249674 w 76"/>
                  <a:gd name="T25" fmla="*/ 163811638 h 73"/>
                  <a:gd name="T26" fmla="*/ 181451227 w 76"/>
                  <a:gd name="T27" fmla="*/ 133569645 h 73"/>
                  <a:gd name="T28" fmla="*/ 191531848 w 76"/>
                  <a:gd name="T29" fmla="*/ 93246963 h 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6"/>
                  <a:gd name="T46" fmla="*/ 0 h 73"/>
                  <a:gd name="T47" fmla="*/ 76 w 76"/>
                  <a:gd name="T48" fmla="*/ 73 h 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6" h="73">
                    <a:moveTo>
                      <a:pt x="76" y="37"/>
                    </a:moveTo>
                    <a:lnTo>
                      <a:pt x="72" y="21"/>
                    </a:lnTo>
                    <a:lnTo>
                      <a:pt x="62" y="8"/>
                    </a:lnTo>
                    <a:lnTo>
                      <a:pt x="46" y="0"/>
                    </a:lnTo>
                    <a:lnTo>
                      <a:pt x="30" y="0"/>
                    </a:lnTo>
                    <a:lnTo>
                      <a:pt x="14" y="8"/>
                    </a:lnTo>
                    <a:lnTo>
                      <a:pt x="4" y="21"/>
                    </a:lnTo>
                    <a:lnTo>
                      <a:pt x="0" y="37"/>
                    </a:lnTo>
                    <a:lnTo>
                      <a:pt x="4" y="53"/>
                    </a:lnTo>
                    <a:lnTo>
                      <a:pt x="14" y="65"/>
                    </a:lnTo>
                    <a:lnTo>
                      <a:pt x="30" y="73"/>
                    </a:lnTo>
                    <a:lnTo>
                      <a:pt x="46" y="73"/>
                    </a:lnTo>
                    <a:lnTo>
                      <a:pt x="62" y="65"/>
                    </a:lnTo>
                    <a:lnTo>
                      <a:pt x="72" y="53"/>
                    </a:lnTo>
                    <a:lnTo>
                      <a:pt x="7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21"/>
              <p:cNvSpPr>
                <a:spLocks noChangeArrowheads="1"/>
              </p:cNvSpPr>
              <p:nvPr/>
            </p:nvSpPr>
            <p:spPr bwMode="auto">
              <a:xfrm>
                <a:off x="1112113" y="4893891"/>
                <a:ext cx="192360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(probe inductance)</a:t>
                </a:r>
              </a:p>
            </p:txBody>
          </p:sp>
          <p:sp>
            <p:nvSpPr>
              <p:cNvPr id="56" name="Rectangle 22"/>
              <p:cNvSpPr>
                <a:spLocks noChangeArrowheads="1"/>
              </p:cNvSpPr>
              <p:nvPr/>
            </p:nvSpPr>
            <p:spPr bwMode="auto">
              <a:xfrm>
                <a:off x="1120837" y="6017522"/>
                <a:ext cx="185948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kern="0" dirty="0" smtClean="0">
                    <a:solidFill>
                      <a:srgbClr val="0000FF"/>
                    </a:solidFill>
                  </a:rPr>
                  <a:t>T</a:t>
                </a:r>
                <a:r>
                  <a:rPr kumimoji="0" lang="en-US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ank</a:t>
                </a: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 (</a:t>
                </a:r>
                <a:r>
                  <a:rPr kumimoji="0" lang="en-US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+mn-lt"/>
                  </a:rPr>
                  <a:t>RLC</a:t>
                </a: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) circuit</a:t>
                </a:r>
              </a:p>
            </p:txBody>
          </p:sp>
          <p:graphicFrame>
            <p:nvGraphicFramePr>
              <p:cNvPr id="103" name="Object 7"/>
              <p:cNvGraphicFramePr>
                <a:graphicFrameLocks noChangeAspect="1"/>
              </p:cNvGraphicFramePr>
              <p:nvPr/>
            </p:nvGraphicFramePr>
            <p:xfrm>
              <a:off x="2006600" y="4233863"/>
              <a:ext cx="322263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886" name="Equation" r:id="rId8" imgW="190417" imgH="241195" progId="Equation.DSMT4">
                      <p:embed/>
                    </p:oleObj>
                  </mc:Choice>
                  <mc:Fallback>
                    <p:oleObj name="Equation" r:id="rId8" imgW="190417" imgH="241195" progId="Equation.DSMT4">
                      <p:embed/>
                      <p:pic>
                        <p:nvPicPr>
                          <p:cNvPr id="0" name="Picture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6600" y="4233863"/>
                            <a:ext cx="322263" cy="406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2449" name="Object 17"/>
              <p:cNvGraphicFramePr>
                <a:graphicFrameLocks noChangeAspect="1"/>
              </p:cNvGraphicFramePr>
              <p:nvPr/>
            </p:nvGraphicFramePr>
            <p:xfrm>
              <a:off x="3019425" y="5518150"/>
              <a:ext cx="258763" cy="257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887" name="Equation" r:id="rId10" imgW="152268" imgH="152268" progId="Equation.DSMT4">
                      <p:embed/>
                    </p:oleObj>
                  </mc:Choice>
                  <mc:Fallback>
                    <p:oleObj name="Equation" r:id="rId10" imgW="152268" imgH="152268" progId="Equation.DSMT4">
                      <p:embed/>
                      <p:pic>
                        <p:nvPicPr>
                          <p:cNvPr id="0" name="Picture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19425" y="5518150"/>
                            <a:ext cx="258763" cy="2571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2450" name="Object 18"/>
              <p:cNvGraphicFramePr>
                <a:graphicFrameLocks noChangeAspect="1"/>
              </p:cNvGraphicFramePr>
              <p:nvPr/>
            </p:nvGraphicFramePr>
            <p:xfrm>
              <a:off x="3535363" y="5527675"/>
              <a:ext cx="236537" cy="257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888" name="Equation" r:id="rId12" imgW="139639" imgH="152334" progId="Equation.DSMT4">
                      <p:embed/>
                    </p:oleObj>
                  </mc:Choice>
                  <mc:Fallback>
                    <p:oleObj name="Equation" r:id="rId12" imgW="139639" imgH="152334" progId="Equation.DSMT4">
                      <p:embed/>
                      <p:pic>
                        <p:nvPicPr>
                          <p:cNvPr id="0" name="Picture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5363" y="5527675"/>
                            <a:ext cx="236537" cy="2571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2451" name="Object 19"/>
              <p:cNvGraphicFramePr>
                <a:graphicFrameLocks noChangeAspect="1"/>
              </p:cNvGraphicFramePr>
              <p:nvPr/>
            </p:nvGraphicFramePr>
            <p:xfrm>
              <a:off x="4325938" y="5507038"/>
              <a:ext cx="257175" cy="3000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889" name="Equation" r:id="rId14" imgW="152202" imgH="177569" progId="Equation.DSMT4">
                      <p:embed/>
                    </p:oleObj>
                  </mc:Choice>
                  <mc:Fallback>
                    <p:oleObj name="Equation" r:id="rId14" imgW="152202" imgH="177569" progId="Equation.DSMT4">
                      <p:embed/>
                      <p:pic>
                        <p:nvPicPr>
                          <p:cNvPr id="0" name="Picture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5938" y="5507038"/>
                            <a:ext cx="257175" cy="3000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9" name="TextBox 58"/>
          <p:cNvSpPr txBox="1"/>
          <p:nvPr/>
        </p:nvSpPr>
        <p:spPr>
          <a:xfrm>
            <a:off x="5308271" y="4370120"/>
            <a:ext cx="3515098" cy="116955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 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The value of the circuit elements will depend on where the resonator is fed, and also the size of the probe. The values of </a:t>
            </a:r>
            <a:r>
              <a:rPr lang="en-US" sz="1400" i="1" dirty="0" smtClean="0">
                <a:solidFill>
                  <a:schemeClr val="bg2"/>
                </a:solidFill>
                <a:latin typeface="+mn-lt"/>
              </a:rPr>
              <a:t>Q</a:t>
            </a:r>
            <a:r>
              <a:rPr lang="en-US" sz="1400" dirty="0" smtClean="0">
                <a:solidFill>
                  <a:schemeClr val="bg2"/>
                </a:solidFill>
              </a:rPr>
              <a:t> and </a:t>
            </a:r>
            <a:r>
              <a:rPr lang="en-US" sz="1400" i="1" dirty="0" smtClean="0">
                <a:solidFill>
                  <a:schemeClr val="bg2"/>
                </a:solidFill>
                <a:sym typeface="Symbol"/>
              </a:rPr>
              <a:t></a:t>
            </a:r>
            <a:r>
              <a:rPr lang="en-US" sz="1400" baseline="-25000" dirty="0" smtClean="0">
                <a:solidFill>
                  <a:schemeClr val="bg2"/>
                </a:solidFill>
                <a:sym typeface="Symbol"/>
              </a:rPr>
              <a:t>0</a:t>
            </a:r>
            <a:r>
              <a:rPr lang="en-US" sz="1400" dirty="0" smtClean="0">
                <a:solidFill>
                  <a:schemeClr val="bg2"/>
                </a:solidFill>
                <a:sym typeface="Symbol"/>
              </a:rPr>
              <a:t> do not depend on the feed.</a:t>
            </a:r>
            <a:endParaRPr lang="en-US" sz="1400" dirty="0">
              <a:solidFill>
                <a:schemeClr val="bg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13883" y="1129146"/>
            <a:ext cx="6510867" cy="3404754"/>
            <a:chOff x="1013883" y="1129146"/>
            <a:chExt cx="6510867" cy="3404754"/>
          </a:xfrm>
        </p:grpSpPr>
        <p:sp>
          <p:nvSpPr>
            <p:cNvPr id="76" name="TextBox 75"/>
            <p:cNvSpPr txBox="1"/>
            <p:nvPr/>
          </p:nvSpPr>
          <p:spPr>
            <a:xfrm>
              <a:off x="4448150" y="2150931"/>
              <a:ext cx="248739" cy="311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h</a:t>
              </a:r>
              <a:endParaRPr lang="en-US" i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30954" y="1224891"/>
              <a:ext cx="2315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Practical excitation by a coaxial probe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40243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0054273"/>
                </p:ext>
              </p:extLst>
            </p:nvPr>
          </p:nvGraphicFramePr>
          <p:xfrm>
            <a:off x="2111417" y="2218046"/>
            <a:ext cx="989013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890" name="Equation" r:id="rId16" imgW="583947" imgH="203112" progId="Equation.DSMT4">
                    <p:embed/>
                  </p:oleObj>
                </mc:Choice>
                <mc:Fallback>
                  <p:oleObj name="Equation" r:id="rId16" imgW="583947" imgH="203112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1417" y="2218046"/>
                          <a:ext cx="989013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" name="Cube 80"/>
            <p:cNvSpPr/>
            <p:nvPr/>
          </p:nvSpPr>
          <p:spPr bwMode="auto">
            <a:xfrm>
              <a:off x="4493326" y="1426029"/>
              <a:ext cx="1911928" cy="2517569"/>
            </a:xfrm>
            <a:prstGeom prst="cube">
              <a:avLst>
                <a:gd name="adj" fmla="val 35559"/>
              </a:avLst>
            </a:prstGeom>
            <a:solidFill>
              <a:srgbClr val="FFC000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>
              <a:off x="6524006" y="3326080"/>
              <a:ext cx="64126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 flipV="1">
              <a:off x="5170214" y="1129146"/>
              <a:ext cx="0" cy="47501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flipV="1">
              <a:off x="4493326" y="3314205"/>
              <a:ext cx="650018" cy="61751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flipH="1">
              <a:off x="5182095" y="3290459"/>
              <a:ext cx="12231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5170214" y="1437903"/>
              <a:ext cx="0" cy="186442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1" name="Straight Arrow Connector 90"/>
            <p:cNvCxnSpPr/>
            <p:nvPr/>
          </p:nvCxnSpPr>
          <p:spPr bwMode="auto">
            <a:xfrm flipH="1">
              <a:off x="4089565" y="4050475"/>
              <a:ext cx="273132" cy="23750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9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1405414"/>
                </p:ext>
              </p:extLst>
            </p:nvPr>
          </p:nvGraphicFramePr>
          <p:xfrm>
            <a:off x="4848080" y="2294598"/>
            <a:ext cx="644525" cy="398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891" name="Equation" r:id="rId18" imgW="368300" imgH="228600" progId="Equation.DSMT4">
                    <p:embed/>
                  </p:oleObj>
                </mc:Choice>
                <mc:Fallback>
                  <p:oleObj name="Equation" r:id="rId18" imgW="368300" imgH="22860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8080" y="2294598"/>
                          <a:ext cx="644525" cy="398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9202250"/>
                </p:ext>
              </p:extLst>
            </p:nvPr>
          </p:nvGraphicFramePr>
          <p:xfrm>
            <a:off x="3846513" y="4303713"/>
            <a:ext cx="209550" cy="23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892" name="Equation" r:id="rId20" imgW="126835" imgH="139518" progId="Equation.DSMT4">
                    <p:embed/>
                  </p:oleObj>
                </mc:Choice>
                <mc:Fallback>
                  <p:oleObj name="Equation" r:id="rId20" imgW="126835" imgH="139518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6513" y="4303713"/>
                          <a:ext cx="209550" cy="230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6552198"/>
                </p:ext>
              </p:extLst>
            </p:nvPr>
          </p:nvGraphicFramePr>
          <p:xfrm>
            <a:off x="7292975" y="3216275"/>
            <a:ext cx="231775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893" name="Equation" r:id="rId22" imgW="139579" imgH="164957" progId="Equation.DSMT4">
                    <p:embed/>
                  </p:oleObj>
                </mc:Choice>
                <mc:Fallback>
                  <p:oleObj name="Equation" r:id="rId22" imgW="139579" imgH="164957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92975" y="3216275"/>
                          <a:ext cx="231775" cy="273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8895758"/>
                </p:ext>
              </p:extLst>
            </p:nvPr>
          </p:nvGraphicFramePr>
          <p:xfrm>
            <a:off x="6527218" y="2135991"/>
            <a:ext cx="20955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894" name="Equation" r:id="rId24" imgW="126725" imgH="177415" progId="Equation.DSMT4">
                    <p:embed/>
                  </p:oleObj>
                </mc:Choice>
                <mc:Fallback>
                  <p:oleObj name="Equation" r:id="rId24" imgW="126725" imgH="177415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7218" y="2135991"/>
                          <a:ext cx="20955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2804482"/>
                </p:ext>
              </p:extLst>
            </p:nvPr>
          </p:nvGraphicFramePr>
          <p:xfrm>
            <a:off x="6189663" y="3589338"/>
            <a:ext cx="2095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895" name="Equation" r:id="rId26" imgW="126835" imgH="139518" progId="Equation.DSMT4">
                    <p:embed/>
                  </p:oleObj>
                </mc:Choice>
                <mc:Fallback>
                  <p:oleObj name="Equation" r:id="rId26" imgW="126835" imgH="139518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9663" y="3589338"/>
                          <a:ext cx="20955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2945273"/>
                </p:ext>
              </p:extLst>
            </p:nvPr>
          </p:nvGraphicFramePr>
          <p:xfrm>
            <a:off x="5018088" y="3986213"/>
            <a:ext cx="20955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896" name="Equation" r:id="rId28" imgW="126725" imgH="177415" progId="Equation.DSMT4">
                    <p:embed/>
                  </p:oleObj>
                </mc:Choice>
                <mc:Fallback>
                  <p:oleObj name="Equation" r:id="rId28" imgW="126725" imgH="177415" progId="Equation.DSMT4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8088" y="3986213"/>
                          <a:ext cx="20955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" name="Can 78"/>
            <p:cNvSpPr/>
            <p:nvPr/>
          </p:nvSpPr>
          <p:spPr bwMode="auto">
            <a:xfrm rot="5400000">
              <a:off x="2763116" y="1056286"/>
              <a:ext cx="237506" cy="3716977"/>
            </a:xfrm>
            <a:prstGeom prst="can">
              <a:avLst/>
            </a:prstGeom>
            <a:solidFill>
              <a:srgbClr val="DDDDDD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 bwMode="auto">
            <a:xfrm>
              <a:off x="4710670" y="2923061"/>
              <a:ext cx="23280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4495800" y="2095500"/>
              <a:ext cx="0" cy="184785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1047750" y="2800350"/>
              <a:ext cx="345757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1057275" y="3028950"/>
              <a:ext cx="345757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66" name="Freeform 65"/>
            <p:cNvSpPr/>
            <p:nvPr/>
          </p:nvSpPr>
          <p:spPr bwMode="auto">
            <a:xfrm>
              <a:off x="1013883" y="2806700"/>
              <a:ext cx="65617" cy="222250"/>
            </a:xfrm>
            <a:custGeom>
              <a:avLst/>
              <a:gdLst>
                <a:gd name="connsiteX0" fmla="*/ 33867 w 65617"/>
                <a:gd name="connsiteY0" fmla="*/ 0 h 222250"/>
                <a:gd name="connsiteX1" fmla="*/ 8467 w 65617"/>
                <a:gd name="connsiteY1" fmla="*/ 57150 h 222250"/>
                <a:gd name="connsiteX2" fmla="*/ 2117 w 65617"/>
                <a:gd name="connsiteY2" fmla="*/ 127000 h 222250"/>
                <a:gd name="connsiteX3" fmla="*/ 21167 w 65617"/>
                <a:gd name="connsiteY3" fmla="*/ 184150 h 222250"/>
                <a:gd name="connsiteX4" fmla="*/ 65617 w 65617"/>
                <a:gd name="connsiteY4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17" h="222250">
                  <a:moveTo>
                    <a:pt x="33867" y="0"/>
                  </a:moveTo>
                  <a:cubicBezTo>
                    <a:pt x="23813" y="17992"/>
                    <a:pt x="13759" y="35984"/>
                    <a:pt x="8467" y="57150"/>
                  </a:cubicBezTo>
                  <a:cubicBezTo>
                    <a:pt x="3175" y="78316"/>
                    <a:pt x="0" y="105833"/>
                    <a:pt x="2117" y="127000"/>
                  </a:cubicBezTo>
                  <a:cubicBezTo>
                    <a:pt x="4234" y="148167"/>
                    <a:pt x="10584" y="168275"/>
                    <a:pt x="21167" y="184150"/>
                  </a:cubicBezTo>
                  <a:cubicBezTo>
                    <a:pt x="31750" y="200025"/>
                    <a:pt x="48683" y="211137"/>
                    <a:pt x="65617" y="222250"/>
                  </a:cubicBezTo>
                </a:path>
              </a:pathLst>
            </a:cu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2852812"/>
                </p:ext>
              </p:extLst>
            </p:nvPr>
          </p:nvGraphicFramePr>
          <p:xfrm>
            <a:off x="5962789" y="2570343"/>
            <a:ext cx="262330" cy="337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897" name="Equation" r:id="rId30" imgW="177480" imgH="228600" progId="Equation.DSMT4">
                    <p:embed/>
                  </p:oleObj>
                </mc:Choice>
                <mc:Fallback>
                  <p:oleObj name="Equation" r:id="rId30" imgW="1774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5962789" y="2570343"/>
                          <a:ext cx="262330" cy="3372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8246012"/>
                </p:ext>
              </p:extLst>
            </p:nvPr>
          </p:nvGraphicFramePr>
          <p:xfrm>
            <a:off x="5046854" y="3491295"/>
            <a:ext cx="520280" cy="3020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898" name="Equation" r:id="rId32" imgW="393480" imgH="228600" progId="Equation.DSMT4">
                    <p:embed/>
                  </p:oleObj>
                </mc:Choice>
                <mc:Fallback>
                  <p:oleObj name="Equation" r:id="rId32" imgW="3934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5046854" y="3491295"/>
                          <a:ext cx="520280" cy="3020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3459" name="Object 6"/>
          <p:cNvGraphicFramePr>
            <a:graphicFrameLocks noChangeAspect="1"/>
          </p:cNvGraphicFramePr>
          <p:nvPr/>
        </p:nvGraphicFramePr>
        <p:xfrm>
          <a:off x="1316038" y="5208588"/>
          <a:ext cx="2905125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19" name="Equation" r:id="rId4" imgW="1497950" imgH="672808" progId="Equation.DSMT4">
                  <p:embed/>
                </p:oleObj>
              </mc:Choice>
              <mc:Fallback>
                <p:oleObj name="Equation" r:id="rId4" imgW="1497950" imgH="672808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5208588"/>
                        <a:ext cx="2905125" cy="13001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60" name="Object 6"/>
          <p:cNvGraphicFramePr>
            <a:graphicFrameLocks noChangeAspect="1"/>
          </p:cNvGraphicFramePr>
          <p:nvPr/>
        </p:nvGraphicFramePr>
        <p:xfrm>
          <a:off x="1323976" y="3331441"/>
          <a:ext cx="1319398" cy="788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20" name="Equation" r:id="rId6" imgW="698500" imgH="419100" progId="Equation.DSMT4">
                  <p:embed/>
                </p:oleObj>
              </mc:Choice>
              <mc:Fallback>
                <p:oleObj name="Equation" r:id="rId6" imgW="698500" imgH="4191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6" y="3331441"/>
                        <a:ext cx="1319398" cy="78880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61" name="Object 6"/>
          <p:cNvGraphicFramePr>
            <a:graphicFrameLocks noChangeAspect="1"/>
          </p:cNvGraphicFramePr>
          <p:nvPr/>
        </p:nvGraphicFramePr>
        <p:xfrm>
          <a:off x="3074988" y="3289300"/>
          <a:ext cx="1182687" cy="889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21" name="Equation" r:id="rId8" imgW="571252" imgH="431613" progId="Equation.DSMT4">
                  <p:embed/>
                </p:oleObj>
              </mc:Choice>
              <mc:Fallback>
                <p:oleObj name="Equation" r:id="rId8" imgW="571252" imgH="431613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3289300"/>
                        <a:ext cx="1182687" cy="88992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800100" y="2752725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where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95775" y="1162919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(from circuit theory – see next slide)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403466" name="Object 6"/>
          <p:cNvGraphicFramePr>
            <a:graphicFrameLocks noChangeAspect="1"/>
          </p:cNvGraphicFramePr>
          <p:nvPr/>
        </p:nvGraphicFramePr>
        <p:xfrm>
          <a:off x="1589913" y="983673"/>
          <a:ext cx="27749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22" name="Equation" r:id="rId10" imgW="1562100" imgH="673100" progId="Equation.DSMT4">
                  <p:embed/>
                </p:oleObj>
              </mc:Choice>
              <mc:Fallback>
                <p:oleObj name="Equation" r:id="rId10" imgW="1562100" imgH="6731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913" y="983673"/>
                        <a:ext cx="2774950" cy="11906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457200" y="4610100"/>
            <a:ext cx="4028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Approximate form (see slide 39):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403467" name="Object 11"/>
          <p:cNvGraphicFramePr>
            <a:graphicFrameLocks noChangeAspect="1"/>
          </p:cNvGraphicFramePr>
          <p:nvPr/>
        </p:nvGraphicFramePr>
        <p:xfrm>
          <a:off x="6299324" y="2238086"/>
          <a:ext cx="9890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23" name="Equation" r:id="rId12" imgW="583947" imgH="203112" progId="Equation.DSMT4">
                  <p:embed/>
                </p:oleObj>
              </mc:Choice>
              <mc:Fallback>
                <p:oleObj name="Equation" r:id="rId12" imgW="583947" imgH="203112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324" y="2238086"/>
                        <a:ext cx="98901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104407" y="103687"/>
            <a:ext cx="6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Excitation of Resonator (cont.)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764213" y="2943225"/>
            <a:ext cx="2228850" cy="2609850"/>
            <a:chOff x="6440488" y="1019175"/>
            <a:chExt cx="2228850" cy="2609850"/>
          </a:xfrm>
        </p:grpSpPr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7476134" y="1924039"/>
              <a:ext cx="116649" cy="811336"/>
            </a:xfrm>
            <a:custGeom>
              <a:avLst/>
              <a:gdLst>
                <a:gd name="T0" fmla="*/ 0 w 56"/>
                <a:gd name="T1" fmla="*/ 0 h 450"/>
                <a:gd name="T2" fmla="*/ 50403124 w 56"/>
                <a:gd name="T3" fmla="*/ 10080625 h 450"/>
                <a:gd name="T4" fmla="*/ 90725625 w 56"/>
                <a:gd name="T5" fmla="*/ 35282190 h 450"/>
                <a:gd name="T6" fmla="*/ 126007828 w 56"/>
                <a:gd name="T7" fmla="*/ 70564381 h 450"/>
                <a:gd name="T8" fmla="*/ 141128761 w 56"/>
                <a:gd name="T9" fmla="*/ 120967517 h 450"/>
                <a:gd name="T10" fmla="*/ 141128761 w 56"/>
                <a:gd name="T11" fmla="*/ 171370628 h 450"/>
                <a:gd name="T12" fmla="*/ 126007828 w 56"/>
                <a:gd name="T13" fmla="*/ 216733478 h 450"/>
                <a:gd name="T14" fmla="*/ 90725625 w 56"/>
                <a:gd name="T15" fmla="*/ 257055967 h 450"/>
                <a:gd name="T16" fmla="*/ 50403124 w 56"/>
                <a:gd name="T17" fmla="*/ 277217212 h 450"/>
                <a:gd name="T18" fmla="*/ 0 w 56"/>
                <a:gd name="T19" fmla="*/ 287297834 h 450"/>
                <a:gd name="T20" fmla="*/ 50403124 w 56"/>
                <a:gd name="T21" fmla="*/ 292338145 h 450"/>
                <a:gd name="T22" fmla="*/ 90725625 w 56"/>
                <a:gd name="T23" fmla="*/ 317539701 h 450"/>
                <a:gd name="T24" fmla="*/ 126007828 w 56"/>
                <a:gd name="T25" fmla="*/ 352821879 h 450"/>
                <a:gd name="T26" fmla="*/ 141128761 w 56"/>
                <a:gd name="T27" fmla="*/ 403224990 h 450"/>
                <a:gd name="T28" fmla="*/ 141128761 w 56"/>
                <a:gd name="T29" fmla="*/ 453628200 h 450"/>
                <a:gd name="T30" fmla="*/ 126007828 w 56"/>
                <a:gd name="T31" fmla="*/ 498991001 h 450"/>
                <a:gd name="T32" fmla="*/ 90725625 w 56"/>
                <a:gd name="T33" fmla="*/ 539313490 h 450"/>
                <a:gd name="T34" fmla="*/ 50403124 w 56"/>
                <a:gd name="T35" fmla="*/ 564515045 h 450"/>
                <a:gd name="T36" fmla="*/ 0 w 56"/>
                <a:gd name="T37" fmla="*/ 569555356 h 450"/>
                <a:gd name="T38" fmla="*/ 50403124 w 56"/>
                <a:gd name="T39" fmla="*/ 574595668 h 450"/>
                <a:gd name="T40" fmla="*/ 90725625 w 56"/>
                <a:gd name="T41" fmla="*/ 599797223 h 450"/>
                <a:gd name="T42" fmla="*/ 126007828 w 56"/>
                <a:gd name="T43" fmla="*/ 640119712 h 450"/>
                <a:gd name="T44" fmla="*/ 141128761 w 56"/>
                <a:gd name="T45" fmla="*/ 685482512 h 450"/>
                <a:gd name="T46" fmla="*/ 141128761 w 56"/>
                <a:gd name="T47" fmla="*/ 735885624 h 450"/>
                <a:gd name="T48" fmla="*/ 126007828 w 56"/>
                <a:gd name="T49" fmla="*/ 781248424 h 450"/>
                <a:gd name="T50" fmla="*/ 90725625 w 56"/>
                <a:gd name="T51" fmla="*/ 821570913 h 450"/>
                <a:gd name="T52" fmla="*/ 50403124 w 56"/>
                <a:gd name="T53" fmla="*/ 846772667 h 450"/>
                <a:gd name="T54" fmla="*/ 0 w 56"/>
                <a:gd name="T55" fmla="*/ 851812978 h 450"/>
                <a:gd name="T56" fmla="*/ 50403124 w 56"/>
                <a:gd name="T57" fmla="*/ 861893601 h 450"/>
                <a:gd name="T58" fmla="*/ 90725625 w 56"/>
                <a:gd name="T59" fmla="*/ 882054845 h 450"/>
                <a:gd name="T60" fmla="*/ 126007828 w 56"/>
                <a:gd name="T61" fmla="*/ 922377334 h 450"/>
                <a:gd name="T62" fmla="*/ 141128761 w 56"/>
                <a:gd name="T63" fmla="*/ 967740134 h 450"/>
                <a:gd name="T64" fmla="*/ 141128761 w 56"/>
                <a:gd name="T65" fmla="*/ 1018143246 h 450"/>
                <a:gd name="T66" fmla="*/ 126007828 w 56"/>
                <a:gd name="T67" fmla="*/ 1068546357 h 450"/>
                <a:gd name="T68" fmla="*/ 90725625 w 56"/>
                <a:gd name="T69" fmla="*/ 1103828535 h 450"/>
                <a:gd name="T70" fmla="*/ 50403124 w 56"/>
                <a:gd name="T71" fmla="*/ 1129030091 h 450"/>
                <a:gd name="T72" fmla="*/ 0 w 56"/>
                <a:gd name="T73" fmla="*/ 1134070402 h 4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450"/>
                <a:gd name="T113" fmla="*/ 56 w 56"/>
                <a:gd name="T114" fmla="*/ 450 h 4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450">
                  <a:moveTo>
                    <a:pt x="0" y="0"/>
                  </a:moveTo>
                  <a:lnTo>
                    <a:pt x="20" y="4"/>
                  </a:lnTo>
                  <a:lnTo>
                    <a:pt x="36" y="14"/>
                  </a:lnTo>
                  <a:lnTo>
                    <a:pt x="50" y="28"/>
                  </a:lnTo>
                  <a:lnTo>
                    <a:pt x="56" y="48"/>
                  </a:lnTo>
                  <a:lnTo>
                    <a:pt x="56" y="68"/>
                  </a:lnTo>
                  <a:lnTo>
                    <a:pt x="50" y="86"/>
                  </a:lnTo>
                  <a:lnTo>
                    <a:pt x="36" y="102"/>
                  </a:lnTo>
                  <a:lnTo>
                    <a:pt x="20" y="110"/>
                  </a:lnTo>
                  <a:lnTo>
                    <a:pt x="0" y="114"/>
                  </a:lnTo>
                  <a:lnTo>
                    <a:pt x="20" y="116"/>
                  </a:lnTo>
                  <a:lnTo>
                    <a:pt x="36" y="126"/>
                  </a:lnTo>
                  <a:lnTo>
                    <a:pt x="50" y="140"/>
                  </a:lnTo>
                  <a:lnTo>
                    <a:pt x="56" y="160"/>
                  </a:lnTo>
                  <a:lnTo>
                    <a:pt x="56" y="180"/>
                  </a:lnTo>
                  <a:lnTo>
                    <a:pt x="50" y="198"/>
                  </a:lnTo>
                  <a:lnTo>
                    <a:pt x="36" y="214"/>
                  </a:lnTo>
                  <a:lnTo>
                    <a:pt x="20" y="224"/>
                  </a:lnTo>
                  <a:lnTo>
                    <a:pt x="0" y="226"/>
                  </a:lnTo>
                  <a:lnTo>
                    <a:pt x="20" y="228"/>
                  </a:lnTo>
                  <a:lnTo>
                    <a:pt x="36" y="238"/>
                  </a:lnTo>
                  <a:lnTo>
                    <a:pt x="50" y="254"/>
                  </a:lnTo>
                  <a:lnTo>
                    <a:pt x="56" y="272"/>
                  </a:lnTo>
                  <a:lnTo>
                    <a:pt x="56" y="292"/>
                  </a:lnTo>
                  <a:lnTo>
                    <a:pt x="50" y="310"/>
                  </a:lnTo>
                  <a:lnTo>
                    <a:pt x="36" y="326"/>
                  </a:lnTo>
                  <a:lnTo>
                    <a:pt x="20" y="336"/>
                  </a:lnTo>
                  <a:lnTo>
                    <a:pt x="0" y="338"/>
                  </a:lnTo>
                  <a:lnTo>
                    <a:pt x="20" y="342"/>
                  </a:lnTo>
                  <a:lnTo>
                    <a:pt x="36" y="350"/>
                  </a:lnTo>
                  <a:lnTo>
                    <a:pt x="50" y="366"/>
                  </a:lnTo>
                  <a:lnTo>
                    <a:pt x="56" y="384"/>
                  </a:lnTo>
                  <a:lnTo>
                    <a:pt x="56" y="404"/>
                  </a:lnTo>
                  <a:lnTo>
                    <a:pt x="50" y="424"/>
                  </a:lnTo>
                  <a:lnTo>
                    <a:pt x="36" y="438"/>
                  </a:lnTo>
                  <a:lnTo>
                    <a:pt x="20" y="448"/>
                  </a:lnTo>
                  <a:lnTo>
                    <a:pt x="0" y="45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7476134" y="1924039"/>
              <a:ext cx="58324" cy="18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7476134" y="2735375"/>
              <a:ext cx="58324" cy="18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6792903" y="2064670"/>
              <a:ext cx="237464" cy="508437"/>
            </a:xfrm>
            <a:custGeom>
              <a:avLst/>
              <a:gdLst>
                <a:gd name="T0" fmla="*/ 141128762 w 114"/>
                <a:gd name="T1" fmla="*/ 0 h 282"/>
                <a:gd name="T2" fmla="*/ 287297835 w 114"/>
                <a:gd name="T3" fmla="*/ 60483749 h 282"/>
                <a:gd name="T4" fmla="*/ 0 w 114"/>
                <a:gd name="T5" fmla="*/ 176410911 h 282"/>
                <a:gd name="T6" fmla="*/ 287297835 w 114"/>
                <a:gd name="T7" fmla="*/ 297378408 h 282"/>
                <a:gd name="T8" fmla="*/ 0 w 114"/>
                <a:gd name="T9" fmla="*/ 413305545 h 282"/>
                <a:gd name="T10" fmla="*/ 287297835 w 114"/>
                <a:gd name="T11" fmla="*/ 534273092 h 282"/>
                <a:gd name="T12" fmla="*/ 0 w 114"/>
                <a:gd name="T13" fmla="*/ 650200229 h 282"/>
                <a:gd name="T14" fmla="*/ 141128762 w 114"/>
                <a:gd name="T15" fmla="*/ 710683953 h 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282"/>
                <a:gd name="T26" fmla="*/ 114 w 114"/>
                <a:gd name="T27" fmla="*/ 282 h 2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282">
                  <a:moveTo>
                    <a:pt x="56" y="0"/>
                  </a:moveTo>
                  <a:lnTo>
                    <a:pt x="114" y="24"/>
                  </a:lnTo>
                  <a:lnTo>
                    <a:pt x="0" y="70"/>
                  </a:lnTo>
                  <a:lnTo>
                    <a:pt x="114" y="118"/>
                  </a:lnTo>
                  <a:lnTo>
                    <a:pt x="0" y="164"/>
                  </a:lnTo>
                  <a:lnTo>
                    <a:pt x="114" y="212"/>
                  </a:lnTo>
                  <a:lnTo>
                    <a:pt x="0" y="258"/>
                  </a:lnTo>
                  <a:lnTo>
                    <a:pt x="56" y="28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Line 11"/>
            <p:cNvSpPr>
              <a:spLocks noChangeShapeType="1"/>
            </p:cNvSpPr>
            <p:nvPr/>
          </p:nvSpPr>
          <p:spPr bwMode="auto">
            <a:xfrm>
              <a:off x="8005221" y="2454111"/>
              <a:ext cx="3029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Line 12"/>
            <p:cNvSpPr>
              <a:spLocks noChangeShapeType="1"/>
            </p:cNvSpPr>
            <p:nvPr/>
          </p:nvSpPr>
          <p:spPr bwMode="auto">
            <a:xfrm>
              <a:off x="8005221" y="2252180"/>
              <a:ext cx="3029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6909552" y="1711289"/>
              <a:ext cx="1249811" cy="540891"/>
            </a:xfrm>
            <a:custGeom>
              <a:avLst/>
              <a:gdLst>
                <a:gd name="T0" fmla="*/ 1512093532 w 600"/>
                <a:gd name="T1" fmla="*/ 756046766 h 300"/>
                <a:gd name="T2" fmla="*/ 1512093532 w 600"/>
                <a:gd name="T3" fmla="*/ 0 h 300"/>
                <a:gd name="T4" fmla="*/ 0 w 600"/>
                <a:gd name="T5" fmla="*/ 0 h 300"/>
                <a:gd name="T6" fmla="*/ 0 w 600"/>
                <a:gd name="T7" fmla="*/ 493950622 h 3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00"/>
                <a:gd name="T14" fmla="*/ 600 w 600"/>
                <a:gd name="T15" fmla="*/ 300 h 3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00">
                  <a:moveTo>
                    <a:pt x="600" y="30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19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6909552" y="2454111"/>
              <a:ext cx="1249811" cy="607600"/>
            </a:xfrm>
            <a:custGeom>
              <a:avLst/>
              <a:gdLst>
                <a:gd name="T0" fmla="*/ 1512093532 w 600"/>
                <a:gd name="T1" fmla="*/ 0 h 337"/>
                <a:gd name="T2" fmla="*/ 1512093532 w 600"/>
                <a:gd name="T3" fmla="*/ 849291158 h 337"/>
                <a:gd name="T4" fmla="*/ 0 w 600"/>
                <a:gd name="T5" fmla="*/ 849291158 h 337"/>
                <a:gd name="T6" fmla="*/ 0 w 600"/>
                <a:gd name="T7" fmla="*/ 16633014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37"/>
                <a:gd name="T14" fmla="*/ 600 w 600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37">
                  <a:moveTo>
                    <a:pt x="600" y="0"/>
                  </a:moveTo>
                  <a:lnTo>
                    <a:pt x="600" y="337"/>
                  </a:lnTo>
                  <a:lnTo>
                    <a:pt x="0" y="337"/>
                  </a:lnTo>
                  <a:lnTo>
                    <a:pt x="0" y="6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flipV="1">
              <a:off x="7485662" y="1076324"/>
              <a:ext cx="0" cy="8477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7524549" y="2744635"/>
              <a:ext cx="0" cy="8272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42" name="Oval 41"/>
            <p:cNvSpPr/>
            <p:nvPr/>
          </p:nvSpPr>
          <p:spPr bwMode="auto">
            <a:xfrm>
              <a:off x="7419975" y="1019175"/>
              <a:ext cx="123825" cy="123825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7457217" y="3505200"/>
              <a:ext cx="123825" cy="123825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44" name="Object 11"/>
            <p:cNvGraphicFramePr>
              <a:graphicFrameLocks noChangeAspect="1"/>
            </p:cNvGraphicFramePr>
            <p:nvPr/>
          </p:nvGraphicFramePr>
          <p:xfrm>
            <a:off x="6440488" y="2200274"/>
            <a:ext cx="266381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724" name="Equation" r:id="rId14" imgW="152268" imgH="152268" progId="Equation.DSMT4">
                    <p:embed/>
                  </p:oleObj>
                </mc:Choice>
                <mc:Fallback>
                  <p:oleObj name="Equation" r:id="rId14" imgW="152268" imgH="152268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0488" y="2200274"/>
                          <a:ext cx="266381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12"/>
            <p:cNvGraphicFramePr>
              <a:graphicFrameLocks noChangeAspect="1"/>
            </p:cNvGraphicFramePr>
            <p:nvPr/>
          </p:nvGraphicFramePr>
          <p:xfrm>
            <a:off x="7165975" y="2209800"/>
            <a:ext cx="244475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725" name="Equation" r:id="rId16" imgW="139639" imgH="152334" progId="Equation.DSMT4">
                    <p:embed/>
                  </p:oleObj>
                </mc:Choice>
                <mc:Fallback>
                  <p:oleObj name="Equation" r:id="rId16" imgW="139639" imgH="152334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5975" y="2209800"/>
                          <a:ext cx="244475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13"/>
            <p:cNvGraphicFramePr>
              <a:graphicFrameLocks noChangeAspect="1"/>
            </p:cNvGraphicFramePr>
            <p:nvPr/>
          </p:nvGraphicFramePr>
          <p:xfrm>
            <a:off x="8402638" y="2178050"/>
            <a:ext cx="26670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726" name="Equation" r:id="rId18" imgW="152202" imgH="177569" progId="Equation.DSMT4">
                    <p:embed/>
                  </p:oleObj>
                </mc:Choice>
                <mc:Fallback>
                  <p:oleObj name="Equation" r:id="rId18" imgW="152202" imgH="177569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02638" y="2178050"/>
                          <a:ext cx="266700" cy="309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104407" y="103687"/>
            <a:ext cx="6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Excitation of Resonator (cont.)</a:t>
            </a:r>
          </a:p>
        </p:txBody>
      </p:sp>
      <p:graphicFrame>
        <p:nvGraphicFramePr>
          <p:cNvPr id="4034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565253"/>
              </p:ext>
            </p:extLst>
          </p:nvPr>
        </p:nvGraphicFramePr>
        <p:xfrm>
          <a:off x="4362450" y="955675"/>
          <a:ext cx="4048125" cy="549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071" name="Equation" r:id="rId4" imgW="2882880" imgH="3936960" progId="Equation.DSMT4">
                  <p:embed/>
                </p:oleObj>
              </mc:Choice>
              <mc:Fallback>
                <p:oleObj name="Equation" r:id="rId4" imgW="2882880" imgH="3936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955675"/>
                        <a:ext cx="4048125" cy="549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29390" y="1009404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Derivation of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Z</a:t>
            </a:r>
            <a:r>
              <a:rPr lang="en-US" i="1" baseline="-25000" dirty="0" smtClean="0">
                <a:solidFill>
                  <a:schemeClr val="bg1"/>
                </a:solidFill>
                <a:latin typeface="+mn-lt"/>
              </a:rPr>
              <a:t>RLC</a:t>
            </a:r>
            <a:r>
              <a:rPr lang="en-US" dirty="0" smtClean="0">
                <a:solidFill>
                  <a:schemeClr val="bg1"/>
                </a:solidFill>
              </a:rPr>
              <a:t> formula: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148" y="1947553"/>
            <a:ext cx="2446317" cy="13849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 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Red color highlights where equivalent substitutions have been made. Blue color highlights where terms combine to unity.</a:t>
            </a:r>
            <a:endParaRPr lang="en-US" sz="1400" dirty="0">
              <a:solidFill>
                <a:schemeClr val="bg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49710" y="3620120"/>
            <a:ext cx="2228850" cy="2609850"/>
            <a:chOff x="6440488" y="1019175"/>
            <a:chExt cx="2228850" cy="260985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7476134" y="1924039"/>
              <a:ext cx="116649" cy="811336"/>
            </a:xfrm>
            <a:custGeom>
              <a:avLst/>
              <a:gdLst>
                <a:gd name="T0" fmla="*/ 0 w 56"/>
                <a:gd name="T1" fmla="*/ 0 h 450"/>
                <a:gd name="T2" fmla="*/ 50403124 w 56"/>
                <a:gd name="T3" fmla="*/ 10080625 h 450"/>
                <a:gd name="T4" fmla="*/ 90725625 w 56"/>
                <a:gd name="T5" fmla="*/ 35282190 h 450"/>
                <a:gd name="T6" fmla="*/ 126007828 w 56"/>
                <a:gd name="T7" fmla="*/ 70564381 h 450"/>
                <a:gd name="T8" fmla="*/ 141128761 w 56"/>
                <a:gd name="T9" fmla="*/ 120967517 h 450"/>
                <a:gd name="T10" fmla="*/ 141128761 w 56"/>
                <a:gd name="T11" fmla="*/ 171370628 h 450"/>
                <a:gd name="T12" fmla="*/ 126007828 w 56"/>
                <a:gd name="T13" fmla="*/ 216733478 h 450"/>
                <a:gd name="T14" fmla="*/ 90725625 w 56"/>
                <a:gd name="T15" fmla="*/ 257055967 h 450"/>
                <a:gd name="T16" fmla="*/ 50403124 w 56"/>
                <a:gd name="T17" fmla="*/ 277217212 h 450"/>
                <a:gd name="T18" fmla="*/ 0 w 56"/>
                <a:gd name="T19" fmla="*/ 287297834 h 450"/>
                <a:gd name="T20" fmla="*/ 50403124 w 56"/>
                <a:gd name="T21" fmla="*/ 292338145 h 450"/>
                <a:gd name="T22" fmla="*/ 90725625 w 56"/>
                <a:gd name="T23" fmla="*/ 317539701 h 450"/>
                <a:gd name="T24" fmla="*/ 126007828 w 56"/>
                <a:gd name="T25" fmla="*/ 352821879 h 450"/>
                <a:gd name="T26" fmla="*/ 141128761 w 56"/>
                <a:gd name="T27" fmla="*/ 403224990 h 450"/>
                <a:gd name="T28" fmla="*/ 141128761 w 56"/>
                <a:gd name="T29" fmla="*/ 453628200 h 450"/>
                <a:gd name="T30" fmla="*/ 126007828 w 56"/>
                <a:gd name="T31" fmla="*/ 498991001 h 450"/>
                <a:gd name="T32" fmla="*/ 90725625 w 56"/>
                <a:gd name="T33" fmla="*/ 539313490 h 450"/>
                <a:gd name="T34" fmla="*/ 50403124 w 56"/>
                <a:gd name="T35" fmla="*/ 564515045 h 450"/>
                <a:gd name="T36" fmla="*/ 0 w 56"/>
                <a:gd name="T37" fmla="*/ 569555356 h 450"/>
                <a:gd name="T38" fmla="*/ 50403124 w 56"/>
                <a:gd name="T39" fmla="*/ 574595668 h 450"/>
                <a:gd name="T40" fmla="*/ 90725625 w 56"/>
                <a:gd name="T41" fmla="*/ 599797223 h 450"/>
                <a:gd name="T42" fmla="*/ 126007828 w 56"/>
                <a:gd name="T43" fmla="*/ 640119712 h 450"/>
                <a:gd name="T44" fmla="*/ 141128761 w 56"/>
                <a:gd name="T45" fmla="*/ 685482512 h 450"/>
                <a:gd name="T46" fmla="*/ 141128761 w 56"/>
                <a:gd name="T47" fmla="*/ 735885624 h 450"/>
                <a:gd name="T48" fmla="*/ 126007828 w 56"/>
                <a:gd name="T49" fmla="*/ 781248424 h 450"/>
                <a:gd name="T50" fmla="*/ 90725625 w 56"/>
                <a:gd name="T51" fmla="*/ 821570913 h 450"/>
                <a:gd name="T52" fmla="*/ 50403124 w 56"/>
                <a:gd name="T53" fmla="*/ 846772667 h 450"/>
                <a:gd name="T54" fmla="*/ 0 w 56"/>
                <a:gd name="T55" fmla="*/ 851812978 h 450"/>
                <a:gd name="T56" fmla="*/ 50403124 w 56"/>
                <a:gd name="T57" fmla="*/ 861893601 h 450"/>
                <a:gd name="T58" fmla="*/ 90725625 w 56"/>
                <a:gd name="T59" fmla="*/ 882054845 h 450"/>
                <a:gd name="T60" fmla="*/ 126007828 w 56"/>
                <a:gd name="T61" fmla="*/ 922377334 h 450"/>
                <a:gd name="T62" fmla="*/ 141128761 w 56"/>
                <a:gd name="T63" fmla="*/ 967740134 h 450"/>
                <a:gd name="T64" fmla="*/ 141128761 w 56"/>
                <a:gd name="T65" fmla="*/ 1018143246 h 450"/>
                <a:gd name="T66" fmla="*/ 126007828 w 56"/>
                <a:gd name="T67" fmla="*/ 1068546357 h 450"/>
                <a:gd name="T68" fmla="*/ 90725625 w 56"/>
                <a:gd name="T69" fmla="*/ 1103828535 h 450"/>
                <a:gd name="T70" fmla="*/ 50403124 w 56"/>
                <a:gd name="T71" fmla="*/ 1129030091 h 450"/>
                <a:gd name="T72" fmla="*/ 0 w 56"/>
                <a:gd name="T73" fmla="*/ 1134070402 h 4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450"/>
                <a:gd name="T113" fmla="*/ 56 w 56"/>
                <a:gd name="T114" fmla="*/ 450 h 4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450">
                  <a:moveTo>
                    <a:pt x="0" y="0"/>
                  </a:moveTo>
                  <a:lnTo>
                    <a:pt x="20" y="4"/>
                  </a:lnTo>
                  <a:lnTo>
                    <a:pt x="36" y="14"/>
                  </a:lnTo>
                  <a:lnTo>
                    <a:pt x="50" y="28"/>
                  </a:lnTo>
                  <a:lnTo>
                    <a:pt x="56" y="48"/>
                  </a:lnTo>
                  <a:lnTo>
                    <a:pt x="56" y="68"/>
                  </a:lnTo>
                  <a:lnTo>
                    <a:pt x="50" y="86"/>
                  </a:lnTo>
                  <a:lnTo>
                    <a:pt x="36" y="102"/>
                  </a:lnTo>
                  <a:lnTo>
                    <a:pt x="20" y="110"/>
                  </a:lnTo>
                  <a:lnTo>
                    <a:pt x="0" y="114"/>
                  </a:lnTo>
                  <a:lnTo>
                    <a:pt x="20" y="116"/>
                  </a:lnTo>
                  <a:lnTo>
                    <a:pt x="36" y="126"/>
                  </a:lnTo>
                  <a:lnTo>
                    <a:pt x="50" y="140"/>
                  </a:lnTo>
                  <a:lnTo>
                    <a:pt x="56" y="160"/>
                  </a:lnTo>
                  <a:lnTo>
                    <a:pt x="56" y="180"/>
                  </a:lnTo>
                  <a:lnTo>
                    <a:pt x="50" y="198"/>
                  </a:lnTo>
                  <a:lnTo>
                    <a:pt x="36" y="214"/>
                  </a:lnTo>
                  <a:lnTo>
                    <a:pt x="20" y="224"/>
                  </a:lnTo>
                  <a:lnTo>
                    <a:pt x="0" y="226"/>
                  </a:lnTo>
                  <a:lnTo>
                    <a:pt x="20" y="228"/>
                  </a:lnTo>
                  <a:lnTo>
                    <a:pt x="36" y="238"/>
                  </a:lnTo>
                  <a:lnTo>
                    <a:pt x="50" y="254"/>
                  </a:lnTo>
                  <a:lnTo>
                    <a:pt x="56" y="272"/>
                  </a:lnTo>
                  <a:lnTo>
                    <a:pt x="56" y="292"/>
                  </a:lnTo>
                  <a:lnTo>
                    <a:pt x="50" y="310"/>
                  </a:lnTo>
                  <a:lnTo>
                    <a:pt x="36" y="326"/>
                  </a:lnTo>
                  <a:lnTo>
                    <a:pt x="20" y="336"/>
                  </a:lnTo>
                  <a:lnTo>
                    <a:pt x="0" y="338"/>
                  </a:lnTo>
                  <a:lnTo>
                    <a:pt x="20" y="342"/>
                  </a:lnTo>
                  <a:lnTo>
                    <a:pt x="36" y="350"/>
                  </a:lnTo>
                  <a:lnTo>
                    <a:pt x="50" y="366"/>
                  </a:lnTo>
                  <a:lnTo>
                    <a:pt x="56" y="384"/>
                  </a:lnTo>
                  <a:lnTo>
                    <a:pt x="56" y="404"/>
                  </a:lnTo>
                  <a:lnTo>
                    <a:pt x="50" y="424"/>
                  </a:lnTo>
                  <a:lnTo>
                    <a:pt x="36" y="438"/>
                  </a:lnTo>
                  <a:lnTo>
                    <a:pt x="20" y="448"/>
                  </a:lnTo>
                  <a:lnTo>
                    <a:pt x="0" y="45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7476134" y="1924039"/>
              <a:ext cx="58324" cy="18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7476134" y="2735375"/>
              <a:ext cx="58324" cy="18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792903" y="2064670"/>
              <a:ext cx="237464" cy="508437"/>
            </a:xfrm>
            <a:custGeom>
              <a:avLst/>
              <a:gdLst>
                <a:gd name="T0" fmla="*/ 141128762 w 114"/>
                <a:gd name="T1" fmla="*/ 0 h 282"/>
                <a:gd name="T2" fmla="*/ 287297835 w 114"/>
                <a:gd name="T3" fmla="*/ 60483749 h 282"/>
                <a:gd name="T4" fmla="*/ 0 w 114"/>
                <a:gd name="T5" fmla="*/ 176410911 h 282"/>
                <a:gd name="T6" fmla="*/ 287297835 w 114"/>
                <a:gd name="T7" fmla="*/ 297378408 h 282"/>
                <a:gd name="T8" fmla="*/ 0 w 114"/>
                <a:gd name="T9" fmla="*/ 413305545 h 282"/>
                <a:gd name="T10" fmla="*/ 287297835 w 114"/>
                <a:gd name="T11" fmla="*/ 534273092 h 282"/>
                <a:gd name="T12" fmla="*/ 0 w 114"/>
                <a:gd name="T13" fmla="*/ 650200229 h 282"/>
                <a:gd name="T14" fmla="*/ 141128762 w 114"/>
                <a:gd name="T15" fmla="*/ 710683953 h 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282"/>
                <a:gd name="T26" fmla="*/ 114 w 114"/>
                <a:gd name="T27" fmla="*/ 282 h 2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282">
                  <a:moveTo>
                    <a:pt x="56" y="0"/>
                  </a:moveTo>
                  <a:lnTo>
                    <a:pt x="114" y="24"/>
                  </a:lnTo>
                  <a:lnTo>
                    <a:pt x="0" y="70"/>
                  </a:lnTo>
                  <a:lnTo>
                    <a:pt x="114" y="118"/>
                  </a:lnTo>
                  <a:lnTo>
                    <a:pt x="0" y="164"/>
                  </a:lnTo>
                  <a:lnTo>
                    <a:pt x="114" y="212"/>
                  </a:lnTo>
                  <a:lnTo>
                    <a:pt x="0" y="258"/>
                  </a:lnTo>
                  <a:lnTo>
                    <a:pt x="56" y="28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8005221" y="2454111"/>
              <a:ext cx="3029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8005221" y="2252180"/>
              <a:ext cx="3029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6909552" y="1711289"/>
              <a:ext cx="1249811" cy="540891"/>
            </a:xfrm>
            <a:custGeom>
              <a:avLst/>
              <a:gdLst>
                <a:gd name="T0" fmla="*/ 1512093532 w 600"/>
                <a:gd name="T1" fmla="*/ 756046766 h 300"/>
                <a:gd name="T2" fmla="*/ 1512093532 w 600"/>
                <a:gd name="T3" fmla="*/ 0 h 300"/>
                <a:gd name="T4" fmla="*/ 0 w 600"/>
                <a:gd name="T5" fmla="*/ 0 h 300"/>
                <a:gd name="T6" fmla="*/ 0 w 600"/>
                <a:gd name="T7" fmla="*/ 493950622 h 3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00"/>
                <a:gd name="T14" fmla="*/ 600 w 600"/>
                <a:gd name="T15" fmla="*/ 300 h 3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00">
                  <a:moveTo>
                    <a:pt x="600" y="30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19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6909552" y="2454111"/>
              <a:ext cx="1249811" cy="607600"/>
            </a:xfrm>
            <a:custGeom>
              <a:avLst/>
              <a:gdLst>
                <a:gd name="T0" fmla="*/ 1512093532 w 600"/>
                <a:gd name="T1" fmla="*/ 0 h 337"/>
                <a:gd name="T2" fmla="*/ 1512093532 w 600"/>
                <a:gd name="T3" fmla="*/ 849291158 h 337"/>
                <a:gd name="T4" fmla="*/ 0 w 600"/>
                <a:gd name="T5" fmla="*/ 849291158 h 337"/>
                <a:gd name="T6" fmla="*/ 0 w 600"/>
                <a:gd name="T7" fmla="*/ 16633014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37"/>
                <a:gd name="T14" fmla="*/ 600 w 600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37">
                  <a:moveTo>
                    <a:pt x="600" y="0"/>
                  </a:moveTo>
                  <a:lnTo>
                    <a:pt x="600" y="337"/>
                  </a:lnTo>
                  <a:lnTo>
                    <a:pt x="0" y="337"/>
                  </a:lnTo>
                  <a:lnTo>
                    <a:pt x="0" y="6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flipV="1">
              <a:off x="7485662" y="1076324"/>
              <a:ext cx="0" cy="8477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7524549" y="2744635"/>
              <a:ext cx="0" cy="8272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8" name="Oval 17"/>
            <p:cNvSpPr/>
            <p:nvPr/>
          </p:nvSpPr>
          <p:spPr bwMode="auto">
            <a:xfrm>
              <a:off x="7419975" y="1019175"/>
              <a:ext cx="123825" cy="123825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457217" y="3505200"/>
              <a:ext cx="123825" cy="123825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20" name="Object 11"/>
            <p:cNvGraphicFramePr>
              <a:graphicFrameLocks noChangeAspect="1"/>
            </p:cNvGraphicFramePr>
            <p:nvPr/>
          </p:nvGraphicFramePr>
          <p:xfrm>
            <a:off x="6440488" y="2200274"/>
            <a:ext cx="266381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2072" name="Equation" r:id="rId6" imgW="152268" imgH="152268" progId="Equation.DSMT4">
                    <p:embed/>
                  </p:oleObj>
                </mc:Choice>
                <mc:Fallback>
                  <p:oleObj name="Equation" r:id="rId6" imgW="152268" imgH="152268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0488" y="2200274"/>
                          <a:ext cx="266381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2"/>
            <p:cNvGraphicFramePr>
              <a:graphicFrameLocks noChangeAspect="1"/>
            </p:cNvGraphicFramePr>
            <p:nvPr/>
          </p:nvGraphicFramePr>
          <p:xfrm>
            <a:off x="7165975" y="2209800"/>
            <a:ext cx="244475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2073" name="Equation" r:id="rId8" imgW="139639" imgH="152334" progId="Equation.DSMT4">
                    <p:embed/>
                  </p:oleObj>
                </mc:Choice>
                <mc:Fallback>
                  <p:oleObj name="Equation" r:id="rId8" imgW="139639" imgH="152334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5975" y="2209800"/>
                          <a:ext cx="244475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13"/>
            <p:cNvGraphicFramePr>
              <a:graphicFrameLocks noChangeAspect="1"/>
            </p:cNvGraphicFramePr>
            <p:nvPr/>
          </p:nvGraphicFramePr>
          <p:xfrm>
            <a:off x="8402638" y="2178050"/>
            <a:ext cx="26670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2074" name="Equation" r:id="rId10" imgW="152202" imgH="177569" progId="Equation.DSMT4">
                    <p:embed/>
                  </p:oleObj>
                </mc:Choice>
                <mc:Fallback>
                  <p:oleObj name="Equation" r:id="rId10" imgW="152202" imgH="177569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02638" y="2178050"/>
                          <a:ext cx="266700" cy="309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28" name="Text Box 36"/>
          <p:cNvSpPr txBox="1">
            <a:spLocks noChangeArrowheads="1"/>
          </p:cNvSpPr>
          <p:nvPr/>
        </p:nvSpPr>
        <p:spPr bwMode="auto">
          <a:xfrm>
            <a:off x="2473532" y="4435104"/>
            <a:ext cx="397737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</a:rPr>
              <a:t>R =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reference plane at arbitrary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</a:rPr>
              <a:t> x = 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</a:rPr>
              <a:t>0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8657" name="Text Box 65"/>
          <p:cNvSpPr txBox="1">
            <a:spLocks noChangeArrowheads="1"/>
          </p:cNvSpPr>
          <p:nvPr/>
        </p:nvSpPr>
        <p:spPr bwMode="auto">
          <a:xfrm>
            <a:off x="603065" y="1149020"/>
            <a:ext cx="785699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We start by selecting an (arbitrary) reference plane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R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.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71525" y="5257800"/>
            <a:ext cx="7667625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Although the location of the reference plane is arbitrary, a good choice will often simplify the derivation of the TRE and the complexity of the final TRE.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396875" y="128775"/>
            <a:ext cx="84248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Transverse Resonance Method (cont.)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405825" y="2128838"/>
            <a:ext cx="6008460" cy="1966912"/>
            <a:chOff x="1405825" y="2128838"/>
            <a:chExt cx="6008460" cy="1966912"/>
          </a:xfrm>
        </p:grpSpPr>
        <p:graphicFrame>
          <p:nvGraphicFramePr>
            <p:cNvPr id="238605" name="Object 13"/>
            <p:cNvGraphicFramePr>
              <a:graphicFrameLocks noChangeAspect="1"/>
            </p:cNvGraphicFramePr>
            <p:nvPr/>
          </p:nvGraphicFramePr>
          <p:xfrm>
            <a:off x="5068888" y="2819400"/>
            <a:ext cx="31432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162" name="Equation" r:id="rId4" imgW="190500" imgH="228600" progId="Equation.DSMT4">
                    <p:embed/>
                  </p:oleObj>
                </mc:Choice>
                <mc:Fallback>
                  <p:oleObj name="Equation" r:id="rId4" imgW="190500" imgH="2286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8888" y="2819400"/>
                          <a:ext cx="31432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8606" name="Object 14"/>
            <p:cNvGraphicFramePr>
              <a:graphicFrameLocks noChangeAspect="1"/>
            </p:cNvGraphicFramePr>
            <p:nvPr/>
          </p:nvGraphicFramePr>
          <p:xfrm>
            <a:off x="3400425" y="2814638"/>
            <a:ext cx="325438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163" name="Equation" r:id="rId6" imgW="190500" imgH="228600" progId="Equation.DSMT4">
                    <p:embed/>
                  </p:oleObj>
                </mc:Choice>
                <mc:Fallback>
                  <p:oleObj name="Equation" r:id="rId6" imgW="190500" imgH="2286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0425" y="2814638"/>
                          <a:ext cx="325438" cy="390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8610" name="Line 18"/>
            <p:cNvSpPr>
              <a:spLocks noChangeShapeType="1"/>
            </p:cNvSpPr>
            <p:nvPr/>
          </p:nvSpPr>
          <p:spPr bwMode="auto">
            <a:xfrm>
              <a:off x="4520191" y="2531547"/>
              <a:ext cx="150495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8611" name="Line 19"/>
            <p:cNvSpPr>
              <a:spLocks noChangeShapeType="1"/>
            </p:cNvSpPr>
            <p:nvPr/>
          </p:nvSpPr>
          <p:spPr bwMode="auto">
            <a:xfrm>
              <a:off x="4513964" y="3453473"/>
              <a:ext cx="150495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8612" name="Line 20"/>
            <p:cNvSpPr>
              <a:spLocks noChangeShapeType="1"/>
            </p:cNvSpPr>
            <p:nvPr/>
          </p:nvSpPr>
          <p:spPr bwMode="auto">
            <a:xfrm flipV="1">
              <a:off x="2860429" y="3731759"/>
              <a:ext cx="3841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8614" name="Line 22"/>
            <p:cNvSpPr>
              <a:spLocks noChangeShapeType="1"/>
            </p:cNvSpPr>
            <p:nvPr/>
          </p:nvSpPr>
          <p:spPr bwMode="auto">
            <a:xfrm flipH="1">
              <a:off x="2827091" y="2518147"/>
              <a:ext cx="12700" cy="9398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8623" name="Line 31"/>
            <p:cNvSpPr>
              <a:spLocks noChangeShapeType="1"/>
            </p:cNvSpPr>
            <p:nvPr/>
          </p:nvSpPr>
          <p:spPr bwMode="auto">
            <a:xfrm flipV="1">
              <a:off x="2834555" y="2525259"/>
              <a:ext cx="161607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8625" name="Line 33"/>
            <p:cNvSpPr>
              <a:spLocks noChangeShapeType="1"/>
            </p:cNvSpPr>
            <p:nvPr/>
          </p:nvSpPr>
          <p:spPr bwMode="auto">
            <a:xfrm flipV="1">
              <a:off x="2819503" y="3451637"/>
              <a:ext cx="16150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8626" name="Line 34"/>
            <p:cNvSpPr>
              <a:spLocks noChangeShapeType="1"/>
            </p:cNvSpPr>
            <p:nvPr/>
          </p:nvSpPr>
          <p:spPr bwMode="auto">
            <a:xfrm>
              <a:off x="4470154" y="2179184"/>
              <a:ext cx="0" cy="1625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8627" name="Line 35"/>
            <p:cNvSpPr>
              <a:spLocks noChangeShapeType="1"/>
            </p:cNvSpPr>
            <p:nvPr/>
          </p:nvSpPr>
          <p:spPr bwMode="auto">
            <a:xfrm>
              <a:off x="2841379" y="3546022"/>
              <a:ext cx="0" cy="3619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6" name="Line 22"/>
            <p:cNvSpPr>
              <a:spLocks noChangeShapeType="1"/>
            </p:cNvSpPr>
            <p:nvPr/>
          </p:nvSpPr>
          <p:spPr bwMode="auto">
            <a:xfrm flipH="1">
              <a:off x="6007699" y="2516167"/>
              <a:ext cx="12700" cy="9398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719450" y="2762868"/>
              <a:ext cx="225631" cy="4631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888182" y="2760889"/>
              <a:ext cx="225631" cy="4631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8622" name="Oval 30"/>
            <p:cNvSpPr>
              <a:spLocks noChangeArrowheads="1"/>
            </p:cNvSpPr>
            <p:nvPr/>
          </p:nvSpPr>
          <p:spPr bwMode="auto">
            <a:xfrm>
              <a:off x="4425704" y="3407147"/>
              <a:ext cx="88900" cy="889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8598" name="Oval 6"/>
            <p:cNvSpPr>
              <a:spLocks noChangeArrowheads="1"/>
            </p:cNvSpPr>
            <p:nvPr/>
          </p:nvSpPr>
          <p:spPr bwMode="auto">
            <a:xfrm>
              <a:off x="4424116" y="2481572"/>
              <a:ext cx="88900" cy="889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44" name="Object 4"/>
            <p:cNvGraphicFramePr>
              <a:graphicFrameLocks noChangeAspect="1"/>
            </p:cNvGraphicFramePr>
            <p:nvPr/>
          </p:nvGraphicFramePr>
          <p:xfrm>
            <a:off x="6266523" y="2829461"/>
            <a:ext cx="1147762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164" name="Equation" r:id="rId8" imgW="698500" imgH="228600" progId="Equation.DSMT4">
                    <p:embed/>
                  </p:oleObj>
                </mc:Choice>
                <mc:Fallback>
                  <p:oleObj name="Equation" r:id="rId8" imgW="698500" imgH="2286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6523" y="2829461"/>
                          <a:ext cx="1147762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"/>
            <p:cNvGraphicFramePr>
              <a:graphicFrameLocks noChangeAspect="1"/>
            </p:cNvGraphicFramePr>
            <p:nvPr/>
          </p:nvGraphicFramePr>
          <p:xfrm>
            <a:off x="1405825" y="2817875"/>
            <a:ext cx="1106488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165" name="Equation" r:id="rId10" imgW="672808" imgH="228501" progId="Equation.DSMT4">
                    <p:embed/>
                  </p:oleObj>
                </mc:Choice>
                <mc:Fallback>
                  <p:oleObj name="Equation" r:id="rId10" imgW="672808" imgH="228501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5825" y="2817875"/>
                          <a:ext cx="1106488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8"/>
            <p:cNvGraphicFramePr>
              <a:graphicFrameLocks noChangeAspect="1"/>
            </p:cNvGraphicFramePr>
            <p:nvPr/>
          </p:nvGraphicFramePr>
          <p:xfrm>
            <a:off x="4638675" y="2128838"/>
            <a:ext cx="249238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166" name="Equation" r:id="rId12" imgW="152268" imgH="152268" progId="Equation.DSMT4">
                    <p:embed/>
                  </p:oleObj>
                </mc:Choice>
                <mc:Fallback>
                  <p:oleObj name="Equation" r:id="rId12" imgW="152268" imgH="152268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8675" y="2128838"/>
                          <a:ext cx="249238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919" name="Object 7"/>
            <p:cNvGraphicFramePr>
              <a:graphicFrameLocks noChangeAspect="1"/>
            </p:cNvGraphicFramePr>
            <p:nvPr/>
          </p:nvGraphicFramePr>
          <p:xfrm>
            <a:off x="4659313" y="3552825"/>
            <a:ext cx="665162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167" name="Equation" r:id="rId14" imgW="406224" imgH="228501" progId="Equation.DSMT4">
                    <p:embed/>
                  </p:oleObj>
                </mc:Choice>
                <mc:Fallback>
                  <p:oleObj name="Equation" r:id="rId14" imgW="406224" imgH="228501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9313" y="3552825"/>
                          <a:ext cx="665162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920" name="Object 8"/>
            <p:cNvGraphicFramePr>
              <a:graphicFrameLocks noChangeAspect="1"/>
            </p:cNvGraphicFramePr>
            <p:nvPr/>
          </p:nvGraphicFramePr>
          <p:xfrm>
            <a:off x="3249613" y="3843338"/>
            <a:ext cx="207962" cy="23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168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9613" y="3843338"/>
                          <a:ext cx="207962" cy="230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921" name="Object 9"/>
            <p:cNvGraphicFramePr>
              <a:graphicFrameLocks noChangeAspect="1"/>
            </p:cNvGraphicFramePr>
            <p:nvPr/>
          </p:nvGraphicFramePr>
          <p:xfrm>
            <a:off x="5861050" y="3822700"/>
            <a:ext cx="623888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169" name="Equation" r:id="rId18" imgW="380835" imgH="165028" progId="Equation.DSMT4">
                    <p:embed/>
                  </p:oleObj>
                </mc:Choice>
                <mc:Fallback>
                  <p:oleObj name="Equation" r:id="rId18" imgW="380835" imgH="165028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1050" y="3822700"/>
                          <a:ext cx="623888" cy="273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403467" name="Object 6"/>
          <p:cNvGraphicFramePr>
            <a:graphicFrameLocks noChangeAspect="1"/>
          </p:cNvGraphicFramePr>
          <p:nvPr/>
        </p:nvGraphicFramePr>
        <p:xfrm>
          <a:off x="749300" y="2058988"/>
          <a:ext cx="3089275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35" name="Equation" r:id="rId4" imgW="1739900" imgH="2082800" progId="Equation.DSMT4">
                  <p:embed/>
                </p:oleObj>
              </mc:Choice>
              <mc:Fallback>
                <p:oleObj name="Equation" r:id="rId4" imgW="1739900" imgH="2082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2058988"/>
                        <a:ext cx="3089275" cy="368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312" name="Object 6"/>
          <p:cNvGraphicFramePr>
            <a:graphicFrameLocks noChangeAspect="1"/>
          </p:cNvGraphicFramePr>
          <p:nvPr/>
        </p:nvGraphicFramePr>
        <p:xfrm>
          <a:off x="5392738" y="1543050"/>
          <a:ext cx="27749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36" name="Equation" r:id="rId6" imgW="1562100" imgH="673100" progId="Equation.DSMT4">
                  <p:embed/>
                </p:oleObj>
              </mc:Choice>
              <mc:Fallback>
                <p:oleObj name="Equation" r:id="rId6" imgW="1562100" imgH="6731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1543050"/>
                        <a:ext cx="2774950" cy="11906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313" name="Object 6"/>
          <p:cNvGraphicFramePr>
            <a:graphicFrameLocks noChangeAspect="1"/>
          </p:cNvGraphicFramePr>
          <p:nvPr/>
        </p:nvGraphicFramePr>
        <p:xfrm>
          <a:off x="5173663" y="4829175"/>
          <a:ext cx="2905125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37" name="Equation" r:id="rId8" imgW="1497950" imgH="672808" progId="Equation.DSMT4">
                  <p:embed/>
                </p:oleObj>
              </mc:Choice>
              <mc:Fallback>
                <p:oleObj name="Equation" r:id="rId8" imgW="1497950" imgH="672808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63" y="4829175"/>
                        <a:ext cx="2905125" cy="12985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Down Arrow 33"/>
          <p:cNvSpPr/>
          <p:nvPr/>
        </p:nvSpPr>
        <p:spPr bwMode="auto">
          <a:xfrm>
            <a:off x="6667500" y="3419475"/>
            <a:ext cx="409575" cy="60007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3850" y="1323975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Derivation of approximate form: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1104407" y="103687"/>
            <a:ext cx="6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Excitation of Resonator (cont.)</a:t>
            </a:r>
          </a:p>
        </p:txBody>
      </p:sp>
      <p:graphicFrame>
        <p:nvGraphicFramePr>
          <p:cNvPr id="482314" name="Object 6"/>
          <p:cNvGraphicFramePr>
            <a:graphicFrameLocks noChangeAspect="1"/>
          </p:cNvGraphicFramePr>
          <p:nvPr/>
        </p:nvGraphicFramePr>
        <p:xfrm>
          <a:off x="3858512" y="3002519"/>
          <a:ext cx="7889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38" name="Equation" r:id="rId10" imgW="444307" imgH="228501" progId="Equation.DSMT4">
                  <p:embed/>
                </p:oleObj>
              </mc:Choice>
              <mc:Fallback>
                <p:oleObj name="Equation" r:id="rId10" imgW="444307" imgH="228501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8512" y="3002519"/>
                        <a:ext cx="788987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3459" name="Object 6"/>
          <p:cNvGraphicFramePr>
            <a:graphicFrameLocks noChangeAspect="1"/>
          </p:cNvGraphicFramePr>
          <p:nvPr/>
        </p:nvGraphicFramePr>
        <p:xfrm>
          <a:off x="3087193" y="901370"/>
          <a:ext cx="2838724" cy="127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818" name="Equation" r:id="rId4" imgW="1497950" imgH="672808" progId="Equation.DSMT4">
                  <p:embed/>
                </p:oleObj>
              </mc:Choice>
              <mc:Fallback>
                <p:oleObj name="Equation" r:id="rId4" imgW="1497950" imgH="672808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193" y="901370"/>
                        <a:ext cx="2838724" cy="127032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3045" y="5249018"/>
            <a:ext cx="55708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A larger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Q</a:t>
            </a:r>
            <a:r>
              <a:rPr lang="en-US" sz="1600" dirty="0" smtClean="0">
                <a:solidFill>
                  <a:schemeClr val="bg2"/>
                </a:solidFill>
              </a:rPr>
              <a:t> of the resonator (less loss), means a more sharply peaked response, and a larger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R</a:t>
            </a:r>
            <a:r>
              <a:rPr lang="en-US" sz="1600" dirty="0" smtClean="0">
                <a:solidFill>
                  <a:schemeClr val="bg2"/>
                </a:solidFill>
              </a:rPr>
              <a:t> value:</a:t>
            </a:r>
            <a:endParaRPr lang="en-US" sz="1600" dirty="0">
              <a:solidFill>
                <a:schemeClr val="bg2"/>
              </a:solidFill>
            </a:endParaRPr>
          </a:p>
        </p:txBody>
      </p:sp>
      <p:graphicFrame>
        <p:nvGraphicFramePr>
          <p:cNvPr id="404498" name="Object 18"/>
          <p:cNvGraphicFramePr>
            <a:graphicFrameLocks noChangeAspect="1"/>
          </p:cNvGraphicFramePr>
          <p:nvPr/>
        </p:nvGraphicFramePr>
        <p:xfrm>
          <a:off x="7175500" y="5575300"/>
          <a:ext cx="817563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819" name="Equation" r:id="rId6" imgW="482391" imgH="431613" progId="Equation.DSMT4">
                  <p:embed/>
                </p:oleObj>
              </mc:Choice>
              <mc:Fallback>
                <p:oleObj name="Equation" r:id="rId6" imgW="482391" imgH="431613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0" y="5575300"/>
                        <a:ext cx="817563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467475" y="5133975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Lossless resonator: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04499" name="Object 19"/>
          <p:cNvGraphicFramePr>
            <a:graphicFrameLocks noChangeAspect="1"/>
          </p:cNvGraphicFramePr>
          <p:nvPr/>
        </p:nvGraphicFramePr>
        <p:xfrm>
          <a:off x="4045136" y="5905830"/>
          <a:ext cx="13414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820" name="Equation" r:id="rId8" imgW="647700" imgH="228600" progId="Equation.DSMT4">
                  <p:embed/>
                </p:oleObj>
              </mc:Choice>
              <mc:Fallback>
                <p:oleObj name="Equation" r:id="rId8" imgW="647700" imgH="2286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5136" y="5905830"/>
                        <a:ext cx="1341437" cy="4714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1104407" y="103687"/>
            <a:ext cx="6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Excitation of Resonator (cont.)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596035" y="2351986"/>
            <a:ext cx="5164138" cy="2575325"/>
            <a:chOff x="1596035" y="2351986"/>
            <a:chExt cx="5164138" cy="2575325"/>
          </a:xfrm>
        </p:grpSpPr>
        <p:graphicFrame>
          <p:nvGraphicFramePr>
            <p:cNvPr id="70" name="Object 296"/>
            <p:cNvGraphicFramePr>
              <a:graphicFrameLocks noChangeAspect="1"/>
            </p:cNvGraphicFramePr>
            <p:nvPr/>
          </p:nvGraphicFramePr>
          <p:xfrm>
            <a:off x="6388698" y="3939886"/>
            <a:ext cx="371475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821" name="Equation" r:id="rId10" imgW="152268" imgH="203024" progId="Equation.DSMT4">
                    <p:embed/>
                  </p:oleObj>
                </mc:Choice>
                <mc:Fallback>
                  <p:oleObj name="Equation" r:id="rId10" imgW="152268" imgH="203024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8698" y="3939886"/>
                          <a:ext cx="371475" cy="49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301"/>
            <p:cNvGraphicFramePr>
              <a:graphicFrameLocks noChangeAspect="1"/>
            </p:cNvGraphicFramePr>
            <p:nvPr/>
          </p:nvGraphicFramePr>
          <p:xfrm>
            <a:off x="4615460" y="4479636"/>
            <a:ext cx="668338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822" name="Equation" r:id="rId12" imgW="342751" imgH="228501" progId="Equation.DSMT4">
                    <p:embed/>
                  </p:oleObj>
                </mc:Choice>
                <mc:Fallback>
                  <p:oleObj name="Equation" r:id="rId12" imgW="342751" imgH="228501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5460" y="4479636"/>
                          <a:ext cx="668338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302"/>
            <p:cNvGraphicFramePr>
              <a:graphicFrameLocks noChangeAspect="1"/>
            </p:cNvGraphicFramePr>
            <p:nvPr/>
          </p:nvGraphicFramePr>
          <p:xfrm>
            <a:off x="1596035" y="2360427"/>
            <a:ext cx="652463" cy="47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823" name="Equation" r:id="rId14" imgW="317362" imgH="228501" progId="Equation.DSMT4">
                    <p:embed/>
                  </p:oleObj>
                </mc:Choice>
                <mc:Fallback>
                  <p:oleObj name="Equation" r:id="rId14" imgW="317362" imgH="228501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6035" y="2360427"/>
                          <a:ext cx="652463" cy="471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" name="Line 303"/>
            <p:cNvSpPr>
              <a:spLocks noChangeShapeType="1"/>
            </p:cNvSpPr>
            <p:nvPr/>
          </p:nvSpPr>
          <p:spPr bwMode="auto">
            <a:xfrm>
              <a:off x="2269135" y="2351986"/>
              <a:ext cx="1588" cy="23764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Line 304"/>
            <p:cNvSpPr>
              <a:spLocks noChangeShapeType="1"/>
            </p:cNvSpPr>
            <p:nvPr/>
          </p:nvSpPr>
          <p:spPr bwMode="auto">
            <a:xfrm>
              <a:off x="1943698" y="4174836"/>
              <a:ext cx="43846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307"/>
            <p:cNvSpPr>
              <a:spLocks/>
            </p:cNvSpPr>
            <p:nvPr/>
          </p:nvSpPr>
          <p:spPr bwMode="auto">
            <a:xfrm>
              <a:off x="2997923" y="3108036"/>
              <a:ext cx="1682750" cy="1055688"/>
            </a:xfrm>
            <a:custGeom>
              <a:avLst/>
              <a:gdLst>
                <a:gd name="T0" fmla="*/ 0 w 1660"/>
                <a:gd name="T1" fmla="*/ 634 h 665"/>
                <a:gd name="T2" fmla="*/ 117 w 1660"/>
                <a:gd name="T3" fmla="*/ 574 h 665"/>
                <a:gd name="T4" fmla="*/ 295 w 1660"/>
                <a:gd name="T5" fmla="*/ 86 h 665"/>
                <a:gd name="T6" fmla="*/ 411 w 1660"/>
                <a:gd name="T7" fmla="*/ 78 h 665"/>
                <a:gd name="T8" fmla="*/ 571 w 1660"/>
                <a:gd name="T9" fmla="*/ 554 h 665"/>
                <a:gd name="T10" fmla="*/ 677 w 1660"/>
                <a:gd name="T11" fmla="*/ 630 h 6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0"/>
                <a:gd name="T19" fmla="*/ 0 h 665"/>
                <a:gd name="T20" fmla="*/ 1660 w 1660"/>
                <a:gd name="T21" fmla="*/ 665 h 6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0" h="665">
                  <a:moveTo>
                    <a:pt x="0" y="634"/>
                  </a:moveTo>
                  <a:cubicBezTo>
                    <a:pt x="47" y="624"/>
                    <a:pt x="167" y="665"/>
                    <a:pt x="288" y="574"/>
                  </a:cubicBezTo>
                  <a:cubicBezTo>
                    <a:pt x="409" y="483"/>
                    <a:pt x="604" y="169"/>
                    <a:pt x="724" y="86"/>
                  </a:cubicBezTo>
                  <a:cubicBezTo>
                    <a:pt x="844" y="3"/>
                    <a:pt x="895" y="0"/>
                    <a:pt x="1008" y="78"/>
                  </a:cubicBezTo>
                  <a:cubicBezTo>
                    <a:pt x="1121" y="156"/>
                    <a:pt x="1291" y="462"/>
                    <a:pt x="1400" y="554"/>
                  </a:cubicBezTo>
                  <a:cubicBezTo>
                    <a:pt x="1509" y="646"/>
                    <a:pt x="1606" y="614"/>
                    <a:pt x="1660" y="630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308"/>
            <p:cNvSpPr>
              <a:spLocks/>
            </p:cNvSpPr>
            <p:nvPr/>
          </p:nvSpPr>
          <p:spPr bwMode="auto">
            <a:xfrm>
              <a:off x="2886673" y="3601749"/>
              <a:ext cx="1922463" cy="1116013"/>
            </a:xfrm>
            <a:custGeom>
              <a:avLst/>
              <a:gdLst>
                <a:gd name="T0" fmla="*/ 0 w 1896"/>
                <a:gd name="T1" fmla="*/ 290 h 703"/>
                <a:gd name="T2" fmla="*/ 50 w 1896"/>
                <a:gd name="T3" fmla="*/ 271 h 703"/>
                <a:gd name="T4" fmla="*/ 226 w 1896"/>
                <a:gd name="T5" fmla="*/ 63 h 703"/>
                <a:gd name="T6" fmla="*/ 565 w 1896"/>
                <a:gd name="T7" fmla="*/ 648 h 703"/>
                <a:gd name="T8" fmla="*/ 773 w 1896"/>
                <a:gd name="T9" fmla="*/ 395 h 7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6"/>
                <a:gd name="T16" fmla="*/ 0 h 703"/>
                <a:gd name="T17" fmla="*/ 1896 w 1896"/>
                <a:gd name="T18" fmla="*/ 703 h 7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6" h="703">
                  <a:moveTo>
                    <a:pt x="0" y="290"/>
                  </a:moveTo>
                  <a:cubicBezTo>
                    <a:pt x="20" y="286"/>
                    <a:pt x="31" y="309"/>
                    <a:pt x="123" y="271"/>
                  </a:cubicBezTo>
                  <a:cubicBezTo>
                    <a:pt x="215" y="233"/>
                    <a:pt x="344" y="0"/>
                    <a:pt x="554" y="63"/>
                  </a:cubicBezTo>
                  <a:cubicBezTo>
                    <a:pt x="764" y="126"/>
                    <a:pt x="1161" y="593"/>
                    <a:pt x="1385" y="648"/>
                  </a:cubicBezTo>
                  <a:cubicBezTo>
                    <a:pt x="1609" y="703"/>
                    <a:pt x="1811" y="437"/>
                    <a:pt x="1896" y="395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77" name="Object 314"/>
            <p:cNvGraphicFramePr>
              <a:graphicFrameLocks noChangeAspect="1"/>
            </p:cNvGraphicFramePr>
            <p:nvPr/>
          </p:nvGraphicFramePr>
          <p:xfrm>
            <a:off x="4299610" y="3144673"/>
            <a:ext cx="642938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824" name="Equation" r:id="rId16" imgW="317362" imgH="228501" progId="Equation.DSMT4">
                    <p:embed/>
                  </p:oleObj>
                </mc:Choice>
                <mc:Fallback>
                  <p:oleObj name="Equation" r:id="rId16" imgW="317362" imgH="228501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9610" y="3144673"/>
                          <a:ext cx="642938" cy="460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316"/>
            <p:cNvGraphicFramePr>
              <a:graphicFrameLocks noChangeAspect="1"/>
            </p:cNvGraphicFramePr>
            <p:nvPr/>
          </p:nvGraphicFramePr>
          <p:xfrm>
            <a:off x="3512438" y="4256088"/>
            <a:ext cx="336550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825" name="Equation" r:id="rId18" imgW="190500" imgH="228600" progId="Equation.DSMT4">
                    <p:embed/>
                  </p:oleObj>
                </mc:Choice>
                <mc:Fallback>
                  <p:oleObj name="Equation" r:id="rId18" imgW="190500" imgH="228600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2438" y="4256088"/>
                          <a:ext cx="336550" cy="4048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" name="Line 318"/>
            <p:cNvSpPr>
              <a:spLocks noChangeShapeType="1"/>
            </p:cNvSpPr>
            <p:nvPr/>
          </p:nvSpPr>
          <p:spPr bwMode="auto">
            <a:xfrm>
              <a:off x="3870923" y="4063711"/>
              <a:ext cx="0" cy="222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2256311" y="3123210"/>
              <a:ext cx="307570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404500" name="Object 302"/>
            <p:cNvGraphicFramePr>
              <a:graphicFrameLocks noChangeAspect="1"/>
            </p:cNvGraphicFramePr>
            <p:nvPr/>
          </p:nvGraphicFramePr>
          <p:xfrm>
            <a:off x="5395937" y="2985124"/>
            <a:ext cx="244846" cy="264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826" name="Equation" r:id="rId20" imgW="152268" imgH="164957" progId="Equation.DSMT4">
                    <p:embed/>
                  </p:oleObj>
                </mc:Choice>
                <mc:Fallback>
                  <p:oleObj name="Equation" r:id="rId20" imgW="152268" imgH="164957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5937" y="2985124"/>
                          <a:ext cx="244846" cy="2646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4" name="Straight Connector 23"/>
            <p:cNvCxnSpPr/>
            <p:nvPr/>
          </p:nvCxnSpPr>
          <p:spPr bwMode="auto">
            <a:xfrm>
              <a:off x="2289958" y="3655620"/>
              <a:ext cx="307570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404502" name="Object 22"/>
            <p:cNvGraphicFramePr>
              <a:graphicFrameLocks noChangeAspect="1"/>
            </p:cNvGraphicFramePr>
            <p:nvPr/>
          </p:nvGraphicFramePr>
          <p:xfrm>
            <a:off x="5394263" y="3495675"/>
            <a:ext cx="53022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827" name="Equation" r:id="rId22" imgW="329914" imgH="177646" progId="Equation.DSMT4">
                    <p:embed/>
                  </p:oleObj>
                </mc:Choice>
                <mc:Fallback>
                  <p:oleObj name="Equation" r:id="rId22" imgW="329914" imgH="177646" progId="Equation.DSMT4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4263" y="3495675"/>
                          <a:ext cx="530225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075372" y="1643799"/>
            <a:ext cx="1577317" cy="185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852592" y="1401288"/>
            <a:ext cx="5299468" cy="3529066"/>
            <a:chOff x="1460705" y="1199408"/>
            <a:chExt cx="5299468" cy="3529066"/>
          </a:xfrm>
        </p:grpSpPr>
        <p:graphicFrame>
          <p:nvGraphicFramePr>
            <p:cNvPr id="70" name="Object 296"/>
            <p:cNvGraphicFramePr>
              <a:graphicFrameLocks noChangeAspect="1"/>
            </p:cNvGraphicFramePr>
            <p:nvPr/>
          </p:nvGraphicFramePr>
          <p:xfrm>
            <a:off x="6388698" y="3939886"/>
            <a:ext cx="371475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293" name="Equation" r:id="rId4" imgW="152268" imgH="203024" progId="Equation.DSMT4">
                    <p:embed/>
                  </p:oleObj>
                </mc:Choice>
                <mc:Fallback>
                  <p:oleObj name="Equation" r:id="rId4" imgW="152268" imgH="203024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8698" y="3939886"/>
                          <a:ext cx="371475" cy="49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302"/>
            <p:cNvGraphicFramePr>
              <a:graphicFrameLocks noChangeAspect="1"/>
            </p:cNvGraphicFramePr>
            <p:nvPr/>
          </p:nvGraphicFramePr>
          <p:xfrm>
            <a:off x="1460705" y="1410401"/>
            <a:ext cx="652463" cy="47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294" name="Equation" r:id="rId6" imgW="317362" imgH="228501" progId="Equation.DSMT4">
                    <p:embed/>
                  </p:oleObj>
                </mc:Choice>
                <mc:Fallback>
                  <p:oleObj name="Equation" r:id="rId6" imgW="317362" imgH="228501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0705" y="1410401"/>
                          <a:ext cx="652463" cy="471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" name="Line 303"/>
            <p:cNvSpPr>
              <a:spLocks noChangeShapeType="1"/>
            </p:cNvSpPr>
            <p:nvPr/>
          </p:nvSpPr>
          <p:spPr bwMode="auto">
            <a:xfrm>
              <a:off x="2270723" y="1199408"/>
              <a:ext cx="0" cy="35290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Line 304"/>
            <p:cNvSpPr>
              <a:spLocks noChangeShapeType="1"/>
            </p:cNvSpPr>
            <p:nvPr/>
          </p:nvSpPr>
          <p:spPr bwMode="auto">
            <a:xfrm>
              <a:off x="1943698" y="4174836"/>
              <a:ext cx="43846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307"/>
            <p:cNvSpPr>
              <a:spLocks/>
            </p:cNvSpPr>
            <p:nvPr/>
          </p:nvSpPr>
          <p:spPr bwMode="auto">
            <a:xfrm>
              <a:off x="3722316" y="1282535"/>
              <a:ext cx="349945" cy="3035568"/>
            </a:xfrm>
            <a:custGeom>
              <a:avLst/>
              <a:gdLst>
                <a:gd name="T0" fmla="*/ 0 w 1660"/>
                <a:gd name="T1" fmla="*/ 634 h 665"/>
                <a:gd name="T2" fmla="*/ 117 w 1660"/>
                <a:gd name="T3" fmla="*/ 574 h 665"/>
                <a:gd name="T4" fmla="*/ 295 w 1660"/>
                <a:gd name="T5" fmla="*/ 86 h 665"/>
                <a:gd name="T6" fmla="*/ 411 w 1660"/>
                <a:gd name="T7" fmla="*/ 78 h 665"/>
                <a:gd name="T8" fmla="*/ 571 w 1660"/>
                <a:gd name="T9" fmla="*/ 554 h 665"/>
                <a:gd name="T10" fmla="*/ 677 w 1660"/>
                <a:gd name="T11" fmla="*/ 630 h 6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0"/>
                <a:gd name="T19" fmla="*/ 0 h 665"/>
                <a:gd name="T20" fmla="*/ 1660 w 1660"/>
                <a:gd name="T21" fmla="*/ 665 h 665"/>
                <a:gd name="connsiteX0" fmla="*/ 0 w 11099"/>
                <a:gd name="connsiteY0" fmla="*/ 9534 h 10000"/>
                <a:gd name="connsiteX1" fmla="*/ 1735 w 11099"/>
                <a:gd name="connsiteY1" fmla="*/ 8632 h 10000"/>
                <a:gd name="connsiteX2" fmla="*/ 4361 w 11099"/>
                <a:gd name="connsiteY2" fmla="*/ 1293 h 10000"/>
                <a:gd name="connsiteX3" fmla="*/ 6072 w 11099"/>
                <a:gd name="connsiteY3" fmla="*/ 1173 h 10000"/>
                <a:gd name="connsiteX4" fmla="*/ 8434 w 11099"/>
                <a:gd name="connsiteY4" fmla="*/ 8331 h 10000"/>
                <a:gd name="connsiteX5" fmla="*/ 11099 w 11099"/>
                <a:gd name="connsiteY5" fmla="*/ 952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9" h="10000">
                  <a:moveTo>
                    <a:pt x="0" y="9534"/>
                  </a:moveTo>
                  <a:cubicBezTo>
                    <a:pt x="283" y="9383"/>
                    <a:pt x="1006" y="10000"/>
                    <a:pt x="1735" y="8632"/>
                  </a:cubicBezTo>
                  <a:cubicBezTo>
                    <a:pt x="2464" y="7263"/>
                    <a:pt x="3639" y="2541"/>
                    <a:pt x="4361" y="1293"/>
                  </a:cubicBezTo>
                  <a:cubicBezTo>
                    <a:pt x="5084" y="45"/>
                    <a:pt x="5392" y="0"/>
                    <a:pt x="6072" y="1173"/>
                  </a:cubicBezTo>
                  <a:cubicBezTo>
                    <a:pt x="6753" y="2346"/>
                    <a:pt x="7596" y="6940"/>
                    <a:pt x="8434" y="8331"/>
                  </a:cubicBezTo>
                  <a:cubicBezTo>
                    <a:pt x="9272" y="9722"/>
                    <a:pt x="10774" y="9279"/>
                    <a:pt x="11099" y="9520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78" name="Object 316"/>
            <p:cNvGraphicFramePr>
              <a:graphicFrameLocks noChangeAspect="1"/>
            </p:cNvGraphicFramePr>
            <p:nvPr/>
          </p:nvGraphicFramePr>
          <p:xfrm>
            <a:off x="3488688" y="4256088"/>
            <a:ext cx="336550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295" name="Equation" r:id="rId8" imgW="190500" imgH="228600" progId="Equation.DSMT4">
                    <p:embed/>
                  </p:oleObj>
                </mc:Choice>
                <mc:Fallback>
                  <p:oleObj name="Equation" r:id="rId8" imgW="190500" imgH="2286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8688" y="4256088"/>
                          <a:ext cx="336550" cy="4048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" name="Line 318"/>
            <p:cNvSpPr>
              <a:spLocks noChangeShapeType="1"/>
            </p:cNvSpPr>
            <p:nvPr/>
          </p:nvSpPr>
          <p:spPr bwMode="auto">
            <a:xfrm>
              <a:off x="3889973" y="4063711"/>
              <a:ext cx="0" cy="222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307"/>
            <p:cNvSpPr>
              <a:spLocks/>
            </p:cNvSpPr>
            <p:nvPr/>
          </p:nvSpPr>
          <p:spPr bwMode="auto">
            <a:xfrm>
              <a:off x="3138446" y="3586347"/>
              <a:ext cx="1445429" cy="622897"/>
            </a:xfrm>
            <a:custGeom>
              <a:avLst/>
              <a:gdLst>
                <a:gd name="T0" fmla="*/ 0 w 1660"/>
                <a:gd name="T1" fmla="*/ 634 h 665"/>
                <a:gd name="T2" fmla="*/ 117 w 1660"/>
                <a:gd name="T3" fmla="*/ 574 h 665"/>
                <a:gd name="T4" fmla="*/ 295 w 1660"/>
                <a:gd name="T5" fmla="*/ 86 h 665"/>
                <a:gd name="T6" fmla="*/ 411 w 1660"/>
                <a:gd name="T7" fmla="*/ 78 h 665"/>
                <a:gd name="T8" fmla="*/ 571 w 1660"/>
                <a:gd name="T9" fmla="*/ 554 h 665"/>
                <a:gd name="T10" fmla="*/ 677 w 1660"/>
                <a:gd name="T11" fmla="*/ 630 h 6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0"/>
                <a:gd name="T19" fmla="*/ 0 h 665"/>
                <a:gd name="T20" fmla="*/ 1660 w 1660"/>
                <a:gd name="T21" fmla="*/ 665 h 6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0" h="665">
                  <a:moveTo>
                    <a:pt x="0" y="634"/>
                  </a:moveTo>
                  <a:cubicBezTo>
                    <a:pt x="47" y="624"/>
                    <a:pt x="167" y="665"/>
                    <a:pt x="288" y="574"/>
                  </a:cubicBezTo>
                  <a:cubicBezTo>
                    <a:pt x="409" y="483"/>
                    <a:pt x="604" y="169"/>
                    <a:pt x="724" y="86"/>
                  </a:cubicBezTo>
                  <a:cubicBezTo>
                    <a:pt x="844" y="3"/>
                    <a:pt x="895" y="0"/>
                    <a:pt x="1008" y="78"/>
                  </a:cubicBezTo>
                  <a:cubicBezTo>
                    <a:pt x="1121" y="156"/>
                    <a:pt x="1291" y="462"/>
                    <a:pt x="1400" y="554"/>
                  </a:cubicBezTo>
                  <a:cubicBezTo>
                    <a:pt x="1509" y="646"/>
                    <a:pt x="1606" y="614"/>
                    <a:pt x="1660" y="630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68240" y="1710047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High </a:t>
              </a:r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Q</a:t>
              </a:r>
              <a:r>
                <a:rPr lang="en-US" dirty="0" smtClean="0">
                  <a:solidFill>
                    <a:schemeClr val="bg2"/>
                  </a:solidFill>
                </a:rPr>
                <a:t> resonator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27518" y="3513117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Low </a:t>
              </a:r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Q</a:t>
              </a:r>
              <a:r>
                <a:rPr lang="en-US" dirty="0" smtClean="0">
                  <a:solidFill>
                    <a:schemeClr val="bg2"/>
                  </a:solidFill>
                </a:rPr>
                <a:t> resonator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1282532" y="103687"/>
            <a:ext cx="6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Excitation of Resonator (cont.)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4611" y="5433951"/>
            <a:ext cx="5843266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A larger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Q</a:t>
            </a:r>
            <a:r>
              <a:rPr lang="en-US" sz="1600" dirty="0" smtClean="0">
                <a:solidFill>
                  <a:schemeClr val="bg2"/>
                </a:solidFill>
              </a:rPr>
              <a:t> of the resonator (less loss),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means a more sharply peaked response, and a larger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R</a:t>
            </a:r>
            <a:r>
              <a:rPr lang="en-US" sz="1600" dirty="0" smtClean="0">
                <a:solidFill>
                  <a:schemeClr val="bg2"/>
                </a:solidFill>
              </a:rPr>
              <a:t> value.</a:t>
            </a: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2803" y="1484415"/>
            <a:ext cx="1577317" cy="185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1817482" y="136899"/>
            <a:ext cx="52832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Grounded Dielectric Slab</a:t>
            </a:r>
          </a:p>
        </p:txBody>
      </p:sp>
      <p:sp>
        <p:nvSpPr>
          <p:cNvPr id="196806" name="Text Box 198"/>
          <p:cNvSpPr txBox="1">
            <a:spLocks noChangeArrowheads="1"/>
          </p:cNvSpPr>
          <p:nvPr/>
        </p:nvSpPr>
        <p:spPr bwMode="auto">
          <a:xfrm>
            <a:off x="768288" y="4696629"/>
            <a:ext cx="752316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Assumption:</a:t>
            </a:r>
            <a:r>
              <a:rPr lang="en-US" dirty="0">
                <a:solidFill>
                  <a:schemeClr val="bg1"/>
                </a:solidFill>
              </a:rPr>
              <a:t> There is no variation of the fields in the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y</a:t>
            </a:r>
            <a:r>
              <a:rPr lang="en-US" dirty="0">
                <a:solidFill>
                  <a:schemeClr val="bg1"/>
                </a:solidFill>
              </a:rPr>
              <a:t> direction, and propagation is along the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chemeClr val="bg1"/>
                </a:solidFill>
              </a:rPr>
              <a:t> direction.</a:t>
            </a:r>
          </a:p>
        </p:txBody>
      </p:sp>
      <p:sp>
        <p:nvSpPr>
          <p:cNvPr id="16" name="Text Box 65"/>
          <p:cNvSpPr txBox="1">
            <a:spLocks noChangeArrowheads="1"/>
          </p:cNvSpPr>
          <p:nvPr/>
        </p:nvSpPr>
        <p:spPr bwMode="auto">
          <a:xfrm>
            <a:off x="710313" y="1156195"/>
            <a:ext cx="7595734" cy="707886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  <a:latin typeface="+mj-lt"/>
                <a:cs typeface="Calibri" pitchFamily="34" charset="0"/>
              </a:rPr>
              <a:t>Derive a transcendental equation for wavenumber of the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j-lt"/>
                <a:cs typeface="Calibri" pitchFamily="34" charset="0"/>
              </a:rPr>
              <a:t>TM</a:t>
            </a:r>
            <a:r>
              <a:rPr lang="en-US" sz="2000" i="1" baseline="-25000" dirty="0" err="1" smtClean="0">
                <a:solidFill>
                  <a:schemeClr val="bg2"/>
                </a:solidFill>
                <a:latin typeface="+mn-lt"/>
                <a:cs typeface="Calibri" pitchFamily="34" charset="0"/>
              </a:rPr>
              <a:t>x</a:t>
            </a:r>
            <a:r>
              <a:rPr lang="en-US" sz="2000" dirty="0" smtClean="0">
                <a:solidFill>
                  <a:schemeClr val="bg2"/>
                </a:solidFill>
                <a:latin typeface="+mj-lt"/>
                <a:cs typeface="Calibri" pitchFamily="34" charset="0"/>
              </a:rPr>
              <a:t> surface waves by using the TRE.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293605" y="2360129"/>
            <a:ext cx="6696283" cy="1649896"/>
            <a:chOff x="1293605" y="2360129"/>
            <a:chExt cx="6696283" cy="1649896"/>
          </a:xfrm>
        </p:grpSpPr>
        <p:sp>
          <p:nvSpPr>
            <p:cNvPr id="196636" name="Line 28"/>
            <p:cNvSpPr>
              <a:spLocks noChangeShapeType="1"/>
            </p:cNvSpPr>
            <p:nvPr/>
          </p:nvSpPr>
          <p:spPr bwMode="auto">
            <a:xfrm flipV="1">
              <a:off x="4238418" y="2705040"/>
              <a:ext cx="0" cy="4079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6642" name="Line 34"/>
            <p:cNvSpPr>
              <a:spLocks noChangeShapeType="1"/>
            </p:cNvSpPr>
            <p:nvPr/>
          </p:nvSpPr>
          <p:spPr bwMode="auto">
            <a:xfrm flipV="1">
              <a:off x="7257843" y="3898841"/>
              <a:ext cx="390525" cy="1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6648" name="Rectangle 40"/>
            <p:cNvSpPr>
              <a:spLocks noChangeArrowheads="1"/>
            </p:cNvSpPr>
            <p:nvPr/>
          </p:nvSpPr>
          <p:spPr bwMode="auto">
            <a:xfrm>
              <a:off x="1298368" y="3211453"/>
              <a:ext cx="5870575" cy="682626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49" name="Line 41"/>
            <p:cNvSpPr>
              <a:spLocks noChangeShapeType="1"/>
            </p:cNvSpPr>
            <p:nvPr/>
          </p:nvSpPr>
          <p:spPr bwMode="auto">
            <a:xfrm>
              <a:off x="1461880" y="3213041"/>
              <a:ext cx="0" cy="65722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96651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3692260"/>
                </p:ext>
              </p:extLst>
            </p:nvPr>
          </p:nvGraphicFramePr>
          <p:xfrm>
            <a:off x="5814805" y="3365441"/>
            <a:ext cx="64293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83" name="Equation" r:id="rId4" imgW="368300" imgH="228600" progId="Equation.DSMT4">
                    <p:embed/>
                  </p:oleObj>
                </mc:Choice>
                <mc:Fallback>
                  <p:oleObj name="Equation" r:id="rId4" imgW="368300" imgH="2286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4805" y="3365441"/>
                          <a:ext cx="642938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6808" name="Rectangle 200"/>
            <p:cNvSpPr>
              <a:spLocks noChangeArrowheads="1"/>
            </p:cNvSpPr>
            <p:nvPr/>
          </p:nvSpPr>
          <p:spPr bwMode="auto">
            <a:xfrm>
              <a:off x="1293605" y="3884649"/>
              <a:ext cx="5875338" cy="123825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" name="Object 30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9004619"/>
                </p:ext>
              </p:extLst>
            </p:nvPr>
          </p:nvGraphicFramePr>
          <p:xfrm>
            <a:off x="4124325" y="2360129"/>
            <a:ext cx="219075" cy="2417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84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4325" y="2360129"/>
                          <a:ext cx="219075" cy="2417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8532" name="Object 30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9634338"/>
                </p:ext>
              </p:extLst>
            </p:nvPr>
          </p:nvGraphicFramePr>
          <p:xfrm>
            <a:off x="7793038" y="3790950"/>
            <a:ext cx="196850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85" name="Equation" r:id="rId8" imgW="114102" imgH="126780" progId="Equation.DSMT4">
                    <p:embed/>
                  </p:oleObj>
                </mc:Choice>
                <mc:Fallback>
                  <p:oleObj name="Equation" r:id="rId8" imgW="114102" imgH="1267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3038" y="3790950"/>
                          <a:ext cx="196850" cy="219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8533" name="Object 30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2618164"/>
                </p:ext>
              </p:extLst>
            </p:nvPr>
          </p:nvGraphicFramePr>
          <p:xfrm>
            <a:off x="1571625" y="3376613"/>
            <a:ext cx="219075" cy="306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86"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25" y="3376613"/>
                          <a:ext cx="219075" cy="306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5248832"/>
                </p:ext>
              </p:extLst>
            </p:nvPr>
          </p:nvGraphicFramePr>
          <p:xfrm>
            <a:off x="4933606" y="2618096"/>
            <a:ext cx="1246858" cy="396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87" name="Equation" r:id="rId12" imgW="838080" imgH="266400" progId="Equation.DSMT4">
                    <p:embed/>
                  </p:oleObj>
                </mc:Choice>
                <mc:Fallback>
                  <p:oleObj name="Equation" r:id="rId12" imgW="83808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933606" y="2618096"/>
                          <a:ext cx="1246858" cy="3967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133475" y="108449"/>
            <a:ext cx="676274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Grounded Dielectric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Slab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15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700142"/>
              </p:ext>
            </p:extLst>
          </p:nvPr>
        </p:nvGraphicFramePr>
        <p:xfrm>
          <a:off x="3086100" y="4554538"/>
          <a:ext cx="29051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02" name="Equation" r:id="rId3" imgW="1765080" imgH="431640" progId="Equation.DSMT4">
                  <p:embed/>
                </p:oleObj>
              </mc:Choice>
              <mc:Fallback>
                <p:oleObj name="Equation" r:id="rId3" imgW="176508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4554538"/>
                        <a:ext cx="29051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933212"/>
              </p:ext>
            </p:extLst>
          </p:nvPr>
        </p:nvGraphicFramePr>
        <p:xfrm>
          <a:off x="1944811" y="3557836"/>
          <a:ext cx="52022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03" name="Equation" r:id="rId5" imgW="3162240" imgH="444240" progId="Equation.DSMT4">
                  <p:embed/>
                </p:oleObj>
              </mc:Choice>
              <mc:Fallback>
                <p:oleObj name="Equation" r:id="rId5" imgW="3162240" imgH="4442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811" y="3557836"/>
                        <a:ext cx="52022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903288" y="1340954"/>
            <a:ext cx="7353300" cy="1745146"/>
            <a:chOff x="903288" y="1340954"/>
            <a:chExt cx="7353300" cy="1745146"/>
          </a:xfrm>
        </p:grpSpPr>
        <p:sp>
          <p:nvSpPr>
            <p:cNvPr id="4" name="Line 12"/>
            <p:cNvSpPr>
              <a:spLocks noChangeShapeType="1"/>
            </p:cNvSpPr>
            <p:nvPr/>
          </p:nvSpPr>
          <p:spPr bwMode="auto">
            <a:xfrm flipV="1">
              <a:off x="4497388" y="1724643"/>
              <a:ext cx="0" cy="4476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 flipV="1">
              <a:off x="7516813" y="2977181"/>
              <a:ext cx="419100" cy="47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1557338" y="2288206"/>
              <a:ext cx="5864225" cy="68262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" name="Object 19"/>
            <p:cNvGraphicFramePr>
              <a:graphicFrameLocks noChangeAspect="1"/>
            </p:cNvGraphicFramePr>
            <p:nvPr/>
          </p:nvGraphicFramePr>
          <p:xfrm>
            <a:off x="6064250" y="2389806"/>
            <a:ext cx="74612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004" name="Equation" r:id="rId7" imgW="368300" imgH="228600" progId="Equation.DSMT4">
                    <p:embed/>
                  </p:oleObj>
                </mc:Choice>
                <mc:Fallback>
                  <p:oleObj name="Equation" r:id="rId7" imgW="368300" imgH="2286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4250" y="2389806"/>
                          <a:ext cx="746125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30"/>
            <p:cNvSpPr>
              <a:spLocks noChangeArrowheads="1"/>
            </p:cNvSpPr>
            <p:nvPr/>
          </p:nvSpPr>
          <p:spPr bwMode="auto">
            <a:xfrm>
              <a:off x="2514600" y="2467593"/>
              <a:ext cx="279400" cy="26828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 flipV="1">
              <a:off x="2560638" y="2499343"/>
              <a:ext cx="185738" cy="2047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32"/>
            <p:cNvSpPr>
              <a:spLocks noChangeShapeType="1"/>
            </p:cNvSpPr>
            <p:nvPr/>
          </p:nvSpPr>
          <p:spPr bwMode="auto">
            <a:xfrm>
              <a:off x="2551113" y="2499343"/>
              <a:ext cx="200025" cy="20002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35"/>
            <p:cNvSpPr>
              <a:spLocks noChangeShapeType="1"/>
            </p:cNvSpPr>
            <p:nvPr/>
          </p:nvSpPr>
          <p:spPr bwMode="auto">
            <a:xfrm>
              <a:off x="2749550" y="2705718"/>
              <a:ext cx="2413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139"/>
            <p:cNvSpPr>
              <a:spLocks noChangeShapeType="1"/>
            </p:cNvSpPr>
            <p:nvPr/>
          </p:nvSpPr>
          <p:spPr bwMode="auto">
            <a:xfrm flipV="1">
              <a:off x="2774950" y="2305668"/>
              <a:ext cx="241300" cy="190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140"/>
            <p:cNvSpPr>
              <a:spLocks noChangeShapeType="1"/>
            </p:cNvSpPr>
            <p:nvPr/>
          </p:nvSpPr>
          <p:spPr bwMode="auto">
            <a:xfrm flipH="1" flipV="1">
              <a:off x="3030538" y="2305668"/>
              <a:ext cx="723900" cy="6350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141"/>
            <p:cNvSpPr>
              <a:spLocks noChangeShapeType="1"/>
            </p:cNvSpPr>
            <p:nvPr/>
          </p:nvSpPr>
          <p:spPr bwMode="auto">
            <a:xfrm flipV="1">
              <a:off x="3767138" y="2451718"/>
              <a:ext cx="609600" cy="4889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Rectangle 148"/>
            <p:cNvSpPr>
              <a:spLocks noChangeArrowheads="1"/>
            </p:cNvSpPr>
            <p:nvPr/>
          </p:nvSpPr>
          <p:spPr bwMode="auto">
            <a:xfrm>
              <a:off x="1552575" y="2974006"/>
              <a:ext cx="5873750" cy="111125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" name="Object 302"/>
            <p:cNvGraphicFramePr>
              <a:graphicFrameLocks noChangeAspect="1"/>
            </p:cNvGraphicFramePr>
            <p:nvPr/>
          </p:nvGraphicFramePr>
          <p:xfrm>
            <a:off x="4381500" y="1340954"/>
            <a:ext cx="219075" cy="2417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005"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1500" y="1340954"/>
                          <a:ext cx="219075" cy="2417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302"/>
            <p:cNvGraphicFramePr>
              <a:graphicFrameLocks noChangeAspect="1"/>
            </p:cNvGraphicFramePr>
            <p:nvPr/>
          </p:nvGraphicFramePr>
          <p:xfrm>
            <a:off x="8059738" y="2867025"/>
            <a:ext cx="196850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006" name="Equation" r:id="rId11" imgW="114102" imgH="126780" progId="Equation.DSMT4">
                    <p:embed/>
                  </p:oleObj>
                </mc:Choice>
                <mc:Fallback>
                  <p:oleObj name="Equation" r:id="rId11" imgW="114102" imgH="12678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9738" y="2867025"/>
                          <a:ext cx="196850" cy="219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302"/>
            <p:cNvGraphicFramePr>
              <a:graphicFrameLocks noChangeAspect="1"/>
            </p:cNvGraphicFramePr>
            <p:nvPr/>
          </p:nvGraphicFramePr>
          <p:xfrm>
            <a:off x="903288" y="2474913"/>
            <a:ext cx="547687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007" name="Equation" r:id="rId13" imgW="317362" imgH="228501" progId="Equation.DSMT4">
                    <p:embed/>
                  </p:oleObj>
                </mc:Choice>
                <mc:Fallback>
                  <p:oleObj name="Equation" r:id="rId13" imgW="317362" imgH="228501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3288" y="2474913"/>
                          <a:ext cx="547687" cy="395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302"/>
            <p:cNvGraphicFramePr>
              <a:graphicFrameLocks noChangeAspect="1"/>
            </p:cNvGraphicFramePr>
            <p:nvPr/>
          </p:nvGraphicFramePr>
          <p:xfrm>
            <a:off x="2968625" y="2517775"/>
            <a:ext cx="263525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008" name="Equation" r:id="rId15" imgW="152334" imgH="190417" progId="Equation.DSMT4">
                    <p:embed/>
                  </p:oleObj>
                </mc:Choice>
                <mc:Fallback>
                  <p:oleObj name="Equation" r:id="rId15" imgW="152334" imgH="190417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8625" y="2517775"/>
                          <a:ext cx="263525" cy="328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5753" name="Object 302"/>
            <p:cNvGraphicFramePr>
              <a:graphicFrameLocks noChangeAspect="1"/>
            </p:cNvGraphicFramePr>
            <p:nvPr/>
          </p:nvGraphicFramePr>
          <p:xfrm>
            <a:off x="2119313" y="2365375"/>
            <a:ext cx="306387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009" name="Equation" r:id="rId17" imgW="177646" imgH="190335" progId="Equation.DSMT4">
                    <p:embed/>
                  </p:oleObj>
                </mc:Choice>
                <mc:Fallback>
                  <p:oleObj name="Equation" r:id="rId17" imgW="177646" imgH="190335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9313" y="2365375"/>
                          <a:ext cx="306387" cy="328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Box 29"/>
          <p:cNvSpPr txBox="1"/>
          <p:nvPr/>
        </p:nvSpPr>
        <p:spPr>
          <a:xfrm>
            <a:off x="875699" y="5712031"/>
            <a:ext cx="763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 think of the transmission lines in the TEN as running in the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direction.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1569708" y="124199"/>
            <a:ext cx="593883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TM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Surface-Wave Solution</a:t>
            </a:r>
          </a:p>
        </p:txBody>
      </p:sp>
      <p:graphicFrame>
        <p:nvGraphicFramePr>
          <p:cNvPr id="235554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470290"/>
              </p:ext>
            </p:extLst>
          </p:nvPr>
        </p:nvGraphicFramePr>
        <p:xfrm>
          <a:off x="2531015" y="3374572"/>
          <a:ext cx="27590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78" name="Equation" r:id="rId4" imgW="1676160" imgH="431640" progId="Equation.DSMT4">
                  <p:embed/>
                </p:oleObj>
              </mc:Choice>
              <mc:Fallback>
                <p:oleObj name="Equation" r:id="rId4" imgW="167616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015" y="3374572"/>
                        <a:ext cx="27590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5" name="Object 35"/>
          <p:cNvGraphicFramePr>
            <a:graphicFrameLocks noChangeAspect="1"/>
          </p:cNvGraphicFramePr>
          <p:nvPr/>
        </p:nvGraphicFramePr>
        <p:xfrm>
          <a:off x="2181225" y="4541838"/>
          <a:ext cx="4144963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79" name="Equation" r:id="rId6" imgW="2565400" imgH="584200" progId="Equation.DSMT4">
                  <p:embed/>
                </p:oleObj>
              </mc:Choice>
              <mc:Fallback>
                <p:oleObj name="Equation" r:id="rId6" imgW="2565400" imgH="584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4541838"/>
                        <a:ext cx="4144963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3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906746"/>
              </p:ext>
            </p:extLst>
          </p:nvPr>
        </p:nvGraphicFramePr>
        <p:xfrm>
          <a:off x="2038350" y="5865813"/>
          <a:ext cx="44386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80" name="Equation" r:id="rId8" imgW="2095200" imgH="317160" progId="Equation.DSMT4">
                  <p:embed/>
                </p:oleObj>
              </mc:Choice>
              <mc:Fallback>
                <p:oleObj name="Equation" r:id="rId8" imgW="2095200" imgH="3171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5865813"/>
                        <a:ext cx="443865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712033" y="1895598"/>
            <a:ext cx="2992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The reference plane </a:t>
            </a:r>
            <a:r>
              <a:rPr lang="en-US" sz="1400" i="1" dirty="0" smtClean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1400" dirty="0" smtClean="0">
                <a:solidFill>
                  <a:srgbClr val="FF0000"/>
                </a:solidFill>
              </a:rPr>
              <a:t> is chosen at the interface.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017324" y="1169988"/>
            <a:ext cx="4173800" cy="1890712"/>
            <a:chOff x="1017324" y="1169988"/>
            <a:chExt cx="4173800" cy="1890712"/>
          </a:xfrm>
        </p:grpSpPr>
        <p:sp>
          <p:nvSpPr>
            <p:cNvPr id="235523" name="Text Box 3"/>
            <p:cNvSpPr txBox="1">
              <a:spLocks noChangeArrowheads="1"/>
            </p:cNvSpPr>
            <p:nvPr/>
          </p:nvSpPr>
          <p:spPr bwMode="auto">
            <a:xfrm>
              <a:off x="1017324" y="1969264"/>
              <a:ext cx="76358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Arial" pitchFamily="34" charset="0"/>
                </a:rPr>
                <a:t>TEN:</a:t>
              </a:r>
            </a:p>
          </p:txBody>
        </p:sp>
        <p:graphicFrame>
          <p:nvGraphicFramePr>
            <p:cNvPr id="235559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3991042"/>
                </p:ext>
              </p:extLst>
            </p:nvPr>
          </p:nvGraphicFramePr>
          <p:xfrm>
            <a:off x="4129876" y="1952625"/>
            <a:ext cx="504825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781" name="Equation" r:id="rId10" imgW="304560" imgH="241200" progId="Equation.DSMT4">
                    <p:embed/>
                  </p:oleObj>
                </mc:Choice>
                <mc:Fallback>
                  <p:oleObj name="Equation" r:id="rId10" imgW="304560" imgH="2412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9876" y="1952625"/>
                          <a:ext cx="504825" cy="398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60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8637603"/>
                </p:ext>
              </p:extLst>
            </p:nvPr>
          </p:nvGraphicFramePr>
          <p:xfrm>
            <a:off x="2399501" y="1933575"/>
            <a:ext cx="52070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782" name="Equation" r:id="rId12" imgW="304560" imgH="241200" progId="Equation.DSMT4">
                    <p:embed/>
                  </p:oleObj>
                </mc:Choice>
                <mc:Fallback>
                  <p:oleObj name="Equation" r:id="rId12" imgW="304560" imgH="2412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9501" y="1933575"/>
                          <a:ext cx="520700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563" name="Line 43"/>
            <p:cNvSpPr>
              <a:spLocks noChangeShapeType="1"/>
            </p:cNvSpPr>
            <p:nvPr/>
          </p:nvSpPr>
          <p:spPr bwMode="auto">
            <a:xfrm flipV="1">
              <a:off x="2015326" y="2884488"/>
              <a:ext cx="3841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5564" name="Line 44"/>
            <p:cNvSpPr>
              <a:spLocks noChangeShapeType="1"/>
            </p:cNvSpPr>
            <p:nvPr/>
          </p:nvSpPr>
          <p:spPr bwMode="auto">
            <a:xfrm flipH="1">
              <a:off x="1993863" y="1670875"/>
              <a:ext cx="12700" cy="9398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5567" name="Line 47"/>
            <p:cNvSpPr>
              <a:spLocks noChangeShapeType="1"/>
            </p:cNvSpPr>
            <p:nvPr/>
          </p:nvSpPr>
          <p:spPr bwMode="auto">
            <a:xfrm flipV="1">
              <a:off x="1996276" y="1677988"/>
              <a:ext cx="31853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5568" name="Line 48"/>
            <p:cNvSpPr>
              <a:spLocks noChangeShapeType="1"/>
            </p:cNvSpPr>
            <p:nvPr/>
          </p:nvSpPr>
          <p:spPr bwMode="auto">
            <a:xfrm flipV="1">
              <a:off x="1978875" y="2616963"/>
              <a:ext cx="3212249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5569" name="Line 49"/>
            <p:cNvSpPr>
              <a:spLocks noChangeShapeType="1"/>
            </p:cNvSpPr>
            <p:nvPr/>
          </p:nvSpPr>
          <p:spPr bwMode="auto">
            <a:xfrm>
              <a:off x="3636926" y="1331913"/>
              <a:ext cx="0" cy="1625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5570" name="Line 50"/>
            <p:cNvSpPr>
              <a:spLocks noChangeShapeType="1"/>
            </p:cNvSpPr>
            <p:nvPr/>
          </p:nvSpPr>
          <p:spPr bwMode="auto">
            <a:xfrm>
              <a:off x="1996276" y="2698750"/>
              <a:ext cx="0" cy="3619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5558" name="Oval 38"/>
            <p:cNvSpPr>
              <a:spLocks noChangeArrowheads="1"/>
            </p:cNvSpPr>
            <p:nvPr/>
          </p:nvSpPr>
          <p:spPr bwMode="auto">
            <a:xfrm>
              <a:off x="3579013" y="1622425"/>
              <a:ext cx="88900" cy="889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5566" name="Oval 46"/>
            <p:cNvSpPr>
              <a:spLocks noChangeArrowheads="1"/>
            </p:cNvSpPr>
            <p:nvPr/>
          </p:nvSpPr>
          <p:spPr bwMode="auto">
            <a:xfrm>
              <a:off x="3588634" y="2579559"/>
              <a:ext cx="88900" cy="889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363527" name="Object 302"/>
            <p:cNvGraphicFramePr>
              <a:graphicFrameLocks noChangeAspect="1"/>
            </p:cNvGraphicFramePr>
            <p:nvPr/>
          </p:nvGraphicFramePr>
          <p:xfrm>
            <a:off x="2655888" y="1233488"/>
            <a:ext cx="220662" cy="306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783" name="Equation" r:id="rId14" imgW="126725" imgH="177415" progId="Equation.DSMT4">
                    <p:embed/>
                  </p:oleObj>
                </mc:Choice>
                <mc:Fallback>
                  <p:oleObj name="Equation" r:id="rId14" imgW="126725" imgH="177415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5888" y="1233488"/>
                          <a:ext cx="220662" cy="306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3528" name="Object 302"/>
            <p:cNvGraphicFramePr>
              <a:graphicFrameLocks noChangeAspect="1"/>
            </p:cNvGraphicFramePr>
            <p:nvPr/>
          </p:nvGraphicFramePr>
          <p:xfrm>
            <a:off x="3806825" y="1169988"/>
            <a:ext cx="263525" cy="261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784" name="Equation" r:id="rId16" imgW="152268" imgH="152268" progId="Equation.DSMT4">
                    <p:embed/>
                  </p:oleObj>
                </mc:Choice>
                <mc:Fallback>
                  <p:oleObj name="Equation" r:id="rId16" imgW="152268" imgH="152268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6825" y="1169988"/>
                          <a:ext cx="263525" cy="261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3529" name="Object 302"/>
            <p:cNvGraphicFramePr>
              <a:graphicFrameLocks noChangeAspect="1"/>
            </p:cNvGraphicFramePr>
            <p:nvPr/>
          </p:nvGraphicFramePr>
          <p:xfrm>
            <a:off x="2532063" y="2789238"/>
            <a:ext cx="220662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785" name="Equation" r:id="rId18" imgW="126835" imgH="139518" progId="Equation.DSMT4">
                    <p:embed/>
                  </p:oleObj>
                </mc:Choice>
                <mc:Fallback>
                  <p:oleObj name="Equation" r:id="rId18" imgW="126835" imgH="139518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2063" y="2789238"/>
                          <a:ext cx="220662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65" name="Text Box 21"/>
          <p:cNvSpPr txBox="1">
            <a:spLocks noChangeArrowheads="1"/>
          </p:cNvSpPr>
          <p:nvPr/>
        </p:nvSpPr>
        <p:spPr bwMode="auto">
          <a:xfrm>
            <a:off x="2417249" y="1084490"/>
            <a:ext cx="7635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33"/>
                </a:solidFill>
                <a:latin typeface="Arial" pitchFamily="34" charset="0"/>
              </a:rPr>
              <a:t>TRE:</a:t>
            </a:r>
          </a:p>
        </p:txBody>
      </p:sp>
      <p:graphicFrame>
        <p:nvGraphicFramePr>
          <p:cNvPr id="236566" name="Object 22"/>
          <p:cNvGraphicFramePr>
            <a:graphicFrameLocks noChangeAspect="1"/>
          </p:cNvGraphicFramePr>
          <p:nvPr/>
        </p:nvGraphicFramePr>
        <p:xfrm>
          <a:off x="2944563" y="4019216"/>
          <a:ext cx="2696213" cy="803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74" name="Equation" r:id="rId4" imgW="1447800" imgH="431800" progId="Equation.DSMT4">
                  <p:embed/>
                </p:oleObj>
              </mc:Choice>
              <mc:Fallback>
                <p:oleObj name="Equation" r:id="rId4" imgW="1447800" imgH="431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563" y="4019216"/>
                        <a:ext cx="2696213" cy="803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67" name="Object 23"/>
          <p:cNvGraphicFramePr>
            <a:graphicFrameLocks noChangeAspect="1"/>
          </p:cNvGraphicFramePr>
          <p:nvPr/>
        </p:nvGraphicFramePr>
        <p:xfrm>
          <a:off x="3054221" y="5595339"/>
          <a:ext cx="2693431" cy="914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75" name="Equation" r:id="rId6" imgW="1422400" imgH="482600" progId="Equation.DSMT4">
                  <p:embed/>
                </p:oleObj>
              </mc:Choice>
              <mc:Fallback>
                <p:oleObj name="Equation" r:id="rId6" imgW="1422400" imgH="482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221" y="5595339"/>
                        <a:ext cx="2693431" cy="914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7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971030"/>
              </p:ext>
            </p:extLst>
          </p:nvPr>
        </p:nvGraphicFramePr>
        <p:xfrm>
          <a:off x="3018249" y="2680171"/>
          <a:ext cx="2729407" cy="447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76" name="Equation" r:id="rId8" imgW="1473120" imgH="241200" progId="Equation.DSMT4">
                  <p:embed/>
                </p:oleObj>
              </mc:Choice>
              <mc:Fallback>
                <p:oleObj name="Equation" r:id="rId8" imgW="147312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8249" y="2680171"/>
                        <a:ext cx="2729407" cy="447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71" name="Object 27"/>
          <p:cNvGraphicFramePr>
            <a:graphicFrameLocks noChangeAspect="1"/>
          </p:cNvGraphicFramePr>
          <p:nvPr/>
        </p:nvGraphicFramePr>
        <p:xfrm>
          <a:off x="3542413" y="1252850"/>
          <a:ext cx="15716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77" name="Equation" r:id="rId10" imgW="710891" imgH="317362" progId="Equation.DSMT4">
                  <p:embed/>
                </p:oleObj>
              </mc:Choice>
              <mc:Fallback>
                <p:oleObj name="Equation" r:id="rId10" imgW="710891" imgH="317362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2413" y="1252850"/>
                        <a:ext cx="1571625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573" name="Text Box 29"/>
          <p:cNvSpPr txBox="1">
            <a:spLocks noChangeArrowheads="1"/>
          </p:cNvSpPr>
          <p:nvPr/>
        </p:nvSpPr>
        <p:spPr bwMode="auto">
          <a:xfrm>
            <a:off x="1012825" y="134425"/>
            <a:ext cx="73564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TM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Surface-Wave Solution (cont.)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3" name="Down Arrow 12"/>
          <p:cNvSpPr/>
          <p:nvPr/>
        </p:nvSpPr>
        <p:spPr bwMode="auto">
          <a:xfrm>
            <a:off x="4212278" y="2152775"/>
            <a:ext cx="333375" cy="39052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4174672" y="4941496"/>
            <a:ext cx="333375" cy="39052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4208319" y="3431351"/>
            <a:ext cx="333375" cy="39052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51400" y="1014463"/>
            <a:ext cx="95410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Letting</a:t>
            </a:r>
          </a:p>
        </p:txBody>
      </p:sp>
      <p:sp>
        <p:nvSpPr>
          <p:cNvPr id="237576" name="Text Box 8"/>
          <p:cNvSpPr txBox="1">
            <a:spLocks noChangeArrowheads="1"/>
          </p:cNvSpPr>
          <p:nvPr/>
        </p:nvSpPr>
        <p:spPr bwMode="auto">
          <a:xfrm>
            <a:off x="1571976" y="3769949"/>
            <a:ext cx="409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or</a:t>
            </a:r>
          </a:p>
        </p:txBody>
      </p:sp>
      <p:graphicFrame>
        <p:nvGraphicFramePr>
          <p:cNvPr id="2375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027002"/>
              </p:ext>
            </p:extLst>
          </p:nvPr>
        </p:nvGraphicFramePr>
        <p:xfrm>
          <a:off x="2545682" y="1432197"/>
          <a:ext cx="31623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66" name="Equation" r:id="rId4" imgW="2031840" imgH="355320" progId="Equation.DSMT4">
                  <p:embed/>
                </p:oleObj>
              </mc:Choice>
              <mc:Fallback>
                <p:oleObj name="Equation" r:id="rId4" imgW="2031840" imgH="355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682" y="1432197"/>
                        <a:ext cx="31623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8" name="Object 10"/>
          <p:cNvGraphicFramePr>
            <a:graphicFrameLocks noChangeAspect="1"/>
          </p:cNvGraphicFramePr>
          <p:nvPr/>
        </p:nvGraphicFramePr>
        <p:xfrm>
          <a:off x="2852739" y="2617853"/>
          <a:ext cx="2357932" cy="90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67" name="Equation" r:id="rId6" imgW="1256755" imgH="482391" progId="Equation.DSMT4">
                  <p:embed/>
                </p:oleObj>
              </mc:Choice>
              <mc:Fallback>
                <p:oleObj name="Equation" r:id="rId6" imgW="1256755" imgH="482391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9" y="2617853"/>
                        <a:ext cx="2357932" cy="90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556539"/>
              </p:ext>
            </p:extLst>
          </p:nvPr>
        </p:nvGraphicFramePr>
        <p:xfrm>
          <a:off x="1998663" y="4403725"/>
          <a:ext cx="485933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68" name="Equation" r:id="rId8" imgW="2514600" imgH="380880" progId="Equation.DSMT4">
                  <p:embed/>
                </p:oleObj>
              </mc:Choice>
              <mc:Fallback>
                <p:oleObj name="Equation" r:id="rId8" imgW="251460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4403725"/>
                        <a:ext cx="4859337" cy="7366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81" name="Text Box 13"/>
          <p:cNvSpPr txBox="1">
            <a:spLocks noChangeArrowheads="1"/>
          </p:cNvSpPr>
          <p:nvPr/>
        </p:nvSpPr>
        <p:spPr bwMode="auto">
          <a:xfrm>
            <a:off x="1020125" y="125850"/>
            <a:ext cx="73961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TM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Surface-Wave Solution (cont.)</a:t>
            </a:r>
          </a:p>
        </p:txBody>
      </p:sp>
      <p:sp>
        <p:nvSpPr>
          <p:cNvPr id="237582" name="Text Box 14"/>
          <p:cNvSpPr txBox="1">
            <a:spLocks noChangeArrowheads="1"/>
          </p:cNvSpPr>
          <p:nvPr/>
        </p:nvSpPr>
        <p:spPr bwMode="auto">
          <a:xfrm>
            <a:off x="1483736" y="2397620"/>
            <a:ext cx="114005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we have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0977" y="5700280"/>
            <a:ext cx="7089568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This method (TRE) is a lot simpler than doing the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EM analysis and applying the boundary conditions!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771525" y="78430"/>
            <a:ext cx="78009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Waveguide With Slab</a:t>
            </a:r>
          </a:p>
        </p:txBody>
      </p:sp>
      <p:sp>
        <p:nvSpPr>
          <p:cNvPr id="247839" name="Text Box 31"/>
          <p:cNvSpPr txBox="1">
            <a:spLocks noChangeArrowheads="1"/>
          </p:cNvSpPr>
          <p:nvPr/>
        </p:nvSpPr>
        <p:spPr bwMode="auto">
          <a:xfrm>
            <a:off x="3105336" y="4523819"/>
            <a:ext cx="7697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TEN: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633413" y="1506538"/>
            <a:ext cx="2011362" cy="1335087"/>
            <a:chOff x="399" y="949"/>
            <a:chExt cx="1267" cy="841"/>
          </a:xfrm>
        </p:grpSpPr>
        <p:sp>
          <p:nvSpPr>
            <p:cNvPr id="247888" name="Rectangle 80"/>
            <p:cNvSpPr>
              <a:spLocks noChangeArrowheads="1"/>
            </p:cNvSpPr>
            <p:nvPr/>
          </p:nvSpPr>
          <p:spPr bwMode="auto">
            <a:xfrm>
              <a:off x="399" y="949"/>
              <a:ext cx="1267" cy="84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247886" name="Text Box 78"/>
            <p:cNvSpPr txBox="1">
              <a:spLocks noChangeArrowheads="1"/>
            </p:cNvSpPr>
            <p:nvPr/>
          </p:nvSpPr>
          <p:spPr bwMode="auto">
            <a:xfrm>
              <a:off x="483" y="1075"/>
              <a:ext cx="104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solidFill>
                    <a:schemeClr val="bg2"/>
                  </a:solidFill>
                </a:rPr>
                <a:t>TE</a:t>
              </a:r>
              <a:r>
                <a:rPr lang="en-US" sz="2000" i="1" baseline="-25000" dirty="0" err="1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30000" dirty="0" err="1">
                  <a:solidFill>
                    <a:schemeClr val="bg2"/>
                  </a:solidFill>
                  <a:latin typeface="Times New Roman" pitchFamily="18" charset="0"/>
                </a:rPr>
                <a:t>mn</a:t>
              </a:r>
              <a:r>
                <a:rPr lang="en-US" sz="2000" dirty="0">
                  <a:solidFill>
                    <a:schemeClr val="bg2"/>
                  </a:solidFill>
                </a:rPr>
                <a:t> modes</a:t>
              </a:r>
            </a:p>
          </p:txBody>
        </p:sp>
        <p:sp>
          <p:nvSpPr>
            <p:cNvPr id="247887" name="Text Box 79"/>
            <p:cNvSpPr txBox="1">
              <a:spLocks noChangeArrowheads="1"/>
            </p:cNvSpPr>
            <p:nvPr/>
          </p:nvSpPr>
          <p:spPr bwMode="auto">
            <a:xfrm>
              <a:off x="480" y="1420"/>
              <a:ext cx="106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solidFill>
                    <a:schemeClr val="bg2"/>
                  </a:solidFill>
                </a:rPr>
                <a:t>TM</a:t>
              </a:r>
              <a:r>
                <a:rPr lang="en-US" sz="2000" i="1" baseline="-25000" dirty="0" err="1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30000" dirty="0" err="1">
                  <a:solidFill>
                    <a:schemeClr val="bg2"/>
                  </a:solidFill>
                  <a:latin typeface="Times New Roman" pitchFamily="18" charset="0"/>
                </a:rPr>
                <a:t>mn</a:t>
              </a:r>
              <a:r>
                <a:rPr lang="en-US" sz="2000" dirty="0">
                  <a:solidFill>
                    <a:schemeClr val="bg2"/>
                  </a:solidFill>
                </a:rPr>
                <a:t> modes</a:t>
              </a:r>
            </a:p>
          </p:txBody>
        </p:sp>
      </p:grpSp>
      <p:sp>
        <p:nvSpPr>
          <p:cNvPr id="44" name="Slide Number Placeholder 4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3ABF1F-0011-41AE-B102-30AA4F03249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37507" y="973776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Choose this representation: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98694" name="Object 6"/>
          <p:cNvGraphicFramePr>
            <a:graphicFrameLocks noChangeAspect="1"/>
          </p:cNvGraphicFramePr>
          <p:nvPr/>
        </p:nvGraphicFramePr>
        <p:xfrm>
          <a:off x="625475" y="3429000"/>
          <a:ext cx="13017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203" name="Equation" r:id="rId4" imgW="761760" imgH="431640" progId="Equation.DSMT4">
                  <p:embed/>
                </p:oleObj>
              </mc:Choice>
              <mc:Fallback>
                <p:oleObj name="Equation" r:id="rId4" imgW="761760" imgH="43164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3429000"/>
                        <a:ext cx="13017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8695" name="Object 7"/>
          <p:cNvGraphicFramePr>
            <a:graphicFrameLocks noChangeAspect="1"/>
          </p:cNvGraphicFramePr>
          <p:nvPr/>
        </p:nvGraphicFramePr>
        <p:xfrm>
          <a:off x="674688" y="4394200"/>
          <a:ext cx="11906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204" name="Equation" r:id="rId6" imgW="698400" imgH="431640" progId="Equation.DSMT4">
                  <p:embed/>
                </p:oleObj>
              </mc:Choice>
              <mc:Fallback>
                <p:oleObj name="Equation" r:id="rId6" imgW="698400" imgH="43164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4394200"/>
                        <a:ext cx="119062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8696" name="Object 8"/>
          <p:cNvGraphicFramePr>
            <a:graphicFrameLocks noChangeAspect="1"/>
          </p:cNvGraphicFramePr>
          <p:nvPr/>
        </p:nvGraphicFramePr>
        <p:xfrm>
          <a:off x="508000" y="5926138"/>
          <a:ext cx="193833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205" name="Equation" r:id="rId8" imgW="1129810" imgH="241195" progId="Equation.DSMT4">
                  <p:embed/>
                </p:oleObj>
              </mc:Choice>
              <mc:Fallback>
                <p:oleObj name="Equation" r:id="rId8" imgW="1129810" imgH="241195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5926138"/>
                        <a:ext cx="1938338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8697" name="Object 9"/>
          <p:cNvGraphicFramePr>
            <a:graphicFrameLocks noChangeAspect="1"/>
          </p:cNvGraphicFramePr>
          <p:nvPr/>
        </p:nvGraphicFramePr>
        <p:xfrm>
          <a:off x="7585652" y="1688234"/>
          <a:ext cx="9128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206" name="Equation" r:id="rId10" imgW="533169" imgH="393529" progId="Equation.DSMT4">
                  <p:embed/>
                </p:oleObj>
              </mc:Choice>
              <mc:Fallback>
                <p:oleObj name="Equation" r:id="rId10" imgW="533169" imgH="393529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652" y="1688234"/>
                        <a:ext cx="912813" cy="673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8698" name="Object 10"/>
          <p:cNvGraphicFramePr>
            <a:graphicFrameLocks noChangeAspect="1"/>
          </p:cNvGraphicFramePr>
          <p:nvPr/>
        </p:nvGraphicFramePr>
        <p:xfrm>
          <a:off x="7423336" y="2467428"/>
          <a:ext cx="12604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207" name="Equation" r:id="rId12" imgW="736600" imgH="203200" progId="Equation.DSMT4">
                  <p:embed/>
                </p:oleObj>
              </mc:Choice>
              <mc:Fallback>
                <p:oleObj name="Equation" r:id="rId12" imgW="736600" imgH="2032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336" y="2467428"/>
                        <a:ext cx="1260475" cy="346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82293" y="3966729"/>
            <a:ext cx="2766951" cy="7386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 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The modes are </a:t>
            </a:r>
            <a:r>
              <a:rPr lang="en-US" sz="1400" u="sng" dirty="0" smtClean="0">
                <a:solidFill>
                  <a:schemeClr val="bg2"/>
                </a:solidFill>
              </a:rPr>
              <a:t>hybrid</a:t>
            </a:r>
            <a:r>
              <a:rPr lang="en-US" sz="1400" dirty="0" smtClean="0">
                <a:solidFill>
                  <a:schemeClr val="bg2"/>
                </a:solidFill>
              </a:rPr>
              <a:t> in the </a:t>
            </a:r>
            <a:r>
              <a:rPr lang="en-US" sz="1400" i="1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400" dirty="0" smtClean="0">
                <a:solidFill>
                  <a:schemeClr val="bg2"/>
                </a:solidFill>
              </a:rPr>
              <a:t> direction (not TE</a:t>
            </a:r>
            <a:r>
              <a:rPr lang="en-US" sz="1400" i="1" baseline="-25000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400" dirty="0" smtClean="0">
                <a:solidFill>
                  <a:schemeClr val="bg2"/>
                </a:solidFill>
              </a:rPr>
              <a:t> or TM</a:t>
            </a:r>
            <a:r>
              <a:rPr lang="en-US" sz="1400" i="1" baseline="-25000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400" dirty="0" smtClean="0">
                <a:solidFill>
                  <a:schemeClr val="bg2"/>
                </a:solidFill>
              </a:rPr>
              <a:t>).</a:t>
            </a:r>
            <a:endParaRPr lang="en-US" sz="1400" dirty="0">
              <a:solidFill>
                <a:schemeClr val="bg2"/>
              </a:solidFill>
            </a:endParaRPr>
          </a:p>
        </p:txBody>
      </p:sp>
      <p:graphicFrame>
        <p:nvGraphicFramePr>
          <p:cNvPr id="498699" name="Object 11"/>
          <p:cNvGraphicFramePr>
            <a:graphicFrameLocks noChangeAspect="1"/>
          </p:cNvGraphicFramePr>
          <p:nvPr/>
        </p:nvGraphicFramePr>
        <p:xfrm>
          <a:off x="684460" y="5425003"/>
          <a:ext cx="1460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208" name="Equation" r:id="rId14" imgW="850900" imgH="228600" progId="Equation.DSMT4">
                  <p:embed/>
                </p:oleObj>
              </mc:Choice>
              <mc:Fallback>
                <p:oleObj name="Equation" r:id="rId14" imgW="850900" imgH="2286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460" y="5425003"/>
                        <a:ext cx="14605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3216063" y="5013325"/>
            <a:ext cx="4893918" cy="1381518"/>
            <a:chOff x="3235113" y="4822825"/>
            <a:chExt cx="4893918" cy="1381518"/>
          </a:xfrm>
        </p:grpSpPr>
        <p:graphicFrame>
          <p:nvGraphicFramePr>
            <p:cNvPr id="247851" name="Object 43"/>
            <p:cNvGraphicFramePr>
              <a:graphicFrameLocks noChangeAspect="1"/>
            </p:cNvGraphicFramePr>
            <p:nvPr/>
          </p:nvGraphicFramePr>
          <p:xfrm>
            <a:off x="3552825" y="5465763"/>
            <a:ext cx="735013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209" name="Equation" r:id="rId16" imgW="444307" imgH="228501" progId="Equation.DSMT4">
                    <p:embed/>
                  </p:oleObj>
                </mc:Choice>
                <mc:Fallback>
                  <p:oleObj name="Equation" r:id="rId16" imgW="444307" imgH="228501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825" y="5465763"/>
                          <a:ext cx="735013" cy="37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7852" name="Object 44"/>
            <p:cNvGraphicFramePr>
              <a:graphicFrameLocks noChangeAspect="1"/>
            </p:cNvGraphicFramePr>
            <p:nvPr/>
          </p:nvGraphicFramePr>
          <p:xfrm>
            <a:off x="6276975" y="5472113"/>
            <a:ext cx="803275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210" name="Equation" r:id="rId18" imgW="469900" imgH="228600" progId="Equation.DSMT4">
                    <p:embed/>
                  </p:oleObj>
                </mc:Choice>
                <mc:Fallback>
                  <p:oleObj name="Equation" r:id="rId18" imgW="469900" imgH="22860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6975" y="5472113"/>
                          <a:ext cx="803275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7856" name="Line 48"/>
            <p:cNvSpPr>
              <a:spLocks noChangeShapeType="1"/>
            </p:cNvSpPr>
            <p:nvPr/>
          </p:nvSpPr>
          <p:spPr bwMode="auto">
            <a:xfrm flipH="1">
              <a:off x="3238467" y="5218749"/>
              <a:ext cx="0" cy="94749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59" name="Line 51"/>
            <p:cNvSpPr>
              <a:spLocks noChangeShapeType="1"/>
            </p:cNvSpPr>
            <p:nvPr/>
          </p:nvSpPr>
          <p:spPr bwMode="auto">
            <a:xfrm flipV="1">
              <a:off x="3235113" y="5214568"/>
              <a:ext cx="161649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60" name="Line 52"/>
            <p:cNvSpPr>
              <a:spLocks noChangeShapeType="1"/>
            </p:cNvSpPr>
            <p:nvPr/>
          </p:nvSpPr>
          <p:spPr bwMode="auto">
            <a:xfrm flipV="1">
              <a:off x="3239531" y="6151955"/>
              <a:ext cx="1585913" cy="158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77" name="Line 69"/>
            <p:cNvSpPr>
              <a:spLocks noChangeShapeType="1"/>
            </p:cNvSpPr>
            <p:nvPr/>
          </p:nvSpPr>
          <p:spPr bwMode="auto">
            <a:xfrm flipH="1">
              <a:off x="8124269" y="5213743"/>
              <a:ext cx="3175" cy="95408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79" name="Line 71"/>
            <p:cNvSpPr>
              <a:spLocks noChangeShapeType="1"/>
            </p:cNvSpPr>
            <p:nvPr/>
          </p:nvSpPr>
          <p:spPr bwMode="auto">
            <a:xfrm flipV="1">
              <a:off x="4821382" y="5216918"/>
              <a:ext cx="3307649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81" name="Line 73"/>
            <p:cNvSpPr>
              <a:spLocks noChangeShapeType="1"/>
            </p:cNvSpPr>
            <p:nvPr/>
          </p:nvSpPr>
          <p:spPr bwMode="auto">
            <a:xfrm flipV="1">
              <a:off x="4833257" y="6161480"/>
              <a:ext cx="329418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50" name="Oval 42"/>
            <p:cNvSpPr>
              <a:spLocks noChangeArrowheads="1"/>
            </p:cNvSpPr>
            <p:nvPr/>
          </p:nvSpPr>
          <p:spPr bwMode="auto">
            <a:xfrm>
              <a:off x="4830206" y="5170880"/>
              <a:ext cx="88900" cy="889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58" name="Oval 50"/>
            <p:cNvSpPr>
              <a:spLocks noChangeArrowheads="1"/>
            </p:cNvSpPr>
            <p:nvPr/>
          </p:nvSpPr>
          <p:spPr bwMode="auto">
            <a:xfrm>
              <a:off x="4827031" y="6115443"/>
              <a:ext cx="88900" cy="889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98700" name="Object 12"/>
            <p:cNvGraphicFramePr>
              <a:graphicFrameLocks noChangeAspect="1"/>
            </p:cNvGraphicFramePr>
            <p:nvPr/>
          </p:nvGraphicFramePr>
          <p:xfrm>
            <a:off x="5845175" y="4822825"/>
            <a:ext cx="1066800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211" name="Equation" r:id="rId20" imgW="622030" imgH="165028" progId="Equation.DSMT4">
                    <p:embed/>
                  </p:oleObj>
                </mc:Choice>
                <mc:Fallback>
                  <p:oleObj name="Equation" r:id="rId20" imgW="622030" imgH="165028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5175" y="4822825"/>
                          <a:ext cx="1066800" cy="28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8701" name="Object 13"/>
            <p:cNvGraphicFramePr>
              <a:graphicFrameLocks noChangeAspect="1"/>
            </p:cNvGraphicFramePr>
            <p:nvPr/>
          </p:nvGraphicFramePr>
          <p:xfrm>
            <a:off x="3857625" y="4864100"/>
            <a:ext cx="260350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212" name="Equation" r:id="rId22" imgW="152334" imgH="139639" progId="Equation.DSMT4">
                    <p:embed/>
                  </p:oleObj>
                </mc:Choice>
                <mc:Fallback>
                  <p:oleObj name="Equation" r:id="rId22" imgW="152334" imgH="139639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7625" y="4864100"/>
                          <a:ext cx="260350" cy="238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Group 55"/>
          <p:cNvGrpSpPr/>
          <p:nvPr/>
        </p:nvGrpSpPr>
        <p:grpSpPr>
          <a:xfrm>
            <a:off x="3208338" y="901700"/>
            <a:ext cx="4392612" cy="3176588"/>
            <a:chOff x="3208338" y="901700"/>
            <a:chExt cx="4392612" cy="3176588"/>
          </a:xfrm>
        </p:grpSpPr>
        <p:sp>
          <p:nvSpPr>
            <p:cNvPr id="247821" name="Line 13"/>
            <p:cNvSpPr>
              <a:spLocks noChangeShapeType="1"/>
            </p:cNvSpPr>
            <p:nvPr/>
          </p:nvSpPr>
          <p:spPr bwMode="auto">
            <a:xfrm flipH="1" flipV="1">
              <a:off x="3700463" y="1285875"/>
              <a:ext cx="3175" cy="1144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38" name="Line 30"/>
            <p:cNvSpPr>
              <a:spLocks noChangeShapeType="1"/>
            </p:cNvSpPr>
            <p:nvPr/>
          </p:nvSpPr>
          <p:spPr bwMode="auto">
            <a:xfrm>
              <a:off x="5937250" y="3343275"/>
              <a:ext cx="1304925" cy="1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40" name="AutoShape 32"/>
            <p:cNvSpPr>
              <a:spLocks noChangeArrowheads="1"/>
            </p:cNvSpPr>
            <p:nvPr/>
          </p:nvSpPr>
          <p:spPr bwMode="auto">
            <a:xfrm>
              <a:off x="3689350" y="1171575"/>
              <a:ext cx="3376613" cy="2181225"/>
            </a:xfrm>
            <a:prstGeom prst="cube">
              <a:avLst>
                <a:gd name="adj" fmla="val 62593"/>
              </a:avLst>
            </a:prstGeom>
            <a:solidFill>
              <a:srgbClr val="FF9933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1" name="AutoShape 33"/>
            <p:cNvSpPr>
              <a:spLocks noChangeArrowheads="1"/>
            </p:cNvSpPr>
            <p:nvPr/>
          </p:nvSpPr>
          <p:spPr bwMode="auto">
            <a:xfrm>
              <a:off x="3695475" y="1181100"/>
              <a:ext cx="1695450" cy="2157413"/>
            </a:xfrm>
            <a:prstGeom prst="cube">
              <a:avLst>
                <a:gd name="adj" fmla="val 79773"/>
              </a:avLst>
            </a:prstGeom>
            <a:solidFill>
              <a:srgbClr val="C0C0C0">
                <a:alpha val="50000"/>
              </a:srgbClr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2" name="Line 34"/>
            <p:cNvSpPr>
              <a:spLocks noChangeShapeType="1"/>
            </p:cNvSpPr>
            <p:nvPr/>
          </p:nvSpPr>
          <p:spPr bwMode="auto">
            <a:xfrm flipV="1">
              <a:off x="4028200" y="2526538"/>
              <a:ext cx="808038" cy="8112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43" name="Rectangle 35"/>
            <p:cNvSpPr>
              <a:spLocks noChangeArrowheads="1"/>
            </p:cNvSpPr>
            <p:nvPr/>
          </p:nvSpPr>
          <p:spPr bwMode="auto">
            <a:xfrm>
              <a:off x="3696238" y="2540000"/>
              <a:ext cx="342900" cy="814388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5" name="Line 37"/>
            <p:cNvSpPr>
              <a:spLocks noChangeShapeType="1"/>
            </p:cNvSpPr>
            <p:nvPr/>
          </p:nvSpPr>
          <p:spPr bwMode="auto">
            <a:xfrm>
              <a:off x="3694113" y="2535238"/>
              <a:ext cx="200501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64" name="Line 56"/>
            <p:cNvSpPr>
              <a:spLocks noChangeShapeType="1"/>
            </p:cNvSpPr>
            <p:nvPr/>
          </p:nvSpPr>
          <p:spPr bwMode="auto">
            <a:xfrm>
              <a:off x="3692525" y="3730688"/>
              <a:ext cx="2011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68" name="Line 60"/>
            <p:cNvSpPr>
              <a:spLocks noChangeShapeType="1"/>
            </p:cNvSpPr>
            <p:nvPr/>
          </p:nvSpPr>
          <p:spPr bwMode="auto">
            <a:xfrm>
              <a:off x="3683538" y="3430650"/>
              <a:ext cx="36512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69" name="Line 61"/>
            <p:cNvSpPr>
              <a:spLocks noChangeShapeType="1"/>
            </p:cNvSpPr>
            <p:nvPr/>
          </p:nvSpPr>
          <p:spPr bwMode="auto">
            <a:xfrm flipH="1">
              <a:off x="3514725" y="2552700"/>
              <a:ext cx="3175" cy="8159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98693" name="Object 5"/>
            <p:cNvGraphicFramePr>
              <a:graphicFrameLocks noChangeAspect="1"/>
            </p:cNvGraphicFramePr>
            <p:nvPr/>
          </p:nvGraphicFramePr>
          <p:xfrm>
            <a:off x="3718028" y="2750107"/>
            <a:ext cx="279400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213" name="Equation" r:id="rId24" imgW="165028" imgH="228501" progId="Equation.DSMT4">
                    <p:embed/>
                  </p:oleObj>
                </mc:Choice>
                <mc:Fallback>
                  <p:oleObj name="Equation" r:id="rId24" imgW="165028" imgH="228501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8028" y="2750107"/>
                          <a:ext cx="279400" cy="385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302"/>
            <p:cNvGraphicFramePr>
              <a:graphicFrameLocks noChangeAspect="1"/>
            </p:cNvGraphicFramePr>
            <p:nvPr/>
          </p:nvGraphicFramePr>
          <p:xfrm>
            <a:off x="7380288" y="3227388"/>
            <a:ext cx="220662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214" name="Equation" r:id="rId26" imgW="126835" imgH="139518" progId="Equation.DSMT4">
                    <p:embed/>
                  </p:oleObj>
                </mc:Choice>
                <mc:Fallback>
                  <p:oleObj name="Equation" r:id="rId26" imgW="126835" imgH="139518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0288" y="3227388"/>
                          <a:ext cx="220662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8703" name="Object 302"/>
            <p:cNvGraphicFramePr>
              <a:graphicFrameLocks noChangeAspect="1"/>
            </p:cNvGraphicFramePr>
            <p:nvPr/>
          </p:nvGraphicFramePr>
          <p:xfrm>
            <a:off x="3578225" y="901700"/>
            <a:ext cx="242888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215" name="Equation" r:id="rId28" imgW="139579" imgH="164957" progId="Equation.DSMT4">
                    <p:embed/>
                  </p:oleObj>
                </mc:Choice>
                <mc:Fallback>
                  <p:oleObj name="Equation" r:id="rId28" imgW="139579" imgH="164957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8225" y="901700"/>
                          <a:ext cx="242888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8704" name="Object 302"/>
            <p:cNvGraphicFramePr>
              <a:graphicFrameLocks noChangeAspect="1"/>
            </p:cNvGraphicFramePr>
            <p:nvPr/>
          </p:nvGraphicFramePr>
          <p:xfrm>
            <a:off x="4503738" y="3836988"/>
            <a:ext cx="220662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216" name="Equation" r:id="rId30" imgW="126835" imgH="139518" progId="Equation.DSMT4">
                    <p:embed/>
                  </p:oleObj>
                </mc:Choice>
                <mc:Fallback>
                  <p:oleObj name="Equation" r:id="rId30" imgW="126835" imgH="139518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3738" y="3836988"/>
                          <a:ext cx="220662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8705" name="Object 302"/>
            <p:cNvGraphicFramePr>
              <a:graphicFrameLocks noChangeAspect="1"/>
            </p:cNvGraphicFramePr>
            <p:nvPr/>
          </p:nvGraphicFramePr>
          <p:xfrm>
            <a:off x="3738563" y="3455988"/>
            <a:ext cx="265112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217" name="Equation" r:id="rId32" imgW="152334" imgH="139639" progId="Equation.DSMT4">
                    <p:embed/>
                  </p:oleObj>
                </mc:Choice>
                <mc:Fallback>
                  <p:oleObj name="Equation" r:id="rId32" imgW="152334" imgH="139639" progId="Equation.DSMT4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8563" y="3455988"/>
                          <a:ext cx="265112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8706" name="Object 302"/>
            <p:cNvGraphicFramePr>
              <a:graphicFrameLocks noChangeAspect="1"/>
            </p:cNvGraphicFramePr>
            <p:nvPr/>
          </p:nvGraphicFramePr>
          <p:xfrm>
            <a:off x="3208338" y="2795588"/>
            <a:ext cx="220662" cy="306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218" name="Equation" r:id="rId34" imgW="126725" imgH="177415" progId="Equation.DSMT4">
                    <p:embed/>
                  </p:oleObj>
                </mc:Choice>
                <mc:Fallback>
                  <p:oleObj name="Equation" r:id="rId34" imgW="126725" imgH="177415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8338" y="2795588"/>
                          <a:ext cx="220662" cy="306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771525" y="78430"/>
            <a:ext cx="78009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Waveguide With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Slab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3ABF1F-0011-41AE-B102-30AA4F032493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47883" name="Text Box 75"/>
          <p:cNvSpPr txBox="1">
            <a:spLocks noChangeArrowheads="1"/>
          </p:cNvSpPr>
          <p:nvPr/>
        </p:nvSpPr>
        <p:spPr bwMode="auto">
          <a:xfrm>
            <a:off x="4459742" y="1299870"/>
            <a:ext cx="18473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2000" i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1537423" y="1091474"/>
            <a:ext cx="7697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TEN: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510985" name="Object 10"/>
          <p:cNvGraphicFramePr>
            <a:graphicFrameLocks noChangeAspect="1"/>
          </p:cNvGraphicFramePr>
          <p:nvPr/>
        </p:nvGraphicFramePr>
        <p:xfrm>
          <a:off x="3760788" y="4003675"/>
          <a:ext cx="12525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67" name="Equation" r:id="rId4" imgW="660113" imgH="317362" progId="Equation.DSMT4">
                  <p:embed/>
                </p:oleObj>
              </mc:Choice>
              <mc:Fallback>
                <p:oleObj name="Equation" r:id="rId4" imgW="660113" imgH="317362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788" y="4003675"/>
                        <a:ext cx="125253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0986" name="Object 10"/>
          <p:cNvGraphicFramePr>
            <a:graphicFrameLocks noChangeAspect="1"/>
          </p:cNvGraphicFramePr>
          <p:nvPr/>
        </p:nvGraphicFramePr>
        <p:xfrm>
          <a:off x="2398713" y="4932363"/>
          <a:ext cx="38782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68" name="Equation" r:id="rId6" imgW="2044700" imgH="254000" progId="Equation.DSMT4">
                  <p:embed/>
                </p:oleObj>
              </mc:Choice>
              <mc:Fallback>
                <p:oleObj name="Equation" r:id="rId6" imgW="2044700" imgH="2540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4932363"/>
                        <a:ext cx="387826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0988" name="Object 12"/>
          <p:cNvGraphicFramePr>
            <a:graphicFrameLocks noChangeAspect="1"/>
          </p:cNvGraphicFramePr>
          <p:nvPr/>
        </p:nvGraphicFramePr>
        <p:xfrm>
          <a:off x="2539999" y="5904301"/>
          <a:ext cx="38544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69" name="Equation" r:id="rId8" imgW="2032000" imgH="254000" progId="Equation.DSMT4">
                  <p:embed/>
                </p:oleObj>
              </mc:Choice>
              <mc:Fallback>
                <p:oleObj name="Equation" r:id="rId8" imgW="2032000" imgH="2540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999" y="5904301"/>
                        <a:ext cx="3854450" cy="482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2833441" y="3706768"/>
            <a:ext cx="7697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TRE: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237586" y="1412875"/>
            <a:ext cx="4893918" cy="1846153"/>
            <a:chOff x="2237586" y="1412875"/>
            <a:chExt cx="4893918" cy="1846153"/>
          </a:xfrm>
        </p:grpSpPr>
        <p:graphicFrame>
          <p:nvGraphicFramePr>
            <p:cNvPr id="247851" name="Object 43"/>
            <p:cNvGraphicFramePr>
              <a:graphicFrameLocks noChangeAspect="1"/>
            </p:cNvGraphicFramePr>
            <p:nvPr/>
          </p:nvGraphicFramePr>
          <p:xfrm>
            <a:off x="2946174" y="2033480"/>
            <a:ext cx="377825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270" name="Equation" r:id="rId10" imgW="228600" imgH="228600" progId="Equation.DSMT4">
                    <p:embed/>
                  </p:oleObj>
                </mc:Choice>
                <mc:Fallback>
                  <p:oleObj name="Equation" r:id="rId10" imgW="228600" imgH="228600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6174" y="2033480"/>
                          <a:ext cx="377825" cy="37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7852" name="Object 44"/>
            <p:cNvGraphicFramePr>
              <a:graphicFrameLocks noChangeAspect="1"/>
            </p:cNvGraphicFramePr>
            <p:nvPr/>
          </p:nvGraphicFramePr>
          <p:xfrm>
            <a:off x="5486340" y="2076220"/>
            <a:ext cx="390525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271" name="Equation" r:id="rId12" imgW="228600" imgH="228600" progId="Equation.DSMT4">
                    <p:embed/>
                  </p:oleObj>
                </mc:Choice>
                <mc:Fallback>
                  <p:oleObj name="Equation" r:id="rId12" imgW="228600" imgH="228600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340" y="2076220"/>
                          <a:ext cx="390525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7856" name="Line 48"/>
            <p:cNvSpPr>
              <a:spLocks noChangeShapeType="1"/>
            </p:cNvSpPr>
            <p:nvPr/>
          </p:nvSpPr>
          <p:spPr bwMode="auto">
            <a:xfrm flipH="1">
              <a:off x="2240940" y="1822401"/>
              <a:ext cx="0" cy="94749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59" name="Line 51"/>
            <p:cNvSpPr>
              <a:spLocks noChangeShapeType="1"/>
            </p:cNvSpPr>
            <p:nvPr/>
          </p:nvSpPr>
          <p:spPr bwMode="auto">
            <a:xfrm flipV="1">
              <a:off x="2237586" y="1818220"/>
              <a:ext cx="161649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60" name="Line 52"/>
            <p:cNvSpPr>
              <a:spLocks noChangeShapeType="1"/>
            </p:cNvSpPr>
            <p:nvPr/>
          </p:nvSpPr>
          <p:spPr bwMode="auto">
            <a:xfrm flipV="1">
              <a:off x="2242004" y="2755607"/>
              <a:ext cx="1585913" cy="158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77" name="Line 69"/>
            <p:cNvSpPr>
              <a:spLocks noChangeShapeType="1"/>
            </p:cNvSpPr>
            <p:nvPr/>
          </p:nvSpPr>
          <p:spPr bwMode="auto">
            <a:xfrm flipH="1">
              <a:off x="7126742" y="1817395"/>
              <a:ext cx="3175" cy="95408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79" name="Line 71"/>
            <p:cNvSpPr>
              <a:spLocks noChangeShapeType="1"/>
            </p:cNvSpPr>
            <p:nvPr/>
          </p:nvSpPr>
          <p:spPr bwMode="auto">
            <a:xfrm flipV="1">
              <a:off x="3823855" y="1820570"/>
              <a:ext cx="3307649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81" name="Line 73"/>
            <p:cNvSpPr>
              <a:spLocks noChangeShapeType="1"/>
            </p:cNvSpPr>
            <p:nvPr/>
          </p:nvSpPr>
          <p:spPr bwMode="auto">
            <a:xfrm flipV="1">
              <a:off x="3835730" y="2765132"/>
              <a:ext cx="329418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Line 20"/>
            <p:cNvSpPr>
              <a:spLocks noChangeShapeType="1"/>
            </p:cNvSpPr>
            <p:nvPr/>
          </p:nvSpPr>
          <p:spPr bwMode="auto">
            <a:xfrm flipV="1">
              <a:off x="2260971" y="3070941"/>
              <a:ext cx="3841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3" name="Line 35"/>
            <p:cNvSpPr>
              <a:spLocks noChangeShapeType="1"/>
            </p:cNvSpPr>
            <p:nvPr/>
          </p:nvSpPr>
          <p:spPr bwMode="auto">
            <a:xfrm>
              <a:off x="2241924" y="2897078"/>
              <a:ext cx="0" cy="3619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7" name="Line 34"/>
            <p:cNvSpPr>
              <a:spLocks noChangeShapeType="1"/>
            </p:cNvSpPr>
            <p:nvPr/>
          </p:nvSpPr>
          <p:spPr bwMode="auto">
            <a:xfrm>
              <a:off x="3876107" y="1480761"/>
              <a:ext cx="0" cy="1625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42" name="Object 12"/>
            <p:cNvGraphicFramePr>
              <a:graphicFrameLocks noChangeAspect="1"/>
            </p:cNvGraphicFramePr>
            <p:nvPr/>
          </p:nvGraphicFramePr>
          <p:xfrm>
            <a:off x="4959350" y="1412875"/>
            <a:ext cx="1066800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272" name="Equation" r:id="rId14" imgW="622030" imgH="165028" progId="Equation.DSMT4">
                    <p:embed/>
                  </p:oleObj>
                </mc:Choice>
                <mc:Fallback>
                  <p:oleObj name="Equation" r:id="rId14" imgW="622030" imgH="165028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9350" y="1412875"/>
                          <a:ext cx="1066800" cy="28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13"/>
            <p:cNvGraphicFramePr>
              <a:graphicFrameLocks noChangeAspect="1"/>
            </p:cNvGraphicFramePr>
            <p:nvPr/>
          </p:nvGraphicFramePr>
          <p:xfrm>
            <a:off x="2886075" y="1463675"/>
            <a:ext cx="260350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273" name="Equation" r:id="rId16" imgW="152334" imgH="139639" progId="Equation.DSMT4">
                    <p:embed/>
                  </p:oleObj>
                </mc:Choice>
                <mc:Fallback>
                  <p:oleObj name="Equation" r:id="rId16" imgW="152334" imgH="139639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6075" y="1463675"/>
                          <a:ext cx="260350" cy="238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0995" name="Object 19"/>
            <p:cNvGraphicFramePr>
              <a:graphicFrameLocks noChangeAspect="1"/>
            </p:cNvGraphicFramePr>
            <p:nvPr/>
          </p:nvGraphicFramePr>
          <p:xfrm>
            <a:off x="2811463" y="2978150"/>
            <a:ext cx="217487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274" name="Equation" r:id="rId18" imgW="126835" imgH="139518" progId="Equation.DSMT4">
                    <p:embed/>
                  </p:oleObj>
                </mc:Choice>
                <mc:Fallback>
                  <p:oleObj name="Equation" r:id="rId18" imgW="126835" imgH="139518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1463" y="2978150"/>
                          <a:ext cx="217487" cy="238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0996" name="Object 20"/>
            <p:cNvGraphicFramePr>
              <a:graphicFrameLocks noChangeAspect="1"/>
            </p:cNvGraphicFramePr>
            <p:nvPr/>
          </p:nvGraphicFramePr>
          <p:xfrm>
            <a:off x="4057650" y="2130425"/>
            <a:ext cx="260350" cy="25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275" name="Equation" r:id="rId20" imgW="152268" imgH="152268" progId="Equation.DSMT4">
                    <p:embed/>
                  </p:oleObj>
                </mc:Choice>
                <mc:Fallback>
                  <p:oleObj name="Equation" r:id="rId20" imgW="152268" imgH="152268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7650" y="2130425"/>
                          <a:ext cx="260350" cy="258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7850" name="Oval 42"/>
            <p:cNvSpPr>
              <a:spLocks noChangeArrowheads="1"/>
            </p:cNvSpPr>
            <p:nvPr/>
          </p:nvSpPr>
          <p:spPr bwMode="auto">
            <a:xfrm>
              <a:off x="3824902" y="1774532"/>
              <a:ext cx="88900" cy="889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58" name="Oval 50"/>
            <p:cNvSpPr>
              <a:spLocks noChangeArrowheads="1"/>
            </p:cNvSpPr>
            <p:nvPr/>
          </p:nvSpPr>
          <p:spPr bwMode="auto">
            <a:xfrm>
              <a:off x="3825432" y="2719095"/>
              <a:ext cx="88900" cy="889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65"/>
          <p:cNvSpPr txBox="1">
            <a:spLocks noChangeArrowheads="1"/>
          </p:cNvSpPr>
          <p:nvPr/>
        </p:nvSpPr>
        <p:spPr bwMode="auto">
          <a:xfrm>
            <a:off x="462787" y="958890"/>
            <a:ext cx="730961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Examine the voltages and currents at the reference plane:</a:t>
            </a: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8" name="Curved Right Arrow 77"/>
          <p:cNvSpPr/>
          <p:nvPr/>
        </p:nvSpPr>
        <p:spPr bwMode="auto">
          <a:xfrm>
            <a:off x="3743325" y="3562350"/>
            <a:ext cx="466725" cy="914400"/>
          </a:xfrm>
          <a:prstGeom prst="curv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396875" y="128775"/>
            <a:ext cx="84248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Transverse Resonance Method (cont.)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1501075" y="1499753"/>
            <a:ext cx="6008460" cy="2097522"/>
            <a:chOff x="1501075" y="1499753"/>
            <a:chExt cx="6008460" cy="2097522"/>
          </a:xfrm>
        </p:grpSpPr>
        <p:sp>
          <p:nvSpPr>
            <p:cNvPr id="62" name="Oval 61"/>
            <p:cNvSpPr/>
            <p:nvPr/>
          </p:nvSpPr>
          <p:spPr bwMode="auto">
            <a:xfrm>
              <a:off x="4225384" y="1499753"/>
              <a:ext cx="619865" cy="1947553"/>
            </a:xfrm>
            <a:prstGeom prst="ellipse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77" name="Object 13"/>
            <p:cNvGraphicFramePr>
              <a:graphicFrameLocks noChangeAspect="1"/>
            </p:cNvGraphicFramePr>
            <p:nvPr/>
          </p:nvGraphicFramePr>
          <p:xfrm>
            <a:off x="5164138" y="2343150"/>
            <a:ext cx="31432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587" name="Equation" r:id="rId4" imgW="190500" imgH="228600" progId="Equation.DSMT4">
                    <p:embed/>
                  </p:oleObj>
                </mc:Choice>
                <mc:Fallback>
                  <p:oleObj name="Equation" r:id="rId4" imgW="190500" imgH="228600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4138" y="2343150"/>
                          <a:ext cx="31432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14"/>
            <p:cNvGraphicFramePr>
              <a:graphicFrameLocks noChangeAspect="1"/>
            </p:cNvGraphicFramePr>
            <p:nvPr/>
          </p:nvGraphicFramePr>
          <p:xfrm>
            <a:off x="3495675" y="2338388"/>
            <a:ext cx="325438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588" name="Equation" r:id="rId6" imgW="190500" imgH="228600" progId="Equation.DSMT4">
                    <p:embed/>
                  </p:oleObj>
                </mc:Choice>
                <mc:Fallback>
                  <p:oleObj name="Equation" r:id="rId6" imgW="190500" imgH="228600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5675" y="2338388"/>
                          <a:ext cx="325438" cy="390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" name="Line 18"/>
            <p:cNvSpPr>
              <a:spLocks noChangeShapeType="1"/>
            </p:cNvSpPr>
            <p:nvPr/>
          </p:nvSpPr>
          <p:spPr bwMode="auto">
            <a:xfrm>
              <a:off x="4615441" y="2051373"/>
              <a:ext cx="150495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3" name="Line 19"/>
            <p:cNvSpPr>
              <a:spLocks noChangeShapeType="1"/>
            </p:cNvSpPr>
            <p:nvPr/>
          </p:nvSpPr>
          <p:spPr bwMode="auto">
            <a:xfrm>
              <a:off x="4611468" y="2972172"/>
              <a:ext cx="150495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4" name="Line 20"/>
            <p:cNvSpPr>
              <a:spLocks noChangeShapeType="1"/>
            </p:cNvSpPr>
            <p:nvPr/>
          </p:nvSpPr>
          <p:spPr bwMode="auto">
            <a:xfrm flipV="1">
              <a:off x="2955679" y="3255509"/>
              <a:ext cx="3841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5" name="Line 22"/>
            <p:cNvSpPr>
              <a:spLocks noChangeShapeType="1"/>
            </p:cNvSpPr>
            <p:nvPr/>
          </p:nvSpPr>
          <p:spPr bwMode="auto">
            <a:xfrm flipH="1">
              <a:off x="2922341" y="2041897"/>
              <a:ext cx="12700" cy="9398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6" name="Line 31"/>
            <p:cNvSpPr>
              <a:spLocks noChangeShapeType="1"/>
            </p:cNvSpPr>
            <p:nvPr/>
          </p:nvSpPr>
          <p:spPr bwMode="auto">
            <a:xfrm flipV="1">
              <a:off x="2928678" y="2049009"/>
              <a:ext cx="161607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7" name="Line 33"/>
            <p:cNvSpPr>
              <a:spLocks noChangeShapeType="1"/>
            </p:cNvSpPr>
            <p:nvPr/>
          </p:nvSpPr>
          <p:spPr bwMode="auto">
            <a:xfrm flipV="1">
              <a:off x="2921577" y="2975387"/>
              <a:ext cx="16150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8" name="Line 34"/>
            <p:cNvSpPr>
              <a:spLocks noChangeShapeType="1"/>
            </p:cNvSpPr>
            <p:nvPr/>
          </p:nvSpPr>
          <p:spPr bwMode="auto">
            <a:xfrm>
              <a:off x="4565404" y="1702934"/>
              <a:ext cx="0" cy="1625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9" name="Line 35"/>
            <p:cNvSpPr>
              <a:spLocks noChangeShapeType="1"/>
            </p:cNvSpPr>
            <p:nvPr/>
          </p:nvSpPr>
          <p:spPr bwMode="auto">
            <a:xfrm>
              <a:off x="2936629" y="3069772"/>
              <a:ext cx="0" cy="3619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0" name="Line 22"/>
            <p:cNvSpPr>
              <a:spLocks noChangeShapeType="1"/>
            </p:cNvSpPr>
            <p:nvPr/>
          </p:nvSpPr>
          <p:spPr bwMode="auto">
            <a:xfrm flipH="1">
              <a:off x="6102949" y="2039917"/>
              <a:ext cx="12700" cy="9398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814700" y="2286618"/>
              <a:ext cx="225631" cy="4631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5983432" y="2284639"/>
              <a:ext cx="225631" cy="4631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3" name="Oval 30"/>
            <p:cNvSpPr>
              <a:spLocks noChangeArrowheads="1"/>
            </p:cNvSpPr>
            <p:nvPr/>
          </p:nvSpPr>
          <p:spPr bwMode="auto">
            <a:xfrm>
              <a:off x="4520954" y="2930897"/>
              <a:ext cx="88900" cy="889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4" name="Oval 6"/>
            <p:cNvSpPr>
              <a:spLocks noChangeArrowheads="1"/>
            </p:cNvSpPr>
            <p:nvPr/>
          </p:nvSpPr>
          <p:spPr bwMode="auto">
            <a:xfrm>
              <a:off x="4519366" y="2001398"/>
              <a:ext cx="88900" cy="889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95" name="Object 4"/>
            <p:cNvGraphicFramePr>
              <a:graphicFrameLocks noChangeAspect="1"/>
            </p:cNvGraphicFramePr>
            <p:nvPr/>
          </p:nvGraphicFramePr>
          <p:xfrm>
            <a:off x="6361773" y="2353211"/>
            <a:ext cx="1147762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589" name="Equation" r:id="rId8" imgW="698500" imgH="228600" progId="Equation.DSMT4">
                    <p:embed/>
                  </p:oleObj>
                </mc:Choice>
                <mc:Fallback>
                  <p:oleObj name="Equation" r:id="rId8" imgW="698500" imgH="228600" progId="Equation.DSMT4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1773" y="2353211"/>
                          <a:ext cx="1147762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4"/>
            <p:cNvGraphicFramePr>
              <a:graphicFrameLocks noChangeAspect="1"/>
            </p:cNvGraphicFramePr>
            <p:nvPr/>
          </p:nvGraphicFramePr>
          <p:xfrm>
            <a:off x="1501075" y="2341625"/>
            <a:ext cx="1106488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590" name="Equation" r:id="rId10" imgW="672808" imgH="228501" progId="Equation.DSMT4">
                    <p:embed/>
                  </p:oleObj>
                </mc:Choice>
                <mc:Fallback>
                  <p:oleObj name="Equation" r:id="rId10" imgW="672808" imgH="228501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1075" y="2341625"/>
                          <a:ext cx="1106488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8"/>
            <p:cNvGraphicFramePr>
              <a:graphicFrameLocks noChangeAspect="1"/>
            </p:cNvGraphicFramePr>
            <p:nvPr/>
          </p:nvGraphicFramePr>
          <p:xfrm>
            <a:off x="4733925" y="1652588"/>
            <a:ext cx="249238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591" name="Equation" r:id="rId12" imgW="152268" imgH="152268" progId="Equation.DSMT4">
                    <p:embed/>
                  </p:oleObj>
                </mc:Choice>
                <mc:Fallback>
                  <p:oleObj name="Equation" r:id="rId12" imgW="152268" imgH="152268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925" y="1652588"/>
                          <a:ext cx="249238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7"/>
            <p:cNvGraphicFramePr>
              <a:graphicFrameLocks noChangeAspect="1"/>
            </p:cNvGraphicFramePr>
            <p:nvPr/>
          </p:nvGraphicFramePr>
          <p:xfrm>
            <a:off x="4754563" y="3076575"/>
            <a:ext cx="665162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592" name="Equation" r:id="rId14" imgW="406224" imgH="228501" progId="Equation.DSMT4">
                    <p:embed/>
                  </p:oleObj>
                </mc:Choice>
                <mc:Fallback>
                  <p:oleObj name="Equation" r:id="rId14" imgW="406224" imgH="228501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4563" y="3076575"/>
                          <a:ext cx="665162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8"/>
            <p:cNvGraphicFramePr>
              <a:graphicFrameLocks noChangeAspect="1"/>
            </p:cNvGraphicFramePr>
            <p:nvPr/>
          </p:nvGraphicFramePr>
          <p:xfrm>
            <a:off x="3344863" y="3367088"/>
            <a:ext cx="207962" cy="23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593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4863" y="3367088"/>
                          <a:ext cx="207962" cy="230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9"/>
            <p:cNvGraphicFramePr>
              <a:graphicFrameLocks noChangeAspect="1"/>
            </p:cNvGraphicFramePr>
            <p:nvPr/>
          </p:nvGraphicFramePr>
          <p:xfrm>
            <a:off x="5956300" y="3298825"/>
            <a:ext cx="623888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594" name="Equation" r:id="rId18" imgW="380835" imgH="165028" progId="Equation.DSMT4">
                    <p:embed/>
                  </p:oleObj>
                </mc:Choice>
                <mc:Fallback>
                  <p:oleObj name="Equation" r:id="rId18" imgW="380835" imgH="165028" progId="Equation.DSMT4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6300" y="3298825"/>
                          <a:ext cx="623888" cy="273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8639" name="Line 47"/>
          <p:cNvSpPr>
            <a:spLocks noChangeShapeType="1"/>
          </p:cNvSpPr>
          <p:nvPr/>
        </p:nvSpPr>
        <p:spPr bwMode="auto">
          <a:xfrm flipV="1">
            <a:off x="2145084" y="5006955"/>
            <a:ext cx="2324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38640" name="Line 48"/>
          <p:cNvSpPr>
            <a:spLocks noChangeShapeType="1"/>
          </p:cNvSpPr>
          <p:nvPr/>
        </p:nvSpPr>
        <p:spPr bwMode="auto">
          <a:xfrm flipV="1">
            <a:off x="2151434" y="5934055"/>
            <a:ext cx="2324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38641" name="Line 49"/>
          <p:cNvSpPr>
            <a:spLocks noChangeShapeType="1"/>
          </p:cNvSpPr>
          <p:nvPr/>
        </p:nvSpPr>
        <p:spPr bwMode="auto">
          <a:xfrm>
            <a:off x="4511284" y="4646592"/>
            <a:ext cx="0" cy="16256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38644" name="Line 52"/>
          <p:cNvSpPr>
            <a:spLocks noChangeShapeType="1"/>
          </p:cNvSpPr>
          <p:nvPr/>
        </p:nvSpPr>
        <p:spPr bwMode="auto">
          <a:xfrm flipV="1">
            <a:off x="4555734" y="5017242"/>
            <a:ext cx="2324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38645" name="Line 53"/>
          <p:cNvSpPr>
            <a:spLocks noChangeShapeType="1"/>
          </p:cNvSpPr>
          <p:nvPr/>
        </p:nvSpPr>
        <p:spPr bwMode="auto">
          <a:xfrm flipV="1">
            <a:off x="4566084" y="5932467"/>
            <a:ext cx="23241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38651" name="Line 59"/>
          <p:cNvSpPr>
            <a:spLocks noChangeShapeType="1"/>
          </p:cNvSpPr>
          <p:nvPr/>
        </p:nvSpPr>
        <p:spPr bwMode="auto">
          <a:xfrm>
            <a:off x="4833257" y="5016466"/>
            <a:ext cx="32096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lg" len="med"/>
          </a:ln>
          <a:effectLst/>
        </p:spPr>
        <p:txBody>
          <a:bodyPr wrap="none"/>
          <a:lstStyle/>
          <a:p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38638" name="Oval 46"/>
          <p:cNvSpPr>
            <a:spLocks noChangeArrowheads="1"/>
          </p:cNvSpPr>
          <p:nvPr/>
        </p:nvSpPr>
        <p:spPr bwMode="auto">
          <a:xfrm>
            <a:off x="4466834" y="588643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38630" name="Oval 38"/>
          <p:cNvSpPr>
            <a:spLocks noChangeArrowheads="1"/>
          </p:cNvSpPr>
          <p:nvPr/>
        </p:nvSpPr>
        <p:spPr bwMode="auto">
          <a:xfrm>
            <a:off x="4466834" y="496568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788237" y="5413789"/>
            <a:ext cx="399803" cy="95003"/>
            <a:chOff x="6840187" y="5246914"/>
            <a:chExt cx="399803" cy="95003"/>
          </a:xfrm>
        </p:grpSpPr>
        <p:sp>
          <p:nvSpPr>
            <p:cNvPr id="64" name="Oval 63"/>
            <p:cNvSpPr/>
            <p:nvPr/>
          </p:nvSpPr>
          <p:spPr bwMode="auto">
            <a:xfrm>
              <a:off x="6840187" y="5246914"/>
              <a:ext cx="95003" cy="95003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6992587" y="5246914"/>
              <a:ext cx="95003" cy="95003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144987" y="5246914"/>
              <a:ext cx="95003" cy="95003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822372" y="5447436"/>
            <a:ext cx="399803" cy="95003"/>
            <a:chOff x="6840187" y="5246914"/>
            <a:chExt cx="399803" cy="95003"/>
          </a:xfrm>
        </p:grpSpPr>
        <p:sp>
          <p:nvSpPr>
            <p:cNvPr id="69" name="Oval 68"/>
            <p:cNvSpPr/>
            <p:nvPr/>
          </p:nvSpPr>
          <p:spPr bwMode="auto">
            <a:xfrm>
              <a:off x="6840187" y="5246914"/>
              <a:ext cx="95003" cy="95003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6992587" y="5246914"/>
              <a:ext cx="95003" cy="95003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7144987" y="5246914"/>
              <a:ext cx="95003" cy="95003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76" name="Line 59"/>
          <p:cNvSpPr>
            <a:spLocks noChangeShapeType="1"/>
          </p:cNvSpPr>
          <p:nvPr/>
        </p:nvSpPr>
        <p:spPr bwMode="auto">
          <a:xfrm>
            <a:off x="3786249" y="5004961"/>
            <a:ext cx="32096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lg" len="med"/>
          </a:ln>
          <a:effectLst/>
        </p:spPr>
        <p:txBody>
          <a:bodyPr wrap="none"/>
          <a:lstStyle/>
          <a:p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102" name="Object 8"/>
          <p:cNvGraphicFramePr>
            <a:graphicFrameLocks noChangeAspect="1"/>
          </p:cNvGraphicFramePr>
          <p:nvPr/>
        </p:nvGraphicFramePr>
        <p:xfrm>
          <a:off x="4391025" y="4300538"/>
          <a:ext cx="249238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95" name="Equation" r:id="rId20" imgW="152268" imgH="152268" progId="Equation.DSMT4">
                  <p:embed/>
                </p:oleObj>
              </mc:Choice>
              <mc:Fallback>
                <p:oleObj name="Equation" r:id="rId20" imgW="152268" imgH="152268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5" y="4300538"/>
                        <a:ext cx="249238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9"/>
          <p:cNvGraphicFramePr>
            <a:graphicFrameLocks noChangeAspect="1"/>
          </p:cNvGraphicFramePr>
          <p:nvPr/>
        </p:nvGraphicFramePr>
        <p:xfrm>
          <a:off x="3543300" y="4525963"/>
          <a:ext cx="2492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96" name="Equation" r:id="rId21" imgW="152334" imgH="190417" progId="Equation.DSMT4">
                  <p:embed/>
                </p:oleObj>
              </mc:Choice>
              <mc:Fallback>
                <p:oleObj name="Equation" r:id="rId21" imgW="152334" imgH="190417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4525963"/>
                        <a:ext cx="24923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8" name="Object 22"/>
          <p:cNvGraphicFramePr>
            <a:graphicFrameLocks noChangeAspect="1"/>
          </p:cNvGraphicFramePr>
          <p:nvPr/>
        </p:nvGraphicFramePr>
        <p:xfrm>
          <a:off x="5210175" y="4516438"/>
          <a:ext cx="2698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97" name="Equation" r:id="rId23" imgW="164957" imgH="190335" progId="Equation.DSMT4">
                  <p:embed/>
                </p:oleObj>
              </mc:Choice>
              <mc:Fallback>
                <p:oleObj name="Equation" r:id="rId23" imgW="164957" imgH="190335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175" y="4516438"/>
                        <a:ext cx="2698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0" name="Object 24"/>
          <p:cNvGraphicFramePr>
            <a:graphicFrameLocks noChangeAspect="1"/>
          </p:cNvGraphicFramePr>
          <p:nvPr/>
        </p:nvGraphicFramePr>
        <p:xfrm>
          <a:off x="4008438" y="5278438"/>
          <a:ext cx="29051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98" name="Equation" r:id="rId25" imgW="177569" imgH="202936" progId="Equation.DSMT4">
                  <p:embed/>
                </p:oleObj>
              </mc:Choice>
              <mc:Fallback>
                <p:oleObj name="Equation" r:id="rId25" imgW="177569" imgH="202936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5278438"/>
                        <a:ext cx="290512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1" name="Object 25"/>
          <p:cNvGraphicFramePr>
            <a:graphicFrameLocks noChangeAspect="1"/>
          </p:cNvGraphicFramePr>
          <p:nvPr/>
        </p:nvGraphicFramePr>
        <p:xfrm>
          <a:off x="4211638" y="6286500"/>
          <a:ext cx="6651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99" name="Equation" r:id="rId27" imgW="406224" imgH="228501" progId="Equation.DSMT4">
                  <p:embed/>
                </p:oleObj>
              </mc:Choice>
              <mc:Fallback>
                <p:oleObj name="Equation" r:id="rId27" imgW="406224" imgH="228501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6286500"/>
                        <a:ext cx="6651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2" name="Object 26"/>
          <p:cNvGraphicFramePr>
            <a:graphicFrameLocks noChangeAspect="1"/>
          </p:cNvGraphicFramePr>
          <p:nvPr/>
        </p:nvGraphicFramePr>
        <p:xfrm>
          <a:off x="3657600" y="5110163"/>
          <a:ext cx="228600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00" name="Equation" r:id="rId29" imgW="139700" imgH="139700" progId="Equation.DSMT4">
                  <p:embed/>
                </p:oleObj>
              </mc:Choice>
              <mc:Fallback>
                <p:oleObj name="Equation" r:id="rId29" imgW="139700" imgH="13970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10163"/>
                        <a:ext cx="228600" cy="23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3" name="Object 27"/>
          <p:cNvGraphicFramePr>
            <a:graphicFrameLocks noChangeAspect="1"/>
          </p:cNvGraphicFramePr>
          <p:nvPr/>
        </p:nvGraphicFramePr>
        <p:xfrm>
          <a:off x="3667125" y="5616575"/>
          <a:ext cx="228600" cy="16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01" name="Equation" r:id="rId31" imgW="139639" imgH="101556" progId="Equation.DSMT4">
                  <p:embed/>
                </p:oleObj>
              </mc:Choice>
              <mc:Fallback>
                <p:oleObj name="Equation" r:id="rId31" imgW="139639" imgH="101556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5616575"/>
                        <a:ext cx="228600" cy="16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4" name="Object 28"/>
          <p:cNvGraphicFramePr>
            <a:graphicFrameLocks noChangeAspect="1"/>
          </p:cNvGraphicFramePr>
          <p:nvPr/>
        </p:nvGraphicFramePr>
        <p:xfrm>
          <a:off x="4724400" y="5100638"/>
          <a:ext cx="228600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02" name="Equation" r:id="rId33" imgW="139700" imgH="139700" progId="Equation.DSMT4">
                  <p:embed/>
                </p:oleObj>
              </mc:Choice>
              <mc:Fallback>
                <p:oleObj name="Equation" r:id="rId33" imgW="139700" imgH="13970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100638"/>
                        <a:ext cx="228600" cy="23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5" name="Object 29"/>
          <p:cNvGraphicFramePr>
            <a:graphicFrameLocks noChangeAspect="1"/>
          </p:cNvGraphicFramePr>
          <p:nvPr/>
        </p:nvGraphicFramePr>
        <p:xfrm>
          <a:off x="4733925" y="5607050"/>
          <a:ext cx="228600" cy="16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03" name="Equation" r:id="rId34" imgW="139639" imgH="101556" progId="Equation.DSMT4">
                  <p:embed/>
                </p:oleObj>
              </mc:Choice>
              <mc:Fallback>
                <p:oleObj name="Equation" r:id="rId34" imgW="139639" imgH="101556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5" y="5607050"/>
                        <a:ext cx="228600" cy="16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6" name="Object 30"/>
          <p:cNvGraphicFramePr>
            <a:graphicFrameLocks noChangeAspect="1"/>
          </p:cNvGraphicFramePr>
          <p:nvPr/>
        </p:nvGraphicFramePr>
        <p:xfrm>
          <a:off x="5056188" y="5268913"/>
          <a:ext cx="31115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04" name="Equation" r:id="rId35" imgW="190417" imgH="203112" progId="Equation.DSMT4">
                  <p:embed/>
                </p:oleObj>
              </mc:Choice>
              <mc:Fallback>
                <p:oleObj name="Equation" r:id="rId35" imgW="190417" imgH="203112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188" y="5268913"/>
                        <a:ext cx="31115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771525" y="90305"/>
            <a:ext cx="78009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Waveguide With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Slab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3ABF1F-0011-41AE-B102-30AA4F032493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5109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068765"/>
              </p:ext>
            </p:extLst>
          </p:nvPr>
        </p:nvGraphicFramePr>
        <p:xfrm>
          <a:off x="2563750" y="1011671"/>
          <a:ext cx="38544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1" name="Equation" r:id="rId4" imgW="2032000" imgH="254000" progId="Equation.DSMT4">
                  <p:embed/>
                </p:oleObj>
              </mc:Choice>
              <mc:Fallback>
                <p:oleObj name="Equation" r:id="rId4" imgW="2032000" imgH="2540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750" y="1011671"/>
                        <a:ext cx="3854450" cy="4826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07" name="Object 12"/>
          <p:cNvGraphicFramePr>
            <a:graphicFrameLocks noChangeAspect="1"/>
          </p:cNvGraphicFramePr>
          <p:nvPr/>
        </p:nvGraphicFramePr>
        <p:xfrm>
          <a:off x="2390732" y="1861869"/>
          <a:ext cx="469741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2" name="Equation" r:id="rId6" imgW="2476500" imgH="482600" progId="Equation.DSMT4">
                  <p:embed/>
                </p:oleObj>
              </mc:Choice>
              <mc:Fallback>
                <p:oleObj name="Equation" r:id="rId6" imgW="2476500" imgH="482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32" y="1861869"/>
                        <a:ext cx="469741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08" name="Object 12"/>
          <p:cNvGraphicFramePr>
            <a:graphicFrameLocks noChangeAspect="1"/>
          </p:cNvGraphicFramePr>
          <p:nvPr/>
        </p:nvGraphicFramePr>
        <p:xfrm>
          <a:off x="3528702" y="3167269"/>
          <a:ext cx="279558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3" name="Equation" r:id="rId8" imgW="1473200" imgH="533400" progId="Equation.DSMT4">
                  <p:embed/>
                </p:oleObj>
              </mc:Choice>
              <mc:Fallback>
                <p:oleObj name="Equation" r:id="rId8" imgW="1473200" imgH="5334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702" y="3167269"/>
                        <a:ext cx="2795588" cy="10128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09" name="Object 12"/>
          <p:cNvGraphicFramePr>
            <a:graphicFrameLocks noChangeAspect="1"/>
          </p:cNvGraphicFramePr>
          <p:nvPr/>
        </p:nvGraphicFramePr>
        <p:xfrm>
          <a:off x="3546062" y="4646652"/>
          <a:ext cx="25304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4" name="Equation" r:id="rId10" imgW="1333500" imgH="469900" progId="Equation.DSMT4">
                  <p:embed/>
                </p:oleObj>
              </mc:Choice>
              <mc:Fallback>
                <p:oleObj name="Equation" r:id="rId10" imgW="1333500" imgH="4699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062" y="4646652"/>
                        <a:ext cx="253047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10" name="Object 12"/>
          <p:cNvGraphicFramePr>
            <a:graphicFrameLocks noChangeAspect="1"/>
          </p:cNvGraphicFramePr>
          <p:nvPr/>
        </p:nvGraphicFramePr>
        <p:xfrm>
          <a:off x="3424629" y="5582908"/>
          <a:ext cx="27479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5" name="Equation" r:id="rId12" imgW="1447800" imgH="469900" progId="Equation.DSMT4">
                  <p:embed/>
                </p:oleObj>
              </mc:Choice>
              <mc:Fallback>
                <p:oleObj name="Equation" r:id="rId12" imgW="1447800" imgH="4699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629" y="5582908"/>
                        <a:ext cx="274796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824699" y="4449440"/>
            <a:ext cx="45557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so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524968" y="2074993"/>
            <a:ext cx="160992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Choose TE</a:t>
            </a:r>
            <a:r>
              <a:rPr lang="en-US" sz="2000" i="1" baseline="-25000" dirty="0" smtClean="0">
                <a:solidFill>
                  <a:srgbClr val="FF0000"/>
                </a:solidFill>
                <a:latin typeface="+mn-lt"/>
              </a:rPr>
              <a:t>x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501216" y="3393155"/>
            <a:ext cx="267893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Separation equations: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158021"/>
              </p:ext>
            </p:extLst>
          </p:nvPr>
        </p:nvGraphicFramePr>
        <p:xfrm>
          <a:off x="7436693" y="2659730"/>
          <a:ext cx="11811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6" name="Equation" r:id="rId14" imgW="1181249" imgH="733351" progId="Equation.DSMT4">
                  <p:embed/>
                </p:oleObj>
              </mc:Choice>
              <mc:Fallback>
                <p:oleObj name="Equation" r:id="rId14" imgW="1181249" imgH="73335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36693" y="2659730"/>
                        <a:ext cx="11811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771525" y="114055"/>
            <a:ext cx="78009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Waveguide With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Slab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3ABF1F-0011-41AE-B102-30AA4F032493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512009" name="Object 12"/>
          <p:cNvGraphicFramePr>
            <a:graphicFrameLocks noChangeAspect="1"/>
          </p:cNvGraphicFramePr>
          <p:nvPr/>
        </p:nvGraphicFramePr>
        <p:xfrm>
          <a:off x="3374241" y="3105460"/>
          <a:ext cx="25304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22" name="Equation" r:id="rId4" imgW="1333500" imgH="469900" progId="Equation.DSMT4">
                  <p:embed/>
                </p:oleObj>
              </mc:Choice>
              <mc:Fallback>
                <p:oleObj name="Equation" r:id="rId4" imgW="1333500" imgH="4699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241" y="3105460"/>
                        <a:ext cx="253047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10" name="Object 12"/>
          <p:cNvGraphicFramePr>
            <a:graphicFrameLocks noChangeAspect="1"/>
          </p:cNvGraphicFramePr>
          <p:nvPr/>
        </p:nvGraphicFramePr>
        <p:xfrm>
          <a:off x="3288435" y="4101092"/>
          <a:ext cx="27479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23" name="Equation" r:id="rId6" imgW="1447800" imgH="469900" progId="Equation.DSMT4">
                  <p:embed/>
                </p:oleObj>
              </mc:Choice>
              <mc:Fallback>
                <p:oleObj name="Equation" r:id="rId6" imgW="1447800" imgH="4699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8435" y="4101092"/>
                        <a:ext cx="274796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557627" y="2848869"/>
            <a:ext cx="64152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with</a:t>
            </a:r>
          </a:p>
        </p:txBody>
      </p:sp>
      <p:graphicFrame>
        <p:nvGraphicFramePr>
          <p:cNvPr id="5130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330699"/>
              </p:ext>
            </p:extLst>
          </p:nvPr>
        </p:nvGraphicFramePr>
        <p:xfrm>
          <a:off x="2332038" y="1585913"/>
          <a:ext cx="44084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24" name="Equation" r:id="rId8" imgW="2323800" imgH="482400" progId="Equation.DSMT4">
                  <p:embed/>
                </p:oleObj>
              </mc:Choice>
              <mc:Fallback>
                <p:oleObj name="Equation" r:id="rId8" imgW="2323800" imgH="4824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1585913"/>
                        <a:ext cx="4408487" cy="9175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28085" y="987288"/>
            <a:ext cx="752173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Final transcendental equation for the unknown wavenumber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k</a:t>
            </a:r>
            <a:r>
              <a:rPr lang="en-US" sz="2000" i="1" baseline="-25000" dirty="0" smtClean="0">
                <a:solidFill>
                  <a:schemeClr val="bg1"/>
                </a:solidFill>
                <a:latin typeface="+mn-lt"/>
              </a:rPr>
              <a:t>z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008" y="5225146"/>
            <a:ext cx="848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equation has an </a:t>
            </a:r>
            <a:r>
              <a:rPr lang="en-US" u="sng" dirty="0" smtClean="0">
                <a:solidFill>
                  <a:schemeClr val="bg1"/>
                </a:solidFill>
              </a:rPr>
              <a:t>infinite</a:t>
            </a:r>
            <a:r>
              <a:rPr lang="en-US" dirty="0" smtClean="0">
                <a:solidFill>
                  <a:schemeClr val="bg1"/>
                </a:solidFill>
              </a:rPr>
              <a:t> number of solutions for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k</a:t>
            </a:r>
            <a:r>
              <a:rPr lang="en-US" i="1" baseline="-25000" dirty="0" smtClean="0">
                <a:solidFill>
                  <a:schemeClr val="bg1"/>
                </a:solidFill>
                <a:latin typeface="+mn-lt"/>
              </a:rPr>
              <a:t>z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for a given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m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= 1, 2, 3, …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13033" name="Object 10"/>
          <p:cNvGraphicFramePr>
            <a:graphicFrameLocks noChangeAspect="1"/>
          </p:cNvGraphicFramePr>
          <p:nvPr/>
        </p:nvGraphicFramePr>
        <p:xfrm>
          <a:off x="1862282" y="5718977"/>
          <a:ext cx="5512295" cy="445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25" name="Equation" r:id="rId10" imgW="3149600" imgH="254000" progId="Equation.DSMT4">
                  <p:embed/>
                </p:oleObj>
              </mc:Choice>
              <mc:Fallback>
                <p:oleObj name="Equation" r:id="rId10" imgW="3149600" imgH="2540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282" y="5718977"/>
                        <a:ext cx="5512295" cy="445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67054" y="3633849"/>
            <a:ext cx="2066306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The integer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n</a:t>
            </a:r>
            <a:r>
              <a:rPr lang="en-US" sz="1600" dirty="0" smtClean="0">
                <a:solidFill>
                  <a:schemeClr val="bg2"/>
                </a:solidFill>
              </a:rPr>
              <a:t> is arbitrary but fixed.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308739" y="1837487"/>
            <a:ext cx="65915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TE</a:t>
            </a:r>
            <a:r>
              <a:rPr lang="en-US" sz="2000" i="1" baseline="-25000" dirty="0" smtClean="0">
                <a:solidFill>
                  <a:srgbClr val="FF0000"/>
                </a:solidFill>
                <a:latin typeface="+mn-lt"/>
              </a:rPr>
              <a:t>x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:</a:t>
            </a:r>
          </a:p>
        </p:txBody>
      </p:sp>
      <p:graphicFrame>
        <p:nvGraphicFramePr>
          <p:cNvPr id="513034" name="Object 10"/>
          <p:cNvGraphicFramePr>
            <a:graphicFrameLocks noChangeAspect="1"/>
          </p:cNvGraphicFramePr>
          <p:nvPr/>
        </p:nvGraphicFramePr>
        <p:xfrm>
          <a:off x="3431559" y="6460171"/>
          <a:ext cx="523797" cy="262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26" name="Equation" r:id="rId12" imgW="355138" imgH="177569" progId="Equation.DSMT4">
                  <p:embed/>
                </p:oleObj>
              </mc:Choice>
              <mc:Fallback>
                <p:oleObj name="Equation" r:id="rId12" imgW="355138" imgH="177569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559" y="6460171"/>
                        <a:ext cx="523797" cy="262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35" name="Object 10"/>
          <p:cNvGraphicFramePr>
            <a:graphicFrameLocks noChangeAspect="1"/>
          </p:cNvGraphicFramePr>
          <p:nvPr/>
        </p:nvGraphicFramePr>
        <p:xfrm>
          <a:off x="5858888" y="6446525"/>
          <a:ext cx="48577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27" name="Equation" r:id="rId14" imgW="329914" imgH="177646" progId="Equation.DSMT4">
                  <p:embed/>
                </p:oleObj>
              </mc:Choice>
              <mc:Fallback>
                <p:oleObj name="Equation" r:id="rId14" imgW="329914" imgH="177646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8888" y="6446525"/>
                        <a:ext cx="485775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Brace 14"/>
          <p:cNvSpPr/>
          <p:nvPr/>
        </p:nvSpPr>
        <p:spPr bwMode="auto">
          <a:xfrm rot="5400000">
            <a:off x="3518067" y="5239990"/>
            <a:ext cx="344384" cy="1965366"/>
          </a:xfrm>
          <a:prstGeom prst="rightBrac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ight Brace 15"/>
          <p:cNvSpPr/>
          <p:nvPr/>
        </p:nvSpPr>
        <p:spPr bwMode="auto">
          <a:xfrm rot="5400000">
            <a:off x="5914903" y="5249886"/>
            <a:ext cx="344384" cy="1965366"/>
          </a:xfrm>
          <a:prstGeom prst="rightBrac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771525" y="54680"/>
            <a:ext cx="78009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Waveguide With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Slab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3ABF1F-0011-41AE-B102-30AA4F032493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5130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799260"/>
              </p:ext>
            </p:extLst>
          </p:nvPr>
        </p:nvGraphicFramePr>
        <p:xfrm>
          <a:off x="2595563" y="1404938"/>
          <a:ext cx="3951287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45" name="Equation" r:id="rId4" imgW="2323800" imgH="482400" progId="Equation.DSMT4">
                  <p:embed/>
                </p:oleObj>
              </mc:Choice>
              <mc:Fallback>
                <p:oleObj name="Equation" r:id="rId4" imgW="2323800" imgH="4824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1404938"/>
                        <a:ext cx="3951287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130609" y="756832"/>
            <a:ext cx="305404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</a:rPr>
              <a:t>Limiting case: </a:t>
            </a:r>
            <a:r>
              <a:rPr lang="en-US" sz="2400" i="1" dirty="0" smtClean="0">
                <a:solidFill>
                  <a:schemeClr val="bg1"/>
                </a:solidFill>
                <a:latin typeface="+mn-lt"/>
              </a:rPr>
              <a:t>w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sym typeface="Symbol"/>
              </a:rPr>
              <a:t> 0:</a:t>
            </a:r>
            <a:endParaRPr lang="en-US" sz="2400" dirty="0" smtClean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14054" name="Object 7"/>
          <p:cNvGraphicFramePr>
            <a:graphicFrameLocks noChangeAspect="1"/>
          </p:cNvGraphicFramePr>
          <p:nvPr/>
        </p:nvGraphicFramePr>
        <p:xfrm>
          <a:off x="3881067" y="2761465"/>
          <a:ext cx="166211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46" name="Equation" r:id="rId6" imgW="875920" imgH="253890" progId="Equation.DSMT4">
                  <p:embed/>
                </p:oleObj>
              </mc:Choice>
              <mc:Fallback>
                <p:oleObj name="Equation" r:id="rId6" imgW="875920" imgH="25389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067" y="2761465"/>
                        <a:ext cx="1662112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55" name="Object 7"/>
          <p:cNvGraphicFramePr>
            <a:graphicFrameLocks noChangeAspect="1"/>
          </p:cNvGraphicFramePr>
          <p:nvPr/>
        </p:nvGraphicFramePr>
        <p:xfrm>
          <a:off x="3843090" y="3804785"/>
          <a:ext cx="16383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47" name="Equation" r:id="rId8" imgW="863225" imgH="253890" progId="Equation.DSMT4">
                  <p:embed/>
                </p:oleObj>
              </mc:Choice>
              <mc:Fallback>
                <p:oleObj name="Equation" r:id="rId8" imgW="863225" imgH="25389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090" y="3804785"/>
                        <a:ext cx="163830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56" name="Object 7"/>
          <p:cNvGraphicFramePr>
            <a:graphicFrameLocks noChangeAspect="1"/>
          </p:cNvGraphicFramePr>
          <p:nvPr/>
        </p:nvGraphicFramePr>
        <p:xfrm>
          <a:off x="4084783" y="4827650"/>
          <a:ext cx="1155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48" name="Equation" r:id="rId10" imgW="609336" imgH="393529" progId="Equation.DSMT4">
                  <p:embed/>
                </p:oleObj>
              </mc:Choice>
              <mc:Fallback>
                <p:oleObj name="Equation" r:id="rId10" imgW="609336" imgH="393529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783" y="4827650"/>
                        <a:ext cx="11557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57" name="Object 7"/>
          <p:cNvGraphicFramePr>
            <a:graphicFrameLocks noChangeAspect="1"/>
          </p:cNvGraphicFramePr>
          <p:nvPr/>
        </p:nvGraphicFramePr>
        <p:xfrm>
          <a:off x="2938607" y="5699064"/>
          <a:ext cx="3249613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49" name="Equation" r:id="rId12" imgW="1714500" imgH="508000" progId="Equation.DSMT4">
                  <p:embed/>
                </p:oleObj>
              </mc:Choice>
              <mc:Fallback>
                <p:oleObj name="Equation" r:id="rId12" imgW="1714500" imgH="5080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607" y="5699064"/>
                        <a:ext cx="3249613" cy="9667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own Arrow 14"/>
          <p:cNvSpPr/>
          <p:nvPr/>
        </p:nvSpPr>
        <p:spPr bwMode="auto">
          <a:xfrm>
            <a:off x="4548248" y="2339437"/>
            <a:ext cx="308759" cy="38001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510644" y="3323110"/>
            <a:ext cx="310738" cy="38001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4492090" y="4397085"/>
            <a:ext cx="336466" cy="38001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895081" y="5140808"/>
            <a:ext cx="202331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Hence, we have</a:t>
            </a:r>
          </a:p>
        </p:txBody>
      </p:sp>
      <p:graphicFrame>
        <p:nvGraphicFramePr>
          <p:cNvPr id="514058" name="Object 10"/>
          <p:cNvGraphicFramePr>
            <a:graphicFrameLocks noChangeAspect="1"/>
          </p:cNvGraphicFramePr>
          <p:nvPr/>
        </p:nvGraphicFramePr>
        <p:xfrm>
          <a:off x="6734175" y="3392488"/>
          <a:ext cx="14208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50" name="Equation" r:id="rId14" imgW="888614" imgH="253890" progId="Equation.DSMT4">
                  <p:embed/>
                </p:oleObj>
              </mc:Choice>
              <mc:Fallback>
                <p:oleObj name="Equation" r:id="rId14" imgW="888614" imgH="25389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175" y="3392488"/>
                        <a:ext cx="14208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803200" y="3918734"/>
            <a:ext cx="3184443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This mode becomes the usual TE</a:t>
            </a:r>
            <a:r>
              <a:rPr lang="en-US" sz="1400" baseline="-25000" dirty="0" smtClean="0">
                <a:solidFill>
                  <a:schemeClr val="bg2"/>
                </a:solidFill>
              </a:rPr>
              <a:t>10</a:t>
            </a:r>
            <a:r>
              <a:rPr lang="en-US" sz="1400" dirty="0" smtClean="0">
                <a:solidFill>
                  <a:schemeClr val="bg2"/>
                </a:solidFill>
              </a:rPr>
              <a:t> mode of the hollow waveguide.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4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3ABF1F-0011-41AE-B102-30AA4F032493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993570" y="1674419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Alternative notation: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771525" y="54680"/>
            <a:ext cx="78009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Waveguide With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Slab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" name="Text Box 78"/>
          <p:cNvSpPr txBox="1">
            <a:spLocks noChangeArrowheads="1"/>
          </p:cNvSpPr>
          <p:nvPr/>
        </p:nvSpPr>
        <p:spPr bwMode="auto">
          <a:xfrm>
            <a:off x="1144794" y="4388407"/>
            <a:ext cx="5868914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LSE mode: </a:t>
            </a:r>
            <a:r>
              <a:rPr lang="en-US" sz="2000" dirty="0" smtClean="0">
                <a:solidFill>
                  <a:schemeClr val="bg1"/>
                </a:solidFill>
              </a:rPr>
              <a:t>“longitudinal section electric” mode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LSM mode: </a:t>
            </a:r>
            <a:r>
              <a:rPr lang="en-US" sz="2000" dirty="0" smtClean="0">
                <a:solidFill>
                  <a:schemeClr val="bg1"/>
                </a:solidFill>
              </a:rPr>
              <a:t>“longitudinal section magnetic” mode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0009" y="2244436"/>
            <a:ext cx="3615048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Another notation that is common in the literature for slab-loaded waveguides is the designation of “LSE” and “LSM” modes.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Text Box 78"/>
          <p:cNvSpPr txBox="1">
            <a:spLocks noChangeArrowheads="1"/>
          </p:cNvSpPr>
          <p:nvPr/>
        </p:nvSpPr>
        <p:spPr bwMode="auto">
          <a:xfrm>
            <a:off x="766762" y="5399789"/>
            <a:ext cx="7856831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LSE:  </a:t>
            </a:r>
            <a:r>
              <a:rPr lang="en-US" sz="2000" dirty="0" err="1" smtClean="0">
                <a:solidFill>
                  <a:schemeClr val="bg2"/>
                </a:solidFill>
              </a:rPr>
              <a:t>TE</a:t>
            </a:r>
            <a:r>
              <a:rPr lang="en-US" sz="2000" i="1" baseline="-25000" dirty="0" err="1" smtClean="0">
                <a:solidFill>
                  <a:schemeClr val="bg2"/>
                </a:solidFill>
                <a:latin typeface="Times New Roman" pitchFamily="18" charset="0"/>
              </a:rPr>
              <a:t>x</a:t>
            </a:r>
            <a:r>
              <a:rPr lang="en-US" sz="2000" i="1" baseline="30000" dirty="0" err="1" smtClean="0">
                <a:solidFill>
                  <a:schemeClr val="bg2"/>
                </a:solidFill>
                <a:latin typeface="Times New Roman" pitchFamily="18" charset="0"/>
              </a:rPr>
              <a:t>mn</a:t>
            </a:r>
            <a:r>
              <a:rPr lang="en-US" sz="2000" dirty="0" smtClean="0">
                <a:solidFill>
                  <a:schemeClr val="bg2"/>
                </a:solidFill>
                <a:latin typeface="Times New Roman" pitchFamily="18" charset="0"/>
              </a:rPr>
              <a:t>  (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The electric field vector stays in the “longitudinal section”.)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LSM:  </a:t>
            </a:r>
            <a:r>
              <a:rPr lang="en-US" sz="2000" dirty="0" err="1" smtClean="0">
                <a:solidFill>
                  <a:schemeClr val="bg2"/>
                </a:solidFill>
              </a:rPr>
              <a:t>TM</a:t>
            </a:r>
            <a:r>
              <a:rPr lang="en-US" sz="2000" i="1" baseline="-25000" dirty="0" err="1" smtClean="0">
                <a:solidFill>
                  <a:schemeClr val="bg2"/>
                </a:solidFill>
                <a:latin typeface="Times New Roman" pitchFamily="18" charset="0"/>
              </a:rPr>
              <a:t>x</a:t>
            </a:r>
            <a:r>
              <a:rPr lang="en-US" sz="2000" i="1" baseline="30000" dirty="0" err="1" smtClean="0">
                <a:solidFill>
                  <a:schemeClr val="bg2"/>
                </a:solidFill>
                <a:latin typeface="Times New Roman" pitchFamily="18" charset="0"/>
              </a:rPr>
              <a:t>mn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(</a:t>
            </a:r>
            <a:r>
              <a:rPr lang="en-US" dirty="0" smtClean="0">
                <a:solidFill>
                  <a:schemeClr val="bg2"/>
                </a:solidFill>
              </a:rPr>
              <a:t>The magnetic field vector stays in the “longitudinal section”.)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658880" y="889825"/>
            <a:ext cx="4196732" cy="3314041"/>
            <a:chOff x="4658880" y="889825"/>
            <a:chExt cx="4196732" cy="3314041"/>
          </a:xfrm>
        </p:grpSpPr>
        <p:sp>
          <p:nvSpPr>
            <p:cNvPr id="247821" name="Line 13"/>
            <p:cNvSpPr>
              <a:spLocks noChangeShapeType="1"/>
            </p:cNvSpPr>
            <p:nvPr/>
          </p:nvSpPr>
          <p:spPr bwMode="auto">
            <a:xfrm flipH="1" flipV="1">
              <a:off x="4781118" y="1274000"/>
              <a:ext cx="3175" cy="1144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38" name="Line 30"/>
            <p:cNvSpPr>
              <a:spLocks noChangeShapeType="1"/>
            </p:cNvSpPr>
            <p:nvPr/>
          </p:nvSpPr>
          <p:spPr bwMode="auto">
            <a:xfrm>
              <a:off x="7017905" y="3331400"/>
              <a:ext cx="1304925" cy="1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40" name="AutoShape 32"/>
            <p:cNvSpPr>
              <a:spLocks noChangeArrowheads="1"/>
            </p:cNvSpPr>
            <p:nvPr/>
          </p:nvSpPr>
          <p:spPr bwMode="auto">
            <a:xfrm>
              <a:off x="4770005" y="1159700"/>
              <a:ext cx="3376613" cy="2181225"/>
            </a:xfrm>
            <a:prstGeom prst="cube">
              <a:avLst>
                <a:gd name="adj" fmla="val 62593"/>
              </a:avLst>
            </a:prstGeom>
            <a:solidFill>
              <a:srgbClr val="FF9933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1" name="AutoShape 33"/>
            <p:cNvSpPr>
              <a:spLocks noChangeArrowheads="1"/>
            </p:cNvSpPr>
            <p:nvPr/>
          </p:nvSpPr>
          <p:spPr bwMode="auto">
            <a:xfrm>
              <a:off x="4776130" y="1211720"/>
              <a:ext cx="1635890" cy="2126120"/>
            </a:xfrm>
            <a:prstGeom prst="cube">
              <a:avLst>
                <a:gd name="adj" fmla="val 79773"/>
              </a:avLst>
            </a:prstGeom>
            <a:solidFill>
              <a:srgbClr val="C0C0C0">
                <a:alpha val="50000"/>
              </a:srgbClr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2" name="Line 34"/>
            <p:cNvSpPr>
              <a:spLocks noChangeShapeType="1"/>
            </p:cNvSpPr>
            <p:nvPr/>
          </p:nvSpPr>
          <p:spPr bwMode="auto">
            <a:xfrm flipV="1">
              <a:off x="5103246" y="2525882"/>
              <a:ext cx="808038" cy="8112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845" name="Line 37"/>
            <p:cNvSpPr>
              <a:spLocks noChangeShapeType="1"/>
            </p:cNvSpPr>
            <p:nvPr/>
          </p:nvSpPr>
          <p:spPr bwMode="auto">
            <a:xfrm>
              <a:off x="4774768" y="2523363"/>
              <a:ext cx="200501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2" name="Object 302"/>
            <p:cNvGraphicFramePr>
              <a:graphicFrameLocks noChangeAspect="1"/>
            </p:cNvGraphicFramePr>
            <p:nvPr/>
          </p:nvGraphicFramePr>
          <p:xfrm>
            <a:off x="8460943" y="3215513"/>
            <a:ext cx="220662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0409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60943" y="3215513"/>
                          <a:ext cx="220662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8703" name="Object 302"/>
            <p:cNvGraphicFramePr>
              <a:graphicFrameLocks noChangeAspect="1"/>
            </p:cNvGraphicFramePr>
            <p:nvPr/>
          </p:nvGraphicFramePr>
          <p:xfrm>
            <a:off x="4658880" y="889825"/>
            <a:ext cx="242888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0410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8880" y="889825"/>
                          <a:ext cx="242888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Freeform 53"/>
            <p:cNvSpPr/>
            <p:nvPr/>
          </p:nvSpPr>
          <p:spPr bwMode="auto">
            <a:xfrm>
              <a:off x="5332019" y="914401"/>
              <a:ext cx="1852551" cy="3289465"/>
            </a:xfrm>
            <a:custGeom>
              <a:avLst/>
              <a:gdLst>
                <a:gd name="connsiteX0" fmla="*/ 1852551 w 1852551"/>
                <a:gd name="connsiteY0" fmla="*/ 0 h 3289465"/>
                <a:gd name="connsiteX1" fmla="*/ 0 w 1852551"/>
                <a:gd name="connsiteY1" fmla="*/ 1911927 h 3289465"/>
                <a:gd name="connsiteX2" fmla="*/ 11876 w 1852551"/>
                <a:gd name="connsiteY2" fmla="*/ 3289465 h 3289465"/>
                <a:gd name="connsiteX3" fmla="*/ 1852551 w 1852551"/>
                <a:gd name="connsiteY3" fmla="*/ 1579418 h 3289465"/>
                <a:gd name="connsiteX4" fmla="*/ 1852551 w 1852551"/>
                <a:gd name="connsiteY4" fmla="*/ 0 h 328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551" h="3289465">
                  <a:moveTo>
                    <a:pt x="1852551" y="0"/>
                  </a:moveTo>
                  <a:lnTo>
                    <a:pt x="0" y="1911927"/>
                  </a:lnTo>
                  <a:lnTo>
                    <a:pt x="11876" y="3289465"/>
                  </a:lnTo>
                  <a:lnTo>
                    <a:pt x="1852551" y="1579418"/>
                  </a:lnTo>
                  <a:cubicBezTo>
                    <a:pt x="1848593" y="1056904"/>
                    <a:pt x="1844634" y="534389"/>
                    <a:pt x="1852551" y="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95159" y="3847606"/>
              <a:ext cx="3060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/>
                  </a:solidFill>
                </a:rPr>
                <a:t>Longitudinal section plane (</a:t>
              </a:r>
              <a:r>
                <a:rPr lang="en-US" sz="1400" i="1" dirty="0" smtClean="0">
                  <a:solidFill>
                    <a:schemeClr val="bg2"/>
                  </a:solidFill>
                  <a:latin typeface="+mn-lt"/>
                </a:rPr>
                <a:t>yz</a:t>
              </a:r>
              <a:r>
                <a:rPr lang="en-US" sz="1400" dirty="0" smtClean="0">
                  <a:solidFill>
                    <a:schemeClr val="bg2"/>
                  </a:solidFill>
                </a:rPr>
                <a:t> plane)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  <p:sp>
          <p:nvSpPr>
            <p:cNvPr id="247843" name="Rectangle 35"/>
            <p:cNvSpPr>
              <a:spLocks noChangeArrowheads="1"/>
            </p:cNvSpPr>
            <p:nvPr/>
          </p:nvSpPr>
          <p:spPr bwMode="auto">
            <a:xfrm>
              <a:off x="4765673" y="2528124"/>
              <a:ext cx="339260" cy="814388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98693" name="Object 5"/>
            <p:cNvGraphicFramePr>
              <a:graphicFrameLocks noChangeAspect="1"/>
            </p:cNvGraphicFramePr>
            <p:nvPr/>
          </p:nvGraphicFramePr>
          <p:xfrm>
            <a:off x="4798682" y="2726358"/>
            <a:ext cx="279400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0411" name="Equation" r:id="rId8" imgW="165028" imgH="228501" progId="Equation.DSMT4">
                    <p:embed/>
                  </p:oleObj>
                </mc:Choice>
                <mc:Fallback>
                  <p:oleObj name="Equation" r:id="rId8" imgW="165028" imgH="228501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8682" y="2726358"/>
                          <a:ext cx="279400" cy="385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6935788" y="4002088"/>
            <a:ext cx="9890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Hence:</a:t>
            </a:r>
          </a:p>
        </p:txBody>
      </p:sp>
      <p:sp>
        <p:nvSpPr>
          <p:cNvPr id="239634" name="Text Box 18"/>
          <p:cNvSpPr txBox="1">
            <a:spLocks noChangeArrowheads="1"/>
          </p:cNvSpPr>
          <p:nvPr/>
        </p:nvSpPr>
        <p:spPr bwMode="auto">
          <a:xfrm>
            <a:off x="190000" y="3930650"/>
            <a:ext cx="2428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Define impedances:</a:t>
            </a:r>
          </a:p>
        </p:txBody>
      </p:sp>
      <p:graphicFrame>
        <p:nvGraphicFramePr>
          <p:cNvPr id="239650" name="Object 34"/>
          <p:cNvGraphicFramePr>
            <a:graphicFrameLocks noChangeAspect="1"/>
          </p:cNvGraphicFramePr>
          <p:nvPr/>
        </p:nvGraphicFramePr>
        <p:xfrm>
          <a:off x="639378" y="4572000"/>
          <a:ext cx="1216705" cy="1671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68" name="Equation" r:id="rId4" imgW="609600" imgH="838200" progId="Equation.DSMT4">
                  <p:embed/>
                </p:oleObj>
              </mc:Choice>
              <mc:Fallback>
                <p:oleObj name="Equation" r:id="rId4" imgW="609600" imgH="8382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378" y="4572000"/>
                        <a:ext cx="1216705" cy="1671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51" name="Object 35"/>
          <p:cNvGraphicFramePr>
            <a:graphicFrameLocks noChangeAspect="1"/>
          </p:cNvGraphicFramePr>
          <p:nvPr/>
        </p:nvGraphicFramePr>
        <p:xfrm>
          <a:off x="6746875" y="4440238"/>
          <a:ext cx="15875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69" name="Equation" r:id="rId6" imgW="660113" imgH="317362" progId="Equation.DSMT4">
                  <p:embed/>
                </p:oleObj>
              </mc:Choice>
              <mc:Fallback>
                <p:oleObj name="Equation" r:id="rId6" imgW="660113" imgH="317362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75" y="4440238"/>
                        <a:ext cx="1587500" cy="765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68" name="Object 52"/>
          <p:cNvGraphicFramePr>
            <a:graphicFrameLocks noChangeAspect="1"/>
          </p:cNvGraphicFramePr>
          <p:nvPr/>
        </p:nvGraphicFramePr>
        <p:xfrm>
          <a:off x="3910013" y="4613275"/>
          <a:ext cx="108426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70" name="Equation" r:id="rId8" imgW="495085" imgH="457002" progId="Equation.DSMT4">
                  <p:embed/>
                </p:oleObj>
              </mc:Choice>
              <mc:Fallback>
                <p:oleObj name="Equation" r:id="rId8" imgW="495085" imgH="457002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4613275"/>
                        <a:ext cx="1084262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69" name="Text Box 53"/>
          <p:cNvSpPr txBox="1">
            <a:spLocks noChangeArrowheads="1"/>
          </p:cNvSpPr>
          <p:nvPr/>
        </p:nvSpPr>
        <p:spPr bwMode="auto">
          <a:xfrm>
            <a:off x="3257550" y="3955225"/>
            <a:ext cx="2555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Boundary conditions: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396875" y="128775"/>
            <a:ext cx="84248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Transverse Resonance Method (cont.)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63296" y="530357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TRE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615049" y="1074161"/>
            <a:ext cx="6060096" cy="2462212"/>
            <a:chOff x="1733802" y="1157288"/>
            <a:chExt cx="6060096" cy="2462212"/>
          </a:xfrm>
        </p:grpSpPr>
        <p:sp>
          <p:nvSpPr>
            <p:cNvPr id="239656" name="Line 40"/>
            <p:cNvSpPr>
              <a:spLocks noChangeShapeType="1"/>
            </p:cNvSpPr>
            <p:nvPr/>
          </p:nvSpPr>
          <p:spPr bwMode="auto">
            <a:xfrm flipV="1">
              <a:off x="1922463" y="1836738"/>
              <a:ext cx="23241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9657" name="Line 41"/>
            <p:cNvSpPr>
              <a:spLocks noChangeShapeType="1"/>
            </p:cNvSpPr>
            <p:nvPr/>
          </p:nvSpPr>
          <p:spPr bwMode="auto">
            <a:xfrm flipV="1">
              <a:off x="1928813" y="2763838"/>
              <a:ext cx="23241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9658" name="Line 42"/>
            <p:cNvSpPr>
              <a:spLocks noChangeShapeType="1"/>
            </p:cNvSpPr>
            <p:nvPr/>
          </p:nvSpPr>
          <p:spPr bwMode="auto">
            <a:xfrm>
              <a:off x="4300538" y="1476375"/>
              <a:ext cx="0" cy="1625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9659" name="Line 43"/>
            <p:cNvSpPr>
              <a:spLocks noChangeShapeType="1"/>
            </p:cNvSpPr>
            <p:nvPr/>
          </p:nvSpPr>
          <p:spPr bwMode="auto">
            <a:xfrm flipV="1">
              <a:off x="4344988" y="1835150"/>
              <a:ext cx="23241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9660" name="Line 44"/>
            <p:cNvSpPr>
              <a:spLocks noChangeShapeType="1"/>
            </p:cNvSpPr>
            <p:nvPr/>
          </p:nvSpPr>
          <p:spPr bwMode="auto">
            <a:xfrm flipV="1">
              <a:off x="4351338" y="2762250"/>
              <a:ext cx="23241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9670" name="AutoShape 54"/>
            <p:cNvSpPr>
              <a:spLocks noChangeArrowheads="1"/>
            </p:cNvSpPr>
            <p:nvPr/>
          </p:nvSpPr>
          <p:spPr bwMode="auto">
            <a:xfrm>
              <a:off x="4724400" y="2935288"/>
              <a:ext cx="706437" cy="125413"/>
            </a:xfrm>
            <a:prstGeom prst="rightArrow">
              <a:avLst>
                <a:gd name="adj1" fmla="val 50000"/>
                <a:gd name="adj2" fmla="val 140823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9671" name="AutoShape 55"/>
            <p:cNvSpPr>
              <a:spLocks noChangeArrowheads="1"/>
            </p:cNvSpPr>
            <p:nvPr/>
          </p:nvSpPr>
          <p:spPr bwMode="auto">
            <a:xfrm flipH="1">
              <a:off x="3186113" y="2921000"/>
              <a:ext cx="706437" cy="125413"/>
            </a:xfrm>
            <a:prstGeom prst="rightArrow">
              <a:avLst>
                <a:gd name="adj1" fmla="val 50000"/>
                <a:gd name="adj2" fmla="val 140823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239672" name="Object 56"/>
            <p:cNvGraphicFramePr>
              <a:graphicFrameLocks noChangeAspect="1"/>
            </p:cNvGraphicFramePr>
            <p:nvPr/>
          </p:nvGraphicFramePr>
          <p:xfrm>
            <a:off x="5519738" y="2867025"/>
            <a:ext cx="500062" cy="693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471" name="Equation" r:id="rId10" imgW="228501" imgH="317362" progId="Equation.DSMT4">
                    <p:embed/>
                  </p:oleObj>
                </mc:Choice>
                <mc:Fallback>
                  <p:oleObj name="Equation" r:id="rId10" imgW="228501" imgH="317362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9738" y="2867025"/>
                          <a:ext cx="500062" cy="693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9673" name="Object 57"/>
            <p:cNvGraphicFramePr>
              <a:graphicFrameLocks noChangeAspect="1"/>
            </p:cNvGraphicFramePr>
            <p:nvPr/>
          </p:nvGraphicFramePr>
          <p:xfrm>
            <a:off x="2652713" y="2925763"/>
            <a:ext cx="500062" cy="693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472" name="Equation" r:id="rId12" imgW="228501" imgH="317362" progId="Equation.DSMT4">
                    <p:embed/>
                  </p:oleObj>
                </mc:Choice>
                <mc:Fallback>
                  <p:oleObj name="Equation" r:id="rId12" imgW="228501" imgH="317362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2713" y="2925763"/>
                          <a:ext cx="500062" cy="693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9674" name="Line 58"/>
            <p:cNvSpPr>
              <a:spLocks noChangeShapeType="1"/>
            </p:cNvSpPr>
            <p:nvPr/>
          </p:nvSpPr>
          <p:spPr bwMode="auto">
            <a:xfrm>
              <a:off x="6884988" y="2755900"/>
              <a:ext cx="58261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9655" name="Oval 39"/>
            <p:cNvSpPr>
              <a:spLocks noChangeArrowheads="1"/>
            </p:cNvSpPr>
            <p:nvPr/>
          </p:nvSpPr>
          <p:spPr bwMode="auto">
            <a:xfrm>
              <a:off x="4256088" y="2716213"/>
              <a:ext cx="88900" cy="889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9654" name="Oval 38"/>
            <p:cNvSpPr>
              <a:spLocks noChangeArrowheads="1"/>
            </p:cNvSpPr>
            <p:nvPr/>
          </p:nvSpPr>
          <p:spPr bwMode="auto">
            <a:xfrm>
              <a:off x="4256088" y="1795463"/>
              <a:ext cx="88900" cy="889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95807" y="2266209"/>
              <a:ext cx="399803" cy="95003"/>
              <a:chOff x="6840187" y="5246914"/>
              <a:chExt cx="399803" cy="95003"/>
            </a:xfrm>
          </p:grpSpPr>
          <p:sp>
            <p:nvSpPr>
              <p:cNvPr id="32" name="Oval 31"/>
              <p:cNvSpPr/>
              <p:nvPr/>
            </p:nvSpPr>
            <p:spPr bwMode="auto">
              <a:xfrm>
                <a:off x="6840187" y="5246914"/>
                <a:ext cx="95003" cy="95003"/>
              </a:xfrm>
              <a:prstGeom prst="ellips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6992587" y="5246914"/>
                <a:ext cx="95003" cy="95003"/>
              </a:xfrm>
              <a:prstGeom prst="ellips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7144987" y="5246914"/>
                <a:ext cx="95003" cy="95003"/>
              </a:xfrm>
              <a:prstGeom prst="ellips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733802" y="2230583"/>
              <a:ext cx="399803" cy="95003"/>
              <a:chOff x="6840187" y="5246914"/>
              <a:chExt cx="399803" cy="95003"/>
            </a:xfrm>
          </p:grpSpPr>
          <p:sp>
            <p:nvSpPr>
              <p:cNvPr id="36" name="Oval 35"/>
              <p:cNvSpPr/>
              <p:nvPr/>
            </p:nvSpPr>
            <p:spPr bwMode="auto">
              <a:xfrm>
                <a:off x="6840187" y="5246914"/>
                <a:ext cx="95003" cy="95003"/>
              </a:xfrm>
              <a:prstGeom prst="ellips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6992587" y="5246914"/>
                <a:ext cx="95003" cy="95003"/>
              </a:xfrm>
              <a:prstGeom prst="ellips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7144987" y="5246914"/>
                <a:ext cx="95003" cy="95003"/>
              </a:xfrm>
              <a:prstGeom prst="ellips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43" name="Line 59"/>
            <p:cNvSpPr>
              <a:spLocks noChangeShapeType="1"/>
            </p:cNvSpPr>
            <p:nvPr/>
          </p:nvSpPr>
          <p:spPr bwMode="auto">
            <a:xfrm>
              <a:off x="4667004" y="1837518"/>
              <a:ext cx="320965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44" name="Line 59"/>
            <p:cNvSpPr>
              <a:spLocks noChangeShapeType="1"/>
            </p:cNvSpPr>
            <p:nvPr/>
          </p:nvSpPr>
          <p:spPr bwMode="auto">
            <a:xfrm>
              <a:off x="3619996" y="1838201"/>
              <a:ext cx="320965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41" name="Object 9"/>
            <p:cNvGraphicFramePr>
              <a:graphicFrameLocks noChangeAspect="1"/>
            </p:cNvGraphicFramePr>
            <p:nvPr/>
          </p:nvGraphicFramePr>
          <p:xfrm>
            <a:off x="3352800" y="1287463"/>
            <a:ext cx="249238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473" name="Equation" r:id="rId14" imgW="152334" imgH="190417" progId="Equation.DSMT4">
                    <p:embed/>
                  </p:oleObj>
                </mc:Choice>
                <mc:Fallback>
                  <p:oleObj name="Equation" r:id="rId14" imgW="152334" imgH="190417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1287463"/>
                          <a:ext cx="249238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9976" name="Object 8"/>
            <p:cNvGraphicFramePr>
              <a:graphicFrameLocks noChangeAspect="1"/>
            </p:cNvGraphicFramePr>
            <p:nvPr/>
          </p:nvGraphicFramePr>
          <p:xfrm>
            <a:off x="4857750" y="1277938"/>
            <a:ext cx="26987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474" name="Equation" r:id="rId16" imgW="164957" imgH="190335" progId="Equation.DSMT4">
                    <p:embed/>
                  </p:oleObj>
                </mc:Choice>
                <mc:Fallback>
                  <p:oleObj name="Equation" r:id="rId16" imgW="164957" imgH="190335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7750" y="1277938"/>
                          <a:ext cx="269875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8"/>
            <p:cNvGraphicFramePr>
              <a:graphicFrameLocks noChangeAspect="1"/>
            </p:cNvGraphicFramePr>
            <p:nvPr/>
          </p:nvGraphicFramePr>
          <p:xfrm>
            <a:off x="4419600" y="1157288"/>
            <a:ext cx="249238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475" name="Equation" r:id="rId18" imgW="152268" imgH="152268" progId="Equation.DSMT4">
                    <p:embed/>
                  </p:oleObj>
                </mc:Choice>
                <mc:Fallback>
                  <p:oleObj name="Equation" r:id="rId18" imgW="152268" imgH="152268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1157288"/>
                          <a:ext cx="249238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7"/>
            <p:cNvGraphicFramePr>
              <a:graphicFrameLocks noChangeAspect="1"/>
            </p:cNvGraphicFramePr>
            <p:nvPr/>
          </p:nvGraphicFramePr>
          <p:xfrm>
            <a:off x="4002088" y="3124200"/>
            <a:ext cx="665162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476" name="Equation" r:id="rId20" imgW="406224" imgH="228501" progId="Equation.DSMT4">
                    <p:embed/>
                  </p:oleObj>
                </mc:Choice>
                <mc:Fallback>
                  <p:oleObj name="Equation" r:id="rId20" imgW="406224" imgH="228501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2088" y="3124200"/>
                          <a:ext cx="665162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9980" name="Object 12"/>
            <p:cNvGraphicFramePr>
              <a:graphicFrameLocks noChangeAspect="1"/>
            </p:cNvGraphicFramePr>
            <p:nvPr/>
          </p:nvGraphicFramePr>
          <p:xfrm>
            <a:off x="3856038" y="2116138"/>
            <a:ext cx="290512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477" name="Equation" r:id="rId22" imgW="177569" imgH="202936" progId="Equation.DSMT4">
                    <p:embed/>
                  </p:oleObj>
                </mc:Choice>
                <mc:Fallback>
                  <p:oleObj name="Equation" r:id="rId22" imgW="177569" imgH="202936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6038" y="2116138"/>
                          <a:ext cx="290512" cy="334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9981" name="Object 13"/>
            <p:cNvGraphicFramePr>
              <a:graphicFrameLocks noChangeAspect="1"/>
            </p:cNvGraphicFramePr>
            <p:nvPr/>
          </p:nvGraphicFramePr>
          <p:xfrm>
            <a:off x="4522788" y="2113788"/>
            <a:ext cx="311150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478" name="Equation" r:id="rId24" imgW="190417" imgH="203112" progId="Equation.DSMT4">
                    <p:embed/>
                  </p:oleObj>
                </mc:Choice>
                <mc:Fallback>
                  <p:oleObj name="Equation" r:id="rId24" imgW="190417" imgH="203112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2788" y="2113788"/>
                          <a:ext cx="311150" cy="334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9983" name="Object 15"/>
            <p:cNvGraphicFramePr>
              <a:graphicFrameLocks noChangeAspect="1"/>
            </p:cNvGraphicFramePr>
            <p:nvPr/>
          </p:nvGraphicFramePr>
          <p:xfrm>
            <a:off x="7573963" y="2657475"/>
            <a:ext cx="219935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479" name="Equation" r:id="rId26" imgW="126835" imgH="139518" progId="Equation.DSMT4">
                    <p:embed/>
                  </p:oleObj>
                </mc:Choice>
                <mc:Fallback>
                  <p:oleObj name="Equation" r:id="rId26" imgW="126835" imgH="139518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3963" y="2657475"/>
                          <a:ext cx="219935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9984" name="Object 16"/>
            <p:cNvGraphicFramePr>
              <a:graphicFrameLocks noChangeAspect="1"/>
            </p:cNvGraphicFramePr>
            <p:nvPr/>
          </p:nvGraphicFramePr>
          <p:xfrm>
            <a:off x="3610098" y="1963202"/>
            <a:ext cx="228600" cy="23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480" name="Equation" r:id="rId28" imgW="139700" imgH="139700" progId="Equation.DSMT4">
                    <p:embed/>
                  </p:oleObj>
                </mc:Choice>
                <mc:Fallback>
                  <p:oleObj name="Equation" r:id="rId28" imgW="139700" imgH="139700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0098" y="1963202"/>
                          <a:ext cx="228600" cy="230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9985" name="Object 17"/>
            <p:cNvGraphicFramePr>
              <a:graphicFrameLocks noChangeAspect="1"/>
            </p:cNvGraphicFramePr>
            <p:nvPr/>
          </p:nvGraphicFramePr>
          <p:xfrm>
            <a:off x="4833257" y="1939452"/>
            <a:ext cx="228600" cy="23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481" name="Equation" r:id="rId30" imgW="139700" imgH="139700" progId="Equation.DSMT4">
                    <p:embed/>
                  </p:oleObj>
                </mc:Choice>
                <mc:Fallback>
                  <p:oleObj name="Equation" r:id="rId30" imgW="139700" imgH="139700" progId="Equation.DSMT4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3257" y="1939452"/>
                          <a:ext cx="228600" cy="230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9986" name="Object 18"/>
            <p:cNvGraphicFramePr>
              <a:graphicFrameLocks noChangeAspect="1"/>
            </p:cNvGraphicFramePr>
            <p:nvPr/>
          </p:nvGraphicFramePr>
          <p:xfrm>
            <a:off x="3607748" y="2493365"/>
            <a:ext cx="228600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482" name="Equation" r:id="rId31" imgW="139639" imgH="101556" progId="Equation.DSMT4">
                    <p:embed/>
                  </p:oleObj>
                </mc:Choice>
                <mc:Fallback>
                  <p:oleObj name="Equation" r:id="rId31" imgW="139639" imgH="101556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7748" y="2493365"/>
                          <a:ext cx="228600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9987" name="Object 19"/>
            <p:cNvGraphicFramePr>
              <a:graphicFrameLocks noChangeAspect="1"/>
            </p:cNvGraphicFramePr>
            <p:nvPr/>
          </p:nvGraphicFramePr>
          <p:xfrm>
            <a:off x="4842782" y="2457739"/>
            <a:ext cx="228600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483" name="Equation" r:id="rId33" imgW="139639" imgH="101556" progId="Equation.DSMT4">
                    <p:embed/>
                  </p:oleObj>
                </mc:Choice>
                <mc:Fallback>
                  <p:oleObj name="Equation" r:id="rId33" imgW="139639" imgH="101556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2782" y="2457739"/>
                          <a:ext cx="228600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72" name="Rectangle 32"/>
          <p:cNvSpPr>
            <a:spLocks noChangeArrowheads="1"/>
          </p:cNvSpPr>
          <p:nvPr/>
        </p:nvSpPr>
        <p:spPr bwMode="auto">
          <a:xfrm>
            <a:off x="3065897" y="4444664"/>
            <a:ext cx="2936875" cy="2022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240646" name="Object 6"/>
          <p:cNvGraphicFramePr>
            <a:graphicFrameLocks noChangeAspect="1"/>
          </p:cNvGraphicFramePr>
          <p:nvPr/>
        </p:nvGraphicFramePr>
        <p:xfrm>
          <a:off x="3824288" y="4508500"/>
          <a:ext cx="1589087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49" name="Equation" r:id="rId4" imgW="660113" imgH="317362" progId="Equation.DSMT4">
                  <p:embed/>
                </p:oleObj>
              </mc:Choice>
              <mc:Fallback>
                <p:oleObj name="Equation" r:id="rId4" imgW="660113" imgH="317362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4508500"/>
                        <a:ext cx="1589087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74" name="Text Box 34"/>
          <p:cNvSpPr txBox="1">
            <a:spLocks noChangeArrowheads="1"/>
          </p:cNvSpPr>
          <p:nvPr/>
        </p:nvSpPr>
        <p:spPr bwMode="auto">
          <a:xfrm>
            <a:off x="3363397" y="127435"/>
            <a:ext cx="25288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Summary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6189" y="525160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7314" y="3881130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TRE: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40997" name="Object 5"/>
          <p:cNvGraphicFramePr>
            <a:graphicFrameLocks noChangeAspect="1"/>
          </p:cNvGraphicFramePr>
          <p:nvPr/>
        </p:nvGraphicFramePr>
        <p:xfrm>
          <a:off x="3846513" y="5535613"/>
          <a:ext cx="14668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50" name="Equation" r:id="rId6" imgW="609336" imgH="317362" progId="Equation.DSMT4">
                  <p:embed/>
                </p:oleObj>
              </mc:Choice>
              <mc:Fallback>
                <p:oleObj name="Equation" r:id="rId6" imgW="609336" imgH="317362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5535613"/>
                        <a:ext cx="146685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1885707" y="1204913"/>
            <a:ext cx="5162303" cy="2347912"/>
            <a:chOff x="1885707" y="1204913"/>
            <a:chExt cx="5162303" cy="2347912"/>
          </a:xfrm>
        </p:grpSpPr>
        <p:sp>
          <p:nvSpPr>
            <p:cNvPr id="240654" name="Line 14"/>
            <p:cNvSpPr>
              <a:spLocks noChangeShapeType="1"/>
            </p:cNvSpPr>
            <p:nvPr/>
          </p:nvSpPr>
          <p:spPr bwMode="auto">
            <a:xfrm flipV="1">
              <a:off x="2089150" y="1727201"/>
              <a:ext cx="23241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40655" name="Line 15"/>
            <p:cNvSpPr>
              <a:spLocks noChangeShapeType="1"/>
            </p:cNvSpPr>
            <p:nvPr/>
          </p:nvSpPr>
          <p:spPr bwMode="auto">
            <a:xfrm flipV="1">
              <a:off x="2095500" y="2654301"/>
              <a:ext cx="23241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40656" name="Line 16"/>
            <p:cNvSpPr>
              <a:spLocks noChangeShapeType="1"/>
            </p:cNvSpPr>
            <p:nvPr/>
          </p:nvSpPr>
          <p:spPr bwMode="auto">
            <a:xfrm>
              <a:off x="4467225" y="1366838"/>
              <a:ext cx="0" cy="1625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40657" name="Line 17"/>
            <p:cNvSpPr>
              <a:spLocks noChangeShapeType="1"/>
            </p:cNvSpPr>
            <p:nvPr/>
          </p:nvSpPr>
          <p:spPr bwMode="auto">
            <a:xfrm flipV="1">
              <a:off x="4511675" y="1725613"/>
              <a:ext cx="23241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40658" name="Line 18"/>
            <p:cNvSpPr>
              <a:spLocks noChangeShapeType="1"/>
            </p:cNvSpPr>
            <p:nvPr/>
          </p:nvSpPr>
          <p:spPr bwMode="auto">
            <a:xfrm flipV="1">
              <a:off x="4518025" y="2652713"/>
              <a:ext cx="23241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40666" name="AutoShape 26"/>
            <p:cNvSpPr>
              <a:spLocks noChangeArrowheads="1"/>
            </p:cNvSpPr>
            <p:nvPr/>
          </p:nvSpPr>
          <p:spPr bwMode="auto">
            <a:xfrm>
              <a:off x="4891088" y="2813876"/>
              <a:ext cx="706438" cy="125413"/>
            </a:xfrm>
            <a:prstGeom prst="rightArrow">
              <a:avLst>
                <a:gd name="adj1" fmla="val 50000"/>
                <a:gd name="adj2" fmla="val 140823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40667" name="AutoShape 27"/>
            <p:cNvSpPr>
              <a:spLocks noChangeArrowheads="1"/>
            </p:cNvSpPr>
            <p:nvPr/>
          </p:nvSpPr>
          <p:spPr bwMode="auto">
            <a:xfrm flipH="1">
              <a:off x="3352800" y="2811463"/>
              <a:ext cx="706438" cy="125413"/>
            </a:xfrm>
            <a:prstGeom prst="rightArrow">
              <a:avLst>
                <a:gd name="adj1" fmla="val 50000"/>
                <a:gd name="adj2" fmla="val 140823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240668" name="Object 28"/>
            <p:cNvGraphicFramePr>
              <a:graphicFrameLocks noChangeAspect="1"/>
            </p:cNvGraphicFramePr>
            <p:nvPr/>
          </p:nvGraphicFramePr>
          <p:xfrm>
            <a:off x="5845175" y="2816225"/>
            <a:ext cx="500063" cy="695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151" name="Equation" r:id="rId8" imgW="228501" imgH="317362" progId="Equation.DSMT4">
                    <p:embed/>
                  </p:oleObj>
                </mc:Choice>
                <mc:Fallback>
                  <p:oleObj name="Equation" r:id="rId8" imgW="228501" imgH="317362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5175" y="2816225"/>
                          <a:ext cx="500063" cy="69532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0669" name="Object 29"/>
            <p:cNvGraphicFramePr>
              <a:graphicFrameLocks noChangeAspect="1"/>
            </p:cNvGraphicFramePr>
            <p:nvPr/>
          </p:nvGraphicFramePr>
          <p:xfrm>
            <a:off x="2630488" y="2859088"/>
            <a:ext cx="500062" cy="693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152" name="Equation" r:id="rId10" imgW="228501" imgH="317362" progId="Equation.DSMT4">
                    <p:embed/>
                  </p:oleObj>
                </mc:Choice>
                <mc:Fallback>
                  <p:oleObj name="Equation" r:id="rId10" imgW="228501" imgH="317362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0488" y="2859088"/>
                          <a:ext cx="500062" cy="693737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0653" name="Oval 13"/>
            <p:cNvSpPr>
              <a:spLocks noChangeArrowheads="1"/>
            </p:cNvSpPr>
            <p:nvPr/>
          </p:nvSpPr>
          <p:spPr bwMode="auto">
            <a:xfrm>
              <a:off x="4422775" y="2606676"/>
              <a:ext cx="88900" cy="889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40652" name="Oval 12"/>
            <p:cNvSpPr>
              <a:spLocks noChangeArrowheads="1"/>
            </p:cNvSpPr>
            <p:nvPr/>
          </p:nvSpPr>
          <p:spPr bwMode="auto">
            <a:xfrm>
              <a:off x="4422775" y="1674051"/>
              <a:ext cx="88900" cy="889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648207" y="2142384"/>
              <a:ext cx="399803" cy="95003"/>
              <a:chOff x="6648207" y="2418609"/>
              <a:chExt cx="399803" cy="95003"/>
            </a:xfrm>
          </p:grpSpPr>
          <p:sp>
            <p:nvSpPr>
              <p:cNvPr id="22" name="Oval 21"/>
              <p:cNvSpPr/>
              <p:nvPr/>
            </p:nvSpPr>
            <p:spPr bwMode="auto">
              <a:xfrm>
                <a:off x="6648207" y="2418609"/>
                <a:ext cx="95003" cy="95003"/>
              </a:xfrm>
              <a:prstGeom prst="ellips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6800607" y="2418609"/>
                <a:ext cx="95003" cy="95003"/>
              </a:xfrm>
              <a:prstGeom prst="ellips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6953007" y="2418609"/>
                <a:ext cx="95003" cy="95003"/>
              </a:xfrm>
              <a:prstGeom prst="ellips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885707" y="2132859"/>
              <a:ext cx="399803" cy="95003"/>
              <a:chOff x="6648207" y="2418609"/>
              <a:chExt cx="399803" cy="95003"/>
            </a:xfrm>
          </p:grpSpPr>
          <p:sp>
            <p:nvSpPr>
              <p:cNvPr id="28" name="Oval 27"/>
              <p:cNvSpPr/>
              <p:nvPr/>
            </p:nvSpPr>
            <p:spPr bwMode="auto">
              <a:xfrm>
                <a:off x="6648207" y="2418609"/>
                <a:ext cx="95003" cy="95003"/>
              </a:xfrm>
              <a:prstGeom prst="ellips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6800607" y="2418609"/>
                <a:ext cx="95003" cy="95003"/>
              </a:xfrm>
              <a:prstGeom prst="ellips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6953007" y="2418609"/>
                <a:ext cx="95003" cy="95003"/>
              </a:xfrm>
              <a:prstGeom prst="ellips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aphicFrame>
          <p:nvGraphicFramePr>
            <p:cNvPr id="32" name="Object 8"/>
            <p:cNvGraphicFramePr>
              <a:graphicFrameLocks noChangeAspect="1"/>
            </p:cNvGraphicFramePr>
            <p:nvPr/>
          </p:nvGraphicFramePr>
          <p:xfrm>
            <a:off x="4076700" y="1204913"/>
            <a:ext cx="249238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153" name="Equation" r:id="rId12" imgW="152268" imgH="152268" progId="Equation.DSMT4">
                    <p:embed/>
                  </p:oleObj>
                </mc:Choice>
                <mc:Fallback>
                  <p:oleObj name="Equation" r:id="rId12" imgW="152268" imgH="152268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6700" y="1204913"/>
                          <a:ext cx="249238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74" name="Text Box 34"/>
          <p:cNvSpPr txBox="1">
            <a:spLocks noChangeArrowheads="1"/>
          </p:cNvSpPr>
          <p:nvPr/>
        </p:nvSpPr>
        <p:spPr bwMode="auto">
          <a:xfrm>
            <a:off x="2860922" y="201284"/>
            <a:ext cx="334937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RLC Resonator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69193" y="5805746"/>
            <a:ext cx="768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At the </a:t>
            </a:r>
            <a:r>
              <a:rPr lang="en-US" u="sng" dirty="0" smtClean="0">
                <a:solidFill>
                  <a:schemeClr val="bg1"/>
                </a:solidFill>
              </a:rPr>
              <a:t>resonance frequency</a:t>
            </a:r>
            <a:r>
              <a:rPr lang="en-US" dirty="0" smtClean="0">
                <a:solidFill>
                  <a:schemeClr val="bg1"/>
                </a:solidFill>
              </a:rPr>
              <a:t>, voltages and currents exist with no sources.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6" name="Text Box 65"/>
          <p:cNvSpPr txBox="1">
            <a:spLocks noChangeArrowheads="1"/>
          </p:cNvSpPr>
          <p:nvPr/>
        </p:nvSpPr>
        <p:spPr bwMode="auto">
          <a:xfrm>
            <a:off x="557913" y="1559945"/>
            <a:ext cx="759573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Derive the resonance frequency of a parallel RLC resonator.</a:t>
            </a:r>
          </a:p>
        </p:txBody>
      </p:sp>
      <p:graphicFrame>
        <p:nvGraphicFramePr>
          <p:cNvPr id="3430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215258"/>
              </p:ext>
            </p:extLst>
          </p:nvPr>
        </p:nvGraphicFramePr>
        <p:xfrm>
          <a:off x="1755958" y="5197801"/>
          <a:ext cx="49164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35" name="Equation" r:id="rId4" imgW="2298700" imgH="228600" progId="Equation.DSMT4">
                  <p:embed/>
                </p:oleObj>
              </mc:Choice>
              <mc:Fallback>
                <p:oleObj name="Equation" r:id="rId4" imgW="2298700" imgH="2286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958" y="5197801"/>
                        <a:ext cx="4916488" cy="4889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135561" y="2269042"/>
            <a:ext cx="2228850" cy="2609850"/>
            <a:chOff x="3230563" y="2162175"/>
            <a:chExt cx="2228850" cy="2609850"/>
          </a:xfrm>
        </p:grpSpPr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4266209" y="3067039"/>
              <a:ext cx="116649" cy="811336"/>
            </a:xfrm>
            <a:custGeom>
              <a:avLst/>
              <a:gdLst>
                <a:gd name="T0" fmla="*/ 0 w 56"/>
                <a:gd name="T1" fmla="*/ 0 h 450"/>
                <a:gd name="T2" fmla="*/ 50403124 w 56"/>
                <a:gd name="T3" fmla="*/ 10080625 h 450"/>
                <a:gd name="T4" fmla="*/ 90725625 w 56"/>
                <a:gd name="T5" fmla="*/ 35282190 h 450"/>
                <a:gd name="T6" fmla="*/ 126007828 w 56"/>
                <a:gd name="T7" fmla="*/ 70564381 h 450"/>
                <a:gd name="T8" fmla="*/ 141128761 w 56"/>
                <a:gd name="T9" fmla="*/ 120967517 h 450"/>
                <a:gd name="T10" fmla="*/ 141128761 w 56"/>
                <a:gd name="T11" fmla="*/ 171370628 h 450"/>
                <a:gd name="T12" fmla="*/ 126007828 w 56"/>
                <a:gd name="T13" fmla="*/ 216733478 h 450"/>
                <a:gd name="T14" fmla="*/ 90725625 w 56"/>
                <a:gd name="T15" fmla="*/ 257055967 h 450"/>
                <a:gd name="T16" fmla="*/ 50403124 w 56"/>
                <a:gd name="T17" fmla="*/ 277217212 h 450"/>
                <a:gd name="T18" fmla="*/ 0 w 56"/>
                <a:gd name="T19" fmla="*/ 287297834 h 450"/>
                <a:gd name="T20" fmla="*/ 50403124 w 56"/>
                <a:gd name="T21" fmla="*/ 292338145 h 450"/>
                <a:gd name="T22" fmla="*/ 90725625 w 56"/>
                <a:gd name="T23" fmla="*/ 317539701 h 450"/>
                <a:gd name="T24" fmla="*/ 126007828 w 56"/>
                <a:gd name="T25" fmla="*/ 352821879 h 450"/>
                <a:gd name="T26" fmla="*/ 141128761 w 56"/>
                <a:gd name="T27" fmla="*/ 403224990 h 450"/>
                <a:gd name="T28" fmla="*/ 141128761 w 56"/>
                <a:gd name="T29" fmla="*/ 453628200 h 450"/>
                <a:gd name="T30" fmla="*/ 126007828 w 56"/>
                <a:gd name="T31" fmla="*/ 498991001 h 450"/>
                <a:gd name="T32" fmla="*/ 90725625 w 56"/>
                <a:gd name="T33" fmla="*/ 539313490 h 450"/>
                <a:gd name="T34" fmla="*/ 50403124 w 56"/>
                <a:gd name="T35" fmla="*/ 564515045 h 450"/>
                <a:gd name="T36" fmla="*/ 0 w 56"/>
                <a:gd name="T37" fmla="*/ 569555356 h 450"/>
                <a:gd name="T38" fmla="*/ 50403124 w 56"/>
                <a:gd name="T39" fmla="*/ 574595668 h 450"/>
                <a:gd name="T40" fmla="*/ 90725625 w 56"/>
                <a:gd name="T41" fmla="*/ 599797223 h 450"/>
                <a:gd name="T42" fmla="*/ 126007828 w 56"/>
                <a:gd name="T43" fmla="*/ 640119712 h 450"/>
                <a:gd name="T44" fmla="*/ 141128761 w 56"/>
                <a:gd name="T45" fmla="*/ 685482512 h 450"/>
                <a:gd name="T46" fmla="*/ 141128761 w 56"/>
                <a:gd name="T47" fmla="*/ 735885624 h 450"/>
                <a:gd name="T48" fmla="*/ 126007828 w 56"/>
                <a:gd name="T49" fmla="*/ 781248424 h 450"/>
                <a:gd name="T50" fmla="*/ 90725625 w 56"/>
                <a:gd name="T51" fmla="*/ 821570913 h 450"/>
                <a:gd name="T52" fmla="*/ 50403124 w 56"/>
                <a:gd name="T53" fmla="*/ 846772667 h 450"/>
                <a:gd name="T54" fmla="*/ 0 w 56"/>
                <a:gd name="T55" fmla="*/ 851812978 h 450"/>
                <a:gd name="T56" fmla="*/ 50403124 w 56"/>
                <a:gd name="T57" fmla="*/ 861893601 h 450"/>
                <a:gd name="T58" fmla="*/ 90725625 w 56"/>
                <a:gd name="T59" fmla="*/ 882054845 h 450"/>
                <a:gd name="T60" fmla="*/ 126007828 w 56"/>
                <a:gd name="T61" fmla="*/ 922377334 h 450"/>
                <a:gd name="T62" fmla="*/ 141128761 w 56"/>
                <a:gd name="T63" fmla="*/ 967740134 h 450"/>
                <a:gd name="T64" fmla="*/ 141128761 w 56"/>
                <a:gd name="T65" fmla="*/ 1018143246 h 450"/>
                <a:gd name="T66" fmla="*/ 126007828 w 56"/>
                <a:gd name="T67" fmla="*/ 1068546357 h 450"/>
                <a:gd name="T68" fmla="*/ 90725625 w 56"/>
                <a:gd name="T69" fmla="*/ 1103828535 h 450"/>
                <a:gd name="T70" fmla="*/ 50403124 w 56"/>
                <a:gd name="T71" fmla="*/ 1129030091 h 450"/>
                <a:gd name="T72" fmla="*/ 0 w 56"/>
                <a:gd name="T73" fmla="*/ 1134070402 h 4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450"/>
                <a:gd name="T113" fmla="*/ 56 w 56"/>
                <a:gd name="T114" fmla="*/ 450 h 4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450">
                  <a:moveTo>
                    <a:pt x="0" y="0"/>
                  </a:moveTo>
                  <a:lnTo>
                    <a:pt x="20" y="4"/>
                  </a:lnTo>
                  <a:lnTo>
                    <a:pt x="36" y="14"/>
                  </a:lnTo>
                  <a:lnTo>
                    <a:pt x="50" y="28"/>
                  </a:lnTo>
                  <a:lnTo>
                    <a:pt x="56" y="48"/>
                  </a:lnTo>
                  <a:lnTo>
                    <a:pt x="56" y="68"/>
                  </a:lnTo>
                  <a:lnTo>
                    <a:pt x="50" y="86"/>
                  </a:lnTo>
                  <a:lnTo>
                    <a:pt x="36" y="102"/>
                  </a:lnTo>
                  <a:lnTo>
                    <a:pt x="20" y="110"/>
                  </a:lnTo>
                  <a:lnTo>
                    <a:pt x="0" y="114"/>
                  </a:lnTo>
                  <a:lnTo>
                    <a:pt x="20" y="116"/>
                  </a:lnTo>
                  <a:lnTo>
                    <a:pt x="36" y="126"/>
                  </a:lnTo>
                  <a:lnTo>
                    <a:pt x="50" y="140"/>
                  </a:lnTo>
                  <a:lnTo>
                    <a:pt x="56" y="160"/>
                  </a:lnTo>
                  <a:lnTo>
                    <a:pt x="56" y="180"/>
                  </a:lnTo>
                  <a:lnTo>
                    <a:pt x="50" y="198"/>
                  </a:lnTo>
                  <a:lnTo>
                    <a:pt x="36" y="214"/>
                  </a:lnTo>
                  <a:lnTo>
                    <a:pt x="20" y="224"/>
                  </a:lnTo>
                  <a:lnTo>
                    <a:pt x="0" y="226"/>
                  </a:lnTo>
                  <a:lnTo>
                    <a:pt x="20" y="228"/>
                  </a:lnTo>
                  <a:lnTo>
                    <a:pt x="36" y="238"/>
                  </a:lnTo>
                  <a:lnTo>
                    <a:pt x="50" y="254"/>
                  </a:lnTo>
                  <a:lnTo>
                    <a:pt x="56" y="272"/>
                  </a:lnTo>
                  <a:lnTo>
                    <a:pt x="56" y="292"/>
                  </a:lnTo>
                  <a:lnTo>
                    <a:pt x="50" y="310"/>
                  </a:lnTo>
                  <a:lnTo>
                    <a:pt x="36" y="326"/>
                  </a:lnTo>
                  <a:lnTo>
                    <a:pt x="20" y="336"/>
                  </a:lnTo>
                  <a:lnTo>
                    <a:pt x="0" y="338"/>
                  </a:lnTo>
                  <a:lnTo>
                    <a:pt x="20" y="342"/>
                  </a:lnTo>
                  <a:lnTo>
                    <a:pt x="36" y="350"/>
                  </a:lnTo>
                  <a:lnTo>
                    <a:pt x="50" y="366"/>
                  </a:lnTo>
                  <a:lnTo>
                    <a:pt x="56" y="384"/>
                  </a:lnTo>
                  <a:lnTo>
                    <a:pt x="56" y="404"/>
                  </a:lnTo>
                  <a:lnTo>
                    <a:pt x="50" y="424"/>
                  </a:lnTo>
                  <a:lnTo>
                    <a:pt x="36" y="438"/>
                  </a:lnTo>
                  <a:lnTo>
                    <a:pt x="20" y="448"/>
                  </a:lnTo>
                  <a:lnTo>
                    <a:pt x="0" y="45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Line 8"/>
            <p:cNvSpPr>
              <a:spLocks noChangeShapeType="1"/>
            </p:cNvSpPr>
            <p:nvPr/>
          </p:nvSpPr>
          <p:spPr bwMode="auto">
            <a:xfrm>
              <a:off x="4266209" y="3067039"/>
              <a:ext cx="58324" cy="18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>
              <a:off x="4266209" y="3878375"/>
              <a:ext cx="58324" cy="18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3582978" y="3207670"/>
              <a:ext cx="237464" cy="508437"/>
            </a:xfrm>
            <a:custGeom>
              <a:avLst/>
              <a:gdLst>
                <a:gd name="T0" fmla="*/ 141128762 w 114"/>
                <a:gd name="T1" fmla="*/ 0 h 282"/>
                <a:gd name="T2" fmla="*/ 287297835 w 114"/>
                <a:gd name="T3" fmla="*/ 60483749 h 282"/>
                <a:gd name="T4" fmla="*/ 0 w 114"/>
                <a:gd name="T5" fmla="*/ 176410911 h 282"/>
                <a:gd name="T6" fmla="*/ 287297835 w 114"/>
                <a:gd name="T7" fmla="*/ 297378408 h 282"/>
                <a:gd name="T8" fmla="*/ 0 w 114"/>
                <a:gd name="T9" fmla="*/ 413305545 h 282"/>
                <a:gd name="T10" fmla="*/ 287297835 w 114"/>
                <a:gd name="T11" fmla="*/ 534273092 h 282"/>
                <a:gd name="T12" fmla="*/ 0 w 114"/>
                <a:gd name="T13" fmla="*/ 650200229 h 282"/>
                <a:gd name="T14" fmla="*/ 141128762 w 114"/>
                <a:gd name="T15" fmla="*/ 710683953 h 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282"/>
                <a:gd name="T26" fmla="*/ 114 w 114"/>
                <a:gd name="T27" fmla="*/ 282 h 2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282">
                  <a:moveTo>
                    <a:pt x="56" y="0"/>
                  </a:moveTo>
                  <a:lnTo>
                    <a:pt x="114" y="24"/>
                  </a:lnTo>
                  <a:lnTo>
                    <a:pt x="0" y="70"/>
                  </a:lnTo>
                  <a:lnTo>
                    <a:pt x="114" y="118"/>
                  </a:lnTo>
                  <a:lnTo>
                    <a:pt x="0" y="164"/>
                  </a:lnTo>
                  <a:lnTo>
                    <a:pt x="114" y="212"/>
                  </a:lnTo>
                  <a:lnTo>
                    <a:pt x="0" y="258"/>
                  </a:lnTo>
                  <a:lnTo>
                    <a:pt x="56" y="28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4795296" y="3597111"/>
              <a:ext cx="3029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Line 12"/>
            <p:cNvSpPr>
              <a:spLocks noChangeShapeType="1"/>
            </p:cNvSpPr>
            <p:nvPr/>
          </p:nvSpPr>
          <p:spPr bwMode="auto">
            <a:xfrm>
              <a:off x="4795296" y="3395180"/>
              <a:ext cx="3029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3699627" y="2854289"/>
              <a:ext cx="1249811" cy="540891"/>
            </a:xfrm>
            <a:custGeom>
              <a:avLst/>
              <a:gdLst>
                <a:gd name="T0" fmla="*/ 1512093532 w 600"/>
                <a:gd name="T1" fmla="*/ 756046766 h 300"/>
                <a:gd name="T2" fmla="*/ 1512093532 w 600"/>
                <a:gd name="T3" fmla="*/ 0 h 300"/>
                <a:gd name="T4" fmla="*/ 0 w 600"/>
                <a:gd name="T5" fmla="*/ 0 h 300"/>
                <a:gd name="T6" fmla="*/ 0 w 600"/>
                <a:gd name="T7" fmla="*/ 493950622 h 3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00"/>
                <a:gd name="T14" fmla="*/ 600 w 600"/>
                <a:gd name="T15" fmla="*/ 300 h 3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00">
                  <a:moveTo>
                    <a:pt x="600" y="30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19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3699627" y="3597111"/>
              <a:ext cx="1249811" cy="607600"/>
            </a:xfrm>
            <a:custGeom>
              <a:avLst/>
              <a:gdLst>
                <a:gd name="T0" fmla="*/ 1512093532 w 600"/>
                <a:gd name="T1" fmla="*/ 0 h 337"/>
                <a:gd name="T2" fmla="*/ 1512093532 w 600"/>
                <a:gd name="T3" fmla="*/ 849291158 h 337"/>
                <a:gd name="T4" fmla="*/ 0 w 600"/>
                <a:gd name="T5" fmla="*/ 849291158 h 337"/>
                <a:gd name="T6" fmla="*/ 0 w 600"/>
                <a:gd name="T7" fmla="*/ 16633014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37"/>
                <a:gd name="T14" fmla="*/ 600 w 600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37">
                  <a:moveTo>
                    <a:pt x="600" y="0"/>
                  </a:moveTo>
                  <a:lnTo>
                    <a:pt x="600" y="337"/>
                  </a:lnTo>
                  <a:lnTo>
                    <a:pt x="0" y="337"/>
                  </a:lnTo>
                  <a:lnTo>
                    <a:pt x="0" y="6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 flipV="1">
              <a:off x="4275737" y="2219324"/>
              <a:ext cx="0" cy="8477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4314624" y="3887635"/>
              <a:ext cx="0" cy="8272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4" name="Oval 73"/>
            <p:cNvSpPr/>
            <p:nvPr/>
          </p:nvSpPr>
          <p:spPr bwMode="auto">
            <a:xfrm>
              <a:off x="4210050" y="2162175"/>
              <a:ext cx="123825" cy="123825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4247292" y="4648200"/>
              <a:ext cx="123825" cy="123825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343051" name="Object 11"/>
            <p:cNvGraphicFramePr>
              <a:graphicFrameLocks noChangeAspect="1"/>
            </p:cNvGraphicFramePr>
            <p:nvPr/>
          </p:nvGraphicFramePr>
          <p:xfrm>
            <a:off x="3230563" y="3343274"/>
            <a:ext cx="266381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236" name="Equation" r:id="rId6" imgW="152268" imgH="152268" progId="Equation.DSMT4">
                    <p:embed/>
                  </p:oleObj>
                </mc:Choice>
                <mc:Fallback>
                  <p:oleObj name="Equation" r:id="rId6" imgW="152268" imgH="152268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0563" y="3343274"/>
                          <a:ext cx="266381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3052" name="Object 12"/>
            <p:cNvGraphicFramePr>
              <a:graphicFrameLocks noChangeAspect="1"/>
            </p:cNvGraphicFramePr>
            <p:nvPr/>
          </p:nvGraphicFramePr>
          <p:xfrm>
            <a:off x="3956050" y="3352800"/>
            <a:ext cx="244475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237" name="Equation" r:id="rId8" imgW="139639" imgH="152334" progId="Equation.DSMT4">
                    <p:embed/>
                  </p:oleObj>
                </mc:Choice>
                <mc:Fallback>
                  <p:oleObj name="Equation" r:id="rId8" imgW="139639" imgH="152334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6050" y="3352800"/>
                          <a:ext cx="244475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3053" name="Object 13"/>
            <p:cNvGraphicFramePr>
              <a:graphicFrameLocks noChangeAspect="1"/>
            </p:cNvGraphicFramePr>
            <p:nvPr/>
          </p:nvGraphicFramePr>
          <p:xfrm>
            <a:off x="5192713" y="3321050"/>
            <a:ext cx="26670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238" name="Equation" r:id="rId10" imgW="152202" imgH="177569" progId="Equation.DSMT4">
                    <p:embed/>
                  </p:oleObj>
                </mc:Choice>
                <mc:Fallback>
                  <p:oleObj name="Equation" r:id="rId10" imgW="152202" imgH="177569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2713" y="3321050"/>
                          <a:ext cx="266700" cy="309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Box 24"/>
          <p:cNvSpPr txBox="1"/>
          <p:nvPr/>
        </p:nvSpPr>
        <p:spPr>
          <a:xfrm>
            <a:off x="638051" y="1017472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FF"/>
                </a:solidFill>
              </a:rPr>
              <a:t>Example:</a:t>
            </a:r>
            <a:endParaRPr lang="en-US" sz="2000" b="1" dirty="0">
              <a:solidFill>
                <a:srgbClr val="FF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1790" y="2646825"/>
            <a:ext cx="2633032" cy="116955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 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A complex resonance frequency corresponds to the fields being damped (decaying) with time.</a:t>
            </a:r>
            <a:endParaRPr lang="en-US" sz="1400" dirty="0">
              <a:solidFill>
                <a:schemeClr val="bg2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917897"/>
              </p:ext>
            </p:extLst>
          </p:nvPr>
        </p:nvGraphicFramePr>
        <p:xfrm>
          <a:off x="6381750" y="4072432"/>
          <a:ext cx="1714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39" name="Equation" r:id="rId12" imgW="1714500" imgH="428625" progId="Equation.DSMT4">
                  <p:embed/>
                </p:oleObj>
              </mc:Choice>
              <mc:Fallback>
                <p:oleObj name="Equation" r:id="rId12" imgW="1714500" imgH="42862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81750" y="4072432"/>
                        <a:ext cx="1714500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160140"/>
              </p:ext>
            </p:extLst>
          </p:nvPr>
        </p:nvGraphicFramePr>
        <p:xfrm>
          <a:off x="6781520" y="4620052"/>
          <a:ext cx="11334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40" name="Equation" r:id="rId14" imgW="1133410" imgH="371363" progId="Equation.DSMT4">
                  <p:embed/>
                </p:oleObj>
              </mc:Choice>
              <mc:Fallback>
                <p:oleObj name="Equation" r:id="rId14" imgW="1133410" imgH="37136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81520" y="4620052"/>
                        <a:ext cx="1133475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FDC1CE-F7C6-426B-BC2D-6CE4DA13EE49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28040" name="Object 7"/>
          <p:cNvGraphicFramePr>
            <a:graphicFrameLocks noChangeAspect="1"/>
          </p:cNvGraphicFramePr>
          <p:nvPr/>
        </p:nvGraphicFramePr>
        <p:xfrm>
          <a:off x="1362075" y="1854200"/>
          <a:ext cx="3262313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5" name="Equation" r:id="rId4" imgW="1688367" imgH="850531" progId="Equation.DSMT4">
                  <p:embed/>
                </p:oleObj>
              </mc:Choice>
              <mc:Fallback>
                <p:oleObj name="Equation" r:id="rId4" imgW="1688367" imgH="850531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1854200"/>
                        <a:ext cx="3262313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65"/>
          <p:cNvSpPr txBox="1">
            <a:spLocks noChangeArrowheads="1"/>
          </p:cNvSpPr>
          <p:nvPr/>
        </p:nvSpPr>
        <p:spPr bwMode="auto">
          <a:xfrm>
            <a:off x="424562" y="1232395"/>
            <a:ext cx="395693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In the </a:t>
            </a:r>
            <a:r>
              <a:rPr lang="en-US" sz="2000" u="sng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time domain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 we have:</a:t>
            </a:r>
          </a:p>
        </p:txBody>
      </p:sp>
      <p:graphicFrame>
        <p:nvGraphicFramePr>
          <p:cNvPr id="430086" name="Object 7"/>
          <p:cNvGraphicFramePr>
            <a:graphicFrameLocks noChangeAspect="1"/>
          </p:cNvGraphicFramePr>
          <p:nvPr/>
        </p:nvGraphicFramePr>
        <p:xfrm>
          <a:off x="1001713" y="4325938"/>
          <a:ext cx="3779837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6" name="Equation" r:id="rId6" imgW="1688367" imgH="253890" progId="Equation.DSMT4">
                  <p:embed/>
                </p:oleObj>
              </mc:Choice>
              <mc:Fallback>
                <p:oleObj name="Equation" r:id="rId6" imgW="1688367" imgH="25389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4325938"/>
                        <a:ext cx="3779837" cy="5699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87" name="Object 7"/>
          <p:cNvGraphicFramePr>
            <a:graphicFrameLocks noChangeAspect="1"/>
          </p:cNvGraphicFramePr>
          <p:nvPr/>
        </p:nvGraphicFramePr>
        <p:xfrm>
          <a:off x="6492133" y="5277242"/>
          <a:ext cx="13255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7" name="Equation" r:id="rId8" imgW="685800" imgH="254000" progId="Equation.DSMT4">
                  <p:embed/>
                </p:oleObj>
              </mc:Choice>
              <mc:Fallback>
                <p:oleObj name="Equation" r:id="rId8" imgW="685800" imgH="2540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133" y="5277242"/>
                        <a:ext cx="132556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5885708" y="4888304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 the phasor domain: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2057400" y="201284"/>
            <a:ext cx="52006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RLC Resonator (cont.)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920632" y="1251938"/>
            <a:ext cx="2468563" cy="2609850"/>
            <a:chOff x="6200775" y="1019175"/>
            <a:chExt cx="2468563" cy="2609850"/>
          </a:xfrm>
        </p:grpSpPr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7476134" y="1924039"/>
              <a:ext cx="116649" cy="811336"/>
            </a:xfrm>
            <a:custGeom>
              <a:avLst/>
              <a:gdLst>
                <a:gd name="T0" fmla="*/ 0 w 56"/>
                <a:gd name="T1" fmla="*/ 0 h 450"/>
                <a:gd name="T2" fmla="*/ 50403124 w 56"/>
                <a:gd name="T3" fmla="*/ 10080625 h 450"/>
                <a:gd name="T4" fmla="*/ 90725625 w 56"/>
                <a:gd name="T5" fmla="*/ 35282190 h 450"/>
                <a:gd name="T6" fmla="*/ 126007828 w 56"/>
                <a:gd name="T7" fmla="*/ 70564381 h 450"/>
                <a:gd name="T8" fmla="*/ 141128761 w 56"/>
                <a:gd name="T9" fmla="*/ 120967517 h 450"/>
                <a:gd name="T10" fmla="*/ 141128761 w 56"/>
                <a:gd name="T11" fmla="*/ 171370628 h 450"/>
                <a:gd name="T12" fmla="*/ 126007828 w 56"/>
                <a:gd name="T13" fmla="*/ 216733478 h 450"/>
                <a:gd name="T14" fmla="*/ 90725625 w 56"/>
                <a:gd name="T15" fmla="*/ 257055967 h 450"/>
                <a:gd name="T16" fmla="*/ 50403124 w 56"/>
                <a:gd name="T17" fmla="*/ 277217212 h 450"/>
                <a:gd name="T18" fmla="*/ 0 w 56"/>
                <a:gd name="T19" fmla="*/ 287297834 h 450"/>
                <a:gd name="T20" fmla="*/ 50403124 w 56"/>
                <a:gd name="T21" fmla="*/ 292338145 h 450"/>
                <a:gd name="T22" fmla="*/ 90725625 w 56"/>
                <a:gd name="T23" fmla="*/ 317539701 h 450"/>
                <a:gd name="T24" fmla="*/ 126007828 w 56"/>
                <a:gd name="T25" fmla="*/ 352821879 h 450"/>
                <a:gd name="T26" fmla="*/ 141128761 w 56"/>
                <a:gd name="T27" fmla="*/ 403224990 h 450"/>
                <a:gd name="T28" fmla="*/ 141128761 w 56"/>
                <a:gd name="T29" fmla="*/ 453628200 h 450"/>
                <a:gd name="T30" fmla="*/ 126007828 w 56"/>
                <a:gd name="T31" fmla="*/ 498991001 h 450"/>
                <a:gd name="T32" fmla="*/ 90725625 w 56"/>
                <a:gd name="T33" fmla="*/ 539313490 h 450"/>
                <a:gd name="T34" fmla="*/ 50403124 w 56"/>
                <a:gd name="T35" fmla="*/ 564515045 h 450"/>
                <a:gd name="T36" fmla="*/ 0 w 56"/>
                <a:gd name="T37" fmla="*/ 569555356 h 450"/>
                <a:gd name="T38" fmla="*/ 50403124 w 56"/>
                <a:gd name="T39" fmla="*/ 574595668 h 450"/>
                <a:gd name="T40" fmla="*/ 90725625 w 56"/>
                <a:gd name="T41" fmla="*/ 599797223 h 450"/>
                <a:gd name="T42" fmla="*/ 126007828 w 56"/>
                <a:gd name="T43" fmla="*/ 640119712 h 450"/>
                <a:gd name="T44" fmla="*/ 141128761 w 56"/>
                <a:gd name="T45" fmla="*/ 685482512 h 450"/>
                <a:gd name="T46" fmla="*/ 141128761 w 56"/>
                <a:gd name="T47" fmla="*/ 735885624 h 450"/>
                <a:gd name="T48" fmla="*/ 126007828 w 56"/>
                <a:gd name="T49" fmla="*/ 781248424 h 450"/>
                <a:gd name="T50" fmla="*/ 90725625 w 56"/>
                <a:gd name="T51" fmla="*/ 821570913 h 450"/>
                <a:gd name="T52" fmla="*/ 50403124 w 56"/>
                <a:gd name="T53" fmla="*/ 846772667 h 450"/>
                <a:gd name="T54" fmla="*/ 0 w 56"/>
                <a:gd name="T55" fmla="*/ 851812978 h 450"/>
                <a:gd name="T56" fmla="*/ 50403124 w 56"/>
                <a:gd name="T57" fmla="*/ 861893601 h 450"/>
                <a:gd name="T58" fmla="*/ 90725625 w 56"/>
                <a:gd name="T59" fmla="*/ 882054845 h 450"/>
                <a:gd name="T60" fmla="*/ 126007828 w 56"/>
                <a:gd name="T61" fmla="*/ 922377334 h 450"/>
                <a:gd name="T62" fmla="*/ 141128761 w 56"/>
                <a:gd name="T63" fmla="*/ 967740134 h 450"/>
                <a:gd name="T64" fmla="*/ 141128761 w 56"/>
                <a:gd name="T65" fmla="*/ 1018143246 h 450"/>
                <a:gd name="T66" fmla="*/ 126007828 w 56"/>
                <a:gd name="T67" fmla="*/ 1068546357 h 450"/>
                <a:gd name="T68" fmla="*/ 90725625 w 56"/>
                <a:gd name="T69" fmla="*/ 1103828535 h 450"/>
                <a:gd name="T70" fmla="*/ 50403124 w 56"/>
                <a:gd name="T71" fmla="*/ 1129030091 h 450"/>
                <a:gd name="T72" fmla="*/ 0 w 56"/>
                <a:gd name="T73" fmla="*/ 1134070402 h 4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450"/>
                <a:gd name="T113" fmla="*/ 56 w 56"/>
                <a:gd name="T114" fmla="*/ 450 h 4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450">
                  <a:moveTo>
                    <a:pt x="0" y="0"/>
                  </a:moveTo>
                  <a:lnTo>
                    <a:pt x="20" y="4"/>
                  </a:lnTo>
                  <a:lnTo>
                    <a:pt x="36" y="14"/>
                  </a:lnTo>
                  <a:lnTo>
                    <a:pt x="50" y="28"/>
                  </a:lnTo>
                  <a:lnTo>
                    <a:pt x="56" y="48"/>
                  </a:lnTo>
                  <a:lnTo>
                    <a:pt x="56" y="68"/>
                  </a:lnTo>
                  <a:lnTo>
                    <a:pt x="50" y="86"/>
                  </a:lnTo>
                  <a:lnTo>
                    <a:pt x="36" y="102"/>
                  </a:lnTo>
                  <a:lnTo>
                    <a:pt x="20" y="110"/>
                  </a:lnTo>
                  <a:lnTo>
                    <a:pt x="0" y="114"/>
                  </a:lnTo>
                  <a:lnTo>
                    <a:pt x="20" y="116"/>
                  </a:lnTo>
                  <a:lnTo>
                    <a:pt x="36" y="126"/>
                  </a:lnTo>
                  <a:lnTo>
                    <a:pt x="50" y="140"/>
                  </a:lnTo>
                  <a:lnTo>
                    <a:pt x="56" y="160"/>
                  </a:lnTo>
                  <a:lnTo>
                    <a:pt x="56" y="180"/>
                  </a:lnTo>
                  <a:lnTo>
                    <a:pt x="50" y="198"/>
                  </a:lnTo>
                  <a:lnTo>
                    <a:pt x="36" y="214"/>
                  </a:lnTo>
                  <a:lnTo>
                    <a:pt x="20" y="224"/>
                  </a:lnTo>
                  <a:lnTo>
                    <a:pt x="0" y="226"/>
                  </a:lnTo>
                  <a:lnTo>
                    <a:pt x="20" y="228"/>
                  </a:lnTo>
                  <a:lnTo>
                    <a:pt x="36" y="238"/>
                  </a:lnTo>
                  <a:lnTo>
                    <a:pt x="50" y="254"/>
                  </a:lnTo>
                  <a:lnTo>
                    <a:pt x="56" y="272"/>
                  </a:lnTo>
                  <a:lnTo>
                    <a:pt x="56" y="292"/>
                  </a:lnTo>
                  <a:lnTo>
                    <a:pt x="50" y="310"/>
                  </a:lnTo>
                  <a:lnTo>
                    <a:pt x="36" y="326"/>
                  </a:lnTo>
                  <a:lnTo>
                    <a:pt x="20" y="336"/>
                  </a:lnTo>
                  <a:lnTo>
                    <a:pt x="0" y="338"/>
                  </a:lnTo>
                  <a:lnTo>
                    <a:pt x="20" y="342"/>
                  </a:lnTo>
                  <a:lnTo>
                    <a:pt x="36" y="350"/>
                  </a:lnTo>
                  <a:lnTo>
                    <a:pt x="50" y="366"/>
                  </a:lnTo>
                  <a:lnTo>
                    <a:pt x="56" y="384"/>
                  </a:lnTo>
                  <a:lnTo>
                    <a:pt x="56" y="404"/>
                  </a:lnTo>
                  <a:lnTo>
                    <a:pt x="50" y="424"/>
                  </a:lnTo>
                  <a:lnTo>
                    <a:pt x="36" y="438"/>
                  </a:lnTo>
                  <a:lnTo>
                    <a:pt x="20" y="448"/>
                  </a:lnTo>
                  <a:lnTo>
                    <a:pt x="0" y="45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7476134" y="1924039"/>
              <a:ext cx="58324" cy="18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7476134" y="2735375"/>
              <a:ext cx="58324" cy="18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6792903" y="2064670"/>
              <a:ext cx="237464" cy="508437"/>
            </a:xfrm>
            <a:custGeom>
              <a:avLst/>
              <a:gdLst>
                <a:gd name="T0" fmla="*/ 141128762 w 114"/>
                <a:gd name="T1" fmla="*/ 0 h 282"/>
                <a:gd name="T2" fmla="*/ 287297835 w 114"/>
                <a:gd name="T3" fmla="*/ 60483749 h 282"/>
                <a:gd name="T4" fmla="*/ 0 w 114"/>
                <a:gd name="T5" fmla="*/ 176410911 h 282"/>
                <a:gd name="T6" fmla="*/ 287297835 w 114"/>
                <a:gd name="T7" fmla="*/ 297378408 h 282"/>
                <a:gd name="T8" fmla="*/ 0 w 114"/>
                <a:gd name="T9" fmla="*/ 413305545 h 282"/>
                <a:gd name="T10" fmla="*/ 287297835 w 114"/>
                <a:gd name="T11" fmla="*/ 534273092 h 282"/>
                <a:gd name="T12" fmla="*/ 0 w 114"/>
                <a:gd name="T13" fmla="*/ 650200229 h 282"/>
                <a:gd name="T14" fmla="*/ 141128762 w 114"/>
                <a:gd name="T15" fmla="*/ 710683953 h 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282"/>
                <a:gd name="T26" fmla="*/ 114 w 114"/>
                <a:gd name="T27" fmla="*/ 282 h 2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282">
                  <a:moveTo>
                    <a:pt x="56" y="0"/>
                  </a:moveTo>
                  <a:lnTo>
                    <a:pt x="114" y="24"/>
                  </a:lnTo>
                  <a:lnTo>
                    <a:pt x="0" y="70"/>
                  </a:lnTo>
                  <a:lnTo>
                    <a:pt x="114" y="118"/>
                  </a:lnTo>
                  <a:lnTo>
                    <a:pt x="0" y="164"/>
                  </a:lnTo>
                  <a:lnTo>
                    <a:pt x="114" y="212"/>
                  </a:lnTo>
                  <a:lnTo>
                    <a:pt x="0" y="258"/>
                  </a:lnTo>
                  <a:lnTo>
                    <a:pt x="56" y="28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Line 11"/>
            <p:cNvSpPr>
              <a:spLocks noChangeShapeType="1"/>
            </p:cNvSpPr>
            <p:nvPr/>
          </p:nvSpPr>
          <p:spPr bwMode="auto">
            <a:xfrm>
              <a:off x="8005221" y="2454111"/>
              <a:ext cx="3029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Line 12"/>
            <p:cNvSpPr>
              <a:spLocks noChangeShapeType="1"/>
            </p:cNvSpPr>
            <p:nvPr/>
          </p:nvSpPr>
          <p:spPr bwMode="auto">
            <a:xfrm>
              <a:off x="8005221" y="2252180"/>
              <a:ext cx="3029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6909552" y="1711289"/>
              <a:ext cx="1249811" cy="540891"/>
            </a:xfrm>
            <a:custGeom>
              <a:avLst/>
              <a:gdLst>
                <a:gd name="T0" fmla="*/ 1512093532 w 600"/>
                <a:gd name="T1" fmla="*/ 756046766 h 300"/>
                <a:gd name="T2" fmla="*/ 1512093532 w 600"/>
                <a:gd name="T3" fmla="*/ 0 h 300"/>
                <a:gd name="T4" fmla="*/ 0 w 600"/>
                <a:gd name="T5" fmla="*/ 0 h 300"/>
                <a:gd name="T6" fmla="*/ 0 w 600"/>
                <a:gd name="T7" fmla="*/ 493950622 h 3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00"/>
                <a:gd name="T14" fmla="*/ 600 w 600"/>
                <a:gd name="T15" fmla="*/ 300 h 3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00">
                  <a:moveTo>
                    <a:pt x="600" y="300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19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17"/>
            <p:cNvSpPr>
              <a:spLocks/>
            </p:cNvSpPr>
            <p:nvPr/>
          </p:nvSpPr>
          <p:spPr bwMode="auto">
            <a:xfrm>
              <a:off x="6909552" y="2454111"/>
              <a:ext cx="1249811" cy="607600"/>
            </a:xfrm>
            <a:custGeom>
              <a:avLst/>
              <a:gdLst>
                <a:gd name="T0" fmla="*/ 1512093532 w 600"/>
                <a:gd name="T1" fmla="*/ 0 h 337"/>
                <a:gd name="T2" fmla="*/ 1512093532 w 600"/>
                <a:gd name="T3" fmla="*/ 849291158 h 337"/>
                <a:gd name="T4" fmla="*/ 0 w 600"/>
                <a:gd name="T5" fmla="*/ 849291158 h 337"/>
                <a:gd name="T6" fmla="*/ 0 w 600"/>
                <a:gd name="T7" fmla="*/ 16633014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37"/>
                <a:gd name="T14" fmla="*/ 600 w 600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37">
                  <a:moveTo>
                    <a:pt x="600" y="0"/>
                  </a:moveTo>
                  <a:lnTo>
                    <a:pt x="600" y="337"/>
                  </a:lnTo>
                  <a:lnTo>
                    <a:pt x="0" y="337"/>
                  </a:lnTo>
                  <a:lnTo>
                    <a:pt x="0" y="6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 flipV="1">
              <a:off x="7485662" y="1076324"/>
              <a:ext cx="0" cy="8477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7524549" y="2744635"/>
              <a:ext cx="0" cy="8272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4" name="Oval 53"/>
            <p:cNvSpPr/>
            <p:nvPr/>
          </p:nvSpPr>
          <p:spPr bwMode="auto">
            <a:xfrm>
              <a:off x="7419975" y="1019175"/>
              <a:ext cx="123825" cy="123825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7455725" y="3505200"/>
              <a:ext cx="123825" cy="123825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56" name="Object 11"/>
            <p:cNvGraphicFramePr>
              <a:graphicFrameLocks noChangeAspect="1"/>
            </p:cNvGraphicFramePr>
            <p:nvPr/>
          </p:nvGraphicFramePr>
          <p:xfrm>
            <a:off x="6440488" y="2200274"/>
            <a:ext cx="266381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88" name="Equation" r:id="rId10" imgW="152268" imgH="152268" progId="Equation.DSMT4">
                    <p:embed/>
                  </p:oleObj>
                </mc:Choice>
                <mc:Fallback>
                  <p:oleObj name="Equation" r:id="rId10" imgW="152268" imgH="152268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0488" y="2200274"/>
                          <a:ext cx="266381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12"/>
            <p:cNvGraphicFramePr>
              <a:graphicFrameLocks noChangeAspect="1"/>
            </p:cNvGraphicFramePr>
            <p:nvPr/>
          </p:nvGraphicFramePr>
          <p:xfrm>
            <a:off x="7165975" y="2209800"/>
            <a:ext cx="244475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89" name="Equation" r:id="rId12" imgW="139639" imgH="152334" progId="Equation.DSMT4">
                    <p:embed/>
                  </p:oleObj>
                </mc:Choice>
                <mc:Fallback>
                  <p:oleObj name="Equation" r:id="rId12" imgW="139639" imgH="152334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5975" y="2209800"/>
                          <a:ext cx="244475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13"/>
            <p:cNvGraphicFramePr>
              <a:graphicFrameLocks noChangeAspect="1"/>
            </p:cNvGraphicFramePr>
            <p:nvPr/>
          </p:nvGraphicFramePr>
          <p:xfrm>
            <a:off x="8402638" y="2178050"/>
            <a:ext cx="26670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90" name="Equation" r:id="rId14" imgW="152202" imgH="177569" progId="Equation.DSMT4">
                    <p:embed/>
                  </p:oleObj>
                </mc:Choice>
                <mc:Fallback>
                  <p:oleObj name="Equation" r:id="rId14" imgW="152202" imgH="177569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02638" y="2178050"/>
                          <a:ext cx="266700" cy="309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8"/>
            <p:cNvGraphicFramePr>
              <a:graphicFrameLocks noChangeAspect="1"/>
            </p:cNvGraphicFramePr>
            <p:nvPr/>
          </p:nvGraphicFramePr>
          <p:xfrm>
            <a:off x="6200775" y="1409700"/>
            <a:ext cx="26987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91" name="Equation" r:id="rId16" imgW="165028" imgH="228501" progId="Equation.DSMT4">
                    <p:embed/>
                  </p:oleObj>
                </mc:Choice>
                <mc:Fallback>
                  <p:oleObj name="Equation" r:id="rId16" imgW="165028" imgH="228501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0775" y="1409700"/>
                          <a:ext cx="26987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16"/>
            <p:cNvGraphicFramePr>
              <a:graphicFrameLocks noChangeAspect="1"/>
            </p:cNvGraphicFramePr>
            <p:nvPr/>
          </p:nvGraphicFramePr>
          <p:xfrm>
            <a:off x="6545263" y="1682750"/>
            <a:ext cx="228600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92" name="Equation" r:id="rId18" imgW="139700" imgH="139700" progId="Equation.DSMT4">
                    <p:embed/>
                  </p:oleObj>
                </mc:Choice>
                <mc:Fallback>
                  <p:oleObj name="Equation" r:id="rId18" imgW="139700" imgH="13970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5263" y="1682750"/>
                          <a:ext cx="228600" cy="230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17"/>
            <p:cNvGraphicFramePr>
              <a:graphicFrameLocks noChangeAspect="1"/>
            </p:cNvGraphicFramePr>
            <p:nvPr/>
          </p:nvGraphicFramePr>
          <p:xfrm>
            <a:off x="6526213" y="2781300"/>
            <a:ext cx="228600" cy="166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93" name="Equation" r:id="rId20" imgW="139639" imgH="101556" progId="Equation.DSMT4">
                    <p:embed/>
                  </p:oleObj>
                </mc:Choice>
                <mc:Fallback>
                  <p:oleObj name="Equation" r:id="rId20" imgW="139639" imgH="101556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6213" y="2781300"/>
                          <a:ext cx="228600" cy="166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473223" y="6168207"/>
            <a:ext cx="803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 </a:t>
            </a:r>
            <a:r>
              <a:rPr lang="en-US" sz="1400" dirty="0" smtClean="0">
                <a:solidFill>
                  <a:schemeClr val="bg2"/>
                </a:solidFill>
              </a:rPr>
              <a:t>The phasor domain concept applies to complex frequencies as well as real frequencies.</a:t>
            </a:r>
            <a:endParaRPr lang="en-US" sz="1400" dirty="0">
              <a:solidFill>
                <a:schemeClr val="bg2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436642"/>
              </p:ext>
            </p:extLst>
          </p:nvPr>
        </p:nvGraphicFramePr>
        <p:xfrm>
          <a:off x="6382541" y="4038639"/>
          <a:ext cx="1709905" cy="433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94" name="Equation" r:id="rId22" imgW="901440" imgH="228600" progId="Equation.DSMT4">
                  <p:embed/>
                </p:oleObj>
              </mc:Choice>
              <mc:Fallback>
                <p:oleObj name="Equation" r:id="rId22" imgW="901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382541" y="4038639"/>
                        <a:ext cx="1709905" cy="43349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10394</TotalTime>
  <Words>1674</Words>
  <Application>Microsoft Office PowerPoint</Application>
  <PresentationFormat>On-screen Show (4:3)</PresentationFormat>
  <Paragraphs>337</Paragraphs>
  <Slides>53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Calibri</vt:lpstr>
      <vt:lpstr>Arial</vt:lpstr>
      <vt:lpstr>Wingdings</vt:lpstr>
      <vt:lpstr>Symbol</vt:lpstr>
      <vt:lpstr>Times New Roman</vt:lpstr>
      <vt:lpstr>Soaring</vt:lpstr>
      <vt:lpstr>2_Soaring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 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1100 Introduction to Electrical and Computer Engineering</dc:title>
  <dc:creator>Len Trombetta, Dave Shattuck</dc:creator>
  <cp:lastModifiedBy>Jackson, David R</cp:lastModifiedBy>
  <cp:revision>841</cp:revision>
  <cp:lastPrinted>1999-08-25T18:07:04Z</cp:lastPrinted>
  <dcterms:created xsi:type="dcterms:W3CDTF">1999-08-24T13:57:19Z</dcterms:created>
  <dcterms:modified xsi:type="dcterms:W3CDTF">2019-11-14T01:44:34Z</dcterms:modified>
</cp:coreProperties>
</file>