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91" r:id="rId2"/>
    <p:sldId id="293" r:id="rId3"/>
    <p:sldId id="292" r:id="rId4"/>
    <p:sldId id="326" r:id="rId5"/>
    <p:sldId id="259" r:id="rId6"/>
    <p:sldId id="260" r:id="rId7"/>
    <p:sldId id="303" r:id="rId8"/>
    <p:sldId id="338" r:id="rId9"/>
    <p:sldId id="262" r:id="rId10"/>
    <p:sldId id="304" r:id="rId11"/>
    <p:sldId id="339" r:id="rId12"/>
    <p:sldId id="294" r:id="rId13"/>
    <p:sldId id="264" r:id="rId14"/>
    <p:sldId id="295" r:id="rId15"/>
    <p:sldId id="265" r:id="rId16"/>
    <p:sldId id="266" r:id="rId17"/>
    <p:sldId id="267" r:id="rId18"/>
    <p:sldId id="268" r:id="rId19"/>
    <p:sldId id="316" r:id="rId20"/>
    <p:sldId id="327" r:id="rId21"/>
    <p:sldId id="269" r:id="rId22"/>
    <p:sldId id="274" r:id="rId23"/>
    <p:sldId id="341" r:id="rId24"/>
    <p:sldId id="270" r:id="rId25"/>
    <p:sldId id="271" r:id="rId26"/>
    <p:sldId id="272" r:id="rId27"/>
    <p:sldId id="336" r:id="rId28"/>
    <p:sldId id="305" r:id="rId29"/>
    <p:sldId id="330" r:id="rId30"/>
    <p:sldId id="273" r:id="rId31"/>
    <p:sldId id="340" r:id="rId32"/>
    <p:sldId id="317" r:id="rId33"/>
    <p:sldId id="315" r:id="rId34"/>
    <p:sldId id="301" r:id="rId35"/>
    <p:sldId id="284" r:id="rId36"/>
    <p:sldId id="331" r:id="rId37"/>
    <p:sldId id="319" r:id="rId38"/>
    <p:sldId id="318" r:id="rId39"/>
    <p:sldId id="328" r:id="rId40"/>
    <p:sldId id="329" r:id="rId41"/>
    <p:sldId id="276" r:id="rId42"/>
    <p:sldId id="297" r:id="rId43"/>
    <p:sldId id="277" r:id="rId44"/>
    <p:sldId id="306" r:id="rId45"/>
    <p:sldId id="278" r:id="rId46"/>
    <p:sldId id="296" r:id="rId47"/>
    <p:sldId id="299" r:id="rId48"/>
    <p:sldId id="279" r:id="rId49"/>
    <p:sldId id="298" r:id="rId50"/>
    <p:sldId id="280" r:id="rId51"/>
    <p:sldId id="281" r:id="rId52"/>
    <p:sldId id="282" r:id="rId53"/>
    <p:sldId id="283" r:id="rId54"/>
    <p:sldId id="286" r:id="rId55"/>
    <p:sldId id="287" r:id="rId56"/>
    <p:sldId id="314" r:id="rId57"/>
    <p:sldId id="288" r:id="rId58"/>
    <p:sldId id="322" r:id="rId59"/>
    <p:sldId id="323" r:id="rId60"/>
    <p:sldId id="289" r:id="rId61"/>
    <p:sldId id="290" r:id="rId62"/>
    <p:sldId id="300" r:id="rId63"/>
    <p:sldId id="307" r:id="rId64"/>
    <p:sldId id="308" r:id="rId65"/>
    <p:sldId id="309" r:id="rId66"/>
    <p:sldId id="310" r:id="rId67"/>
    <p:sldId id="311" r:id="rId68"/>
    <p:sldId id="312" r:id="rId69"/>
    <p:sldId id="321" r:id="rId70"/>
    <p:sldId id="313" r:id="rId71"/>
    <p:sldId id="324" r:id="rId72"/>
    <p:sldId id="332" r:id="rId73"/>
    <p:sldId id="333" r:id="rId74"/>
    <p:sldId id="334" r:id="rId75"/>
    <p:sldId id="335" r:id="rId76"/>
    <p:sldId id="32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66FFFF"/>
    <a:srgbClr val="CC00CC"/>
    <a:srgbClr val="FFFF99"/>
    <a:srgbClr val="FFFFCC"/>
    <a:srgbClr val="FFCCFF"/>
    <a:srgbClr val="FF33CC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436" autoAdjust="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11" Type="http://schemas.openxmlformats.org/officeDocument/2006/relationships/image" Target="../media/image12.wmf"/><Relationship Id="rId5" Type="http://schemas.openxmlformats.org/officeDocument/2006/relationships/image" Target="../media/image17.wmf"/><Relationship Id="rId10" Type="http://schemas.openxmlformats.org/officeDocument/2006/relationships/image" Target="../media/image11.wmf"/><Relationship Id="rId4" Type="http://schemas.openxmlformats.org/officeDocument/2006/relationships/image" Target="../media/image16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07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17" Type="http://schemas.openxmlformats.org/officeDocument/2006/relationships/image" Target="../media/image111.wmf"/><Relationship Id="rId2" Type="http://schemas.openxmlformats.org/officeDocument/2006/relationships/image" Target="../media/image113.emf"/><Relationship Id="rId16" Type="http://schemas.openxmlformats.org/officeDocument/2006/relationships/image" Target="../media/image110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5" Type="http://schemas.openxmlformats.org/officeDocument/2006/relationships/image" Target="../media/image109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Relationship Id="rId14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7" Type="http://schemas.openxmlformats.org/officeDocument/2006/relationships/image" Target="../media/image140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4" Type="http://schemas.openxmlformats.org/officeDocument/2006/relationships/image" Target="../media/image18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4" Type="http://schemas.openxmlformats.org/officeDocument/2006/relationships/image" Target="../media/image18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emf"/><Relationship Id="rId1" Type="http://schemas.openxmlformats.org/officeDocument/2006/relationships/image" Target="../media/image20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5" Type="http://schemas.openxmlformats.org/officeDocument/2006/relationships/image" Target="../media/image212.emf"/><Relationship Id="rId4" Type="http://schemas.openxmlformats.org/officeDocument/2006/relationships/image" Target="../media/image21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image" Target="../media/image236.wmf"/><Relationship Id="rId3" Type="http://schemas.openxmlformats.org/officeDocument/2006/relationships/image" Target="../media/image226.wmf"/><Relationship Id="rId7" Type="http://schemas.openxmlformats.org/officeDocument/2006/relationships/image" Target="../media/image230.wmf"/><Relationship Id="rId12" Type="http://schemas.openxmlformats.org/officeDocument/2006/relationships/image" Target="../media/image235.wmf"/><Relationship Id="rId17" Type="http://schemas.openxmlformats.org/officeDocument/2006/relationships/image" Target="../media/image240.wmf"/><Relationship Id="rId2" Type="http://schemas.openxmlformats.org/officeDocument/2006/relationships/image" Target="../media/image225.wmf"/><Relationship Id="rId16" Type="http://schemas.openxmlformats.org/officeDocument/2006/relationships/image" Target="../media/image239.wmf"/><Relationship Id="rId1" Type="http://schemas.openxmlformats.org/officeDocument/2006/relationships/image" Target="../media/image224.wmf"/><Relationship Id="rId6" Type="http://schemas.openxmlformats.org/officeDocument/2006/relationships/image" Target="../media/image229.wmf"/><Relationship Id="rId11" Type="http://schemas.openxmlformats.org/officeDocument/2006/relationships/image" Target="../media/image234.wmf"/><Relationship Id="rId5" Type="http://schemas.openxmlformats.org/officeDocument/2006/relationships/image" Target="../media/image228.wmf"/><Relationship Id="rId15" Type="http://schemas.openxmlformats.org/officeDocument/2006/relationships/image" Target="../media/image238.wmf"/><Relationship Id="rId10" Type="http://schemas.openxmlformats.org/officeDocument/2006/relationships/image" Target="../media/image233.wmf"/><Relationship Id="rId4" Type="http://schemas.openxmlformats.org/officeDocument/2006/relationships/image" Target="../media/image227.wmf"/><Relationship Id="rId9" Type="http://schemas.openxmlformats.org/officeDocument/2006/relationships/image" Target="../media/image232.wmf"/><Relationship Id="rId14" Type="http://schemas.openxmlformats.org/officeDocument/2006/relationships/image" Target="../media/image237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28.wmf"/><Relationship Id="rId7" Type="http://schemas.openxmlformats.org/officeDocument/2006/relationships/image" Target="../media/image235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Relationship Id="rId6" Type="http://schemas.openxmlformats.org/officeDocument/2006/relationships/image" Target="../media/image234.wmf"/><Relationship Id="rId11" Type="http://schemas.openxmlformats.org/officeDocument/2006/relationships/image" Target="../media/image239.wmf"/><Relationship Id="rId5" Type="http://schemas.openxmlformats.org/officeDocument/2006/relationships/image" Target="../media/image233.wmf"/><Relationship Id="rId10" Type="http://schemas.openxmlformats.org/officeDocument/2006/relationships/image" Target="../media/image238.wmf"/><Relationship Id="rId4" Type="http://schemas.openxmlformats.org/officeDocument/2006/relationships/image" Target="../media/image232.wmf"/><Relationship Id="rId9" Type="http://schemas.openxmlformats.org/officeDocument/2006/relationships/image" Target="../media/image24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image" Target="../media/image255.wmf"/><Relationship Id="rId7" Type="http://schemas.openxmlformats.org/officeDocument/2006/relationships/image" Target="../media/image259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wmf"/><Relationship Id="rId1" Type="http://schemas.openxmlformats.org/officeDocument/2006/relationships/image" Target="../media/image26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5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wmf"/><Relationship Id="rId1" Type="http://schemas.openxmlformats.org/officeDocument/2006/relationships/image" Target="../media/image266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13" Type="http://schemas.openxmlformats.org/officeDocument/2006/relationships/image" Target="../media/image275.wmf"/><Relationship Id="rId3" Type="http://schemas.openxmlformats.org/officeDocument/2006/relationships/image" Target="../media/image270.wmf"/><Relationship Id="rId7" Type="http://schemas.openxmlformats.org/officeDocument/2006/relationships/image" Target="../media/image257.wmf"/><Relationship Id="rId12" Type="http://schemas.openxmlformats.org/officeDocument/2006/relationships/image" Target="../media/image274.wmf"/><Relationship Id="rId2" Type="http://schemas.openxmlformats.org/officeDocument/2006/relationships/image" Target="../media/image269.wmf"/><Relationship Id="rId1" Type="http://schemas.openxmlformats.org/officeDocument/2006/relationships/image" Target="../media/image268.wmf"/><Relationship Id="rId6" Type="http://schemas.openxmlformats.org/officeDocument/2006/relationships/image" Target="../media/image256.wmf"/><Relationship Id="rId11" Type="http://schemas.openxmlformats.org/officeDocument/2006/relationships/image" Target="../media/image273.wmf"/><Relationship Id="rId5" Type="http://schemas.openxmlformats.org/officeDocument/2006/relationships/image" Target="../media/image255.wmf"/><Relationship Id="rId10" Type="http://schemas.openxmlformats.org/officeDocument/2006/relationships/image" Target="../media/image272.wmf"/><Relationship Id="rId4" Type="http://schemas.openxmlformats.org/officeDocument/2006/relationships/image" Target="../media/image254.wmf"/><Relationship Id="rId9" Type="http://schemas.openxmlformats.org/officeDocument/2006/relationships/image" Target="../media/image271.wmf"/><Relationship Id="rId14" Type="http://schemas.openxmlformats.org/officeDocument/2006/relationships/image" Target="../media/image276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1.wmf"/><Relationship Id="rId1" Type="http://schemas.openxmlformats.org/officeDocument/2006/relationships/image" Target="../media/image28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4" Type="http://schemas.openxmlformats.org/officeDocument/2006/relationships/image" Target="../media/image28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wmf"/><Relationship Id="rId1" Type="http://schemas.openxmlformats.org/officeDocument/2006/relationships/image" Target="../media/image288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1B621-2C4A-44C3-A96F-0806AECB5677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1735-37D3-42C1-AEC9-C5EC65025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4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17F-5DAA-4CAC-ABDF-0EA4EA96BF34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EAB0-3332-465B-8118-AF3C17BC825E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3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EECC-9B82-4786-8268-DA82D45C67E8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C3CD75C5-F3A2-4F35-922A-0EF52171E58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862-7C0A-4CDE-ABCF-8AC797C3CDC9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D330-1E0F-4E9D-AD4A-2116DC157F4B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3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E57-0617-46EB-9C90-5EBE4FC92205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1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B306-453E-42D3-961F-1F03E4F07FF3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E88B-60E5-4FA6-AA69-6E67D93A2D0E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1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3173-CE5F-4253-AA89-45737A761EF1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2B5B-2C6A-4EC6-844F-0C3FFE19B8CF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C3CD75C5-F3A2-4F35-922A-0EF52171E58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8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08E8-12D4-4E31-83F7-47360EC96FE3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4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862D-D634-4A89-950D-9D3AE69E72A5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CD75C5-F3A2-4F35-922A-0EF52171E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0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0.emf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.emf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47.wmf"/><Relationship Id="rId9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Relationship Id="rId9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11" Type="http://schemas.openxmlformats.org/officeDocument/2006/relationships/image" Target="../media/image68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69.wmf"/><Relationship Id="rId9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6.emf"/><Relationship Id="rId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7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6.wmf"/><Relationship Id="rId26" Type="http://schemas.openxmlformats.org/officeDocument/2006/relationships/oleObject" Target="../embeddings/oleObject84.bin"/><Relationship Id="rId39" Type="http://schemas.openxmlformats.org/officeDocument/2006/relationships/oleObject" Target="../embeddings/oleObject92.bin"/><Relationship Id="rId21" Type="http://schemas.openxmlformats.org/officeDocument/2006/relationships/oleObject" Target="../embeddings/oleObject81.bin"/><Relationship Id="rId34" Type="http://schemas.openxmlformats.org/officeDocument/2006/relationships/image" Target="../media/image93.wmf"/><Relationship Id="rId42" Type="http://schemas.openxmlformats.org/officeDocument/2006/relationships/oleObject" Target="../embeddings/oleObject94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5.wmf"/><Relationship Id="rId29" Type="http://schemas.openxmlformats.org/officeDocument/2006/relationships/image" Target="../media/image9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6.bin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87.bin"/><Relationship Id="rId37" Type="http://schemas.openxmlformats.org/officeDocument/2006/relationships/oleObject" Target="../embeddings/oleObject90.bin"/><Relationship Id="rId40" Type="http://schemas.openxmlformats.org/officeDocument/2006/relationships/oleObject" Target="../embeddings/oleObject93.bin"/><Relationship Id="rId45" Type="http://schemas.openxmlformats.org/officeDocument/2006/relationships/oleObject" Target="../embeddings/oleObject9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oleObject" Target="../embeddings/oleObject85.bin"/><Relationship Id="rId36" Type="http://schemas.openxmlformats.org/officeDocument/2006/relationships/image" Target="../media/image94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0.bin"/><Relationship Id="rId31" Type="http://schemas.openxmlformats.org/officeDocument/2006/relationships/image" Target="../media/image92.wmf"/><Relationship Id="rId44" Type="http://schemas.openxmlformats.org/officeDocument/2006/relationships/oleObject" Target="../embeddings/oleObject95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86.bin"/><Relationship Id="rId35" Type="http://schemas.openxmlformats.org/officeDocument/2006/relationships/oleObject" Target="../embeddings/oleObject89.bin"/><Relationship Id="rId43" Type="http://schemas.openxmlformats.org/officeDocument/2006/relationships/image" Target="../media/image96.wmf"/><Relationship Id="rId8" Type="http://schemas.openxmlformats.org/officeDocument/2006/relationships/image" Target="../media/image81.wmf"/><Relationship Id="rId3" Type="http://schemas.openxmlformats.org/officeDocument/2006/relationships/oleObject" Target="../embeddings/oleObject7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79.bin"/><Relationship Id="rId25" Type="http://schemas.openxmlformats.org/officeDocument/2006/relationships/image" Target="../media/image89.wmf"/><Relationship Id="rId33" Type="http://schemas.openxmlformats.org/officeDocument/2006/relationships/oleObject" Target="../embeddings/oleObject88.bin"/><Relationship Id="rId38" Type="http://schemas.openxmlformats.org/officeDocument/2006/relationships/oleObject" Target="../embeddings/oleObject91.bin"/><Relationship Id="rId20" Type="http://schemas.openxmlformats.org/officeDocument/2006/relationships/image" Target="../media/image87.wmf"/><Relationship Id="rId41" Type="http://schemas.openxmlformats.org/officeDocument/2006/relationships/image" Target="../media/image9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7" Type="http://schemas.openxmlformats.org/officeDocument/2006/relationships/image" Target="../media/image9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11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34" Type="http://schemas.openxmlformats.org/officeDocument/2006/relationships/image" Target="../media/image110.wmf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33" Type="http://schemas.openxmlformats.org/officeDocument/2006/relationships/oleObject" Target="../embeddings/oleObject12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24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3.e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22.wmf"/><Relationship Id="rId32" Type="http://schemas.openxmlformats.org/officeDocument/2006/relationships/image" Target="../media/image109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28" Type="http://schemas.openxmlformats.org/officeDocument/2006/relationships/image" Target="../media/image107.wmf"/><Relationship Id="rId36" Type="http://schemas.openxmlformats.org/officeDocument/2006/relationships/image" Target="../media/image111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19.bin"/><Relationship Id="rId31" Type="http://schemas.openxmlformats.org/officeDocument/2006/relationships/oleObject" Target="../embeddings/oleObject125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108.wmf"/><Relationship Id="rId35" Type="http://schemas.openxmlformats.org/officeDocument/2006/relationships/oleObject" Target="../embeddings/oleObject127.bin"/><Relationship Id="rId8" Type="http://schemas.openxmlformats.org/officeDocument/2006/relationships/image" Target="../media/image11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28.wmf"/><Relationship Id="rId3" Type="http://schemas.openxmlformats.org/officeDocument/2006/relationships/image" Target="../media/image131.e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13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3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3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34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3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4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4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4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5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59.bin"/><Relationship Id="rId15" Type="http://schemas.openxmlformats.org/officeDocument/2006/relationships/image" Target="../media/image157.wmf"/><Relationship Id="rId10" Type="http://schemas.openxmlformats.org/officeDocument/2006/relationships/oleObject" Target="../embeddings/oleObject162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61.bin"/><Relationship Id="rId14" Type="http://schemas.openxmlformats.org/officeDocument/2006/relationships/oleObject" Target="../embeddings/oleObject16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0.wmf"/><Relationship Id="rId11" Type="http://schemas.openxmlformats.org/officeDocument/2006/relationships/image" Target="../media/image163.e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7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image" Target="../media/image163.e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image" Target="../media/image169.wmf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74.bin"/><Relationship Id="rId14" Type="http://schemas.openxmlformats.org/officeDocument/2006/relationships/oleObject" Target="../embeddings/oleObject17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70.wmf"/><Relationship Id="rId9" Type="http://schemas.openxmlformats.org/officeDocument/2006/relationships/image" Target="../media/image16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74.wmf"/><Relationship Id="rId9" Type="http://schemas.openxmlformats.org/officeDocument/2006/relationships/image" Target="../media/image17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7" Type="http://schemas.openxmlformats.org/officeDocument/2006/relationships/image" Target="../media/image17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7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1.wmf"/><Relationship Id="rId11" Type="http://schemas.openxmlformats.org/officeDocument/2006/relationships/image" Target="../media/image177.emf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8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5.wmf"/><Relationship Id="rId11" Type="http://schemas.openxmlformats.org/officeDocument/2006/relationships/image" Target="../media/image187.wmf"/><Relationship Id="rId5" Type="http://schemas.openxmlformats.org/officeDocument/2006/relationships/oleObject" Target="../embeddings/oleObject190.bin"/><Relationship Id="rId10" Type="http://schemas.openxmlformats.org/officeDocument/2006/relationships/oleObject" Target="../embeddings/oleObject192.bin"/><Relationship Id="rId4" Type="http://schemas.openxmlformats.org/officeDocument/2006/relationships/image" Target="../media/image184.wmf"/><Relationship Id="rId9" Type="http://schemas.openxmlformats.org/officeDocument/2006/relationships/image" Target="../media/image17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9.wmf"/><Relationship Id="rId11" Type="http://schemas.openxmlformats.org/officeDocument/2006/relationships/image" Target="../media/image177.e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86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9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4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oleObject" Target="../embeddings/oleObject2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1.wmf"/><Relationship Id="rId11" Type="http://schemas.openxmlformats.org/officeDocument/2006/relationships/image" Target="../media/image196.emf"/><Relationship Id="rId5" Type="http://schemas.openxmlformats.org/officeDocument/2006/relationships/oleObject" Target="../embeddings/oleObject198.bin"/><Relationship Id="rId15" Type="http://schemas.openxmlformats.org/officeDocument/2006/relationships/image" Target="../media/image195.wmf"/><Relationship Id="rId10" Type="http://schemas.openxmlformats.org/officeDocument/2006/relationships/image" Target="../media/image193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200.bin"/><Relationship Id="rId14" Type="http://schemas.openxmlformats.org/officeDocument/2006/relationships/oleObject" Target="../embeddings/oleObject20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7" Type="http://schemas.openxmlformats.org/officeDocument/2006/relationships/image" Target="../media/image19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19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image" Target="../media/image205.e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0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0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7.e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20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image" Target="../media/image212.e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oleObject" Target="../embeddings/oleObject2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09.wmf"/><Relationship Id="rId11" Type="http://schemas.openxmlformats.org/officeDocument/2006/relationships/image" Target="../media/image211.wmf"/><Relationship Id="rId5" Type="http://schemas.openxmlformats.org/officeDocument/2006/relationships/oleObject" Target="../embeddings/oleObject213.bin"/><Relationship Id="rId10" Type="http://schemas.openxmlformats.org/officeDocument/2006/relationships/oleObject" Target="../embeddings/oleObject215.bin"/><Relationship Id="rId4" Type="http://schemas.openxmlformats.org/officeDocument/2006/relationships/image" Target="../media/image208.wmf"/><Relationship Id="rId9" Type="http://schemas.openxmlformats.org/officeDocument/2006/relationships/image" Target="../media/image21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oleObject" Target="../embeddings/oleObject217.bin"/><Relationship Id="rId7" Type="http://schemas.openxmlformats.org/officeDocument/2006/relationships/image" Target="../media/image2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218.bin"/><Relationship Id="rId4" Type="http://schemas.openxmlformats.org/officeDocument/2006/relationships/image" Target="../media/image214.wmf"/><Relationship Id="rId9" Type="http://schemas.openxmlformats.org/officeDocument/2006/relationships/image" Target="../media/image216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image" Target="../media/image223.emf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2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9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221.wmf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223.bin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231.wmf"/><Relationship Id="rId26" Type="http://schemas.openxmlformats.org/officeDocument/2006/relationships/image" Target="../media/image235.wmf"/><Relationship Id="rId21" Type="http://schemas.openxmlformats.org/officeDocument/2006/relationships/oleObject" Target="../embeddings/oleObject234.bin"/><Relationship Id="rId34" Type="http://schemas.openxmlformats.org/officeDocument/2006/relationships/oleObject" Target="../embeddings/oleObject241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228.wmf"/><Relationship Id="rId17" Type="http://schemas.openxmlformats.org/officeDocument/2006/relationships/oleObject" Target="../embeddings/oleObject232.bin"/><Relationship Id="rId25" Type="http://schemas.openxmlformats.org/officeDocument/2006/relationships/oleObject" Target="../embeddings/oleObject236.bin"/><Relationship Id="rId33" Type="http://schemas.openxmlformats.org/officeDocument/2006/relationships/image" Target="../media/image23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0.wmf"/><Relationship Id="rId20" Type="http://schemas.openxmlformats.org/officeDocument/2006/relationships/image" Target="../media/image232.wmf"/><Relationship Id="rId29" Type="http://schemas.openxmlformats.org/officeDocument/2006/relationships/image" Target="../media/image236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25.wmf"/><Relationship Id="rId11" Type="http://schemas.openxmlformats.org/officeDocument/2006/relationships/oleObject" Target="../embeddings/oleObject229.bin"/><Relationship Id="rId24" Type="http://schemas.openxmlformats.org/officeDocument/2006/relationships/image" Target="../media/image234.wmf"/><Relationship Id="rId32" Type="http://schemas.openxmlformats.org/officeDocument/2006/relationships/oleObject" Target="../embeddings/oleObject240.bin"/><Relationship Id="rId37" Type="http://schemas.openxmlformats.org/officeDocument/2006/relationships/image" Target="../media/image240.wmf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23" Type="http://schemas.openxmlformats.org/officeDocument/2006/relationships/oleObject" Target="../embeddings/oleObject235.bin"/><Relationship Id="rId28" Type="http://schemas.openxmlformats.org/officeDocument/2006/relationships/oleObject" Target="../embeddings/oleObject238.bin"/><Relationship Id="rId36" Type="http://schemas.openxmlformats.org/officeDocument/2006/relationships/oleObject" Target="../embeddings/oleObject242.bin"/><Relationship Id="rId10" Type="http://schemas.openxmlformats.org/officeDocument/2006/relationships/image" Target="../media/image227.wmf"/><Relationship Id="rId19" Type="http://schemas.openxmlformats.org/officeDocument/2006/relationships/oleObject" Target="../embeddings/oleObject233.bin"/><Relationship Id="rId31" Type="http://schemas.openxmlformats.org/officeDocument/2006/relationships/image" Target="../media/image237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229.wmf"/><Relationship Id="rId22" Type="http://schemas.openxmlformats.org/officeDocument/2006/relationships/image" Target="../media/image233.wmf"/><Relationship Id="rId27" Type="http://schemas.openxmlformats.org/officeDocument/2006/relationships/oleObject" Target="../embeddings/oleObject237.bin"/><Relationship Id="rId30" Type="http://schemas.openxmlformats.org/officeDocument/2006/relationships/oleObject" Target="../embeddings/oleObject239.bin"/><Relationship Id="rId35" Type="http://schemas.openxmlformats.org/officeDocument/2006/relationships/image" Target="../media/image239.wmf"/><Relationship Id="rId8" Type="http://schemas.openxmlformats.org/officeDocument/2006/relationships/image" Target="../media/image226.wmf"/><Relationship Id="rId3" Type="http://schemas.openxmlformats.org/officeDocument/2006/relationships/oleObject" Target="../embeddings/oleObject22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13" Type="http://schemas.openxmlformats.org/officeDocument/2006/relationships/oleObject" Target="../embeddings/oleObject248.bin"/><Relationship Id="rId18" Type="http://schemas.openxmlformats.org/officeDocument/2006/relationships/oleObject" Target="../embeddings/oleObject251.bin"/><Relationship Id="rId3" Type="http://schemas.openxmlformats.org/officeDocument/2006/relationships/oleObject" Target="../embeddings/oleObject243.bin"/><Relationship Id="rId21" Type="http://schemas.openxmlformats.org/officeDocument/2006/relationships/image" Target="../media/image244.wmf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233.wmf"/><Relationship Id="rId17" Type="http://schemas.openxmlformats.org/officeDocument/2006/relationships/oleObject" Target="../embeddings/oleObject250.bin"/><Relationship Id="rId25" Type="http://schemas.openxmlformats.org/officeDocument/2006/relationships/image" Target="../media/image23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5.wmf"/><Relationship Id="rId20" Type="http://schemas.openxmlformats.org/officeDocument/2006/relationships/oleObject" Target="../embeddings/oleObject252.bin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42.wmf"/><Relationship Id="rId11" Type="http://schemas.openxmlformats.org/officeDocument/2006/relationships/oleObject" Target="../embeddings/oleObject247.bin"/><Relationship Id="rId24" Type="http://schemas.openxmlformats.org/officeDocument/2006/relationships/oleObject" Target="../embeddings/oleObject254.bin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23" Type="http://schemas.openxmlformats.org/officeDocument/2006/relationships/image" Target="../media/image238.wmf"/><Relationship Id="rId10" Type="http://schemas.openxmlformats.org/officeDocument/2006/relationships/image" Target="../media/image232.wmf"/><Relationship Id="rId19" Type="http://schemas.openxmlformats.org/officeDocument/2006/relationships/image" Target="../media/image243.wmf"/><Relationship Id="rId4" Type="http://schemas.openxmlformats.org/officeDocument/2006/relationships/image" Target="../media/image241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234.wmf"/><Relationship Id="rId22" Type="http://schemas.openxmlformats.org/officeDocument/2006/relationships/oleObject" Target="../embeddings/oleObject25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Relationship Id="rId22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46.wmf"/><Relationship Id="rId5" Type="http://schemas.openxmlformats.org/officeDocument/2006/relationships/oleObject" Target="../embeddings/oleObject256.bin"/><Relationship Id="rId4" Type="http://schemas.openxmlformats.org/officeDocument/2006/relationships/image" Target="../media/image245.wmf"/><Relationship Id="rId9" Type="http://schemas.openxmlformats.org/officeDocument/2006/relationships/image" Target="../media/image24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50.wmf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249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image" Target="../media/image257.wmf"/><Relationship Id="rId18" Type="http://schemas.openxmlformats.org/officeDocument/2006/relationships/oleObject" Target="../embeddings/oleObject269.bin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oleObject" Target="../embeddings/oleObject266.bin"/><Relationship Id="rId17" Type="http://schemas.openxmlformats.org/officeDocument/2006/relationships/image" Target="../media/image25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8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54.wmf"/><Relationship Id="rId11" Type="http://schemas.openxmlformats.org/officeDocument/2006/relationships/image" Target="../media/image256.wmf"/><Relationship Id="rId5" Type="http://schemas.openxmlformats.org/officeDocument/2006/relationships/oleObject" Target="../embeddings/oleObject262.bin"/><Relationship Id="rId15" Type="http://schemas.openxmlformats.org/officeDocument/2006/relationships/image" Target="../media/image258.wmf"/><Relationship Id="rId10" Type="http://schemas.openxmlformats.org/officeDocument/2006/relationships/oleObject" Target="../embeddings/oleObject265.bin"/><Relationship Id="rId19" Type="http://schemas.openxmlformats.org/officeDocument/2006/relationships/image" Target="../media/image260.wmf"/><Relationship Id="rId4" Type="http://schemas.openxmlformats.org/officeDocument/2006/relationships/image" Target="../media/image253.wmf"/><Relationship Id="rId9" Type="http://schemas.openxmlformats.org/officeDocument/2006/relationships/oleObject" Target="../embeddings/oleObject264.bin"/><Relationship Id="rId14" Type="http://schemas.openxmlformats.org/officeDocument/2006/relationships/oleObject" Target="../embeddings/oleObject26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62.emf"/><Relationship Id="rId4" Type="http://schemas.openxmlformats.org/officeDocument/2006/relationships/image" Target="../media/image26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7" Type="http://schemas.openxmlformats.org/officeDocument/2006/relationships/image" Target="../media/image26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64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263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262.emf"/><Relationship Id="rId4" Type="http://schemas.openxmlformats.org/officeDocument/2006/relationships/image" Target="../media/image265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jpeg"/><Relationship Id="rId3" Type="http://schemas.openxmlformats.org/officeDocument/2006/relationships/oleObject" Target="../embeddings/oleObject274.bin"/><Relationship Id="rId7" Type="http://schemas.openxmlformats.org/officeDocument/2006/relationships/image" Target="../media/image26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67.wmf"/><Relationship Id="rId5" Type="http://schemas.openxmlformats.org/officeDocument/2006/relationships/oleObject" Target="../embeddings/oleObject275.bin"/><Relationship Id="rId4" Type="http://schemas.openxmlformats.org/officeDocument/2006/relationships/image" Target="../media/image26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13" Type="http://schemas.openxmlformats.org/officeDocument/2006/relationships/oleObject" Target="../embeddings/oleObject281.bin"/><Relationship Id="rId18" Type="http://schemas.openxmlformats.org/officeDocument/2006/relationships/oleObject" Target="../embeddings/oleObject284.bin"/><Relationship Id="rId26" Type="http://schemas.openxmlformats.org/officeDocument/2006/relationships/oleObject" Target="../embeddings/oleObject288.bin"/><Relationship Id="rId3" Type="http://schemas.openxmlformats.org/officeDocument/2006/relationships/oleObject" Target="../embeddings/oleObject276.bin"/><Relationship Id="rId21" Type="http://schemas.openxmlformats.org/officeDocument/2006/relationships/image" Target="../media/image271.wmf"/><Relationship Id="rId7" Type="http://schemas.openxmlformats.org/officeDocument/2006/relationships/oleObject" Target="../embeddings/oleObject278.bin"/><Relationship Id="rId12" Type="http://schemas.openxmlformats.org/officeDocument/2006/relationships/image" Target="../media/image255.wmf"/><Relationship Id="rId17" Type="http://schemas.openxmlformats.org/officeDocument/2006/relationships/image" Target="../media/image257.wmf"/><Relationship Id="rId25" Type="http://schemas.openxmlformats.org/officeDocument/2006/relationships/image" Target="../media/image27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3.bin"/><Relationship Id="rId20" Type="http://schemas.openxmlformats.org/officeDocument/2006/relationships/oleObject" Target="../embeddings/oleObject285.bin"/><Relationship Id="rId29" Type="http://schemas.openxmlformats.org/officeDocument/2006/relationships/image" Target="../media/image275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69.wmf"/><Relationship Id="rId11" Type="http://schemas.openxmlformats.org/officeDocument/2006/relationships/oleObject" Target="../embeddings/oleObject280.bin"/><Relationship Id="rId24" Type="http://schemas.openxmlformats.org/officeDocument/2006/relationships/oleObject" Target="../embeddings/oleObject287.bin"/><Relationship Id="rId5" Type="http://schemas.openxmlformats.org/officeDocument/2006/relationships/oleObject" Target="../embeddings/oleObject277.bin"/><Relationship Id="rId15" Type="http://schemas.openxmlformats.org/officeDocument/2006/relationships/image" Target="../media/image256.wmf"/><Relationship Id="rId23" Type="http://schemas.openxmlformats.org/officeDocument/2006/relationships/image" Target="../media/image272.wmf"/><Relationship Id="rId28" Type="http://schemas.openxmlformats.org/officeDocument/2006/relationships/oleObject" Target="../embeddings/oleObject289.bin"/><Relationship Id="rId10" Type="http://schemas.openxmlformats.org/officeDocument/2006/relationships/image" Target="../media/image254.wmf"/><Relationship Id="rId19" Type="http://schemas.openxmlformats.org/officeDocument/2006/relationships/image" Target="../media/image258.wmf"/><Relationship Id="rId31" Type="http://schemas.openxmlformats.org/officeDocument/2006/relationships/image" Target="../media/image276.wmf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279.bin"/><Relationship Id="rId14" Type="http://schemas.openxmlformats.org/officeDocument/2006/relationships/oleObject" Target="../embeddings/oleObject282.bin"/><Relationship Id="rId22" Type="http://schemas.openxmlformats.org/officeDocument/2006/relationships/oleObject" Target="../embeddings/oleObject286.bin"/><Relationship Id="rId27" Type="http://schemas.openxmlformats.org/officeDocument/2006/relationships/image" Target="../media/image274.wmf"/><Relationship Id="rId30" Type="http://schemas.openxmlformats.org/officeDocument/2006/relationships/oleObject" Target="../embeddings/oleObject29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3" Type="http://schemas.openxmlformats.org/officeDocument/2006/relationships/oleObject" Target="../embeddings/oleObject291.bin"/><Relationship Id="rId7" Type="http://schemas.openxmlformats.org/officeDocument/2006/relationships/image" Target="../media/image27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78.wmf"/><Relationship Id="rId5" Type="http://schemas.openxmlformats.org/officeDocument/2006/relationships/oleObject" Target="../embeddings/oleObject292.bin"/><Relationship Id="rId4" Type="http://schemas.openxmlformats.org/officeDocument/2006/relationships/image" Target="../media/image277.wmf"/><Relationship Id="rId9" Type="http://schemas.openxmlformats.org/officeDocument/2006/relationships/image" Target="../media/image27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image" Target="../media/image14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6.bin"/><Relationship Id="rId3" Type="http://schemas.openxmlformats.org/officeDocument/2006/relationships/oleObject" Target="../embeddings/oleObject294.bin"/><Relationship Id="rId7" Type="http://schemas.openxmlformats.org/officeDocument/2006/relationships/image" Target="../media/image26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295.bin"/><Relationship Id="rId4" Type="http://schemas.openxmlformats.org/officeDocument/2006/relationships/image" Target="../media/image280.wmf"/><Relationship Id="rId9" Type="http://schemas.openxmlformats.org/officeDocument/2006/relationships/image" Target="../media/image276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2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298.bin"/><Relationship Id="rId4" Type="http://schemas.openxmlformats.org/officeDocument/2006/relationships/image" Target="../media/image282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85.wmf"/><Relationship Id="rId5" Type="http://schemas.openxmlformats.org/officeDocument/2006/relationships/oleObject" Target="../embeddings/oleObject301.bin"/><Relationship Id="rId10" Type="http://schemas.openxmlformats.org/officeDocument/2006/relationships/image" Target="../media/image287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303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305.bin"/><Relationship Id="rId4" Type="http://schemas.openxmlformats.org/officeDocument/2006/relationships/image" Target="../media/image28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90.wmf"/><Relationship Id="rId5" Type="http://schemas.openxmlformats.org/officeDocument/2006/relationships/oleObject" Target="../embeddings/oleObject308.bin"/><Relationship Id="rId4" Type="http://schemas.openxmlformats.org/officeDocument/2006/relationships/image" Target="../media/image288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252.jpeg"/><Relationship Id="rId4" Type="http://schemas.openxmlformats.org/officeDocument/2006/relationships/image" Target="../media/image291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292.wmf"/><Relationship Id="rId4" Type="http://schemas.openxmlformats.org/officeDocument/2006/relationships/oleObject" Target="../embeddings/oleObject3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9.e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82447" y="2079625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32516" y="316774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8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50153" y="1632854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40554" y="3656237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Network Analysis</a:t>
            </a:r>
            <a:endParaRPr lang="en-US" sz="28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97" y="3191721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004" y="4215495"/>
            <a:ext cx="2468993" cy="24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19900" y="142101"/>
            <a:ext cx="215265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val="33350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150" y="14287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1290" y="5135013"/>
            <a:ext cx="6249340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apply a voltage across port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measure the current (with an ideal current meter) at port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All ports are short-circuited except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9009" y="1225261"/>
            <a:ext cx="200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13881"/>
              </p:ext>
            </p:extLst>
          </p:nvPr>
        </p:nvGraphicFramePr>
        <p:xfrm>
          <a:off x="998538" y="2861874"/>
          <a:ext cx="18065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0" name="Equation" r:id="rId3" imgW="952087" imgH="545863" progId="Equation.DSMT4">
                  <p:embed/>
                </p:oleObj>
              </mc:Choice>
              <mc:Fallback>
                <p:oleObj name="Equation" r:id="rId3" imgW="952087" imgH="54586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861874"/>
                        <a:ext cx="1806575" cy="1036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6463" y="1442888"/>
            <a:ext cx="3286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57399"/>
              </p:ext>
            </p:extLst>
          </p:nvPr>
        </p:nvGraphicFramePr>
        <p:xfrm>
          <a:off x="1155953" y="2165906"/>
          <a:ext cx="1649160" cy="5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1"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5953" y="2165906"/>
                        <a:ext cx="1649160" cy="5319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478" y="2145645"/>
            <a:ext cx="2027103" cy="10604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6581" y="3440233"/>
            <a:ext cx="185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26326"/>
              </p:ext>
            </p:extLst>
          </p:nvPr>
        </p:nvGraphicFramePr>
        <p:xfrm>
          <a:off x="1865239" y="2337188"/>
          <a:ext cx="1398460" cy="45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6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239" y="2337188"/>
                        <a:ext cx="1398460" cy="45111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797" y="3539453"/>
            <a:ext cx="3190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06166" y="1131179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34568"/>
              </p:ext>
            </p:extLst>
          </p:nvPr>
        </p:nvGraphicFramePr>
        <p:xfrm>
          <a:off x="5729249" y="2198200"/>
          <a:ext cx="18002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7" name="Equation" r:id="rId6" imgW="1800141" imgH="1028700" progId="Equation.DSMT4">
                  <p:embed/>
                </p:oleObj>
              </mc:Choice>
              <mc:Fallback>
                <p:oleObj name="Equation" r:id="rId6" imgW="1800141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9249" y="2198200"/>
                        <a:ext cx="180022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4393" y="3529928"/>
            <a:ext cx="3286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14375" y="1714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44998"/>
              </p:ext>
            </p:extLst>
          </p:nvPr>
        </p:nvGraphicFramePr>
        <p:xfrm>
          <a:off x="3765549" y="5757000"/>
          <a:ext cx="1711089" cy="65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2" name="Equation" r:id="rId3" imgW="698197" imgH="266584" progId="Equation.DSMT4">
                  <p:embed/>
                </p:oleObj>
              </mc:Choice>
              <mc:Fallback>
                <p:oleObj name="Equation" r:id="rId3" imgW="698197" imgH="266584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49" y="5757000"/>
                        <a:ext cx="1711089" cy="653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175" y="123825"/>
            <a:ext cx="82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Relation Between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962025"/>
            <a:ext cx="455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Relation between [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] and [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] matrices: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3646488" y="1567349"/>
          <a:ext cx="1477962" cy="42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3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1567349"/>
                        <a:ext cx="1477962" cy="421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3629025" y="2117725"/>
          <a:ext cx="1517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4" name="Equation" r:id="rId7" imgW="800100" imgH="228600" progId="Equation.DSMT4">
                  <p:embed/>
                </p:oleObj>
              </mc:Choice>
              <mc:Fallback>
                <p:oleObj name="Equation" r:id="rId7" imgW="8001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2117725"/>
                        <a:ext cx="15176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3243263" y="3333750"/>
          <a:ext cx="21336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5" name="Equation" r:id="rId9" imgW="1155700" imgH="533400" progId="Equation.DSMT4">
                  <p:embed/>
                </p:oleObj>
              </mc:Choice>
              <mc:Fallback>
                <p:oleObj name="Equation" r:id="rId9" imgW="1155700" imgH="533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333750"/>
                        <a:ext cx="21336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2741613" y="5024438"/>
          <a:ext cx="31178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6" name="Equation" r:id="rId11" imgW="1689100" imgH="228600" progId="Equation.DSMT4">
                  <p:embed/>
                </p:oleObj>
              </mc:Choice>
              <mc:Fallback>
                <p:oleObj name="Equation" r:id="rId11" imgW="16891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5024438"/>
                        <a:ext cx="31178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33600" y="2886075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5934075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Therefore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505325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It follows that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9491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Reciprocal Networks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408" y="1029777"/>
            <a:ext cx="7543800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If a network does not contain non-reciprocal devices or materials*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(i.e. ferrites, or active devices), then the network is “reciprocal”, which means that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matrices are symmetric.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94457" y="2393950"/>
          <a:ext cx="31670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Equation" r:id="rId3" imgW="1485900" imgH="279400" progId="Equation.DSMT4">
                  <p:embed/>
                </p:oleObj>
              </mc:Choice>
              <mc:Fallback>
                <p:oleObj name="Equation" r:id="rId3" imgW="1485900" imgH="2794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457" y="2393950"/>
                        <a:ext cx="31670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44" y="4838131"/>
            <a:ext cx="821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600" dirty="0" smtClean="0">
                <a:latin typeface="Arial" pitchFamily="34" charset="0"/>
                <a:cs typeface="Arial" pitchFamily="34" charset="0"/>
              </a:rPr>
              <a:t>* A reciprocal material is one that has symmetric permittivity and permeability matrices. A reciprocal device is one that is made from reciprocal materials.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088" y="2837857"/>
            <a:ext cx="227647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inverse of a symmetric matrix is symmetric.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7177" y="5551714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Example of a nonreciprocal material: a biased ferrite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655" y="5853854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(This is very useful for making isolators and circulators.)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91" name="Object 55"/>
          <p:cNvGraphicFramePr>
            <a:graphicFrameLocks noChangeAspect="1"/>
          </p:cNvGraphicFramePr>
          <p:nvPr/>
        </p:nvGraphicFramePr>
        <p:xfrm>
          <a:off x="952543" y="3087584"/>
          <a:ext cx="4614900" cy="45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Equation" r:id="rId5" imgW="2336800" imgH="228600" progId="Equation.DSMT4">
                  <p:embed/>
                </p:oleObj>
              </mc:Choice>
              <mc:Fallback>
                <p:oleObj name="Equation" r:id="rId5" imgW="2336800" imgH="2286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43" y="3087584"/>
                        <a:ext cx="4614900" cy="451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8182" y="3657601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(proof omitted)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375" y="12382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Reciprocal Materials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9" name="Object 14"/>
          <p:cNvGraphicFramePr>
            <a:graphicFrameLocks noChangeAspect="1"/>
          </p:cNvGraphicFramePr>
          <p:nvPr/>
        </p:nvGraphicFramePr>
        <p:xfrm>
          <a:off x="2998788" y="1111250"/>
          <a:ext cx="2974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9" name="Equation" r:id="rId3" imgW="1459866" imgH="266584" progId="Equation.DSMT4">
                  <p:embed/>
                </p:oleObj>
              </mc:Choice>
              <mc:Fallback>
                <p:oleObj name="Equation" r:id="rId3" imgW="1459866" imgH="266584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1111250"/>
                        <a:ext cx="29749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15"/>
          <p:cNvGraphicFramePr>
            <a:graphicFrameLocks noChangeAspect="1"/>
          </p:cNvGraphicFramePr>
          <p:nvPr/>
        </p:nvGraphicFramePr>
        <p:xfrm>
          <a:off x="955675" y="2058355"/>
          <a:ext cx="3197225" cy="132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0" name="Equation" r:id="rId5" imgW="1778000" imgH="736600" progId="Equation.DSMT4">
                  <p:embed/>
                </p:oleObj>
              </mc:Choice>
              <mc:Fallback>
                <p:oleObj name="Equation" r:id="rId5" imgW="1778000" imgH="736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058355"/>
                        <a:ext cx="3197225" cy="1324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15"/>
          <p:cNvGraphicFramePr>
            <a:graphicFrameLocks noChangeAspect="1"/>
          </p:cNvGraphicFramePr>
          <p:nvPr/>
        </p:nvGraphicFramePr>
        <p:xfrm>
          <a:off x="4914900" y="2049463"/>
          <a:ext cx="3357563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1" name="Equation" r:id="rId7" imgW="1866900" imgH="736600" progId="Equation.DSMT4">
                  <p:embed/>
                </p:oleObj>
              </mc:Choice>
              <mc:Fallback>
                <p:oleObj name="Equation" r:id="rId7" imgW="1866900" imgH="736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049463"/>
                        <a:ext cx="3357563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93863" y="5183188"/>
            <a:ext cx="987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Ferrite: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809875" y="4646004"/>
          <a:ext cx="2886075" cy="144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" name="Equation" r:id="rId9" imgW="1422400" imgH="711200" progId="Equation.DSMT4">
                  <p:embed/>
                </p:oleObj>
              </mc:Choice>
              <mc:Fallback>
                <p:oleObj name="Equation" r:id="rId9" imgW="1422400" imgH="71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4646004"/>
                        <a:ext cx="2886075" cy="1443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6197601" y="5095875"/>
          <a:ext cx="31952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" name="Equation" r:id="rId11" imgW="152334" imgH="279279" progId="Equation.DSMT4">
                  <p:embed/>
                </p:oleObj>
              </mc:Choice>
              <mc:Fallback>
                <p:oleObj name="Equation" r:id="rId11" imgW="152334" imgH="279279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1" y="5095875"/>
                        <a:ext cx="31952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538913" y="5146675"/>
            <a:ext cx="191590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symmetric!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2025" y="389572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Reciprocal: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66" name="Object 14"/>
          <p:cNvGraphicFramePr>
            <a:graphicFrameLocks noChangeAspect="1"/>
          </p:cNvGraphicFramePr>
          <p:nvPr/>
        </p:nvGraphicFramePr>
        <p:xfrm>
          <a:off x="2643188" y="3875712"/>
          <a:ext cx="1919287" cy="42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4" name="Equation" r:id="rId13" imgW="1079032" imgH="241195" progId="Equation.DSMT4">
                  <p:embed/>
                </p:oleObj>
              </mc:Choice>
              <mc:Fallback>
                <p:oleObj name="Equation" r:id="rId13" imgW="1079032" imgH="241195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875712"/>
                        <a:ext cx="1919287" cy="42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3915" y="5747658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(not a reciprocal material)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914400"/>
            <a:ext cx="86963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We can show that the equivalent circuits for reciprocal 2-port networks are: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" y="246697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T-equivalent</a:t>
            </a:r>
            <a:endParaRPr lang="en-US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" y="5248275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Pi-equivalent</a:t>
            </a:r>
            <a:endParaRPr lang="en-US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8775" y="0"/>
            <a:ext cx="599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Reciprocal Networks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5647" y="5747657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“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network”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41" y="3002478"/>
            <a:ext cx="13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“T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network”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60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547" y="1698604"/>
            <a:ext cx="5694363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48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274" y="209550"/>
            <a:ext cx="444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ABCD-Parameters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0700" y="1095375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are defined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2-port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networks.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695325" y="2222499"/>
          <a:ext cx="27921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3" name="Equation" r:id="rId3" imgW="1244600" imgH="482600" progId="Equation.DSMT4">
                  <p:embed/>
                </p:oleObj>
              </mc:Choice>
              <mc:Fallback>
                <p:oleObj name="Equation" r:id="rId3" imgW="1244600" imgH="48260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222499"/>
                        <a:ext cx="27921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419224" y="4086224"/>
          <a:ext cx="3209925" cy="183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4" name="Equation" r:id="rId5" imgW="1778000" imgH="1016000" progId="Equation.DSMT4">
                  <p:embed/>
                </p:oleObj>
              </mc:Choice>
              <mc:Fallback>
                <p:oleObj name="Equation" r:id="rId5" imgW="1778000" imgH="101600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4" y="4086224"/>
                        <a:ext cx="3209925" cy="183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37783" y="2040443"/>
            <a:ext cx="4273550" cy="1788845"/>
            <a:chOff x="4489656" y="1722809"/>
            <a:chExt cx="4273550" cy="178884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667662"/>
                </p:ext>
              </p:extLst>
            </p:nvPr>
          </p:nvGraphicFramePr>
          <p:xfrm>
            <a:off x="6114308" y="3125891"/>
            <a:ext cx="91916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65" name="Equation" r:id="rId7" imgW="545863" imgH="228501" progId="Equation.DSMT4">
                    <p:embed/>
                  </p:oleObj>
                </mc:Choice>
                <mc:Fallback>
                  <p:oleObj name="Equation" r:id="rId7" imgW="545863" imgH="228501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4308" y="3125891"/>
                          <a:ext cx="919163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8035" name="Picture 1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656" y="1722809"/>
              <a:ext cx="42735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8038" name="Object 150"/>
            <p:cNvGraphicFramePr>
              <a:graphicFrameLocks noChangeAspect="1"/>
            </p:cNvGraphicFramePr>
            <p:nvPr/>
          </p:nvGraphicFramePr>
          <p:xfrm>
            <a:off x="8387681" y="1880534"/>
            <a:ext cx="226929" cy="314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66"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7681" y="1880534"/>
                          <a:ext cx="226929" cy="31420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12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275" y="20002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Cascaded Networks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3892775" y="4324350"/>
            <a:ext cx="285750" cy="1962150"/>
          </a:xfrm>
          <a:prstGeom prst="rightBrace">
            <a:avLst>
              <a:gd name="adj1" fmla="val 6366"/>
              <a:gd name="adj2" fmla="val 4803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7996"/>
              </p:ext>
            </p:extLst>
          </p:nvPr>
        </p:nvGraphicFramePr>
        <p:xfrm>
          <a:off x="1458913" y="2828925"/>
          <a:ext cx="4205287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9" name="Equation" r:id="rId3" imgW="2578100" imgH="1498600" progId="Equation.DSMT4">
                  <p:embed/>
                </p:oleObj>
              </mc:Choice>
              <mc:Fallback>
                <p:oleObj name="Equation" r:id="rId3" imgW="2578100" imgH="14986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2828925"/>
                        <a:ext cx="4205287" cy="238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79486"/>
              </p:ext>
            </p:extLst>
          </p:nvPr>
        </p:nvGraphicFramePr>
        <p:xfrm>
          <a:off x="2253136" y="5553199"/>
          <a:ext cx="3336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0" name="Equation" r:id="rId5" imgW="1562100" imgH="482600" progId="Equation.DSMT4">
                  <p:embed/>
                </p:oleObj>
              </mc:Choice>
              <mc:Fallback>
                <p:oleObj name="Equation" r:id="rId5" imgW="1562100" imgH="4826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136" y="5553199"/>
                        <a:ext cx="3336412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4272" y="3016333"/>
            <a:ext cx="2998643" cy="132343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nice property of the ABCD matrix is that it is easy to use with cascaded networks: you simply multiply the ABCD matrices together.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8017" y="791773"/>
            <a:ext cx="7823675" cy="1849973"/>
            <a:chOff x="676893" y="724396"/>
            <a:chExt cx="7823675" cy="1849973"/>
          </a:xfrm>
        </p:grpSpPr>
        <p:pic>
          <p:nvPicPr>
            <p:cNvPr id="49270" name="Picture 1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3443" y="1059894"/>
              <a:ext cx="747712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76893" y="724396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Port 1</a:t>
              </a:r>
              <a:endPara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64482" y="746165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Port 2</a:t>
              </a:r>
              <a:endPara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9271" name="Object 119"/>
            <p:cNvGraphicFramePr>
              <a:graphicFrameLocks noChangeAspect="1"/>
            </p:cNvGraphicFramePr>
            <p:nvPr/>
          </p:nvGraphicFramePr>
          <p:xfrm>
            <a:off x="8080073" y="1149049"/>
            <a:ext cx="226771" cy="313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31" name="Equation" r:id="rId8" imgW="164880" imgH="228600" progId="Equation.DSMT4">
                    <p:embed/>
                  </p:oleObj>
                </mc:Choice>
                <mc:Fallback>
                  <p:oleObj name="Equation" r:id="rId8" imgW="164880" imgH="228600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0073" y="1149049"/>
                          <a:ext cx="226771" cy="31399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72" name="Object 120"/>
            <p:cNvGraphicFramePr>
              <a:graphicFrameLocks noChangeAspect="1"/>
            </p:cNvGraphicFramePr>
            <p:nvPr/>
          </p:nvGraphicFramePr>
          <p:xfrm>
            <a:off x="8052285" y="1867033"/>
            <a:ext cx="139700" cy="1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32" name="Equation" r:id="rId10" imgW="139680" imgH="101520" progId="Equation.DSMT4">
                    <p:embed/>
                  </p:oleObj>
                </mc:Choice>
                <mc:Fallback>
                  <p:oleObj name="Equation" r:id="rId10" imgW="139680" imgH="101520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285" y="1867033"/>
                          <a:ext cx="139700" cy="10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73" name="Object 121"/>
            <p:cNvGraphicFramePr>
              <a:graphicFrameLocks noChangeAspect="1"/>
            </p:cNvGraphicFramePr>
            <p:nvPr/>
          </p:nvGraphicFramePr>
          <p:xfrm>
            <a:off x="1229560" y="1886283"/>
            <a:ext cx="139700" cy="1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33" name="Equation" r:id="rId12" imgW="139680" imgH="101520" progId="Equation.DSMT4">
                    <p:embed/>
                  </p:oleObj>
                </mc:Choice>
                <mc:Fallback>
                  <p:oleObj name="Equation" r:id="rId12" imgW="139680" imgH="101520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560" y="1886283"/>
                          <a:ext cx="139700" cy="10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929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2425" y="1427162"/>
            <a:ext cx="8420100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At high frequencies,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parameters are difficult </a:t>
            </a:r>
            <a:b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(if not impossible) to measure.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not always uniquely defined (e.g., microstrip, waveguides).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ven if defined,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are extremely difficult to measure (particularly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Required open and short-circuit conditions are often difficult to achieve.</a:t>
            </a:r>
            <a:r>
              <a:rPr lang="en-US" sz="2000" dirty="0" smtClean="0">
                <a:solidFill>
                  <a:srgbClr val="3333FF"/>
                </a:solidFill>
              </a:rPr>
              <a:t/>
            </a:r>
            <a:br>
              <a:rPr lang="en-US" sz="2000" dirty="0" smtClean="0">
                <a:solidFill>
                  <a:srgbClr val="3333FF"/>
                </a:solidFill>
              </a:rPr>
            </a:br>
            <a:endParaRPr lang="en-US" sz="2000" dirty="0" smtClean="0">
              <a:solidFill>
                <a:srgbClr val="3333FF"/>
              </a:solidFill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Scattering (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 parameters are often the best</a:t>
            </a:r>
            <a:b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representation for multi-port networks at high frequency. 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860" y="171450"/>
            <a:ext cx="4775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015" y="5391398"/>
            <a:ext cx="819557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 can always convert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parameters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parameters.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2717" y="152199"/>
            <a:ext cx="6211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(cont.)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418" y="5557653"/>
            <a:ext cx="77462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Keysight (formerly Agilent) VNA shown performing a measurement.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257" y="1031169"/>
            <a:ext cx="86963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 Vector Network Analyzer (VNA) is usually used to measure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parameters. 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40440" y="1775402"/>
            <a:ext cx="5620381" cy="3375526"/>
            <a:chOff x="1326684" y="1502270"/>
            <a:chExt cx="5620381" cy="3375526"/>
          </a:xfrm>
        </p:grpSpPr>
        <p:pic>
          <p:nvPicPr>
            <p:cNvPr id="114694" name="Picture 6" descr="Network Analyzers "/>
            <p:cNvPicPr>
              <a:picLocks noChangeAspect="1" noChangeArrowheads="1"/>
            </p:cNvPicPr>
            <p:nvPr/>
          </p:nvPicPr>
          <p:blipFill>
            <a:blip r:embed="rId2" cstate="print"/>
            <a:srcRect l="45321"/>
            <a:stretch>
              <a:fillRect/>
            </a:stretch>
          </p:blipFill>
          <p:spPr bwMode="auto">
            <a:xfrm>
              <a:off x="1840676" y="1502270"/>
              <a:ext cx="5106389" cy="290347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326684" y="4381994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Port 1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042556" y="3930732"/>
              <a:ext cx="1033153" cy="3918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55029" y="457001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Port 2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4381996" y="4037611"/>
              <a:ext cx="558139" cy="5106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2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3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Multiport Networks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7894" y="1788424"/>
            <a:ext cx="43937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Equal and opposite currents are assumed on the two wires of a port.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863" y="2998560"/>
            <a:ext cx="552132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717" y="4874037"/>
            <a:ext cx="72993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31471" y="932015"/>
            <a:ext cx="8534400" cy="70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general circuit can be represented by a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multi-port network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where the “ports” are defined as access terminals at which we can define voltages and currents.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27907" y="2324594"/>
            <a:ext cx="1392780" cy="466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Examples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602" y="2971201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 One-port network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125" y="4382387"/>
            <a:ext cx="251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 Two-port network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148" y="1213510"/>
            <a:ext cx="7374577" cy="70788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For scattering parameters, we think in terms of incident and reflected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waves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on transmission lines connected to a device.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2717" y="152199"/>
            <a:ext cx="6211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0331" name="Picture 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932" y="2698132"/>
            <a:ext cx="7315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006927" y="5118264"/>
            <a:ext cx="498854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coefficients represent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incident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waves.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coefficients represent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reflected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waves.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1080" y="3146839"/>
            <a:ext cx="34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On each transmission line: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49706"/>
              </p:ext>
            </p:extLst>
          </p:nvPr>
        </p:nvGraphicFramePr>
        <p:xfrm>
          <a:off x="2460625" y="3717925"/>
          <a:ext cx="44037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7" name="Equation" r:id="rId3" imgW="2806700" imgH="736600" progId="Equation.DSMT4">
                  <p:embed/>
                </p:oleObj>
              </mc:Choice>
              <mc:Fallback>
                <p:oleObj name="Equation" r:id="rId3" imgW="2806700" imgH="7366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3717925"/>
                        <a:ext cx="44037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61458"/>
              </p:ext>
            </p:extLst>
          </p:nvPr>
        </p:nvGraphicFramePr>
        <p:xfrm>
          <a:off x="6000065" y="4301251"/>
          <a:ext cx="745119" cy="33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8" name="Equation" r:id="rId5" imgW="457002" imgH="203112" progId="Equation.DSMT4">
                  <p:embed/>
                </p:oleObj>
              </mc:Choice>
              <mc:Fallback>
                <p:oleObj name="Equation" r:id="rId5" imgW="457002" imgH="203112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065" y="4301251"/>
                        <a:ext cx="745119" cy="331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472717" y="152199"/>
            <a:ext cx="6211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0330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19337"/>
              </p:ext>
            </p:extLst>
          </p:nvPr>
        </p:nvGraphicFramePr>
        <p:xfrm>
          <a:off x="1923494" y="5728923"/>
          <a:ext cx="4619810" cy="84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9" name="Equation" r:id="rId7" imgW="2921000" imgH="533400" progId="Equation.DSMT4">
                  <p:embed/>
                </p:oleObj>
              </mc:Choice>
              <mc:Fallback>
                <p:oleObj name="Equation" r:id="rId7" imgW="2921000" imgH="5334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494" y="5728923"/>
                        <a:ext cx="4619810" cy="84421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331" name="Picture 1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029" y="1149886"/>
            <a:ext cx="7315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500" y="5189025"/>
            <a:ext cx="56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We define </a:t>
            </a:r>
            <a:r>
              <a:rPr lang="en-US" sz="2000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normalized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voltage wave functions: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876" y="1369375"/>
            <a:ext cx="721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Why are the wave functions (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 defined as they are? 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8655" y="101869"/>
            <a:ext cx="61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6795" y="2390660"/>
            <a:ext cx="8005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normalization makes power calculation easy (see next slide).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[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matrix is unitary (discussed later).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215" y="910245"/>
            <a:ext cx="395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Power Calculations </a:t>
            </a: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16" y="4943977"/>
            <a:ext cx="99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34827"/>
              </p:ext>
            </p:extLst>
          </p:nvPr>
        </p:nvGraphicFramePr>
        <p:xfrm>
          <a:off x="965159" y="3535424"/>
          <a:ext cx="41783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6" name="Equation" r:id="rId3" imgW="2679700" imgH="520700" progId="Equation.DSMT4">
                  <p:embed/>
                </p:oleObj>
              </mc:Choice>
              <mc:Fallback>
                <p:oleObj name="Equation" r:id="rId3" imgW="2679700" imgH="5207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59" y="3535424"/>
                        <a:ext cx="41783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775125"/>
              </p:ext>
            </p:extLst>
          </p:nvPr>
        </p:nvGraphicFramePr>
        <p:xfrm>
          <a:off x="2032000" y="4932363"/>
          <a:ext cx="19764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7" name="Equation" r:id="rId5" imgW="1294838" imgH="266584" progId="Equation.DSMT4">
                  <p:embed/>
                </p:oleObj>
              </mc:Choice>
              <mc:Fallback>
                <p:oleObj name="Equation" r:id="rId5" imgW="1294838" imgH="266584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932363"/>
                        <a:ext cx="19764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8655" y="101869"/>
            <a:ext cx="61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3897" y="3813499"/>
            <a:ext cx="349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(assuming lossless lines, so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real)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5437" name="Object 141"/>
          <p:cNvGraphicFramePr>
            <a:graphicFrameLocks noChangeAspect="1"/>
          </p:cNvGraphicFramePr>
          <p:nvPr/>
        </p:nvGraphicFramePr>
        <p:xfrm>
          <a:off x="1754188" y="5510213"/>
          <a:ext cx="23637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8" name="Equation" r:id="rId7" imgW="1548728" imgH="393529" progId="Equation.DSMT4">
                  <p:embed/>
                </p:oleObj>
              </mc:Choice>
              <mc:Fallback>
                <p:oleObj name="Equation" r:id="rId7" imgW="1548728" imgH="393529" progId="Equation.DSMT4">
                  <p:embed/>
                  <p:pic>
                    <p:nvPicPr>
                      <p:cNvPr id="55437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5510213"/>
                        <a:ext cx="236378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85773" y="4823660"/>
            <a:ext cx="132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Similarly,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43803"/>
              </p:ext>
            </p:extLst>
          </p:nvPr>
        </p:nvGraphicFramePr>
        <p:xfrm>
          <a:off x="5184674" y="5378768"/>
          <a:ext cx="3213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9" name="Equation" r:id="rId9" imgW="1981200" imgH="520700" progId="Equation.DSMT4">
                  <p:embed/>
                </p:oleObj>
              </mc:Choice>
              <mc:Fallback>
                <p:oleObj name="Equation" r:id="rId9" imgW="1981200" imgH="5207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674" y="5378768"/>
                        <a:ext cx="32131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439" name="Picture 14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9422" y="1592244"/>
            <a:ext cx="6882554" cy="15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443" name="Object 147"/>
          <p:cNvGraphicFramePr>
            <a:graphicFrameLocks noChangeAspect="1"/>
          </p:cNvGraphicFramePr>
          <p:nvPr/>
        </p:nvGraphicFramePr>
        <p:xfrm>
          <a:off x="546099" y="3235023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0" name="Equation" r:id="rId12" imgW="736560" imgH="330120" progId="Equation.DSMT4">
                  <p:embed/>
                </p:oleObj>
              </mc:Choice>
              <mc:Fallback>
                <p:oleObj name="Equation" r:id="rId12" imgW="736560" imgH="330120" progId="Equation.DSMT4">
                  <p:embed/>
                  <p:pic>
                    <p:nvPicPr>
                      <p:cNvPr id="55443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99" y="3235023"/>
                        <a:ext cx="736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1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One-Port Network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05712"/>
              </p:ext>
            </p:extLst>
          </p:nvPr>
        </p:nvGraphicFramePr>
        <p:xfrm>
          <a:off x="574279" y="1314716"/>
          <a:ext cx="1933575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" name="Equation" r:id="rId3" imgW="1193800" imgH="1485900" progId="Equation.DSMT4">
                  <p:embed/>
                </p:oleObj>
              </mc:Choice>
              <mc:Fallback>
                <p:oleObj name="Equation" r:id="rId3" imgW="1193800" imgH="148590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79" y="1314716"/>
                        <a:ext cx="1933575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1347" name="Object 147"/>
          <p:cNvGraphicFramePr>
            <a:graphicFrameLocks noChangeAspect="1"/>
          </p:cNvGraphicFramePr>
          <p:nvPr/>
        </p:nvGraphicFramePr>
        <p:xfrm>
          <a:off x="1984333" y="5572023"/>
          <a:ext cx="4558971" cy="8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" name="Equation" r:id="rId5" imgW="2870200" imgH="533400" progId="Equation.DSMT4">
                  <p:embed/>
                </p:oleObj>
              </mc:Choice>
              <mc:Fallback>
                <p:oleObj name="Equation" r:id="rId5" imgW="2870200" imgH="53340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33" y="5572023"/>
                        <a:ext cx="4558971" cy="847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5366" y="4184236"/>
            <a:ext cx="2470067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For a one-port network,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the same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graphicFrame>
        <p:nvGraphicFramePr>
          <p:cNvPr id="51348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05762"/>
              </p:ext>
            </p:extLst>
          </p:nvPr>
        </p:nvGraphicFramePr>
        <p:xfrm>
          <a:off x="3294044" y="4306736"/>
          <a:ext cx="13192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5"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44" y="4306736"/>
                        <a:ext cx="1319212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0" name="Picture 1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0642" y="831623"/>
            <a:ext cx="46212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01288" y="5070764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093924"/>
              </p:ext>
            </p:extLst>
          </p:nvPr>
        </p:nvGraphicFramePr>
        <p:xfrm>
          <a:off x="3093443" y="3288020"/>
          <a:ext cx="2095501" cy="5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6" name="Equation" r:id="rId10" imgW="1015920" imgH="253800" progId="Equation.DSMT4">
                  <p:embed/>
                </p:oleObj>
              </mc:Choice>
              <mc:Fallback>
                <p:oleObj name="Equation" r:id="rId10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93443" y="3288020"/>
                        <a:ext cx="2095501" cy="5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0508" y="3365516"/>
            <a:ext cx="317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one-port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10225" y="3960430"/>
            <a:ext cx="24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Scattering matrix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50711"/>
              </p:ext>
            </p:extLst>
          </p:nvPr>
        </p:nvGraphicFramePr>
        <p:xfrm>
          <a:off x="1930029" y="3669043"/>
          <a:ext cx="3198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7" name="Equation" r:id="rId3" imgW="1778000" imgH="508000" progId="Equation.DSMT4">
                  <p:embed/>
                </p:oleObj>
              </mc:Choice>
              <mc:Fallback>
                <p:oleObj name="Equation" r:id="rId3" imgW="1778000" imgH="5080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029" y="3669043"/>
                        <a:ext cx="31988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3384468" y="4569903"/>
            <a:ext cx="2968831" cy="845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53299" y="4581779"/>
            <a:ext cx="213756" cy="999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892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Two-Port Network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2285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93" y="1171348"/>
            <a:ext cx="73040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302895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linearity: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7587" y="481940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1609292" y="5388739"/>
          <a:ext cx="56181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6" imgW="3124200" imgH="508000" progId="Equation.DSMT4">
                  <p:embed/>
                </p:oleObj>
              </mc:Choice>
              <mc:Fallback>
                <p:oleObj name="Equation" r:id="rId6" imgW="3124200" imgH="5080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292" y="5388739"/>
                        <a:ext cx="56181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56826" y="2412725"/>
            <a:ext cx="129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Output is matched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89196" y="2775279"/>
            <a:ext cx="457201" cy="26161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3469655"/>
            <a:ext cx="119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Input is matched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6361" y="2743196"/>
            <a:ext cx="3428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input reflection coef.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w/ output matched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reverse transmission </a:t>
            </a:r>
            <a:r>
              <a:rPr lang="en-US" sz="2000" dirty="0" err="1" smtClean="0">
                <a:solidFill>
                  <a:srgbClr val="FF0000"/>
                </a:solidFill>
              </a:rPr>
              <a:t>coef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w/ input matched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forward transmission </a:t>
            </a:r>
            <a:r>
              <a:rPr lang="en-US" sz="2000" dirty="0" err="1" smtClean="0">
                <a:solidFill>
                  <a:srgbClr val="FF0000"/>
                </a:solidFill>
              </a:rPr>
              <a:t>coef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w/ output matched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output reflection </a:t>
            </a:r>
            <a:r>
              <a:rPr lang="en-US" sz="2000" dirty="0" err="1" smtClean="0">
                <a:solidFill>
                  <a:srgbClr val="FF0000"/>
                </a:solidFill>
              </a:rPr>
              <a:t>coef</a:t>
            </a:r>
            <a:r>
              <a:rPr lang="en-US" sz="2000" dirty="0" smtClean="0">
                <a:solidFill>
                  <a:srgbClr val="FF0000"/>
                </a:solidFill>
              </a:rPr>
              <a:t>. 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w/ input matched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63512"/>
              </p:ext>
            </p:extLst>
          </p:nvPr>
        </p:nvGraphicFramePr>
        <p:xfrm>
          <a:off x="2892971" y="967499"/>
          <a:ext cx="3088730" cy="92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3" name="Equation" r:id="rId3" imgW="1701800" imgH="508000" progId="Equation.DSMT4">
                  <p:embed/>
                </p:oleObj>
              </mc:Choice>
              <mc:Fallback>
                <p:oleObj name="Equation" r:id="rId3" imgW="1701800" imgH="5080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971" y="967499"/>
                        <a:ext cx="3088730" cy="92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17146"/>
              </p:ext>
            </p:extLst>
          </p:nvPr>
        </p:nvGraphicFramePr>
        <p:xfrm>
          <a:off x="875899" y="2422572"/>
          <a:ext cx="1709353" cy="382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4" name="Equation" r:id="rId5" imgW="965200" imgH="2159000" progId="Equation.DSMT4">
                  <p:embed/>
                </p:oleObj>
              </mc:Choice>
              <mc:Fallback>
                <p:oleObj name="Equation" r:id="rId5" imgW="965200" imgH="215900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99" y="2422572"/>
                        <a:ext cx="1709353" cy="382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4283241" y="2974201"/>
            <a:ext cx="77964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310513" y="3896622"/>
            <a:ext cx="77964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10514" y="4782147"/>
            <a:ext cx="77964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20140" y="5744673"/>
            <a:ext cx="77964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5213" y="4490180"/>
            <a:ext cx="123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Output is matched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5263" y="5325730"/>
            <a:ext cx="116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Input is matched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436796" y="3794454"/>
            <a:ext cx="457201" cy="26161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493946" y="4746954"/>
            <a:ext cx="457201" cy="26161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474896" y="5708979"/>
            <a:ext cx="457201" cy="26161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892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Two-Port Network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6522052" y="1767907"/>
          <a:ext cx="17018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0" name="Equation" r:id="rId3" imgW="1701720" imgH="3822840" progId="Equation.DSMT4">
                  <p:embed/>
                </p:oleObj>
              </mc:Choice>
              <mc:Fallback>
                <p:oleObj name="Equation" r:id="rId3" imgW="1701720" imgH="3822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052" y="1767907"/>
                        <a:ext cx="1701800" cy="382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1" name="Object 27"/>
          <p:cNvGraphicFramePr>
            <a:graphicFrameLocks noChangeAspect="1"/>
          </p:cNvGraphicFramePr>
          <p:nvPr/>
        </p:nvGraphicFramePr>
        <p:xfrm>
          <a:off x="698867" y="1349522"/>
          <a:ext cx="325874" cy="36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1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67" y="1349522"/>
                        <a:ext cx="325874" cy="36660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2" name="Object 28"/>
          <p:cNvGraphicFramePr>
            <a:graphicFrameLocks noChangeAspect="1"/>
          </p:cNvGraphicFramePr>
          <p:nvPr/>
        </p:nvGraphicFramePr>
        <p:xfrm>
          <a:off x="696495" y="2803669"/>
          <a:ext cx="330619" cy="35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2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95" y="2803669"/>
                        <a:ext cx="330619" cy="35006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3" name="Object 29"/>
          <p:cNvGraphicFramePr>
            <a:graphicFrameLocks noChangeAspect="1"/>
          </p:cNvGraphicFramePr>
          <p:nvPr/>
        </p:nvGraphicFramePr>
        <p:xfrm>
          <a:off x="691994" y="4273727"/>
          <a:ext cx="339621" cy="35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3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4" y="4273727"/>
                        <a:ext cx="339621" cy="35959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4" name="Object 30"/>
          <p:cNvGraphicFramePr>
            <a:graphicFrameLocks noChangeAspect="1"/>
          </p:cNvGraphicFramePr>
          <p:nvPr/>
        </p:nvGraphicFramePr>
        <p:xfrm>
          <a:off x="694567" y="5678670"/>
          <a:ext cx="334475" cy="35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4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67" y="5678670"/>
                        <a:ext cx="334475" cy="35415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6892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Two-Port Network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359" y="1058863"/>
            <a:ext cx="3701471" cy="1085446"/>
            <a:chOff x="1839359" y="1058863"/>
            <a:chExt cx="3701471" cy="1085446"/>
          </a:xfrm>
        </p:grpSpPr>
        <p:sp>
          <p:nvSpPr>
            <p:cNvPr id="21" name="Rectangle 20"/>
            <p:cNvSpPr/>
            <p:nvPr/>
          </p:nvSpPr>
          <p:spPr>
            <a:xfrm>
              <a:off x="2736111" y="1068414"/>
              <a:ext cx="798897" cy="97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39359" y="1357171"/>
              <a:ext cx="906378" cy="373781"/>
              <a:chOff x="980174" y="1771048"/>
              <a:chExt cx="906378" cy="37378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80174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541426" y="1355568"/>
              <a:ext cx="896753" cy="373781"/>
              <a:chOff x="989799" y="1771048"/>
              <a:chExt cx="896753" cy="37378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89799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9558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108095"/>
                </p:ext>
              </p:extLst>
            </p:nvPr>
          </p:nvGraphicFramePr>
          <p:xfrm>
            <a:off x="4254629" y="1453154"/>
            <a:ext cx="455261" cy="260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5" name="Equation" r:id="rId13" imgW="177480" imgH="101520" progId="Equation.DSMT4">
                    <p:embed/>
                  </p:oleObj>
                </mc:Choice>
                <mc:Fallback>
                  <p:oleObj name="Equation" r:id="rId13" imgW="177480" imgH="10152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629" y="1453154"/>
                          <a:ext cx="455261" cy="260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ight Arrow 32"/>
            <p:cNvSpPr/>
            <p:nvPr/>
          </p:nvSpPr>
          <p:spPr>
            <a:xfrm>
              <a:off x="2139345" y="1383146"/>
              <a:ext cx="317634" cy="125129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flipH="1">
              <a:off x="2128116" y="1576481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559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660628"/>
                </p:ext>
              </p:extLst>
            </p:nvPr>
          </p:nvGraphicFramePr>
          <p:xfrm>
            <a:off x="2233995" y="1058863"/>
            <a:ext cx="120650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6" name="Equation" r:id="rId15" imgW="88560" imgH="164880" progId="Equation.DSMT4">
                    <p:embed/>
                  </p:oleObj>
                </mc:Choice>
                <mc:Fallback>
                  <p:oleObj name="Equation" r:id="rId15" imgW="88560" imgH="1648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995" y="1058863"/>
                          <a:ext cx="120650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59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574454"/>
                </p:ext>
              </p:extLst>
            </p:nvPr>
          </p:nvGraphicFramePr>
          <p:xfrm>
            <a:off x="2134768" y="1802670"/>
            <a:ext cx="253465" cy="285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7" name="Equation" r:id="rId17" imgW="203040" imgH="228600" progId="Equation.DSMT4">
                    <p:embed/>
                  </p:oleObj>
                </mc:Choice>
                <mc:Fallback>
                  <p:oleObj name="Equation" r:id="rId17" imgW="20304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4768" y="1802670"/>
                          <a:ext cx="253465" cy="285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59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705749"/>
                </p:ext>
              </p:extLst>
            </p:nvPr>
          </p:nvGraphicFramePr>
          <p:xfrm>
            <a:off x="2818477" y="1395672"/>
            <a:ext cx="169659" cy="275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8" name="Equation" r:id="rId19" imgW="101520" imgH="164880" progId="Equation.DSMT4">
                    <p:embed/>
                  </p:oleObj>
                </mc:Choice>
                <mc:Fallback>
                  <p:oleObj name="Equation" r:id="rId19" imgW="101520" imgH="1648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477" y="1395672"/>
                          <a:ext cx="169659" cy="275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59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1128580"/>
                </p:ext>
              </p:extLst>
            </p:nvPr>
          </p:nvGraphicFramePr>
          <p:xfrm>
            <a:off x="3249660" y="1382673"/>
            <a:ext cx="217972" cy="28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9" name="Equation" r:id="rId21" imgW="126720" imgH="164880" progId="Equation.DSMT4">
                    <p:embed/>
                  </p:oleObj>
                </mc:Choice>
                <mc:Fallback>
                  <p:oleObj name="Equation" r:id="rId21" imgW="126720" imgH="1648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60" y="1382673"/>
                          <a:ext cx="217972" cy="28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3727513" y="1867310"/>
              <a:ext cx="1813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Matched or semi-infinite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3736001" y="1499344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4970" y="2465567"/>
            <a:ext cx="3625518" cy="1053451"/>
            <a:chOff x="814970" y="2465567"/>
            <a:chExt cx="3625518" cy="1053451"/>
          </a:xfrm>
        </p:grpSpPr>
        <p:sp>
          <p:nvSpPr>
            <p:cNvPr id="70" name="Rectangle 69"/>
            <p:cNvSpPr/>
            <p:nvPr/>
          </p:nvSpPr>
          <p:spPr>
            <a:xfrm>
              <a:off x="2738420" y="2529746"/>
              <a:ext cx="798897" cy="97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841668" y="2818503"/>
              <a:ext cx="906378" cy="373781"/>
              <a:chOff x="980174" y="1771048"/>
              <a:chExt cx="906378" cy="373781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80174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543735" y="2816900"/>
              <a:ext cx="896753" cy="373781"/>
              <a:chOff x="989799" y="1771048"/>
              <a:chExt cx="896753" cy="37378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89799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668018"/>
                </p:ext>
              </p:extLst>
            </p:nvPr>
          </p:nvGraphicFramePr>
          <p:xfrm>
            <a:off x="1532987" y="2914485"/>
            <a:ext cx="455261" cy="260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0" name="Equation" r:id="rId23" imgW="177480" imgH="101520" progId="Equation.DSMT4">
                    <p:embed/>
                  </p:oleObj>
                </mc:Choice>
                <mc:Fallback>
                  <p:oleObj name="Equation" r:id="rId23" imgW="177480" imgH="1015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2987" y="2914485"/>
                          <a:ext cx="455261" cy="260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ight Arrow 77"/>
            <p:cNvSpPr/>
            <p:nvPr/>
          </p:nvSpPr>
          <p:spPr>
            <a:xfrm flipH="1">
              <a:off x="2141654" y="2943631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/>
            <p:cNvSpPr/>
            <p:nvPr/>
          </p:nvSpPr>
          <p:spPr>
            <a:xfrm flipH="1">
              <a:off x="3728219" y="2873141"/>
              <a:ext cx="317634" cy="125129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9803093"/>
                </p:ext>
              </p:extLst>
            </p:nvPr>
          </p:nvGraphicFramePr>
          <p:xfrm>
            <a:off x="3849500" y="2516981"/>
            <a:ext cx="137427" cy="223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1" name="Equation" r:id="rId24" imgW="101520" imgH="164880" progId="Equation.DSMT4">
                    <p:embed/>
                  </p:oleObj>
                </mc:Choice>
                <mc:Fallback>
                  <p:oleObj name="Equation" r:id="rId24" imgW="101520" imgH="1648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500" y="2516981"/>
                          <a:ext cx="137427" cy="223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7942059"/>
                </p:ext>
              </p:extLst>
            </p:nvPr>
          </p:nvGraphicFramePr>
          <p:xfrm>
            <a:off x="2186189" y="2465567"/>
            <a:ext cx="269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2" name="Equation" r:id="rId26" imgW="215640" imgH="228600" progId="Equation.DSMT4">
                    <p:embed/>
                  </p:oleObj>
                </mc:Choice>
                <mc:Fallback>
                  <p:oleObj name="Equation" r:id="rId26" imgW="21564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6189" y="2465567"/>
                          <a:ext cx="2698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2076849"/>
                </p:ext>
              </p:extLst>
            </p:nvPr>
          </p:nvGraphicFramePr>
          <p:xfrm>
            <a:off x="2820786" y="2857004"/>
            <a:ext cx="169659" cy="275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3" name="Equation" r:id="rId28" imgW="101520" imgH="164880" progId="Equation.DSMT4">
                    <p:embed/>
                  </p:oleObj>
                </mc:Choice>
                <mc:Fallback>
                  <p:oleObj name="Equation" r:id="rId28" imgW="101520" imgH="1648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786" y="2857004"/>
                          <a:ext cx="169659" cy="275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647790"/>
                </p:ext>
              </p:extLst>
            </p:nvPr>
          </p:nvGraphicFramePr>
          <p:xfrm>
            <a:off x="3223094" y="2863255"/>
            <a:ext cx="217972" cy="28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4" name="Equation" r:id="rId30" imgW="126720" imgH="164880" progId="Equation.DSMT4">
                    <p:embed/>
                  </p:oleObj>
                </mc:Choice>
                <mc:Fallback>
                  <p:oleObj name="Equation" r:id="rId30" imgW="126720" imgH="1648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3094" y="2863255"/>
                          <a:ext cx="217972" cy="28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814970" y="3242019"/>
              <a:ext cx="1813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Matched or semi-infinite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>
            <a:xfrm>
              <a:off x="3734763" y="3040244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36911" y="3944650"/>
            <a:ext cx="3701471" cy="1139677"/>
            <a:chOff x="1836911" y="3944650"/>
            <a:chExt cx="3701471" cy="1139677"/>
          </a:xfrm>
        </p:grpSpPr>
        <p:sp>
          <p:nvSpPr>
            <p:cNvPr id="55" name="Rectangle 54"/>
            <p:cNvSpPr/>
            <p:nvPr/>
          </p:nvSpPr>
          <p:spPr>
            <a:xfrm>
              <a:off x="2733663" y="4008432"/>
              <a:ext cx="798897" cy="97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836911" y="4297189"/>
              <a:ext cx="906378" cy="373781"/>
              <a:chOff x="980174" y="1771048"/>
              <a:chExt cx="906378" cy="373781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80174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538978" y="4295586"/>
              <a:ext cx="896753" cy="373781"/>
              <a:chOff x="989799" y="1771048"/>
              <a:chExt cx="896753" cy="37378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89799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7954275"/>
                </p:ext>
              </p:extLst>
            </p:nvPr>
          </p:nvGraphicFramePr>
          <p:xfrm>
            <a:off x="4252181" y="4393172"/>
            <a:ext cx="455261" cy="260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5" name="Equation" r:id="rId32" imgW="177480" imgH="101520" progId="Equation.DSMT4">
                    <p:embed/>
                  </p:oleObj>
                </mc:Choice>
                <mc:Fallback>
                  <p:oleObj name="Equation" r:id="rId32" imgW="177480" imgH="10152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181" y="4393172"/>
                          <a:ext cx="455261" cy="260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ight Arrow 62"/>
            <p:cNvSpPr/>
            <p:nvPr/>
          </p:nvSpPr>
          <p:spPr>
            <a:xfrm>
              <a:off x="2136897" y="4334181"/>
              <a:ext cx="317634" cy="125129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3761962" y="4420713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557739"/>
                </p:ext>
              </p:extLst>
            </p:nvPr>
          </p:nvGraphicFramePr>
          <p:xfrm>
            <a:off x="2230438" y="3963988"/>
            <a:ext cx="11906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6" name="Equation" r:id="rId33" imgW="88560" imgH="164880" progId="Equation.DSMT4">
                    <p:embed/>
                  </p:oleObj>
                </mc:Choice>
                <mc:Fallback>
                  <p:oleObj name="Equation" r:id="rId33" imgW="88560" imgH="1648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438" y="3963988"/>
                          <a:ext cx="119062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3257086"/>
                </p:ext>
              </p:extLst>
            </p:nvPr>
          </p:nvGraphicFramePr>
          <p:xfrm>
            <a:off x="3827081" y="3944650"/>
            <a:ext cx="269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7" name="Equation" r:id="rId35" imgW="215640" imgH="228600" progId="Equation.DSMT4">
                    <p:embed/>
                  </p:oleObj>
                </mc:Choice>
                <mc:Fallback>
                  <p:oleObj name="Equation" r:id="rId35" imgW="21564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081" y="3944650"/>
                          <a:ext cx="2698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6264244"/>
                </p:ext>
              </p:extLst>
            </p:nvPr>
          </p:nvGraphicFramePr>
          <p:xfrm>
            <a:off x="2816029" y="4335690"/>
            <a:ext cx="169659" cy="275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8" name="Equation" r:id="rId37" imgW="101520" imgH="164880" progId="Equation.DSMT4">
                    <p:embed/>
                  </p:oleObj>
                </mc:Choice>
                <mc:Fallback>
                  <p:oleObj name="Equation" r:id="rId37" imgW="101520" imgH="1648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029" y="4335690"/>
                          <a:ext cx="169659" cy="275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842726"/>
                </p:ext>
              </p:extLst>
            </p:nvPr>
          </p:nvGraphicFramePr>
          <p:xfrm>
            <a:off x="3247212" y="4322691"/>
            <a:ext cx="217972" cy="28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9" name="Equation" r:id="rId38" imgW="126720" imgH="164880" progId="Equation.DSMT4">
                    <p:embed/>
                  </p:oleObj>
                </mc:Choice>
                <mc:Fallback>
                  <p:oleObj name="Equation" r:id="rId38" imgW="126720" imgH="1648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7212" y="4322691"/>
                          <a:ext cx="217972" cy="28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Box 68"/>
            <p:cNvSpPr txBox="1"/>
            <p:nvPr/>
          </p:nvSpPr>
          <p:spPr>
            <a:xfrm>
              <a:off x="3725065" y="4807328"/>
              <a:ext cx="1813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Matched or semi-infinite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 flipH="1">
              <a:off x="2139680" y="4506158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1665" y="5414963"/>
            <a:ext cx="3654488" cy="1041232"/>
            <a:chOff x="781665" y="5414963"/>
            <a:chExt cx="3654488" cy="1041232"/>
          </a:xfrm>
        </p:grpSpPr>
        <p:sp>
          <p:nvSpPr>
            <p:cNvPr id="86" name="Rectangle 85"/>
            <p:cNvSpPr/>
            <p:nvPr/>
          </p:nvSpPr>
          <p:spPr>
            <a:xfrm>
              <a:off x="2734085" y="5447678"/>
              <a:ext cx="798897" cy="97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837333" y="5736435"/>
              <a:ext cx="906378" cy="373781"/>
              <a:chOff x="980174" y="1771048"/>
              <a:chExt cx="906378" cy="373781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980174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3539400" y="5734832"/>
              <a:ext cx="896753" cy="373781"/>
              <a:chOff x="989799" y="1771048"/>
              <a:chExt cx="896753" cy="37378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991403" y="1771048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989799" y="2144829"/>
                <a:ext cx="8951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744862"/>
                </p:ext>
              </p:extLst>
            </p:nvPr>
          </p:nvGraphicFramePr>
          <p:xfrm>
            <a:off x="1509397" y="5851668"/>
            <a:ext cx="455261" cy="260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10" name="Equation" r:id="rId39" imgW="177480" imgH="101520" progId="Equation.DSMT4">
                    <p:embed/>
                  </p:oleObj>
                </mc:Choice>
                <mc:Fallback>
                  <p:oleObj name="Equation" r:id="rId39" imgW="177480" imgH="10152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397" y="5851668"/>
                          <a:ext cx="455261" cy="260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Right Arrow 93"/>
            <p:cNvSpPr/>
            <p:nvPr/>
          </p:nvSpPr>
          <p:spPr>
            <a:xfrm>
              <a:off x="3876818" y="5948222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/>
            <p:cNvSpPr/>
            <p:nvPr/>
          </p:nvSpPr>
          <p:spPr>
            <a:xfrm flipH="1">
              <a:off x="3861594" y="5752977"/>
              <a:ext cx="317634" cy="125129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950288"/>
                </p:ext>
              </p:extLst>
            </p:nvPr>
          </p:nvGraphicFramePr>
          <p:xfrm>
            <a:off x="3959225" y="5414963"/>
            <a:ext cx="120650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11" name="Equation" r:id="rId40" imgW="88560" imgH="164880" progId="Equation.DSMT4">
                    <p:embed/>
                  </p:oleObj>
                </mc:Choice>
                <mc:Fallback>
                  <p:oleObj name="Equation" r:id="rId40" imgW="88560" imgH="1648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225" y="5414963"/>
                          <a:ext cx="120650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9849394"/>
                </p:ext>
              </p:extLst>
            </p:nvPr>
          </p:nvGraphicFramePr>
          <p:xfrm>
            <a:off x="3937648" y="6143658"/>
            <a:ext cx="269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12" name="Equation" r:id="rId42" imgW="215640" imgH="228600" progId="Equation.DSMT4">
                    <p:embed/>
                  </p:oleObj>
                </mc:Choice>
                <mc:Fallback>
                  <p:oleObj name="Equation" r:id="rId42" imgW="215640" imgH="2286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648" y="6143658"/>
                          <a:ext cx="2698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250356"/>
                </p:ext>
              </p:extLst>
            </p:nvPr>
          </p:nvGraphicFramePr>
          <p:xfrm>
            <a:off x="2816451" y="5774936"/>
            <a:ext cx="169659" cy="275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13" name="Equation" r:id="rId44" imgW="101520" imgH="164880" progId="Equation.DSMT4">
                    <p:embed/>
                  </p:oleObj>
                </mc:Choice>
                <mc:Fallback>
                  <p:oleObj name="Equation" r:id="rId44" imgW="101520" imgH="16488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451" y="5774936"/>
                          <a:ext cx="169659" cy="275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708628"/>
                </p:ext>
              </p:extLst>
            </p:nvPr>
          </p:nvGraphicFramePr>
          <p:xfrm>
            <a:off x="3247634" y="5761937"/>
            <a:ext cx="217972" cy="28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14" name="Equation" r:id="rId45" imgW="126720" imgH="164880" progId="Equation.DSMT4">
                    <p:embed/>
                  </p:oleObj>
                </mc:Choice>
                <mc:Fallback>
                  <p:oleObj name="Equation" r:id="rId45" imgW="126720" imgH="1648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7634" y="5761937"/>
                          <a:ext cx="217972" cy="28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781665" y="6179196"/>
              <a:ext cx="1813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Matched or semi-infinite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ight Arrow 106"/>
            <p:cNvSpPr/>
            <p:nvPr/>
          </p:nvSpPr>
          <p:spPr>
            <a:xfrm flipH="1">
              <a:off x="2102683" y="5849335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8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12108" y="995946"/>
            <a:ext cx="477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Illustration of a three-port network</a:t>
            </a:r>
            <a:endParaRPr lang="en-US" sz="2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2262189" y="3896955"/>
          <a:ext cx="4195762" cy="135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Equation" r:id="rId3" imgW="2349500" imgH="762000" progId="Equation.DSMT4">
                  <p:embed/>
                </p:oleObj>
              </mc:Choice>
              <mc:Fallback>
                <p:oleObj name="Equation" r:id="rId3" imgW="2349500" imgH="762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9" y="3896955"/>
                        <a:ext cx="4195762" cy="1357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954088" y="5792788"/>
          <a:ext cx="705326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7" name="Equation" r:id="rId5" imgW="4521200" imgH="469900" progId="Equation.DSMT4">
                  <p:embed/>
                </p:oleObj>
              </mc:Choice>
              <mc:Fallback>
                <p:oleObj name="Equation" r:id="rId5" imgW="4521200" imgH="4699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792788"/>
                        <a:ext cx="705326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" y="5391150"/>
            <a:ext cx="156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Illustrate: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564" y="1679451"/>
            <a:ext cx="63325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892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Three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Port Network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7566" y="1334231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Illustration of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3033714" y="5436529"/>
          <a:ext cx="28940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75" name="Equation" r:id="rId3" imgW="1854200" imgH="469900" progId="Equation.DSMT4">
                  <p:embed/>
                </p:oleObj>
              </mc:Choice>
              <mc:Fallback>
                <p:oleObj name="Equation" r:id="rId3" imgW="1854200" imgH="469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4" y="5436529"/>
                        <a:ext cx="2894012" cy="731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6892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Three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Port Network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3076" y="2244435"/>
            <a:ext cx="5204666" cy="2196936"/>
            <a:chOff x="1993076" y="2244435"/>
            <a:chExt cx="5204666" cy="2196936"/>
          </a:xfrm>
        </p:grpSpPr>
        <p:sp>
          <p:nvSpPr>
            <p:cNvPr id="11" name="Rectangle 10"/>
            <p:cNvSpPr/>
            <p:nvPr/>
          </p:nvSpPr>
          <p:spPr>
            <a:xfrm>
              <a:off x="3051959" y="2529444"/>
              <a:ext cx="2517568" cy="1911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06338" y="3301341"/>
              <a:ext cx="356260" cy="356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45033" y="2800597"/>
              <a:ext cx="356260" cy="356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031179" y="3677391"/>
              <a:ext cx="356260" cy="356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30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34358"/>
                </p:ext>
              </p:extLst>
            </p:nvPr>
          </p:nvGraphicFramePr>
          <p:xfrm>
            <a:off x="3317999" y="3300970"/>
            <a:ext cx="158750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76" name="Equation" r:id="rId5" imgW="88707" imgH="164742" progId="Equation.DSMT4">
                    <p:embed/>
                  </p:oleObj>
                </mc:Choice>
                <mc:Fallback>
                  <p:oleObj name="Equation" r:id="rId5" imgW="88707" imgH="164742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999" y="3300970"/>
                          <a:ext cx="158750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0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4006572"/>
                </p:ext>
              </p:extLst>
            </p:nvPr>
          </p:nvGraphicFramePr>
          <p:xfrm>
            <a:off x="5123667" y="2812369"/>
            <a:ext cx="2270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77" name="Equation" r:id="rId7" imgW="126780" imgH="164814" progId="Equation.DSMT4">
                    <p:embed/>
                  </p:oleObj>
                </mc:Choice>
                <mc:Fallback>
                  <p:oleObj name="Equation" r:id="rId7" imgW="126780" imgH="164814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3667" y="2812369"/>
                          <a:ext cx="227013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0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628284"/>
                </p:ext>
              </p:extLst>
            </p:nvPr>
          </p:nvGraphicFramePr>
          <p:xfrm>
            <a:off x="5132821" y="3702750"/>
            <a:ext cx="20478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78" name="Equation" r:id="rId9" imgW="114102" imgH="177492" progId="Equation.DSMT4">
                    <p:embed/>
                  </p:oleObj>
                </mc:Choice>
                <mc:Fallback>
                  <p:oleObj name="Equation" r:id="rId9" imgW="114102" imgH="177492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2821" y="3702750"/>
                          <a:ext cx="204788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21"/>
            <p:cNvGrpSpPr/>
            <p:nvPr/>
          </p:nvGrpSpPr>
          <p:grpSpPr>
            <a:xfrm>
              <a:off x="1993076" y="3182584"/>
              <a:ext cx="1058883" cy="532414"/>
              <a:chOff x="2159330" y="2232559"/>
              <a:chExt cx="1058883" cy="53241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2173184" y="2232559"/>
                <a:ext cx="10450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159330" y="2764973"/>
                <a:ext cx="10450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5565574" y="2729342"/>
              <a:ext cx="10450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79428" y="3261756"/>
              <a:ext cx="10450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51720" y="3570511"/>
              <a:ext cx="10450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5574" y="4102925"/>
              <a:ext cx="10450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18737" y="2244435"/>
              <a:ext cx="1170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Semi-infinite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306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9168275"/>
                </p:ext>
              </p:extLst>
            </p:nvPr>
          </p:nvGraphicFramePr>
          <p:xfrm>
            <a:off x="6283325" y="2833688"/>
            <a:ext cx="3381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79" name="Equation" r:id="rId11" imgW="215640" imgH="228600" progId="Equation.DSMT4">
                    <p:embed/>
                  </p:oleObj>
                </mc:Choice>
                <mc:Fallback>
                  <p:oleObj name="Equation" r:id="rId11" imgW="21564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3325" y="2833688"/>
                          <a:ext cx="338138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06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338011"/>
                </p:ext>
              </p:extLst>
            </p:nvPr>
          </p:nvGraphicFramePr>
          <p:xfrm>
            <a:off x="2514600" y="2800350"/>
            <a:ext cx="13811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80" name="Equation" r:id="rId13" imgW="88560" imgH="164880" progId="Equation.DSMT4">
                    <p:embed/>
                  </p:oleObj>
                </mc:Choice>
                <mc:Fallback>
                  <p:oleObj name="Equation" r:id="rId13" imgW="88560" imgH="1648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2800350"/>
                          <a:ext cx="138113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ight Arrow 50"/>
            <p:cNvSpPr/>
            <p:nvPr/>
          </p:nvSpPr>
          <p:spPr>
            <a:xfrm>
              <a:off x="5821768" y="2957673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5858664" y="3754965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2364694" y="3291444"/>
              <a:ext cx="317634" cy="125129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flipH="1">
              <a:off x="2356773" y="3501930"/>
              <a:ext cx="317634" cy="125129"/>
            </a:xfrm>
            <a:prstGeom prst="rightArrow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0080" y="2872988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54514" y="3690212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1455717"/>
            <a:ext cx="2262249" cy="51558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Multiport Networks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9685" y="1879475"/>
            <a:ext cx="3827998" cy="383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64427" y="606829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Passive sign convention is used at the ports.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450" y="871723"/>
            <a:ext cx="383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For a general multiport network: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723" y="1410451"/>
            <a:ext cx="477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All ports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except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port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semi-infinite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(or with matched load at ports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no incident wave.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64446"/>
              </p:ext>
            </p:extLst>
          </p:nvPr>
        </p:nvGraphicFramePr>
        <p:xfrm>
          <a:off x="1351973" y="1518750"/>
          <a:ext cx="2045879" cy="99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6" name="Equation" r:id="rId3" imgW="1117115" imgH="545863" progId="Equation.DSMT4">
                  <p:embed/>
                </p:oleObj>
              </mc:Choice>
              <mc:Fallback>
                <p:oleObj name="Equation" r:id="rId3" imgW="1117115" imgH="545863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73" y="1518750"/>
                        <a:ext cx="2045879" cy="99969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982119" y="1726654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3959" y="2248432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1830" y="5830834"/>
            <a:ext cx="6923312" cy="8309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send in an incident wave on port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measure the outgoing wave on port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when all lines except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semi-infinite (or terminated in a matched load), and thus there is an incident wave only on port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9234" y="13792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-Port Network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06697" y="2240025"/>
            <a:ext cx="4437855" cy="3385456"/>
            <a:chOff x="4594095" y="3520831"/>
            <a:chExt cx="4437855" cy="3385456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998238" y="4446241"/>
              <a:ext cx="0" cy="1584325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998238" y="4446241"/>
              <a:ext cx="1597025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5998238" y="6030566"/>
              <a:ext cx="1597025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7595263" y="4446241"/>
              <a:ext cx="0" cy="1584325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158575" y="3754091"/>
              <a:ext cx="0" cy="69215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7595263" y="4611341"/>
              <a:ext cx="992188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7595263" y="4955829"/>
              <a:ext cx="992188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040975" y="4611341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5040975" y="4920904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040975" y="5505104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040975" y="5849591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6158575" y="6030566"/>
              <a:ext cx="0" cy="439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6504650" y="6030566"/>
              <a:ext cx="0" cy="439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6518938" y="3762029"/>
              <a:ext cx="0" cy="684213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9477" y="6012588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1698" y="4076909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7468160" y="5341075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303828"/>
                </p:ext>
              </p:extLst>
            </p:nvPr>
          </p:nvGraphicFramePr>
          <p:xfrm>
            <a:off x="4594095" y="5955050"/>
            <a:ext cx="519113" cy="268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07" name="Equation" r:id="rId5" imgW="368280" imgH="190440" progId="Equation.DSMT4">
                    <p:embed/>
                  </p:oleObj>
                </mc:Choice>
                <mc:Fallback>
                  <p:oleObj name="Equation" r:id="rId5" imgW="368280" imgH="190440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94095" y="5955050"/>
                          <a:ext cx="519113" cy="268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48441"/>
                </p:ext>
              </p:extLst>
            </p:nvPr>
          </p:nvGraphicFramePr>
          <p:xfrm>
            <a:off x="8525537" y="4218221"/>
            <a:ext cx="506413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08" name="Equation" r:id="rId7" imgW="380880" imgH="190440" progId="Equation.DSMT4">
                    <p:embed/>
                  </p:oleObj>
                </mc:Choice>
                <mc:Fallback>
                  <p:oleObj name="Equation" r:id="rId7" imgW="380880" imgH="190440" progId="Equation.DSMT4">
                    <p:embed/>
                    <p:pic>
                      <p:nvPicPr>
                        <p:cNvPr id="68" name="Object 6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25537" y="4218221"/>
                          <a:ext cx="506413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 flipH="1">
              <a:off x="7804985" y="4725163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658178"/>
                </p:ext>
              </p:extLst>
            </p:nvPr>
          </p:nvGraphicFramePr>
          <p:xfrm>
            <a:off x="7857170" y="4169437"/>
            <a:ext cx="273845" cy="400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09" name="Equation" r:id="rId9" imgW="164880" imgH="241200" progId="Equation.DSMT4">
                    <p:embed/>
                  </p:oleObj>
                </mc:Choice>
                <mc:Fallback>
                  <p:oleObj name="Equation" r:id="rId9" imgW="164880" imgH="24120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57170" y="4169437"/>
                          <a:ext cx="273845" cy="400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flipH="1">
              <a:off x="5294277" y="5674446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842637"/>
                </p:ext>
              </p:extLst>
            </p:nvPr>
          </p:nvGraphicFramePr>
          <p:xfrm>
            <a:off x="5360063" y="5931790"/>
            <a:ext cx="234952" cy="384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10"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73" name="Object 7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60063" y="5931790"/>
                          <a:ext cx="234952" cy="3844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4770133" y="4627623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3114" y="5530117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6085593" y="3651162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6083553" y="6498956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222585"/>
                </p:ext>
              </p:extLst>
            </p:nvPr>
          </p:nvGraphicFramePr>
          <p:xfrm>
            <a:off x="6626029" y="3596700"/>
            <a:ext cx="1005922" cy="192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11" name="Equation" r:id="rId13" imgW="927000" imgH="177480" progId="Equation.DSMT4">
                    <p:embed/>
                  </p:oleObj>
                </mc:Choice>
                <mc:Fallback>
                  <p:oleObj name="Equation" r:id="rId13" imgW="927000" imgH="177480" progId="Equation.DSMT4">
                    <p:embed/>
                    <p:pic>
                      <p:nvPicPr>
                        <p:cNvPr id="126" name="Object 12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26029" y="3596700"/>
                          <a:ext cx="1005922" cy="192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Arrow Connector 44"/>
            <p:cNvCxnSpPr/>
            <p:nvPr/>
          </p:nvCxnSpPr>
          <p:spPr>
            <a:xfrm flipH="1">
              <a:off x="5351091" y="4787079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>
              <a:off x="6195824" y="4206873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 flipV="1">
              <a:off x="6185078" y="6241724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827019" y="4875759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241" y="1804813"/>
            <a:ext cx="2027103" cy="10604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0906" y="3340400"/>
            <a:ext cx="185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81752"/>
              </p:ext>
            </p:extLst>
          </p:nvPr>
        </p:nvGraphicFramePr>
        <p:xfrm>
          <a:off x="1778928" y="2067471"/>
          <a:ext cx="13541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9" name="Equation" r:id="rId3" imgW="761760" imgH="253800" progId="Equation.DSMT4">
                  <p:embed/>
                </p:oleObj>
              </mc:Choice>
              <mc:Fallback>
                <p:oleObj name="Equation" r:id="rId3" imgW="76176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928" y="2067471"/>
                        <a:ext cx="1354137" cy="450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1153" y="1052831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5" y="1714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71848"/>
              </p:ext>
            </p:extLst>
          </p:nvPr>
        </p:nvGraphicFramePr>
        <p:xfrm>
          <a:off x="5482726" y="1952172"/>
          <a:ext cx="2038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0" name="Equation" r:id="rId5" imgW="2038331" imgH="990526" progId="Equation.DSMT4">
                  <p:embed/>
                </p:oleObj>
              </mc:Choice>
              <mc:Fallback>
                <p:oleObj name="Equation" r:id="rId5" imgW="2038331" imgH="9905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2726" y="1952172"/>
                        <a:ext cx="20383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" name="Group 124"/>
          <p:cNvGrpSpPr/>
          <p:nvPr/>
        </p:nvGrpSpPr>
        <p:grpSpPr>
          <a:xfrm>
            <a:off x="551340" y="3757516"/>
            <a:ext cx="3585422" cy="2907960"/>
            <a:chOff x="551340" y="3702431"/>
            <a:chExt cx="3585422" cy="2907960"/>
          </a:xfrm>
        </p:grpSpPr>
        <p:sp>
          <p:nvSpPr>
            <p:cNvPr id="81" name="Line 7"/>
            <p:cNvSpPr>
              <a:spLocks noChangeShapeType="1"/>
            </p:cNvSpPr>
            <p:nvPr/>
          </p:nvSpPr>
          <p:spPr bwMode="auto">
            <a:xfrm>
              <a:off x="1547549" y="4435223"/>
              <a:ext cx="0" cy="1584325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"/>
            <p:cNvSpPr>
              <a:spLocks noChangeShapeType="1"/>
            </p:cNvSpPr>
            <p:nvPr/>
          </p:nvSpPr>
          <p:spPr bwMode="auto">
            <a:xfrm>
              <a:off x="1547549" y="4435223"/>
              <a:ext cx="1597025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1547549" y="6019548"/>
              <a:ext cx="1597025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0"/>
            <p:cNvSpPr>
              <a:spLocks noChangeShapeType="1"/>
            </p:cNvSpPr>
            <p:nvPr/>
          </p:nvSpPr>
          <p:spPr bwMode="auto">
            <a:xfrm>
              <a:off x="3144574" y="4435223"/>
              <a:ext cx="0" cy="1584325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>
              <a:off x="1707886" y="3743073"/>
              <a:ext cx="0" cy="69215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1"/>
            <p:cNvSpPr>
              <a:spLocks noChangeShapeType="1"/>
            </p:cNvSpPr>
            <p:nvPr/>
          </p:nvSpPr>
          <p:spPr bwMode="auto">
            <a:xfrm flipH="1">
              <a:off x="3144574" y="4600323"/>
              <a:ext cx="992188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2"/>
            <p:cNvSpPr>
              <a:spLocks noChangeShapeType="1"/>
            </p:cNvSpPr>
            <p:nvPr/>
          </p:nvSpPr>
          <p:spPr bwMode="auto">
            <a:xfrm flipH="1">
              <a:off x="3144574" y="4944811"/>
              <a:ext cx="992188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3"/>
            <p:cNvSpPr>
              <a:spLocks noChangeShapeType="1"/>
            </p:cNvSpPr>
            <p:nvPr/>
          </p:nvSpPr>
          <p:spPr bwMode="auto">
            <a:xfrm>
              <a:off x="590286" y="4600323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4"/>
            <p:cNvSpPr>
              <a:spLocks noChangeShapeType="1"/>
            </p:cNvSpPr>
            <p:nvPr/>
          </p:nvSpPr>
          <p:spPr bwMode="auto">
            <a:xfrm>
              <a:off x="590286" y="4909886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5"/>
            <p:cNvSpPr>
              <a:spLocks noChangeShapeType="1"/>
            </p:cNvSpPr>
            <p:nvPr/>
          </p:nvSpPr>
          <p:spPr bwMode="auto">
            <a:xfrm>
              <a:off x="590286" y="5494086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>
              <a:off x="590286" y="5838573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9"/>
            <p:cNvSpPr>
              <a:spLocks noChangeShapeType="1"/>
            </p:cNvSpPr>
            <p:nvPr/>
          </p:nvSpPr>
          <p:spPr bwMode="auto">
            <a:xfrm flipV="1">
              <a:off x="1707886" y="6019548"/>
              <a:ext cx="0" cy="439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 flipV="1">
              <a:off x="2053961" y="6019548"/>
              <a:ext cx="0" cy="439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>
              <a:off x="2068249" y="3751011"/>
              <a:ext cx="0" cy="684213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58788" y="6001570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71009" y="4065891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3017471" y="5330057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H="1">
              <a:off x="3354296" y="4703128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4533490"/>
                </p:ext>
              </p:extLst>
            </p:nvPr>
          </p:nvGraphicFramePr>
          <p:xfrm>
            <a:off x="991925" y="4169819"/>
            <a:ext cx="2524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1" name="Equation" r:id="rId7" imgW="152280" imgH="228600" progId="Equation.DSMT4">
                    <p:embed/>
                  </p:oleObj>
                </mc:Choice>
                <mc:Fallback>
                  <p:oleObj name="Equation" r:id="rId7" imgW="152280" imgH="22860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91925" y="4169819"/>
                          <a:ext cx="252413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 flipH="1">
              <a:off x="876639" y="5762581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909374" y="4832223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386363" y="4853463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938953" y="4700219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916919" y="5613530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6200000" flipH="1">
              <a:off x="1663601" y="4210594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6200000">
              <a:off x="1815909" y="4210594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H="1">
              <a:off x="1648565" y="6241724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16200000">
              <a:off x="1811890" y="6241724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4747644"/>
                </p:ext>
              </p:extLst>
            </p:nvPr>
          </p:nvGraphicFramePr>
          <p:xfrm>
            <a:off x="1002381" y="4967898"/>
            <a:ext cx="210964" cy="345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2" name="Equation" r:id="rId9" imgW="139680" imgH="228600" progId="Equation.DSMT4">
                    <p:embed/>
                  </p:oleObj>
                </mc:Choice>
                <mc:Fallback>
                  <p:oleObj name="Equation" r:id="rId9" imgW="139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2381" y="4967898"/>
                          <a:ext cx="210964" cy="345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1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191563"/>
                </p:ext>
              </p:extLst>
            </p:nvPr>
          </p:nvGraphicFramePr>
          <p:xfrm>
            <a:off x="1374400" y="6219443"/>
            <a:ext cx="252788" cy="350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3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74400" y="6219443"/>
                          <a:ext cx="252788" cy="350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756105"/>
                </p:ext>
              </p:extLst>
            </p:nvPr>
          </p:nvGraphicFramePr>
          <p:xfrm>
            <a:off x="2136774" y="6271830"/>
            <a:ext cx="225707" cy="338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4" name="Equation" r:id="rId13" imgW="152280" imgH="228600" progId="Equation.DSMT4">
                    <p:embed/>
                  </p:oleObj>
                </mc:Choice>
                <mc:Fallback>
                  <p:oleObj name="Equation" r:id="rId13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36774" y="6271830"/>
                          <a:ext cx="225707" cy="338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3002"/>
                </p:ext>
              </p:extLst>
            </p:nvPr>
          </p:nvGraphicFramePr>
          <p:xfrm>
            <a:off x="1311048" y="3714739"/>
            <a:ext cx="301880" cy="339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5" name="Equation" r:id="rId15" imgW="203040" imgH="228600" progId="Equation.DSMT4">
                    <p:embed/>
                  </p:oleObj>
                </mc:Choice>
                <mc:Fallback>
                  <p:oleObj name="Equation" r:id="rId15" imgW="203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311048" y="3714739"/>
                          <a:ext cx="301880" cy="3396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0378314"/>
                </p:ext>
              </p:extLst>
            </p:nvPr>
          </p:nvGraphicFramePr>
          <p:xfrm>
            <a:off x="2163954" y="3702431"/>
            <a:ext cx="313636" cy="376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6" name="Equation" r:id="rId17" imgW="190440" imgH="228600" progId="Equation.DSMT4">
                    <p:embed/>
                  </p:oleObj>
                </mc:Choice>
                <mc:Fallback>
                  <p:oleObj name="Equation" r:id="rId17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63954" y="3702431"/>
                          <a:ext cx="313636" cy="3763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514325"/>
                </p:ext>
              </p:extLst>
            </p:nvPr>
          </p:nvGraphicFramePr>
          <p:xfrm>
            <a:off x="3431351" y="4185386"/>
            <a:ext cx="303562" cy="364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7" name="Equation" r:id="rId19" imgW="190440" imgH="228600" progId="Equation.DSMT4">
                    <p:embed/>
                  </p:oleObj>
                </mc:Choice>
                <mc:Fallback>
                  <p:oleObj name="Equation" r:id="rId19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431351" y="4185386"/>
                          <a:ext cx="303562" cy="3642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3478159"/>
                </p:ext>
              </p:extLst>
            </p:nvPr>
          </p:nvGraphicFramePr>
          <p:xfrm>
            <a:off x="3436021" y="5014125"/>
            <a:ext cx="245588" cy="315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8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436021" y="5014125"/>
                          <a:ext cx="245588" cy="3157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3132422"/>
                </p:ext>
              </p:extLst>
            </p:nvPr>
          </p:nvGraphicFramePr>
          <p:xfrm>
            <a:off x="553599" y="5164424"/>
            <a:ext cx="233801" cy="323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9" name="Equation" r:id="rId23" imgW="164880" imgH="228600" progId="Equation.DSMT4">
                    <p:embed/>
                  </p:oleObj>
                </mc:Choice>
                <mc:Fallback>
                  <p:oleObj name="Equation" r:id="rId23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53599" y="5164424"/>
                          <a:ext cx="233801" cy="323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8480181"/>
                </p:ext>
              </p:extLst>
            </p:nvPr>
          </p:nvGraphicFramePr>
          <p:xfrm>
            <a:off x="551340" y="5933060"/>
            <a:ext cx="229886" cy="344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70" name="Equation" r:id="rId25" imgW="152280" imgH="228600" progId="Equation.DSMT4">
                    <p:embed/>
                  </p:oleObj>
                </mc:Choice>
                <mc:Fallback>
                  <p:oleObj name="Equation" r:id="rId25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51340" y="5933060"/>
                          <a:ext cx="229886" cy="3448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" name="Group 132"/>
          <p:cNvGrpSpPr/>
          <p:nvPr/>
        </p:nvGrpSpPr>
        <p:grpSpPr>
          <a:xfrm>
            <a:off x="4594095" y="3520831"/>
            <a:ext cx="4437855" cy="3385456"/>
            <a:chOff x="4594095" y="3520831"/>
            <a:chExt cx="4437855" cy="3385456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998238" y="4446241"/>
              <a:ext cx="0" cy="1584325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98238" y="4446241"/>
              <a:ext cx="1597025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998238" y="6030566"/>
              <a:ext cx="1597025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595263" y="4446241"/>
              <a:ext cx="0" cy="1584325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6158575" y="3754091"/>
              <a:ext cx="0" cy="69215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7595263" y="4611341"/>
              <a:ext cx="992188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H="1">
              <a:off x="7595263" y="4955829"/>
              <a:ext cx="992188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040975" y="4611341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5040975" y="4920904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040975" y="5505104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040975" y="5849591"/>
              <a:ext cx="957263" cy="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V="1">
              <a:off x="6158575" y="6030566"/>
              <a:ext cx="0" cy="439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6504650" y="6030566"/>
              <a:ext cx="0" cy="439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6518938" y="3762029"/>
              <a:ext cx="0" cy="684213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9477" y="6012588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21698" y="4076909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 rot="5400000">
              <a:off x="7468160" y="5341075"/>
              <a:ext cx="69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  </a:t>
              </a:r>
              <a:endParaRPr lang="en-US" dirty="0"/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131916"/>
                </p:ext>
              </p:extLst>
            </p:nvPr>
          </p:nvGraphicFramePr>
          <p:xfrm>
            <a:off x="4594095" y="5955050"/>
            <a:ext cx="519113" cy="268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71" name="Equation" r:id="rId27" imgW="368280" imgH="190440" progId="Equation.DSMT4">
                    <p:embed/>
                  </p:oleObj>
                </mc:Choice>
                <mc:Fallback>
                  <p:oleObj name="Equation" r:id="rId27" imgW="3682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594095" y="5955050"/>
                          <a:ext cx="519113" cy="268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875628"/>
                </p:ext>
              </p:extLst>
            </p:nvPr>
          </p:nvGraphicFramePr>
          <p:xfrm>
            <a:off x="8525537" y="4218221"/>
            <a:ext cx="506413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72" name="Equation" r:id="rId29" imgW="380880" imgH="190440" progId="Equation.DSMT4">
                    <p:embed/>
                  </p:oleObj>
                </mc:Choice>
                <mc:Fallback>
                  <p:oleObj name="Equation" r:id="rId29" imgW="3808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8525537" y="4218221"/>
                          <a:ext cx="506413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 flipH="1">
              <a:off x="7804985" y="4725163"/>
              <a:ext cx="326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4459013"/>
                </p:ext>
              </p:extLst>
            </p:nvPr>
          </p:nvGraphicFramePr>
          <p:xfrm>
            <a:off x="7857170" y="4169437"/>
            <a:ext cx="273845" cy="400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73" name="Equation" r:id="rId31" imgW="164880" imgH="241200" progId="Equation.DSMT4">
                    <p:embed/>
                  </p:oleObj>
                </mc:Choice>
                <mc:Fallback>
                  <p:oleObj name="Equation" r:id="rId31" imgW="1648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7857170" y="4169437"/>
                          <a:ext cx="273845" cy="400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Straight Arrow Connector 71"/>
            <p:cNvCxnSpPr/>
            <p:nvPr/>
          </p:nvCxnSpPr>
          <p:spPr>
            <a:xfrm flipH="1">
              <a:off x="5294277" y="5674446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8398508"/>
                </p:ext>
              </p:extLst>
            </p:nvPr>
          </p:nvGraphicFramePr>
          <p:xfrm>
            <a:off x="5360063" y="5931790"/>
            <a:ext cx="234952" cy="384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74" name="Equation" r:id="rId33" imgW="139680" imgH="228600" progId="Equation.DSMT4">
                    <p:embed/>
                  </p:oleObj>
                </mc:Choice>
                <mc:Fallback>
                  <p:oleObj name="Equation" r:id="rId33" imgW="139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5360063" y="5931790"/>
                          <a:ext cx="234952" cy="3844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4770133" y="4627623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13114" y="5530117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 rot="5400000">
              <a:off x="6085593" y="3651162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6083553" y="6498956"/>
              <a:ext cx="537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ym typeface="Symbol" panose="05050102010706020507" pitchFamily="18" charset="2"/>
                </a:rPr>
                <a:t>  </a:t>
              </a:r>
              <a:endParaRPr lang="en-US" sz="1200" dirty="0"/>
            </a:p>
          </p:txBody>
        </p:sp>
        <p:graphicFrame>
          <p:nvGraphicFramePr>
            <p:cNvPr id="12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7658008"/>
                </p:ext>
              </p:extLst>
            </p:nvPr>
          </p:nvGraphicFramePr>
          <p:xfrm>
            <a:off x="6626029" y="3596700"/>
            <a:ext cx="1005922" cy="192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75" name="Equation" r:id="rId35" imgW="927000" imgH="177480" progId="Equation.DSMT4">
                    <p:embed/>
                  </p:oleObj>
                </mc:Choice>
                <mc:Fallback>
                  <p:oleObj name="Equation" r:id="rId35" imgW="9270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6626029" y="3596700"/>
                          <a:ext cx="1005922" cy="192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8" name="Straight Arrow Connector 127"/>
            <p:cNvCxnSpPr/>
            <p:nvPr/>
          </p:nvCxnSpPr>
          <p:spPr>
            <a:xfrm flipH="1">
              <a:off x="5351091" y="4787079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 flipH="1">
              <a:off x="6195824" y="4206873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16200000" flipH="1" flipV="1">
              <a:off x="6185078" y="6241724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7827019" y="4875759"/>
              <a:ext cx="32603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4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000" y="1103777"/>
            <a:ext cx="8039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 microwave system may have waveguides entering a device. In this case, the transmission lines are </a:t>
            </a:r>
            <a:r>
              <a:rPr lang="en-US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TEN models</a:t>
            </a:r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for the waveguides.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678" y="152199"/>
            <a:ext cx="8392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with Waveguides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0331" name="Picture 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705" y="4641604"/>
            <a:ext cx="7315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1181100" y="2295525"/>
            <a:ext cx="6276975" cy="1104900"/>
            <a:chOff x="1276350" y="1438275"/>
            <a:chExt cx="6276975" cy="1104900"/>
          </a:xfrm>
        </p:grpSpPr>
        <p:sp>
          <p:nvSpPr>
            <p:cNvPr id="11" name="Rectangle 10"/>
            <p:cNvSpPr/>
            <p:nvPr/>
          </p:nvSpPr>
          <p:spPr>
            <a:xfrm>
              <a:off x="3571875" y="1562100"/>
              <a:ext cx="1676400" cy="981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184785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Device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6350" y="1876425"/>
              <a:ext cx="2295525" cy="30480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1895475"/>
              <a:ext cx="2295525" cy="30480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5875" y="143827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TE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145732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TE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105025" y="1581150"/>
              <a:ext cx="733425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085975" y="1752600"/>
              <a:ext cx="733425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667375" y="1762125"/>
              <a:ext cx="733425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629275" y="1514475"/>
              <a:ext cx="733425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29300" y="1885950"/>
              <a:ext cx="1074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Waveguide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43100" y="1876425"/>
              <a:ext cx="1074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Waveguide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4152775" y="3810000"/>
            <a:ext cx="390525" cy="495300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38700" y="38862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903" y="924015"/>
            <a:ext cx="344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(illustrated for a two-port)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655" y="101869"/>
            <a:ext cx="61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Shift in Reference Planes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90725" y="1714500"/>
            <a:ext cx="0" cy="18573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28325" y="1952625"/>
            <a:ext cx="112395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2043113"/>
            <a:ext cx="73056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2573338" y="1528763"/>
          <a:ext cx="1857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0" name="Equation" r:id="rId4" imgW="114120" imgH="228600" progId="Equation.DSMT4">
                  <p:embed/>
                </p:oleObj>
              </mc:Choice>
              <mc:Fallback>
                <p:oleObj name="Equation" r:id="rId4" imgW="11412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1528763"/>
                        <a:ext cx="1857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86"/>
          <p:cNvGraphicFramePr>
            <a:graphicFrameLocks noChangeAspect="1"/>
          </p:cNvGraphicFramePr>
          <p:nvPr/>
        </p:nvGraphicFramePr>
        <p:xfrm>
          <a:off x="592138" y="4532313"/>
          <a:ext cx="79644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1" name="Equation" r:id="rId6" imgW="4609800" imgH="583920" progId="Equation.DSMT4">
                  <p:embed/>
                </p:oleObj>
              </mc:Choice>
              <mc:Fallback>
                <p:oleObj name="Equation" r:id="rId6" imgW="4609800" imgH="5839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4532313"/>
                        <a:ext cx="796448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105650" y="1774288"/>
            <a:ext cx="0" cy="18573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48350" y="2028825"/>
            <a:ext cx="112395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6324600" y="1546225"/>
          <a:ext cx="215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2" name="Equation" r:id="rId8" imgW="139680" imgH="228600" progId="Equation.DSMT4">
                  <p:embed/>
                </p:oleObj>
              </mc:Choice>
              <mc:Fallback>
                <p:oleObj name="Equation" r:id="rId8" imgW="13968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46225"/>
                        <a:ext cx="2159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3" name="Object 86"/>
          <p:cNvGraphicFramePr>
            <a:graphicFrameLocks noChangeAspect="1"/>
          </p:cNvGraphicFramePr>
          <p:nvPr/>
        </p:nvGraphicFramePr>
        <p:xfrm>
          <a:off x="3049588" y="5966361"/>
          <a:ext cx="252315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3" name="Equation" r:id="rId10" imgW="1104421" imgH="266584" progId="Equation.DSMT4">
                  <p:embed/>
                </p:oleObj>
              </mc:Choice>
              <mc:Fallback>
                <p:oleObj name="Equation" r:id="rId10" imgW="1104421" imgH="266584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5966361"/>
                        <a:ext cx="2523152" cy="6080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52783"/>
              </p:ext>
            </p:extLst>
          </p:nvPr>
        </p:nvGraphicFramePr>
        <p:xfrm>
          <a:off x="690563" y="1370013"/>
          <a:ext cx="6635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4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370013"/>
                        <a:ext cx="6635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039"/>
              </p:ext>
            </p:extLst>
          </p:nvPr>
        </p:nvGraphicFramePr>
        <p:xfrm>
          <a:off x="7405688" y="1352550"/>
          <a:ext cx="7794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5" name="Equation" r:id="rId14" imgW="507960" imgH="228600" progId="Equation.DSMT4">
                  <p:embed/>
                </p:oleObj>
              </mc:Choice>
              <mc:Fallback>
                <p:oleObj name="Equation" r:id="rId14" imgW="50796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1352550"/>
                        <a:ext cx="77946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2" name="Object 22"/>
          <p:cNvGraphicFramePr>
            <a:graphicFrameLocks noChangeAspect="1"/>
          </p:cNvGraphicFramePr>
          <p:nvPr/>
        </p:nvGraphicFramePr>
        <p:xfrm>
          <a:off x="3933424" y="3730926"/>
          <a:ext cx="1004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6" name="Equation" r:id="rId16" imgW="723600" imgH="203040" progId="Equation.DSMT4">
                  <p:embed/>
                </p:oleObj>
              </mc:Choice>
              <mc:Fallback>
                <p:oleObj name="Equation" r:id="rId16" imgW="723600" imgH="203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424" y="3730926"/>
                        <a:ext cx="1004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9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7371" y="1028343"/>
            <a:ext cx="712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reciprocal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networks (networks containing only reciprocal materials), the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-matrix is </a:t>
            </a:r>
            <a:r>
              <a:rPr lang="en-US" sz="2000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symmetric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58460"/>
              </p:ext>
            </p:extLst>
          </p:nvPr>
        </p:nvGraphicFramePr>
        <p:xfrm>
          <a:off x="3164279" y="2295092"/>
          <a:ext cx="2548909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Equation" r:id="rId3" imgW="1002865" imgH="241195" progId="Equation.DSMT4">
                  <p:embed/>
                </p:oleObj>
              </mc:Choice>
              <mc:Fallback>
                <p:oleObj name="Equation" r:id="rId3" imgW="1002865" imgH="241195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279" y="2295092"/>
                        <a:ext cx="2548909" cy="6143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672279" y="3633354"/>
          <a:ext cx="15827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8" name="Equation" r:id="rId5" imgW="672808" imgH="266584" progId="Equation.DSMT4">
                  <p:embed/>
                </p:oleObj>
              </mc:Choice>
              <mc:Fallback>
                <p:oleObj name="Equation" r:id="rId5" imgW="672808" imgH="266584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279" y="3633354"/>
                        <a:ext cx="1582738" cy="6270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2875354" y="3779404"/>
          <a:ext cx="5667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" name="Equation" r:id="rId7" imgW="330200" imgH="228600" progId="Equation.DSMT4">
                  <p:embed/>
                </p:oleObj>
              </mc:Choice>
              <mc:Fallback>
                <p:oleObj name="Equation" r:id="rId7" imgW="3302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354" y="3779404"/>
                        <a:ext cx="56673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81150" y="171450"/>
            <a:ext cx="627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Properties of the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Matrix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413" y="5622966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Example of a nonreciprocal material: a biased ferrite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00" y="1219200"/>
            <a:ext cx="584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networks,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-matrix is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unitary</a:t>
            </a:r>
            <a:r>
              <a:rPr lang="en-US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rot="13096756">
            <a:off x="5075514" y="2087358"/>
            <a:ext cx="796905" cy="696479"/>
          </a:xfrm>
          <a:custGeom>
            <a:avLst/>
            <a:gdLst>
              <a:gd name="connsiteX0" fmla="*/ 0 w 707366"/>
              <a:gd name="connsiteY0" fmla="*/ 196821 h 196821"/>
              <a:gd name="connsiteX1" fmla="*/ 0 w 707366"/>
              <a:gd name="connsiteY1" fmla="*/ 196821 h 196821"/>
              <a:gd name="connsiteX2" fmla="*/ 51758 w 707366"/>
              <a:gd name="connsiteY2" fmla="*/ 58799 h 196821"/>
              <a:gd name="connsiteX3" fmla="*/ 103517 w 707366"/>
              <a:gd name="connsiteY3" fmla="*/ 7040 h 196821"/>
              <a:gd name="connsiteX4" fmla="*/ 707366 w 707366"/>
              <a:gd name="connsiteY4" fmla="*/ 7040 h 196821"/>
              <a:gd name="connsiteX5" fmla="*/ 707366 w 707366"/>
              <a:gd name="connsiteY5" fmla="*/ 7040 h 196821"/>
              <a:gd name="connsiteX6" fmla="*/ 655607 w 707366"/>
              <a:gd name="connsiteY6" fmla="*/ 7040 h 196821"/>
              <a:gd name="connsiteX7" fmla="*/ 655607 w 707366"/>
              <a:gd name="connsiteY7" fmla="*/ 7040 h 19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366" h="196821">
                <a:moveTo>
                  <a:pt x="0" y="196821"/>
                </a:moveTo>
                <a:lnTo>
                  <a:pt x="0" y="196821"/>
                </a:lnTo>
                <a:cubicBezTo>
                  <a:pt x="17253" y="150814"/>
                  <a:pt x="28229" y="101935"/>
                  <a:pt x="51758" y="58799"/>
                </a:cubicBezTo>
                <a:cubicBezTo>
                  <a:pt x="63442" y="37379"/>
                  <a:pt x="79193" y="8960"/>
                  <a:pt x="103517" y="7040"/>
                </a:cubicBezTo>
                <a:cubicBezTo>
                  <a:pt x="304176" y="-8802"/>
                  <a:pt x="506083" y="7040"/>
                  <a:pt x="707366" y="7040"/>
                </a:cubicBezTo>
                <a:lnTo>
                  <a:pt x="707366" y="7040"/>
                </a:lnTo>
                <a:lnTo>
                  <a:pt x="655607" y="7040"/>
                </a:lnTo>
                <a:lnTo>
                  <a:pt x="655607" y="7040"/>
                </a:ln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2373" y="1964157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Identity matrix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13958"/>
              </p:ext>
            </p:extLst>
          </p:nvPr>
        </p:nvGraphicFramePr>
        <p:xfrm>
          <a:off x="1890713" y="1878013"/>
          <a:ext cx="33369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" name="Equation" r:id="rId3" imgW="1624895" imgH="266584" progId="Equation.DSMT4">
                  <p:embed/>
                </p:oleObj>
              </mc:Choice>
              <mc:Fallback>
                <p:oleObj name="Equation" r:id="rId3" imgW="1624895" imgH="266584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1878013"/>
                        <a:ext cx="3336925" cy="546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171450"/>
            <a:ext cx="7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Properties of the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Matrix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659" y="303154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Hence,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75" name="Object 135"/>
          <p:cNvGraphicFramePr>
            <a:graphicFrameLocks noChangeAspect="1"/>
          </p:cNvGraphicFramePr>
          <p:nvPr/>
        </p:nvGraphicFramePr>
        <p:xfrm>
          <a:off x="2416958" y="4654404"/>
          <a:ext cx="16160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6" name="Equation" r:id="rId5" imgW="787058" imgH="266584" progId="Equation.DSMT4">
                  <p:embed/>
                </p:oleObj>
              </mc:Choice>
              <mc:Fallback>
                <p:oleObj name="Equation" r:id="rId5" imgW="787058" imgH="266584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58" y="4654404"/>
                        <a:ext cx="1616075" cy="546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03051" y="428031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Alternate notation: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76" name="Object 136"/>
          <p:cNvGraphicFramePr>
            <a:graphicFrameLocks noChangeAspect="1"/>
          </p:cNvGraphicFramePr>
          <p:nvPr/>
        </p:nvGraphicFramePr>
        <p:xfrm>
          <a:off x="5771696" y="4691743"/>
          <a:ext cx="17049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7" name="Equation" r:id="rId7" imgW="1180588" imgH="279279" progId="Equation.DSMT4">
                  <p:embed/>
                </p:oleObj>
              </mc:Choice>
              <mc:Fallback>
                <p:oleObj name="Equation" r:id="rId7" imgW="1180588" imgH="279279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696" y="4691743"/>
                        <a:ext cx="17049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1577" name="Object 137"/>
          <p:cNvGraphicFramePr>
            <a:graphicFrameLocks noChangeAspect="1"/>
          </p:cNvGraphicFramePr>
          <p:nvPr/>
        </p:nvGraphicFramePr>
        <p:xfrm>
          <a:off x="1222705" y="2032742"/>
          <a:ext cx="5667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8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705" y="2032742"/>
                        <a:ext cx="56673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8" name="Object 138"/>
          <p:cNvGraphicFramePr>
            <a:graphicFrameLocks noChangeAspect="1"/>
          </p:cNvGraphicFramePr>
          <p:nvPr/>
        </p:nvGraphicFramePr>
        <p:xfrm>
          <a:off x="5631997" y="5140389"/>
          <a:ext cx="19224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9" name="Equation" r:id="rId11" imgW="1333500" imgH="279400" progId="Equation.DSMT4">
                  <p:embed/>
                </p:oleObj>
              </mc:Choice>
              <mc:Fallback>
                <p:oleObj name="Equation" r:id="rId11" imgW="1333500" imgH="27940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997" y="5140389"/>
                        <a:ext cx="19224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9" name="Object 139"/>
          <p:cNvGraphicFramePr>
            <a:graphicFrameLocks noChangeAspect="1"/>
          </p:cNvGraphicFramePr>
          <p:nvPr/>
        </p:nvGraphicFramePr>
        <p:xfrm>
          <a:off x="7032625" y="2598738"/>
          <a:ext cx="1668463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0" name="Equation" r:id="rId13" imgW="1155700" imgH="711200" progId="Equation.DSMT4">
                  <p:embed/>
                </p:oleObj>
              </mc:Choice>
              <mc:Fallback>
                <p:oleObj name="Equation" r:id="rId13" imgW="1155700" imgH="71120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598738"/>
                        <a:ext cx="1668463" cy="1027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33258" y="5640778"/>
            <a:ext cx="38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Hermetian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conjugate” or “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Hermetian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transpose”)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5081" y="6234546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proof is in the Pozar book.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80" name="Object 140"/>
          <p:cNvGraphicFramePr>
            <a:graphicFrameLocks noChangeAspect="1"/>
          </p:cNvGraphicFramePr>
          <p:nvPr/>
        </p:nvGraphicFramePr>
        <p:xfrm>
          <a:off x="1344324" y="3711079"/>
          <a:ext cx="2396403" cy="5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1" name="Equation" r:id="rId15" imgW="1345616" imgH="304668" progId="Equation.DSMT4">
                  <p:embed/>
                </p:oleObj>
              </mc:Choice>
              <mc:Fallback>
                <p:oleObj name="Equation" r:id="rId15" imgW="1345616" imgH="304668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324" y="3711079"/>
                        <a:ext cx="2396403" cy="541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1757548" y="4821381"/>
            <a:ext cx="439387" cy="24938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04357" y="5296397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(a “unitary” matrix)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7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13958"/>
              </p:ext>
            </p:extLst>
          </p:nvPr>
        </p:nvGraphicFramePr>
        <p:xfrm>
          <a:off x="2439224" y="1949032"/>
          <a:ext cx="1928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1" name="Equation" r:id="rId3" imgW="939800" imgH="279400" progId="Equation.DSMT4">
                  <p:embed/>
                </p:oleObj>
              </mc:Choice>
              <mc:Fallback>
                <p:oleObj name="Equation" r:id="rId3" imgW="939800" imgH="279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224" y="1949032"/>
                        <a:ext cx="1928813" cy="571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37157"/>
              </p:ext>
            </p:extLst>
          </p:nvPr>
        </p:nvGraphicFramePr>
        <p:xfrm>
          <a:off x="1995262" y="4713303"/>
          <a:ext cx="57896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2" name="Equation" r:id="rId5" imgW="3263900" imgH="431800" progId="Equation.DSMT4">
                  <p:embed/>
                </p:oleObj>
              </mc:Choice>
              <mc:Fallback>
                <p:oleObj name="Equation" r:id="rId5" imgW="3263900" imgH="43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262" y="4713303"/>
                        <a:ext cx="57896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28365"/>
              </p:ext>
            </p:extLst>
          </p:nvPr>
        </p:nvGraphicFramePr>
        <p:xfrm>
          <a:off x="6198589" y="5769445"/>
          <a:ext cx="1527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3" name="Equation" r:id="rId7" imgW="889000" imgH="457200" progId="Equation.DSMT4">
                  <p:embed/>
                </p:oleObj>
              </mc:Choice>
              <mc:Fallback>
                <p:oleObj name="Equation" r:id="rId7" imgW="8890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589" y="5769445"/>
                        <a:ext cx="1527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171450"/>
            <a:ext cx="7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Properties of the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Matrix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0" name="Curved Right Arrow 19"/>
          <p:cNvSpPr/>
          <p:nvPr/>
        </p:nvSpPr>
        <p:spPr>
          <a:xfrm>
            <a:off x="1366519" y="2261154"/>
            <a:ext cx="478240" cy="2542038"/>
          </a:xfrm>
          <a:prstGeom prst="curved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3602" y="3257743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146" y="1151906"/>
            <a:ext cx="5490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Start with the first part of the unitary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7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24625" y="2927150"/>
            <a:ext cx="419100" cy="16764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86375" y="2898575"/>
            <a:ext cx="419100" cy="16764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171450"/>
            <a:ext cx="7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Properties of the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Matrix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2487863" y="3066850"/>
          <a:ext cx="26050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7" name="Equation" r:id="rId3" imgW="1358310" imgH="710891" progId="Equation.DSMT4">
                  <p:embed/>
                </p:oleObj>
              </mc:Choice>
              <mc:Fallback>
                <p:oleObj name="Equation" r:id="rId3" imgW="1358310" imgH="710891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863" y="3066850"/>
                        <a:ext cx="260508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3274126" y="1040122"/>
          <a:ext cx="219397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8" name="Equation" r:id="rId5" imgW="1066800" imgH="431800" progId="Equation.DSMT4">
                  <p:embed/>
                </p:oleObj>
              </mc:Choice>
              <mc:Fallback>
                <p:oleObj name="Equation" r:id="rId5" imgW="1066800" imgH="431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126" y="1040122"/>
                        <a:ext cx="2193970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8125" y="2246168"/>
            <a:ext cx="747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Interpretation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The inner product of columns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zero unless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3950" y="472737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4625" y="472737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4940" name="Object 12"/>
          <p:cNvGraphicFramePr>
            <a:graphicFrameLocks noChangeAspect="1"/>
          </p:cNvGraphicFramePr>
          <p:nvPr/>
        </p:nvGraphicFramePr>
        <p:xfrm>
          <a:off x="3529263" y="5239108"/>
          <a:ext cx="1216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9" name="Equation" r:id="rId7" imgW="685800" imgH="254000" progId="Equation.DSMT4">
                  <p:embed/>
                </p:oleObj>
              </mc:Choice>
              <mc:Fallback>
                <p:oleObj name="Equation" r:id="rId7" imgW="685800" imgH="254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63" y="5239108"/>
                        <a:ext cx="1216025" cy="450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87007" y="3408224"/>
            <a:ext cx="315511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rows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also form orthogonal sets (this follows from starting with the second part of the unitary equation).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13" y="5973289"/>
            <a:ext cx="794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Physical interpretation: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All of the power outgoing on the ports is equal to all of the power incident on the ports.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7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8655" y="101869"/>
            <a:ext cx="61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Comment on Normalization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61" y="975287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If all lines entering the network have the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characteristic impedance, then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360" name="Object 88"/>
          <p:cNvGraphicFramePr>
            <a:graphicFrameLocks noChangeAspect="1"/>
          </p:cNvGraphicFramePr>
          <p:nvPr/>
        </p:nvGraphicFramePr>
        <p:xfrm>
          <a:off x="2065338" y="1563688"/>
          <a:ext cx="30718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2" name="Equation" r:id="rId3" imgW="1713756" imgH="545863" progId="Equation.DSMT4">
                  <p:embed/>
                </p:oleObj>
              </mc:Choice>
              <mc:Fallback>
                <p:oleObj name="Equation" r:id="rId3" imgW="1713756" imgH="545863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1563688"/>
                        <a:ext cx="3071812" cy="979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17764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08477"/>
              </p:ext>
            </p:extLst>
          </p:nvPr>
        </p:nvGraphicFramePr>
        <p:xfrm>
          <a:off x="1810323" y="3455378"/>
          <a:ext cx="21161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3" name="Equation" r:id="rId5" imgW="1180588" imgH="545863" progId="Equation.DSMT4">
                  <p:embed/>
                </p:oleObj>
              </mc:Choice>
              <mc:Fallback>
                <p:oleObj name="Equation" r:id="rId5" imgW="1180588" imgH="545863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323" y="3455378"/>
                        <a:ext cx="211613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82023" y="3691915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unnormalized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 scattering parameters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5" name="Object 88"/>
          <p:cNvGraphicFramePr>
            <a:graphicFrameLocks noChangeAspect="1"/>
          </p:cNvGraphicFramePr>
          <p:nvPr/>
        </p:nvGraphicFramePr>
        <p:xfrm>
          <a:off x="1847850" y="4497388"/>
          <a:ext cx="2001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4" name="Equation" r:id="rId7" imgW="1117115" imgH="545863" progId="Equation.DSMT4">
                  <p:embed/>
                </p:oleObj>
              </mc:Choice>
              <mc:Fallback>
                <p:oleObj name="Equation" r:id="rId7" imgW="1117115" imgH="545863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497388"/>
                        <a:ext cx="200183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57650" y="477202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“normalized” scattering parameters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547" y="2766827"/>
            <a:ext cx="5675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(different characteristic impedances):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824" y="5734050"/>
            <a:ext cx="7170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unitary property of the scattering matrix requires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normalized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parameters.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use normalized parameters in these notes.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9725" y="1676400"/>
            <a:ext cx="320992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In this case, there is no difference between normalized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unnormalized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scattering parameters.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8655" y="101869"/>
            <a:ext cx="61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Note on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kern="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kern="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85974" y="1184511"/>
            <a:ext cx="5162551" cy="10156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Important Note: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parameters depend 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(The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parameters do not.)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65027" y="3138985"/>
            <a:ext cx="6105100" cy="1214651"/>
            <a:chOff x="1665027" y="3138985"/>
            <a:chExt cx="6105100" cy="1214651"/>
          </a:xfrm>
        </p:grpSpPr>
        <p:sp>
          <p:nvSpPr>
            <p:cNvPr id="19" name="Rectangle 18"/>
            <p:cNvSpPr/>
            <p:nvPr/>
          </p:nvSpPr>
          <p:spPr>
            <a:xfrm>
              <a:off x="3029798" y="3138985"/>
              <a:ext cx="3316409" cy="121465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665027" y="3480179"/>
              <a:ext cx="1555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680950" y="3973773"/>
              <a:ext cx="1555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98359" y="3482453"/>
              <a:ext cx="1555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214282" y="3976047"/>
              <a:ext cx="1555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6437" name="Object 223"/>
            <p:cNvGraphicFramePr>
              <a:graphicFrameLocks noChangeAspect="1"/>
            </p:cNvGraphicFramePr>
            <p:nvPr/>
          </p:nvGraphicFramePr>
          <p:xfrm>
            <a:off x="2248303" y="3525838"/>
            <a:ext cx="338137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70" name="Equation" r:id="rId3" imgW="190500" imgH="228600" progId="Equation.DSMT4">
                    <p:embed/>
                  </p:oleObj>
                </mc:Choice>
                <mc:Fallback>
                  <p:oleObj name="Equation" r:id="rId3" imgW="19050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8303" y="3525838"/>
                          <a:ext cx="338137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38" name="Object 223"/>
            <p:cNvGraphicFramePr>
              <a:graphicFrameLocks noChangeAspect="1"/>
            </p:cNvGraphicFramePr>
            <p:nvPr/>
          </p:nvGraphicFramePr>
          <p:xfrm>
            <a:off x="6890414" y="3528113"/>
            <a:ext cx="3381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71" name="Equation" r:id="rId5" imgW="190500" imgH="228600" progId="Equation.DSMT4">
                    <p:embed/>
                  </p:oleObj>
                </mc:Choice>
                <mc:Fallback>
                  <p:oleObj name="Equation" r:id="rId5" imgW="19050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0414" y="3528113"/>
                          <a:ext cx="338138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>
            <a:xfrm flipH="1">
              <a:off x="3250442" y="3482453"/>
              <a:ext cx="29729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252717" y="3989695"/>
              <a:ext cx="29729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6439" name="Object 223"/>
            <p:cNvGraphicFramePr>
              <a:graphicFrameLocks noChangeAspect="1"/>
            </p:cNvGraphicFramePr>
            <p:nvPr/>
          </p:nvGraphicFramePr>
          <p:xfrm>
            <a:off x="4432300" y="3516313"/>
            <a:ext cx="315913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72" name="Equation" r:id="rId7" imgW="177646" imgH="228402" progId="Equation.DSMT4">
                    <p:embed/>
                  </p:oleObj>
                </mc:Choice>
                <mc:Fallback>
                  <p:oleObj name="Equation" r:id="rId7" imgW="177646" imgH="228402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3516313"/>
                          <a:ext cx="315913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Oval 27"/>
            <p:cNvSpPr/>
            <p:nvPr/>
          </p:nvSpPr>
          <p:spPr>
            <a:xfrm>
              <a:off x="3152633" y="3411940"/>
              <a:ext cx="136478" cy="1364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54905" y="3905540"/>
              <a:ext cx="136478" cy="1364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091448" y="3389199"/>
              <a:ext cx="136478" cy="1364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107368" y="3910095"/>
              <a:ext cx="136478" cy="1364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90556" y="4862663"/>
            <a:ext cx="572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The device is a section of transmission line.</a:t>
            </a:r>
            <a:endParaRPr lang="en-US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6441" name="Object 223"/>
          <p:cNvGraphicFramePr>
            <a:graphicFrameLocks noChangeAspect="1"/>
          </p:cNvGraphicFramePr>
          <p:nvPr/>
        </p:nvGraphicFramePr>
        <p:xfrm>
          <a:off x="3085791" y="5437889"/>
          <a:ext cx="3698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3" name="Equation" r:id="rId9" imgW="2082800" imgH="482600" progId="Equation.DSMT4">
                  <p:embed/>
                </p:oleObj>
              </mc:Choice>
              <mc:Fallback>
                <p:oleObj name="Equation" r:id="rId9" imgW="2082800" imgH="482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791" y="5437889"/>
                        <a:ext cx="36988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3153890"/>
            <a:ext cx="4667003" cy="33528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 represent multi-port networks we use:</a:t>
            </a:r>
          </a:p>
          <a:p>
            <a:pPr marL="225425" indent="-225425">
              <a:buFont typeface="Wingdings" pitchFamily="2" charset="2"/>
              <a:buChar char="§"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(impedance) parameters</a:t>
            </a:r>
          </a:p>
          <a:p>
            <a:pPr marL="225425" indent="-225425">
              <a:buFont typeface="Wingdings" pitchFamily="2" charset="2"/>
              <a:buChar char="§"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(admittance) parameters</a:t>
            </a:r>
          </a:p>
          <a:p>
            <a:pPr marL="225425" indent="-225425">
              <a:buFont typeface="Wingdings" pitchFamily="2" charset="2"/>
              <a:buChar char="§"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parameters</a:t>
            </a:r>
          </a:p>
          <a:p>
            <a:pPr>
              <a:buFontTx/>
              <a:buChar char="-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(scattering) parameters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764477" y="3655622"/>
            <a:ext cx="381000" cy="95200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9178" y="3845304"/>
            <a:ext cx="1620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easily measurable at high frequency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43795" y="4845132"/>
            <a:ext cx="228600" cy="4572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1665" y="491638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Measurable at high frequency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Multiport Networks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259" y="893824"/>
            <a:ext cx="3190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97230" y="1906980"/>
            <a:ext cx="2262249" cy="479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-port network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8655" y="101869"/>
            <a:ext cx="61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Scattering Parameters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9433" y="859809"/>
            <a:ext cx="820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general formula for converting from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parameters to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parameters is: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2498487" y="1383994"/>
          <a:ext cx="4079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8" name="Equation" r:id="rId3" imgW="2298700" imgH="508000" progId="Equation.DSMT4">
                  <p:embed/>
                </p:oleObj>
              </mc:Choice>
              <mc:Fallback>
                <p:oleObj name="Equation" r:id="rId3" imgW="2298700" imgH="508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487" y="1383994"/>
                        <a:ext cx="4079875" cy="9001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78763" y="3166280"/>
            <a:ext cx="867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(This assumes all transmission lines are identical with characteristic impedance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2696547" y="2429944"/>
          <a:ext cx="37417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9" name="Equation" r:id="rId5" imgW="2108200" imgH="330200" progId="Equation.DSMT4">
                  <p:embed/>
                </p:oleObj>
              </mc:Choice>
              <mc:Fallback>
                <p:oleObj name="Equation" r:id="rId5" imgW="2108200" imgH="330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547" y="2429944"/>
                        <a:ext cx="3741737" cy="584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3061648" y="3734938"/>
            <a:ext cx="2740926" cy="2847832"/>
            <a:chOff x="3061648" y="3734938"/>
            <a:chExt cx="2740926" cy="2847832"/>
          </a:xfrm>
        </p:grpSpPr>
        <p:sp>
          <p:nvSpPr>
            <p:cNvPr id="34" name="Rectangle 33"/>
            <p:cNvSpPr/>
            <p:nvPr/>
          </p:nvSpPr>
          <p:spPr>
            <a:xfrm>
              <a:off x="3766782" y="4449170"/>
              <a:ext cx="1337481" cy="1446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073021" y="4694830"/>
              <a:ext cx="693761" cy="303189"/>
              <a:chOff x="3073021" y="4694830"/>
              <a:chExt cx="693761" cy="30318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3084394" y="4694830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073021" y="4997356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9751" name="Object 7"/>
              <p:cNvGraphicFramePr>
                <a:graphicFrameLocks noChangeAspect="1"/>
              </p:cNvGraphicFramePr>
              <p:nvPr/>
            </p:nvGraphicFramePr>
            <p:xfrm>
              <a:off x="3290392" y="4694831"/>
              <a:ext cx="253252" cy="303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050" name="Equation" r:id="rId7" imgW="190500" imgH="228600" progId="Equation.DSMT4">
                      <p:embed/>
                    </p:oleObj>
                  </mc:Choice>
                  <mc:Fallback>
                    <p:oleObj name="Equation" r:id="rId7" imgW="190500" imgH="228600" progId="Equation.DSMT4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0392" y="4694831"/>
                            <a:ext cx="253252" cy="303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38"/>
            <p:cNvGrpSpPr/>
            <p:nvPr/>
          </p:nvGrpSpPr>
          <p:grpSpPr>
            <a:xfrm>
              <a:off x="3061648" y="5283958"/>
              <a:ext cx="693761" cy="303189"/>
              <a:chOff x="3073021" y="4694830"/>
              <a:chExt cx="693761" cy="30318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3084394" y="4694830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073021" y="4997356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2" name="Object 7"/>
              <p:cNvGraphicFramePr>
                <a:graphicFrameLocks noChangeAspect="1"/>
              </p:cNvGraphicFramePr>
              <p:nvPr/>
            </p:nvGraphicFramePr>
            <p:xfrm>
              <a:off x="3290392" y="4694831"/>
              <a:ext cx="253252" cy="303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051" name="Equation" r:id="rId9" imgW="190500" imgH="228600" progId="Equation.DSMT4">
                      <p:embed/>
                    </p:oleObj>
                  </mc:Choice>
                  <mc:Fallback>
                    <p:oleObj name="Equation" r:id="rId9" imgW="190500" imgH="228600" progId="Equation.DSMT4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0392" y="4694831"/>
                            <a:ext cx="253252" cy="303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" name="Group 42"/>
            <p:cNvGrpSpPr/>
            <p:nvPr/>
          </p:nvGrpSpPr>
          <p:grpSpPr>
            <a:xfrm>
              <a:off x="5095165" y="4724399"/>
              <a:ext cx="693761" cy="303189"/>
              <a:chOff x="3073021" y="4694830"/>
              <a:chExt cx="693761" cy="30318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3084394" y="4694830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3073021" y="4997356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6" name="Object 7"/>
              <p:cNvGraphicFramePr>
                <a:graphicFrameLocks noChangeAspect="1"/>
              </p:cNvGraphicFramePr>
              <p:nvPr/>
            </p:nvGraphicFramePr>
            <p:xfrm>
              <a:off x="3290392" y="4694831"/>
              <a:ext cx="253252" cy="303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052" name="Equation" r:id="rId10" imgW="190500" imgH="228600" progId="Equation.DSMT4">
                      <p:embed/>
                    </p:oleObj>
                  </mc:Choice>
                  <mc:Fallback>
                    <p:oleObj name="Equation" r:id="rId10" imgW="190500" imgH="228600" progId="Equation.DSMT4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0392" y="4694831"/>
                            <a:ext cx="253252" cy="303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" name="Group 46"/>
            <p:cNvGrpSpPr/>
            <p:nvPr/>
          </p:nvGrpSpPr>
          <p:grpSpPr>
            <a:xfrm>
              <a:off x="5108813" y="5311255"/>
              <a:ext cx="693761" cy="303189"/>
              <a:chOff x="3073021" y="4694830"/>
              <a:chExt cx="693761" cy="30318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3084394" y="4694830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3073021" y="4997356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0" name="Object 7"/>
              <p:cNvGraphicFramePr>
                <a:graphicFrameLocks noChangeAspect="1"/>
              </p:cNvGraphicFramePr>
              <p:nvPr/>
            </p:nvGraphicFramePr>
            <p:xfrm>
              <a:off x="3290392" y="4694831"/>
              <a:ext cx="253252" cy="303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053" name="Equation" r:id="rId11" imgW="190500" imgH="228600" progId="Equation.DSMT4">
                      <p:embed/>
                    </p:oleObj>
                  </mc:Choice>
                  <mc:Fallback>
                    <p:oleObj name="Equation" r:id="rId11" imgW="190500" imgH="228600" progId="Equation.DSMT4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0392" y="4694831"/>
                            <a:ext cx="253252" cy="303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5" name="Group 54"/>
            <p:cNvGrpSpPr/>
            <p:nvPr/>
          </p:nvGrpSpPr>
          <p:grpSpPr>
            <a:xfrm>
              <a:off x="4223983" y="5889010"/>
              <a:ext cx="407158" cy="693760"/>
              <a:chOff x="7076365" y="5083792"/>
              <a:chExt cx="407158" cy="69376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 flipH="1">
                <a:off x="7142329" y="5436358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>
                <a:off x="6735171" y="5424986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4" name="Object 7"/>
              <p:cNvGraphicFramePr>
                <a:graphicFrameLocks noChangeAspect="1"/>
              </p:cNvGraphicFramePr>
              <p:nvPr/>
            </p:nvGraphicFramePr>
            <p:xfrm>
              <a:off x="7157259" y="5258939"/>
              <a:ext cx="253252" cy="303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054" name="Equation" r:id="rId12" imgW="190500" imgH="228600" progId="Equation.DSMT4">
                      <p:embed/>
                    </p:oleObj>
                  </mc:Choice>
                  <mc:Fallback>
                    <p:oleObj name="Equation" r:id="rId12" imgW="190500" imgH="228600" progId="Equation.DSMT4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57259" y="5258939"/>
                            <a:ext cx="253252" cy="303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0" name="Group 59"/>
            <p:cNvGrpSpPr/>
            <p:nvPr/>
          </p:nvGrpSpPr>
          <p:grpSpPr>
            <a:xfrm>
              <a:off x="4253553" y="3734938"/>
              <a:ext cx="407158" cy="693760"/>
              <a:chOff x="7076365" y="5083792"/>
              <a:chExt cx="407158" cy="69376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 flipH="1">
                <a:off x="7142329" y="5436358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>
                <a:off x="6735171" y="5424986"/>
                <a:ext cx="6823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3" name="Object 7"/>
              <p:cNvGraphicFramePr>
                <a:graphicFrameLocks noChangeAspect="1"/>
              </p:cNvGraphicFramePr>
              <p:nvPr/>
            </p:nvGraphicFramePr>
            <p:xfrm>
              <a:off x="7157259" y="5258939"/>
              <a:ext cx="253252" cy="303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055" name="Equation" r:id="rId13" imgW="190500" imgH="228600" progId="Equation.DSMT4">
                      <p:embed/>
                    </p:oleObj>
                  </mc:Choice>
                  <mc:Fallback>
                    <p:oleObj name="Equation" r:id="rId13" imgW="190500" imgH="228600" progId="Equation.DSMT4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57259" y="5258939"/>
                            <a:ext cx="253252" cy="303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9759" name="Object 15"/>
            <p:cNvGraphicFramePr>
              <a:graphicFrameLocks noChangeAspect="1"/>
            </p:cNvGraphicFramePr>
            <p:nvPr/>
          </p:nvGraphicFramePr>
          <p:xfrm>
            <a:off x="3956026" y="4831307"/>
            <a:ext cx="997887" cy="665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56" name="Equation" r:id="rId14" imgW="609336" imgH="406224" progId="Equation.DSMT4">
                    <p:embed/>
                  </p:oleObj>
                </mc:Choice>
                <mc:Fallback>
                  <p:oleObj name="Equation" r:id="rId14" imgW="609336" imgH="406224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6026" y="4831307"/>
                          <a:ext cx="997887" cy="665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Box 64"/>
          <p:cNvSpPr txBox="1"/>
          <p:nvPr/>
        </p:nvSpPr>
        <p:spPr>
          <a:xfrm>
            <a:off x="6714699" y="5322627"/>
            <a:ext cx="189703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derivation is in the Pozar book.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31" y="228601"/>
            <a:ext cx="878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5407" y="1196564"/>
            <a:ext cx="5692584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Find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parameters for a series impedance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" y="4759036"/>
            <a:ext cx="666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Note that two different coordinate systems are being used here!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7574" name="Picture 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392" y="2320967"/>
            <a:ext cx="6086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56" y="133351"/>
            <a:ext cx="878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81744"/>
              </p:ext>
            </p:extLst>
          </p:nvPr>
        </p:nvGraphicFramePr>
        <p:xfrm>
          <a:off x="1587500" y="3506788"/>
          <a:ext cx="6000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3" name="Equation" r:id="rId3" imgW="3390900" imgH="558800" progId="Equation.DSMT4">
                  <p:embed/>
                </p:oleObj>
              </mc:Choice>
              <mc:Fallback>
                <p:oleObj name="Equation" r:id="rId3" imgW="3390900" imgH="558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506788"/>
                        <a:ext cx="6000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68738"/>
              </p:ext>
            </p:extLst>
          </p:nvPr>
        </p:nvGraphicFramePr>
        <p:xfrm>
          <a:off x="2541588" y="4997450"/>
          <a:ext cx="1508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4" name="Equation" r:id="rId5" imgW="876300" imgH="431800" progId="Equation.DSMT4">
                  <p:embed/>
                </p:oleObj>
              </mc:Choice>
              <mc:Fallback>
                <p:oleObj name="Equation" r:id="rId5" imgW="876300" imgH="431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4997450"/>
                        <a:ext cx="1508125" cy="7413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42021" y="4803006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By symmetry: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1854200" y="5221288"/>
          <a:ext cx="3651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5221288"/>
                        <a:ext cx="3651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253" y="2897448"/>
            <a:ext cx="188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4" name="Object 225"/>
          <p:cNvGraphicFramePr>
            <a:graphicFrameLocks noChangeAspect="1"/>
          </p:cNvGraphicFramePr>
          <p:nvPr/>
        </p:nvGraphicFramePr>
        <p:xfrm>
          <a:off x="5751159" y="5242131"/>
          <a:ext cx="941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6" name="Equation" r:id="rId9" imgW="545863" imgH="228501" progId="Equation.DSMT4">
                  <p:embed/>
                </p:oleObj>
              </mc:Choice>
              <mc:Fallback>
                <p:oleObj name="Equation" r:id="rId9" imgW="545863" imgH="228501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159" y="5242131"/>
                        <a:ext cx="941388" cy="3937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4628" y="1099911"/>
            <a:ext cx="609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57954"/>
              </p:ext>
            </p:extLst>
          </p:nvPr>
        </p:nvGraphicFramePr>
        <p:xfrm>
          <a:off x="420588" y="2785529"/>
          <a:ext cx="158115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7" name="Equation" r:id="rId3" imgW="1016000" imgH="1066800" progId="Equation.DSMT4">
                  <p:embed/>
                </p:oleObj>
              </mc:Choice>
              <mc:Fallback>
                <p:oleObj name="Equation" r:id="rId3" imgW="1016000" imgH="106680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88" y="2785529"/>
                        <a:ext cx="1581150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656" y="133351"/>
            <a:ext cx="878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109" y="880629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511" name="Object 143"/>
          <p:cNvGraphicFramePr>
            <a:graphicFrameLocks noChangeAspect="1"/>
          </p:cNvGraphicFramePr>
          <p:nvPr/>
        </p:nvGraphicFramePr>
        <p:xfrm>
          <a:off x="5935663" y="2606350"/>
          <a:ext cx="2827337" cy="3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8" name="Equation" r:id="rId5" imgW="1954951" imgH="253890" progId="Equation.DSMT4">
                  <p:embed/>
                </p:oleObj>
              </mc:Choice>
              <mc:Fallback>
                <p:oleObj name="Equation" r:id="rId5" imgW="1954951" imgH="25389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606350"/>
                        <a:ext cx="2827337" cy="3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12" name="Object 144"/>
          <p:cNvGraphicFramePr>
            <a:graphicFrameLocks noChangeAspect="1"/>
          </p:cNvGraphicFramePr>
          <p:nvPr/>
        </p:nvGraphicFramePr>
        <p:xfrm>
          <a:off x="4985068" y="4283145"/>
          <a:ext cx="22526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9" name="Equation" r:id="rId7" imgW="1409088" imgH="253890" progId="Equation.DSMT4">
                  <p:embed/>
                </p:oleObj>
              </mc:Choice>
              <mc:Fallback>
                <p:oleObj name="Equation" r:id="rId7" imgW="1409088" imgH="25389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068" y="4283145"/>
                        <a:ext cx="22526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13" name="Object 145"/>
          <p:cNvGraphicFramePr>
            <a:graphicFrameLocks noChangeAspect="1"/>
          </p:cNvGraphicFramePr>
          <p:nvPr/>
        </p:nvGraphicFramePr>
        <p:xfrm>
          <a:off x="4495056" y="3292011"/>
          <a:ext cx="3228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0" name="Equation" r:id="rId9" imgW="2019300" imgH="482600" progId="Equation.DSMT4">
                  <p:embed/>
                </p:oleObj>
              </mc:Choice>
              <mc:Fallback>
                <p:oleObj name="Equation" r:id="rId9" imgW="2019300" imgH="48260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056" y="3292011"/>
                        <a:ext cx="32289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86026" y="3462636"/>
            <a:ext cx="214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Voltage divider: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5154" y="4264095"/>
            <a:ext cx="194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voltage: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514" name="Object 146"/>
          <p:cNvGraphicFramePr>
            <a:graphicFrameLocks noChangeAspect="1"/>
          </p:cNvGraphicFramePr>
          <p:nvPr/>
        </p:nvGraphicFramePr>
        <p:xfrm>
          <a:off x="2997186" y="5049304"/>
          <a:ext cx="32908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1" name="Equation" r:id="rId11" imgW="2057400" imgH="482600" progId="Equation.DSMT4">
                  <p:embed/>
                </p:oleObj>
              </mc:Choice>
              <mc:Fallback>
                <p:oleObj name="Equation" r:id="rId11" imgW="2057400" imgH="48260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86" y="5049304"/>
                        <a:ext cx="329088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6761" y="5196840"/>
            <a:ext cx="245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first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54628" y="1099911"/>
            <a:ext cx="609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8520" name="Object 152"/>
          <p:cNvGraphicFramePr>
            <a:graphicFrameLocks noChangeAspect="1"/>
          </p:cNvGraphicFramePr>
          <p:nvPr/>
        </p:nvGraphicFramePr>
        <p:xfrm>
          <a:off x="2064652" y="5824136"/>
          <a:ext cx="3048709" cy="73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2" name="Equation" r:id="rId14" imgW="2019240" imgH="482400" progId="Equation.DSMT4">
                  <p:embed/>
                </p:oleObj>
              </mc:Choice>
              <mc:Fallback>
                <p:oleObj name="Equation" r:id="rId14" imgW="2019240" imgH="4824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652" y="5824136"/>
                        <a:ext cx="3048709" cy="730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1549668" y="6083168"/>
            <a:ext cx="327259" cy="202131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57954"/>
              </p:ext>
            </p:extLst>
          </p:nvPr>
        </p:nvGraphicFramePr>
        <p:xfrm>
          <a:off x="517526" y="3345285"/>
          <a:ext cx="8331200" cy="66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" name="Equation" r:id="rId3" imgW="6032500" imgH="482600" progId="Equation.DSMT4">
                  <p:embed/>
                </p:oleObj>
              </mc:Choice>
              <mc:Fallback>
                <p:oleObj name="Equation" r:id="rId3" imgW="6032500" imgH="482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6" y="3345285"/>
                        <a:ext cx="8331200" cy="666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556432"/>
              </p:ext>
            </p:extLst>
          </p:nvPr>
        </p:nvGraphicFramePr>
        <p:xfrm>
          <a:off x="3213100" y="5324475"/>
          <a:ext cx="17589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5" imgW="901309" imgH="431613" progId="Equation.DSMT4">
                  <p:embed/>
                </p:oleObj>
              </mc:Choice>
              <mc:Fallback>
                <p:oleObj name="Equation" r:id="rId5" imgW="901309" imgH="43161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324475"/>
                        <a:ext cx="1758950" cy="8413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9646" y="4607873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656" y="133351"/>
            <a:ext cx="878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101383" name="Object 137"/>
          <p:cNvGraphicFramePr>
            <a:graphicFrameLocks noChangeAspect="1"/>
          </p:cNvGraphicFramePr>
          <p:nvPr/>
        </p:nvGraphicFramePr>
        <p:xfrm>
          <a:off x="5457825" y="5532438"/>
          <a:ext cx="11160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532438"/>
                        <a:ext cx="1116013" cy="4445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2228" y="1080861"/>
            <a:ext cx="609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16428" y="284574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64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4056" y="141143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153" y="1197553"/>
            <a:ext cx="6646371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Find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parameters for a length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transmission line.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844" y="4815321"/>
            <a:ext cx="683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Note that three different coordinate systems are being used here!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228" name="Picture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279" y="1987901"/>
            <a:ext cx="5410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3125" y="5286375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(The subscript 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denotes the middle section.)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09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943" y="153266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2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57155"/>
              </p:ext>
            </p:extLst>
          </p:nvPr>
        </p:nvGraphicFramePr>
        <p:xfrm>
          <a:off x="1848573" y="3481388"/>
          <a:ext cx="561022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Equation" r:id="rId3" imgW="2857500" imgH="520700" progId="Equation.DSMT4">
                  <p:embed/>
                </p:oleObj>
              </mc:Choice>
              <mc:Fallback>
                <p:oleObj name="Equation" r:id="rId3" imgW="2857500" imgH="520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573" y="3481388"/>
                        <a:ext cx="561022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3" name="Object 199"/>
          <p:cNvGraphicFramePr>
            <a:graphicFrameLocks noChangeAspect="1"/>
          </p:cNvGraphicFramePr>
          <p:nvPr/>
        </p:nvGraphicFramePr>
        <p:xfrm>
          <a:off x="1760970" y="5142634"/>
          <a:ext cx="540426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6" name="Equation" r:id="rId5" imgW="3327400" imgH="533400" progId="Equation.DSMT4">
                  <p:embed/>
                </p:oleObj>
              </mc:Choice>
              <mc:Fallback>
                <p:oleObj name="Equation" r:id="rId5" imgW="3327400" imgH="533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970" y="5142634"/>
                        <a:ext cx="540426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" name="Object 200"/>
          <p:cNvGraphicFramePr>
            <a:graphicFrameLocks noChangeAspect="1"/>
          </p:cNvGraphicFramePr>
          <p:nvPr/>
        </p:nvGraphicFramePr>
        <p:xfrm>
          <a:off x="6310168" y="1074593"/>
          <a:ext cx="1339478" cy="64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7" name="Equation" r:id="rId7" imgW="888614" imgH="431613" progId="Equation.DSMT4">
                  <p:embed/>
                </p:oleObj>
              </mc:Choice>
              <mc:Fallback>
                <p:oleObj name="Equation" r:id="rId7" imgW="888614" imgH="431613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168" y="1074593"/>
                        <a:ext cx="1339478" cy="649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401" y="1213634"/>
            <a:ext cx="188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5004" y="1294370"/>
            <a:ext cx="5810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37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418" y="153266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3" name="Object 199"/>
          <p:cNvGraphicFramePr>
            <a:graphicFrameLocks noChangeAspect="1"/>
          </p:cNvGraphicFramePr>
          <p:nvPr/>
        </p:nvGraphicFramePr>
        <p:xfrm>
          <a:off x="2370138" y="3586163"/>
          <a:ext cx="40433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3" imgW="2489200" imgH="914400" progId="Equation.DSMT4">
                  <p:embed/>
                </p:oleObj>
              </mc:Choice>
              <mc:Fallback>
                <p:oleObj name="Equation" r:id="rId3" imgW="2489200" imgH="914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3586163"/>
                        <a:ext cx="4043362" cy="14859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5" name="Object 201"/>
          <p:cNvGraphicFramePr>
            <a:graphicFrameLocks noChangeAspect="1"/>
          </p:cNvGraphicFramePr>
          <p:nvPr/>
        </p:nvGraphicFramePr>
        <p:xfrm>
          <a:off x="1843088" y="5826125"/>
          <a:ext cx="54467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tion" r:id="rId5" imgW="3175000" imgH="279400" progId="Equation.DSMT4">
                  <p:embed/>
                </p:oleObj>
              </mc:Choice>
              <mc:Fallback>
                <p:oleObj name="Equation" r:id="rId5" imgW="3175000" imgH="279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5826125"/>
                        <a:ext cx="54467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81966" y="299221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3128" y="997487"/>
            <a:ext cx="5810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37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33208"/>
              </p:ext>
            </p:extLst>
          </p:nvPr>
        </p:nvGraphicFramePr>
        <p:xfrm>
          <a:off x="2001838" y="3136900"/>
          <a:ext cx="44688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Equation" r:id="rId3" imgW="2705100" imgH="558800" progId="Equation.DSMT4">
                  <p:embed/>
                </p:oleObj>
              </mc:Choice>
              <mc:Fallback>
                <p:oleObj name="Equation" r:id="rId3" imgW="2705100" imgH="5588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136900"/>
                        <a:ext cx="446881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65078"/>
              </p:ext>
            </p:extLst>
          </p:nvPr>
        </p:nvGraphicFramePr>
        <p:xfrm>
          <a:off x="3477780" y="4399252"/>
          <a:ext cx="21875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Equation" r:id="rId5" imgW="1435100" imgH="254000" progId="Equation.DSMT4">
                  <p:embed/>
                </p:oleObj>
              </mc:Choice>
              <mc:Fallback>
                <p:oleObj name="Equation" r:id="rId5" imgW="1435100" imgH="2540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780" y="4399252"/>
                        <a:ext cx="21875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7" name="Object 193"/>
          <p:cNvGraphicFramePr>
            <a:graphicFrameLocks noChangeAspect="1"/>
          </p:cNvGraphicFramePr>
          <p:nvPr/>
        </p:nvGraphicFramePr>
        <p:xfrm>
          <a:off x="6193703" y="921309"/>
          <a:ext cx="1266970" cy="58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Equation" r:id="rId7" imgW="939392" imgH="431613" progId="Equation.DSMT4">
                  <p:embed/>
                </p:oleObj>
              </mc:Choice>
              <mc:Fallback>
                <p:oleObj name="Equation" r:id="rId7" imgW="939392" imgH="43161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703" y="921309"/>
                        <a:ext cx="1266970" cy="58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2700" y="952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2" name="Object 198"/>
          <p:cNvGraphicFramePr>
            <a:graphicFrameLocks noChangeAspect="1"/>
          </p:cNvGraphicFramePr>
          <p:nvPr/>
        </p:nvGraphicFramePr>
        <p:xfrm>
          <a:off x="3410816" y="5592618"/>
          <a:ext cx="1768817" cy="80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Equation" r:id="rId9" imgW="1002865" imgH="457002" progId="Equation.DSMT4">
                  <p:embed/>
                </p:oleObj>
              </mc:Choice>
              <mc:Fallback>
                <p:oleObj name="Equation" r:id="rId9" imgW="1002865" imgH="457002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816" y="5592618"/>
                        <a:ext cx="1768817" cy="80818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79919" y="5548746"/>
            <a:ext cx="28575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now try to put the numerator of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equation in terms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266" y="4947557"/>
            <a:ext cx="6510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for the denominator 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735" y="94000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5004" y="1104365"/>
            <a:ext cx="5810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8768" y="4381995"/>
            <a:ext cx="270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Total voltage at port 1: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62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45685"/>
              </p:ext>
            </p:extLst>
          </p:nvPr>
        </p:nvGraphicFramePr>
        <p:xfrm>
          <a:off x="230188" y="4152900"/>
          <a:ext cx="511968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1" name="Equation" r:id="rId3" imgW="2997200" imgH="1079500" progId="Equation.DSMT4">
                  <p:embed/>
                </p:oleObj>
              </mc:Choice>
              <mc:Fallback>
                <p:oleObj name="Equation" r:id="rId3" imgW="2997200" imgH="10795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152900"/>
                        <a:ext cx="5119687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2700" y="1714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2119313" y="3032125"/>
          <a:ext cx="42941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2" name="Equation" r:id="rId5" imgW="2438400" imgH="254000" progId="Equation.DSMT4">
                  <p:embed/>
                </p:oleObj>
              </mc:Choice>
              <mc:Fallback>
                <p:oleObj name="Equation" r:id="rId5" imgW="24384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3032125"/>
                        <a:ext cx="429418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574472"/>
            <a:ext cx="519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Next, we need to get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(0)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 terms of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61" name="Object 9"/>
          <p:cNvGraphicFramePr>
            <a:graphicFrameLocks noChangeAspect="1"/>
          </p:cNvGraphicFramePr>
          <p:nvPr/>
        </p:nvGraphicFramePr>
        <p:xfrm>
          <a:off x="4732371" y="5635309"/>
          <a:ext cx="40703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3" name="Equation" r:id="rId7" imgW="2311400" imgH="495300" progId="Equation.DSMT4">
                  <p:embed/>
                </p:oleObj>
              </mc:Choice>
              <mc:Fallback>
                <p:oleObj name="Equation" r:id="rId7" imgW="2311400" imgH="4953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71" y="5635309"/>
                        <a:ext cx="4070350" cy="876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60694" y="5213209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Hence, from the top equation we have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97503" y="866858"/>
            <a:ext cx="5810250" cy="2019300"/>
            <a:chOff x="1797503" y="866858"/>
            <a:chExt cx="5810250" cy="2019300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7503" y="866858"/>
              <a:ext cx="581025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4762" name="Object 10"/>
            <p:cNvGraphicFramePr>
              <a:graphicFrameLocks noChangeAspect="1"/>
            </p:cNvGraphicFramePr>
            <p:nvPr/>
          </p:nvGraphicFramePr>
          <p:xfrm>
            <a:off x="4781550" y="1790700"/>
            <a:ext cx="466725" cy="312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4" name="Equation" r:id="rId10" imgW="380835" imgH="253890" progId="Equation.DSMT4">
                    <p:embed/>
                  </p:oleObj>
                </mc:Choice>
                <mc:Fallback>
                  <p:oleObj name="Equation" r:id="rId10" imgW="380835" imgH="25389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1550" y="1790700"/>
                          <a:ext cx="466725" cy="3123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6246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942975"/>
            <a:ext cx="423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a 2-port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linear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network: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508" y="3605620"/>
            <a:ext cx="598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terms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-parameters, we have (from superposition):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013" y="4166507"/>
            <a:ext cx="311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Impedance  (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 matrix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6475" y="12382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Two-Port Networks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29075" y="4493623"/>
            <a:ext cx="1431200" cy="1021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60720" y="4558937"/>
            <a:ext cx="363855" cy="1022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2409825" y="4122738"/>
          <a:ext cx="19526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1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122738"/>
                        <a:ext cx="19526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101850" y="5599113"/>
          <a:ext cx="50117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2" name="Equation" r:id="rId5" imgW="2641600" imgH="482600" progId="Equation.DSMT4">
                  <p:embed/>
                </p:oleObj>
              </mc:Choice>
              <mc:Fallback>
                <p:oleObj name="Equation" r:id="rId5" imgW="2641600" imgH="482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5599113"/>
                        <a:ext cx="5011738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47775" y="5153025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Therefore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192853" y="1563853"/>
            <a:ext cx="4343400" cy="1307996"/>
            <a:chOff x="2085975" y="1587604"/>
            <a:chExt cx="4343400" cy="1307996"/>
          </a:xfrm>
        </p:grpSpPr>
        <p:sp>
          <p:nvSpPr>
            <p:cNvPr id="17" name="Rectangle 16"/>
            <p:cNvSpPr/>
            <p:nvPr/>
          </p:nvSpPr>
          <p:spPr>
            <a:xfrm>
              <a:off x="3390901" y="1857375"/>
              <a:ext cx="1562100" cy="1038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762250" y="2133600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58712" y="252412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960175" y="212407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968512" y="254317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724151" y="20859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724151" y="24883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581651" y="20859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600701" y="25050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90775" y="23241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933700" y="2125263"/>
              <a:ext cx="2571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200650" y="2115738"/>
              <a:ext cx="2571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43575" y="19335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72150" y="2305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6259" name="Object 3"/>
            <p:cNvGraphicFramePr>
              <a:graphicFrameLocks noChangeAspect="1"/>
            </p:cNvGraphicFramePr>
            <p:nvPr/>
          </p:nvGraphicFramePr>
          <p:xfrm>
            <a:off x="5166034" y="1587604"/>
            <a:ext cx="2794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23" name="Equation" r:id="rId7" imgW="152334" imgH="228501" progId="Equation.DSMT4">
                    <p:embed/>
                  </p:oleObj>
                </mc:Choice>
                <mc:Fallback>
                  <p:oleObj name="Equation" r:id="rId7" imgW="152334" imgH="228501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034" y="1587604"/>
                          <a:ext cx="27940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0" name="Object 4"/>
            <p:cNvGraphicFramePr>
              <a:graphicFrameLocks noChangeAspect="1"/>
            </p:cNvGraphicFramePr>
            <p:nvPr/>
          </p:nvGraphicFramePr>
          <p:xfrm>
            <a:off x="2978150" y="1609725"/>
            <a:ext cx="25717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24" name="Equation" r:id="rId9" imgW="139700" imgH="228600" progId="Equation.DSMT4">
                    <p:embed/>
                  </p:oleObj>
                </mc:Choice>
                <mc:Fallback>
                  <p:oleObj name="Equation" r:id="rId9" imgW="1397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150" y="1609725"/>
                          <a:ext cx="257175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1" name="Object 5"/>
            <p:cNvGraphicFramePr>
              <a:graphicFrameLocks noChangeAspect="1"/>
            </p:cNvGraphicFramePr>
            <p:nvPr/>
          </p:nvGraphicFramePr>
          <p:xfrm>
            <a:off x="6126163" y="2084388"/>
            <a:ext cx="30321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25"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6163" y="2084388"/>
                          <a:ext cx="303212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2" name="Object 6"/>
            <p:cNvGraphicFramePr>
              <a:graphicFrameLocks noChangeAspect="1"/>
            </p:cNvGraphicFramePr>
            <p:nvPr/>
          </p:nvGraphicFramePr>
          <p:xfrm>
            <a:off x="2085975" y="2130425"/>
            <a:ext cx="28098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26" name="Equation" r:id="rId13" imgW="152334" imgH="228501" progId="Equation.DSMT4">
                    <p:embed/>
                  </p:oleObj>
                </mc:Choice>
                <mc:Fallback>
                  <p:oleObj name="Equation" r:id="rId13" imgW="152334" imgH="228501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975" y="2130425"/>
                          <a:ext cx="280988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3" name="Object 7"/>
            <p:cNvGraphicFramePr>
              <a:graphicFrameLocks noChangeAspect="1"/>
            </p:cNvGraphicFramePr>
            <p:nvPr/>
          </p:nvGraphicFramePr>
          <p:xfrm>
            <a:off x="3509963" y="2187575"/>
            <a:ext cx="1635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27" name="Equation" r:id="rId15" imgW="88707" imgH="164742" progId="Equation.DSMT4">
                    <p:embed/>
                  </p:oleObj>
                </mc:Choice>
                <mc:Fallback>
                  <p:oleObj name="Equation" r:id="rId15" imgW="88707" imgH="164742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2187575"/>
                          <a:ext cx="163512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4" name="Object 8"/>
            <p:cNvGraphicFramePr>
              <a:graphicFrameLocks noChangeAspect="1"/>
            </p:cNvGraphicFramePr>
            <p:nvPr/>
          </p:nvGraphicFramePr>
          <p:xfrm>
            <a:off x="4613275" y="2185988"/>
            <a:ext cx="23336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28" name="Equation" r:id="rId17" imgW="126780" imgH="164814" progId="Equation.DSMT4">
                    <p:embed/>
                  </p:oleObj>
                </mc:Choice>
                <mc:Fallback>
                  <p:oleObj name="Equation" r:id="rId17" imgW="126780" imgH="164814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3275" y="2185988"/>
                          <a:ext cx="233363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320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1970088" y="4176713"/>
          <a:ext cx="45053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Equation" r:id="rId3" imgW="2565400" imgH="533400" progId="Equation.DSMT4">
                  <p:embed/>
                </p:oleObj>
              </mc:Choice>
              <mc:Fallback>
                <p:oleObj name="Equation" r:id="rId3" imgW="2565400" imgH="53340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4176713"/>
                        <a:ext cx="45053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2700" y="1714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472" y="3716480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Therefore, we have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6" name="Object 2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33447"/>
              </p:ext>
            </p:extLst>
          </p:nvPr>
        </p:nvGraphicFramePr>
        <p:xfrm>
          <a:off x="1514475" y="5647437"/>
          <a:ext cx="65373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" name="Equation" r:id="rId5" imgW="3632040" imgH="469800" progId="Equation.DSMT4">
                  <p:embed/>
                </p:oleObj>
              </mc:Choice>
              <mc:Fallback>
                <p:oleObj name="Equation" r:id="rId5" imgW="3632040" imgH="469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5647437"/>
                        <a:ext cx="6537325" cy="8445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" name="Object 209"/>
          <p:cNvGraphicFramePr>
            <a:graphicFrameLocks noChangeAspect="1"/>
          </p:cNvGraphicFramePr>
          <p:nvPr/>
        </p:nvGraphicFramePr>
        <p:xfrm>
          <a:off x="6861319" y="3740727"/>
          <a:ext cx="1398012" cy="63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Equation" r:id="rId7" imgW="1002865" imgH="457002" progId="Equation.DSMT4">
                  <p:embed/>
                </p:oleObj>
              </mc:Choice>
              <mc:Fallback>
                <p:oleObj name="Equation" r:id="rId7" imgW="1002865" imgH="457002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319" y="3740727"/>
                        <a:ext cx="1398012" cy="63876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" name="Object 210"/>
          <p:cNvGraphicFramePr>
            <a:graphicFrameLocks noChangeAspect="1"/>
          </p:cNvGraphicFramePr>
          <p:nvPr/>
        </p:nvGraphicFramePr>
        <p:xfrm>
          <a:off x="5746283" y="2957443"/>
          <a:ext cx="3182572" cy="68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Equation" r:id="rId9" imgW="2311400" imgH="495300" progId="Equation.DSMT4">
                  <p:embed/>
                </p:oleObj>
              </mc:Choice>
              <mc:Fallback>
                <p:oleObj name="Equation" r:id="rId9" imgW="2311400" imgH="4953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283" y="2957443"/>
                        <a:ext cx="3182572" cy="68517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4475" y="511838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8121" y="854984"/>
            <a:ext cx="5810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3519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792" y="1134341"/>
            <a:ext cx="223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Special cases:</a:t>
            </a:r>
            <a:endParaRPr lang="en-US" sz="2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25695"/>
              </p:ext>
            </p:extLst>
          </p:nvPr>
        </p:nvGraphicFramePr>
        <p:xfrm>
          <a:off x="343023" y="2341519"/>
          <a:ext cx="3480831" cy="78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3" imgW="2133600" imgH="482600" progId="Equation.DSMT4">
                  <p:embed/>
                </p:oleObj>
              </mc:Choice>
              <mc:Fallback>
                <p:oleObj name="Equation" r:id="rId3" imgW="2133600" imgH="48260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23" y="2341519"/>
                        <a:ext cx="3480831" cy="787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53124"/>
              </p:ext>
            </p:extLst>
          </p:nvPr>
        </p:nvGraphicFramePr>
        <p:xfrm>
          <a:off x="5631647" y="3380859"/>
          <a:ext cx="2597756" cy="94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5" imgW="1320227" imgH="482391" progId="Equation.DSMT4">
                  <p:embed/>
                </p:oleObj>
              </mc:Choice>
              <mc:Fallback>
                <p:oleObj name="Equation" r:id="rId5" imgW="1320227" imgH="482391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647" y="3380859"/>
                        <a:ext cx="2597756" cy="949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06049"/>
              </p:ext>
            </p:extLst>
          </p:nvPr>
        </p:nvGraphicFramePr>
        <p:xfrm>
          <a:off x="270597" y="4832823"/>
          <a:ext cx="4123274" cy="152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7" imgW="2743200" imgH="1016000" progId="Equation.DSMT4">
                  <p:embed/>
                </p:oleObj>
              </mc:Choice>
              <mc:Fallback>
                <p:oleObj name="Equation" r:id="rId7" imgW="2743200" imgH="101600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97" y="4832823"/>
                        <a:ext cx="4123274" cy="1526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65622"/>
              </p:ext>
            </p:extLst>
          </p:nvPr>
        </p:nvGraphicFramePr>
        <p:xfrm>
          <a:off x="5653747" y="5073479"/>
          <a:ext cx="2057545" cy="96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Equation" r:id="rId9" imgW="977900" imgH="457200" progId="Equation.DSMT4">
                  <p:embed/>
                </p:oleObj>
              </mc:Choice>
              <mc:Fallback>
                <p:oleObj name="Equation" r:id="rId9" imgW="977900" imgH="4572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747" y="5073479"/>
                        <a:ext cx="2057545" cy="961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2700" y="1714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264" name="Picture 19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54" y="987879"/>
            <a:ext cx="21304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63" name="Object 191"/>
          <p:cNvGraphicFramePr>
            <a:graphicFrameLocks noChangeAspect="1"/>
          </p:cNvGraphicFramePr>
          <p:nvPr/>
        </p:nvGraphicFramePr>
        <p:xfrm>
          <a:off x="1249116" y="1760662"/>
          <a:ext cx="13938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12" imgW="787400" imgH="228600" progId="Equation.DSMT4">
                  <p:embed/>
                </p:oleObj>
              </mc:Choice>
              <mc:Fallback>
                <p:oleObj name="Equation" r:id="rId12" imgW="787400" imgH="2286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116" y="1760662"/>
                        <a:ext cx="1393825" cy="404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2"/>
          <p:cNvGraphicFramePr>
            <a:graphicFrameLocks noChangeAspect="1"/>
          </p:cNvGraphicFramePr>
          <p:nvPr/>
        </p:nvGraphicFramePr>
        <p:xfrm>
          <a:off x="1355849" y="3893520"/>
          <a:ext cx="11858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" name="Equation" r:id="rId14" imgW="672808" imgH="418918" progId="Equation.DSMT4">
                  <p:embed/>
                </p:oleObj>
              </mc:Choice>
              <mc:Fallback>
                <p:oleObj name="Equation" r:id="rId14" imgW="672808" imgH="418918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849" y="3893520"/>
                        <a:ext cx="1185863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87630" y="362198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6902" y="5318173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69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51349"/>
              </p:ext>
            </p:extLst>
          </p:nvPr>
        </p:nvGraphicFramePr>
        <p:xfrm>
          <a:off x="808098" y="2341872"/>
          <a:ext cx="3150465" cy="186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5" name="Equation" r:id="rId3" imgW="1498600" imgH="889000" progId="Equation.DSMT4">
                  <p:embed/>
                </p:oleObj>
              </mc:Choice>
              <mc:Fallback>
                <p:oleObj name="Equation" r:id="rId3" imgW="1498600" imgH="8890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98" y="2341872"/>
                        <a:ext cx="3150465" cy="186892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61970"/>
              </p:ext>
            </p:extLst>
          </p:nvPr>
        </p:nvGraphicFramePr>
        <p:xfrm>
          <a:off x="2616076" y="5004893"/>
          <a:ext cx="3500438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6" name="Equation" r:id="rId5" imgW="1778000" imgH="977900" progId="Equation.DSMT4">
                  <p:embed/>
                </p:oleObj>
              </mc:Choice>
              <mc:Fallback>
                <p:oleObj name="Equation" r:id="rId5" imgW="1778000" imgH="9779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076" y="5004893"/>
                        <a:ext cx="3500438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2700" y="1714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74" y="1012850"/>
            <a:ext cx="6757171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Find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parameters for a step-impedance discontinuity.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9482" name="Picture 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7592" y="2290164"/>
            <a:ext cx="3621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8754" y="1725550"/>
            <a:ext cx="188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289" y="4706257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29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956697"/>
              </p:ext>
            </p:extLst>
          </p:nvPr>
        </p:nvGraphicFramePr>
        <p:xfrm>
          <a:off x="717550" y="2328863"/>
          <a:ext cx="56467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6" name="Equation" r:id="rId3" imgW="3162300" imgH="381000" progId="Equation.DSMT4">
                  <p:embed/>
                </p:oleObj>
              </mc:Choice>
              <mc:Fallback>
                <p:oleObj name="Equation" r:id="rId3" imgW="3162300" imgH="3810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328863"/>
                        <a:ext cx="56467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19356"/>
              </p:ext>
            </p:extLst>
          </p:nvPr>
        </p:nvGraphicFramePr>
        <p:xfrm>
          <a:off x="5478607" y="5563178"/>
          <a:ext cx="23002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7" name="Equation" r:id="rId5" imgW="1358310" imgH="482391" progId="Equation.DSMT4">
                  <p:embed/>
                </p:oleObj>
              </mc:Choice>
              <mc:Fallback>
                <p:oleObj name="Equation" r:id="rId5" imgW="1358310" imgH="482391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607" y="5563178"/>
                        <a:ext cx="2300288" cy="8159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2700" y="1714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79" y="1276045"/>
            <a:ext cx="4239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Because of continuity of the voltage across the junction, we have: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533" name="Object 117"/>
          <p:cNvGraphicFramePr>
            <a:graphicFrameLocks noChangeAspect="1"/>
          </p:cNvGraphicFramePr>
          <p:nvPr/>
        </p:nvGraphicFramePr>
        <p:xfrm>
          <a:off x="911225" y="3416300"/>
          <a:ext cx="482282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8" name="Equation" r:id="rId7" imgW="2451100" imgH="1003300" progId="Equation.DSMT4">
                  <p:embed/>
                </p:oleObj>
              </mc:Choice>
              <mc:Fallback>
                <p:oleObj name="Equation" r:id="rId7" imgW="2451100" imgH="10033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416300"/>
                        <a:ext cx="4822825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8"/>
          <p:cNvGraphicFramePr>
            <a:graphicFrameLocks noChangeAspect="1"/>
          </p:cNvGraphicFramePr>
          <p:nvPr/>
        </p:nvGraphicFramePr>
        <p:xfrm>
          <a:off x="6765348" y="3605645"/>
          <a:ext cx="1886563" cy="126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9" name="Equation" r:id="rId9" imgW="1320227" imgH="888614" progId="Equation.DSMT4">
                  <p:embed/>
                </p:oleObj>
              </mc:Choice>
              <mc:Fallback>
                <p:oleObj name="Equation" r:id="rId9" imgW="1320227" imgH="888614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348" y="3605645"/>
                        <a:ext cx="1886563" cy="1268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35" name="Object 119"/>
          <p:cNvGraphicFramePr>
            <a:graphicFrameLocks noChangeAspect="1"/>
          </p:cNvGraphicFramePr>
          <p:nvPr/>
        </p:nvGraphicFramePr>
        <p:xfrm>
          <a:off x="1214292" y="5521612"/>
          <a:ext cx="2422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0" name="Equation" r:id="rId11" imgW="1231366" imgH="482391" progId="Equation.DSMT4">
                  <p:embed/>
                </p:oleObj>
              </mc:Choice>
              <mc:Fallback>
                <p:oleObj name="Equation" r:id="rId11" imgW="1231366" imgH="482391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292" y="5521612"/>
                        <a:ext cx="24225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77145" y="578773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718" y="520238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0536" name="Picture 1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7988" y="943491"/>
            <a:ext cx="3295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H="1">
            <a:off x="4381995" y="2921330"/>
            <a:ext cx="522514" cy="451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17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7634" y="131619"/>
            <a:ext cx="230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8364"/>
              </p:ext>
            </p:extLst>
          </p:nvPr>
        </p:nvGraphicFramePr>
        <p:xfrm>
          <a:off x="945573" y="922048"/>
          <a:ext cx="2523404" cy="197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7" name="Equation" r:id="rId3" imgW="1651000" imgH="1295400" progId="Equation.DSMT4">
                  <p:embed/>
                </p:oleObj>
              </mc:Choice>
              <mc:Fallback>
                <p:oleObj name="Equation" r:id="rId3" imgW="1651000" imgH="1295400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73" y="922048"/>
                        <a:ext cx="2523404" cy="197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15533" y="1201881"/>
          <a:ext cx="375977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8" name="Visio" r:id="rId5" imgW="3978260" imgH="1531396" progId="Visio.Drawing.11">
                  <p:embed/>
                </p:oleObj>
              </mc:Choice>
              <mc:Fallback>
                <p:oleObj name="Visio" r:id="rId5" imgW="3978260" imgH="1531396" progId="Visio.Drawing.11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533" y="1201881"/>
                        <a:ext cx="375977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4565" y="3169227"/>
            <a:ext cx="247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 unitary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lossy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540" y="4558146"/>
            <a:ext cx="8250383" cy="135421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Find the input impedance looking into port 1 when ports 2 and 3 are terminated in 50 [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] loads.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Find the input impedance looking into port 1 when port 2 is terminated in a 75 [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] load and port 3 is terminated in 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50 [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] load.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1278" y="3679125"/>
            <a:ext cx="6011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(For example, column 2 doted with the conjugate of column 3 is not zero.)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494" y="2826329"/>
            <a:ext cx="328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These are the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parameters assuming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 lines entering the device.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997039" y="2137558"/>
            <a:ext cx="0" cy="629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78" name="Object 82"/>
          <p:cNvGraphicFramePr>
            <a:graphicFrameLocks noChangeAspect="1"/>
          </p:cNvGraphicFramePr>
          <p:nvPr/>
        </p:nvGraphicFramePr>
        <p:xfrm>
          <a:off x="1163638" y="2587625"/>
          <a:ext cx="39925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Equation" r:id="rId3" imgW="2489200" imgH="431800" progId="Equation.DSMT4">
                  <p:embed/>
                </p:oleObj>
              </mc:Choice>
              <mc:Fallback>
                <p:oleObj name="Equation" r:id="rId3" imgW="2489200" imgH="4318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587625"/>
                        <a:ext cx="39925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625" y="1135086"/>
            <a:ext cx="55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if ports 2 and 3 are terminated in 50 [</a:t>
            </a:r>
            <a:r>
              <a:rPr lang="el-GR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]: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982" y="211283"/>
            <a:ext cx="338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4181" name="Object 85"/>
          <p:cNvGraphicFramePr>
            <a:graphicFrameLocks noChangeAspect="1"/>
          </p:cNvGraphicFramePr>
          <p:nvPr/>
        </p:nvGraphicFramePr>
        <p:xfrm>
          <a:off x="2063395" y="1860669"/>
          <a:ext cx="24241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5" imgW="1511300" imgH="228600" progId="Equation.DSMT4">
                  <p:embed/>
                </p:oleObj>
              </mc:Choice>
              <mc:Fallback>
                <p:oleObj name="Equation" r:id="rId5" imgW="1511300" imgH="2286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395" y="1860669"/>
                        <a:ext cx="24241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3499799" y="1770655"/>
            <a:ext cx="327546" cy="559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57165" y="1745634"/>
            <a:ext cx="327546" cy="559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82" name="Object 86"/>
          <p:cNvGraphicFramePr>
            <a:graphicFrameLocks noChangeAspect="1"/>
          </p:cNvGraphicFramePr>
          <p:nvPr/>
        </p:nvGraphicFramePr>
        <p:xfrm>
          <a:off x="2376488" y="3484563"/>
          <a:ext cx="18954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7" imgW="889000" imgH="228600" progId="Equation.DSMT4">
                  <p:embed/>
                </p:oleObj>
              </mc:Choice>
              <mc:Fallback>
                <p:oleObj name="Equation" r:id="rId7" imgW="889000" imgH="2286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484563"/>
                        <a:ext cx="1895475" cy="4873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1495425" y="3600450"/>
            <a:ext cx="457200" cy="276225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83" name="Picture 8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689" y="4493903"/>
            <a:ext cx="63325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84" name="Object 88"/>
          <p:cNvGraphicFramePr>
            <a:graphicFrameLocks noChangeAspect="1"/>
          </p:cNvGraphicFramePr>
          <p:nvPr/>
        </p:nvGraphicFramePr>
        <p:xfrm>
          <a:off x="5819775" y="1136650"/>
          <a:ext cx="126494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name="Equation" r:id="rId10" imgW="711200" imgH="228600" progId="Equation.DSMT4">
                  <p:embed/>
                </p:oleObj>
              </mc:Choice>
              <mc:Fallback>
                <p:oleObj name="Equation" r:id="rId10" imgW="711200" imgH="2286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1136650"/>
                        <a:ext cx="126494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24844"/>
              </p:ext>
            </p:extLst>
          </p:nvPr>
        </p:nvGraphicFramePr>
        <p:xfrm>
          <a:off x="5760741" y="1936124"/>
          <a:ext cx="26479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Equation" r:id="rId12" imgW="2647857" imgH="1838399" progId="Equation.DSMT4">
                  <p:embed/>
                </p:oleObj>
              </mc:Choice>
              <mc:Fallback>
                <p:oleObj name="Equation" r:id="rId12" imgW="2647857" imgH="18383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60741" y="1936124"/>
                        <a:ext cx="26479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79" name="Object 83"/>
          <p:cNvGraphicFramePr>
            <a:graphicFrameLocks noChangeAspect="1"/>
          </p:cNvGraphicFramePr>
          <p:nvPr/>
        </p:nvGraphicFramePr>
        <p:xfrm>
          <a:off x="2247900" y="2022475"/>
          <a:ext cx="2295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5" name="Equation" r:id="rId3" imgW="1384300" imgH="431800" progId="Equation.DSMT4">
                  <p:embed/>
                </p:oleObj>
              </mc:Choice>
              <mc:Fallback>
                <p:oleObj name="Equation" r:id="rId3" imgW="1384300" imgH="431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022475"/>
                        <a:ext cx="2295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2743" y="1265291"/>
            <a:ext cx="7006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if port 2 is terminated in 75 [</a:t>
            </a:r>
            <a:r>
              <a:rPr lang="el-GR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] and port 3 in 50 [</a:t>
            </a:r>
            <a:r>
              <a:rPr lang="el-GR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]:</a:t>
            </a:r>
            <a:endParaRPr lang="en-US" sz="2000" baseline="30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982" y="211283"/>
            <a:ext cx="338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110597" name="Object 83"/>
          <p:cNvGraphicFramePr>
            <a:graphicFrameLocks noChangeAspect="1"/>
          </p:cNvGraphicFramePr>
          <p:nvPr/>
        </p:nvGraphicFramePr>
        <p:xfrm>
          <a:off x="2289175" y="2965450"/>
          <a:ext cx="2252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6" name="Equation" r:id="rId5" imgW="1358310" imgH="431613" progId="Equation.DSMT4">
                  <p:embed/>
                </p:oleObj>
              </mc:Choice>
              <mc:Fallback>
                <p:oleObj name="Equation" r:id="rId5" imgW="1358310" imgH="431613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2965450"/>
                        <a:ext cx="2252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6184" y="4304393"/>
            <a:ext cx="63325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31671"/>
              </p:ext>
            </p:extLst>
          </p:nvPr>
        </p:nvGraphicFramePr>
        <p:xfrm>
          <a:off x="5770888" y="2011528"/>
          <a:ext cx="26479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7" name="Equation" r:id="rId8" imgW="2647857" imgH="1838399" progId="Equation.DSMT4">
                  <p:embed/>
                </p:oleObj>
              </mc:Choice>
              <mc:Fallback>
                <p:oleObj name="Equation" r:id="rId8" imgW="2647857" imgH="18383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0888" y="2011528"/>
                        <a:ext cx="26479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7258" y="1371600"/>
            <a:ext cx="4572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598" y="1401762"/>
            <a:ext cx="152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53776"/>
              </p:ext>
            </p:extLst>
          </p:nvPr>
        </p:nvGraphicFramePr>
        <p:xfrm>
          <a:off x="1425575" y="3211513"/>
          <a:ext cx="687546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8" name="Equation" r:id="rId3" imgW="4038600" imgH="939800" progId="Equation.DSMT4">
                  <p:embed/>
                </p:oleObj>
              </mc:Choice>
              <mc:Fallback>
                <p:oleObj name="Equation" r:id="rId3" imgW="4038600" imgH="9398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3211513"/>
                        <a:ext cx="6875463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 flipH="1" flipV="1">
            <a:off x="2912711" y="335647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779819" y="3241964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52128"/>
              </p:ext>
            </p:extLst>
          </p:nvPr>
        </p:nvGraphicFramePr>
        <p:xfrm>
          <a:off x="1193651" y="4930858"/>
          <a:ext cx="972866" cy="37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9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651" y="4930858"/>
                        <a:ext cx="972866" cy="37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2272269" y="4324969"/>
            <a:ext cx="1295400" cy="676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664842"/>
              </p:ext>
            </p:extLst>
          </p:nvPr>
        </p:nvGraphicFramePr>
        <p:xfrm>
          <a:off x="2808288" y="5570538"/>
          <a:ext cx="33734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0" name="Equation" r:id="rId7" imgW="1968500" imgH="482600" progId="Equation.DSMT4">
                  <p:embed/>
                </p:oleObj>
              </mc:Choice>
              <mc:Fallback>
                <p:oleObj name="Equation" r:id="rId7" imgW="1968500" imgH="482600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570538"/>
                        <a:ext cx="3373437" cy="8286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78257" y="182708"/>
            <a:ext cx="338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006" name="Object 494"/>
          <p:cNvGraphicFramePr>
            <a:graphicFrameLocks noChangeAspect="1"/>
          </p:cNvGraphicFramePr>
          <p:nvPr/>
        </p:nvGraphicFramePr>
        <p:xfrm>
          <a:off x="764019" y="1135351"/>
          <a:ext cx="2659063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1" name="Equation" r:id="rId9" imgW="1866900" imgH="1295400" progId="Equation.DSMT4">
                  <p:embed/>
                </p:oleObj>
              </mc:Choice>
              <mc:Fallback>
                <p:oleObj name="Equation" r:id="rId9" imgW="1866900" imgH="1295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19" y="1135351"/>
                        <a:ext cx="2659063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65007" name="Object 495"/>
          <p:cNvGraphicFramePr>
            <a:graphicFrameLocks noChangeAspect="1"/>
          </p:cNvGraphicFramePr>
          <p:nvPr/>
        </p:nvGraphicFramePr>
        <p:xfrm>
          <a:off x="5816600" y="2954338"/>
          <a:ext cx="268446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2" name="Equation" r:id="rId11" imgW="2032000" imgH="482600" progId="Equation.DSMT4">
                  <p:embed/>
                </p:oleObj>
              </mc:Choice>
              <mc:Fallback>
                <p:oleObj name="Equation" r:id="rId11" imgW="2032000" imgH="482600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954338"/>
                        <a:ext cx="2684463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6792190" y="3130632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7659089" y="3106882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95900" y="3476872"/>
            <a:ext cx="829295" cy="695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009" name="Picture 49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7538" y="1162380"/>
            <a:ext cx="44211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8013369" y="298615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3020" y="576868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830" y="134341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5662" y="984918"/>
            <a:ext cx="675706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 general two-port system shown below.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35" name="Object 15"/>
          <p:cNvGraphicFramePr>
            <a:graphicFrameLocks noChangeAspect="1"/>
          </p:cNvGraphicFramePr>
          <p:nvPr/>
        </p:nvGraphicFramePr>
        <p:xfrm>
          <a:off x="2900363" y="3954463"/>
          <a:ext cx="2787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5" name="Equation" r:id="rId3" imgW="1954951" imgH="253890" progId="Equation.DSMT4">
                  <p:embed/>
                </p:oleObj>
              </mc:Choice>
              <mc:Fallback>
                <p:oleObj name="Equation" r:id="rId3" imgW="1954951" imgH="25389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3954463"/>
                        <a:ext cx="27876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448786" y="3372593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36" name="Object 16"/>
          <p:cNvGraphicFramePr>
            <a:graphicFrameLocks noChangeAspect="1"/>
          </p:cNvGraphicFramePr>
          <p:nvPr/>
        </p:nvGraphicFramePr>
        <p:xfrm>
          <a:off x="2758409" y="3427578"/>
          <a:ext cx="1066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6" name="Equation" r:id="rId5" imgW="748975" imgH="253890" progId="Equation.DSMT4">
                  <p:embed/>
                </p:oleObj>
              </mc:Choice>
              <mc:Fallback>
                <p:oleObj name="Equation" r:id="rId5" imgW="748975" imgH="25389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409" y="3427578"/>
                        <a:ext cx="1066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357366" y="390797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39" name="Object 19"/>
          <p:cNvGraphicFramePr>
            <a:graphicFrameLocks noChangeAspect="1"/>
          </p:cNvGraphicFramePr>
          <p:nvPr/>
        </p:nvGraphicFramePr>
        <p:xfrm>
          <a:off x="957859" y="2008725"/>
          <a:ext cx="12477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7" name="Equation" r:id="rId7" imgW="876300" imgH="431800" progId="Equation.DSMT4">
                  <p:embed/>
                </p:oleObj>
              </mc:Choice>
              <mc:Fallback>
                <p:oleObj name="Equation" r:id="rId7" imgW="8763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859" y="2008725"/>
                        <a:ext cx="12477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0" name="Object 18"/>
          <p:cNvGraphicFramePr>
            <a:graphicFrameLocks noChangeAspect="1"/>
          </p:cNvGraphicFramePr>
          <p:nvPr/>
        </p:nvGraphicFramePr>
        <p:xfrm>
          <a:off x="3229394" y="4972057"/>
          <a:ext cx="15922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8" name="Equation" r:id="rId9" imgW="1117115" imgH="253890" progId="Equation.DSMT4">
                  <p:embed/>
                </p:oleObj>
              </mc:Choice>
              <mc:Fallback>
                <p:oleObj name="Equation" r:id="rId9" imgW="1117115" imgH="25389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394" y="4972057"/>
                        <a:ext cx="15922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1" name="Object 21"/>
          <p:cNvGraphicFramePr>
            <a:graphicFrameLocks noChangeAspect="1"/>
          </p:cNvGraphicFramePr>
          <p:nvPr/>
        </p:nvGraphicFramePr>
        <p:xfrm>
          <a:off x="7557943" y="2114551"/>
          <a:ext cx="1009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9" name="Equation" r:id="rId11" imgW="837836" imgH="431613" progId="Equation.DSMT4">
                  <p:embed/>
                </p:oleObj>
              </mc:Choice>
              <mc:Fallback>
                <p:oleObj name="Equation" r:id="rId11" imgW="837836" imgH="431613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943" y="2114551"/>
                        <a:ext cx="1009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2945703" y="5435220"/>
          <a:ext cx="23526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0" name="Equation" r:id="rId13" imgW="1651000" imgH="254000" progId="Equation.DSMT4">
                  <p:embed/>
                </p:oleObj>
              </mc:Choice>
              <mc:Fallback>
                <p:oleObj name="Equation" r:id="rId13" imgW="1651000" imgH="2540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703" y="5435220"/>
                        <a:ext cx="23526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238487" y="4606641"/>
            <a:ext cx="180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We also have: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ight Brace 78"/>
          <p:cNvSpPr/>
          <p:nvPr/>
        </p:nvSpPr>
        <p:spPr>
          <a:xfrm>
            <a:off x="5272648" y="4916394"/>
            <a:ext cx="332509" cy="9737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143" name="Object 18"/>
          <p:cNvGraphicFramePr>
            <a:graphicFrameLocks noChangeAspect="1"/>
          </p:cNvGraphicFramePr>
          <p:nvPr/>
        </p:nvGraphicFramePr>
        <p:xfrm>
          <a:off x="5847056" y="5202662"/>
          <a:ext cx="2768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1" name="Equation" r:id="rId15" imgW="1943100" imgH="279400" progId="Equation.DSMT4">
                  <p:embed/>
                </p:oleObj>
              </mc:Choice>
              <mc:Fallback>
                <p:oleObj name="Equation" r:id="rId15" imgW="1943100" imgH="279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056" y="5202662"/>
                        <a:ext cx="27686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4" name="Object 18"/>
          <p:cNvGraphicFramePr>
            <a:graphicFrameLocks noChangeAspect="1"/>
          </p:cNvGraphicFramePr>
          <p:nvPr/>
        </p:nvGraphicFramePr>
        <p:xfrm>
          <a:off x="6612386" y="6088974"/>
          <a:ext cx="16113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2" name="Equation" r:id="rId17" imgW="1129810" imgH="431613" progId="Equation.DSMT4">
                  <p:embed/>
                </p:oleObj>
              </mc:Choice>
              <mc:Fallback>
                <p:oleObj name="Equation" r:id="rId17" imgW="1129810" imgH="431613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386" y="6088974"/>
                        <a:ext cx="161131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Down Arrow 81"/>
          <p:cNvSpPr/>
          <p:nvPr/>
        </p:nvSpPr>
        <p:spPr>
          <a:xfrm>
            <a:off x="7184572" y="5712034"/>
            <a:ext cx="201881" cy="332509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2434459" y="1789093"/>
            <a:ext cx="4727393" cy="1487515"/>
            <a:chOff x="2446334" y="1789093"/>
            <a:chExt cx="4727393" cy="1487515"/>
          </a:xfrm>
        </p:grpSpPr>
        <p:sp>
          <p:nvSpPr>
            <p:cNvPr id="47" name="Rectangle 46"/>
            <p:cNvSpPr/>
            <p:nvPr/>
          </p:nvSpPr>
          <p:spPr>
            <a:xfrm>
              <a:off x="2565070" y="2187411"/>
              <a:ext cx="1339067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87713" y="2206461"/>
              <a:ext cx="917614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05797" y="2280064"/>
              <a:ext cx="391886" cy="15437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3130" name="Object 10"/>
            <p:cNvGraphicFramePr>
              <a:graphicFrameLocks noChangeAspect="1"/>
            </p:cNvGraphicFramePr>
            <p:nvPr/>
          </p:nvGraphicFramePr>
          <p:xfrm>
            <a:off x="6837177" y="2161000"/>
            <a:ext cx="336550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3" name="Equation" r:id="rId19" imgW="203112" imgH="228501" progId="Equation.DSMT4">
                    <p:embed/>
                  </p:oleObj>
                </mc:Choice>
                <mc:Fallback>
                  <p:oleObj name="Equation" r:id="rId19" imgW="203112" imgH="228501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177" y="2161000"/>
                          <a:ext cx="336550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57"/>
            <p:cNvSpPr/>
            <p:nvPr/>
          </p:nvSpPr>
          <p:spPr>
            <a:xfrm>
              <a:off x="2446334" y="2042557"/>
              <a:ext cx="237507" cy="581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3131" name="Object 11"/>
            <p:cNvGraphicFramePr>
              <a:graphicFrameLocks noChangeAspect="1"/>
            </p:cNvGraphicFramePr>
            <p:nvPr/>
          </p:nvGraphicFramePr>
          <p:xfrm>
            <a:off x="2931865" y="2173184"/>
            <a:ext cx="320993" cy="340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4" name="Equation" r:id="rId21" imgW="215806" imgH="228501" progId="Equation.DSMT4">
                    <p:embed/>
                  </p:oleObj>
                </mc:Choice>
                <mc:Fallback>
                  <p:oleObj name="Equation" r:id="rId21" imgW="215806" imgH="228501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865" y="2173184"/>
                          <a:ext cx="320993" cy="340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4037607" y="2968831"/>
              <a:ext cx="14379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Two-port device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32" name="Object 12"/>
            <p:cNvGraphicFramePr>
              <a:graphicFrameLocks noChangeAspect="1"/>
            </p:cNvGraphicFramePr>
            <p:nvPr/>
          </p:nvGraphicFramePr>
          <p:xfrm>
            <a:off x="4217450" y="1981099"/>
            <a:ext cx="1157287" cy="80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5" name="Equation" r:id="rId23" imgW="698197" imgH="482391" progId="Equation.DSMT4">
                    <p:embed/>
                  </p:oleObj>
                </mc:Choice>
                <mc:Fallback>
                  <p:oleObj name="Equation" r:id="rId23" imgW="698197" imgH="482391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450" y="1981099"/>
                          <a:ext cx="1157287" cy="801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33" name="Object 13"/>
            <p:cNvGraphicFramePr>
              <a:graphicFrameLocks noChangeAspect="1"/>
            </p:cNvGraphicFramePr>
            <p:nvPr/>
          </p:nvGraphicFramePr>
          <p:xfrm>
            <a:off x="5859175" y="1791236"/>
            <a:ext cx="315912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6" name="Equation" r:id="rId25" imgW="190500" imgH="228600" progId="Equation.DSMT4">
                    <p:embed/>
                  </p:oleObj>
                </mc:Choice>
                <mc:Fallback>
                  <p:oleObj name="Equation" r:id="rId25" imgW="190500" imgH="2286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9175" y="1791236"/>
                          <a:ext cx="315912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34" name="Object 14"/>
            <p:cNvGraphicFramePr>
              <a:graphicFrameLocks noChangeAspect="1"/>
            </p:cNvGraphicFramePr>
            <p:nvPr/>
          </p:nvGraphicFramePr>
          <p:xfrm>
            <a:off x="3173379" y="1789093"/>
            <a:ext cx="315912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7" name="Equation" r:id="rId27" imgW="190500" imgH="228600" progId="Equation.DSMT4">
                    <p:embed/>
                  </p:oleObj>
                </mc:Choice>
                <mc:Fallback>
                  <p:oleObj name="Equation" r:id="rId27" imgW="190500" imgH="22860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379" y="1789093"/>
                          <a:ext cx="315912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ight Arrow 72"/>
            <p:cNvSpPr/>
            <p:nvPr/>
          </p:nvSpPr>
          <p:spPr>
            <a:xfrm>
              <a:off x="3396343" y="2268189"/>
              <a:ext cx="391886" cy="166254"/>
            </a:xfrm>
            <a:prstGeom prst="right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5759532" y="2933204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5710058" y="2658090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3145" name="Object 25"/>
            <p:cNvGraphicFramePr>
              <a:graphicFrameLocks noChangeAspect="1"/>
            </p:cNvGraphicFramePr>
            <p:nvPr/>
          </p:nvGraphicFramePr>
          <p:xfrm>
            <a:off x="6367976" y="2565997"/>
            <a:ext cx="424708" cy="24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8" name="Equation" r:id="rId28" imgW="431613" imgH="253890" progId="Equation.DSMT4">
                    <p:embed/>
                  </p:oleObj>
                </mc:Choice>
                <mc:Fallback>
                  <p:oleObj name="Equation" r:id="rId28" imgW="431613" imgH="25389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7976" y="2565997"/>
                          <a:ext cx="424708" cy="248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6" name="Object 26"/>
            <p:cNvGraphicFramePr>
              <a:graphicFrameLocks noChangeAspect="1"/>
            </p:cNvGraphicFramePr>
            <p:nvPr/>
          </p:nvGraphicFramePr>
          <p:xfrm>
            <a:off x="6354248" y="2824616"/>
            <a:ext cx="423863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9" name="Equation" r:id="rId30" imgW="431613" imgH="253890" progId="Equation.DSMT4">
                    <p:embed/>
                  </p:oleObj>
                </mc:Choice>
                <mc:Fallback>
                  <p:oleObj name="Equation" r:id="rId30" imgW="431613" imgH="25389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4248" y="2824616"/>
                          <a:ext cx="423863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Arrow Connector 87"/>
            <p:cNvCxnSpPr/>
            <p:nvPr/>
          </p:nvCxnSpPr>
          <p:spPr>
            <a:xfrm>
              <a:off x="2859963" y="2681843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2834238" y="2952993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3444655" y="2587768"/>
            <a:ext cx="424708" cy="24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0" name="Equation" r:id="rId32" imgW="431613" imgH="253890" progId="Equation.DSMT4">
                    <p:embed/>
                  </p:oleObj>
                </mc:Choice>
                <mc:Fallback>
                  <p:oleObj name="Equation" r:id="rId32" imgW="431613" imgH="253890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655" y="2587768"/>
                          <a:ext cx="424708" cy="248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6"/>
            <p:cNvGraphicFramePr>
              <a:graphicFrameLocks noChangeAspect="1"/>
            </p:cNvGraphicFramePr>
            <p:nvPr/>
          </p:nvGraphicFramePr>
          <p:xfrm>
            <a:off x="3430927" y="2846387"/>
            <a:ext cx="423863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1" name="Equation" r:id="rId34" imgW="431613" imgH="253890" progId="Equation.DSMT4">
                    <p:embed/>
                  </p:oleObj>
                </mc:Choice>
                <mc:Fallback>
                  <p:oleObj name="Equation" r:id="rId34" imgW="431613" imgH="25389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927" y="2846387"/>
                          <a:ext cx="423863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4"/>
            <p:cNvSpPr/>
            <p:nvPr/>
          </p:nvSpPr>
          <p:spPr>
            <a:xfrm>
              <a:off x="3904137" y="1873086"/>
              <a:ext cx="1676400" cy="981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3166" name="Object 46"/>
          <p:cNvGraphicFramePr>
            <a:graphicFrameLocks noChangeAspect="1"/>
          </p:cNvGraphicFramePr>
          <p:nvPr/>
        </p:nvGraphicFramePr>
        <p:xfrm>
          <a:off x="7532788" y="5717825"/>
          <a:ext cx="1162060" cy="29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2" name="Equation" r:id="rId36" imgW="990360" imgH="253800" progId="Equation.DSMT4">
                  <p:embed/>
                </p:oleObj>
              </mc:Choice>
              <mc:Fallback>
                <p:oleObj name="Equation" r:id="rId36" imgW="990360" imgH="2538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788" y="5717825"/>
                        <a:ext cx="1162060" cy="297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830" y="134341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134161" name="Object 17"/>
          <p:cNvGraphicFramePr>
            <a:graphicFrameLocks noChangeAspect="1"/>
          </p:cNvGraphicFramePr>
          <p:nvPr/>
        </p:nvGraphicFramePr>
        <p:xfrm>
          <a:off x="3135498" y="3337977"/>
          <a:ext cx="22637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6" name="Equation" r:id="rId3" imgW="1587500" imgH="736600" progId="Equation.DSMT4">
                  <p:embed/>
                </p:oleObj>
              </mc:Choice>
              <mc:Fallback>
                <p:oleObj name="Equation" r:id="rId3" imgW="1587500" imgH="7366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498" y="3337977"/>
                        <a:ext cx="22637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2" name="Object 18"/>
          <p:cNvGraphicFramePr>
            <a:graphicFrameLocks noChangeAspect="1"/>
          </p:cNvGraphicFramePr>
          <p:nvPr/>
        </p:nvGraphicFramePr>
        <p:xfrm>
          <a:off x="3158609" y="5107297"/>
          <a:ext cx="2533795" cy="87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7" name="Equation" r:id="rId5" imgW="1384300" imgH="482600" progId="Equation.DSMT4">
                  <p:embed/>
                </p:oleObj>
              </mc:Choice>
              <mc:Fallback>
                <p:oleObj name="Equation" r:id="rId5" imgW="1384300" imgH="4826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609" y="5107297"/>
                        <a:ext cx="2533795" cy="87786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149433" y="275507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2378" y="447799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4163" name="Object 19"/>
          <p:cNvGraphicFramePr>
            <a:graphicFrameLocks noChangeAspect="1"/>
          </p:cNvGraphicFramePr>
          <p:nvPr/>
        </p:nvGraphicFramePr>
        <p:xfrm>
          <a:off x="6223227" y="5263737"/>
          <a:ext cx="1177698" cy="6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8" name="Equation" r:id="rId7" imgW="837836" imgH="431613" progId="Equation.DSMT4">
                  <p:embed/>
                </p:oleObj>
              </mc:Choice>
              <mc:Fallback>
                <p:oleObj name="Equation" r:id="rId7" imgW="837836" imgH="431613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227" y="5263737"/>
                        <a:ext cx="1177698" cy="6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2196952" y="1040947"/>
            <a:ext cx="4727393" cy="1487515"/>
            <a:chOff x="2446334" y="1789093"/>
            <a:chExt cx="4727393" cy="1487515"/>
          </a:xfrm>
        </p:grpSpPr>
        <p:sp>
          <p:nvSpPr>
            <p:cNvPr id="31" name="Rectangle 30"/>
            <p:cNvSpPr/>
            <p:nvPr/>
          </p:nvSpPr>
          <p:spPr>
            <a:xfrm>
              <a:off x="3904137" y="1873086"/>
              <a:ext cx="1676400" cy="981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65070" y="2187411"/>
              <a:ext cx="1339067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78188" y="2206461"/>
              <a:ext cx="917614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05797" y="2280064"/>
              <a:ext cx="391886" cy="15437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" name="Object 10"/>
            <p:cNvGraphicFramePr>
              <a:graphicFrameLocks noChangeAspect="1"/>
            </p:cNvGraphicFramePr>
            <p:nvPr/>
          </p:nvGraphicFramePr>
          <p:xfrm>
            <a:off x="6837177" y="2161000"/>
            <a:ext cx="336550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69" name="Equation" r:id="rId9" imgW="203112" imgH="228501" progId="Equation.DSMT4">
                    <p:embed/>
                  </p:oleObj>
                </mc:Choice>
                <mc:Fallback>
                  <p:oleObj name="Equation" r:id="rId9" imgW="203112" imgH="228501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177" y="2161000"/>
                          <a:ext cx="336550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2446334" y="2042557"/>
              <a:ext cx="237507" cy="581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11"/>
            <p:cNvGraphicFramePr>
              <a:graphicFrameLocks noChangeAspect="1"/>
            </p:cNvGraphicFramePr>
            <p:nvPr/>
          </p:nvGraphicFramePr>
          <p:xfrm>
            <a:off x="2931865" y="2173184"/>
            <a:ext cx="320993" cy="340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0" name="Equation" r:id="rId11" imgW="215806" imgH="228501" progId="Equation.DSMT4">
                    <p:embed/>
                  </p:oleObj>
                </mc:Choice>
                <mc:Fallback>
                  <p:oleObj name="Equation" r:id="rId11" imgW="215806" imgH="228501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865" y="2173184"/>
                          <a:ext cx="320993" cy="340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4037607" y="2968831"/>
              <a:ext cx="14379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Two-port device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1" name="Object 12"/>
            <p:cNvGraphicFramePr>
              <a:graphicFrameLocks noChangeAspect="1"/>
            </p:cNvGraphicFramePr>
            <p:nvPr/>
          </p:nvGraphicFramePr>
          <p:xfrm>
            <a:off x="4217450" y="1923949"/>
            <a:ext cx="1157287" cy="80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1" name="Equation" r:id="rId13" imgW="698197" imgH="482391" progId="Equation.DSMT4">
                    <p:embed/>
                  </p:oleObj>
                </mc:Choice>
                <mc:Fallback>
                  <p:oleObj name="Equation" r:id="rId13" imgW="698197" imgH="482391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450" y="1923949"/>
                          <a:ext cx="1157287" cy="801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3"/>
            <p:cNvGraphicFramePr>
              <a:graphicFrameLocks noChangeAspect="1"/>
            </p:cNvGraphicFramePr>
            <p:nvPr/>
          </p:nvGraphicFramePr>
          <p:xfrm>
            <a:off x="5859175" y="1791236"/>
            <a:ext cx="315912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2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9175" y="1791236"/>
                          <a:ext cx="315912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4"/>
            <p:cNvGraphicFramePr>
              <a:graphicFrameLocks noChangeAspect="1"/>
            </p:cNvGraphicFramePr>
            <p:nvPr/>
          </p:nvGraphicFramePr>
          <p:xfrm>
            <a:off x="3173379" y="1789093"/>
            <a:ext cx="315912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3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379" y="1789093"/>
                          <a:ext cx="315912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ight Arrow 47"/>
            <p:cNvSpPr/>
            <p:nvPr/>
          </p:nvSpPr>
          <p:spPr>
            <a:xfrm>
              <a:off x="3396343" y="2268189"/>
              <a:ext cx="391886" cy="166254"/>
            </a:xfrm>
            <a:prstGeom prst="right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5759532" y="2933204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5710058" y="2658090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25"/>
            <p:cNvGraphicFramePr>
              <a:graphicFrameLocks noChangeAspect="1"/>
            </p:cNvGraphicFramePr>
            <p:nvPr/>
          </p:nvGraphicFramePr>
          <p:xfrm>
            <a:off x="6367976" y="2565997"/>
            <a:ext cx="424708" cy="24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4" name="Equation" r:id="rId18" imgW="431613" imgH="253890" progId="Equation.DSMT4">
                    <p:embed/>
                  </p:oleObj>
                </mc:Choice>
                <mc:Fallback>
                  <p:oleObj name="Equation" r:id="rId18" imgW="431613" imgH="25389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7976" y="2565997"/>
                          <a:ext cx="424708" cy="248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26"/>
            <p:cNvGraphicFramePr>
              <a:graphicFrameLocks noChangeAspect="1"/>
            </p:cNvGraphicFramePr>
            <p:nvPr/>
          </p:nvGraphicFramePr>
          <p:xfrm>
            <a:off x="6354248" y="2824616"/>
            <a:ext cx="423863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5" name="Equation" r:id="rId20" imgW="431613" imgH="253890" progId="Equation.DSMT4">
                    <p:embed/>
                  </p:oleObj>
                </mc:Choice>
                <mc:Fallback>
                  <p:oleObj name="Equation" r:id="rId20" imgW="431613" imgH="253890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4248" y="2824616"/>
                          <a:ext cx="423863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2859963" y="2681843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2834238" y="2952993"/>
              <a:ext cx="439387" cy="0"/>
            </a:xfrm>
            <a:prstGeom prst="straightConnector1">
              <a:avLst/>
            </a:prstGeom>
            <a:ln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25"/>
            <p:cNvGraphicFramePr>
              <a:graphicFrameLocks noChangeAspect="1"/>
            </p:cNvGraphicFramePr>
            <p:nvPr/>
          </p:nvGraphicFramePr>
          <p:xfrm>
            <a:off x="3444655" y="2587768"/>
            <a:ext cx="424708" cy="24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6" name="Equation" r:id="rId22" imgW="431613" imgH="253890" progId="Equation.DSMT4">
                    <p:embed/>
                  </p:oleObj>
                </mc:Choice>
                <mc:Fallback>
                  <p:oleObj name="Equation" r:id="rId22" imgW="431613" imgH="25389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655" y="2587768"/>
                          <a:ext cx="424708" cy="248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6"/>
            <p:cNvGraphicFramePr>
              <a:graphicFrameLocks noChangeAspect="1"/>
            </p:cNvGraphicFramePr>
            <p:nvPr/>
          </p:nvGraphicFramePr>
          <p:xfrm>
            <a:off x="3430927" y="2846387"/>
            <a:ext cx="423863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7" name="Equation" r:id="rId24" imgW="431613" imgH="253890" progId="Equation.DSMT4">
                    <p:embed/>
                  </p:oleObj>
                </mc:Choice>
                <mc:Fallback>
                  <p:oleObj name="Equation" r:id="rId24" imgW="431613" imgH="253890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927" y="2846387"/>
                          <a:ext cx="423863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025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Elements of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-Matrix: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533900" y="3130241"/>
          <a:ext cx="18256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" name="Equation" r:id="rId3" imgW="939392" imgH="545863" progId="Equation.DSMT4">
                  <p:embed/>
                </p:oleObj>
              </mc:Choice>
              <mc:Fallback>
                <p:oleObj name="Equation" r:id="rId3" imgW="939392" imgH="545863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900" y="3130241"/>
                        <a:ext cx="1825625" cy="1060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3349" y="2324100"/>
            <a:ext cx="276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2 open circuited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8375" y="2338325"/>
            <a:ext cx="257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1 open circuited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Object 220"/>
          <p:cNvGraphicFramePr>
            <a:graphicFrameLocks noChangeAspect="1"/>
          </p:cNvGraphicFramePr>
          <p:nvPr/>
        </p:nvGraphicFramePr>
        <p:xfrm>
          <a:off x="3462359" y="1182461"/>
          <a:ext cx="1951759" cy="83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" name="Equation" r:id="rId5" imgW="1066800" imgH="457200" progId="Equation.DSMT4">
                  <p:embed/>
                </p:oleObj>
              </mc:Choice>
              <mc:Fallback>
                <p:oleObj name="Equation" r:id="rId5" imgW="1066800" imgH="4572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59" y="1182461"/>
                        <a:ext cx="1951759" cy="836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1"/>
          <p:cNvGraphicFramePr>
            <a:graphicFrameLocks noChangeAspect="1"/>
          </p:cNvGraphicFramePr>
          <p:nvPr/>
        </p:nvGraphicFramePr>
        <p:xfrm>
          <a:off x="574675" y="2900363"/>
          <a:ext cx="14557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9" name="Equation" r:id="rId7" imgW="749300" imgH="508000" progId="Equation.DSMT4">
                  <p:embed/>
                </p:oleObj>
              </mc:Choice>
              <mc:Fallback>
                <p:oleObj name="Equation" r:id="rId7" imgW="749300" imgH="5080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900363"/>
                        <a:ext cx="14557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54" name="Object 222"/>
          <p:cNvGraphicFramePr>
            <a:graphicFrameLocks noChangeAspect="1"/>
          </p:cNvGraphicFramePr>
          <p:nvPr/>
        </p:nvGraphicFramePr>
        <p:xfrm>
          <a:off x="550863" y="4167188"/>
          <a:ext cx="15049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" name="Equation" r:id="rId9" imgW="774364" imgH="507780" progId="Equation.DSMT4">
                  <p:embed/>
                </p:oleObj>
              </mc:Choice>
              <mc:Fallback>
                <p:oleObj name="Equation" r:id="rId9" imgW="774364" imgH="50778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167188"/>
                        <a:ext cx="15049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3"/>
          <p:cNvGraphicFramePr>
            <a:graphicFrameLocks noChangeAspect="1"/>
          </p:cNvGraphicFramePr>
          <p:nvPr/>
        </p:nvGraphicFramePr>
        <p:xfrm>
          <a:off x="6602413" y="2890838"/>
          <a:ext cx="14795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" name="Equation" r:id="rId11" imgW="761669" imgH="507780" progId="Equation.DSMT4">
                  <p:embed/>
                </p:oleObj>
              </mc:Choice>
              <mc:Fallback>
                <p:oleObj name="Equation" r:id="rId11" imgW="761669" imgH="50778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2890838"/>
                        <a:ext cx="14795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4"/>
          <p:cNvGraphicFramePr>
            <a:graphicFrameLocks noChangeAspect="1"/>
          </p:cNvGraphicFramePr>
          <p:nvPr/>
        </p:nvGraphicFramePr>
        <p:xfrm>
          <a:off x="6589713" y="4157663"/>
          <a:ext cx="15049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2" name="Equation" r:id="rId13" imgW="774364" imgH="507780" progId="Equation.DSMT4">
                  <p:embed/>
                </p:oleObj>
              </mc:Choice>
              <mc:Fallback>
                <p:oleObj name="Equation" r:id="rId13" imgW="774364" imgH="507780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4157663"/>
                        <a:ext cx="15049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347232" y="5019572"/>
            <a:ext cx="4343400" cy="1307996"/>
            <a:chOff x="2085975" y="1587604"/>
            <a:chExt cx="4343400" cy="1307996"/>
          </a:xfrm>
        </p:grpSpPr>
        <p:sp>
          <p:nvSpPr>
            <p:cNvPr id="43" name="Rectangle 42"/>
            <p:cNvSpPr/>
            <p:nvPr/>
          </p:nvSpPr>
          <p:spPr>
            <a:xfrm>
              <a:off x="3390901" y="1857375"/>
              <a:ext cx="1562100" cy="1038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2762250" y="2133600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758712" y="252412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2050" y="212407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968512" y="254317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2724151" y="20859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724151" y="24883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581651" y="20859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600701" y="250507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6220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90775" y="23241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2933700" y="2125263"/>
              <a:ext cx="2571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5200650" y="2115738"/>
              <a:ext cx="2571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743575" y="19335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72150" y="2305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5166034" y="1587604"/>
            <a:ext cx="2794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3" name="Equation" r:id="rId15" imgW="152334" imgH="228501" progId="Equation.DSMT4">
                    <p:embed/>
                  </p:oleObj>
                </mc:Choice>
                <mc:Fallback>
                  <p:oleObj name="Equation" r:id="rId15" imgW="152334" imgH="228501" progId="Equation.DSMT4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034" y="1587604"/>
                          <a:ext cx="27940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2978150" y="1609725"/>
            <a:ext cx="25717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4" name="Equation" r:id="rId17" imgW="139700" imgH="228600" progId="Equation.DSMT4">
                    <p:embed/>
                  </p:oleObj>
                </mc:Choice>
                <mc:Fallback>
                  <p:oleObj name="Equation" r:id="rId17" imgW="139700" imgH="228600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150" y="1609725"/>
                          <a:ext cx="257175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"/>
            <p:cNvGraphicFramePr>
              <a:graphicFrameLocks noChangeAspect="1"/>
            </p:cNvGraphicFramePr>
            <p:nvPr/>
          </p:nvGraphicFramePr>
          <p:xfrm>
            <a:off x="6126163" y="2084388"/>
            <a:ext cx="30321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5" name="Equation" r:id="rId19" imgW="165028" imgH="228501" progId="Equation.DSMT4">
                    <p:embed/>
                  </p:oleObj>
                </mc:Choice>
                <mc:Fallback>
                  <p:oleObj name="Equation" r:id="rId19" imgW="165028" imgH="228501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6163" y="2084388"/>
                          <a:ext cx="303212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/>
          </p:nvGraphicFramePr>
          <p:xfrm>
            <a:off x="2085975" y="2130425"/>
            <a:ext cx="28098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6" name="Equation" r:id="rId21" imgW="152334" imgH="228501" progId="Equation.DSMT4">
                    <p:embed/>
                  </p:oleObj>
                </mc:Choice>
                <mc:Fallback>
                  <p:oleObj name="Equation" r:id="rId21" imgW="152334" imgH="228501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975" y="2130425"/>
                          <a:ext cx="280988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3509963" y="2187575"/>
            <a:ext cx="1635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7" name="Equation" r:id="rId23" imgW="88707" imgH="164742" progId="Equation.DSMT4">
                    <p:embed/>
                  </p:oleObj>
                </mc:Choice>
                <mc:Fallback>
                  <p:oleObj name="Equation" r:id="rId23" imgW="88707" imgH="164742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2187575"/>
                          <a:ext cx="163512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8"/>
            <p:cNvGraphicFramePr>
              <a:graphicFrameLocks noChangeAspect="1"/>
            </p:cNvGraphicFramePr>
            <p:nvPr/>
          </p:nvGraphicFramePr>
          <p:xfrm>
            <a:off x="4613275" y="2185988"/>
            <a:ext cx="23336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8" name="Equation" r:id="rId25" imgW="126780" imgH="164814" progId="Equation.DSMT4">
                    <p:embed/>
                  </p:oleObj>
                </mc:Choice>
                <mc:Fallback>
                  <p:oleObj name="Equation" r:id="rId25" imgW="126780" imgH="164814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3275" y="2185988"/>
                          <a:ext cx="233363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10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9788" y="140527"/>
            <a:ext cx="514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Transfer (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Matrix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36" y="1004454"/>
            <a:ext cx="430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cascaded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2-port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networks: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58173"/>
              </p:ext>
            </p:extLst>
          </p:nvPr>
        </p:nvGraphicFramePr>
        <p:xfrm>
          <a:off x="270597" y="3900632"/>
          <a:ext cx="22812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2" name="Equation" r:id="rId3" imgW="1371600" imgH="965200" progId="Equation.DSMT4">
                  <p:embed/>
                </p:oleObj>
              </mc:Choice>
              <mc:Fallback>
                <p:oleObj name="Equation" r:id="rId3" imgW="1371600" imgH="9652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97" y="3900632"/>
                        <a:ext cx="22812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87651"/>
              </p:ext>
            </p:extLst>
          </p:nvPr>
        </p:nvGraphicFramePr>
        <p:xfrm>
          <a:off x="3817938" y="3297238"/>
          <a:ext cx="288448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3" name="Equation" r:id="rId5" imgW="1892300" imgH="914400" progId="Equation.DSMT4">
                  <p:embed/>
                </p:oleObj>
              </mc:Choice>
              <mc:Fallback>
                <p:oleObj name="Equation" r:id="rId5" imgW="1892300" imgH="9144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3297238"/>
                        <a:ext cx="2884487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719" y="3262745"/>
            <a:ext cx="124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Matrix: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595" name="Object 59"/>
          <p:cNvGraphicFramePr>
            <a:graphicFrameLocks noChangeAspect="1"/>
          </p:cNvGraphicFramePr>
          <p:nvPr/>
        </p:nvGraphicFramePr>
        <p:xfrm>
          <a:off x="4229100" y="4945063"/>
          <a:ext cx="21685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4" name="Equation" r:id="rId7" imgW="1422400" imgH="914400" progId="Equation.DSMT4">
                  <p:embed/>
                </p:oleObj>
              </mc:Choice>
              <mc:Fallback>
                <p:oleObj name="Equation" r:id="rId7" imgW="1422400" imgH="9144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945063"/>
                        <a:ext cx="216852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52359" y="476559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(derivation omitted)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96" name="Picture 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1944" y="1566532"/>
            <a:ext cx="6461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4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36175"/>
              </p:ext>
            </p:extLst>
          </p:nvPr>
        </p:nvGraphicFramePr>
        <p:xfrm>
          <a:off x="1438275" y="1582738"/>
          <a:ext cx="2982913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9" name="Equation" r:id="rId3" imgW="1574640" imgH="1498320" progId="Equation.DSMT4">
                  <p:embed/>
                </p:oleObj>
              </mc:Choice>
              <mc:Fallback>
                <p:oleObj name="Equation" r:id="rId3" imgW="1574640" imgH="149832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582738"/>
                        <a:ext cx="2982913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6835" y="16427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Transfer (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Matrix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130385" y="5380255"/>
            <a:ext cx="311727" cy="12157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615" name="Object 55"/>
          <p:cNvGraphicFramePr>
            <a:graphicFrameLocks noChangeAspect="1"/>
          </p:cNvGraphicFramePr>
          <p:nvPr/>
        </p:nvGraphicFramePr>
        <p:xfrm>
          <a:off x="3961101" y="6239816"/>
          <a:ext cx="6969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" name="Equation" r:id="rId5" imgW="419100" imgH="279400" progId="Equation.DSMT4">
                  <p:embed/>
                </p:oleObj>
              </mc:Choice>
              <mc:Fallback>
                <p:oleObj name="Equation" r:id="rId5" imgW="419100" imgH="2794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101" y="6239816"/>
                        <a:ext cx="69691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9567" y="4945082"/>
            <a:ext cx="2339440" cy="120032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matrices can be multiplied together, just as for ABCD matrices.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2897" y="1810040"/>
            <a:ext cx="264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(definition of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matrix)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618" name="Object 58"/>
          <p:cNvGraphicFramePr>
            <a:graphicFrameLocks noChangeAspect="1"/>
          </p:cNvGraphicFramePr>
          <p:nvPr/>
        </p:nvGraphicFramePr>
        <p:xfrm>
          <a:off x="2674753" y="5060617"/>
          <a:ext cx="30527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1" name="Equation" r:id="rId7" imgW="1536700" imgH="482600" progId="Equation.DSMT4">
                  <p:embed/>
                </p:oleObj>
              </mc:Choice>
              <mc:Fallback>
                <p:oleObj name="Equation" r:id="rId7" imgW="1536700" imgH="4826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753" y="5060617"/>
                        <a:ext cx="30527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73530" y="531482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so that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975" y="866775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Cascading property: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6383" y="4453864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Conclusion: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113665" name="Picture 1" descr="E:\USER\Classes\5317\Book\Microwave Engineering 4th edition 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0882"/>
            <a:ext cx="8695469" cy="60871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4336" y="38098"/>
            <a:ext cx="699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Conversion Between Parameters</a:t>
            </a:r>
          </a:p>
          <a:p>
            <a:pPr algn="ctr">
              <a:defRPr/>
            </a:pPr>
            <a:r>
              <a:rPr lang="en-US" sz="28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(Two-Ports)</a:t>
            </a:r>
            <a:endParaRPr lang="en-US" sz="28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830" y="169966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7045" y="954118"/>
            <a:ext cx="6893185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Derive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parameters for a 2 port network.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9380" y="1459775"/>
            <a:ext cx="6163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(The result is given inside row 1, column 2, of the previous table.)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771874" y="5732342"/>
          <a:ext cx="7908988" cy="67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2" name="Equation" r:id="rId3" imgW="4229100" imgH="431800" progId="Equation.DSMT4">
                  <p:embed/>
                </p:oleObj>
              </mc:Choice>
              <mc:Fallback>
                <p:oleObj name="Equation" r:id="rId3" imgW="4229100" imgH="431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74" y="5732342"/>
                        <a:ext cx="7908988" cy="67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37717" y="2286701"/>
            <a:ext cx="188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67270" y="3230027"/>
            <a:ext cx="7137001" cy="2152808"/>
            <a:chOff x="867270" y="3230027"/>
            <a:chExt cx="7137001" cy="2152808"/>
          </a:xfrm>
        </p:grpSpPr>
        <p:sp>
          <p:nvSpPr>
            <p:cNvPr id="102409" name="Line 9"/>
            <p:cNvSpPr>
              <a:spLocks noChangeShapeType="1"/>
            </p:cNvSpPr>
            <p:nvPr/>
          </p:nvSpPr>
          <p:spPr bwMode="auto">
            <a:xfrm>
              <a:off x="2560947" y="3653366"/>
              <a:ext cx="728517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3251509" y="3458627"/>
              <a:ext cx="879475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3251509" y="3458627"/>
              <a:ext cx="879475" cy="390525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>
              <a:off x="4146057" y="3653890"/>
              <a:ext cx="1136178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4" name="Rectangle 14"/>
            <p:cNvSpPr>
              <a:spLocks noChangeArrowheads="1"/>
            </p:cNvSpPr>
            <p:nvPr/>
          </p:nvSpPr>
          <p:spPr bwMode="auto">
            <a:xfrm>
              <a:off x="5300972" y="3476089"/>
              <a:ext cx="879475" cy="3730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5295948" y="3476089"/>
              <a:ext cx="879475" cy="37306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6180447" y="3663414"/>
              <a:ext cx="825994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4678672" y="3663414"/>
              <a:ext cx="1588" cy="47466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9" name="Rectangle 19"/>
            <p:cNvSpPr>
              <a:spLocks noChangeArrowheads="1"/>
            </p:cNvSpPr>
            <p:nvPr/>
          </p:nvSpPr>
          <p:spPr bwMode="auto">
            <a:xfrm>
              <a:off x="4272272" y="4138077"/>
              <a:ext cx="884238" cy="374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4272272" y="4138077"/>
              <a:ext cx="884238" cy="374650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>
              <a:off x="4678672" y="4512727"/>
              <a:ext cx="1588" cy="4762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2" name="Line 22"/>
            <p:cNvSpPr>
              <a:spLocks noChangeShapeType="1"/>
            </p:cNvSpPr>
            <p:nvPr/>
          </p:nvSpPr>
          <p:spPr bwMode="auto">
            <a:xfrm>
              <a:off x="2560947" y="4988977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6" name="Line 36"/>
            <p:cNvSpPr>
              <a:spLocks noChangeShapeType="1"/>
            </p:cNvSpPr>
            <p:nvPr/>
          </p:nvSpPr>
          <p:spPr bwMode="auto">
            <a:xfrm>
              <a:off x="6999597" y="3663414"/>
              <a:ext cx="731239" cy="0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7" name="Line 37"/>
            <p:cNvSpPr>
              <a:spLocks noChangeShapeType="1"/>
            </p:cNvSpPr>
            <p:nvPr/>
          </p:nvSpPr>
          <p:spPr bwMode="auto">
            <a:xfrm>
              <a:off x="7018647" y="4988977"/>
              <a:ext cx="760603" cy="0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38" name="Rectangle 38"/>
            <p:cNvSpPr>
              <a:spLocks noChangeArrowheads="1"/>
            </p:cNvSpPr>
            <p:nvPr/>
          </p:nvSpPr>
          <p:spPr bwMode="auto">
            <a:xfrm>
              <a:off x="6877359" y="5136614"/>
              <a:ext cx="11269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Semi-infinite</a:t>
              </a:r>
            </a:p>
          </p:txBody>
        </p:sp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>
              <a:off x="1757547" y="3653127"/>
              <a:ext cx="803400" cy="0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>
              <a:off x="1792597" y="4988977"/>
              <a:ext cx="768350" cy="1588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7" name="Freeform 47"/>
            <p:cNvSpPr>
              <a:spLocks/>
            </p:cNvSpPr>
            <p:nvPr/>
          </p:nvSpPr>
          <p:spPr bwMode="auto">
            <a:xfrm>
              <a:off x="1397309" y="3909477"/>
              <a:ext cx="358775" cy="574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337"/>
                </a:cxn>
                <a:cxn ang="0">
                  <a:pos x="69" y="362"/>
                </a:cxn>
              </a:cxnLst>
              <a:rect l="0" t="0" r="r" b="b"/>
              <a:pathLst>
                <a:path w="226" h="362">
                  <a:moveTo>
                    <a:pt x="0" y="0"/>
                  </a:moveTo>
                  <a:cubicBezTo>
                    <a:pt x="182" y="52"/>
                    <a:pt x="226" y="259"/>
                    <a:pt x="125" y="337"/>
                  </a:cubicBezTo>
                  <a:cubicBezTo>
                    <a:pt x="108" y="349"/>
                    <a:pt x="89" y="358"/>
                    <a:pt x="69" y="362"/>
                  </a:cubicBezTo>
                </a:path>
              </a:pathLst>
            </a:custGeom>
            <a:noFill/>
            <a:ln w="2063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8" name="Freeform 48"/>
            <p:cNvSpPr>
              <a:spLocks/>
            </p:cNvSpPr>
            <p:nvPr/>
          </p:nvSpPr>
          <p:spPr bwMode="auto">
            <a:xfrm>
              <a:off x="1402072" y="4447639"/>
              <a:ext cx="120650" cy="76200"/>
            </a:xfrm>
            <a:custGeom>
              <a:avLst/>
              <a:gdLst/>
              <a:ahLst/>
              <a:cxnLst>
                <a:cxn ang="0">
                  <a:pos x="68" y="48"/>
                </a:cxn>
                <a:cxn ang="0">
                  <a:pos x="0" y="13"/>
                </a:cxn>
                <a:cxn ang="0">
                  <a:pos x="76" y="0"/>
                </a:cxn>
                <a:cxn ang="0">
                  <a:pos x="68" y="48"/>
                </a:cxn>
              </a:cxnLst>
              <a:rect l="0" t="0" r="r" b="b"/>
              <a:pathLst>
                <a:path w="76" h="48">
                  <a:moveTo>
                    <a:pt x="68" y="48"/>
                  </a:moveTo>
                  <a:lnTo>
                    <a:pt x="0" y="13"/>
                  </a:lnTo>
                  <a:lnTo>
                    <a:pt x="76" y="0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54" name="Oval 54"/>
            <p:cNvSpPr>
              <a:spLocks noChangeArrowheads="1"/>
            </p:cNvSpPr>
            <p:nvPr/>
          </p:nvSpPr>
          <p:spPr bwMode="auto">
            <a:xfrm>
              <a:off x="2464109" y="3230027"/>
              <a:ext cx="347663" cy="33655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55" name="Oval 55"/>
            <p:cNvSpPr>
              <a:spLocks noChangeArrowheads="1"/>
            </p:cNvSpPr>
            <p:nvPr/>
          </p:nvSpPr>
          <p:spPr bwMode="auto">
            <a:xfrm>
              <a:off x="6710672" y="3230027"/>
              <a:ext cx="349250" cy="33655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2456" name="Object 56"/>
            <p:cNvGraphicFramePr>
              <a:graphicFrameLocks noChangeAspect="1"/>
            </p:cNvGraphicFramePr>
            <p:nvPr/>
          </p:nvGraphicFramePr>
          <p:xfrm>
            <a:off x="867270" y="3978234"/>
            <a:ext cx="434680" cy="407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3"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270" y="3978234"/>
                          <a:ext cx="434680" cy="407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7" name="Object 57"/>
            <p:cNvGraphicFramePr>
              <a:graphicFrameLocks noChangeAspect="1"/>
            </p:cNvGraphicFramePr>
            <p:nvPr/>
          </p:nvGraphicFramePr>
          <p:xfrm>
            <a:off x="2044040" y="4056908"/>
            <a:ext cx="3746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4" name="Equation" r:id="rId7" imgW="190500" imgH="228600" progId="Equation.DSMT4">
                    <p:embed/>
                  </p:oleObj>
                </mc:Choice>
                <mc:Fallback>
                  <p:oleObj name="Equation" r:id="rId7" imgW="190500" imgH="22860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4040" y="4056908"/>
                          <a:ext cx="3746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8" name="Object 58"/>
            <p:cNvGraphicFramePr>
              <a:graphicFrameLocks noChangeAspect="1"/>
            </p:cNvGraphicFramePr>
            <p:nvPr/>
          </p:nvGraphicFramePr>
          <p:xfrm>
            <a:off x="7385338" y="4090760"/>
            <a:ext cx="3746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5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338" y="4090760"/>
                          <a:ext cx="3746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9" name="Object 59"/>
            <p:cNvGraphicFramePr>
              <a:graphicFrameLocks noChangeAspect="1"/>
            </p:cNvGraphicFramePr>
            <p:nvPr/>
          </p:nvGraphicFramePr>
          <p:xfrm>
            <a:off x="4510334" y="4142369"/>
            <a:ext cx="429800" cy="358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6" name="Equation" r:id="rId10" imgW="228600" imgH="228600" progId="Equation.DSMT4">
                    <p:embed/>
                  </p:oleObj>
                </mc:Choice>
                <mc:Fallback>
                  <p:oleObj name="Equation" r:id="rId10" imgW="228600" imgH="228600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0334" y="4142369"/>
                          <a:ext cx="429800" cy="358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0" name="Object 60"/>
            <p:cNvGraphicFramePr>
              <a:graphicFrameLocks noChangeAspect="1"/>
            </p:cNvGraphicFramePr>
            <p:nvPr/>
          </p:nvGraphicFramePr>
          <p:xfrm>
            <a:off x="3306634" y="3514202"/>
            <a:ext cx="814098" cy="2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7" name="Equation" r:id="rId12" imgW="545863" imgH="228501" progId="Equation.DSMT4">
                    <p:embed/>
                  </p:oleObj>
                </mc:Choice>
                <mc:Fallback>
                  <p:oleObj name="Equation" r:id="rId12" imgW="545863" imgH="228501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634" y="3514202"/>
                          <a:ext cx="814098" cy="2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1" name="Object 61"/>
            <p:cNvGraphicFramePr>
              <a:graphicFrameLocks noChangeAspect="1"/>
            </p:cNvGraphicFramePr>
            <p:nvPr/>
          </p:nvGraphicFramePr>
          <p:xfrm>
            <a:off x="5313671" y="3499902"/>
            <a:ext cx="8334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8" name="Equation" r:id="rId14" imgW="558800" imgH="228600" progId="Equation.DSMT4">
                    <p:embed/>
                  </p:oleObj>
                </mc:Choice>
                <mc:Fallback>
                  <p:oleObj name="Equation" r:id="rId14" imgW="558800" imgH="2286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671" y="3499902"/>
                          <a:ext cx="833438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17" name="Freeform 17"/>
            <p:cNvSpPr>
              <a:spLocks/>
            </p:cNvSpPr>
            <p:nvPr/>
          </p:nvSpPr>
          <p:spPr bwMode="auto">
            <a:xfrm>
              <a:off x="6971022" y="3626401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4" name="Freeform 24"/>
            <p:cNvSpPr>
              <a:spLocks/>
            </p:cNvSpPr>
            <p:nvPr/>
          </p:nvSpPr>
          <p:spPr bwMode="auto">
            <a:xfrm>
              <a:off x="6990072" y="4958814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2532372" y="3621377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3" name="Freeform 23"/>
            <p:cNvSpPr>
              <a:spLocks/>
            </p:cNvSpPr>
            <p:nvPr/>
          </p:nvSpPr>
          <p:spPr bwMode="auto">
            <a:xfrm>
              <a:off x="2532372" y="4951963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2462" name="Object 62"/>
            <p:cNvGraphicFramePr>
              <a:graphicFrameLocks noChangeAspect="1"/>
            </p:cNvGraphicFramePr>
            <p:nvPr/>
          </p:nvGraphicFramePr>
          <p:xfrm>
            <a:off x="6789738" y="3248025"/>
            <a:ext cx="25082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9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9738" y="3248025"/>
                          <a:ext cx="25082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3" name="Object 63"/>
            <p:cNvGraphicFramePr>
              <a:graphicFrameLocks noChangeAspect="1"/>
            </p:cNvGraphicFramePr>
            <p:nvPr/>
          </p:nvGraphicFramePr>
          <p:xfrm>
            <a:off x="2565400" y="3248025"/>
            <a:ext cx="20161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0" name="Equation" r:id="rId18" imgW="101468" imgH="164885" progId="Equation.DSMT4">
                    <p:embed/>
                  </p:oleObj>
                </mc:Choice>
                <mc:Fallback>
                  <p:oleObj name="Equation" r:id="rId18" imgW="101468" imgH="164885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400" y="3248025"/>
                          <a:ext cx="20161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829" y="181841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990600" y="3092450"/>
          <a:ext cx="5845175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Equation" r:id="rId3" imgW="3581400" imgH="2171700" progId="Equation.DSMT4">
                  <p:embed/>
                </p:oleObj>
              </mc:Choice>
              <mc:Fallback>
                <p:oleObj name="Equation" r:id="rId3" imgW="3581400" imgH="2171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92450"/>
                        <a:ext cx="5845175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289712" y="4962525"/>
            <a:ext cx="282163" cy="378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55127" y="4991100"/>
            <a:ext cx="254948" cy="3458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13467" y="4981575"/>
            <a:ext cx="306408" cy="3866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9720" y="1018936"/>
            <a:ext cx="5728608" cy="17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V="1">
            <a:off x="2851562" y="3905250"/>
            <a:ext cx="234538" cy="302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66012" y="3895725"/>
            <a:ext cx="234538" cy="302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37537" y="4953000"/>
            <a:ext cx="282163" cy="378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705" y="229342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1647629" y="3364788"/>
          <a:ext cx="2762446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7" name="Equation" r:id="rId3" imgW="1536700" imgH="469900" progId="Equation.DSMT4">
                  <p:embed/>
                </p:oleObj>
              </mc:Choice>
              <mc:Fallback>
                <p:oleObj name="Equation" r:id="rId3" imgW="1536700" imgH="4699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629" y="3364788"/>
                        <a:ext cx="2762446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39483" y="4706003"/>
          <a:ext cx="8017376" cy="73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8" name="Equation" r:id="rId5" imgW="5155920" imgH="533160" progId="Equation.DSMT4">
                  <p:embed/>
                </p:oleObj>
              </mc:Choice>
              <mc:Fallback>
                <p:oleObj name="Equation" r:id="rId5" imgW="515592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3" y="4706003"/>
                        <a:ext cx="8017376" cy="739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7631" y="412236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67" y="2836218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last slide: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9720" y="1018936"/>
            <a:ext cx="5728608" cy="17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89277" y="5848598"/>
            <a:ext cx="265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next simplify this.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4955" y="158090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795268" y="3216295"/>
          <a:ext cx="482123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Equation" r:id="rId3" imgW="2451100" imgH="1447800" progId="Equation.DSMT4">
                  <p:embed/>
                </p:oleObj>
              </mc:Choice>
              <mc:Fallback>
                <p:oleObj name="Equation" r:id="rId3" imgW="2451100" imgH="1447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268" y="3216295"/>
                        <a:ext cx="4821238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9720" y="1018936"/>
            <a:ext cx="5728608" cy="17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705" y="229342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769003" y="3384851"/>
          <a:ext cx="38211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5" name="Equation" r:id="rId3" imgW="1943100" imgH="482600" progId="Equation.DSMT4">
                  <p:embed/>
                </p:oleObj>
              </mc:Choice>
              <mc:Fallback>
                <p:oleObj name="Equation" r:id="rId3" imgW="1943100" imgH="482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003" y="3384851"/>
                        <a:ext cx="3821113" cy="7921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737" y="4553025"/>
            <a:ext cx="6012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get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simply let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22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in the previous result.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Hence, we have: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6500" name="Object 5"/>
          <p:cNvGraphicFramePr>
            <a:graphicFrameLocks noChangeAspect="1"/>
          </p:cNvGraphicFramePr>
          <p:nvPr/>
        </p:nvGraphicFramePr>
        <p:xfrm>
          <a:off x="1097899" y="5370152"/>
          <a:ext cx="38465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6" name="Equation" r:id="rId5" imgW="1955800" imgH="482600" progId="Equation.DSMT4">
                  <p:embed/>
                </p:oleObj>
              </mc:Choice>
              <mc:Fallback>
                <p:oleObj name="Equation" r:id="rId5" imgW="1955800" imgH="482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899" y="5370152"/>
                        <a:ext cx="3846513" cy="792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9720" y="1018936"/>
            <a:ext cx="5728608" cy="17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86568" y="278092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8771" y="3627023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agrees with the table.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5216" y="625766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agrees with the table.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E:\USER\Classes\5317\Book\Microwave Engineering 4th edition 212.jpg"/>
          <p:cNvPicPr>
            <a:picLocks noChangeAspect="1" noChangeArrowheads="1"/>
          </p:cNvPicPr>
          <p:nvPr/>
        </p:nvPicPr>
        <p:blipFill>
          <a:blip r:embed="rId8" cstate="print"/>
          <a:srcRect l="32544" t="8999" r="41775" b="65385"/>
          <a:stretch>
            <a:fillRect/>
          </a:stretch>
        </p:blipFill>
        <p:spPr bwMode="auto">
          <a:xfrm>
            <a:off x="6362299" y="3994483"/>
            <a:ext cx="2589671" cy="1808305"/>
          </a:xfrm>
          <a:prstGeom prst="rect">
            <a:avLst/>
          </a:prstGeom>
          <a:noFill/>
        </p:spPr>
      </p:pic>
      <p:pic>
        <p:nvPicPr>
          <p:cNvPr id="13" name="Picture 1" descr="E:\USER\Classes\5317\Book\Microwave Engineering 4th edition 212.jpg"/>
          <p:cNvPicPr>
            <a:picLocks noChangeAspect="1" noChangeArrowheads="1"/>
          </p:cNvPicPr>
          <p:nvPr/>
        </p:nvPicPr>
        <p:blipFill>
          <a:blip r:embed="rId8" cstate="print"/>
          <a:srcRect l="48926" t="88544" r="34270" b="6878"/>
          <a:stretch>
            <a:fillRect/>
          </a:stretch>
        </p:blipFill>
        <p:spPr bwMode="auto">
          <a:xfrm>
            <a:off x="6677522" y="5746284"/>
            <a:ext cx="1917838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4954" y="110590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3" y="3895252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1808756" y="3922696"/>
          <a:ext cx="17240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5" name="Equation" r:id="rId3" imgW="875920" imgH="253890" progId="Equation.DSMT4">
                  <p:embed/>
                </p:oleObj>
              </mc:Choice>
              <mc:Fallback>
                <p:oleObj name="Equation" r:id="rId3" imgW="875920" imgH="25389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756" y="3922696"/>
                        <a:ext cx="17240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1610" y="5954598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 voltage divider equation twice to get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2168364" y="5272557"/>
          <a:ext cx="29257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6" name="Equation" r:id="rId5" imgW="1485255" imgH="253890" progId="Equation.DSMT4">
                  <p:embed/>
                </p:oleObj>
              </mc:Choice>
              <mc:Fallback>
                <p:oleObj name="Equation" r:id="rId5" imgW="1485255" imgH="25389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364" y="5272557"/>
                        <a:ext cx="29257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7075" y="885414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Calculation: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540" name="Object 20"/>
          <p:cNvGraphicFramePr>
            <a:graphicFrameLocks noChangeAspect="1"/>
          </p:cNvGraphicFramePr>
          <p:nvPr/>
        </p:nvGraphicFramePr>
        <p:xfrm>
          <a:off x="6246833" y="5965288"/>
          <a:ext cx="25241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7" name="Equation" r:id="rId7" imgW="1282700" imgH="254000" progId="Equation.DSMT4">
                  <p:embed/>
                </p:oleObj>
              </mc:Choice>
              <mc:Fallback>
                <p:oleObj name="Equation" r:id="rId7" imgW="1282700" imgH="254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33" y="5965288"/>
                        <a:ext cx="25241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736642" y="1519977"/>
            <a:ext cx="7137001" cy="2410752"/>
            <a:chOff x="736642" y="1519977"/>
            <a:chExt cx="7137001" cy="2410752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430319" y="1943316"/>
              <a:ext cx="728517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120881" y="1748577"/>
              <a:ext cx="879475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120881" y="1748577"/>
              <a:ext cx="879475" cy="390525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4015429" y="1943840"/>
              <a:ext cx="1136178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170344" y="1766039"/>
              <a:ext cx="879475" cy="3730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165320" y="1766039"/>
              <a:ext cx="879475" cy="37306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6049819" y="1953364"/>
              <a:ext cx="825994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548044" y="1953364"/>
              <a:ext cx="1588" cy="47466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141644" y="2428027"/>
              <a:ext cx="884238" cy="374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141644" y="2428027"/>
              <a:ext cx="884238" cy="374650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4548044" y="2802677"/>
              <a:ext cx="1588" cy="4762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430319" y="3278927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6868969" y="1953364"/>
              <a:ext cx="731239" cy="0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6888019" y="3278927"/>
              <a:ext cx="760603" cy="0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6746731" y="3426564"/>
              <a:ext cx="11269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Semi-infinite</a:t>
              </a:r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626919" y="1943077"/>
              <a:ext cx="803400" cy="0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661969" y="3278927"/>
              <a:ext cx="768350" cy="1588"/>
            </a:xfrm>
            <a:prstGeom prst="line">
              <a:avLst/>
            </a:prstGeom>
            <a:noFill/>
            <a:ln w="20638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1266681" y="2199427"/>
              <a:ext cx="358775" cy="574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337"/>
                </a:cxn>
                <a:cxn ang="0">
                  <a:pos x="69" y="362"/>
                </a:cxn>
              </a:cxnLst>
              <a:rect l="0" t="0" r="r" b="b"/>
              <a:pathLst>
                <a:path w="226" h="362">
                  <a:moveTo>
                    <a:pt x="0" y="0"/>
                  </a:moveTo>
                  <a:cubicBezTo>
                    <a:pt x="182" y="52"/>
                    <a:pt x="226" y="259"/>
                    <a:pt x="125" y="337"/>
                  </a:cubicBezTo>
                  <a:cubicBezTo>
                    <a:pt x="108" y="349"/>
                    <a:pt x="89" y="358"/>
                    <a:pt x="69" y="362"/>
                  </a:cubicBezTo>
                </a:path>
              </a:pathLst>
            </a:custGeom>
            <a:noFill/>
            <a:ln w="2063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1271444" y="2737589"/>
              <a:ext cx="120650" cy="76200"/>
            </a:xfrm>
            <a:custGeom>
              <a:avLst/>
              <a:gdLst/>
              <a:ahLst/>
              <a:cxnLst>
                <a:cxn ang="0">
                  <a:pos x="68" y="48"/>
                </a:cxn>
                <a:cxn ang="0">
                  <a:pos x="0" y="13"/>
                </a:cxn>
                <a:cxn ang="0">
                  <a:pos x="76" y="0"/>
                </a:cxn>
                <a:cxn ang="0">
                  <a:pos x="68" y="48"/>
                </a:cxn>
              </a:cxnLst>
              <a:rect l="0" t="0" r="r" b="b"/>
              <a:pathLst>
                <a:path w="76" h="48">
                  <a:moveTo>
                    <a:pt x="68" y="48"/>
                  </a:moveTo>
                  <a:lnTo>
                    <a:pt x="0" y="13"/>
                  </a:lnTo>
                  <a:lnTo>
                    <a:pt x="76" y="0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52"/>
            <p:cNvSpPr>
              <a:spLocks noChangeArrowheads="1"/>
            </p:cNvSpPr>
            <p:nvPr/>
          </p:nvSpPr>
          <p:spPr bwMode="auto">
            <a:xfrm>
              <a:off x="2463656" y="1550139"/>
              <a:ext cx="206375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6703869" y="1558077"/>
              <a:ext cx="206375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2333481" y="1519977"/>
              <a:ext cx="347663" cy="33655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55"/>
            <p:cNvSpPr>
              <a:spLocks noChangeArrowheads="1"/>
            </p:cNvSpPr>
            <p:nvPr/>
          </p:nvSpPr>
          <p:spPr bwMode="auto">
            <a:xfrm>
              <a:off x="6580044" y="1519977"/>
              <a:ext cx="349250" cy="33655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9" name="Object 56"/>
            <p:cNvGraphicFramePr>
              <a:graphicFrameLocks noChangeAspect="1"/>
            </p:cNvGraphicFramePr>
            <p:nvPr/>
          </p:nvGraphicFramePr>
          <p:xfrm>
            <a:off x="736642" y="2268184"/>
            <a:ext cx="434680" cy="407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28" name="Equation" r:id="rId9" imgW="203112" imgH="228501" progId="Equation.DSMT4">
                    <p:embed/>
                  </p:oleObj>
                </mc:Choice>
                <mc:Fallback>
                  <p:oleObj name="Equation" r:id="rId9" imgW="203112" imgH="228501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42" y="2268184"/>
                          <a:ext cx="434680" cy="407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7"/>
            <p:cNvGraphicFramePr>
              <a:graphicFrameLocks noChangeAspect="1"/>
            </p:cNvGraphicFramePr>
            <p:nvPr/>
          </p:nvGraphicFramePr>
          <p:xfrm>
            <a:off x="1913412" y="2346858"/>
            <a:ext cx="3746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29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3412" y="2346858"/>
                          <a:ext cx="3746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8"/>
            <p:cNvGraphicFramePr>
              <a:graphicFrameLocks noChangeAspect="1"/>
            </p:cNvGraphicFramePr>
            <p:nvPr/>
          </p:nvGraphicFramePr>
          <p:xfrm>
            <a:off x="7254710" y="2380710"/>
            <a:ext cx="3746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0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4710" y="2380710"/>
                          <a:ext cx="3746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9"/>
            <p:cNvGraphicFramePr>
              <a:graphicFrameLocks noChangeAspect="1"/>
            </p:cNvGraphicFramePr>
            <p:nvPr/>
          </p:nvGraphicFramePr>
          <p:xfrm>
            <a:off x="4379706" y="2432319"/>
            <a:ext cx="429800" cy="358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1" name="Equation" r:id="rId14" imgW="228600" imgH="228600" progId="Equation.DSMT4">
                    <p:embed/>
                  </p:oleObj>
                </mc:Choice>
                <mc:Fallback>
                  <p:oleObj name="Equation" r:id="rId14" imgW="22860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706" y="2432319"/>
                          <a:ext cx="429800" cy="358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0"/>
            <p:cNvGraphicFramePr>
              <a:graphicFrameLocks noChangeAspect="1"/>
            </p:cNvGraphicFramePr>
            <p:nvPr/>
          </p:nvGraphicFramePr>
          <p:xfrm>
            <a:off x="3176006" y="1804152"/>
            <a:ext cx="814098" cy="2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2" name="Equation" r:id="rId16" imgW="545863" imgH="228501" progId="Equation.DSMT4">
                    <p:embed/>
                  </p:oleObj>
                </mc:Choice>
                <mc:Fallback>
                  <p:oleObj name="Equation" r:id="rId16" imgW="545863" imgH="228501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006" y="1804152"/>
                          <a:ext cx="814098" cy="2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61"/>
            <p:cNvGraphicFramePr>
              <a:graphicFrameLocks noChangeAspect="1"/>
            </p:cNvGraphicFramePr>
            <p:nvPr/>
          </p:nvGraphicFramePr>
          <p:xfrm>
            <a:off x="5183043" y="1789852"/>
            <a:ext cx="8334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3" name="Equation" r:id="rId18" imgW="558800" imgH="228600" progId="Equation.DSMT4">
                    <p:embed/>
                  </p:oleObj>
                </mc:Choice>
                <mc:Fallback>
                  <p:oleObj name="Equation" r:id="rId18" imgW="558800" imgH="22860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3043" y="1789852"/>
                          <a:ext cx="833438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6840394" y="1916351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6859444" y="3248764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401744" y="1911327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2401744" y="3241913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00747" y="1900049"/>
              <a:ext cx="83127" cy="831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4420672" y="1529584"/>
            <a:ext cx="246063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4" name="Equation" r:id="rId20" imgW="165028" imgH="228501" progId="Equation.DSMT4">
                    <p:embed/>
                  </p:oleObj>
                </mc:Choice>
                <mc:Fallback>
                  <p:oleObj name="Equation" r:id="rId20" imgW="165028" imgH="228501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0672" y="1529584"/>
                          <a:ext cx="246063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1"/>
            <p:cNvGraphicFramePr>
              <a:graphicFrameLocks noChangeAspect="1"/>
            </p:cNvGraphicFramePr>
            <p:nvPr/>
          </p:nvGraphicFramePr>
          <p:xfrm>
            <a:off x="1792390" y="1527089"/>
            <a:ext cx="22701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5" name="Equation" r:id="rId22" imgW="152334" imgH="228501" progId="Equation.DSMT4">
                    <p:embed/>
                  </p:oleObj>
                </mc:Choice>
                <mc:Fallback>
                  <p:oleObj name="Equation" r:id="rId22" imgW="152334" imgH="228501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2390" y="1527089"/>
                          <a:ext cx="227013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2"/>
            <p:cNvGraphicFramePr>
              <a:graphicFrameLocks noChangeAspect="1"/>
            </p:cNvGraphicFramePr>
            <p:nvPr/>
          </p:nvGraphicFramePr>
          <p:xfrm>
            <a:off x="7267431" y="1535852"/>
            <a:ext cx="246062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6" name="Equation" r:id="rId24" imgW="165028" imgH="228501" progId="Equation.DSMT4">
                    <p:embed/>
                  </p:oleObj>
                </mc:Choice>
                <mc:Fallback>
                  <p:oleObj name="Equation" r:id="rId24" imgW="165028" imgH="228501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7431" y="1535852"/>
                          <a:ext cx="246062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Line 21"/>
            <p:cNvSpPr>
              <a:spLocks noChangeShapeType="1"/>
            </p:cNvSpPr>
            <p:nvPr/>
          </p:nvSpPr>
          <p:spPr bwMode="auto">
            <a:xfrm>
              <a:off x="4544573" y="3275711"/>
              <a:ext cx="1588" cy="4762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flipV="1">
              <a:off x="4429496" y="3728849"/>
              <a:ext cx="234181" cy="20188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48425" y="20478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05075" y="20002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86525" y="27336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43175" y="27241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7541" name="Object 21"/>
            <p:cNvGraphicFramePr>
              <a:graphicFrameLocks noChangeAspect="1"/>
            </p:cNvGraphicFramePr>
            <p:nvPr/>
          </p:nvGraphicFramePr>
          <p:xfrm>
            <a:off x="5945188" y="2424113"/>
            <a:ext cx="585787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7" name="Equation" r:id="rId26" imgW="393529" imgH="253890" progId="Equation.DSMT4">
                    <p:embed/>
                  </p:oleObj>
                </mc:Choice>
                <mc:Fallback>
                  <p:oleObj name="Equation" r:id="rId26" imgW="393529" imgH="25389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5188" y="2424113"/>
                          <a:ext cx="585787" cy="315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542" name="Object 22"/>
            <p:cNvGraphicFramePr>
              <a:graphicFrameLocks noChangeAspect="1"/>
            </p:cNvGraphicFramePr>
            <p:nvPr/>
          </p:nvGraphicFramePr>
          <p:xfrm>
            <a:off x="2801938" y="2424113"/>
            <a:ext cx="547687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8" name="Equation" r:id="rId28" imgW="368140" imgH="253890" progId="Equation.DSMT4">
                    <p:embed/>
                  </p:oleObj>
                </mc:Choice>
                <mc:Fallback>
                  <p:oleObj name="Equation" r:id="rId28" imgW="368140" imgH="25389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938" y="2424113"/>
                          <a:ext cx="547687" cy="315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543" name="Object 23"/>
          <p:cNvGraphicFramePr>
            <a:graphicFrameLocks noChangeAspect="1"/>
          </p:cNvGraphicFramePr>
          <p:nvPr/>
        </p:nvGraphicFramePr>
        <p:xfrm>
          <a:off x="1857493" y="4486793"/>
          <a:ext cx="1724719" cy="42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9" name="Equation" r:id="rId30" imgW="863225" imgH="253890" progId="Equation.DSMT4">
                  <p:embed/>
                </p:oleObj>
              </mc:Choice>
              <mc:Fallback>
                <p:oleObj name="Equation" r:id="rId30" imgW="863225" imgH="25389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493" y="4486793"/>
                        <a:ext cx="1724719" cy="42209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4954" y="110590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1635331" y="4416158"/>
          <a:ext cx="61261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0" name="Equation" r:id="rId3" imgW="3111500" imgH="533400" progId="Equation.DSMT4">
                  <p:embed/>
                </p:oleObj>
              </mc:Choice>
              <mc:Fallback>
                <p:oleObj name="Equation" r:id="rId3" imgW="3111500" imgH="533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331" y="4416158"/>
                        <a:ext cx="61261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4108" y="3847842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 voltage divider equation twice: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2790476" y="5563612"/>
          <a:ext cx="35496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1" name="Equation" r:id="rId5" imgW="1803400" imgH="508000" progId="Equation.DSMT4">
                  <p:embed/>
                </p:oleObj>
              </mc:Choice>
              <mc:Fallback>
                <p:oleObj name="Equation" r:id="rId5" imgW="1803400" imgH="508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476" y="5563612"/>
                        <a:ext cx="35496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6907" y="1356107"/>
            <a:ext cx="6198920" cy="210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2113" name="Object 17"/>
          <p:cNvGraphicFramePr>
            <a:graphicFrameLocks noChangeAspect="1"/>
          </p:cNvGraphicFramePr>
          <p:nvPr/>
        </p:nvGraphicFramePr>
        <p:xfrm>
          <a:off x="674523" y="1027566"/>
          <a:ext cx="13557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2" name="Equation" r:id="rId8" imgW="863225" imgH="253890" progId="Equation.DSMT4">
                  <p:embed/>
                </p:oleObj>
              </mc:Choice>
              <mc:Fallback>
                <p:oleObj name="Equation" r:id="rId8" imgW="863225" imgH="25389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3" y="1027566"/>
                        <a:ext cx="1355725" cy="331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714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58166" y="5402284"/>
            <a:ext cx="6697683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inject a current into port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measure the voltage (with an ideal voltmeter) at port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All ports are open-circuited except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6784" y="1265339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5124"/>
              </p:ext>
            </p:extLst>
          </p:nvPr>
        </p:nvGraphicFramePr>
        <p:xfrm>
          <a:off x="714375" y="2579807"/>
          <a:ext cx="18256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Equation" r:id="rId3" imgW="939392" imgH="545863" progId="Equation.DSMT4">
                  <p:embed/>
                </p:oleObj>
              </mc:Choice>
              <mc:Fallback>
                <p:oleObj name="Equation" r:id="rId3" imgW="939392" imgH="545863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79807"/>
                        <a:ext cx="1825625" cy="1060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0650" y="1649083"/>
            <a:ext cx="32289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0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7563" y="2719594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197922" y="3294578"/>
          <a:ext cx="86328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0" name="Equation" r:id="rId3" imgW="4927600" imgH="533400" progId="Equation.DSMT4">
                  <p:embed/>
                </p:oleObj>
              </mc:Choice>
              <mc:Fallback>
                <p:oleObj name="Equation" r:id="rId3" imgW="4927600" imgH="533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22" y="3294578"/>
                        <a:ext cx="86328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2159207" y="4958464"/>
          <a:ext cx="45450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1" name="Equation" r:id="rId5" imgW="2311400" imgH="482600" progId="Equation.DSMT4">
                  <p:embed/>
                </p:oleObj>
              </mc:Choice>
              <mc:Fallback>
                <p:oleObj name="Equation" r:id="rId5" imgW="23114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207" y="4958464"/>
                        <a:ext cx="45450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4348" y="451078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1595" y="1102063"/>
            <a:ext cx="5728608" cy="17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1221220" y="897154"/>
          <a:ext cx="1355725" cy="33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2" name="Equation" r:id="rId8" imgW="863225" imgH="253890" progId="Equation.DSMT4">
                  <p:embed/>
                </p:oleObj>
              </mc:Choice>
              <mc:Fallback>
                <p:oleObj name="Equation" r:id="rId8" imgW="863225" imgH="25389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220" y="897154"/>
                        <a:ext cx="1355725" cy="33165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607683" y="1501095"/>
          <a:ext cx="77644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2" name="Equation" r:id="rId3" imgW="4432300" imgH="533400" progId="Equation.DSMT4">
                  <p:embed/>
                </p:oleObj>
              </mc:Choice>
              <mc:Fallback>
                <p:oleObj name="Equation" r:id="rId3" imgW="4432300" imgH="533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83" y="1501095"/>
                        <a:ext cx="7764462" cy="777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8152" y="4025734"/>
            <a:ext cx="637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simplifying, we should get the result in the table: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6843" y="4488996"/>
            <a:ext cx="326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(You are welcome to check it!)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2087956" y="2935329"/>
          <a:ext cx="45450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3" name="Equation" r:id="rId5" imgW="2311400" imgH="482600" progId="Equation.DSMT4">
                  <p:embed/>
                </p:oleObj>
              </mc:Choice>
              <mc:Fallback>
                <p:oleObj name="Equation" r:id="rId5" imgW="2311400" imgH="482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956" y="2935329"/>
                        <a:ext cx="4545013" cy="792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4472" y="242555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8245" name="Object 8"/>
          <p:cNvGraphicFramePr>
            <a:graphicFrameLocks noChangeAspect="1"/>
          </p:cNvGraphicFramePr>
          <p:nvPr/>
        </p:nvGraphicFramePr>
        <p:xfrm>
          <a:off x="2307194" y="5176980"/>
          <a:ext cx="4559638" cy="73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4" name="Equation" r:id="rId7" imgW="2286000" imgH="444500" progId="Equation.DSMT4">
                  <p:embed/>
                </p:oleObj>
              </mc:Choice>
              <mc:Fallback>
                <p:oleObj name="Equation" r:id="rId7" imgW="2286000" imgH="444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194" y="5176980"/>
                        <a:ext cx="4559638" cy="73915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04983" y="60801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This is the result in the table.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138" y="1009279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Our result: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3138" y="935452"/>
            <a:ext cx="557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Different approach: Use the formula on slide 40: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2296845" y="1526803"/>
          <a:ext cx="40798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1" name="Equation" r:id="rId3" imgW="2298700" imgH="508000" progId="Equation.DSMT4">
                  <p:embed/>
                </p:oleObj>
              </mc:Choice>
              <mc:Fallback>
                <p:oleObj name="Equation" r:id="rId3" imgW="2298700" imgH="508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845" y="1526803"/>
                        <a:ext cx="4079875" cy="9001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2537197" y="3024166"/>
          <a:ext cx="3403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2" name="Equation" r:id="rId5" imgW="1917700" imgH="330200" progId="Equation.DSMT4">
                  <p:embed/>
                </p:oleObj>
              </mc:Choice>
              <mc:Fallback>
                <p:oleObj name="Equation" r:id="rId5" imgW="1917700" imgH="330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97" y="3024166"/>
                        <a:ext cx="34036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43693" y="269359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4122120" y="4165662"/>
          <a:ext cx="1511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3" name="Equation" r:id="rId7" imgW="850531" imgH="431613" progId="Equation.DSMT4">
                  <p:embed/>
                </p:oleObj>
              </mc:Choice>
              <mc:Fallback>
                <p:oleObj name="Equation" r:id="rId7" imgW="850531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120" y="4165662"/>
                        <a:ext cx="1511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71750" y="39029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72" name="Object 8"/>
          <p:cNvGraphicFramePr>
            <a:graphicFrameLocks noChangeAspect="1"/>
          </p:cNvGraphicFramePr>
          <p:nvPr/>
        </p:nvGraphicFramePr>
        <p:xfrm>
          <a:off x="1558327" y="5586661"/>
          <a:ext cx="58816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4" name="Equation" r:id="rId9" imgW="3314700" imgH="533400" progId="Equation.DSMT4">
                  <p:embed/>
                </p:oleObj>
              </mc:Choice>
              <mc:Fallback>
                <p:oleObj name="Equation" r:id="rId9" imgW="3314700" imgH="533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327" y="5586661"/>
                        <a:ext cx="588168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7827" y="5017202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for a two-port,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190472" name="Object 8"/>
          <p:cNvGraphicFramePr>
            <a:graphicFrameLocks noChangeAspect="1"/>
          </p:cNvGraphicFramePr>
          <p:nvPr/>
        </p:nvGraphicFramePr>
        <p:xfrm>
          <a:off x="1534576" y="1014660"/>
          <a:ext cx="58816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2" name="Equation" r:id="rId3" imgW="3314700" imgH="533400" progId="Equation.DSMT4">
                  <p:embed/>
                </p:oleObj>
              </mc:Choice>
              <mc:Fallback>
                <p:oleObj name="Equation" r:id="rId3" imgW="3314700" imgH="533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576" y="1014660"/>
                        <a:ext cx="588168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5333" y="238088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1494" name="Object 8"/>
          <p:cNvGraphicFramePr>
            <a:graphicFrameLocks noChangeAspect="1"/>
          </p:cNvGraphicFramePr>
          <p:nvPr/>
        </p:nvGraphicFramePr>
        <p:xfrm>
          <a:off x="1582738" y="2911475"/>
          <a:ext cx="59737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3" name="Equation" r:id="rId5" imgW="3365500" imgH="508000" progId="Equation.DSMT4">
                  <p:embed/>
                </p:oleObj>
              </mc:Choice>
              <mc:Fallback>
                <p:oleObj name="Equation" r:id="rId5" imgW="3365500" imgH="508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2911475"/>
                        <a:ext cx="59737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5" name="Object 8"/>
          <p:cNvGraphicFramePr>
            <a:graphicFrameLocks noChangeAspect="1"/>
          </p:cNvGraphicFramePr>
          <p:nvPr/>
        </p:nvGraphicFramePr>
        <p:xfrm>
          <a:off x="2603500" y="4630738"/>
          <a:ext cx="4643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4" name="Equation" r:id="rId7" imgW="2616200" imgH="279400" progId="Equation.DSMT4">
                  <p:embed/>
                </p:oleObj>
              </mc:Choice>
              <mc:Fallback>
                <p:oleObj name="Equation" r:id="rId7" imgW="2616200" imgH="279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630738"/>
                        <a:ext cx="46434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22761" y="4124574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8891" y="5713887"/>
            <a:ext cx="6319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gives us directly the components 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191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637702"/>
              </p:ext>
            </p:extLst>
          </p:nvPr>
        </p:nvGraphicFramePr>
        <p:xfrm>
          <a:off x="1726932" y="1645421"/>
          <a:ext cx="59737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4" name="Equation" r:id="rId3" imgW="3365500" imgH="508000" progId="Equation.DSMT4">
                  <p:embed/>
                </p:oleObj>
              </mc:Choice>
              <mc:Fallback>
                <p:oleObj name="Equation" r:id="rId3" imgW="3365500" imgH="508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932" y="1645421"/>
                        <a:ext cx="59737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373572" y="2899928"/>
            <a:ext cx="340241" cy="457200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2519" name="Object 5"/>
          <p:cNvGraphicFramePr>
            <a:graphicFrameLocks noChangeAspect="1"/>
          </p:cNvGraphicFramePr>
          <p:nvPr/>
        </p:nvGraphicFramePr>
        <p:xfrm>
          <a:off x="2454275" y="3578225"/>
          <a:ext cx="4122738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" name="Equation" r:id="rId5" imgW="2323800" imgH="1600200" progId="Equation.DSMT4">
                  <p:embed/>
                </p:oleObj>
              </mc:Choice>
              <mc:Fallback>
                <p:oleObj name="Equation" r:id="rId5" imgW="2323800" imgH="1600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78225"/>
                        <a:ext cx="4122738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83079" y="967262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Examining the components, we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572" y="1327476"/>
            <a:ext cx="511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Simplifying the terms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1174850" y="2188979"/>
          <a:ext cx="3875088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3" name="Equation" r:id="rId3" imgW="2184120" imgH="1600200" progId="Equation.DSMT4">
                  <p:embed/>
                </p:oleObj>
              </mc:Choice>
              <mc:Fallback>
                <p:oleObj name="Equation" r:id="rId3" imgW="2184120" imgH="1600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850" y="2188979"/>
                        <a:ext cx="3875088" cy="28400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85635" y="213510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This agrees with the table.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E:\USER\Classes\5317\Book\Microwave Engineering 4th edition 212.jpg"/>
          <p:cNvPicPr>
            <a:picLocks noChangeAspect="1" noChangeArrowheads="1"/>
          </p:cNvPicPr>
          <p:nvPr/>
        </p:nvPicPr>
        <p:blipFill>
          <a:blip r:embed="rId5" cstate="print"/>
          <a:srcRect l="32544" t="8999" r="41775" b="65385"/>
          <a:stretch>
            <a:fillRect/>
          </a:stretch>
        </p:blipFill>
        <p:spPr bwMode="auto">
          <a:xfrm>
            <a:off x="5553778" y="2502566"/>
            <a:ext cx="3244189" cy="2265339"/>
          </a:xfrm>
          <a:prstGeom prst="rect">
            <a:avLst/>
          </a:prstGeom>
          <a:noFill/>
        </p:spPr>
      </p:pic>
      <p:pic>
        <p:nvPicPr>
          <p:cNvPr id="12" name="Picture 1" descr="E:\USER\Classes\5317\Book\Microwave Engineering 4th edition 212.jpg"/>
          <p:cNvPicPr>
            <a:picLocks noChangeAspect="1" noChangeArrowheads="1"/>
          </p:cNvPicPr>
          <p:nvPr/>
        </p:nvPicPr>
        <p:blipFill>
          <a:blip r:embed="rId5" cstate="print"/>
          <a:srcRect l="48926" t="88544" r="34270" b="6878"/>
          <a:stretch>
            <a:fillRect/>
          </a:stretch>
        </p:blipFill>
        <p:spPr bwMode="auto">
          <a:xfrm>
            <a:off x="5843492" y="4754884"/>
            <a:ext cx="2674864" cy="510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079" y="146215"/>
            <a:ext cx="66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Signal-Flow Graph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405" y="2192239"/>
            <a:ext cx="7338950" cy="35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333747" y="902400"/>
            <a:ext cx="6534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a way to graphically represent the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parameters.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665" y="1413164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Please see the Pozar book for more details.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8539" y="2422566"/>
            <a:ext cx="2885704" cy="8309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wave amplitudes are represented as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nodes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the single-flow graph.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023" y="5904261"/>
            <a:ext cx="738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Rule: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value at each node is the sum of the values coming into the node from the various other nodes.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760414" y="3880345"/>
          <a:ext cx="14763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4" name="Equation" r:id="rId4" imgW="1130300" imgH="457200" progId="Equation.DSMT4">
                  <p:embed/>
                </p:oleObj>
              </mc:Choice>
              <mc:Fallback>
                <p:oleObj name="Equation" r:id="rId4" imgW="11303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4" y="3880345"/>
                        <a:ext cx="14763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4397" y="4536379"/>
            <a:ext cx="19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(wave amplitudes evaluated at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478" y="2145645"/>
            <a:ext cx="2027103" cy="10604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375" y="1714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6581" y="3440233"/>
            <a:ext cx="185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-port network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85898"/>
              </p:ext>
            </p:extLst>
          </p:nvPr>
        </p:nvGraphicFramePr>
        <p:xfrm>
          <a:off x="5616881" y="2134628"/>
          <a:ext cx="18256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4" name="Equation" r:id="rId3" imgW="939392" imgH="545863" progId="Equation.DSMT4">
                  <p:embed/>
                </p:oleObj>
              </mc:Choice>
              <mc:Fallback>
                <p:oleObj name="Equation" r:id="rId3" imgW="939392" imgH="545863" progId="Equation.DSMT4">
                  <p:embed/>
                  <p:pic>
                    <p:nvPicPr>
                      <p:cNvPr id="83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881" y="2134628"/>
                        <a:ext cx="1825625" cy="1060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875" y="3539453"/>
            <a:ext cx="32289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76069"/>
              </p:ext>
            </p:extLst>
          </p:nvPr>
        </p:nvGraphicFramePr>
        <p:xfrm>
          <a:off x="1865239" y="2337188"/>
          <a:ext cx="1398460" cy="45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5"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5239" y="2337188"/>
                        <a:ext cx="1398460" cy="45111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9797" y="3539453"/>
            <a:ext cx="3190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06166" y="1131179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33189"/>
              </p:ext>
            </p:extLst>
          </p:nvPr>
        </p:nvGraphicFramePr>
        <p:xfrm>
          <a:off x="1825625" y="4360863"/>
          <a:ext cx="48418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6" name="Equation" r:id="rId3" imgW="2552700" imgH="482600" progId="Equation.DSMT4">
                  <p:embed/>
                </p:oleObj>
              </mc:Choice>
              <mc:Fallback>
                <p:oleObj name="Equation" r:id="rId3" imgW="2552700" imgH="4826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4360863"/>
                        <a:ext cx="48418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5450" y="12382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Admittance (</a:t>
            </a: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Parameters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69" y="1014846"/>
            <a:ext cx="431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Consider a 2-port </a:t>
            </a:r>
            <a:r>
              <a:rPr lang="en-US" sz="2000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linear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network: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762596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Admittance matrix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442747" y="1683739"/>
            <a:ext cx="4367213" cy="1241425"/>
            <a:chOff x="1882775" y="1520825"/>
            <a:chExt cx="4367213" cy="1241425"/>
          </a:xfrm>
        </p:grpSpPr>
        <p:sp>
          <p:nvSpPr>
            <p:cNvPr id="38" name="Rectangle 37"/>
            <p:cNvSpPr/>
            <p:nvPr/>
          </p:nvSpPr>
          <p:spPr>
            <a:xfrm>
              <a:off x="3209926" y="1724025"/>
              <a:ext cx="1562100" cy="1038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2581275" y="2000250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590800" y="239077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779200" y="199072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788725" y="2409825"/>
              <a:ext cx="628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543176" y="195262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543176" y="2343150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400676" y="195262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395976" y="2371725"/>
              <a:ext cx="76199" cy="76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14700" y="20002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62450" y="19907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418"/>
            <p:cNvGraphicFramePr>
              <a:graphicFrameLocks noChangeAspect="1"/>
            </p:cNvGraphicFramePr>
            <p:nvPr/>
          </p:nvGraphicFramePr>
          <p:xfrm>
            <a:off x="1882775" y="1982156"/>
            <a:ext cx="250825" cy="38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17" name="Equation" r:id="rId5" imgW="152334" imgH="228501" progId="Equation.DSMT4">
                    <p:embed/>
                  </p:oleObj>
                </mc:Choice>
                <mc:Fallback>
                  <p:oleObj name="Equation" r:id="rId5" imgW="152334" imgH="228501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775" y="1982156"/>
                          <a:ext cx="250825" cy="381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19"/>
            <p:cNvGraphicFramePr>
              <a:graphicFrameLocks noChangeAspect="1"/>
            </p:cNvGraphicFramePr>
            <p:nvPr/>
          </p:nvGraphicFramePr>
          <p:xfrm>
            <a:off x="2844801" y="1539858"/>
            <a:ext cx="222250" cy="338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18" name="Equation" r:id="rId7" imgW="152334" imgH="228501" progId="Equation.DSMT4">
                    <p:embed/>
                  </p:oleObj>
                </mc:Choice>
                <mc:Fallback>
                  <p:oleObj name="Equation" r:id="rId7" imgW="152334" imgH="228501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801" y="1539858"/>
                          <a:ext cx="222250" cy="33815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2181225" y="18192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09800" y="219075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752725" y="1990725"/>
              <a:ext cx="2571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007800" y="1970513"/>
              <a:ext cx="2571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276"/>
            <p:cNvGraphicFramePr>
              <a:graphicFrameLocks noChangeAspect="1"/>
            </p:cNvGraphicFramePr>
            <p:nvPr/>
          </p:nvGraphicFramePr>
          <p:xfrm>
            <a:off x="5006975" y="1520825"/>
            <a:ext cx="241300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19" name="Equation" r:id="rId9" imgW="165028" imgH="228501" progId="Equation.DSMT4">
                    <p:embed/>
                  </p:oleObj>
                </mc:Choice>
                <mc:Fallback>
                  <p:oleObj name="Equation" r:id="rId9" imgW="165028" imgH="228501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6975" y="1520825"/>
                          <a:ext cx="241300" cy="3381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18"/>
            <p:cNvGraphicFramePr>
              <a:graphicFrameLocks noChangeAspect="1"/>
            </p:cNvGraphicFramePr>
            <p:nvPr/>
          </p:nvGraphicFramePr>
          <p:xfrm>
            <a:off x="5976938" y="1982788"/>
            <a:ext cx="2730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20"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938" y="1982788"/>
                          <a:ext cx="273050" cy="381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5562600" y="18002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91175" y="21717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H="1">
            <a:off x="3600450" y="3211789"/>
            <a:ext cx="3286225" cy="10744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752657" y="3267075"/>
            <a:ext cx="1257743" cy="1042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75C5-F3A2-4F35-922A-0EF52171E58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6190" name="Object 110"/>
          <p:cNvGraphicFramePr>
            <a:graphicFrameLocks noChangeAspect="1"/>
          </p:cNvGraphicFramePr>
          <p:nvPr/>
        </p:nvGraphicFramePr>
        <p:xfrm>
          <a:off x="597766" y="2795320"/>
          <a:ext cx="1860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1" name="Equation" r:id="rId13" imgW="1016000" imgH="457200" progId="Equation.DSMT4">
                  <p:embed/>
                </p:oleObj>
              </mc:Choice>
              <mc:Fallback>
                <p:oleObj name="Equation" r:id="rId13" imgW="1016000" imgH="4572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66" y="2795320"/>
                        <a:ext cx="1860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520537" y="381766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191" name="Object 111"/>
          <p:cNvGraphicFramePr>
            <a:graphicFrameLocks noChangeAspect="1"/>
          </p:cNvGraphicFramePr>
          <p:nvPr/>
        </p:nvGraphicFramePr>
        <p:xfrm>
          <a:off x="3539610" y="5495163"/>
          <a:ext cx="18065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2" name="Equation" r:id="rId15" imgW="952087" imgH="545863" progId="Equation.DSMT4">
                  <p:embed/>
                </p:oleObj>
              </mc:Choice>
              <mc:Fallback>
                <p:oleObj name="Equation" r:id="rId15" imgW="952087" imgH="54586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610" y="5495163"/>
                        <a:ext cx="1806575" cy="1036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3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2140</Words>
  <Application>Microsoft Office PowerPoint</Application>
  <PresentationFormat>On-screen Show (4:3)</PresentationFormat>
  <Paragraphs>448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Visio</vt:lpstr>
      <vt:lpstr>PowerPoint Presentation</vt:lpstr>
      <vt:lpstr>Multiport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Jackson, David R</cp:lastModifiedBy>
  <cp:revision>837</cp:revision>
  <dcterms:created xsi:type="dcterms:W3CDTF">2010-11-23T16:27:14Z</dcterms:created>
  <dcterms:modified xsi:type="dcterms:W3CDTF">2019-10-30T14:17:31Z</dcterms:modified>
</cp:coreProperties>
</file>