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9" r:id="rId4"/>
    <p:sldId id="258" r:id="rId5"/>
    <p:sldId id="259" r:id="rId6"/>
    <p:sldId id="276" r:id="rId7"/>
    <p:sldId id="260" r:id="rId8"/>
    <p:sldId id="261" r:id="rId9"/>
    <p:sldId id="268" r:id="rId10"/>
    <p:sldId id="270" r:id="rId11"/>
    <p:sldId id="271" r:id="rId12"/>
    <p:sldId id="272" r:id="rId13"/>
    <p:sldId id="273" r:id="rId14"/>
    <p:sldId id="262" r:id="rId15"/>
    <p:sldId id="263" r:id="rId16"/>
    <p:sldId id="264" r:id="rId17"/>
    <p:sldId id="267" r:id="rId18"/>
    <p:sldId id="275" r:id="rId19"/>
    <p:sldId id="277" r:id="rId20"/>
    <p:sldId id="265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FF"/>
    <a:srgbClr val="00FFFF"/>
    <a:srgbClr val="0000CC"/>
    <a:srgbClr val="FFFFCC"/>
    <a:srgbClr val="FAF7F7"/>
    <a:srgbClr val="FFF7F7"/>
    <a:srgbClr val="EA1CC3"/>
    <a:srgbClr val="400080"/>
    <a:srgbClr val="00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3" autoAdjust="0"/>
    <p:restoredTop sz="94677" autoAdjust="0"/>
  </p:normalViewPr>
  <p:slideViewPr>
    <p:cSldViewPr snapToGrid="0">
      <p:cViewPr varScale="1">
        <p:scale>
          <a:sx n="87" d="100"/>
          <a:sy n="87" d="100"/>
        </p:scale>
        <p:origin x="156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1.wmf"/><Relationship Id="rId7" Type="http://schemas.openxmlformats.org/officeDocument/2006/relationships/image" Target="../media/image54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48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DA4B-3ED4-49AB-A137-3B5B00B661AE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C901E-1EF9-47F2-8F3D-AAEC47AF8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B9F-CA7F-462F-AC16-9FF5C63B739D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DCD-FCB4-44F7-BE43-19C6C3AF274D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9129-338A-48DC-8BDB-CECF58B1AEB7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7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332-BC8A-4092-9A60-0865DCFF0866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5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1CB9-CC4F-4DFD-B244-12A49F2ABD7B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6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71CA-0B4F-4553-B720-2A3FF76E2E72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5C6B-2DE3-4D0B-B35F-09DB1C7DBAD0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3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BC78-8ADC-49D7-8DEC-9FBD95CF8EFB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9FBD-9183-4D68-8655-0DE89D825A55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2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3544-48B3-432F-861A-E6860AAAC0E7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8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B4F-5C96-4975-B2FE-D189CC000ACB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3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94168-FF69-4A94-94F8-4C3EA1FDCF95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AF4F19-D16F-4F5B-9587-21EDD313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4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9.wmf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25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0.bin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35.wmf"/><Relationship Id="rId9" Type="http://schemas.openxmlformats.org/officeDocument/2006/relationships/image" Target="../media/image37.wmf"/><Relationship Id="rId1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44.wmf"/><Relationship Id="rId9" Type="http://schemas.openxmlformats.org/officeDocument/2006/relationships/image" Target="../media/image46.wmf"/><Relationship Id="rId14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53.wmf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Relationship Id="rId22" Type="http://schemas.openxmlformats.org/officeDocument/2006/relationships/image" Target="../media/image5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32.emf"/><Relationship Id="rId4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image" Target="../media/image9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89919" y="2060575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24175" y="3076575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829050" y="1581150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57575" y="3552825"/>
            <a:ext cx="434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-Parameter Measurements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48" y="3313020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7114" y="4724259"/>
            <a:ext cx="3376612" cy="192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943725" y="142101"/>
            <a:ext cx="2028825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Adapted from notes by Prof. Jeffery T. Williams</a:t>
            </a:r>
          </a:p>
        </p:txBody>
      </p:sp>
    </p:spTree>
    <p:extLst>
      <p:ext uri="{BB962C8B-B14F-4D97-AF65-F5344CB8AC3E}">
        <p14:creationId xmlns:p14="http://schemas.microsoft.com/office/powerpoint/2010/main" val="10392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8925" y="28575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Discontinuities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400" y="1927143"/>
            <a:ext cx="76676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microwave engineering, discontinuities are often represented by pi or tee networks.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Sometimes the pi or tee network reduces to a singe series or shunt element.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waveguide systems, the TEN is used to represent the waveguide.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74267"/>
              </p:ext>
            </p:extLst>
          </p:nvPr>
        </p:nvGraphicFramePr>
        <p:xfrm>
          <a:off x="409575" y="1371600"/>
          <a:ext cx="8124825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Visio" r:id="rId3" imgW="7191338" imgH="4009729" progId="Visio.Drawing.11">
                  <p:embed/>
                </p:oleObj>
              </mc:Choice>
              <mc:Fallback>
                <p:oleObj name="Visio" r:id="rId3" imgW="7191338" imgH="400972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371600"/>
                        <a:ext cx="8124825" cy="453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6725" y="219075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Discontinuities: Rectangular Waveguide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042832"/>
              </p:ext>
            </p:extLst>
          </p:nvPr>
        </p:nvGraphicFramePr>
        <p:xfrm>
          <a:off x="685800" y="1295400"/>
          <a:ext cx="798195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Visio" r:id="rId3" imgW="4160160" imgH="2333176" progId="Visio.Drawing.11">
                  <p:embed/>
                </p:oleObj>
              </mc:Choice>
              <mc:Fallback>
                <p:oleObj name="Visio" r:id="rId3" imgW="4160160" imgH="233317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7981950" cy="447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2100" y="276225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Discontinuities: RWG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6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85415"/>
              </p:ext>
            </p:extLst>
          </p:nvPr>
        </p:nvGraphicFramePr>
        <p:xfrm>
          <a:off x="685800" y="1055427"/>
          <a:ext cx="798195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Visio" r:id="rId3" imgW="5018141" imgH="2544258" progId="Visio.Drawing.11">
                  <p:embed/>
                </p:oleObj>
              </mc:Choice>
              <mc:Fallback>
                <p:oleObj name="Visio" r:id="rId3" imgW="5018141" imgH="2544258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55427"/>
                        <a:ext cx="7981950" cy="404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33575" y="200025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Discontinuities: Microstrip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5103" y="5607650"/>
            <a:ext cx="6389891" cy="83099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 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For a good equivalent circuit,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element values are fairly stable over a wide range of frequencies.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975" y="152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 Extraction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625" y="89535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Assume a reciprocal and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symmetrical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waveguide or transmission-line discontinuity.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031" y="1781855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Examples</a:t>
            </a:r>
            <a:endParaRPr lang="en-US" sz="20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3303875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78B07"/>
                </a:solidFill>
                <a:latin typeface="Arial" pitchFamily="34" charset="0"/>
                <a:cs typeface="Arial" pitchFamily="34" charset="0"/>
              </a:rPr>
              <a:t>Waveguide post</a:t>
            </a:r>
            <a:endParaRPr lang="en-US" sz="1600" b="1" dirty="0">
              <a:solidFill>
                <a:srgbClr val="178B0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6050" y="3246725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78B07"/>
                </a:solidFill>
                <a:latin typeface="Arial" pitchFamily="34" charset="0"/>
                <a:cs typeface="Arial" pitchFamily="34" charset="0"/>
              </a:rPr>
              <a:t>Microstrip gap</a:t>
            </a:r>
            <a:endParaRPr lang="en-US" sz="1600" b="1" dirty="0">
              <a:solidFill>
                <a:srgbClr val="178B0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168" y="3856455"/>
            <a:ext cx="19335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want to find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model the discontinuity.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261" name="Picture 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729" y="2043936"/>
            <a:ext cx="37480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62" name="Picture 1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6963" y="1631413"/>
            <a:ext cx="22764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63" name="Picture 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4721" y="3989573"/>
            <a:ext cx="58880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177641" y="634142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3080" y="5357415"/>
            <a:ext cx="186974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We could also use a pi network if we wish.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7727147" y="3970421"/>
          <a:ext cx="1118469" cy="60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6" imgW="850680" imgH="457200" progId="Equation.DSMT4">
                  <p:embed/>
                </p:oleObj>
              </mc:Choice>
              <mc:Fallback>
                <p:oleObj name="Equation" r:id="rId6" imgW="850680" imgH="457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147" y="3970421"/>
                        <a:ext cx="1118469" cy="60096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68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687888" y="3171845"/>
            <a:ext cx="280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Plane of symmetry (POS)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5347" name="Object 227"/>
          <p:cNvGraphicFramePr>
            <a:graphicFrameLocks noChangeAspect="1"/>
          </p:cNvGraphicFramePr>
          <p:nvPr/>
        </p:nvGraphicFramePr>
        <p:xfrm>
          <a:off x="1063625" y="4076700"/>
          <a:ext cx="6783388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Visio" r:id="rId3" imgW="6597059" imgH="2206421" progId="Visio.Drawing.11">
                  <p:embed/>
                </p:oleObj>
              </mc:Choice>
              <mc:Fallback>
                <p:oleObj name="Visio" r:id="rId3" imgW="6597059" imgH="2206421" progId="Visio.Drawing.11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4076700"/>
                        <a:ext cx="6783388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35274" y="397982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POS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75" y="152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 Extraction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348" name="Picture 2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5690" y="929039"/>
            <a:ext cx="64770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229101" y="2638425"/>
            <a:ext cx="657224" cy="609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545" y="3643951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element is split in two: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5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758" y="921081"/>
            <a:ext cx="855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Assume that we place a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or an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open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along the plane of symmetry.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167648" y="5931402"/>
          <a:ext cx="3095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Equation" r:id="rId3" imgW="1993900" imgH="393700" progId="Equation.DSMT4">
                  <p:embed/>
                </p:oleObj>
              </mc:Choice>
              <mc:Fallback>
                <p:oleObj name="Equation" r:id="rId3" imgW="1993900" imgH="3937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648" y="5931402"/>
                        <a:ext cx="3095625" cy="612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42975" y="152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 Extraction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71500" y="1457841"/>
            <a:ext cx="7515885" cy="2332037"/>
            <a:chOff x="571500" y="1457841"/>
            <a:chExt cx="7515885" cy="2332037"/>
          </a:xfrm>
        </p:grpSpPr>
        <p:graphicFrame>
          <p:nvGraphicFramePr>
            <p:cNvPr id="6325" name="Object 181"/>
            <p:cNvGraphicFramePr>
              <a:graphicFrameLocks noChangeAspect="1"/>
            </p:cNvGraphicFramePr>
            <p:nvPr/>
          </p:nvGraphicFramePr>
          <p:xfrm>
            <a:off x="6832241" y="3309831"/>
            <a:ext cx="8382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1" name="Equation" r:id="rId5" imgW="558558" imgH="241195" progId="Equation.DSMT4">
                    <p:embed/>
                  </p:oleObj>
                </mc:Choice>
                <mc:Fallback>
                  <p:oleObj name="Equation" r:id="rId5" imgW="558558" imgH="241195" progId="Equation.DSMT4">
                    <p:embed/>
                    <p:pic>
                      <p:nvPicPr>
                        <p:cNvPr id="0" name="Picture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2241" y="3309831"/>
                          <a:ext cx="83820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28" name="Picture 18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69135" y="1457841"/>
              <a:ext cx="6318250" cy="233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71500" y="236475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Short</a:t>
              </a:r>
              <a:endPara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326" name="Object 182"/>
            <p:cNvGraphicFramePr>
              <a:graphicFrameLocks noChangeAspect="1"/>
            </p:cNvGraphicFramePr>
            <p:nvPr/>
          </p:nvGraphicFramePr>
          <p:xfrm>
            <a:off x="6845400" y="3295952"/>
            <a:ext cx="8477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2" name="Equation" r:id="rId8" imgW="545863" imgH="241195" progId="Equation.DSMT4">
                    <p:embed/>
                  </p:oleObj>
                </mc:Choice>
                <mc:Fallback>
                  <p:oleObj name="Equation" r:id="rId8" imgW="545863" imgH="241195" progId="Equation.DSMT4">
                    <p:embed/>
                    <p:pic>
                      <p:nvPicPr>
                        <p:cNvPr id="0" name="Picture 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5400" y="3295952"/>
                          <a:ext cx="847725" cy="3762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33" name="Object 189"/>
            <p:cNvGraphicFramePr>
              <a:graphicFrameLocks noChangeAspect="1"/>
            </p:cNvGraphicFramePr>
            <p:nvPr/>
          </p:nvGraphicFramePr>
          <p:xfrm>
            <a:off x="2446220" y="3298725"/>
            <a:ext cx="439205" cy="397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3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220" y="3298725"/>
                          <a:ext cx="439205" cy="3973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561975" y="3753077"/>
            <a:ext cx="7694613" cy="2232025"/>
            <a:chOff x="561975" y="3753077"/>
            <a:chExt cx="7694613" cy="2232025"/>
          </a:xfrm>
        </p:grpSpPr>
        <p:graphicFrame>
          <p:nvGraphicFramePr>
            <p:cNvPr id="6324" name="Object 180"/>
            <p:cNvGraphicFramePr>
              <a:graphicFrameLocks noChangeAspect="1"/>
            </p:cNvGraphicFramePr>
            <p:nvPr/>
          </p:nvGraphicFramePr>
          <p:xfrm>
            <a:off x="6843156" y="5530775"/>
            <a:ext cx="1238250" cy="313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4" name="Equation" r:id="rId12" imgW="952087" imgH="241195" progId="Equation.DSMT4">
                    <p:embed/>
                  </p:oleObj>
                </mc:Choice>
                <mc:Fallback>
                  <p:oleObj name="Equation" r:id="rId12" imgW="952087" imgH="241195" progId="Equation.DSMT4">
                    <p:embed/>
                    <p:pic>
                      <p:nvPicPr>
                        <p:cNvPr id="0" name="Picture 1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3156" y="5530775"/>
                          <a:ext cx="1238250" cy="3135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30" name="Picture 18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51610" y="3753077"/>
              <a:ext cx="6400800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561975" y="460597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Open</a:t>
              </a:r>
              <a:endPara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327" name="Object 183"/>
            <p:cNvGraphicFramePr>
              <a:graphicFrameLocks noChangeAspect="1"/>
            </p:cNvGraphicFramePr>
            <p:nvPr/>
          </p:nvGraphicFramePr>
          <p:xfrm>
            <a:off x="6797675" y="5514975"/>
            <a:ext cx="145891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" name="Equation" r:id="rId15" imgW="939392" imgH="241195" progId="Equation.DSMT4">
                    <p:embed/>
                  </p:oleObj>
                </mc:Choice>
                <mc:Fallback>
                  <p:oleObj name="Equation" r:id="rId15" imgW="939392" imgH="241195" progId="Equation.DSMT4">
                    <p:embed/>
                    <p:pic>
                      <p:nvPicPr>
                        <p:cNvPr id="0" name="Picture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7675" y="5514975"/>
                          <a:ext cx="1458913" cy="3762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35" name="Object 191"/>
            <p:cNvGraphicFramePr>
              <a:graphicFrameLocks noChangeAspect="1"/>
            </p:cNvGraphicFramePr>
            <p:nvPr/>
          </p:nvGraphicFramePr>
          <p:xfrm>
            <a:off x="2437898" y="5638400"/>
            <a:ext cx="363053" cy="313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6" name="Equation" r:id="rId17" imgW="279360" imgH="241200" progId="Equation.DSMT4">
                    <p:embed/>
                  </p:oleObj>
                </mc:Choice>
                <mc:Fallback>
                  <p:oleObj name="Equation" r:id="rId17" imgW="279360" imgH="241200" progId="Equation.DSMT4">
                    <p:embed/>
                    <p:pic>
                      <p:nvPicPr>
                        <p:cNvPr id="0" name="Picture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7898" y="5638400"/>
                          <a:ext cx="363053" cy="31354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5019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376" y="1114425"/>
            <a:ext cx="825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short or open can be realized by using odd-mode or even-mode excitation.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2975" y="152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 Extraction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8127" y="4126173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Odd mode excitation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0024" y="4883767"/>
            <a:ext cx="214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Even mode excitation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9530" y="5705906"/>
            <a:ext cx="827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Even/odd-mode analysis is very useful in analyzing devices (e.g., using HFSS).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54079" y="3907951"/>
            <a:ext cx="2035365" cy="403462"/>
            <a:chOff x="3354079" y="3907951"/>
            <a:chExt cx="2035365" cy="40346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3354079" y="4309138"/>
              <a:ext cx="60007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4789369" y="4311413"/>
              <a:ext cx="60007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014" name="Object 6"/>
            <p:cNvGraphicFramePr>
              <a:graphicFrameLocks noChangeAspect="1"/>
            </p:cNvGraphicFramePr>
            <p:nvPr/>
          </p:nvGraphicFramePr>
          <p:xfrm>
            <a:off x="3448027" y="3907951"/>
            <a:ext cx="325437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2" name="Equation" r:id="rId3" imgW="190335" imgH="164957" progId="Equation.DSMT4">
                    <p:embed/>
                  </p:oleObj>
                </mc:Choice>
                <mc:Fallback>
                  <p:oleObj name="Equation" r:id="rId3" imgW="190335" imgH="164957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027" y="3907951"/>
                          <a:ext cx="325437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5" name="Object 7"/>
            <p:cNvGraphicFramePr>
              <a:graphicFrameLocks noChangeAspect="1"/>
            </p:cNvGraphicFramePr>
            <p:nvPr/>
          </p:nvGraphicFramePr>
          <p:xfrm>
            <a:off x="4937930" y="3937995"/>
            <a:ext cx="32543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3" name="Equation" r:id="rId5" imgW="190335" imgH="164957" progId="Equation.DSMT4">
                    <p:embed/>
                  </p:oleObj>
                </mc:Choice>
                <mc:Fallback>
                  <p:oleObj name="Equation" r:id="rId5" imgW="190335" imgH="164957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7930" y="3937995"/>
                          <a:ext cx="325438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3383648" y="4647204"/>
            <a:ext cx="2008069" cy="403462"/>
            <a:chOff x="3354079" y="3907951"/>
            <a:chExt cx="2008069" cy="40346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354079" y="4309138"/>
              <a:ext cx="60007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4762073" y="4311413"/>
              <a:ext cx="60007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6"/>
            <p:cNvGraphicFramePr>
              <a:graphicFrameLocks noChangeAspect="1"/>
            </p:cNvGraphicFramePr>
            <p:nvPr/>
          </p:nvGraphicFramePr>
          <p:xfrm>
            <a:off x="3448027" y="3907951"/>
            <a:ext cx="325437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4" name="Equation" r:id="rId7" imgW="190335" imgH="164957" progId="Equation.DSMT4">
                    <p:embed/>
                  </p:oleObj>
                </mc:Choice>
                <mc:Fallback>
                  <p:oleObj name="Equation" r:id="rId7" imgW="190335" imgH="164957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027" y="3907951"/>
                          <a:ext cx="325437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7"/>
            <p:cNvGraphicFramePr>
              <a:graphicFrameLocks noChangeAspect="1"/>
            </p:cNvGraphicFramePr>
            <p:nvPr/>
          </p:nvGraphicFramePr>
          <p:xfrm>
            <a:off x="4937930" y="3937995"/>
            <a:ext cx="32543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5" name="Equation" r:id="rId8" imgW="190335" imgH="164957" progId="Equation.DSMT4">
                    <p:embed/>
                  </p:oleObj>
                </mc:Choice>
                <mc:Fallback>
                  <p:oleObj name="Equation" r:id="rId8" imgW="190335" imgH="164957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7930" y="3937995"/>
                          <a:ext cx="325438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up 40"/>
          <p:cNvGrpSpPr/>
          <p:nvPr/>
        </p:nvGrpSpPr>
        <p:grpSpPr>
          <a:xfrm>
            <a:off x="943277" y="1819275"/>
            <a:ext cx="6939532" cy="1559957"/>
            <a:chOff x="943277" y="1819275"/>
            <a:chExt cx="6939532" cy="1559957"/>
          </a:xfrm>
        </p:grpSpPr>
        <p:sp>
          <p:nvSpPr>
            <p:cNvPr id="9" name="Rectangle 8"/>
            <p:cNvSpPr/>
            <p:nvPr/>
          </p:nvSpPr>
          <p:spPr>
            <a:xfrm>
              <a:off x="1438275" y="2228850"/>
              <a:ext cx="2628900" cy="32385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05350" y="2228850"/>
              <a:ext cx="2628900" cy="32385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391025" y="1819275"/>
              <a:ext cx="0" cy="11525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228975" y="2409825"/>
              <a:ext cx="6000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019675" y="2419350"/>
              <a:ext cx="6000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209925" y="3009900"/>
              <a:ext cx="2518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Incident voltage waves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3010" name="Object 2"/>
            <p:cNvGraphicFramePr>
              <a:graphicFrameLocks noChangeAspect="1"/>
            </p:cNvGraphicFramePr>
            <p:nvPr/>
          </p:nvGraphicFramePr>
          <p:xfrm>
            <a:off x="3394075" y="1895475"/>
            <a:ext cx="4064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6" name="Equation" r:id="rId10" imgW="330057" imgH="203112" progId="Equation.DSMT4">
                    <p:embed/>
                  </p:oleObj>
                </mc:Choice>
                <mc:Fallback>
                  <p:oleObj name="Equation" r:id="rId10" imgW="330057" imgH="203112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4075" y="1895475"/>
                          <a:ext cx="4064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1" name="Object 3"/>
            <p:cNvGraphicFramePr>
              <a:graphicFrameLocks noChangeAspect="1"/>
            </p:cNvGraphicFramePr>
            <p:nvPr/>
          </p:nvGraphicFramePr>
          <p:xfrm>
            <a:off x="4956175" y="1905000"/>
            <a:ext cx="4064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7" name="Equation" r:id="rId12" imgW="330057" imgH="203112" progId="Equation.DSMT4">
                    <p:embed/>
                  </p:oleObj>
                </mc:Choice>
                <mc:Fallback>
                  <p:oleObj name="Equation" r:id="rId12" imgW="330057" imgH="203112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6175" y="1905000"/>
                          <a:ext cx="4064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2" name="Object 4"/>
            <p:cNvGraphicFramePr>
              <a:graphicFrameLocks noChangeAspect="1"/>
            </p:cNvGraphicFramePr>
            <p:nvPr/>
          </p:nvGraphicFramePr>
          <p:xfrm>
            <a:off x="1898650" y="2262188"/>
            <a:ext cx="233363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8" name="Equation" r:id="rId13" imgW="190500" imgH="228600" progId="Equation.DSMT4">
                    <p:embed/>
                  </p:oleObj>
                </mc:Choice>
                <mc:Fallback>
                  <p:oleObj name="Equation" r:id="rId13" imgW="19050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8650" y="2262188"/>
                          <a:ext cx="233363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3" name="Object 5"/>
            <p:cNvGraphicFramePr>
              <a:graphicFrameLocks noChangeAspect="1"/>
            </p:cNvGraphicFramePr>
            <p:nvPr/>
          </p:nvGraphicFramePr>
          <p:xfrm>
            <a:off x="6861175" y="2252663"/>
            <a:ext cx="233363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9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1175" y="2252663"/>
                          <a:ext cx="233363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943277" y="270469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82590" y="266459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19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42975" y="152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 Extraction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70198" y="228640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Odd mode voltage waves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37894"/>
              </p:ext>
            </p:extLst>
          </p:nvPr>
        </p:nvGraphicFramePr>
        <p:xfrm>
          <a:off x="3311125" y="2714325"/>
          <a:ext cx="18335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Equation" r:id="rId3" imgW="1180800" imgH="482400" progId="Equation.DSMT4">
                  <p:embed/>
                </p:oleObj>
              </mc:Choice>
              <mc:Fallback>
                <p:oleObj name="Equation" r:id="rId3" imgW="1180800" imgH="482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125" y="2714325"/>
                        <a:ext cx="1833563" cy="749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944558" y="5333213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Even mode voltage waves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93621"/>
              </p:ext>
            </p:extLst>
          </p:nvPr>
        </p:nvGraphicFramePr>
        <p:xfrm>
          <a:off x="3351413" y="5756275"/>
          <a:ext cx="18938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Equation" r:id="rId5" imgW="1218671" imgH="482391" progId="Equation.DSMT4">
                  <p:embed/>
                </p:oleObj>
              </mc:Choice>
              <mc:Fallback>
                <p:oleObj name="Equation" r:id="rId5" imgW="1218671" imgH="482391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413" y="5756275"/>
                        <a:ext cx="1893887" cy="749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020279" y="1019175"/>
            <a:ext cx="6958783" cy="1329389"/>
            <a:chOff x="1020279" y="1019175"/>
            <a:chExt cx="6958783" cy="1329389"/>
          </a:xfrm>
        </p:grpSpPr>
        <p:sp>
          <p:nvSpPr>
            <p:cNvPr id="9" name="Rectangle 8"/>
            <p:cNvSpPr/>
            <p:nvPr/>
          </p:nvSpPr>
          <p:spPr>
            <a:xfrm>
              <a:off x="1457325" y="1428750"/>
              <a:ext cx="2628900" cy="32385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1428750"/>
              <a:ext cx="2628900" cy="32385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410075" y="1019175"/>
              <a:ext cx="0" cy="11525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248025" y="1609725"/>
              <a:ext cx="6000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038725" y="1619250"/>
              <a:ext cx="6000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010" name="Object 2"/>
            <p:cNvGraphicFramePr>
              <a:graphicFrameLocks noChangeAspect="1"/>
            </p:cNvGraphicFramePr>
            <p:nvPr/>
          </p:nvGraphicFramePr>
          <p:xfrm>
            <a:off x="3475038" y="1095375"/>
            <a:ext cx="28257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4" name="Equation" r:id="rId7" imgW="228501" imgH="203112" progId="Equation.DSMT4">
                    <p:embed/>
                  </p:oleObj>
                </mc:Choice>
                <mc:Fallback>
                  <p:oleObj name="Equation" r:id="rId7" imgW="228501" imgH="203112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5038" y="1095375"/>
                          <a:ext cx="282575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1" name="Object 3"/>
            <p:cNvGraphicFramePr>
              <a:graphicFrameLocks noChangeAspect="1"/>
            </p:cNvGraphicFramePr>
            <p:nvPr/>
          </p:nvGraphicFramePr>
          <p:xfrm>
            <a:off x="4975225" y="1104900"/>
            <a:ext cx="40481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5" name="Equation" r:id="rId9" imgW="330057" imgH="203112" progId="Equation.DSMT4">
                    <p:embed/>
                  </p:oleObj>
                </mc:Choice>
                <mc:Fallback>
                  <p:oleObj name="Equation" r:id="rId9" imgW="330057" imgH="203112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5225" y="1104900"/>
                          <a:ext cx="404813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79" name="Object 7"/>
            <p:cNvGraphicFramePr>
              <a:graphicFrameLocks noChangeAspect="1"/>
            </p:cNvGraphicFramePr>
            <p:nvPr/>
          </p:nvGraphicFramePr>
          <p:xfrm>
            <a:off x="1898650" y="1443038"/>
            <a:ext cx="233363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6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8650" y="1443038"/>
                          <a:ext cx="233363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80" name="Object 8"/>
            <p:cNvGraphicFramePr>
              <a:graphicFrameLocks noChangeAspect="1"/>
            </p:cNvGraphicFramePr>
            <p:nvPr/>
          </p:nvGraphicFramePr>
          <p:xfrm>
            <a:off x="6870700" y="1433513"/>
            <a:ext cx="233363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7" name="Equation" r:id="rId13" imgW="190500" imgH="228600" progId="Equation.DSMT4">
                    <p:embed/>
                  </p:oleObj>
                </mc:Choice>
                <mc:Fallback>
                  <p:oleObj name="Equation" r:id="rId13" imgW="19050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0700" y="1433513"/>
                          <a:ext cx="233363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1020279" y="192505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78843" y="185607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2871436" y="1935279"/>
              <a:ext cx="600075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4296" name="Object 24"/>
            <p:cNvGraphicFramePr>
              <a:graphicFrameLocks noChangeAspect="1"/>
            </p:cNvGraphicFramePr>
            <p:nvPr/>
          </p:nvGraphicFramePr>
          <p:xfrm>
            <a:off x="2479860" y="2018564"/>
            <a:ext cx="347368" cy="33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8" name="Equation" r:id="rId14" imgW="253800" imgH="241200" progId="Equation.DSMT4">
                    <p:embed/>
                  </p:oleObj>
                </mc:Choice>
                <mc:Fallback>
                  <p:oleObj name="Equation" r:id="rId14" imgW="253800" imgH="2412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9860" y="2018564"/>
                          <a:ext cx="347368" cy="33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941673" y="4027487"/>
            <a:ext cx="6958783" cy="1362660"/>
            <a:chOff x="941673" y="4027487"/>
            <a:chExt cx="6958783" cy="1362660"/>
          </a:xfrm>
        </p:grpSpPr>
        <p:sp>
          <p:nvSpPr>
            <p:cNvPr id="33" name="Rectangle 32"/>
            <p:cNvSpPr/>
            <p:nvPr/>
          </p:nvSpPr>
          <p:spPr>
            <a:xfrm>
              <a:off x="1457325" y="4437062"/>
              <a:ext cx="2628900" cy="32385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24400" y="4437062"/>
              <a:ext cx="2628900" cy="32385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410075" y="4027487"/>
              <a:ext cx="0" cy="11525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248025" y="4618037"/>
              <a:ext cx="6000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5038725" y="4627562"/>
              <a:ext cx="6000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3475038" y="4103687"/>
            <a:ext cx="28257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9" name="Equation" r:id="rId16" imgW="228501" imgH="203112" progId="Equation.DSMT4">
                    <p:embed/>
                  </p:oleObj>
                </mc:Choice>
                <mc:Fallback>
                  <p:oleObj name="Equation" r:id="rId16" imgW="228501" imgH="203112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5038" y="4103687"/>
                          <a:ext cx="282575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4975225" y="4113212"/>
            <a:ext cx="40481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0" name="Equation" r:id="rId17" imgW="330057" imgH="203112" progId="Equation.DSMT4">
                    <p:embed/>
                  </p:oleObj>
                </mc:Choice>
                <mc:Fallback>
                  <p:oleObj name="Equation" r:id="rId17" imgW="330057" imgH="203112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5225" y="4113212"/>
                          <a:ext cx="404813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7"/>
            <p:cNvGraphicFramePr>
              <a:graphicFrameLocks noChangeAspect="1"/>
            </p:cNvGraphicFramePr>
            <p:nvPr/>
          </p:nvGraphicFramePr>
          <p:xfrm>
            <a:off x="1898650" y="4451350"/>
            <a:ext cx="233363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1" name="Equation" r:id="rId19" imgW="190500" imgH="228600" progId="Equation.DSMT4">
                    <p:embed/>
                  </p:oleObj>
                </mc:Choice>
                <mc:Fallback>
                  <p:oleObj name="Equation" r:id="rId19" imgW="190500" imgH="2286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8650" y="4451350"/>
                          <a:ext cx="233363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8"/>
            <p:cNvGraphicFramePr>
              <a:graphicFrameLocks noChangeAspect="1"/>
            </p:cNvGraphicFramePr>
            <p:nvPr/>
          </p:nvGraphicFramePr>
          <p:xfrm>
            <a:off x="6870700" y="4441825"/>
            <a:ext cx="233363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2" name="Equation" r:id="rId20" imgW="190500" imgH="228600" progId="Equation.DSMT4">
                    <p:embed/>
                  </p:oleObj>
                </mc:Choice>
                <mc:Fallback>
                  <p:oleObj name="Equation" r:id="rId20" imgW="190500" imgH="2286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0700" y="4441825"/>
                          <a:ext cx="233363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941673" y="490728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00237" y="493455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4297" name="Object 25"/>
            <p:cNvGraphicFramePr>
              <a:graphicFrameLocks noChangeAspect="1"/>
            </p:cNvGraphicFramePr>
            <p:nvPr/>
          </p:nvGraphicFramePr>
          <p:xfrm>
            <a:off x="2531862" y="5059162"/>
            <a:ext cx="365826" cy="330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3" name="Equation" r:id="rId21" imgW="266400" imgH="241200" progId="Equation.DSMT4">
                    <p:embed/>
                  </p:oleObj>
                </mc:Choice>
                <mc:Fallback>
                  <p:oleObj name="Equation" r:id="rId21" imgW="266400" imgH="24120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1862" y="5059162"/>
                          <a:ext cx="365826" cy="3309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Straight Arrow Connector 49"/>
            <p:cNvCxnSpPr/>
            <p:nvPr/>
          </p:nvCxnSpPr>
          <p:spPr>
            <a:xfrm flipH="1">
              <a:off x="2840956" y="4917507"/>
              <a:ext cx="600075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019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42975" y="152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 Extraction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952116"/>
              </p:ext>
            </p:extLst>
          </p:nvPr>
        </p:nvGraphicFramePr>
        <p:xfrm>
          <a:off x="3488923" y="4312301"/>
          <a:ext cx="1980338" cy="855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3" imgW="1117440" imgH="482400" progId="Equation.DSMT4">
                  <p:embed/>
                </p:oleObj>
              </mc:Choice>
              <mc:Fallback>
                <p:oleObj name="Equation" r:id="rId3" imgW="11174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8923" y="4312301"/>
                        <a:ext cx="1980338" cy="85514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8119" y="882816"/>
            <a:ext cx="58880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403690"/>
              </p:ext>
            </p:extLst>
          </p:nvPr>
        </p:nvGraphicFramePr>
        <p:xfrm>
          <a:off x="2433599" y="5490480"/>
          <a:ext cx="409098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6" imgW="2273040" imgH="507960" progId="Equation.DSMT4">
                  <p:embed/>
                </p:oleObj>
              </mc:Choice>
              <mc:Fallback>
                <p:oleObj name="Equation" r:id="rId6" imgW="22730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3599" y="5490480"/>
                        <a:ext cx="4090987" cy="9128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326830" y="3774559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 we have: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8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112322"/>
            <a:ext cx="8763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-parameters are typically measured, at microwave frequencies, with a network analyzer (NA).</a:t>
            </a:r>
          </a:p>
          <a:p>
            <a:pPr algn="ctr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63550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These instruments have found wide, almost universal, application since the mid to late 1970’s.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Vector* network analyzer: 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Magnitudes </a:t>
            </a:r>
            <a:r>
              <a:rPr lang="en-US" sz="16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phases of the 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parameters are measured.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Scalar network analyzer: 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Only the magnitudes of the 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-parameters are measured.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8145" y="71250"/>
            <a:ext cx="770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 Measurements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925" y="4914900"/>
            <a:ext cx="724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NA’s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measure 2-port parameters. Some measure 4 and 6 ports.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0173" y="6038850"/>
            <a:ext cx="673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/>
            <a:r>
              <a:rPr lang="en-US" sz="1400" dirty="0" smtClean="0">
                <a:latin typeface="Arial" pitchFamily="34" charset="0"/>
                <a:cs typeface="Arial" pitchFamily="34" charset="0"/>
              </a:rPr>
              <a:t>* The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parameters are really complex numbers, not vectors, but this is the customary name. There is an analogy between complex numbers and 2D vectors.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96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75" y="123825"/>
            <a:ext cx="866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De-</a:t>
            </a:r>
            <a:r>
              <a:rPr lang="en-US" sz="3200" kern="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embeding</a:t>
            </a: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of a Line Length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832896"/>
              </p:ext>
            </p:extLst>
          </p:nvPr>
        </p:nvGraphicFramePr>
        <p:xfrm>
          <a:off x="539750" y="3176588"/>
          <a:ext cx="17922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Equation" r:id="rId3" imgW="1193760" imgH="241200" progId="Equation.DSMT4">
                  <p:embed/>
                </p:oleObj>
              </mc:Choice>
              <mc:Fallback>
                <p:oleObj name="Equation" r:id="rId3" imgW="1193760" imgH="241200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176588"/>
                        <a:ext cx="17922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10215"/>
              </p:ext>
            </p:extLst>
          </p:nvPr>
        </p:nvGraphicFramePr>
        <p:xfrm>
          <a:off x="879475" y="5080000"/>
          <a:ext cx="6902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Equation" r:id="rId5" imgW="5143320" imgH="279360" progId="Equation.DSMT4">
                  <p:embed/>
                </p:oleObj>
              </mc:Choice>
              <mc:Fallback>
                <p:oleObj name="Equation" r:id="rId5" imgW="5143320" imgH="279360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5080000"/>
                        <a:ext cx="69024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3" name="Object 85"/>
          <p:cNvGraphicFramePr>
            <a:graphicFrameLocks noChangeAspect="1"/>
          </p:cNvGraphicFramePr>
          <p:nvPr/>
        </p:nvGraphicFramePr>
        <p:xfrm>
          <a:off x="4716078" y="5740400"/>
          <a:ext cx="30924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Equation" r:id="rId7" imgW="1752480" imgH="482400" progId="Equation.DSMT4">
                  <p:embed/>
                </p:oleObj>
              </mc:Choice>
              <mc:Fallback>
                <p:oleObj name="Equation" r:id="rId7" imgW="1752480" imgH="4824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78" y="5740400"/>
                        <a:ext cx="3092450" cy="8509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9075" y="807027"/>
            <a:ext cx="851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wish the know the reflection coefficient of a 1-port device under test (DUT), but the DUT is not assessable directly – it has an extra length of transmission line connected to it (whose length may not be known).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90109" y="5985156"/>
            <a:ext cx="415636" cy="308759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55" name="Object 87"/>
          <p:cNvGraphicFramePr>
            <a:graphicFrameLocks noChangeAspect="1"/>
          </p:cNvGraphicFramePr>
          <p:nvPr/>
        </p:nvGraphicFramePr>
        <p:xfrm>
          <a:off x="1417638" y="5969000"/>
          <a:ext cx="21066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Equation" r:id="rId9" imgW="1409400" imgH="241200" progId="Equation.DSMT4">
                  <p:embed/>
                </p:oleObj>
              </mc:Choice>
              <mc:Fallback>
                <p:oleObj name="Equation" r:id="rId9" imgW="1409400" imgH="24120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5969000"/>
                        <a:ext cx="21066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2077340" y="1899093"/>
            <a:ext cx="4616450" cy="2777861"/>
            <a:chOff x="1828800" y="1756814"/>
            <a:chExt cx="4616450" cy="2777861"/>
          </a:xfrm>
        </p:grpSpPr>
        <p:graphicFrame>
          <p:nvGraphicFramePr>
            <p:cNvPr id="7256" name="Object 88"/>
            <p:cNvGraphicFramePr>
              <a:graphicFrameLocks noChangeAspect="1"/>
            </p:cNvGraphicFramePr>
            <p:nvPr/>
          </p:nvGraphicFramePr>
          <p:xfrm>
            <a:off x="4462463" y="1756814"/>
            <a:ext cx="404812" cy="295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1" name="Equation" r:id="rId11" imgW="330057" imgH="241195" progId="Equation.DSMT4">
                    <p:embed/>
                  </p:oleObj>
                </mc:Choice>
                <mc:Fallback>
                  <p:oleObj name="Equation" r:id="rId11" imgW="330057" imgH="241195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2463" y="1756814"/>
                          <a:ext cx="404812" cy="295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60" name="Line 92"/>
            <p:cNvSpPr>
              <a:spLocks noChangeShapeType="1"/>
            </p:cNvSpPr>
            <p:nvPr/>
          </p:nvSpPr>
          <p:spPr bwMode="auto">
            <a:xfrm>
              <a:off x="2424113" y="2589213"/>
              <a:ext cx="407988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1" name="Freeform 93"/>
            <p:cNvSpPr>
              <a:spLocks/>
            </p:cNvSpPr>
            <p:nvPr/>
          </p:nvSpPr>
          <p:spPr bwMode="auto">
            <a:xfrm>
              <a:off x="2392363" y="2557463"/>
              <a:ext cx="63500" cy="63500"/>
            </a:xfrm>
            <a:custGeom>
              <a:avLst/>
              <a:gdLst/>
              <a:ahLst/>
              <a:cxnLst>
                <a:cxn ang="0">
                  <a:pos x="120" y="60"/>
                </a:cxn>
                <a:cxn ang="0">
                  <a:pos x="6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60" y="120"/>
                </a:cxn>
                <a:cxn ang="0">
                  <a:pos x="120" y="60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26"/>
                    <a:pt x="94" y="0"/>
                    <a:pt x="60" y="0"/>
                  </a:cubicBezTo>
                  <a:cubicBezTo>
                    <a:pt x="27" y="0"/>
                    <a:pt x="0" y="26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4" y="120"/>
                    <a:pt x="120" y="93"/>
                    <a:pt x="120" y="6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2" name="Line 94"/>
            <p:cNvSpPr>
              <a:spLocks noChangeShapeType="1"/>
            </p:cNvSpPr>
            <p:nvPr/>
          </p:nvSpPr>
          <p:spPr bwMode="auto">
            <a:xfrm>
              <a:off x="2728913" y="2589213"/>
              <a:ext cx="1714500" cy="1588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3" name="Line 95"/>
            <p:cNvSpPr>
              <a:spLocks noChangeShapeType="1"/>
            </p:cNvSpPr>
            <p:nvPr/>
          </p:nvSpPr>
          <p:spPr bwMode="auto">
            <a:xfrm>
              <a:off x="4443413" y="2601088"/>
              <a:ext cx="423863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4" name="Freeform 96"/>
            <p:cNvSpPr>
              <a:spLocks/>
            </p:cNvSpPr>
            <p:nvPr/>
          </p:nvSpPr>
          <p:spPr bwMode="auto">
            <a:xfrm>
              <a:off x="4835525" y="2557463"/>
              <a:ext cx="63500" cy="635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0" y="120"/>
                </a:cxn>
                <a:cxn ang="0">
                  <a:pos x="120" y="60"/>
                </a:cxn>
                <a:cxn ang="0">
                  <a:pos x="120" y="60"/>
                </a:cxn>
                <a:cxn ang="0">
                  <a:pos x="60" y="0"/>
                </a:cxn>
                <a:cxn ang="0">
                  <a:pos x="0" y="60"/>
                </a:cxn>
              </a:cxnLst>
              <a:rect l="0" t="0" r="r" b="b"/>
              <a:pathLst>
                <a:path w="120" h="120">
                  <a:moveTo>
                    <a:pt x="0" y="60"/>
                  </a:moveTo>
                  <a:cubicBezTo>
                    <a:pt x="0" y="93"/>
                    <a:pt x="27" y="120"/>
                    <a:pt x="60" y="120"/>
                  </a:cubicBezTo>
                  <a:cubicBezTo>
                    <a:pt x="94" y="120"/>
                    <a:pt x="120" y="93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26"/>
                    <a:pt x="94" y="0"/>
                    <a:pt x="60" y="0"/>
                  </a:cubicBezTo>
                  <a:cubicBezTo>
                    <a:pt x="27" y="0"/>
                    <a:pt x="0" y="26"/>
                    <a:pt x="0" y="6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5" name="Line 97"/>
            <p:cNvSpPr>
              <a:spLocks noChangeShapeType="1"/>
            </p:cNvSpPr>
            <p:nvPr/>
          </p:nvSpPr>
          <p:spPr bwMode="auto">
            <a:xfrm>
              <a:off x="2424113" y="3819525"/>
              <a:ext cx="417306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6" name="Freeform 98"/>
            <p:cNvSpPr>
              <a:spLocks/>
            </p:cNvSpPr>
            <p:nvPr/>
          </p:nvSpPr>
          <p:spPr bwMode="auto">
            <a:xfrm>
              <a:off x="2392363" y="3787775"/>
              <a:ext cx="63500" cy="63500"/>
            </a:xfrm>
            <a:custGeom>
              <a:avLst/>
              <a:gdLst/>
              <a:ahLst/>
              <a:cxnLst>
                <a:cxn ang="0">
                  <a:pos x="120" y="60"/>
                </a:cxn>
                <a:cxn ang="0">
                  <a:pos x="6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60" y="120"/>
                </a:cxn>
                <a:cxn ang="0">
                  <a:pos x="120" y="60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27"/>
                    <a:pt x="94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4" y="120"/>
                    <a:pt x="120" y="93"/>
                    <a:pt x="120" y="6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7" name="Line 99"/>
            <p:cNvSpPr>
              <a:spLocks noChangeShapeType="1"/>
            </p:cNvSpPr>
            <p:nvPr/>
          </p:nvSpPr>
          <p:spPr bwMode="auto">
            <a:xfrm>
              <a:off x="2728913" y="3819525"/>
              <a:ext cx="1703800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8" name="Line 100"/>
            <p:cNvSpPr>
              <a:spLocks noChangeShapeType="1"/>
            </p:cNvSpPr>
            <p:nvPr/>
          </p:nvSpPr>
          <p:spPr bwMode="auto">
            <a:xfrm>
              <a:off x="4456464" y="3809238"/>
              <a:ext cx="410812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9" name="Freeform 101"/>
            <p:cNvSpPr>
              <a:spLocks/>
            </p:cNvSpPr>
            <p:nvPr/>
          </p:nvSpPr>
          <p:spPr bwMode="auto">
            <a:xfrm>
              <a:off x="4835525" y="3787775"/>
              <a:ext cx="63500" cy="635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0" y="120"/>
                </a:cxn>
                <a:cxn ang="0">
                  <a:pos x="120" y="60"/>
                </a:cxn>
                <a:cxn ang="0">
                  <a:pos x="120" y="60"/>
                </a:cxn>
                <a:cxn ang="0">
                  <a:pos x="60" y="0"/>
                </a:cxn>
                <a:cxn ang="0">
                  <a:pos x="0" y="60"/>
                </a:cxn>
              </a:cxnLst>
              <a:rect l="0" t="0" r="r" b="b"/>
              <a:pathLst>
                <a:path w="120" h="120">
                  <a:moveTo>
                    <a:pt x="0" y="60"/>
                  </a:moveTo>
                  <a:cubicBezTo>
                    <a:pt x="0" y="93"/>
                    <a:pt x="27" y="120"/>
                    <a:pt x="60" y="120"/>
                  </a:cubicBezTo>
                  <a:cubicBezTo>
                    <a:pt x="94" y="120"/>
                    <a:pt x="120" y="93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4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0" name="Line 102"/>
            <p:cNvSpPr>
              <a:spLocks noChangeShapeType="1"/>
            </p:cNvSpPr>
            <p:nvPr/>
          </p:nvSpPr>
          <p:spPr bwMode="auto">
            <a:xfrm>
              <a:off x="4772788" y="2601088"/>
              <a:ext cx="436563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" name="Line 103"/>
            <p:cNvSpPr>
              <a:spLocks noChangeShapeType="1"/>
            </p:cNvSpPr>
            <p:nvPr/>
          </p:nvSpPr>
          <p:spPr bwMode="auto">
            <a:xfrm>
              <a:off x="5213350" y="2601088"/>
              <a:ext cx="1588" cy="4079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" name="Rectangle 104"/>
            <p:cNvSpPr>
              <a:spLocks noChangeArrowheads="1"/>
            </p:cNvSpPr>
            <p:nvPr/>
          </p:nvSpPr>
          <p:spPr bwMode="auto">
            <a:xfrm>
              <a:off x="4961763" y="3016250"/>
              <a:ext cx="530225" cy="3889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3" name="Rectangle 105"/>
            <p:cNvSpPr>
              <a:spLocks noChangeArrowheads="1"/>
            </p:cNvSpPr>
            <p:nvPr/>
          </p:nvSpPr>
          <p:spPr bwMode="auto">
            <a:xfrm>
              <a:off x="4973638" y="3016250"/>
              <a:ext cx="530225" cy="38893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4" name="Line 106"/>
            <p:cNvSpPr>
              <a:spLocks noChangeShapeType="1"/>
            </p:cNvSpPr>
            <p:nvPr/>
          </p:nvSpPr>
          <p:spPr bwMode="auto">
            <a:xfrm flipH="1">
              <a:off x="5238750" y="3405188"/>
              <a:ext cx="0" cy="39739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" name="Line 107"/>
            <p:cNvSpPr>
              <a:spLocks noChangeShapeType="1"/>
            </p:cNvSpPr>
            <p:nvPr/>
          </p:nvSpPr>
          <p:spPr bwMode="auto">
            <a:xfrm>
              <a:off x="4760913" y="3819525"/>
              <a:ext cx="479322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4" name="Freeform 116"/>
            <p:cNvSpPr>
              <a:spLocks/>
            </p:cNvSpPr>
            <p:nvPr/>
          </p:nvSpPr>
          <p:spPr bwMode="auto">
            <a:xfrm>
              <a:off x="2322513" y="2174875"/>
              <a:ext cx="290513" cy="1036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3"/>
                </a:cxn>
                <a:cxn ang="0">
                  <a:pos x="183" y="653"/>
                </a:cxn>
              </a:cxnLst>
              <a:rect l="0" t="0" r="r" b="b"/>
              <a:pathLst>
                <a:path w="183" h="653">
                  <a:moveTo>
                    <a:pt x="0" y="0"/>
                  </a:moveTo>
                  <a:lnTo>
                    <a:pt x="0" y="653"/>
                  </a:lnTo>
                  <a:lnTo>
                    <a:pt x="183" y="653"/>
                  </a:lnTo>
                </a:path>
              </a:pathLst>
            </a:custGeom>
            <a:noFill/>
            <a:ln w="17463" cap="rnd">
              <a:solidFill>
                <a:srgbClr val="0086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5" name="Freeform 117"/>
            <p:cNvSpPr>
              <a:spLocks/>
            </p:cNvSpPr>
            <p:nvPr/>
          </p:nvSpPr>
          <p:spPr bwMode="auto">
            <a:xfrm>
              <a:off x="2601913" y="3168650"/>
              <a:ext cx="127000" cy="8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27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80" h="54">
                  <a:moveTo>
                    <a:pt x="0" y="0"/>
                  </a:moveTo>
                  <a:lnTo>
                    <a:pt x="80" y="27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6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6" name="Freeform 118"/>
            <p:cNvSpPr>
              <a:spLocks/>
            </p:cNvSpPr>
            <p:nvPr/>
          </p:nvSpPr>
          <p:spPr bwMode="auto">
            <a:xfrm>
              <a:off x="4610100" y="2174875"/>
              <a:ext cx="193675" cy="1036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3"/>
                </a:cxn>
                <a:cxn ang="0">
                  <a:pos x="122" y="653"/>
                </a:cxn>
              </a:cxnLst>
              <a:rect l="0" t="0" r="r" b="b"/>
              <a:pathLst>
                <a:path w="122" h="653">
                  <a:moveTo>
                    <a:pt x="0" y="0"/>
                  </a:moveTo>
                  <a:lnTo>
                    <a:pt x="0" y="653"/>
                  </a:lnTo>
                  <a:lnTo>
                    <a:pt x="122" y="653"/>
                  </a:lnTo>
                </a:path>
              </a:pathLst>
            </a:custGeom>
            <a:noFill/>
            <a:ln w="17463" cap="rnd">
              <a:solidFill>
                <a:srgbClr val="0086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7" name="Freeform 119"/>
            <p:cNvSpPr>
              <a:spLocks/>
            </p:cNvSpPr>
            <p:nvPr/>
          </p:nvSpPr>
          <p:spPr bwMode="auto">
            <a:xfrm>
              <a:off x="4794250" y="3168650"/>
              <a:ext cx="127000" cy="8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27"/>
                </a:cxn>
                <a:cxn ang="0">
                  <a:pos x="0" y="54"/>
                </a:cxn>
                <a:cxn ang="0">
                  <a:pos x="0" y="0"/>
                </a:cxn>
              </a:cxnLst>
              <a:rect l="0" t="0" r="r" b="b"/>
              <a:pathLst>
                <a:path w="80" h="54">
                  <a:moveTo>
                    <a:pt x="0" y="0"/>
                  </a:moveTo>
                  <a:lnTo>
                    <a:pt x="80" y="27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6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1" name="Line 143"/>
            <p:cNvSpPr>
              <a:spLocks noChangeShapeType="1"/>
            </p:cNvSpPr>
            <p:nvPr/>
          </p:nvSpPr>
          <p:spPr bwMode="auto">
            <a:xfrm flipV="1">
              <a:off x="2424113" y="4022725"/>
              <a:ext cx="1588" cy="188913"/>
            </a:xfrm>
            <a:prstGeom prst="line">
              <a:avLst/>
            </a:prstGeom>
            <a:noFill/>
            <a:ln w="17463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2" name="Freeform 144"/>
            <p:cNvSpPr>
              <a:spLocks/>
            </p:cNvSpPr>
            <p:nvPr/>
          </p:nvSpPr>
          <p:spPr bwMode="auto">
            <a:xfrm>
              <a:off x="2381250" y="3906838"/>
              <a:ext cx="85725" cy="12700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7" y="0"/>
                </a:cxn>
                <a:cxn ang="0">
                  <a:pos x="54" y="80"/>
                </a:cxn>
                <a:cxn ang="0">
                  <a:pos x="0" y="80"/>
                </a:cxn>
              </a:cxnLst>
              <a:rect l="0" t="0" r="r" b="b"/>
              <a:pathLst>
                <a:path w="54" h="80">
                  <a:moveTo>
                    <a:pt x="0" y="80"/>
                  </a:moveTo>
                  <a:lnTo>
                    <a:pt x="27" y="0"/>
                  </a:lnTo>
                  <a:lnTo>
                    <a:pt x="54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3" name="Line 145"/>
            <p:cNvSpPr>
              <a:spLocks noChangeShapeType="1"/>
            </p:cNvSpPr>
            <p:nvPr/>
          </p:nvSpPr>
          <p:spPr bwMode="auto">
            <a:xfrm flipV="1">
              <a:off x="4868863" y="4022724"/>
              <a:ext cx="0" cy="195240"/>
            </a:xfrm>
            <a:prstGeom prst="line">
              <a:avLst/>
            </a:prstGeom>
            <a:noFill/>
            <a:ln w="17463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" name="Freeform 146"/>
            <p:cNvSpPr>
              <a:spLocks/>
            </p:cNvSpPr>
            <p:nvPr/>
          </p:nvSpPr>
          <p:spPr bwMode="auto">
            <a:xfrm>
              <a:off x="4824413" y="3906838"/>
              <a:ext cx="84138" cy="12700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7" y="0"/>
                </a:cxn>
                <a:cxn ang="0">
                  <a:pos x="53" y="80"/>
                </a:cxn>
                <a:cxn ang="0">
                  <a:pos x="0" y="80"/>
                </a:cxn>
              </a:cxnLst>
              <a:rect l="0" t="0" r="r" b="b"/>
              <a:pathLst>
                <a:path w="53" h="80">
                  <a:moveTo>
                    <a:pt x="0" y="80"/>
                  </a:moveTo>
                  <a:lnTo>
                    <a:pt x="27" y="0"/>
                  </a:lnTo>
                  <a:lnTo>
                    <a:pt x="53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5" name="Freeform 147"/>
            <p:cNvSpPr>
              <a:spLocks/>
            </p:cNvSpPr>
            <p:nvPr/>
          </p:nvSpPr>
          <p:spPr bwMode="auto">
            <a:xfrm>
              <a:off x="5675313" y="3563938"/>
              <a:ext cx="311150" cy="36513"/>
            </a:xfrm>
            <a:custGeom>
              <a:avLst/>
              <a:gdLst/>
              <a:ahLst/>
              <a:cxnLst>
                <a:cxn ang="0">
                  <a:pos x="196" y="23"/>
                </a:cxn>
                <a:cxn ang="0">
                  <a:pos x="0" y="0"/>
                </a:cxn>
              </a:cxnLst>
              <a:rect l="0" t="0" r="r" b="b"/>
              <a:pathLst>
                <a:path w="196" h="23">
                  <a:moveTo>
                    <a:pt x="196" y="23"/>
                  </a:moveTo>
                  <a:cubicBezTo>
                    <a:pt x="121" y="23"/>
                    <a:pt x="49" y="15"/>
                    <a:pt x="0" y="0"/>
                  </a:cubicBezTo>
                </a:path>
              </a:pathLst>
            </a:custGeom>
            <a:noFill/>
            <a:ln w="17463" cap="rnd">
              <a:solidFill>
                <a:srgbClr val="4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" name="Freeform 148"/>
            <p:cNvSpPr>
              <a:spLocks/>
            </p:cNvSpPr>
            <p:nvPr/>
          </p:nvSpPr>
          <p:spPr bwMode="auto">
            <a:xfrm>
              <a:off x="5580063" y="3498850"/>
              <a:ext cx="128588" cy="106363"/>
            </a:xfrm>
            <a:custGeom>
              <a:avLst/>
              <a:gdLst/>
              <a:ahLst/>
              <a:cxnLst>
                <a:cxn ang="0">
                  <a:pos x="51" y="67"/>
                </a:cxn>
                <a:cxn ang="0">
                  <a:pos x="0" y="0"/>
                </a:cxn>
                <a:cxn ang="0">
                  <a:pos x="81" y="23"/>
                </a:cxn>
                <a:cxn ang="0">
                  <a:pos x="51" y="67"/>
                </a:cxn>
              </a:cxnLst>
              <a:rect l="0" t="0" r="r" b="b"/>
              <a:pathLst>
                <a:path w="81" h="67">
                  <a:moveTo>
                    <a:pt x="51" y="67"/>
                  </a:moveTo>
                  <a:lnTo>
                    <a:pt x="0" y="0"/>
                  </a:lnTo>
                  <a:lnTo>
                    <a:pt x="81" y="23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400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" name="Rectangle 152"/>
            <p:cNvSpPr>
              <a:spLocks noChangeArrowheads="1"/>
            </p:cNvSpPr>
            <p:nvPr/>
          </p:nvSpPr>
          <p:spPr bwMode="auto">
            <a:xfrm>
              <a:off x="1828800" y="4249738"/>
              <a:ext cx="132553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Meas. plane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23" name="Rectangle 155"/>
            <p:cNvSpPr>
              <a:spLocks noChangeArrowheads="1"/>
            </p:cNvSpPr>
            <p:nvPr/>
          </p:nvSpPr>
          <p:spPr bwMode="auto">
            <a:xfrm>
              <a:off x="4486275" y="4257676"/>
              <a:ext cx="1123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Ref. plane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324" name="Object 156"/>
            <p:cNvGraphicFramePr>
              <a:graphicFrameLocks noChangeAspect="1"/>
            </p:cNvGraphicFramePr>
            <p:nvPr/>
          </p:nvGraphicFramePr>
          <p:xfrm>
            <a:off x="3511550" y="2087563"/>
            <a:ext cx="171450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2" name="Equation" r:id="rId13" imgW="139639" imgH="152334" progId="Equation.DSMT4">
                    <p:embed/>
                  </p:oleObj>
                </mc:Choice>
                <mc:Fallback>
                  <p:oleObj name="Equation" r:id="rId13" imgW="139639" imgH="152334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1550" y="2087563"/>
                          <a:ext cx="171450" cy="185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0" name="Straight Arrow Connector 79"/>
            <p:cNvCxnSpPr/>
            <p:nvPr/>
          </p:nvCxnSpPr>
          <p:spPr>
            <a:xfrm>
              <a:off x="2371725" y="2409825"/>
              <a:ext cx="221932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325" name="Object 157"/>
            <p:cNvGraphicFramePr>
              <a:graphicFrameLocks noChangeAspect="1"/>
            </p:cNvGraphicFramePr>
            <p:nvPr/>
          </p:nvGraphicFramePr>
          <p:xfrm>
            <a:off x="2208213" y="1776413"/>
            <a:ext cx="26352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3" name="Equation" r:id="rId15" imgW="215713" imgH="241091" progId="Equation.DSMT4">
                    <p:embed/>
                  </p:oleObj>
                </mc:Choice>
                <mc:Fallback>
                  <p:oleObj name="Equation" r:id="rId15" imgW="215713" imgH="241091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213" y="1776413"/>
                          <a:ext cx="263525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26" name="Object 158"/>
            <p:cNvGraphicFramePr>
              <a:graphicFrameLocks noChangeAspect="1"/>
            </p:cNvGraphicFramePr>
            <p:nvPr/>
          </p:nvGraphicFramePr>
          <p:xfrm>
            <a:off x="6008688" y="3490913"/>
            <a:ext cx="436562" cy="217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4" name="Equation" r:id="rId17" imgW="355138" imgH="177569" progId="Equation.DSMT4">
                    <p:embed/>
                  </p:oleObj>
                </mc:Choice>
                <mc:Fallback>
                  <p:oleObj name="Equation" r:id="rId17" imgW="355138" imgH="177569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8688" y="3490913"/>
                          <a:ext cx="436562" cy="217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27" name="Object 159"/>
          <p:cNvGraphicFramePr>
            <a:graphicFrameLocks noChangeAspect="1"/>
          </p:cNvGraphicFramePr>
          <p:nvPr/>
        </p:nvGraphicFramePr>
        <p:xfrm>
          <a:off x="5872733" y="1959502"/>
          <a:ext cx="2829208" cy="456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Equation" r:id="rId19" imgW="1651000" imgH="266700" progId="Equation.DSMT4">
                  <p:embed/>
                </p:oleObj>
              </mc:Choice>
              <mc:Fallback>
                <p:oleObj name="Equation" r:id="rId19" imgW="1651000" imgH="26670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733" y="1959502"/>
                        <a:ext cx="2829208" cy="45643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594458"/>
              </p:ext>
            </p:extLst>
          </p:nvPr>
        </p:nvGraphicFramePr>
        <p:xfrm>
          <a:off x="7278688" y="2565400"/>
          <a:ext cx="8159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" name="Equation" r:id="rId21" imgW="622080" imgH="241200" progId="Equation.DSMT4">
                  <p:embed/>
                </p:oleObj>
              </mc:Choice>
              <mc:Fallback>
                <p:oleObj name="Equation" r:id="rId21" imgW="622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278688" y="2565400"/>
                        <a:ext cx="81597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915126"/>
              </p:ext>
            </p:extLst>
          </p:nvPr>
        </p:nvGraphicFramePr>
        <p:xfrm>
          <a:off x="6933502" y="2958467"/>
          <a:ext cx="14382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7" name="Equation" r:id="rId23" imgW="1028520" imgH="241200" progId="Equation.DSMT4">
                  <p:embed/>
                </p:oleObj>
              </mc:Choice>
              <mc:Fallback>
                <p:oleObj name="Equation" r:id="rId23" imgW="1028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933502" y="2958467"/>
                        <a:ext cx="1438275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97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1257" y="864919"/>
            <a:ext cx="86963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 Vector Network Analyzer (VNA) is usually used to measure </a:t>
            </a:r>
            <a:r>
              <a:rPr lang="en-US" sz="20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parameters. 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84434" y="1561647"/>
            <a:ext cx="5605153" cy="3375526"/>
            <a:chOff x="843162" y="1502270"/>
            <a:chExt cx="5605153" cy="3375526"/>
          </a:xfrm>
        </p:grpSpPr>
        <p:pic>
          <p:nvPicPr>
            <p:cNvPr id="8" name="Picture 6" descr="Network Analyzers "/>
            <p:cNvPicPr>
              <a:picLocks noChangeAspect="1" noChangeArrowheads="1"/>
            </p:cNvPicPr>
            <p:nvPr/>
          </p:nvPicPr>
          <p:blipFill>
            <a:blip r:embed="rId2" cstate="print"/>
            <a:srcRect l="45321"/>
            <a:stretch>
              <a:fillRect/>
            </a:stretch>
          </p:blipFill>
          <p:spPr bwMode="auto">
            <a:xfrm>
              <a:off x="1341926" y="1502270"/>
              <a:ext cx="5106389" cy="290347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843162" y="4381994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Port 1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543806" y="3930732"/>
              <a:ext cx="1033153" cy="3918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56279" y="4570019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Port 2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3883246" y="4037611"/>
              <a:ext cx="558139" cy="5106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00065" y="4298868"/>
              <a:ext cx="218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Device Under Test (DUT)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15618" y="5526479"/>
            <a:ext cx="55233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If there are more than 2 ports, we measure different pairs of ports separately with a 2-port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145" y="71250"/>
            <a:ext cx="770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 Measurements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9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624" y="1512578"/>
            <a:ext cx="64770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38145" y="71250"/>
            <a:ext cx="770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 Measurements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76255"/>
            <a:ext cx="5943600" cy="270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5400000">
            <a:off x="2134394" y="4418806"/>
            <a:ext cx="457200" cy="1588"/>
          </a:xfrm>
          <a:prstGeom prst="straightConnector1">
            <a:avLst/>
          </a:prstGeom>
          <a:ln w="28575">
            <a:solidFill>
              <a:srgbClr val="007F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505994" y="4571206"/>
            <a:ext cx="457200" cy="1588"/>
          </a:xfrm>
          <a:prstGeom prst="straightConnector1">
            <a:avLst/>
          </a:prstGeom>
          <a:ln w="28575">
            <a:solidFill>
              <a:srgbClr val="178B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106194" y="4571206"/>
            <a:ext cx="457200" cy="1588"/>
          </a:xfrm>
          <a:prstGeom prst="straightConnector1">
            <a:avLst/>
          </a:prstGeom>
          <a:ln w="28575">
            <a:solidFill>
              <a:srgbClr val="178B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477794" y="4495006"/>
            <a:ext cx="457200" cy="1588"/>
          </a:xfrm>
          <a:prstGeom prst="straightConnector1">
            <a:avLst/>
          </a:prstGeom>
          <a:ln w="28575">
            <a:solidFill>
              <a:srgbClr val="007F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0200" y="3216567"/>
            <a:ext cx="601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Error boxes contain effects</a:t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test cables, connectors, couplers,…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886" y="816572"/>
            <a:ext cx="725963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599932" y="5201392"/>
          <a:ext cx="750858" cy="59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5" imgW="622030" imgH="495085" progId="Equation.DSMT4">
                  <p:embed/>
                </p:oleObj>
              </mc:Choice>
              <mc:Fallback>
                <p:oleObj name="Equation" r:id="rId5" imgW="622030" imgH="495085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932" y="5201392"/>
                        <a:ext cx="750858" cy="5997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721555" y="5234297"/>
          <a:ext cx="7508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7" imgW="622030" imgH="495085" progId="Equation.DSMT4">
                  <p:embed/>
                </p:oleObj>
              </mc:Choice>
              <mc:Fallback>
                <p:oleObj name="Equation" r:id="rId7" imgW="622030" imgH="495085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555" y="5234297"/>
                        <a:ext cx="750888" cy="600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248890" y="5415148"/>
          <a:ext cx="521838" cy="42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9" imgW="558800" imgH="457200" progId="Equation.DSMT4">
                  <p:embed/>
                </p:oleObj>
              </mc:Choice>
              <mc:Fallback>
                <p:oleObj name="Equation" r:id="rId9" imgW="55880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890" y="5415148"/>
                        <a:ext cx="521838" cy="4285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38145" y="71250"/>
            <a:ext cx="770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 Measurements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183265"/>
              </p:ext>
            </p:extLst>
          </p:nvPr>
        </p:nvGraphicFramePr>
        <p:xfrm>
          <a:off x="4153694" y="3917983"/>
          <a:ext cx="990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11" imgW="990563" imgH="609451" progId="Equation.DSMT4">
                  <p:embed/>
                </p:oleObj>
              </mc:Choice>
              <mc:Fallback>
                <p:oleObj name="Equation" r:id="rId11" imgW="990563" imgH="6094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53694" y="3917983"/>
                        <a:ext cx="990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05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47730" y="897286"/>
            <a:ext cx="5943600" cy="2707942"/>
            <a:chOff x="1524000" y="3976255"/>
            <a:chExt cx="5943600" cy="2707942"/>
          </a:xfrm>
        </p:grpSpPr>
        <p:pic>
          <p:nvPicPr>
            <p:cNvPr id="17" name="Picture 1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3976255"/>
              <a:ext cx="5943600" cy="270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>
            <a:xfrm rot="5400000">
              <a:off x="2134394" y="4418806"/>
              <a:ext cx="457200" cy="1588"/>
            </a:xfrm>
            <a:prstGeom prst="straightConnector1">
              <a:avLst/>
            </a:prstGeom>
            <a:ln w="28575">
              <a:solidFill>
                <a:srgbClr val="007FB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3505994" y="4571206"/>
              <a:ext cx="457200" cy="1588"/>
            </a:xfrm>
            <a:prstGeom prst="straightConnector1">
              <a:avLst/>
            </a:prstGeom>
            <a:ln w="28575">
              <a:solidFill>
                <a:srgbClr val="178B0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5106194" y="4571206"/>
              <a:ext cx="457200" cy="1588"/>
            </a:xfrm>
            <a:prstGeom prst="straightConnector1">
              <a:avLst/>
            </a:prstGeom>
            <a:ln w="28575">
              <a:solidFill>
                <a:srgbClr val="178B0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6477794" y="4495006"/>
              <a:ext cx="457200" cy="1588"/>
            </a:xfrm>
            <a:prstGeom prst="straightConnector1">
              <a:avLst/>
            </a:prstGeom>
            <a:ln w="28575">
              <a:solidFill>
                <a:srgbClr val="007FB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36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5170145"/>
                </p:ext>
              </p:extLst>
            </p:nvPr>
          </p:nvGraphicFramePr>
          <p:xfrm>
            <a:off x="2599932" y="5201392"/>
            <a:ext cx="750858" cy="599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0" name="Equation" r:id="rId4" imgW="622030" imgH="495085" progId="Equation.DSMT4">
                    <p:embed/>
                  </p:oleObj>
                </mc:Choice>
                <mc:Fallback>
                  <p:oleObj name="Equation" r:id="rId4" imgW="622030" imgH="495085" progId="Equation.DSMT4">
                    <p:embed/>
                    <p:pic>
                      <p:nvPicPr>
                        <p:cNvPr id="1536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9932" y="5201392"/>
                          <a:ext cx="750858" cy="5997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9408110"/>
                </p:ext>
              </p:extLst>
            </p:nvPr>
          </p:nvGraphicFramePr>
          <p:xfrm>
            <a:off x="5721555" y="5234297"/>
            <a:ext cx="750888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1" name="Equation" r:id="rId6" imgW="622030" imgH="495085" progId="Equation.DSMT4">
                    <p:embed/>
                  </p:oleObj>
                </mc:Choice>
                <mc:Fallback>
                  <p:oleObj name="Equation" r:id="rId6" imgW="622030" imgH="495085" progId="Equation.DSMT4">
                    <p:embed/>
                    <p:pic>
                      <p:nvPicPr>
                        <p:cNvPr id="1536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1555" y="5234297"/>
                          <a:ext cx="750888" cy="6000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4678792"/>
                </p:ext>
              </p:extLst>
            </p:nvPr>
          </p:nvGraphicFramePr>
          <p:xfrm>
            <a:off x="4248890" y="5415148"/>
            <a:ext cx="521838" cy="428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2" name="Equation" r:id="rId8" imgW="558800" imgH="457200" progId="Equation.DSMT4">
                    <p:embed/>
                  </p:oleObj>
                </mc:Choice>
                <mc:Fallback>
                  <p:oleObj name="Equation" r:id="rId8" imgW="558800" imgH="457200" progId="Equation.DSMT4">
                    <p:embed/>
                    <p:pic>
                      <p:nvPicPr>
                        <p:cNvPr id="1536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890" y="5415148"/>
                          <a:ext cx="521838" cy="42852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938145" y="71250"/>
            <a:ext cx="770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 Measurements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83185"/>
              </p:ext>
            </p:extLst>
          </p:nvPr>
        </p:nvGraphicFramePr>
        <p:xfrm>
          <a:off x="2279107" y="3781291"/>
          <a:ext cx="4108863" cy="75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10" imgW="2679480" imgH="495000" progId="Equation.DSMT4">
                  <p:embed/>
                </p:oleObj>
              </mc:Choice>
              <mc:Fallback>
                <p:oleObj name="Equation" r:id="rId10" imgW="2679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79107" y="3781291"/>
                        <a:ext cx="4108863" cy="75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27446"/>
              </p:ext>
            </p:extLst>
          </p:nvPr>
        </p:nvGraphicFramePr>
        <p:xfrm>
          <a:off x="3923398" y="805044"/>
          <a:ext cx="1005732" cy="62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Equation" r:id="rId12" imgW="799920" imgH="495000" progId="Equation.DSMT4">
                  <p:embed/>
                </p:oleObj>
              </mc:Choice>
              <mc:Fallback>
                <p:oleObj name="Equation" r:id="rId12" imgW="7999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23398" y="805044"/>
                        <a:ext cx="1005732" cy="6225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157730" y="4540749"/>
            <a:ext cx="0" cy="4829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65499" y="4684457"/>
            <a:ext cx="348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inside measured ABCD matrix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069138"/>
              </p:ext>
            </p:extLst>
          </p:nvPr>
        </p:nvGraphicFramePr>
        <p:xfrm>
          <a:off x="2185930" y="5377844"/>
          <a:ext cx="4824470" cy="87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Equation" r:id="rId14" imgW="3238200" imgH="583920" progId="Equation.DSMT4">
                  <p:embed/>
                </p:oleObj>
              </mc:Choice>
              <mc:Fallback>
                <p:oleObj name="Equation" r:id="rId14" imgW="32382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85930" y="5377844"/>
                        <a:ext cx="4824470" cy="870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2522863" y="4926684"/>
            <a:ext cx="0" cy="4829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05672" y="4979221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De-embedded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2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297272"/>
              </p:ext>
            </p:extLst>
          </p:nvPr>
        </p:nvGraphicFramePr>
        <p:xfrm>
          <a:off x="1995588" y="4037999"/>
          <a:ext cx="46418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3" imgW="3035300" imgH="279400" progId="Equation.DSMT4">
                  <p:embed/>
                </p:oleObj>
              </mc:Choice>
              <mc:Fallback>
                <p:oleObj name="Equation" r:id="rId3" imgW="3035300" imgH="2794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588" y="4037999"/>
                        <a:ext cx="46418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071588"/>
              </p:ext>
            </p:extLst>
          </p:nvPr>
        </p:nvGraphicFramePr>
        <p:xfrm>
          <a:off x="530225" y="5103813"/>
          <a:ext cx="796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5" imgW="4864100" imgH="279400" progId="Equation.DSMT4">
                  <p:embed/>
                </p:oleObj>
              </mc:Choice>
              <mc:Fallback>
                <p:oleObj name="Equation" r:id="rId5" imgW="4864100" imgH="2794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5103813"/>
                        <a:ext cx="7969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53142" y="5869627"/>
            <a:ext cx="361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is called “de-embedding”.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96118" y="3441865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Assume error boxes are reciprocal (symmetric matrices)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5529" y="1306286"/>
            <a:ext cx="8562111" cy="1645239"/>
            <a:chOff x="235529" y="1306286"/>
            <a:chExt cx="8562111" cy="1645239"/>
          </a:xfrm>
        </p:grpSpPr>
        <p:sp>
          <p:nvSpPr>
            <p:cNvPr id="8" name="Rectangle 7"/>
            <p:cNvSpPr/>
            <p:nvPr/>
          </p:nvSpPr>
          <p:spPr>
            <a:xfrm>
              <a:off x="2125683" y="1306286"/>
              <a:ext cx="1021278" cy="10212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14" name="Object 66"/>
            <p:cNvGraphicFramePr>
              <a:graphicFrameLocks noChangeAspect="1"/>
            </p:cNvGraphicFramePr>
            <p:nvPr/>
          </p:nvGraphicFramePr>
          <p:xfrm>
            <a:off x="2374261" y="1561812"/>
            <a:ext cx="555625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4" name="Equation" r:id="rId7" imgW="355446" imgH="279279" progId="Equation.DSMT4">
                    <p:embed/>
                  </p:oleObj>
                </mc:Choice>
                <mc:Fallback>
                  <p:oleObj name="Equation" r:id="rId7" imgW="355446" imgH="279279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4261" y="1561812"/>
                          <a:ext cx="555625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3905004" y="1328057"/>
              <a:ext cx="1021278" cy="10212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15" name="Object 67"/>
            <p:cNvGraphicFramePr>
              <a:graphicFrameLocks noChangeAspect="1"/>
            </p:cNvGraphicFramePr>
            <p:nvPr/>
          </p:nvGraphicFramePr>
          <p:xfrm>
            <a:off x="4218938" y="1651000"/>
            <a:ext cx="376237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5" name="Equation" r:id="rId9" imgW="241195" imgH="253890" progId="Equation.DSMT4">
                    <p:embed/>
                  </p:oleObj>
                </mc:Choice>
                <mc:Fallback>
                  <p:oleObj name="Equation" r:id="rId9" imgW="241195" imgH="253890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8938" y="1651000"/>
                          <a:ext cx="376237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5733803" y="1316183"/>
              <a:ext cx="1021278" cy="10212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Object 66"/>
            <p:cNvGraphicFramePr>
              <a:graphicFrameLocks noChangeAspect="1"/>
            </p:cNvGraphicFramePr>
            <p:nvPr/>
          </p:nvGraphicFramePr>
          <p:xfrm>
            <a:off x="5982381" y="1571709"/>
            <a:ext cx="555625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6" name="Equation" r:id="rId11" imgW="355446" imgH="279279" progId="Equation.DSMT4">
                    <p:embed/>
                  </p:oleObj>
                </mc:Choice>
                <mc:Fallback>
                  <p:oleObj name="Equation" r:id="rId11" imgW="355446" imgH="279279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2381" y="1571709"/>
                          <a:ext cx="555625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>
              <a:off x="3135085" y="1662545"/>
              <a:ext cx="7837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06" y="1969325"/>
              <a:ext cx="7837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36176" y="1658588"/>
              <a:ext cx="7837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46071" y="1953492"/>
              <a:ext cx="7837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900053" y="2493818"/>
              <a:ext cx="1338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Error box A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31923" y="2527465"/>
              <a:ext cx="1338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Error box B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64578" y="250173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DUT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351807" y="1636815"/>
              <a:ext cx="7837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337952" y="1955470"/>
              <a:ext cx="7837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762995" y="1656608"/>
              <a:ext cx="7837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72892" y="1975263"/>
              <a:ext cx="7837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53787" y="1330036"/>
              <a:ext cx="0" cy="98565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35529" y="2468088"/>
              <a:ext cx="1415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Measurement plane A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538852" y="1399309"/>
              <a:ext cx="0" cy="98565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382499" y="2489860"/>
              <a:ext cx="1415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Measurement plane B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38145" y="71250"/>
            <a:ext cx="770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i="1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-Parameter Measurements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2021" y="783932"/>
            <a:ext cx="648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“Short, open, match” calibration procedure</a:t>
            </a:r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029531"/>
              </p:ext>
            </p:extLst>
          </p:nvPr>
        </p:nvGraphicFramePr>
        <p:xfrm>
          <a:off x="695325" y="4278313"/>
          <a:ext cx="203835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3" imgW="1193800" imgH="1346200" progId="Equation.DSMT4">
                  <p:embed/>
                </p:oleObj>
              </mc:Choice>
              <mc:Fallback>
                <p:oleObj name="Equation" r:id="rId3" imgW="1193800" imgH="13462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4278313"/>
                        <a:ext cx="203835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>
            <a:off x="2867025" y="4219575"/>
            <a:ext cx="228600" cy="2438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932830"/>
              </p:ext>
            </p:extLst>
          </p:nvPr>
        </p:nvGraphicFramePr>
        <p:xfrm>
          <a:off x="3662363" y="4649788"/>
          <a:ext cx="2271712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5" imgW="1447800" imgH="1117600" progId="Equation.DSMT4">
                  <p:embed/>
                </p:oleObj>
              </mc:Choice>
              <mc:Fallback>
                <p:oleObj name="Equation" r:id="rId5" imgW="1447800" imgH="11176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4649788"/>
                        <a:ext cx="2271712" cy="175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12950" y="298577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Calibration loads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Calibration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45" name="Object 73"/>
          <p:cNvGraphicFramePr>
            <a:graphicFrameLocks noChangeAspect="1"/>
          </p:cNvGraphicFramePr>
          <p:nvPr/>
        </p:nvGraphicFramePr>
        <p:xfrm>
          <a:off x="6603384" y="4893007"/>
          <a:ext cx="19637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7" imgW="1257300" imgH="431800" progId="Equation.DSMT4">
                  <p:embed/>
                </p:oleObj>
              </mc:Choice>
              <mc:Fallback>
                <p:oleObj name="Equation" r:id="rId7" imgW="1257300" imgH="4318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3384" y="4893007"/>
                        <a:ext cx="1963738" cy="6746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389050" y="444817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Recall from </a:t>
            </a:r>
            <a:r>
              <a:rPr lang="en-US" smtClean="0">
                <a:latin typeface="Arial" pitchFamily="34" charset="0"/>
                <a:cs typeface="Arial" pitchFamily="34" charset="0"/>
              </a:rPr>
              <a:t>Notes </a:t>
            </a:r>
            <a:r>
              <a:rPr lang="en-US" smtClean="0">
                <a:latin typeface="Arial" pitchFamily="34" charset="0"/>
                <a:cs typeface="Arial" pitchFamily="34" charset="0"/>
              </a:rPr>
              <a:t>16: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94909" y="1490725"/>
            <a:ext cx="8619816" cy="1556864"/>
            <a:chOff x="447309" y="1805050"/>
            <a:chExt cx="8619816" cy="1556864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>
              <a:off x="3436800" y="2355192"/>
              <a:ext cx="609600" cy="1588"/>
            </a:xfrm>
            <a:prstGeom prst="straightConnector1">
              <a:avLst/>
            </a:prstGeom>
            <a:ln w="38100">
              <a:solidFill>
                <a:srgbClr val="178B0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69821" y="1952792"/>
              <a:ext cx="947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178B07"/>
                  </a:solidFill>
                  <a:latin typeface="Arial" pitchFamily="34" charset="0"/>
                  <a:cs typeface="Arial" pitchFamily="34" charset="0"/>
                </a:rPr>
                <a:t>Connect</a:t>
              </a:r>
              <a:endParaRPr lang="en-US" sz="1600" dirty="0">
                <a:solidFill>
                  <a:srgbClr val="178B07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238625" y="1933575"/>
              <a:ext cx="1542623" cy="838200"/>
              <a:chOff x="5029200" y="1866900"/>
              <a:chExt cx="1542623" cy="8382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5105400" y="1905000"/>
                <a:ext cx="990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105400" y="2667000"/>
                <a:ext cx="990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096000" y="1905000"/>
                <a:ext cx="0" cy="76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5029200" y="18669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029200" y="26289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03425" y="1954975"/>
                <a:ext cx="468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SC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924550" y="1971675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924550" y="2733675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15150" y="1971675"/>
              <a:ext cx="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848350" y="193357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48350" y="269557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496175" y="1924050"/>
              <a:ext cx="1570950" cy="838200"/>
              <a:chOff x="5029200" y="1866900"/>
              <a:chExt cx="1570950" cy="8382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105400" y="1905000"/>
                <a:ext cx="990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105400" y="2667000"/>
                <a:ext cx="990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096000" y="1905000"/>
                <a:ext cx="0" cy="76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5029200" y="18669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029200" y="26289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210300" y="194310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429125" y="2919412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Short</a:t>
              </a:r>
              <a:endPara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86475" y="2919412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Open</a:t>
              </a:r>
              <a:endPara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86675" y="2919412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Match</a:t>
              </a:r>
              <a:endPara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47309" y="1805050"/>
              <a:ext cx="2580905" cy="1556864"/>
              <a:chOff x="672934" y="1828800"/>
              <a:chExt cx="2580905" cy="1556864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460665" y="1828800"/>
                <a:ext cx="1021278" cy="102127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0" name="Object 66"/>
              <p:cNvGraphicFramePr>
                <a:graphicFrameLocks noChangeAspect="1"/>
              </p:cNvGraphicFramePr>
              <p:nvPr/>
            </p:nvGraphicFramePr>
            <p:xfrm>
              <a:off x="1709243" y="2119951"/>
              <a:ext cx="555625" cy="436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4" name="Equation" r:id="rId9" imgW="355446" imgH="279279" progId="Equation.DSMT4">
                      <p:embed/>
                    </p:oleObj>
                  </mc:Choice>
                  <mc:Fallback>
                    <p:oleObj name="Equation" r:id="rId9" imgW="355446" imgH="279279" progId="Equation.DSMT4">
                      <p:embed/>
                      <p:pic>
                        <p:nvPicPr>
                          <p:cNvPr id="0" name="Picture 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9243" y="2119951"/>
                            <a:ext cx="555625" cy="4365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5" name="Straight Connector 54"/>
              <p:cNvCxnSpPr/>
              <p:nvPr/>
            </p:nvCxnSpPr>
            <p:spPr>
              <a:xfrm>
                <a:off x="2470067" y="2185059"/>
                <a:ext cx="7837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468088" y="2491839"/>
                <a:ext cx="7837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235035" y="3016332"/>
                <a:ext cx="13708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Error box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</a:t>
                </a:r>
                <a:endParaRPr lang="en-US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686789" y="2159329"/>
                <a:ext cx="7837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72934" y="2477984"/>
                <a:ext cx="7837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6828312" y="1900052"/>
              <a:ext cx="154379" cy="87877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44450" y="2057275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OC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455231" y="2125683"/>
              <a:ext cx="213756" cy="3681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804561" y="1923802"/>
              <a:ext cx="71252" cy="712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802582" y="2681844"/>
              <a:ext cx="71252" cy="712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147" name="Object 75"/>
            <p:cNvGraphicFramePr>
              <a:graphicFrameLocks noChangeAspect="1"/>
            </p:cNvGraphicFramePr>
            <p:nvPr/>
          </p:nvGraphicFramePr>
          <p:xfrm>
            <a:off x="4518025" y="2247305"/>
            <a:ext cx="549275" cy="240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" name="Equation" r:id="rId11" imgW="520700" imgH="228600" progId="Equation.DSMT4">
                    <p:embed/>
                  </p:oleObj>
                </mc:Choice>
                <mc:Fallback>
                  <p:oleObj name="Equation" r:id="rId11" imgW="520700" imgH="228600" progId="Equation.DSMT4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8025" y="2247305"/>
                          <a:ext cx="549275" cy="240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8" name="Object 76"/>
            <p:cNvGraphicFramePr>
              <a:graphicFrameLocks noChangeAspect="1"/>
            </p:cNvGraphicFramePr>
            <p:nvPr/>
          </p:nvGraphicFramePr>
          <p:xfrm>
            <a:off x="6208713" y="2257425"/>
            <a:ext cx="442912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" name="Equation" r:id="rId13" imgW="419100" imgH="228600" progId="Equation.DSMT4">
                    <p:embed/>
                  </p:oleObj>
                </mc:Choice>
                <mc:Fallback>
                  <p:oleObj name="Equation" r:id="rId13" imgW="419100" imgH="228600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8713" y="2257425"/>
                          <a:ext cx="442912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9" name="Object 77"/>
            <p:cNvGraphicFramePr>
              <a:graphicFrameLocks noChangeAspect="1"/>
            </p:cNvGraphicFramePr>
            <p:nvPr/>
          </p:nvGraphicFramePr>
          <p:xfrm>
            <a:off x="7786688" y="2257425"/>
            <a:ext cx="46990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" name="Equation" r:id="rId15" imgW="444307" imgH="228501" progId="Equation.DSMT4">
                    <p:embed/>
                  </p:oleObj>
                </mc:Choice>
                <mc:Fallback>
                  <p:oleObj name="Equation" r:id="rId15" imgW="444307" imgH="228501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6688" y="2257425"/>
                          <a:ext cx="469900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TextBox 51"/>
          <p:cNvSpPr txBox="1"/>
          <p:nvPr/>
        </p:nvSpPr>
        <p:spPr>
          <a:xfrm>
            <a:off x="1171575" y="3524250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These loads are connected to the end of the cable from the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VNA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7284" y="967010"/>
            <a:ext cx="7019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“Thru-Reflect-Line  (TRL)” calibration procedure</a:t>
            </a:r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11875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Calibration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F19-D16F-4F5B-9587-21EDD313F9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89188" y="1623703"/>
            <a:ext cx="745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is an improved calibration method that involves three types of connections: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80654" y="2660072"/>
            <a:ext cx="70301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“thru” connection, in which port 1 is directly connected to port 2.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“reflect” connection, in which a load with an (ideally) large (but not necessarily precisely known) reflection coefficient is connected.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The “line” connection, in which a length of matched  transmission line (with an unknown length) is connected between ports 1 and 2.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1891" y="4785756"/>
            <a:ext cx="811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advantage of the TRL calibration is that is does not require precise short, open, and matched loads.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96290" y="5818909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This method is discussed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Pozar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book (pp. 193-196).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4474</TotalTime>
  <Words>732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ETUO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rkorupro</dc:creator>
  <cp:lastModifiedBy>Jackson, David R</cp:lastModifiedBy>
  <cp:revision>374</cp:revision>
  <dcterms:created xsi:type="dcterms:W3CDTF">2010-12-07T17:04:08Z</dcterms:created>
  <dcterms:modified xsi:type="dcterms:W3CDTF">2019-10-30T21:24:54Z</dcterms:modified>
</cp:coreProperties>
</file>