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89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6" r:id="rId12"/>
    <p:sldId id="355" r:id="rId13"/>
    <p:sldId id="356" r:id="rId14"/>
    <p:sldId id="357" r:id="rId15"/>
    <p:sldId id="409" r:id="rId16"/>
    <p:sldId id="410" r:id="rId17"/>
    <p:sldId id="412" r:id="rId18"/>
    <p:sldId id="307" r:id="rId19"/>
    <p:sldId id="318" r:id="rId20"/>
    <p:sldId id="319" r:id="rId21"/>
    <p:sldId id="310" r:id="rId22"/>
    <p:sldId id="311" r:id="rId23"/>
    <p:sldId id="312" r:id="rId24"/>
    <p:sldId id="358" r:id="rId25"/>
    <p:sldId id="309" r:id="rId26"/>
    <p:sldId id="314" r:id="rId27"/>
    <p:sldId id="317" r:id="rId28"/>
    <p:sldId id="267" r:id="rId29"/>
    <p:sldId id="308" r:id="rId30"/>
    <p:sldId id="320" r:id="rId31"/>
    <p:sldId id="268" r:id="rId32"/>
    <p:sldId id="269" r:id="rId33"/>
    <p:sldId id="316" r:id="rId34"/>
    <p:sldId id="270" r:id="rId35"/>
    <p:sldId id="272" r:id="rId36"/>
    <p:sldId id="273" r:id="rId37"/>
    <p:sldId id="274" r:id="rId38"/>
    <p:sldId id="413" r:id="rId39"/>
    <p:sldId id="315" r:id="rId40"/>
    <p:sldId id="275" r:id="rId41"/>
    <p:sldId id="411" r:id="rId42"/>
    <p:sldId id="276" r:id="rId43"/>
    <p:sldId id="277" r:id="rId44"/>
    <p:sldId id="278" r:id="rId45"/>
    <p:sldId id="369" r:id="rId46"/>
    <p:sldId id="368" r:id="rId47"/>
    <p:sldId id="370" r:id="rId48"/>
    <p:sldId id="326" r:id="rId49"/>
    <p:sldId id="363" r:id="rId50"/>
    <p:sldId id="280" r:id="rId51"/>
    <p:sldId id="281" r:id="rId52"/>
    <p:sldId id="322" r:id="rId53"/>
    <p:sldId id="321" r:id="rId54"/>
    <p:sldId id="323" r:id="rId55"/>
    <p:sldId id="324" r:id="rId56"/>
    <p:sldId id="325" r:id="rId57"/>
    <p:sldId id="282" r:id="rId58"/>
    <p:sldId id="283" r:id="rId59"/>
    <p:sldId id="284" r:id="rId60"/>
    <p:sldId id="401" r:id="rId61"/>
    <p:sldId id="285" r:id="rId62"/>
    <p:sldId id="364" r:id="rId63"/>
    <p:sldId id="402" r:id="rId64"/>
    <p:sldId id="403" r:id="rId65"/>
    <p:sldId id="404" r:id="rId66"/>
    <p:sldId id="405" r:id="rId67"/>
    <p:sldId id="406" r:id="rId68"/>
    <p:sldId id="407" r:id="rId69"/>
    <p:sldId id="408" r:id="rId7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0000CC"/>
    <a:srgbClr val="FF00FF"/>
    <a:srgbClr val="FFFF66"/>
    <a:srgbClr val="DDDDDD"/>
    <a:srgbClr val="CCFFFF"/>
    <a:srgbClr val="66FFFF"/>
    <a:srgbClr val="00FFFF"/>
    <a:srgbClr val="FFF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91" autoAdjust="0"/>
    <p:restoredTop sz="97494" autoAdjust="0"/>
  </p:normalViewPr>
  <p:slideViewPr>
    <p:cSldViewPr snapToGrid="0">
      <p:cViewPr varScale="1">
        <p:scale>
          <a:sx n="87" d="100"/>
          <a:sy n="87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38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4.wmf"/><Relationship Id="rId1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4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09.wmf"/><Relationship Id="rId5" Type="http://schemas.openxmlformats.org/officeDocument/2006/relationships/image" Target="../media/image86.wmf"/><Relationship Id="rId4" Type="http://schemas.openxmlformats.org/officeDocument/2006/relationships/image" Target="../media/image10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86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5.wmf"/><Relationship Id="rId7" Type="http://schemas.openxmlformats.org/officeDocument/2006/relationships/image" Target="../media/image86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2.wmf"/><Relationship Id="rId5" Type="http://schemas.openxmlformats.org/officeDocument/2006/relationships/image" Target="../media/image111.wmf"/><Relationship Id="rId4" Type="http://schemas.openxmlformats.org/officeDocument/2006/relationships/image" Target="../media/image11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3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31.wmf"/><Relationship Id="rId7" Type="http://schemas.openxmlformats.org/officeDocument/2006/relationships/image" Target="../media/image133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11.wmf"/><Relationship Id="rId11" Type="http://schemas.openxmlformats.org/officeDocument/2006/relationships/image" Target="../media/image136.wmf"/><Relationship Id="rId5" Type="http://schemas.openxmlformats.org/officeDocument/2006/relationships/image" Target="../media/image112.wmf"/><Relationship Id="rId10" Type="http://schemas.openxmlformats.org/officeDocument/2006/relationships/image" Target="../media/image86.wmf"/><Relationship Id="rId4" Type="http://schemas.openxmlformats.org/officeDocument/2006/relationships/image" Target="../media/image132.wmf"/><Relationship Id="rId9" Type="http://schemas.openxmlformats.org/officeDocument/2006/relationships/image" Target="../media/image13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1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image" Target="../media/image136.wmf"/><Relationship Id="rId3" Type="http://schemas.openxmlformats.org/officeDocument/2006/relationships/image" Target="../media/image139.wmf"/><Relationship Id="rId7" Type="http://schemas.openxmlformats.org/officeDocument/2006/relationships/image" Target="../media/image112.wmf"/><Relationship Id="rId12" Type="http://schemas.openxmlformats.org/officeDocument/2006/relationships/image" Target="../media/image86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6" Type="http://schemas.openxmlformats.org/officeDocument/2006/relationships/image" Target="../media/image141.wmf"/><Relationship Id="rId11" Type="http://schemas.openxmlformats.org/officeDocument/2006/relationships/image" Target="../media/image135.wmf"/><Relationship Id="rId5" Type="http://schemas.openxmlformats.org/officeDocument/2006/relationships/image" Target="../media/image129.wmf"/><Relationship Id="rId10" Type="http://schemas.openxmlformats.org/officeDocument/2006/relationships/image" Target="../media/image134.wmf"/><Relationship Id="rId4" Type="http://schemas.openxmlformats.org/officeDocument/2006/relationships/image" Target="../media/image140.wmf"/><Relationship Id="rId9" Type="http://schemas.openxmlformats.org/officeDocument/2006/relationships/image" Target="../media/image133.wmf"/><Relationship Id="rId14" Type="http://schemas.openxmlformats.org/officeDocument/2006/relationships/image" Target="../media/image142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112.wmf"/><Relationship Id="rId7" Type="http://schemas.openxmlformats.org/officeDocument/2006/relationships/image" Target="../media/image135.wmf"/><Relationship Id="rId2" Type="http://schemas.openxmlformats.org/officeDocument/2006/relationships/image" Target="../media/image138.wmf"/><Relationship Id="rId1" Type="http://schemas.openxmlformats.org/officeDocument/2006/relationships/image" Target="../media/image143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10" Type="http://schemas.openxmlformats.org/officeDocument/2006/relationships/image" Target="../media/image142.wmf"/><Relationship Id="rId4" Type="http://schemas.openxmlformats.org/officeDocument/2006/relationships/image" Target="../media/image111.wmf"/><Relationship Id="rId9" Type="http://schemas.openxmlformats.org/officeDocument/2006/relationships/image" Target="../media/image136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image" Target="../media/image146.wmf"/><Relationship Id="rId7" Type="http://schemas.openxmlformats.org/officeDocument/2006/relationships/image" Target="../media/image149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86.wmf"/><Relationship Id="rId11" Type="http://schemas.openxmlformats.org/officeDocument/2006/relationships/image" Target="../media/image152.wmf"/><Relationship Id="rId5" Type="http://schemas.openxmlformats.org/officeDocument/2006/relationships/image" Target="../media/image148.wmf"/><Relationship Id="rId10" Type="http://schemas.openxmlformats.org/officeDocument/2006/relationships/image" Target="../media/image135.wmf"/><Relationship Id="rId4" Type="http://schemas.openxmlformats.org/officeDocument/2006/relationships/image" Target="../media/image147.wmf"/><Relationship Id="rId9" Type="http://schemas.openxmlformats.org/officeDocument/2006/relationships/image" Target="../media/image151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60.wmf"/><Relationship Id="rId3" Type="http://schemas.openxmlformats.org/officeDocument/2006/relationships/image" Target="../media/image155.wmf"/><Relationship Id="rId7" Type="http://schemas.openxmlformats.org/officeDocument/2006/relationships/image" Target="../media/image86.wmf"/><Relationship Id="rId12" Type="http://schemas.openxmlformats.org/officeDocument/2006/relationships/image" Target="../media/image152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7.wmf"/><Relationship Id="rId11" Type="http://schemas.openxmlformats.org/officeDocument/2006/relationships/image" Target="../media/image135.wmf"/><Relationship Id="rId5" Type="http://schemas.openxmlformats.org/officeDocument/2006/relationships/image" Target="../media/image147.wmf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image" Target="../media/image158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47.wmf"/><Relationship Id="rId7" Type="http://schemas.openxmlformats.org/officeDocument/2006/relationships/image" Target="../media/image164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49.wmf"/><Relationship Id="rId11" Type="http://schemas.openxmlformats.org/officeDocument/2006/relationships/image" Target="../media/image166.wmf"/><Relationship Id="rId5" Type="http://schemas.openxmlformats.org/officeDocument/2006/relationships/image" Target="../media/image86.wmf"/><Relationship Id="rId10" Type="http://schemas.openxmlformats.org/officeDocument/2006/relationships/image" Target="../media/image152.wmf"/><Relationship Id="rId4" Type="http://schemas.openxmlformats.org/officeDocument/2006/relationships/image" Target="../media/image163.wmf"/><Relationship Id="rId9" Type="http://schemas.openxmlformats.org/officeDocument/2006/relationships/image" Target="../media/image13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4" Type="http://schemas.openxmlformats.org/officeDocument/2006/relationships/image" Target="../media/image17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wmf"/><Relationship Id="rId1" Type="http://schemas.openxmlformats.org/officeDocument/2006/relationships/image" Target="../media/image17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wmf"/><Relationship Id="rId2" Type="http://schemas.openxmlformats.org/officeDocument/2006/relationships/image" Target="../media/image176.wmf"/><Relationship Id="rId1" Type="http://schemas.openxmlformats.org/officeDocument/2006/relationships/image" Target="../media/image175.wmf"/><Relationship Id="rId6" Type="http://schemas.openxmlformats.org/officeDocument/2006/relationships/image" Target="../media/image180.wmf"/><Relationship Id="rId5" Type="http://schemas.openxmlformats.org/officeDocument/2006/relationships/image" Target="../media/image179.wmf"/><Relationship Id="rId4" Type="http://schemas.openxmlformats.org/officeDocument/2006/relationships/image" Target="../media/image178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47.wmf"/><Relationship Id="rId7" Type="http://schemas.openxmlformats.org/officeDocument/2006/relationships/image" Target="../media/image164.wmf"/><Relationship Id="rId12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6" Type="http://schemas.openxmlformats.org/officeDocument/2006/relationships/image" Target="../media/image149.wmf"/><Relationship Id="rId11" Type="http://schemas.openxmlformats.org/officeDocument/2006/relationships/image" Target="../media/image166.wmf"/><Relationship Id="rId5" Type="http://schemas.openxmlformats.org/officeDocument/2006/relationships/image" Target="../media/image86.wmf"/><Relationship Id="rId10" Type="http://schemas.openxmlformats.org/officeDocument/2006/relationships/image" Target="../media/image152.wmf"/><Relationship Id="rId4" Type="http://schemas.openxmlformats.org/officeDocument/2006/relationships/image" Target="../media/image163.wmf"/><Relationship Id="rId9" Type="http://schemas.openxmlformats.org/officeDocument/2006/relationships/image" Target="../media/image1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47.wmf"/><Relationship Id="rId7" Type="http://schemas.openxmlformats.org/officeDocument/2006/relationships/image" Target="../media/image164.wmf"/><Relationship Id="rId12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84.wmf"/><Relationship Id="rId6" Type="http://schemas.openxmlformats.org/officeDocument/2006/relationships/image" Target="../media/image149.wmf"/><Relationship Id="rId11" Type="http://schemas.openxmlformats.org/officeDocument/2006/relationships/image" Target="../media/image166.wmf"/><Relationship Id="rId5" Type="http://schemas.openxmlformats.org/officeDocument/2006/relationships/image" Target="../media/image86.wmf"/><Relationship Id="rId10" Type="http://schemas.openxmlformats.org/officeDocument/2006/relationships/image" Target="../media/image152.wmf"/><Relationship Id="rId4" Type="http://schemas.openxmlformats.org/officeDocument/2006/relationships/image" Target="../media/image163.wmf"/><Relationship Id="rId9" Type="http://schemas.openxmlformats.org/officeDocument/2006/relationships/image" Target="../media/image135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image" Target="../media/image190.wmf"/><Relationship Id="rId3" Type="http://schemas.openxmlformats.org/officeDocument/2006/relationships/image" Target="../media/image189.wmf"/><Relationship Id="rId7" Type="http://schemas.openxmlformats.org/officeDocument/2006/relationships/image" Target="../media/image149.wmf"/><Relationship Id="rId12" Type="http://schemas.openxmlformats.org/officeDocument/2006/relationships/image" Target="../media/image166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6" Type="http://schemas.openxmlformats.org/officeDocument/2006/relationships/image" Target="../media/image86.wmf"/><Relationship Id="rId11" Type="http://schemas.openxmlformats.org/officeDocument/2006/relationships/image" Target="../media/image152.wmf"/><Relationship Id="rId5" Type="http://schemas.openxmlformats.org/officeDocument/2006/relationships/image" Target="../media/image163.wmf"/><Relationship Id="rId10" Type="http://schemas.openxmlformats.org/officeDocument/2006/relationships/image" Target="../media/image135.wmf"/><Relationship Id="rId4" Type="http://schemas.openxmlformats.org/officeDocument/2006/relationships/image" Target="../media/image147.wmf"/><Relationship Id="rId9" Type="http://schemas.openxmlformats.org/officeDocument/2006/relationships/image" Target="../media/image165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93.wmf"/><Relationship Id="rId7" Type="http://schemas.openxmlformats.org/officeDocument/2006/relationships/image" Target="../media/image164.wmf"/><Relationship Id="rId12" Type="http://schemas.openxmlformats.org/officeDocument/2006/relationships/image" Target="../media/image149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63.wmf"/><Relationship Id="rId11" Type="http://schemas.openxmlformats.org/officeDocument/2006/relationships/image" Target="../media/image86.wmf"/><Relationship Id="rId5" Type="http://schemas.openxmlformats.org/officeDocument/2006/relationships/image" Target="../media/image166.wmf"/><Relationship Id="rId10" Type="http://schemas.openxmlformats.org/officeDocument/2006/relationships/image" Target="../media/image152.wmf"/><Relationship Id="rId4" Type="http://schemas.openxmlformats.org/officeDocument/2006/relationships/image" Target="../media/image194.wmf"/><Relationship Id="rId9" Type="http://schemas.openxmlformats.org/officeDocument/2006/relationships/image" Target="../media/image147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3" Type="http://schemas.openxmlformats.org/officeDocument/2006/relationships/image" Target="../media/image197.wmf"/><Relationship Id="rId7" Type="http://schemas.openxmlformats.org/officeDocument/2006/relationships/image" Target="../media/image200.wmf"/><Relationship Id="rId2" Type="http://schemas.openxmlformats.org/officeDocument/2006/relationships/image" Target="../media/image196.wmf"/><Relationship Id="rId1" Type="http://schemas.openxmlformats.org/officeDocument/2006/relationships/image" Target="../media/image195.wmf"/><Relationship Id="rId6" Type="http://schemas.openxmlformats.org/officeDocument/2006/relationships/image" Target="../media/image199.wmf"/><Relationship Id="rId11" Type="http://schemas.openxmlformats.org/officeDocument/2006/relationships/image" Target="../media/image204.wmf"/><Relationship Id="rId5" Type="http://schemas.openxmlformats.org/officeDocument/2006/relationships/image" Target="../media/image198.wmf"/><Relationship Id="rId10" Type="http://schemas.openxmlformats.org/officeDocument/2006/relationships/image" Target="../media/image203.wmf"/><Relationship Id="rId4" Type="http://schemas.openxmlformats.org/officeDocument/2006/relationships/image" Target="../media/image193.wmf"/><Relationship Id="rId9" Type="http://schemas.openxmlformats.org/officeDocument/2006/relationships/image" Target="../media/image202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image" Target="../media/image86.wmf"/><Relationship Id="rId3" Type="http://schemas.openxmlformats.org/officeDocument/2006/relationships/image" Target="../media/image194.wmf"/><Relationship Id="rId7" Type="http://schemas.openxmlformats.org/officeDocument/2006/relationships/image" Target="../media/image166.wmf"/><Relationship Id="rId12" Type="http://schemas.openxmlformats.org/officeDocument/2006/relationships/image" Target="../media/image152.wmf"/><Relationship Id="rId2" Type="http://schemas.openxmlformats.org/officeDocument/2006/relationships/image" Target="../media/image206.wmf"/><Relationship Id="rId1" Type="http://schemas.openxmlformats.org/officeDocument/2006/relationships/image" Target="../media/image205.wmf"/><Relationship Id="rId6" Type="http://schemas.openxmlformats.org/officeDocument/2006/relationships/image" Target="../media/image208.wmf"/><Relationship Id="rId11" Type="http://schemas.openxmlformats.org/officeDocument/2006/relationships/image" Target="../media/image147.wmf"/><Relationship Id="rId5" Type="http://schemas.openxmlformats.org/officeDocument/2006/relationships/image" Target="../media/image207.wmf"/><Relationship Id="rId10" Type="http://schemas.openxmlformats.org/officeDocument/2006/relationships/image" Target="../media/image165.wmf"/><Relationship Id="rId4" Type="http://schemas.openxmlformats.org/officeDocument/2006/relationships/image" Target="../media/image192.wmf"/><Relationship Id="rId9" Type="http://schemas.openxmlformats.org/officeDocument/2006/relationships/image" Target="../media/image164.wmf"/><Relationship Id="rId14" Type="http://schemas.openxmlformats.org/officeDocument/2006/relationships/image" Target="../media/image149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3" Type="http://schemas.openxmlformats.org/officeDocument/2006/relationships/image" Target="../media/image210.wmf"/><Relationship Id="rId7" Type="http://schemas.openxmlformats.org/officeDocument/2006/relationships/image" Target="../media/image200.wmf"/><Relationship Id="rId2" Type="http://schemas.openxmlformats.org/officeDocument/2006/relationships/image" Target="../media/image209.wmf"/><Relationship Id="rId1" Type="http://schemas.openxmlformats.org/officeDocument/2006/relationships/image" Target="../media/image195.wmf"/><Relationship Id="rId6" Type="http://schemas.openxmlformats.org/officeDocument/2006/relationships/image" Target="../media/image199.wmf"/><Relationship Id="rId5" Type="http://schemas.openxmlformats.org/officeDocument/2006/relationships/image" Target="../media/image212.wmf"/><Relationship Id="rId10" Type="http://schemas.openxmlformats.org/officeDocument/2006/relationships/image" Target="../media/image213.emf"/><Relationship Id="rId4" Type="http://schemas.openxmlformats.org/officeDocument/2006/relationships/image" Target="../media/image211.wmf"/><Relationship Id="rId9" Type="http://schemas.openxmlformats.org/officeDocument/2006/relationships/image" Target="../media/image202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image" Target="../media/image226.wmf"/><Relationship Id="rId18" Type="http://schemas.openxmlformats.org/officeDocument/2006/relationships/image" Target="../media/image231.wmf"/><Relationship Id="rId3" Type="http://schemas.openxmlformats.org/officeDocument/2006/relationships/image" Target="../media/image217.wmf"/><Relationship Id="rId21" Type="http://schemas.openxmlformats.org/officeDocument/2006/relationships/image" Target="../media/image234.wmf"/><Relationship Id="rId7" Type="http://schemas.openxmlformats.org/officeDocument/2006/relationships/image" Target="../media/image220.wmf"/><Relationship Id="rId12" Type="http://schemas.openxmlformats.org/officeDocument/2006/relationships/image" Target="../media/image225.wmf"/><Relationship Id="rId17" Type="http://schemas.openxmlformats.org/officeDocument/2006/relationships/image" Target="../media/image230.wmf"/><Relationship Id="rId2" Type="http://schemas.openxmlformats.org/officeDocument/2006/relationships/image" Target="../media/image216.wmf"/><Relationship Id="rId16" Type="http://schemas.openxmlformats.org/officeDocument/2006/relationships/image" Target="../media/image229.wmf"/><Relationship Id="rId20" Type="http://schemas.openxmlformats.org/officeDocument/2006/relationships/image" Target="../media/image233.wmf"/><Relationship Id="rId1" Type="http://schemas.openxmlformats.org/officeDocument/2006/relationships/image" Target="../media/image215.wmf"/><Relationship Id="rId6" Type="http://schemas.openxmlformats.org/officeDocument/2006/relationships/image" Target="../media/image86.wmf"/><Relationship Id="rId11" Type="http://schemas.openxmlformats.org/officeDocument/2006/relationships/image" Target="../media/image224.wmf"/><Relationship Id="rId5" Type="http://schemas.openxmlformats.org/officeDocument/2006/relationships/image" Target="../media/image219.wmf"/><Relationship Id="rId15" Type="http://schemas.openxmlformats.org/officeDocument/2006/relationships/image" Target="../media/image228.wmf"/><Relationship Id="rId10" Type="http://schemas.openxmlformats.org/officeDocument/2006/relationships/image" Target="../media/image223.wmf"/><Relationship Id="rId19" Type="http://schemas.openxmlformats.org/officeDocument/2006/relationships/image" Target="../media/image232.wmf"/><Relationship Id="rId4" Type="http://schemas.openxmlformats.org/officeDocument/2006/relationships/image" Target="../media/image218.wmf"/><Relationship Id="rId9" Type="http://schemas.openxmlformats.org/officeDocument/2006/relationships/image" Target="../media/image222.wmf"/><Relationship Id="rId14" Type="http://schemas.openxmlformats.org/officeDocument/2006/relationships/image" Target="../media/image227.wmf"/><Relationship Id="rId22" Type="http://schemas.openxmlformats.org/officeDocument/2006/relationships/image" Target="../media/image235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2" Type="http://schemas.openxmlformats.org/officeDocument/2006/relationships/image" Target="../media/image237.wmf"/><Relationship Id="rId1" Type="http://schemas.openxmlformats.org/officeDocument/2006/relationships/image" Target="../media/image236.wmf"/><Relationship Id="rId6" Type="http://schemas.openxmlformats.org/officeDocument/2006/relationships/image" Target="../media/image169.wmf"/><Relationship Id="rId5" Type="http://schemas.openxmlformats.org/officeDocument/2006/relationships/image" Target="../media/image240.wmf"/><Relationship Id="rId4" Type="http://schemas.openxmlformats.org/officeDocument/2006/relationships/image" Target="../media/image239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wmf"/><Relationship Id="rId1" Type="http://schemas.openxmlformats.org/officeDocument/2006/relationships/image" Target="../media/image243.wmf"/><Relationship Id="rId4" Type="http://schemas.openxmlformats.org/officeDocument/2006/relationships/image" Target="../media/image24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wmf"/><Relationship Id="rId13" Type="http://schemas.openxmlformats.org/officeDocument/2006/relationships/image" Target="../media/image227.wmf"/><Relationship Id="rId3" Type="http://schemas.openxmlformats.org/officeDocument/2006/relationships/image" Target="../media/image218.wmf"/><Relationship Id="rId7" Type="http://schemas.openxmlformats.org/officeDocument/2006/relationships/image" Target="../media/image221.wmf"/><Relationship Id="rId12" Type="http://schemas.openxmlformats.org/officeDocument/2006/relationships/image" Target="../media/image226.wmf"/><Relationship Id="rId2" Type="http://schemas.openxmlformats.org/officeDocument/2006/relationships/image" Target="../media/image248.wmf"/><Relationship Id="rId1" Type="http://schemas.openxmlformats.org/officeDocument/2006/relationships/image" Target="../media/image247.wmf"/><Relationship Id="rId6" Type="http://schemas.openxmlformats.org/officeDocument/2006/relationships/image" Target="../media/image220.wmf"/><Relationship Id="rId11" Type="http://schemas.openxmlformats.org/officeDocument/2006/relationships/image" Target="../media/image225.wmf"/><Relationship Id="rId5" Type="http://schemas.openxmlformats.org/officeDocument/2006/relationships/image" Target="../media/image86.wmf"/><Relationship Id="rId10" Type="http://schemas.openxmlformats.org/officeDocument/2006/relationships/image" Target="../media/image224.wmf"/><Relationship Id="rId4" Type="http://schemas.openxmlformats.org/officeDocument/2006/relationships/image" Target="../media/image219.wmf"/><Relationship Id="rId9" Type="http://schemas.openxmlformats.org/officeDocument/2006/relationships/image" Target="../media/image249.wmf"/><Relationship Id="rId14" Type="http://schemas.openxmlformats.org/officeDocument/2006/relationships/image" Target="../media/image228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13" Type="http://schemas.openxmlformats.org/officeDocument/2006/relationships/image" Target="../media/image253.wmf"/><Relationship Id="rId3" Type="http://schemas.openxmlformats.org/officeDocument/2006/relationships/image" Target="../media/image86.wmf"/><Relationship Id="rId7" Type="http://schemas.openxmlformats.org/officeDocument/2006/relationships/image" Target="../media/image252.wmf"/><Relationship Id="rId12" Type="http://schemas.openxmlformats.org/officeDocument/2006/relationships/image" Target="../media/image228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6" Type="http://schemas.openxmlformats.org/officeDocument/2006/relationships/image" Target="../media/image222.wmf"/><Relationship Id="rId11" Type="http://schemas.openxmlformats.org/officeDocument/2006/relationships/image" Target="../media/image227.wmf"/><Relationship Id="rId5" Type="http://schemas.openxmlformats.org/officeDocument/2006/relationships/image" Target="../media/image221.wmf"/><Relationship Id="rId10" Type="http://schemas.openxmlformats.org/officeDocument/2006/relationships/image" Target="../media/image226.wmf"/><Relationship Id="rId4" Type="http://schemas.openxmlformats.org/officeDocument/2006/relationships/image" Target="../media/image220.wmf"/><Relationship Id="rId9" Type="http://schemas.openxmlformats.org/officeDocument/2006/relationships/image" Target="../media/image22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4" Type="http://schemas.openxmlformats.org/officeDocument/2006/relationships/image" Target="../media/image250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wmf"/><Relationship Id="rId2" Type="http://schemas.openxmlformats.org/officeDocument/2006/relationships/image" Target="../media/image258.wmf"/><Relationship Id="rId1" Type="http://schemas.openxmlformats.org/officeDocument/2006/relationships/image" Target="../media/image257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image" Target="../media/image262.wmf"/><Relationship Id="rId7" Type="http://schemas.openxmlformats.org/officeDocument/2006/relationships/image" Target="../media/image86.wmf"/><Relationship Id="rId12" Type="http://schemas.openxmlformats.org/officeDocument/2006/relationships/image" Target="../media/image266.wmf"/><Relationship Id="rId2" Type="http://schemas.openxmlformats.org/officeDocument/2006/relationships/image" Target="../media/image261.wmf"/><Relationship Id="rId1" Type="http://schemas.openxmlformats.org/officeDocument/2006/relationships/image" Target="../media/image260.wmf"/><Relationship Id="rId6" Type="http://schemas.openxmlformats.org/officeDocument/2006/relationships/image" Target="../media/image265.wmf"/><Relationship Id="rId11" Type="http://schemas.openxmlformats.org/officeDocument/2006/relationships/image" Target="../media/image135.wmf"/><Relationship Id="rId5" Type="http://schemas.openxmlformats.org/officeDocument/2006/relationships/image" Target="../media/image264.wmf"/><Relationship Id="rId10" Type="http://schemas.openxmlformats.org/officeDocument/2006/relationships/image" Target="../media/image165.wmf"/><Relationship Id="rId4" Type="http://schemas.openxmlformats.org/officeDocument/2006/relationships/image" Target="../media/image263.wmf"/><Relationship Id="rId9" Type="http://schemas.openxmlformats.org/officeDocument/2006/relationships/image" Target="../media/image164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264.wmf"/><Relationship Id="rId7" Type="http://schemas.openxmlformats.org/officeDocument/2006/relationships/image" Target="../media/image164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Relationship Id="rId6" Type="http://schemas.openxmlformats.org/officeDocument/2006/relationships/image" Target="../media/image149.wmf"/><Relationship Id="rId5" Type="http://schemas.openxmlformats.org/officeDocument/2006/relationships/image" Target="../media/image86.wmf"/><Relationship Id="rId10" Type="http://schemas.openxmlformats.org/officeDocument/2006/relationships/image" Target="../media/image266.wmf"/><Relationship Id="rId4" Type="http://schemas.openxmlformats.org/officeDocument/2006/relationships/image" Target="../media/image265.wmf"/><Relationship Id="rId9" Type="http://schemas.openxmlformats.org/officeDocument/2006/relationships/image" Target="../media/image135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wmf"/><Relationship Id="rId3" Type="http://schemas.openxmlformats.org/officeDocument/2006/relationships/image" Target="../media/image271.wmf"/><Relationship Id="rId7" Type="http://schemas.openxmlformats.org/officeDocument/2006/relationships/image" Target="../media/image275.wmf"/><Relationship Id="rId2" Type="http://schemas.openxmlformats.org/officeDocument/2006/relationships/image" Target="../media/image270.wmf"/><Relationship Id="rId1" Type="http://schemas.openxmlformats.org/officeDocument/2006/relationships/image" Target="../media/image269.wmf"/><Relationship Id="rId6" Type="http://schemas.openxmlformats.org/officeDocument/2006/relationships/image" Target="../media/image274.wmf"/><Relationship Id="rId11" Type="http://schemas.openxmlformats.org/officeDocument/2006/relationships/image" Target="../media/image279.wmf"/><Relationship Id="rId5" Type="http://schemas.openxmlformats.org/officeDocument/2006/relationships/image" Target="../media/image273.wmf"/><Relationship Id="rId10" Type="http://schemas.openxmlformats.org/officeDocument/2006/relationships/image" Target="../media/image278.wmf"/><Relationship Id="rId4" Type="http://schemas.openxmlformats.org/officeDocument/2006/relationships/image" Target="../media/image272.wmf"/><Relationship Id="rId9" Type="http://schemas.openxmlformats.org/officeDocument/2006/relationships/image" Target="../media/image277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wmf"/><Relationship Id="rId3" Type="http://schemas.openxmlformats.org/officeDocument/2006/relationships/image" Target="../media/image282.wmf"/><Relationship Id="rId7" Type="http://schemas.openxmlformats.org/officeDocument/2006/relationships/image" Target="../media/image286.wmf"/><Relationship Id="rId2" Type="http://schemas.openxmlformats.org/officeDocument/2006/relationships/image" Target="../media/image281.wmf"/><Relationship Id="rId1" Type="http://schemas.openxmlformats.org/officeDocument/2006/relationships/image" Target="../media/image280.wmf"/><Relationship Id="rId6" Type="http://schemas.openxmlformats.org/officeDocument/2006/relationships/image" Target="../media/image285.wmf"/><Relationship Id="rId5" Type="http://schemas.openxmlformats.org/officeDocument/2006/relationships/image" Target="../media/image284.wmf"/><Relationship Id="rId4" Type="http://schemas.openxmlformats.org/officeDocument/2006/relationships/image" Target="../media/image283.wmf"/><Relationship Id="rId9" Type="http://schemas.openxmlformats.org/officeDocument/2006/relationships/image" Target="../media/image288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6.wmf"/><Relationship Id="rId13" Type="http://schemas.openxmlformats.org/officeDocument/2006/relationships/image" Target="../media/image265.wmf"/><Relationship Id="rId18" Type="http://schemas.openxmlformats.org/officeDocument/2006/relationships/image" Target="../media/image135.wmf"/><Relationship Id="rId3" Type="http://schemas.openxmlformats.org/officeDocument/2006/relationships/image" Target="../media/image291.wmf"/><Relationship Id="rId7" Type="http://schemas.openxmlformats.org/officeDocument/2006/relationships/image" Target="../media/image295.wmf"/><Relationship Id="rId12" Type="http://schemas.openxmlformats.org/officeDocument/2006/relationships/image" Target="../media/image264.wmf"/><Relationship Id="rId17" Type="http://schemas.openxmlformats.org/officeDocument/2006/relationships/image" Target="../media/image165.wmf"/><Relationship Id="rId2" Type="http://schemas.openxmlformats.org/officeDocument/2006/relationships/image" Target="../media/image290.wmf"/><Relationship Id="rId16" Type="http://schemas.openxmlformats.org/officeDocument/2006/relationships/image" Target="../media/image164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11" Type="http://schemas.openxmlformats.org/officeDocument/2006/relationships/image" Target="../media/image299.wmf"/><Relationship Id="rId5" Type="http://schemas.openxmlformats.org/officeDocument/2006/relationships/image" Target="../media/image293.wmf"/><Relationship Id="rId15" Type="http://schemas.openxmlformats.org/officeDocument/2006/relationships/image" Target="../media/image149.wmf"/><Relationship Id="rId10" Type="http://schemas.openxmlformats.org/officeDocument/2006/relationships/image" Target="../media/image298.wmf"/><Relationship Id="rId19" Type="http://schemas.openxmlformats.org/officeDocument/2006/relationships/image" Target="../media/image266.wmf"/><Relationship Id="rId4" Type="http://schemas.openxmlformats.org/officeDocument/2006/relationships/image" Target="../media/image292.wmf"/><Relationship Id="rId9" Type="http://schemas.openxmlformats.org/officeDocument/2006/relationships/image" Target="../media/image297.wmf"/><Relationship Id="rId14" Type="http://schemas.openxmlformats.org/officeDocument/2006/relationships/image" Target="../media/image86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13" Type="http://schemas.openxmlformats.org/officeDocument/2006/relationships/image" Target="../media/image86.wmf"/><Relationship Id="rId18" Type="http://schemas.openxmlformats.org/officeDocument/2006/relationships/image" Target="../media/image266.wmf"/><Relationship Id="rId3" Type="http://schemas.openxmlformats.org/officeDocument/2006/relationships/image" Target="../media/image292.wmf"/><Relationship Id="rId7" Type="http://schemas.openxmlformats.org/officeDocument/2006/relationships/image" Target="../media/image296.wmf"/><Relationship Id="rId12" Type="http://schemas.openxmlformats.org/officeDocument/2006/relationships/image" Target="../media/image265.wmf"/><Relationship Id="rId17" Type="http://schemas.openxmlformats.org/officeDocument/2006/relationships/image" Target="../media/image135.wmf"/><Relationship Id="rId2" Type="http://schemas.openxmlformats.org/officeDocument/2006/relationships/image" Target="../media/image301.wmf"/><Relationship Id="rId16" Type="http://schemas.openxmlformats.org/officeDocument/2006/relationships/image" Target="../media/image165.wmf"/><Relationship Id="rId1" Type="http://schemas.openxmlformats.org/officeDocument/2006/relationships/image" Target="../media/image300.wmf"/><Relationship Id="rId6" Type="http://schemas.openxmlformats.org/officeDocument/2006/relationships/image" Target="../media/image295.wmf"/><Relationship Id="rId11" Type="http://schemas.openxmlformats.org/officeDocument/2006/relationships/image" Target="../media/image264.wmf"/><Relationship Id="rId5" Type="http://schemas.openxmlformats.org/officeDocument/2006/relationships/image" Target="../media/image294.wmf"/><Relationship Id="rId15" Type="http://schemas.openxmlformats.org/officeDocument/2006/relationships/image" Target="../media/image164.wmf"/><Relationship Id="rId10" Type="http://schemas.openxmlformats.org/officeDocument/2006/relationships/image" Target="../media/image291.wmf"/><Relationship Id="rId4" Type="http://schemas.openxmlformats.org/officeDocument/2006/relationships/image" Target="../media/image293.wmf"/><Relationship Id="rId9" Type="http://schemas.openxmlformats.org/officeDocument/2006/relationships/image" Target="../media/image298.wmf"/><Relationship Id="rId14" Type="http://schemas.openxmlformats.org/officeDocument/2006/relationships/image" Target="../media/image14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2" Type="http://schemas.openxmlformats.org/officeDocument/2006/relationships/image" Target="../media/image304.wmf"/><Relationship Id="rId1" Type="http://schemas.openxmlformats.org/officeDocument/2006/relationships/image" Target="../media/image303.wmf"/><Relationship Id="rId5" Type="http://schemas.openxmlformats.org/officeDocument/2006/relationships/image" Target="../media/image307.wmf"/><Relationship Id="rId4" Type="http://schemas.openxmlformats.org/officeDocument/2006/relationships/image" Target="../media/image306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2" Type="http://schemas.openxmlformats.org/officeDocument/2006/relationships/image" Target="../media/image304.wmf"/><Relationship Id="rId1" Type="http://schemas.openxmlformats.org/officeDocument/2006/relationships/image" Target="../media/image303.wmf"/><Relationship Id="rId5" Type="http://schemas.openxmlformats.org/officeDocument/2006/relationships/image" Target="../media/image307.wmf"/><Relationship Id="rId4" Type="http://schemas.openxmlformats.org/officeDocument/2006/relationships/image" Target="../media/image306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Relationship Id="rId4" Type="http://schemas.openxmlformats.org/officeDocument/2006/relationships/image" Target="../media/image312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wmf"/><Relationship Id="rId1" Type="http://schemas.openxmlformats.org/officeDocument/2006/relationships/image" Target="../media/image313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wmf"/><Relationship Id="rId1" Type="http://schemas.openxmlformats.org/officeDocument/2006/relationships/image" Target="../media/image315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Calibri" pitchFamily="34" charset="0"/>
              </a:defRPr>
            </a:lvl1pPr>
          </a:lstStyle>
          <a:p>
            <a:fld id="{2A375401-1611-4C30-913C-0E02E329767E}" type="datetimeFigureOut">
              <a:rPr lang="en-US"/>
              <a:pPr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Calibri" pitchFamily="34" charset="0"/>
              </a:defRPr>
            </a:lvl1pPr>
          </a:lstStyle>
          <a:p>
            <a:fld id="{797FBFC1-83AF-4AF7-8DF9-D5870027C0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49BC5-3A0F-473B-B477-0FDE2CBB972C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FCD1C-3ADA-44AD-B1C7-3FD0F753DB14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B59B8-8BE0-428C-8458-A18BF5AF6BC2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D8F38-6E7B-4F16-A9F3-DA02F5CD1ECA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9DEA0-F97F-4405-AEF0-DE57897C32DC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38F4B-3E3B-4BC4-937F-23F6D8917280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890BD-72E9-4812-9845-40889339880D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2D7A-9E43-427E-AC68-17E38BC3B4E6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02D7A-9E43-427E-AC68-17E38BC3B4E6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96F09-F556-4EE4-A65C-3F1AC77B267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50A02-6DF2-4FF5-80E4-65DE1253391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1F1438-CD98-48EE-B8D4-C40C06C690C4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D7B5A-54D1-4A29-98E4-B26A465FB30A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91A38-50CE-4DE2-8D46-9634BC89AA54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F9C7C-FD1B-41A2-9AAF-C547F68C3C17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17BE7-51A3-4C72-ADF3-C5204A2D3B9C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56A1F-8F05-4602-80F2-4E49EDCF7567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4C613B-19CE-468F-B3A9-391602D03E9B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45ECF1-1C21-4B1D-AEF6-540B5834A5E1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168F3-97DB-43A8-831B-69D94485B972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DDE93-FF8A-4875-B679-635318FC9D51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C9FBE-CAA3-46D1-80EB-61FC61819FF2}" type="datetime1">
              <a:rPr lang="en-US" smtClean="0"/>
              <a:pPr>
                <a:defRPr/>
              </a:pPr>
              <a:t>8/27/2019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1937" y="6492875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8AE101-5309-4E4F-BF1A-80705446FEC3}" type="datetime1">
              <a:rPr lang="en-US" smtClean="0"/>
              <a:pPr>
                <a:defRPr/>
              </a:pPr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45457DB-A7B0-4E60-BEFD-118952530E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5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1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5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6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7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84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8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7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8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9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7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9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9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91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9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10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image" Target="../media/image103.e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02.emf"/><Relationship Id="rId5" Type="http://schemas.openxmlformats.org/officeDocument/2006/relationships/image" Target="../media/image99.wmf"/><Relationship Id="rId15" Type="http://schemas.openxmlformats.org/officeDocument/2006/relationships/image" Target="../media/image104.emf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101.emf"/><Relationship Id="rId14" Type="http://schemas.openxmlformats.org/officeDocument/2006/relationships/oleObject" Target="../embeddings/oleObject11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13" Type="http://schemas.openxmlformats.org/officeDocument/2006/relationships/image" Target="../media/image86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1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6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5" Type="http://schemas.openxmlformats.org/officeDocument/2006/relationships/image" Target="../media/image109.wmf"/><Relationship Id="rId10" Type="http://schemas.openxmlformats.org/officeDocument/2006/relationships/oleObject" Target="../embeddings/oleObject118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2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109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86.wmf"/><Relationship Id="rId5" Type="http://schemas.openxmlformats.org/officeDocument/2006/relationships/image" Target="../media/image110.wmf"/><Relationship Id="rId10" Type="http://schemas.openxmlformats.org/officeDocument/2006/relationships/oleObject" Target="../embeddings/oleObject124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11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117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11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image" Target="../media/image122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38.bin"/><Relationship Id="rId17" Type="http://schemas.openxmlformats.org/officeDocument/2006/relationships/image" Target="../media/image12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40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21.wmf"/><Relationship Id="rId5" Type="http://schemas.openxmlformats.org/officeDocument/2006/relationships/image" Target="../media/image118.wmf"/><Relationship Id="rId15" Type="http://schemas.openxmlformats.org/officeDocument/2006/relationships/image" Target="../media/image123.w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20.wmf"/><Relationship Id="rId14" Type="http://schemas.openxmlformats.org/officeDocument/2006/relationships/oleObject" Target="../embeddings/oleObject13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3.bin"/><Relationship Id="rId13" Type="http://schemas.openxmlformats.org/officeDocument/2006/relationships/image" Target="../media/image128.wmf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2.bin"/><Relationship Id="rId11" Type="http://schemas.openxmlformats.org/officeDocument/2006/relationships/image" Target="../media/image127.wmf"/><Relationship Id="rId5" Type="http://schemas.openxmlformats.org/officeDocument/2006/relationships/image" Target="../media/image123.wmf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41.bin"/><Relationship Id="rId9" Type="http://schemas.openxmlformats.org/officeDocument/2006/relationships/image" Target="../media/image12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51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146.bin"/><Relationship Id="rId21" Type="http://schemas.openxmlformats.org/officeDocument/2006/relationships/oleObject" Target="../embeddings/oleObject155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12.wmf"/><Relationship Id="rId17" Type="http://schemas.openxmlformats.org/officeDocument/2006/relationships/oleObject" Target="../embeddings/oleObject15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3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50.bin"/><Relationship Id="rId24" Type="http://schemas.openxmlformats.org/officeDocument/2006/relationships/image" Target="../media/image136.wmf"/><Relationship Id="rId5" Type="http://schemas.openxmlformats.org/officeDocument/2006/relationships/oleObject" Target="../embeddings/oleObject147.bin"/><Relationship Id="rId15" Type="http://schemas.openxmlformats.org/officeDocument/2006/relationships/oleObject" Target="../embeddings/oleObject152.bin"/><Relationship Id="rId23" Type="http://schemas.openxmlformats.org/officeDocument/2006/relationships/oleObject" Target="../embeddings/oleObject156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54.bin"/><Relationship Id="rId4" Type="http://schemas.openxmlformats.org/officeDocument/2006/relationships/image" Target="../media/image129.wmf"/><Relationship Id="rId9" Type="http://schemas.openxmlformats.org/officeDocument/2006/relationships/oleObject" Target="../embeddings/oleObject149.bin"/><Relationship Id="rId14" Type="http://schemas.openxmlformats.org/officeDocument/2006/relationships/image" Target="../media/image111.wmf"/><Relationship Id="rId22" Type="http://schemas.openxmlformats.org/officeDocument/2006/relationships/image" Target="../media/image8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62.bin"/><Relationship Id="rId18" Type="http://schemas.openxmlformats.org/officeDocument/2006/relationships/image" Target="../media/image111.wmf"/><Relationship Id="rId26" Type="http://schemas.openxmlformats.org/officeDocument/2006/relationships/image" Target="../media/image86.wmf"/><Relationship Id="rId3" Type="http://schemas.openxmlformats.org/officeDocument/2006/relationships/oleObject" Target="../embeddings/oleObject157.bin"/><Relationship Id="rId21" Type="http://schemas.openxmlformats.org/officeDocument/2006/relationships/oleObject" Target="../embeddings/oleObject166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29.wmf"/><Relationship Id="rId17" Type="http://schemas.openxmlformats.org/officeDocument/2006/relationships/oleObject" Target="../embeddings/oleObject164.bin"/><Relationship Id="rId25" Type="http://schemas.openxmlformats.org/officeDocument/2006/relationships/oleObject" Target="../embeddings/oleObject16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2.wmf"/><Relationship Id="rId20" Type="http://schemas.openxmlformats.org/officeDocument/2006/relationships/image" Target="../media/image133.wmf"/><Relationship Id="rId29" Type="http://schemas.openxmlformats.org/officeDocument/2006/relationships/oleObject" Target="../embeddings/oleObject170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61.bin"/><Relationship Id="rId24" Type="http://schemas.openxmlformats.org/officeDocument/2006/relationships/image" Target="../media/image135.wmf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23" Type="http://schemas.openxmlformats.org/officeDocument/2006/relationships/oleObject" Target="../embeddings/oleObject167.bin"/><Relationship Id="rId28" Type="http://schemas.openxmlformats.org/officeDocument/2006/relationships/image" Target="../media/image136.wmf"/><Relationship Id="rId10" Type="http://schemas.openxmlformats.org/officeDocument/2006/relationships/image" Target="../media/image140.wmf"/><Relationship Id="rId19" Type="http://schemas.openxmlformats.org/officeDocument/2006/relationships/oleObject" Target="../embeddings/oleObject165.bin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41.wmf"/><Relationship Id="rId22" Type="http://schemas.openxmlformats.org/officeDocument/2006/relationships/image" Target="../media/image134.wmf"/><Relationship Id="rId27" Type="http://schemas.openxmlformats.org/officeDocument/2006/relationships/oleObject" Target="../embeddings/oleObject169.bin"/><Relationship Id="rId30" Type="http://schemas.openxmlformats.org/officeDocument/2006/relationships/image" Target="../media/image14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oleObject" Target="../embeddings/oleObject176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171.bin"/><Relationship Id="rId21" Type="http://schemas.openxmlformats.org/officeDocument/2006/relationships/oleObject" Target="../embeddings/oleObject180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7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5.wmf"/><Relationship Id="rId20" Type="http://schemas.openxmlformats.org/officeDocument/2006/relationships/image" Target="../media/image136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5" Type="http://schemas.openxmlformats.org/officeDocument/2006/relationships/oleObject" Target="../embeddings/oleObject177.bin"/><Relationship Id="rId10" Type="http://schemas.openxmlformats.org/officeDocument/2006/relationships/image" Target="../media/image111.wmf"/><Relationship Id="rId19" Type="http://schemas.openxmlformats.org/officeDocument/2006/relationships/oleObject" Target="../embeddings/oleObject179.bin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174.bin"/><Relationship Id="rId14" Type="http://schemas.openxmlformats.org/officeDocument/2006/relationships/image" Target="../media/image134.wmf"/><Relationship Id="rId22" Type="http://schemas.openxmlformats.org/officeDocument/2006/relationships/image" Target="../media/image142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86.bin"/><Relationship Id="rId18" Type="http://schemas.openxmlformats.org/officeDocument/2006/relationships/image" Target="../media/image150.wmf"/><Relationship Id="rId3" Type="http://schemas.openxmlformats.org/officeDocument/2006/relationships/oleObject" Target="../embeddings/oleObject181.bin"/><Relationship Id="rId21" Type="http://schemas.openxmlformats.org/officeDocument/2006/relationships/oleObject" Target="../embeddings/oleObject190.bin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148.wmf"/><Relationship Id="rId17" Type="http://schemas.openxmlformats.org/officeDocument/2006/relationships/oleObject" Target="../embeddings/oleObject18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9.wmf"/><Relationship Id="rId20" Type="http://schemas.openxmlformats.org/officeDocument/2006/relationships/image" Target="../media/image151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85.bin"/><Relationship Id="rId24" Type="http://schemas.openxmlformats.org/officeDocument/2006/relationships/image" Target="../media/image152.wmf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87.bin"/><Relationship Id="rId23" Type="http://schemas.openxmlformats.org/officeDocument/2006/relationships/oleObject" Target="../embeddings/oleObject191.bin"/><Relationship Id="rId10" Type="http://schemas.openxmlformats.org/officeDocument/2006/relationships/image" Target="../media/image147.wmf"/><Relationship Id="rId19" Type="http://schemas.openxmlformats.org/officeDocument/2006/relationships/oleObject" Target="../embeddings/oleObject189.bin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86.wmf"/><Relationship Id="rId22" Type="http://schemas.openxmlformats.org/officeDocument/2006/relationships/image" Target="../media/image13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149.wmf"/><Relationship Id="rId26" Type="http://schemas.openxmlformats.org/officeDocument/2006/relationships/image" Target="../media/image152.wmf"/><Relationship Id="rId3" Type="http://schemas.openxmlformats.org/officeDocument/2006/relationships/oleObject" Target="../embeddings/oleObject192.bin"/><Relationship Id="rId21" Type="http://schemas.openxmlformats.org/officeDocument/2006/relationships/oleObject" Target="../embeddings/oleObject201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199.bin"/><Relationship Id="rId25" Type="http://schemas.openxmlformats.org/officeDocument/2006/relationships/oleObject" Target="../embeddings/oleObject20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6.wmf"/><Relationship Id="rId20" Type="http://schemas.openxmlformats.org/officeDocument/2006/relationships/image" Target="../media/image158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96.bin"/><Relationship Id="rId24" Type="http://schemas.openxmlformats.org/officeDocument/2006/relationships/image" Target="../media/image135.wmf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23" Type="http://schemas.openxmlformats.org/officeDocument/2006/relationships/oleObject" Target="../embeddings/oleObject202.bin"/><Relationship Id="rId28" Type="http://schemas.openxmlformats.org/officeDocument/2006/relationships/image" Target="../media/image160.wmf"/><Relationship Id="rId10" Type="http://schemas.openxmlformats.org/officeDocument/2006/relationships/image" Target="../media/image156.wmf"/><Relationship Id="rId19" Type="http://schemas.openxmlformats.org/officeDocument/2006/relationships/oleObject" Target="../embeddings/oleObject200.bin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57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20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210.bin"/><Relationship Id="rId18" Type="http://schemas.openxmlformats.org/officeDocument/2006/relationships/image" Target="../media/image165.wmf"/><Relationship Id="rId3" Type="http://schemas.openxmlformats.org/officeDocument/2006/relationships/oleObject" Target="../embeddings/oleObject205.bin"/><Relationship Id="rId21" Type="http://schemas.openxmlformats.org/officeDocument/2006/relationships/oleObject" Target="../embeddings/oleObject214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2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4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209.bin"/><Relationship Id="rId24" Type="http://schemas.openxmlformats.org/officeDocument/2006/relationships/image" Target="../media/image166.wmf"/><Relationship Id="rId5" Type="http://schemas.openxmlformats.org/officeDocument/2006/relationships/oleObject" Target="../embeddings/oleObject206.bin"/><Relationship Id="rId15" Type="http://schemas.openxmlformats.org/officeDocument/2006/relationships/oleObject" Target="../embeddings/oleObject211.bin"/><Relationship Id="rId23" Type="http://schemas.openxmlformats.org/officeDocument/2006/relationships/oleObject" Target="../embeddings/oleObject215.bin"/><Relationship Id="rId10" Type="http://schemas.openxmlformats.org/officeDocument/2006/relationships/image" Target="../media/image163.wmf"/><Relationship Id="rId19" Type="http://schemas.openxmlformats.org/officeDocument/2006/relationships/oleObject" Target="../embeddings/oleObject213.bin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149.wmf"/><Relationship Id="rId22" Type="http://schemas.openxmlformats.org/officeDocument/2006/relationships/image" Target="../media/image15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8.wmf"/><Relationship Id="rId5" Type="http://schemas.openxmlformats.org/officeDocument/2006/relationships/oleObject" Target="../embeddings/oleObject217.bin"/><Relationship Id="rId10" Type="http://schemas.openxmlformats.org/officeDocument/2006/relationships/image" Target="../media/image170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21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221.bin"/><Relationship Id="rId4" Type="http://schemas.openxmlformats.org/officeDocument/2006/relationships/image" Target="../media/image17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223.bin"/><Relationship Id="rId4" Type="http://schemas.openxmlformats.org/officeDocument/2006/relationships/image" Target="../media/image17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wmf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0.wmf"/><Relationship Id="rId25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23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5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229.bin"/><Relationship Id="rId3" Type="http://schemas.openxmlformats.org/officeDocument/2006/relationships/oleObject" Target="../embeddings/oleObject224.bin"/><Relationship Id="rId7" Type="http://schemas.openxmlformats.org/officeDocument/2006/relationships/oleObject" Target="../embeddings/oleObject226.bin"/><Relationship Id="rId12" Type="http://schemas.openxmlformats.org/officeDocument/2006/relationships/image" Target="../media/image17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228.bin"/><Relationship Id="rId5" Type="http://schemas.openxmlformats.org/officeDocument/2006/relationships/oleObject" Target="../embeddings/oleObject225.bin"/><Relationship Id="rId10" Type="http://schemas.openxmlformats.org/officeDocument/2006/relationships/image" Target="../media/image178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227.bin"/><Relationship Id="rId14" Type="http://schemas.openxmlformats.org/officeDocument/2006/relationships/image" Target="../media/image18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235.bin"/><Relationship Id="rId18" Type="http://schemas.openxmlformats.org/officeDocument/2006/relationships/image" Target="../media/image165.wmf"/><Relationship Id="rId26" Type="http://schemas.openxmlformats.org/officeDocument/2006/relationships/image" Target="../media/image183.wmf"/><Relationship Id="rId3" Type="http://schemas.openxmlformats.org/officeDocument/2006/relationships/oleObject" Target="../embeddings/oleObject230.bin"/><Relationship Id="rId21" Type="http://schemas.openxmlformats.org/officeDocument/2006/relationships/oleObject" Target="../embeddings/oleObject239.bin"/><Relationship Id="rId7" Type="http://schemas.openxmlformats.org/officeDocument/2006/relationships/oleObject" Target="../embeddings/oleObject232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237.bin"/><Relationship Id="rId25" Type="http://schemas.openxmlformats.org/officeDocument/2006/relationships/oleObject" Target="../embeddings/oleObject24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4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82.wmf"/><Relationship Id="rId11" Type="http://schemas.openxmlformats.org/officeDocument/2006/relationships/oleObject" Target="../embeddings/oleObject234.bin"/><Relationship Id="rId24" Type="http://schemas.openxmlformats.org/officeDocument/2006/relationships/image" Target="../media/image166.wmf"/><Relationship Id="rId5" Type="http://schemas.openxmlformats.org/officeDocument/2006/relationships/oleObject" Target="../embeddings/oleObject231.bin"/><Relationship Id="rId15" Type="http://schemas.openxmlformats.org/officeDocument/2006/relationships/oleObject" Target="../embeddings/oleObject236.bin"/><Relationship Id="rId23" Type="http://schemas.openxmlformats.org/officeDocument/2006/relationships/oleObject" Target="../embeddings/oleObject240.bin"/><Relationship Id="rId10" Type="http://schemas.openxmlformats.org/officeDocument/2006/relationships/image" Target="../media/image163.wmf"/><Relationship Id="rId19" Type="http://schemas.openxmlformats.org/officeDocument/2006/relationships/oleObject" Target="../embeddings/oleObject238.bin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233.bin"/><Relationship Id="rId14" Type="http://schemas.openxmlformats.org/officeDocument/2006/relationships/image" Target="../media/image149.wmf"/><Relationship Id="rId22" Type="http://schemas.openxmlformats.org/officeDocument/2006/relationships/image" Target="../media/image152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247.bin"/><Relationship Id="rId18" Type="http://schemas.openxmlformats.org/officeDocument/2006/relationships/image" Target="../media/image165.wmf"/><Relationship Id="rId26" Type="http://schemas.openxmlformats.org/officeDocument/2006/relationships/image" Target="../media/image186.wmf"/><Relationship Id="rId3" Type="http://schemas.openxmlformats.org/officeDocument/2006/relationships/oleObject" Target="../embeddings/oleObject242.bin"/><Relationship Id="rId21" Type="http://schemas.openxmlformats.org/officeDocument/2006/relationships/oleObject" Target="../embeddings/oleObject251.bin"/><Relationship Id="rId7" Type="http://schemas.openxmlformats.org/officeDocument/2006/relationships/oleObject" Target="../embeddings/oleObject244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249.bin"/><Relationship Id="rId25" Type="http://schemas.openxmlformats.org/officeDocument/2006/relationships/oleObject" Target="../embeddings/oleObject25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4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85.wmf"/><Relationship Id="rId11" Type="http://schemas.openxmlformats.org/officeDocument/2006/relationships/oleObject" Target="../embeddings/oleObject246.bin"/><Relationship Id="rId24" Type="http://schemas.openxmlformats.org/officeDocument/2006/relationships/image" Target="../media/image166.wmf"/><Relationship Id="rId5" Type="http://schemas.openxmlformats.org/officeDocument/2006/relationships/oleObject" Target="../embeddings/oleObject243.bin"/><Relationship Id="rId15" Type="http://schemas.openxmlformats.org/officeDocument/2006/relationships/oleObject" Target="../embeddings/oleObject248.bin"/><Relationship Id="rId23" Type="http://schemas.openxmlformats.org/officeDocument/2006/relationships/oleObject" Target="../embeddings/oleObject252.bin"/><Relationship Id="rId10" Type="http://schemas.openxmlformats.org/officeDocument/2006/relationships/image" Target="../media/image163.wmf"/><Relationship Id="rId19" Type="http://schemas.openxmlformats.org/officeDocument/2006/relationships/oleObject" Target="../embeddings/oleObject250.bin"/><Relationship Id="rId4" Type="http://schemas.openxmlformats.org/officeDocument/2006/relationships/image" Target="../media/image184.wmf"/><Relationship Id="rId9" Type="http://schemas.openxmlformats.org/officeDocument/2006/relationships/oleObject" Target="../embeddings/oleObject245.bin"/><Relationship Id="rId14" Type="http://schemas.openxmlformats.org/officeDocument/2006/relationships/image" Target="../media/image149.wmf"/><Relationship Id="rId22" Type="http://schemas.openxmlformats.org/officeDocument/2006/relationships/image" Target="../media/image152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259.bin"/><Relationship Id="rId18" Type="http://schemas.openxmlformats.org/officeDocument/2006/relationships/image" Target="../media/image164.wmf"/><Relationship Id="rId26" Type="http://schemas.openxmlformats.org/officeDocument/2006/relationships/image" Target="../media/image166.wmf"/><Relationship Id="rId3" Type="http://schemas.openxmlformats.org/officeDocument/2006/relationships/oleObject" Target="../embeddings/oleObject254.bin"/><Relationship Id="rId21" Type="http://schemas.openxmlformats.org/officeDocument/2006/relationships/oleObject" Target="../embeddings/oleObject263.bin"/><Relationship Id="rId7" Type="http://schemas.openxmlformats.org/officeDocument/2006/relationships/oleObject" Target="../embeddings/oleObject256.bin"/><Relationship Id="rId12" Type="http://schemas.openxmlformats.org/officeDocument/2006/relationships/image" Target="../media/image163.wmf"/><Relationship Id="rId17" Type="http://schemas.openxmlformats.org/officeDocument/2006/relationships/oleObject" Target="../embeddings/oleObject261.bin"/><Relationship Id="rId25" Type="http://schemas.openxmlformats.org/officeDocument/2006/relationships/oleObject" Target="../embeddings/oleObject265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9.wmf"/><Relationship Id="rId20" Type="http://schemas.openxmlformats.org/officeDocument/2006/relationships/image" Target="../media/image165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258.bin"/><Relationship Id="rId24" Type="http://schemas.openxmlformats.org/officeDocument/2006/relationships/image" Target="../media/image152.wmf"/><Relationship Id="rId5" Type="http://schemas.openxmlformats.org/officeDocument/2006/relationships/oleObject" Target="../embeddings/oleObject255.bin"/><Relationship Id="rId15" Type="http://schemas.openxmlformats.org/officeDocument/2006/relationships/oleObject" Target="../embeddings/oleObject260.bin"/><Relationship Id="rId23" Type="http://schemas.openxmlformats.org/officeDocument/2006/relationships/oleObject" Target="../embeddings/oleObject264.bin"/><Relationship Id="rId28" Type="http://schemas.openxmlformats.org/officeDocument/2006/relationships/image" Target="../media/image190.wmf"/><Relationship Id="rId10" Type="http://schemas.openxmlformats.org/officeDocument/2006/relationships/image" Target="../media/image147.wmf"/><Relationship Id="rId19" Type="http://schemas.openxmlformats.org/officeDocument/2006/relationships/oleObject" Target="../embeddings/oleObject262.bin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257.bin"/><Relationship Id="rId14" Type="http://schemas.openxmlformats.org/officeDocument/2006/relationships/image" Target="../media/image86.wmf"/><Relationship Id="rId22" Type="http://schemas.openxmlformats.org/officeDocument/2006/relationships/image" Target="../media/image135.wmf"/><Relationship Id="rId27" Type="http://schemas.openxmlformats.org/officeDocument/2006/relationships/oleObject" Target="../embeddings/oleObject26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wmf"/><Relationship Id="rId13" Type="http://schemas.openxmlformats.org/officeDocument/2006/relationships/oleObject" Target="../embeddings/oleObject272.bin"/><Relationship Id="rId18" Type="http://schemas.openxmlformats.org/officeDocument/2006/relationships/image" Target="../media/image165.wmf"/><Relationship Id="rId26" Type="http://schemas.openxmlformats.org/officeDocument/2006/relationships/image" Target="../media/image149.wmf"/><Relationship Id="rId3" Type="http://schemas.openxmlformats.org/officeDocument/2006/relationships/oleObject" Target="../embeddings/oleObject267.bin"/><Relationship Id="rId21" Type="http://schemas.openxmlformats.org/officeDocument/2006/relationships/oleObject" Target="../embeddings/oleObject276.bin"/><Relationship Id="rId7" Type="http://schemas.openxmlformats.org/officeDocument/2006/relationships/oleObject" Target="../embeddings/oleObject269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274.bin"/><Relationship Id="rId25" Type="http://schemas.openxmlformats.org/officeDocument/2006/relationships/oleObject" Target="../embeddings/oleObject27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4.wmf"/><Relationship Id="rId20" Type="http://schemas.openxmlformats.org/officeDocument/2006/relationships/image" Target="../media/image147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92.wmf"/><Relationship Id="rId11" Type="http://schemas.openxmlformats.org/officeDocument/2006/relationships/oleObject" Target="../embeddings/oleObject271.bin"/><Relationship Id="rId24" Type="http://schemas.openxmlformats.org/officeDocument/2006/relationships/image" Target="../media/image86.wmf"/><Relationship Id="rId5" Type="http://schemas.openxmlformats.org/officeDocument/2006/relationships/oleObject" Target="../embeddings/oleObject268.bin"/><Relationship Id="rId15" Type="http://schemas.openxmlformats.org/officeDocument/2006/relationships/oleObject" Target="../embeddings/oleObject273.bin"/><Relationship Id="rId23" Type="http://schemas.openxmlformats.org/officeDocument/2006/relationships/oleObject" Target="../embeddings/oleObject277.bin"/><Relationship Id="rId10" Type="http://schemas.openxmlformats.org/officeDocument/2006/relationships/image" Target="../media/image194.wmf"/><Relationship Id="rId19" Type="http://schemas.openxmlformats.org/officeDocument/2006/relationships/oleObject" Target="../embeddings/oleObject275.bin"/><Relationship Id="rId4" Type="http://schemas.openxmlformats.org/officeDocument/2006/relationships/image" Target="../media/image191.wmf"/><Relationship Id="rId9" Type="http://schemas.openxmlformats.org/officeDocument/2006/relationships/oleObject" Target="../embeddings/oleObject270.bin"/><Relationship Id="rId14" Type="http://schemas.openxmlformats.org/officeDocument/2006/relationships/image" Target="../media/image163.wmf"/><Relationship Id="rId22" Type="http://schemas.openxmlformats.org/officeDocument/2006/relationships/image" Target="../media/image152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13" Type="http://schemas.openxmlformats.org/officeDocument/2006/relationships/oleObject" Target="../embeddings/oleObject284.bin"/><Relationship Id="rId18" Type="http://schemas.openxmlformats.org/officeDocument/2006/relationships/image" Target="../media/image201.wmf"/><Relationship Id="rId3" Type="http://schemas.openxmlformats.org/officeDocument/2006/relationships/oleObject" Target="../embeddings/oleObject279.bin"/><Relationship Id="rId21" Type="http://schemas.openxmlformats.org/officeDocument/2006/relationships/oleObject" Target="../embeddings/oleObject288.bin"/><Relationship Id="rId7" Type="http://schemas.openxmlformats.org/officeDocument/2006/relationships/oleObject" Target="../embeddings/oleObject281.bin"/><Relationship Id="rId12" Type="http://schemas.openxmlformats.org/officeDocument/2006/relationships/image" Target="../media/image198.wmf"/><Relationship Id="rId17" Type="http://schemas.openxmlformats.org/officeDocument/2006/relationships/oleObject" Target="../embeddings/oleObject28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0.wmf"/><Relationship Id="rId20" Type="http://schemas.openxmlformats.org/officeDocument/2006/relationships/image" Target="../media/image202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96.wmf"/><Relationship Id="rId11" Type="http://schemas.openxmlformats.org/officeDocument/2006/relationships/oleObject" Target="../embeddings/oleObject283.bin"/><Relationship Id="rId24" Type="http://schemas.openxmlformats.org/officeDocument/2006/relationships/image" Target="../media/image204.wmf"/><Relationship Id="rId5" Type="http://schemas.openxmlformats.org/officeDocument/2006/relationships/oleObject" Target="../embeddings/oleObject280.bin"/><Relationship Id="rId15" Type="http://schemas.openxmlformats.org/officeDocument/2006/relationships/oleObject" Target="../embeddings/oleObject285.bin"/><Relationship Id="rId23" Type="http://schemas.openxmlformats.org/officeDocument/2006/relationships/oleObject" Target="../embeddings/oleObject289.bin"/><Relationship Id="rId10" Type="http://schemas.openxmlformats.org/officeDocument/2006/relationships/image" Target="../media/image193.wmf"/><Relationship Id="rId19" Type="http://schemas.openxmlformats.org/officeDocument/2006/relationships/oleObject" Target="../embeddings/oleObject287.bin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282.bin"/><Relationship Id="rId14" Type="http://schemas.openxmlformats.org/officeDocument/2006/relationships/image" Target="../media/image199.wmf"/><Relationship Id="rId22" Type="http://schemas.openxmlformats.org/officeDocument/2006/relationships/image" Target="../media/image203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13" Type="http://schemas.openxmlformats.org/officeDocument/2006/relationships/oleObject" Target="../embeddings/oleObject295.bin"/><Relationship Id="rId18" Type="http://schemas.openxmlformats.org/officeDocument/2006/relationships/image" Target="../media/image163.wmf"/><Relationship Id="rId26" Type="http://schemas.openxmlformats.org/officeDocument/2006/relationships/image" Target="../media/image152.wmf"/><Relationship Id="rId3" Type="http://schemas.openxmlformats.org/officeDocument/2006/relationships/oleObject" Target="../embeddings/oleObject290.bin"/><Relationship Id="rId21" Type="http://schemas.openxmlformats.org/officeDocument/2006/relationships/oleObject" Target="../embeddings/oleObject299.bin"/><Relationship Id="rId7" Type="http://schemas.openxmlformats.org/officeDocument/2006/relationships/oleObject" Target="../embeddings/oleObject292.bin"/><Relationship Id="rId12" Type="http://schemas.openxmlformats.org/officeDocument/2006/relationships/image" Target="../media/image207.wmf"/><Relationship Id="rId17" Type="http://schemas.openxmlformats.org/officeDocument/2006/relationships/oleObject" Target="../embeddings/oleObject297.bin"/><Relationship Id="rId25" Type="http://schemas.openxmlformats.org/officeDocument/2006/relationships/oleObject" Target="../embeddings/oleObject30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6.wmf"/><Relationship Id="rId20" Type="http://schemas.openxmlformats.org/officeDocument/2006/relationships/image" Target="../media/image164.wmf"/><Relationship Id="rId29" Type="http://schemas.openxmlformats.org/officeDocument/2006/relationships/oleObject" Target="../embeddings/oleObject303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06.wmf"/><Relationship Id="rId11" Type="http://schemas.openxmlformats.org/officeDocument/2006/relationships/oleObject" Target="../embeddings/oleObject294.bin"/><Relationship Id="rId24" Type="http://schemas.openxmlformats.org/officeDocument/2006/relationships/image" Target="../media/image147.wmf"/><Relationship Id="rId5" Type="http://schemas.openxmlformats.org/officeDocument/2006/relationships/oleObject" Target="../embeddings/oleObject291.bin"/><Relationship Id="rId15" Type="http://schemas.openxmlformats.org/officeDocument/2006/relationships/oleObject" Target="../embeddings/oleObject296.bin"/><Relationship Id="rId23" Type="http://schemas.openxmlformats.org/officeDocument/2006/relationships/oleObject" Target="../embeddings/oleObject300.bin"/><Relationship Id="rId28" Type="http://schemas.openxmlformats.org/officeDocument/2006/relationships/image" Target="../media/image86.wmf"/><Relationship Id="rId10" Type="http://schemas.openxmlformats.org/officeDocument/2006/relationships/image" Target="../media/image192.wmf"/><Relationship Id="rId19" Type="http://schemas.openxmlformats.org/officeDocument/2006/relationships/oleObject" Target="../embeddings/oleObject298.bin"/><Relationship Id="rId4" Type="http://schemas.openxmlformats.org/officeDocument/2006/relationships/image" Target="../media/image205.wmf"/><Relationship Id="rId9" Type="http://schemas.openxmlformats.org/officeDocument/2006/relationships/oleObject" Target="../embeddings/oleObject293.bin"/><Relationship Id="rId14" Type="http://schemas.openxmlformats.org/officeDocument/2006/relationships/image" Target="../media/image208.wmf"/><Relationship Id="rId22" Type="http://schemas.openxmlformats.org/officeDocument/2006/relationships/image" Target="../media/image165.wmf"/><Relationship Id="rId27" Type="http://schemas.openxmlformats.org/officeDocument/2006/relationships/oleObject" Target="../embeddings/oleObject302.bin"/><Relationship Id="rId30" Type="http://schemas.openxmlformats.org/officeDocument/2006/relationships/image" Target="../media/image14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oleObject" Target="../embeddings/oleObject309.bin"/><Relationship Id="rId18" Type="http://schemas.openxmlformats.org/officeDocument/2006/relationships/image" Target="../media/image201.wmf"/><Relationship Id="rId3" Type="http://schemas.openxmlformats.org/officeDocument/2006/relationships/oleObject" Target="../embeddings/oleObject304.bin"/><Relationship Id="rId21" Type="http://schemas.openxmlformats.org/officeDocument/2006/relationships/oleObject" Target="../embeddings/oleObject313.bin"/><Relationship Id="rId7" Type="http://schemas.openxmlformats.org/officeDocument/2006/relationships/oleObject" Target="../embeddings/oleObject306.bin"/><Relationship Id="rId12" Type="http://schemas.openxmlformats.org/officeDocument/2006/relationships/image" Target="../media/image212.wmf"/><Relationship Id="rId17" Type="http://schemas.openxmlformats.org/officeDocument/2006/relationships/oleObject" Target="../embeddings/oleObject31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0.wmf"/><Relationship Id="rId20" Type="http://schemas.openxmlformats.org/officeDocument/2006/relationships/image" Target="../media/image202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09.wmf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5.bin"/><Relationship Id="rId15" Type="http://schemas.openxmlformats.org/officeDocument/2006/relationships/oleObject" Target="../embeddings/oleObject310.bin"/><Relationship Id="rId10" Type="http://schemas.openxmlformats.org/officeDocument/2006/relationships/image" Target="../media/image211.wmf"/><Relationship Id="rId19" Type="http://schemas.openxmlformats.org/officeDocument/2006/relationships/oleObject" Target="../embeddings/oleObject312.bin"/><Relationship Id="rId4" Type="http://schemas.openxmlformats.org/officeDocument/2006/relationships/image" Target="../media/image195.wmf"/><Relationship Id="rId9" Type="http://schemas.openxmlformats.org/officeDocument/2006/relationships/oleObject" Target="../embeddings/oleObject307.bin"/><Relationship Id="rId14" Type="http://schemas.openxmlformats.org/officeDocument/2006/relationships/image" Target="../media/image199.wmf"/><Relationship Id="rId22" Type="http://schemas.openxmlformats.org/officeDocument/2006/relationships/image" Target="../media/image21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19.bin"/><Relationship Id="rId18" Type="http://schemas.openxmlformats.org/officeDocument/2006/relationships/image" Target="../media/image221.wmf"/><Relationship Id="rId26" Type="http://schemas.openxmlformats.org/officeDocument/2006/relationships/image" Target="../media/image225.wmf"/><Relationship Id="rId39" Type="http://schemas.openxmlformats.org/officeDocument/2006/relationships/oleObject" Target="../embeddings/oleObject332.bin"/><Relationship Id="rId21" Type="http://schemas.openxmlformats.org/officeDocument/2006/relationships/oleObject" Target="../embeddings/oleObject323.bin"/><Relationship Id="rId34" Type="http://schemas.openxmlformats.org/officeDocument/2006/relationships/image" Target="../media/image229.wmf"/><Relationship Id="rId42" Type="http://schemas.openxmlformats.org/officeDocument/2006/relationships/image" Target="../media/image233.wmf"/><Relationship Id="rId47" Type="http://schemas.openxmlformats.org/officeDocument/2006/relationships/image" Target="../media/image235.wmf"/><Relationship Id="rId7" Type="http://schemas.openxmlformats.org/officeDocument/2006/relationships/oleObject" Target="../embeddings/oleObject31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0.wmf"/><Relationship Id="rId29" Type="http://schemas.openxmlformats.org/officeDocument/2006/relationships/oleObject" Target="../embeddings/oleObject327.bin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16.wmf"/><Relationship Id="rId11" Type="http://schemas.openxmlformats.org/officeDocument/2006/relationships/oleObject" Target="../embeddings/oleObject318.bin"/><Relationship Id="rId24" Type="http://schemas.openxmlformats.org/officeDocument/2006/relationships/image" Target="../media/image224.wmf"/><Relationship Id="rId32" Type="http://schemas.openxmlformats.org/officeDocument/2006/relationships/image" Target="../media/image228.wmf"/><Relationship Id="rId37" Type="http://schemas.openxmlformats.org/officeDocument/2006/relationships/oleObject" Target="../embeddings/oleObject331.bin"/><Relationship Id="rId40" Type="http://schemas.openxmlformats.org/officeDocument/2006/relationships/image" Target="../media/image232.wmf"/><Relationship Id="rId45" Type="http://schemas.openxmlformats.org/officeDocument/2006/relationships/oleObject" Target="../embeddings/oleObject335.bin"/><Relationship Id="rId5" Type="http://schemas.openxmlformats.org/officeDocument/2006/relationships/oleObject" Target="../embeddings/oleObject315.bin"/><Relationship Id="rId15" Type="http://schemas.openxmlformats.org/officeDocument/2006/relationships/oleObject" Target="../embeddings/oleObject320.bin"/><Relationship Id="rId23" Type="http://schemas.openxmlformats.org/officeDocument/2006/relationships/oleObject" Target="../embeddings/oleObject324.bin"/><Relationship Id="rId28" Type="http://schemas.openxmlformats.org/officeDocument/2006/relationships/image" Target="../media/image226.wmf"/><Relationship Id="rId36" Type="http://schemas.openxmlformats.org/officeDocument/2006/relationships/image" Target="../media/image230.wmf"/><Relationship Id="rId10" Type="http://schemas.openxmlformats.org/officeDocument/2006/relationships/image" Target="../media/image218.wmf"/><Relationship Id="rId19" Type="http://schemas.openxmlformats.org/officeDocument/2006/relationships/oleObject" Target="../embeddings/oleObject322.bin"/><Relationship Id="rId31" Type="http://schemas.openxmlformats.org/officeDocument/2006/relationships/oleObject" Target="../embeddings/oleObject328.bin"/><Relationship Id="rId44" Type="http://schemas.openxmlformats.org/officeDocument/2006/relationships/image" Target="../media/image234.wmf"/><Relationship Id="rId4" Type="http://schemas.openxmlformats.org/officeDocument/2006/relationships/image" Target="../media/image215.wmf"/><Relationship Id="rId9" Type="http://schemas.openxmlformats.org/officeDocument/2006/relationships/oleObject" Target="../embeddings/oleObject317.bin"/><Relationship Id="rId14" Type="http://schemas.openxmlformats.org/officeDocument/2006/relationships/image" Target="../media/image86.wmf"/><Relationship Id="rId22" Type="http://schemas.openxmlformats.org/officeDocument/2006/relationships/image" Target="../media/image223.wmf"/><Relationship Id="rId27" Type="http://schemas.openxmlformats.org/officeDocument/2006/relationships/oleObject" Target="../embeddings/oleObject326.bin"/><Relationship Id="rId30" Type="http://schemas.openxmlformats.org/officeDocument/2006/relationships/image" Target="../media/image227.wmf"/><Relationship Id="rId35" Type="http://schemas.openxmlformats.org/officeDocument/2006/relationships/oleObject" Target="../embeddings/oleObject330.bin"/><Relationship Id="rId43" Type="http://schemas.openxmlformats.org/officeDocument/2006/relationships/oleObject" Target="../embeddings/oleObject334.bin"/><Relationship Id="rId8" Type="http://schemas.openxmlformats.org/officeDocument/2006/relationships/image" Target="../media/image217.wmf"/><Relationship Id="rId3" Type="http://schemas.openxmlformats.org/officeDocument/2006/relationships/oleObject" Target="../embeddings/oleObject314.bin"/><Relationship Id="rId12" Type="http://schemas.openxmlformats.org/officeDocument/2006/relationships/image" Target="../media/image219.wmf"/><Relationship Id="rId17" Type="http://schemas.openxmlformats.org/officeDocument/2006/relationships/oleObject" Target="../embeddings/oleObject321.bin"/><Relationship Id="rId25" Type="http://schemas.openxmlformats.org/officeDocument/2006/relationships/oleObject" Target="../embeddings/oleObject325.bin"/><Relationship Id="rId33" Type="http://schemas.openxmlformats.org/officeDocument/2006/relationships/oleObject" Target="../embeddings/oleObject329.bin"/><Relationship Id="rId38" Type="http://schemas.openxmlformats.org/officeDocument/2006/relationships/image" Target="../media/image231.wmf"/><Relationship Id="rId46" Type="http://schemas.openxmlformats.org/officeDocument/2006/relationships/oleObject" Target="../embeddings/oleObject336.bin"/><Relationship Id="rId20" Type="http://schemas.openxmlformats.org/officeDocument/2006/relationships/image" Target="../media/image222.wmf"/><Relationship Id="rId41" Type="http://schemas.openxmlformats.org/officeDocument/2006/relationships/oleObject" Target="../embeddings/oleObject3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9.wmf"/><Relationship Id="rId5" Type="http://schemas.openxmlformats.org/officeDocument/2006/relationships/image" Target="../media/image16.wmf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13" Type="http://schemas.openxmlformats.org/officeDocument/2006/relationships/oleObject" Target="../embeddings/oleObject342.bin"/><Relationship Id="rId3" Type="http://schemas.openxmlformats.org/officeDocument/2006/relationships/oleObject" Target="../embeddings/oleObject337.bin"/><Relationship Id="rId7" Type="http://schemas.openxmlformats.org/officeDocument/2006/relationships/oleObject" Target="../embeddings/oleObject339.bin"/><Relationship Id="rId12" Type="http://schemas.openxmlformats.org/officeDocument/2006/relationships/image" Target="../media/image2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37.wmf"/><Relationship Id="rId11" Type="http://schemas.openxmlformats.org/officeDocument/2006/relationships/oleObject" Target="../embeddings/oleObject341.bin"/><Relationship Id="rId5" Type="http://schemas.openxmlformats.org/officeDocument/2006/relationships/oleObject" Target="../embeddings/oleObject338.bin"/><Relationship Id="rId10" Type="http://schemas.openxmlformats.org/officeDocument/2006/relationships/image" Target="../media/image239.wmf"/><Relationship Id="rId4" Type="http://schemas.openxmlformats.org/officeDocument/2006/relationships/image" Target="../media/image236.wmf"/><Relationship Id="rId9" Type="http://schemas.openxmlformats.org/officeDocument/2006/relationships/oleObject" Target="../embeddings/oleObject340.bin"/><Relationship Id="rId14" Type="http://schemas.openxmlformats.org/officeDocument/2006/relationships/image" Target="../media/image16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42.wmf"/><Relationship Id="rId5" Type="http://schemas.openxmlformats.org/officeDocument/2006/relationships/oleObject" Target="../embeddings/oleObject344.bin"/><Relationship Id="rId4" Type="http://schemas.openxmlformats.org/officeDocument/2006/relationships/image" Target="../media/image241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3" Type="http://schemas.openxmlformats.org/officeDocument/2006/relationships/oleObject" Target="../embeddings/oleObject345.bin"/><Relationship Id="rId7" Type="http://schemas.openxmlformats.org/officeDocument/2006/relationships/oleObject" Target="../embeddings/oleObject3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44.wmf"/><Relationship Id="rId5" Type="http://schemas.openxmlformats.org/officeDocument/2006/relationships/oleObject" Target="../embeddings/oleObject346.bin"/><Relationship Id="rId10" Type="http://schemas.openxmlformats.org/officeDocument/2006/relationships/image" Target="../media/image246.wmf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348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wmf"/><Relationship Id="rId13" Type="http://schemas.openxmlformats.org/officeDocument/2006/relationships/oleObject" Target="../embeddings/oleObject354.bin"/><Relationship Id="rId18" Type="http://schemas.openxmlformats.org/officeDocument/2006/relationships/image" Target="../media/image222.wmf"/><Relationship Id="rId26" Type="http://schemas.openxmlformats.org/officeDocument/2006/relationships/image" Target="../media/image226.wmf"/><Relationship Id="rId3" Type="http://schemas.openxmlformats.org/officeDocument/2006/relationships/oleObject" Target="../embeddings/oleObject349.bin"/><Relationship Id="rId21" Type="http://schemas.openxmlformats.org/officeDocument/2006/relationships/oleObject" Target="../embeddings/oleObject358.bin"/><Relationship Id="rId7" Type="http://schemas.openxmlformats.org/officeDocument/2006/relationships/oleObject" Target="../embeddings/oleObject351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356.bin"/><Relationship Id="rId25" Type="http://schemas.openxmlformats.org/officeDocument/2006/relationships/oleObject" Target="../embeddings/oleObject36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1.wmf"/><Relationship Id="rId20" Type="http://schemas.openxmlformats.org/officeDocument/2006/relationships/image" Target="../media/image249.wmf"/><Relationship Id="rId29" Type="http://schemas.openxmlformats.org/officeDocument/2006/relationships/oleObject" Target="../embeddings/oleObject362.bin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48.wmf"/><Relationship Id="rId11" Type="http://schemas.openxmlformats.org/officeDocument/2006/relationships/oleObject" Target="../embeddings/oleObject353.bin"/><Relationship Id="rId24" Type="http://schemas.openxmlformats.org/officeDocument/2006/relationships/image" Target="../media/image225.wmf"/><Relationship Id="rId5" Type="http://schemas.openxmlformats.org/officeDocument/2006/relationships/oleObject" Target="../embeddings/oleObject350.bin"/><Relationship Id="rId15" Type="http://schemas.openxmlformats.org/officeDocument/2006/relationships/oleObject" Target="../embeddings/oleObject355.bin"/><Relationship Id="rId23" Type="http://schemas.openxmlformats.org/officeDocument/2006/relationships/oleObject" Target="../embeddings/oleObject359.bin"/><Relationship Id="rId28" Type="http://schemas.openxmlformats.org/officeDocument/2006/relationships/image" Target="../media/image227.wmf"/><Relationship Id="rId10" Type="http://schemas.openxmlformats.org/officeDocument/2006/relationships/image" Target="../media/image219.wmf"/><Relationship Id="rId19" Type="http://schemas.openxmlformats.org/officeDocument/2006/relationships/oleObject" Target="../embeddings/oleObject357.bin"/><Relationship Id="rId4" Type="http://schemas.openxmlformats.org/officeDocument/2006/relationships/image" Target="../media/image247.wmf"/><Relationship Id="rId9" Type="http://schemas.openxmlformats.org/officeDocument/2006/relationships/oleObject" Target="../embeddings/oleObject352.bin"/><Relationship Id="rId14" Type="http://schemas.openxmlformats.org/officeDocument/2006/relationships/image" Target="../media/image220.wmf"/><Relationship Id="rId22" Type="http://schemas.openxmlformats.org/officeDocument/2006/relationships/image" Target="../media/image224.wmf"/><Relationship Id="rId27" Type="http://schemas.openxmlformats.org/officeDocument/2006/relationships/oleObject" Target="../embeddings/oleObject361.bin"/><Relationship Id="rId30" Type="http://schemas.openxmlformats.org/officeDocument/2006/relationships/image" Target="../media/image22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368.bin"/><Relationship Id="rId18" Type="http://schemas.openxmlformats.org/officeDocument/2006/relationships/image" Target="../media/image224.wmf"/><Relationship Id="rId26" Type="http://schemas.openxmlformats.org/officeDocument/2006/relationships/image" Target="../media/image228.wmf"/><Relationship Id="rId3" Type="http://schemas.openxmlformats.org/officeDocument/2006/relationships/oleObject" Target="../embeddings/oleObject363.bin"/><Relationship Id="rId21" Type="http://schemas.openxmlformats.org/officeDocument/2006/relationships/oleObject" Target="../embeddings/oleObject372.bin"/><Relationship Id="rId7" Type="http://schemas.openxmlformats.org/officeDocument/2006/relationships/oleObject" Target="../embeddings/oleObject365.bin"/><Relationship Id="rId12" Type="http://schemas.openxmlformats.org/officeDocument/2006/relationships/image" Target="../media/image221.wmf"/><Relationship Id="rId17" Type="http://schemas.openxmlformats.org/officeDocument/2006/relationships/oleObject" Target="../embeddings/oleObject370.bin"/><Relationship Id="rId25" Type="http://schemas.openxmlformats.org/officeDocument/2006/relationships/oleObject" Target="../embeddings/oleObject37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2.wmf"/><Relationship Id="rId20" Type="http://schemas.openxmlformats.org/officeDocument/2006/relationships/image" Target="../media/image225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51.wmf"/><Relationship Id="rId11" Type="http://schemas.openxmlformats.org/officeDocument/2006/relationships/oleObject" Target="../embeddings/oleObject367.bin"/><Relationship Id="rId24" Type="http://schemas.openxmlformats.org/officeDocument/2006/relationships/image" Target="../media/image227.wmf"/><Relationship Id="rId5" Type="http://schemas.openxmlformats.org/officeDocument/2006/relationships/oleObject" Target="../embeddings/oleObject364.bin"/><Relationship Id="rId15" Type="http://schemas.openxmlformats.org/officeDocument/2006/relationships/oleObject" Target="../embeddings/oleObject369.bin"/><Relationship Id="rId23" Type="http://schemas.openxmlformats.org/officeDocument/2006/relationships/oleObject" Target="../embeddings/oleObject373.bin"/><Relationship Id="rId28" Type="http://schemas.openxmlformats.org/officeDocument/2006/relationships/image" Target="../media/image253.wmf"/><Relationship Id="rId10" Type="http://schemas.openxmlformats.org/officeDocument/2006/relationships/image" Target="../media/image220.wmf"/><Relationship Id="rId19" Type="http://schemas.openxmlformats.org/officeDocument/2006/relationships/oleObject" Target="../embeddings/oleObject371.bin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366.bin"/><Relationship Id="rId14" Type="http://schemas.openxmlformats.org/officeDocument/2006/relationships/image" Target="../media/image222.wmf"/><Relationship Id="rId22" Type="http://schemas.openxmlformats.org/officeDocument/2006/relationships/image" Target="../media/image226.wmf"/><Relationship Id="rId27" Type="http://schemas.openxmlformats.org/officeDocument/2006/relationships/oleObject" Target="../embeddings/oleObject375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oleObject" Target="../embeddings/oleObject376.bin"/><Relationship Id="rId7" Type="http://schemas.openxmlformats.org/officeDocument/2006/relationships/oleObject" Target="../embeddings/oleObject3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55.wmf"/><Relationship Id="rId5" Type="http://schemas.openxmlformats.org/officeDocument/2006/relationships/oleObject" Target="../embeddings/oleObject377.bin"/><Relationship Id="rId10" Type="http://schemas.openxmlformats.org/officeDocument/2006/relationships/image" Target="../media/image250.wmf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379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wmf"/><Relationship Id="rId3" Type="http://schemas.openxmlformats.org/officeDocument/2006/relationships/oleObject" Target="../embeddings/oleObject380.bin"/><Relationship Id="rId7" Type="http://schemas.openxmlformats.org/officeDocument/2006/relationships/oleObject" Target="../embeddings/oleObject38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58.wmf"/><Relationship Id="rId5" Type="http://schemas.openxmlformats.org/officeDocument/2006/relationships/oleObject" Target="../embeddings/oleObject381.bin"/><Relationship Id="rId4" Type="http://schemas.openxmlformats.org/officeDocument/2006/relationships/image" Target="../media/image257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wmf"/><Relationship Id="rId13" Type="http://schemas.openxmlformats.org/officeDocument/2006/relationships/oleObject" Target="../embeddings/oleObject388.bin"/><Relationship Id="rId18" Type="http://schemas.openxmlformats.org/officeDocument/2006/relationships/image" Target="../media/image149.wmf"/><Relationship Id="rId26" Type="http://schemas.openxmlformats.org/officeDocument/2006/relationships/image" Target="../media/image266.wmf"/><Relationship Id="rId3" Type="http://schemas.openxmlformats.org/officeDocument/2006/relationships/oleObject" Target="../embeddings/oleObject383.bin"/><Relationship Id="rId21" Type="http://schemas.openxmlformats.org/officeDocument/2006/relationships/oleObject" Target="../embeddings/oleObject392.bin"/><Relationship Id="rId7" Type="http://schemas.openxmlformats.org/officeDocument/2006/relationships/oleObject" Target="../embeddings/oleObject385.bin"/><Relationship Id="rId12" Type="http://schemas.openxmlformats.org/officeDocument/2006/relationships/image" Target="../media/image264.wmf"/><Relationship Id="rId17" Type="http://schemas.openxmlformats.org/officeDocument/2006/relationships/oleObject" Target="../embeddings/oleObject390.bin"/><Relationship Id="rId25" Type="http://schemas.openxmlformats.org/officeDocument/2006/relationships/oleObject" Target="../embeddings/oleObject39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6.wmf"/><Relationship Id="rId20" Type="http://schemas.openxmlformats.org/officeDocument/2006/relationships/image" Target="../media/image164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61.wmf"/><Relationship Id="rId11" Type="http://schemas.openxmlformats.org/officeDocument/2006/relationships/oleObject" Target="../embeddings/oleObject387.bin"/><Relationship Id="rId24" Type="http://schemas.openxmlformats.org/officeDocument/2006/relationships/image" Target="../media/image135.wmf"/><Relationship Id="rId5" Type="http://schemas.openxmlformats.org/officeDocument/2006/relationships/oleObject" Target="../embeddings/oleObject384.bin"/><Relationship Id="rId15" Type="http://schemas.openxmlformats.org/officeDocument/2006/relationships/oleObject" Target="../embeddings/oleObject389.bin"/><Relationship Id="rId23" Type="http://schemas.openxmlformats.org/officeDocument/2006/relationships/oleObject" Target="../embeddings/oleObject393.bin"/><Relationship Id="rId10" Type="http://schemas.openxmlformats.org/officeDocument/2006/relationships/image" Target="../media/image263.wmf"/><Relationship Id="rId19" Type="http://schemas.openxmlformats.org/officeDocument/2006/relationships/oleObject" Target="../embeddings/oleObject391.bin"/><Relationship Id="rId4" Type="http://schemas.openxmlformats.org/officeDocument/2006/relationships/image" Target="../media/image260.wmf"/><Relationship Id="rId9" Type="http://schemas.openxmlformats.org/officeDocument/2006/relationships/oleObject" Target="../embeddings/oleObject386.bin"/><Relationship Id="rId14" Type="http://schemas.openxmlformats.org/officeDocument/2006/relationships/image" Target="../media/image265.wmf"/><Relationship Id="rId22" Type="http://schemas.openxmlformats.org/officeDocument/2006/relationships/image" Target="../media/image165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13" Type="http://schemas.openxmlformats.org/officeDocument/2006/relationships/oleObject" Target="../embeddings/oleObject400.bin"/><Relationship Id="rId18" Type="http://schemas.openxmlformats.org/officeDocument/2006/relationships/image" Target="../media/image165.wmf"/><Relationship Id="rId3" Type="http://schemas.openxmlformats.org/officeDocument/2006/relationships/oleObject" Target="../embeddings/oleObject395.bin"/><Relationship Id="rId21" Type="http://schemas.openxmlformats.org/officeDocument/2006/relationships/oleObject" Target="../embeddings/oleObject404.bin"/><Relationship Id="rId7" Type="http://schemas.openxmlformats.org/officeDocument/2006/relationships/oleObject" Target="../embeddings/oleObject397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40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4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68.wmf"/><Relationship Id="rId11" Type="http://schemas.openxmlformats.org/officeDocument/2006/relationships/oleObject" Target="../embeddings/oleObject399.bin"/><Relationship Id="rId5" Type="http://schemas.openxmlformats.org/officeDocument/2006/relationships/oleObject" Target="../embeddings/oleObject396.bin"/><Relationship Id="rId15" Type="http://schemas.openxmlformats.org/officeDocument/2006/relationships/oleObject" Target="../embeddings/oleObject401.bin"/><Relationship Id="rId10" Type="http://schemas.openxmlformats.org/officeDocument/2006/relationships/image" Target="../media/image265.wmf"/><Relationship Id="rId19" Type="http://schemas.openxmlformats.org/officeDocument/2006/relationships/oleObject" Target="../embeddings/oleObject403.bin"/><Relationship Id="rId4" Type="http://schemas.openxmlformats.org/officeDocument/2006/relationships/image" Target="../media/image267.wmf"/><Relationship Id="rId9" Type="http://schemas.openxmlformats.org/officeDocument/2006/relationships/oleObject" Target="../embeddings/oleObject398.bin"/><Relationship Id="rId14" Type="http://schemas.openxmlformats.org/officeDocument/2006/relationships/image" Target="../media/image149.wmf"/><Relationship Id="rId22" Type="http://schemas.openxmlformats.org/officeDocument/2006/relationships/image" Target="../media/image266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13" Type="http://schemas.openxmlformats.org/officeDocument/2006/relationships/oleObject" Target="../embeddings/oleObject410.bin"/><Relationship Id="rId18" Type="http://schemas.openxmlformats.org/officeDocument/2006/relationships/image" Target="../media/image276.wmf"/><Relationship Id="rId3" Type="http://schemas.openxmlformats.org/officeDocument/2006/relationships/oleObject" Target="../embeddings/oleObject405.bin"/><Relationship Id="rId21" Type="http://schemas.openxmlformats.org/officeDocument/2006/relationships/oleObject" Target="../embeddings/oleObject414.bin"/><Relationship Id="rId7" Type="http://schemas.openxmlformats.org/officeDocument/2006/relationships/oleObject" Target="../embeddings/oleObject407.bin"/><Relationship Id="rId12" Type="http://schemas.openxmlformats.org/officeDocument/2006/relationships/image" Target="../media/image273.wmf"/><Relationship Id="rId17" Type="http://schemas.openxmlformats.org/officeDocument/2006/relationships/oleObject" Target="../embeddings/oleObject4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5.wmf"/><Relationship Id="rId20" Type="http://schemas.openxmlformats.org/officeDocument/2006/relationships/image" Target="../media/image277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70.wmf"/><Relationship Id="rId11" Type="http://schemas.openxmlformats.org/officeDocument/2006/relationships/oleObject" Target="../embeddings/oleObject409.bin"/><Relationship Id="rId24" Type="http://schemas.openxmlformats.org/officeDocument/2006/relationships/image" Target="../media/image279.wmf"/><Relationship Id="rId5" Type="http://schemas.openxmlformats.org/officeDocument/2006/relationships/oleObject" Target="../embeddings/oleObject406.bin"/><Relationship Id="rId15" Type="http://schemas.openxmlformats.org/officeDocument/2006/relationships/oleObject" Target="../embeddings/oleObject411.bin"/><Relationship Id="rId23" Type="http://schemas.openxmlformats.org/officeDocument/2006/relationships/oleObject" Target="../embeddings/oleObject415.bin"/><Relationship Id="rId10" Type="http://schemas.openxmlformats.org/officeDocument/2006/relationships/image" Target="../media/image272.wmf"/><Relationship Id="rId19" Type="http://schemas.openxmlformats.org/officeDocument/2006/relationships/oleObject" Target="../embeddings/oleObject413.bin"/><Relationship Id="rId4" Type="http://schemas.openxmlformats.org/officeDocument/2006/relationships/image" Target="../media/image269.wmf"/><Relationship Id="rId9" Type="http://schemas.openxmlformats.org/officeDocument/2006/relationships/oleObject" Target="../embeddings/oleObject408.bin"/><Relationship Id="rId14" Type="http://schemas.openxmlformats.org/officeDocument/2006/relationships/image" Target="../media/image274.wmf"/><Relationship Id="rId22" Type="http://schemas.openxmlformats.org/officeDocument/2006/relationships/image" Target="../media/image27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4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wmf"/><Relationship Id="rId13" Type="http://schemas.openxmlformats.org/officeDocument/2006/relationships/oleObject" Target="../embeddings/oleObject421.bin"/><Relationship Id="rId18" Type="http://schemas.openxmlformats.org/officeDocument/2006/relationships/image" Target="../media/image287.wmf"/><Relationship Id="rId3" Type="http://schemas.openxmlformats.org/officeDocument/2006/relationships/oleObject" Target="../embeddings/oleObject416.bin"/><Relationship Id="rId7" Type="http://schemas.openxmlformats.org/officeDocument/2006/relationships/oleObject" Target="../embeddings/oleObject418.bin"/><Relationship Id="rId12" Type="http://schemas.openxmlformats.org/officeDocument/2006/relationships/image" Target="../media/image284.wmf"/><Relationship Id="rId17" Type="http://schemas.openxmlformats.org/officeDocument/2006/relationships/oleObject" Target="../embeddings/oleObject4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6.wmf"/><Relationship Id="rId20" Type="http://schemas.openxmlformats.org/officeDocument/2006/relationships/image" Target="../media/image288.wmf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81.wmf"/><Relationship Id="rId11" Type="http://schemas.openxmlformats.org/officeDocument/2006/relationships/oleObject" Target="../embeddings/oleObject420.bin"/><Relationship Id="rId5" Type="http://schemas.openxmlformats.org/officeDocument/2006/relationships/oleObject" Target="../embeddings/oleObject417.bin"/><Relationship Id="rId15" Type="http://schemas.openxmlformats.org/officeDocument/2006/relationships/oleObject" Target="../embeddings/oleObject422.bin"/><Relationship Id="rId10" Type="http://schemas.openxmlformats.org/officeDocument/2006/relationships/image" Target="../media/image283.wmf"/><Relationship Id="rId19" Type="http://schemas.openxmlformats.org/officeDocument/2006/relationships/oleObject" Target="../embeddings/oleObject424.bin"/><Relationship Id="rId4" Type="http://schemas.openxmlformats.org/officeDocument/2006/relationships/image" Target="../media/image280.wmf"/><Relationship Id="rId9" Type="http://schemas.openxmlformats.org/officeDocument/2006/relationships/oleObject" Target="../embeddings/oleObject419.bin"/><Relationship Id="rId14" Type="http://schemas.openxmlformats.org/officeDocument/2006/relationships/image" Target="../media/image285.wmf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30.bin"/><Relationship Id="rId18" Type="http://schemas.openxmlformats.org/officeDocument/2006/relationships/image" Target="../media/image296.wmf"/><Relationship Id="rId26" Type="http://schemas.openxmlformats.org/officeDocument/2006/relationships/image" Target="../media/image264.wmf"/><Relationship Id="rId39" Type="http://schemas.openxmlformats.org/officeDocument/2006/relationships/oleObject" Target="../embeddings/oleObject443.bin"/><Relationship Id="rId21" Type="http://schemas.openxmlformats.org/officeDocument/2006/relationships/oleObject" Target="../embeddings/oleObject434.bin"/><Relationship Id="rId34" Type="http://schemas.openxmlformats.org/officeDocument/2006/relationships/image" Target="../media/image164.wmf"/><Relationship Id="rId7" Type="http://schemas.openxmlformats.org/officeDocument/2006/relationships/oleObject" Target="../embeddings/oleObject427.bin"/><Relationship Id="rId12" Type="http://schemas.openxmlformats.org/officeDocument/2006/relationships/image" Target="../media/image293.wmf"/><Relationship Id="rId17" Type="http://schemas.openxmlformats.org/officeDocument/2006/relationships/oleObject" Target="../embeddings/oleObject432.bin"/><Relationship Id="rId25" Type="http://schemas.openxmlformats.org/officeDocument/2006/relationships/oleObject" Target="../embeddings/oleObject436.bin"/><Relationship Id="rId33" Type="http://schemas.openxmlformats.org/officeDocument/2006/relationships/oleObject" Target="../embeddings/oleObject440.bin"/><Relationship Id="rId38" Type="http://schemas.openxmlformats.org/officeDocument/2006/relationships/image" Target="../media/image13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5.wmf"/><Relationship Id="rId20" Type="http://schemas.openxmlformats.org/officeDocument/2006/relationships/image" Target="../media/image297.wmf"/><Relationship Id="rId29" Type="http://schemas.openxmlformats.org/officeDocument/2006/relationships/oleObject" Target="../embeddings/oleObject438.bin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90.wmf"/><Relationship Id="rId11" Type="http://schemas.openxmlformats.org/officeDocument/2006/relationships/oleObject" Target="../embeddings/oleObject429.bin"/><Relationship Id="rId24" Type="http://schemas.openxmlformats.org/officeDocument/2006/relationships/image" Target="../media/image299.wmf"/><Relationship Id="rId32" Type="http://schemas.openxmlformats.org/officeDocument/2006/relationships/image" Target="../media/image149.wmf"/><Relationship Id="rId37" Type="http://schemas.openxmlformats.org/officeDocument/2006/relationships/oleObject" Target="../embeddings/oleObject442.bin"/><Relationship Id="rId40" Type="http://schemas.openxmlformats.org/officeDocument/2006/relationships/image" Target="../media/image266.wmf"/><Relationship Id="rId5" Type="http://schemas.openxmlformats.org/officeDocument/2006/relationships/oleObject" Target="../embeddings/oleObject426.bin"/><Relationship Id="rId15" Type="http://schemas.openxmlformats.org/officeDocument/2006/relationships/oleObject" Target="../embeddings/oleObject431.bin"/><Relationship Id="rId23" Type="http://schemas.openxmlformats.org/officeDocument/2006/relationships/oleObject" Target="../embeddings/oleObject435.bin"/><Relationship Id="rId28" Type="http://schemas.openxmlformats.org/officeDocument/2006/relationships/image" Target="../media/image265.wmf"/><Relationship Id="rId36" Type="http://schemas.openxmlformats.org/officeDocument/2006/relationships/image" Target="../media/image165.wmf"/><Relationship Id="rId10" Type="http://schemas.openxmlformats.org/officeDocument/2006/relationships/image" Target="../media/image292.wmf"/><Relationship Id="rId19" Type="http://schemas.openxmlformats.org/officeDocument/2006/relationships/oleObject" Target="../embeddings/oleObject433.bin"/><Relationship Id="rId31" Type="http://schemas.openxmlformats.org/officeDocument/2006/relationships/oleObject" Target="../embeddings/oleObject439.bin"/><Relationship Id="rId4" Type="http://schemas.openxmlformats.org/officeDocument/2006/relationships/image" Target="../media/image289.wmf"/><Relationship Id="rId9" Type="http://schemas.openxmlformats.org/officeDocument/2006/relationships/oleObject" Target="../embeddings/oleObject428.bin"/><Relationship Id="rId14" Type="http://schemas.openxmlformats.org/officeDocument/2006/relationships/image" Target="../media/image294.wmf"/><Relationship Id="rId22" Type="http://schemas.openxmlformats.org/officeDocument/2006/relationships/image" Target="../media/image298.wmf"/><Relationship Id="rId27" Type="http://schemas.openxmlformats.org/officeDocument/2006/relationships/oleObject" Target="../embeddings/oleObject437.bin"/><Relationship Id="rId30" Type="http://schemas.openxmlformats.org/officeDocument/2006/relationships/image" Target="../media/image86.wmf"/><Relationship Id="rId35" Type="http://schemas.openxmlformats.org/officeDocument/2006/relationships/oleObject" Target="../embeddings/oleObject441.bin"/><Relationship Id="rId8" Type="http://schemas.openxmlformats.org/officeDocument/2006/relationships/image" Target="../media/image291.wmf"/><Relationship Id="rId3" Type="http://schemas.openxmlformats.org/officeDocument/2006/relationships/oleObject" Target="../embeddings/oleObject425.bin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49.bin"/><Relationship Id="rId18" Type="http://schemas.openxmlformats.org/officeDocument/2006/relationships/image" Target="../media/image302.wmf"/><Relationship Id="rId26" Type="http://schemas.openxmlformats.org/officeDocument/2006/relationships/image" Target="../media/image265.wmf"/><Relationship Id="rId21" Type="http://schemas.openxmlformats.org/officeDocument/2006/relationships/oleObject" Target="../embeddings/oleObject453.bin"/><Relationship Id="rId34" Type="http://schemas.openxmlformats.org/officeDocument/2006/relationships/image" Target="../media/image165.wmf"/><Relationship Id="rId7" Type="http://schemas.openxmlformats.org/officeDocument/2006/relationships/oleObject" Target="../embeddings/oleObject446.bin"/><Relationship Id="rId12" Type="http://schemas.openxmlformats.org/officeDocument/2006/relationships/image" Target="../media/image294.wmf"/><Relationship Id="rId17" Type="http://schemas.openxmlformats.org/officeDocument/2006/relationships/oleObject" Target="../embeddings/oleObject451.bin"/><Relationship Id="rId25" Type="http://schemas.openxmlformats.org/officeDocument/2006/relationships/oleObject" Target="../embeddings/oleObject455.bin"/><Relationship Id="rId33" Type="http://schemas.openxmlformats.org/officeDocument/2006/relationships/oleObject" Target="../embeddings/oleObject459.bin"/><Relationship Id="rId38" Type="http://schemas.openxmlformats.org/officeDocument/2006/relationships/image" Target="../media/image266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96.wmf"/><Relationship Id="rId20" Type="http://schemas.openxmlformats.org/officeDocument/2006/relationships/image" Target="../media/image298.wmf"/><Relationship Id="rId29" Type="http://schemas.openxmlformats.org/officeDocument/2006/relationships/oleObject" Target="../embeddings/oleObject457.bin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01.wmf"/><Relationship Id="rId11" Type="http://schemas.openxmlformats.org/officeDocument/2006/relationships/oleObject" Target="../embeddings/oleObject448.bin"/><Relationship Id="rId24" Type="http://schemas.openxmlformats.org/officeDocument/2006/relationships/image" Target="../media/image264.wmf"/><Relationship Id="rId32" Type="http://schemas.openxmlformats.org/officeDocument/2006/relationships/image" Target="../media/image164.wmf"/><Relationship Id="rId37" Type="http://schemas.openxmlformats.org/officeDocument/2006/relationships/oleObject" Target="../embeddings/oleObject461.bin"/><Relationship Id="rId5" Type="http://schemas.openxmlformats.org/officeDocument/2006/relationships/oleObject" Target="../embeddings/oleObject445.bin"/><Relationship Id="rId15" Type="http://schemas.openxmlformats.org/officeDocument/2006/relationships/oleObject" Target="../embeddings/oleObject450.bin"/><Relationship Id="rId23" Type="http://schemas.openxmlformats.org/officeDocument/2006/relationships/oleObject" Target="../embeddings/oleObject454.bin"/><Relationship Id="rId28" Type="http://schemas.openxmlformats.org/officeDocument/2006/relationships/image" Target="../media/image86.wmf"/><Relationship Id="rId36" Type="http://schemas.openxmlformats.org/officeDocument/2006/relationships/image" Target="../media/image135.wmf"/><Relationship Id="rId10" Type="http://schemas.openxmlformats.org/officeDocument/2006/relationships/image" Target="../media/image293.wmf"/><Relationship Id="rId19" Type="http://schemas.openxmlformats.org/officeDocument/2006/relationships/oleObject" Target="../embeddings/oleObject452.bin"/><Relationship Id="rId31" Type="http://schemas.openxmlformats.org/officeDocument/2006/relationships/oleObject" Target="../embeddings/oleObject458.bin"/><Relationship Id="rId4" Type="http://schemas.openxmlformats.org/officeDocument/2006/relationships/image" Target="../media/image300.wmf"/><Relationship Id="rId9" Type="http://schemas.openxmlformats.org/officeDocument/2006/relationships/oleObject" Target="../embeddings/oleObject447.bin"/><Relationship Id="rId14" Type="http://schemas.openxmlformats.org/officeDocument/2006/relationships/image" Target="../media/image295.wmf"/><Relationship Id="rId22" Type="http://schemas.openxmlformats.org/officeDocument/2006/relationships/image" Target="../media/image291.wmf"/><Relationship Id="rId27" Type="http://schemas.openxmlformats.org/officeDocument/2006/relationships/oleObject" Target="../embeddings/oleObject456.bin"/><Relationship Id="rId30" Type="http://schemas.openxmlformats.org/officeDocument/2006/relationships/image" Target="../media/image149.wmf"/><Relationship Id="rId35" Type="http://schemas.openxmlformats.org/officeDocument/2006/relationships/oleObject" Target="../embeddings/oleObject460.bin"/><Relationship Id="rId8" Type="http://schemas.openxmlformats.org/officeDocument/2006/relationships/image" Target="../media/image292.wmf"/><Relationship Id="rId3" Type="http://schemas.openxmlformats.org/officeDocument/2006/relationships/oleObject" Target="../embeddings/oleObject444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wmf"/><Relationship Id="rId13" Type="http://schemas.openxmlformats.org/officeDocument/2006/relationships/oleObject" Target="../embeddings/oleObject466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463.bin"/><Relationship Id="rId12" Type="http://schemas.openxmlformats.org/officeDocument/2006/relationships/image" Target="../media/image30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303.wmf"/><Relationship Id="rId11" Type="http://schemas.openxmlformats.org/officeDocument/2006/relationships/oleObject" Target="../embeddings/oleObject465.bin"/><Relationship Id="rId5" Type="http://schemas.openxmlformats.org/officeDocument/2006/relationships/oleObject" Target="../embeddings/oleObject462.bin"/><Relationship Id="rId10" Type="http://schemas.openxmlformats.org/officeDocument/2006/relationships/image" Target="../media/image305.wmf"/><Relationship Id="rId4" Type="http://schemas.openxmlformats.org/officeDocument/2006/relationships/image" Target="../media/image308.png"/><Relationship Id="rId9" Type="http://schemas.openxmlformats.org/officeDocument/2006/relationships/oleObject" Target="../embeddings/oleObject464.bin"/><Relationship Id="rId14" Type="http://schemas.openxmlformats.org/officeDocument/2006/relationships/image" Target="../media/image307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9.bin"/><Relationship Id="rId13" Type="http://schemas.openxmlformats.org/officeDocument/2006/relationships/image" Target="../media/image307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4.wmf"/><Relationship Id="rId12" Type="http://schemas.openxmlformats.org/officeDocument/2006/relationships/oleObject" Target="../embeddings/oleObject47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468.bin"/><Relationship Id="rId11" Type="http://schemas.openxmlformats.org/officeDocument/2006/relationships/image" Target="../media/image306.wmf"/><Relationship Id="rId5" Type="http://schemas.openxmlformats.org/officeDocument/2006/relationships/image" Target="../media/image303.wmf"/><Relationship Id="rId10" Type="http://schemas.openxmlformats.org/officeDocument/2006/relationships/oleObject" Target="../embeddings/oleObject470.bin"/><Relationship Id="rId4" Type="http://schemas.openxmlformats.org/officeDocument/2006/relationships/oleObject" Target="../embeddings/oleObject467.bin"/><Relationship Id="rId9" Type="http://schemas.openxmlformats.org/officeDocument/2006/relationships/image" Target="../media/image305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4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473.bin"/><Relationship Id="rId11" Type="http://schemas.openxmlformats.org/officeDocument/2006/relationships/image" Target="../media/image312.wmf"/><Relationship Id="rId5" Type="http://schemas.openxmlformats.org/officeDocument/2006/relationships/image" Target="../media/image309.wmf"/><Relationship Id="rId10" Type="http://schemas.openxmlformats.org/officeDocument/2006/relationships/oleObject" Target="../embeddings/oleObject475.bin"/><Relationship Id="rId4" Type="http://schemas.openxmlformats.org/officeDocument/2006/relationships/oleObject" Target="../embeddings/oleObject472.bin"/><Relationship Id="rId9" Type="http://schemas.openxmlformats.org/officeDocument/2006/relationships/image" Target="../media/image31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477.bin"/><Relationship Id="rId5" Type="http://schemas.openxmlformats.org/officeDocument/2006/relationships/image" Target="../media/image313.wmf"/><Relationship Id="rId4" Type="http://schemas.openxmlformats.org/officeDocument/2006/relationships/oleObject" Target="../embeddings/oleObject476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4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317.emf"/><Relationship Id="rId5" Type="http://schemas.openxmlformats.org/officeDocument/2006/relationships/image" Target="../media/image315.wmf"/><Relationship Id="rId4" Type="http://schemas.openxmlformats.org/officeDocument/2006/relationships/oleObject" Target="../embeddings/oleObject47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481.bin"/><Relationship Id="rId5" Type="http://schemas.openxmlformats.org/officeDocument/2006/relationships/image" Target="../media/image316.wmf"/><Relationship Id="rId4" Type="http://schemas.openxmlformats.org/officeDocument/2006/relationships/oleObject" Target="../embeddings/oleObject480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482.bin"/><Relationship Id="rId5" Type="http://schemas.openxmlformats.org/officeDocument/2006/relationships/image" Target="../media/image319.png"/><Relationship Id="rId4" Type="http://schemas.openxmlformats.org/officeDocument/2006/relationships/image" Target="../media/image3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255800" y="2466975"/>
            <a:ext cx="279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b="0" dirty="0">
                <a:latin typeface="Arial" pitchFamily="34" charset="0"/>
                <a:cs typeface="Arial" pitchFamily="34" charset="0"/>
              </a:rPr>
              <a:t>Prof. David R. Jackson</a:t>
            </a:r>
          </a:p>
          <a:p>
            <a:pPr algn="ctr" eaLnBrk="0" hangingPunct="0"/>
            <a:r>
              <a:rPr lang="en-US" sz="2000" b="0" dirty="0">
                <a:latin typeface="Arial" pitchFamily="34" charset="0"/>
                <a:cs typeface="Arial" pitchFamily="34" charset="0"/>
              </a:rPr>
              <a:t>Dept. of ECE</a:t>
            </a:r>
          </a:p>
        </p:txBody>
      </p: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657724" y="3571875"/>
            <a:ext cx="26803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Notes 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ECE 5317-6351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Microwave Engineering</a:t>
            </a:r>
          </a:p>
        </p:txBody>
      </p:sp>
      <p:sp>
        <p:nvSpPr>
          <p:cNvPr id="27652" name="Text Box 19"/>
          <p:cNvSpPr txBox="1">
            <a:spLocks noChangeArrowheads="1"/>
          </p:cNvSpPr>
          <p:nvPr/>
        </p:nvSpPr>
        <p:spPr bwMode="auto">
          <a:xfrm>
            <a:off x="3905250" y="1968500"/>
            <a:ext cx="147161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>
                <a:latin typeface="Arial" pitchFamily="34" charset="0"/>
                <a:cs typeface="Arial" pitchFamily="34" charset="0"/>
              </a:rPr>
              <a:t>Fall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2019</a:t>
            </a:r>
            <a:endParaRPr lang="en-US" sz="24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3333750" y="4114800"/>
            <a:ext cx="52768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Transmission </a:t>
            </a:r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Lines </a:t>
            </a:r>
          </a:p>
          <a:p>
            <a:pPr algn="ctr" eaLnBrk="0" hangingPunct="0"/>
            <a:r>
              <a:rPr lang="en-US" sz="28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Part 1: TL Theory</a:t>
            </a:r>
            <a:endParaRPr lang="en-US" sz="28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7" name="Picture 6" descr="0-R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575" y="5514975"/>
            <a:ext cx="152876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72" y="3310466"/>
            <a:ext cx="2336629" cy="33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757060" y="142101"/>
            <a:ext cx="221549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+mn-lt"/>
              </a:rPr>
              <a:t>Adapted from notes by Prof. Jeffery T. Williams</a:t>
            </a:r>
            <a:endParaRPr lang="en-US" sz="14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8" name="Text Box 3"/>
          <p:cNvSpPr txBox="1">
            <a:spLocks noChangeArrowheads="1"/>
          </p:cNvSpPr>
          <p:nvPr/>
        </p:nvSpPr>
        <p:spPr bwMode="auto">
          <a:xfrm>
            <a:off x="554038" y="2517775"/>
            <a:ext cx="12938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Note that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1187450" y="1050925"/>
          <a:ext cx="6629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4" name="Equation" r:id="rId4" imgW="3606480" imgH="507960" progId="Equation.DSMT4">
                  <p:embed/>
                </p:oleObj>
              </mc:Choice>
              <mc:Fallback>
                <p:oleObj name="Equation" r:id="rId4" imgW="36064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0925"/>
                        <a:ext cx="6629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950913" y="3148013"/>
          <a:ext cx="75660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5" name="Equation" r:id="rId6" imgW="4216320" imgH="266400" progId="Equation.DSMT4">
                  <p:embed/>
                </p:oleObj>
              </mc:Choice>
              <mc:Fallback>
                <p:oleObj name="Equation" r:id="rId6" imgW="421632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148013"/>
                        <a:ext cx="75660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1599892" y="4047408"/>
          <a:ext cx="6249698" cy="97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6" name="Equation" r:id="rId8" imgW="3568680" imgH="558720" progId="Equation.DSMT4">
                  <p:embed/>
                </p:oleObj>
              </mc:Choice>
              <mc:Fallback>
                <p:oleObj name="Equation" r:id="rId8" imgW="3568680" imgH="558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892" y="4047408"/>
                        <a:ext cx="6249698" cy="978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619125" y="5759450"/>
            <a:ext cx="2457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Then we can write: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3297238" y="5554663"/>
          <a:ext cx="19558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77" name="Equation" r:id="rId10" imgW="1143000" imgH="507960" progId="Equation.DSMT4">
                  <p:embed/>
                </p:oleObj>
              </mc:Choice>
              <mc:Fallback>
                <p:oleObj name="Equation" r:id="rId10" imgW="1143000" imgH="507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5554663"/>
                        <a:ext cx="1955800" cy="8683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291" name="Text Box 11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2" name="Text Box 3"/>
          <p:cNvSpPr txBox="1">
            <a:spLocks noChangeArrowheads="1"/>
          </p:cNvSpPr>
          <p:nvPr/>
        </p:nvSpPr>
        <p:spPr bwMode="auto">
          <a:xfrm>
            <a:off x="1552576" y="1174750"/>
            <a:ext cx="108743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Define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sp>
        <p:nvSpPr>
          <p:cNvPr id="97293" name="Text Box 4"/>
          <p:cNvSpPr txBox="1">
            <a:spLocks noChangeArrowheads="1"/>
          </p:cNvSpPr>
          <p:nvPr/>
        </p:nvSpPr>
        <p:spPr bwMode="auto">
          <a:xfrm>
            <a:off x="979050" y="4320538"/>
            <a:ext cx="1526639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We have: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97294" name="Text Box 9"/>
          <p:cNvSpPr txBox="1">
            <a:spLocks noChangeArrowheads="1"/>
          </p:cNvSpPr>
          <p:nvPr/>
        </p:nvSpPr>
        <p:spPr bwMode="auto">
          <a:xfrm>
            <a:off x="1162050" y="2363788"/>
            <a:ext cx="1349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Solution: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2779713" y="1125538"/>
          <a:ext cx="1311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3" name="Equation" r:id="rId4" imgW="685800" imgH="266400" progId="Equation.DSMT4">
                  <p:embed/>
                </p:oleObj>
              </mc:Choice>
              <mc:Fallback>
                <p:oleObj name="Equation" r:id="rId4" imgW="685800" imgH="266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1125538"/>
                        <a:ext cx="1311275" cy="5111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2586038" y="2306638"/>
          <a:ext cx="31591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4" name="Equation" r:id="rId6" imgW="1574640" imgH="266400" progId="Equation.DSMT4">
                  <p:embed/>
                </p:oleObj>
              </mc:Choice>
              <mc:Fallback>
                <p:oleObj name="Equation" r:id="rId6" imgW="157464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2306638"/>
                        <a:ext cx="315912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555875" y="4262438"/>
          <a:ext cx="3682174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5" name="Equation" r:id="rId8" imgW="1765080" imgH="266400" progId="Equation.DSMT4">
                  <p:embed/>
                </p:oleObj>
              </mc:Choice>
              <mc:Fallback>
                <p:oleObj name="Equation" r:id="rId8" imgW="1765080" imgH="266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262438"/>
                        <a:ext cx="3682174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5808663" y="976665"/>
          <a:ext cx="2659062" cy="93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26" name="Equation" r:id="rId10" imgW="1473120" imgH="520560" progId="Equation.DSMT4">
                  <p:embed/>
                </p:oleObj>
              </mc:Choice>
              <mc:Fallback>
                <p:oleObj name="Equation" r:id="rId10" imgW="1473120" imgH="5205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976665"/>
                        <a:ext cx="2659062" cy="939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5" name="Text Box 18"/>
          <p:cNvSpPr txBox="1">
            <a:spLocks noChangeArrowheads="1"/>
          </p:cNvSpPr>
          <p:nvPr/>
        </p:nvSpPr>
        <p:spPr bwMode="auto">
          <a:xfrm>
            <a:off x="4911725" y="1200150"/>
            <a:ext cx="8096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Then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97297" name="Text Box 20"/>
          <p:cNvSpPr txBox="1">
            <a:spLocks noChangeArrowheads="1"/>
          </p:cNvSpPr>
          <p:nvPr/>
        </p:nvSpPr>
        <p:spPr bwMode="auto">
          <a:xfrm>
            <a:off x="2051050" y="3113088"/>
            <a:ext cx="4073551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i="1" dirty="0">
                <a:solidFill>
                  <a:srgbClr val="000000"/>
                </a:solidFill>
                <a:sym typeface="Symbol" pitchFamily="18" charset="2"/>
              </a:rPr>
              <a:t></a:t>
            </a:r>
            <a:r>
              <a:rPr lang="en-US" b="0" dirty="0">
                <a:solidFill>
                  <a:srgbClr val="000000"/>
                </a:solidFill>
                <a:sym typeface="Symbol" pitchFamily="18" charset="2"/>
              </a:rPr>
              <a:t>  is called the </a:t>
            </a:r>
            <a:r>
              <a:rPr lang="en-US" b="0" dirty="0" smtClean="0">
                <a:solidFill>
                  <a:srgbClr val="000000"/>
                </a:solidFill>
                <a:sym typeface="Symbol" pitchFamily="18" charset="2"/>
              </a:rPr>
              <a:t>“propagation constant”.</a:t>
            </a:r>
            <a:endParaRPr lang="en-US" b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62100" y="5534025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Question: Which sign of the square root is correct?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3" name="Text Box 4"/>
          <p:cNvSpPr txBox="1">
            <a:spLocks noChangeArrowheads="1"/>
          </p:cNvSpPr>
          <p:nvPr/>
        </p:nvSpPr>
        <p:spPr bwMode="auto">
          <a:xfrm>
            <a:off x="736600" y="2694738"/>
            <a:ext cx="266382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Principal square root: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1016000" y="3359900"/>
          <a:ext cx="14351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0" name="Equation" r:id="rId4" imgW="825480" imgH="241200" progId="Equation.DSMT4">
                  <p:embed/>
                </p:oleObj>
              </mc:Choice>
              <mc:Fallback>
                <p:oleObj name="Equation" r:id="rId4" imgW="8254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359900"/>
                        <a:ext cx="14351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2602003" y="3372600"/>
          <a:ext cx="1521405" cy="374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1" name="Equation" r:id="rId6" imgW="723600" imgH="177480" progId="Equation.DSMT4">
                  <p:embed/>
                </p:oleObj>
              </mc:Choice>
              <mc:Fallback>
                <p:oleObj name="Equation" r:id="rId6" imgW="7236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003" y="3372600"/>
                        <a:ext cx="1521405" cy="37458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245771" name="Object 11"/>
          <p:cNvGraphicFramePr>
            <a:graphicFrameLocks noChangeAspect="1"/>
          </p:cNvGraphicFramePr>
          <p:nvPr/>
        </p:nvGraphicFramePr>
        <p:xfrm>
          <a:off x="2629354" y="1050533"/>
          <a:ext cx="336745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2" name="Equation" r:id="rId8" imgW="1765080" imgH="266400" progId="Equation.DSMT4">
                  <p:embed/>
                </p:oleObj>
              </mc:Choice>
              <mc:Fallback>
                <p:oleObj name="Equation" r:id="rId8" imgW="1765080" imgH="266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354" y="1050533"/>
                        <a:ext cx="336745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30904" y="1836346"/>
            <a:ext cx="393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We choose the </a:t>
            </a:r>
            <a:r>
              <a:rPr lang="en-US" b="0" u="sng" dirty="0" smtClean="0"/>
              <a:t>principal square root</a:t>
            </a:r>
            <a:r>
              <a:rPr lang="en-US" b="0" dirty="0" smtClean="0"/>
              <a:t>.</a:t>
            </a:r>
            <a:endParaRPr lang="en-US" b="0" i="1" dirty="0"/>
          </a:p>
        </p:txBody>
      </p:sp>
      <p:sp>
        <p:nvSpPr>
          <p:cNvPr id="21" name="Right Arrow 20"/>
          <p:cNvSpPr/>
          <p:nvPr/>
        </p:nvSpPr>
        <p:spPr>
          <a:xfrm>
            <a:off x="2222542" y="4248891"/>
            <a:ext cx="361950" cy="247650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5773" name="Object 7"/>
          <p:cNvGraphicFramePr>
            <a:graphicFrameLocks noChangeAspect="1"/>
          </p:cNvGraphicFramePr>
          <p:nvPr/>
        </p:nvGraphicFramePr>
        <p:xfrm>
          <a:off x="2748005" y="4117129"/>
          <a:ext cx="13462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3" name="Equation" r:id="rId10" imgW="774360" imgH="304560" progId="Equation.DSMT4">
                  <p:embed/>
                </p:oleObj>
              </mc:Choice>
              <mc:Fallback>
                <p:oleObj name="Equation" r:id="rId10" imgW="77436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005" y="4117129"/>
                        <a:ext cx="13462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4" name="Object 14"/>
          <p:cNvGraphicFramePr>
            <a:graphicFrameLocks noChangeAspect="1"/>
          </p:cNvGraphicFramePr>
          <p:nvPr/>
        </p:nvGraphicFramePr>
        <p:xfrm>
          <a:off x="1143104" y="5791901"/>
          <a:ext cx="34988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4" name="Equation" r:id="rId12" imgW="2197080" imgH="317160" progId="Equation.DSMT4">
                  <p:embed/>
                </p:oleObj>
              </mc:Choice>
              <mc:Fallback>
                <p:oleObj name="Equation" r:id="rId12" imgW="2197080" imgH="3171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104" y="5791901"/>
                        <a:ext cx="34988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5" name="Object 15"/>
          <p:cNvGraphicFramePr>
            <a:graphicFrameLocks noChangeAspect="1"/>
          </p:cNvGraphicFramePr>
          <p:nvPr/>
        </p:nvGraphicFramePr>
        <p:xfrm>
          <a:off x="4999265" y="5902964"/>
          <a:ext cx="9493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5" name="Equation" r:id="rId14" imgW="545760" imgH="203040" progId="Equation.DSMT4">
                  <p:embed/>
                </p:oleObj>
              </mc:Choice>
              <mc:Fallback>
                <p:oleObj name="Equation" r:id="rId14" imgW="54576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265" y="5902964"/>
                        <a:ext cx="9493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1168" y="525520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Hence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81667" y="3384475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(Note the square-root (“radical”) symbol here.)</a:t>
            </a:r>
            <a:endParaRPr lang="en-US" b="0" dirty="0"/>
          </a:p>
        </p:txBody>
      </p:sp>
      <p:graphicFrame>
        <p:nvGraphicFramePr>
          <p:cNvPr id="245776" name="Object 7"/>
          <p:cNvGraphicFramePr>
            <a:graphicFrameLocks noChangeAspect="1"/>
          </p:cNvGraphicFramePr>
          <p:nvPr/>
        </p:nvGraphicFramePr>
        <p:xfrm>
          <a:off x="3382031" y="2705665"/>
          <a:ext cx="8826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6" name="Equation" r:id="rId16" imgW="507960" imgH="203040" progId="Equation.DSMT4">
                  <p:embed/>
                </p:oleObj>
              </mc:Choice>
              <mc:Fallback>
                <p:oleObj name="Equation" r:id="rId16" imgW="50796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031" y="2705665"/>
                        <a:ext cx="88265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7" name="Object 17"/>
          <p:cNvGraphicFramePr>
            <a:graphicFrameLocks noChangeAspect="1"/>
          </p:cNvGraphicFramePr>
          <p:nvPr/>
        </p:nvGraphicFramePr>
        <p:xfrm>
          <a:off x="5687971" y="4040497"/>
          <a:ext cx="2862262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7" name="Equation" r:id="rId18" imgW="1739880" imgH="927000" progId="Equation.DSMT4">
                  <p:embed/>
                </p:oleObj>
              </mc:Choice>
              <mc:Fallback>
                <p:oleObj name="Equation" r:id="rId18" imgW="1739880" imgH="9270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971" y="4040497"/>
                        <a:ext cx="2862262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3" name="Text Box 4"/>
          <p:cNvSpPr txBox="1">
            <a:spLocks noChangeArrowheads="1"/>
          </p:cNvSpPr>
          <p:nvPr/>
        </p:nvSpPr>
        <p:spPr bwMode="auto">
          <a:xfrm>
            <a:off x="1993900" y="2303463"/>
            <a:ext cx="12731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Denote: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3514962" y="4961640"/>
          <a:ext cx="1838172" cy="46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5" name="Equation" r:id="rId4" imgW="799920" imgH="203040" progId="Equation.DSMT4">
                  <p:embed/>
                </p:oleObj>
              </mc:Choice>
              <mc:Fallback>
                <p:oleObj name="Equation" r:id="rId4" imgW="79992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962" y="4961640"/>
                        <a:ext cx="1838172" cy="46538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246793" name="Object 9"/>
          <p:cNvGraphicFramePr>
            <a:graphicFrameLocks noChangeAspect="1"/>
          </p:cNvGraphicFramePr>
          <p:nvPr/>
        </p:nvGraphicFramePr>
        <p:xfrm>
          <a:off x="2239963" y="1174750"/>
          <a:ext cx="34988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6" name="Equation" r:id="rId6" imgW="2197080" imgH="317160" progId="Equation.DSMT4">
                  <p:embed/>
                </p:oleObj>
              </mc:Choice>
              <mc:Fallback>
                <p:oleObj name="Equation" r:id="rId6" imgW="2197080" imgH="317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1174750"/>
                        <a:ext cx="34988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796" name="Object 11"/>
          <p:cNvGraphicFramePr>
            <a:graphicFrameLocks noChangeAspect="1"/>
          </p:cNvGraphicFramePr>
          <p:nvPr/>
        </p:nvGraphicFramePr>
        <p:xfrm>
          <a:off x="2897188" y="4338638"/>
          <a:ext cx="29352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7" name="Equation" r:id="rId8" imgW="1739880" imgH="190440" progId="Equation.DSMT4">
                  <p:embed/>
                </p:oleObj>
              </mc:Choice>
              <mc:Fallback>
                <p:oleObj name="Equation" r:id="rId8" imgW="1739880" imgH="1904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4338638"/>
                        <a:ext cx="293528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8"/>
          <p:cNvGraphicFramePr>
            <a:graphicFrameLocks noChangeAspect="1"/>
          </p:cNvGraphicFramePr>
          <p:nvPr/>
        </p:nvGraphicFramePr>
        <p:xfrm>
          <a:off x="3465513" y="2244725"/>
          <a:ext cx="20208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8" name="Equation" r:id="rId10" imgW="927000" imgH="241200" progId="Equation.DSMT4">
                  <p:embed/>
                </p:oleObj>
              </mc:Choice>
              <mc:Fallback>
                <p:oleObj name="Equation" r:id="rId10" imgW="927000" imgH="2412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244725"/>
                        <a:ext cx="2020887" cy="5270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40"/>
          <p:cNvSpPr>
            <a:spLocks noChangeShapeType="1"/>
          </p:cNvSpPr>
          <p:nvPr/>
        </p:nvSpPr>
        <p:spPr bwMode="auto">
          <a:xfrm flipV="1">
            <a:off x="2952750" y="2898774"/>
            <a:ext cx="520700" cy="606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V="1">
            <a:off x="4295773" y="2874961"/>
            <a:ext cx="0" cy="13636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 flipH="1" flipV="1">
            <a:off x="5486399" y="2857500"/>
            <a:ext cx="523875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46798" name="Object 11"/>
          <p:cNvGraphicFramePr>
            <a:graphicFrameLocks noChangeAspect="1"/>
          </p:cNvGraphicFramePr>
          <p:nvPr/>
        </p:nvGraphicFramePr>
        <p:xfrm>
          <a:off x="5819775" y="3513138"/>
          <a:ext cx="27844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59" name="Equation" r:id="rId12" imgW="1650960" imgH="253800" progId="Equation.DSMT4">
                  <p:embed/>
                </p:oleObj>
              </mc:Choice>
              <mc:Fallback>
                <p:oleObj name="Equation" r:id="rId12" imgW="165096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5" y="3513138"/>
                        <a:ext cx="278447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800" name="Object 16"/>
          <p:cNvGraphicFramePr>
            <a:graphicFrameLocks noChangeAspect="1"/>
          </p:cNvGraphicFramePr>
          <p:nvPr/>
        </p:nvGraphicFramePr>
        <p:xfrm>
          <a:off x="288925" y="3551238"/>
          <a:ext cx="30638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60" name="Equation" r:id="rId14" imgW="1815840" imgH="253800" progId="Equation.DSMT4">
                  <p:embed/>
                </p:oleObj>
              </mc:Choice>
              <mc:Fallback>
                <p:oleObj name="Equation" r:id="rId14" imgW="1815840" imgH="253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3551238"/>
                        <a:ext cx="306387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1" name="Text Box 30"/>
          <p:cNvSpPr txBox="1">
            <a:spLocks noChangeArrowheads="1"/>
          </p:cNvSpPr>
          <p:nvPr/>
        </p:nvSpPr>
        <p:spPr bwMode="auto">
          <a:xfrm>
            <a:off x="288532" y="3713493"/>
            <a:ext cx="649408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There are two possible locations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for the </a:t>
            </a:r>
            <a:r>
              <a:rPr kumimoji="0" lang="en-US" sz="1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complex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square root</a:t>
            </a:r>
            <a:r>
              <a:rPr lang="en-US" b="0" kern="0" noProof="0" dirty="0" smtClean="0">
                <a:solidFill>
                  <a:srgbClr val="0000FF"/>
                </a:solidFill>
                <a:sym typeface="Symbol" pitchFamily="18" charset="2"/>
              </a:rPr>
              <a:t>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graphicFrame>
        <p:nvGraphicFramePr>
          <p:cNvPr id="88" name="Object 10"/>
          <p:cNvGraphicFramePr>
            <a:graphicFrameLocks noChangeAspect="1"/>
          </p:cNvGraphicFramePr>
          <p:nvPr/>
        </p:nvGraphicFramePr>
        <p:xfrm>
          <a:off x="6410716" y="6027922"/>
          <a:ext cx="17383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96" name="Equation" r:id="rId4" imgW="838080" imgH="203040" progId="Equation.DSMT4">
                  <p:embed/>
                </p:oleObj>
              </mc:Choice>
              <mc:Fallback>
                <p:oleObj name="Equation" r:id="rId4" imgW="838080" imgH="2030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716" y="6027922"/>
                        <a:ext cx="1738312" cy="4206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6647440" y="5482029"/>
            <a:ext cx="12938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Hence: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247831" name="Object 10"/>
          <p:cNvGraphicFramePr>
            <a:graphicFrameLocks noChangeAspect="1"/>
          </p:cNvGraphicFramePr>
          <p:nvPr/>
        </p:nvGraphicFramePr>
        <p:xfrm>
          <a:off x="6751844" y="4498295"/>
          <a:ext cx="1095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97" name="Equation" r:id="rId6" imgW="583920" imgH="431640" progId="Equation.DSMT4">
                  <p:embed/>
                </p:oleObj>
              </mc:Choice>
              <mc:Fallback>
                <p:oleObj name="Equation" r:id="rId6" imgW="58392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844" y="4498295"/>
                        <a:ext cx="109537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8" name="Group 97"/>
          <p:cNvGrpSpPr/>
          <p:nvPr/>
        </p:nvGrpSpPr>
        <p:grpSpPr>
          <a:xfrm>
            <a:off x="1206500" y="914400"/>
            <a:ext cx="2982781" cy="2303463"/>
            <a:chOff x="1206500" y="914400"/>
            <a:chExt cx="2982781" cy="2303463"/>
          </a:xfrm>
        </p:grpSpPr>
        <p:sp>
          <p:nvSpPr>
            <p:cNvPr id="65" name="Line 12"/>
            <p:cNvSpPr>
              <a:spLocks noChangeShapeType="1"/>
            </p:cNvSpPr>
            <p:nvPr/>
          </p:nvSpPr>
          <p:spPr bwMode="auto">
            <a:xfrm flipH="1">
              <a:off x="2390775" y="1350963"/>
              <a:ext cx="1588" cy="1866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1206500" y="2347913"/>
              <a:ext cx="24828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16"/>
            <p:cNvSpPr>
              <a:spLocks noChangeArrowheads="1"/>
            </p:cNvSpPr>
            <p:nvPr/>
          </p:nvSpPr>
          <p:spPr bwMode="auto">
            <a:xfrm>
              <a:off x="2879725" y="1760538"/>
              <a:ext cx="88900" cy="88900"/>
            </a:xfrm>
            <a:prstGeom prst="ellipse">
              <a:avLst/>
            </a:prstGeom>
            <a:solidFill>
              <a:srgbClr val="FF0033"/>
            </a:solidFill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68" name="Object 17"/>
            <p:cNvGraphicFramePr>
              <a:graphicFrameLocks noChangeAspect="1"/>
            </p:cNvGraphicFramePr>
            <p:nvPr/>
          </p:nvGraphicFramePr>
          <p:xfrm>
            <a:off x="2655888" y="1301750"/>
            <a:ext cx="1176337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98" name="Equation" r:id="rId8" imgW="723600" imgH="241200" progId="Equation.DSMT4">
                    <p:embed/>
                  </p:oleObj>
                </mc:Choice>
                <mc:Fallback>
                  <p:oleObj name="Equation" r:id="rId8" imgW="723600" imgH="241200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5888" y="1301750"/>
                          <a:ext cx="1176337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Box 89"/>
            <p:cNvSpPr txBox="1"/>
            <p:nvPr/>
          </p:nvSpPr>
          <p:spPr>
            <a:xfrm>
              <a:off x="3743325" y="2181225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Re</a:t>
              </a:r>
              <a:endParaRPr lang="en-US" sz="1600" b="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190750" y="914400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 smtClean="0"/>
                <a:t>Im</a:t>
              </a:r>
              <a:endParaRPr lang="en-US" sz="1600" b="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408613" y="933450"/>
            <a:ext cx="2914518" cy="2384425"/>
            <a:chOff x="5408613" y="933450"/>
            <a:chExt cx="2914518" cy="2384425"/>
          </a:xfrm>
        </p:grpSpPr>
        <p:sp>
          <p:nvSpPr>
            <p:cNvPr id="69" name="Line 14"/>
            <p:cNvSpPr>
              <a:spLocks noChangeShapeType="1"/>
            </p:cNvSpPr>
            <p:nvPr/>
          </p:nvSpPr>
          <p:spPr bwMode="auto">
            <a:xfrm flipH="1">
              <a:off x="6592888" y="1350963"/>
              <a:ext cx="1587" cy="19669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15"/>
            <p:cNvSpPr>
              <a:spLocks noChangeShapeType="1"/>
            </p:cNvSpPr>
            <p:nvPr/>
          </p:nvSpPr>
          <p:spPr bwMode="auto">
            <a:xfrm flipV="1">
              <a:off x="5408613" y="2346325"/>
              <a:ext cx="2441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18"/>
            <p:cNvSpPr>
              <a:spLocks noChangeArrowheads="1"/>
            </p:cNvSpPr>
            <p:nvPr/>
          </p:nvSpPr>
          <p:spPr bwMode="auto">
            <a:xfrm>
              <a:off x="7275513" y="1817688"/>
              <a:ext cx="88900" cy="88900"/>
            </a:xfrm>
            <a:prstGeom prst="ellipse">
              <a:avLst/>
            </a:prstGeom>
            <a:solidFill>
              <a:srgbClr val="FF0033"/>
            </a:solidFill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2" name="Object 19"/>
            <p:cNvGraphicFramePr>
              <a:graphicFrameLocks noChangeAspect="1"/>
            </p:cNvGraphicFramePr>
            <p:nvPr/>
          </p:nvGraphicFramePr>
          <p:xfrm>
            <a:off x="7021513" y="1358900"/>
            <a:ext cx="123825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899" name="Equation" r:id="rId10" imgW="761760" imgH="241200" progId="Equation.DSMT4">
                    <p:embed/>
                  </p:oleObj>
                </mc:Choice>
                <mc:Fallback>
                  <p:oleObj name="Equation" r:id="rId10" imgW="761760" imgH="2412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1513" y="1358900"/>
                          <a:ext cx="1238250" cy="392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TextBox 90"/>
            <p:cNvSpPr txBox="1"/>
            <p:nvPr/>
          </p:nvSpPr>
          <p:spPr>
            <a:xfrm>
              <a:off x="7877175" y="2171700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Re</a:t>
              </a:r>
              <a:endParaRPr lang="en-US" sz="1600" b="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372225" y="933450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 smtClean="0"/>
                <a:t>Im</a:t>
              </a:r>
              <a:endParaRPr lang="en-US" sz="1600" b="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87925" y="4147580"/>
            <a:ext cx="2819268" cy="2533650"/>
            <a:chOff x="1198563" y="3933825"/>
            <a:chExt cx="2819268" cy="2533650"/>
          </a:xfrm>
        </p:grpSpPr>
        <p:sp>
          <p:nvSpPr>
            <p:cNvPr id="73" name="Line 20"/>
            <p:cNvSpPr>
              <a:spLocks noChangeShapeType="1"/>
            </p:cNvSpPr>
            <p:nvPr/>
          </p:nvSpPr>
          <p:spPr bwMode="auto">
            <a:xfrm flipH="1">
              <a:off x="2384425" y="4391025"/>
              <a:ext cx="0" cy="20764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Line 21"/>
            <p:cNvSpPr>
              <a:spLocks noChangeShapeType="1"/>
            </p:cNvSpPr>
            <p:nvPr/>
          </p:nvSpPr>
          <p:spPr bwMode="auto">
            <a:xfrm>
              <a:off x="1198563" y="5387975"/>
              <a:ext cx="23304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val 22"/>
            <p:cNvSpPr>
              <a:spLocks noChangeArrowheads="1"/>
            </p:cNvSpPr>
            <p:nvPr/>
          </p:nvSpPr>
          <p:spPr bwMode="auto">
            <a:xfrm>
              <a:off x="2871788" y="4800600"/>
              <a:ext cx="88900" cy="88900"/>
            </a:xfrm>
            <a:prstGeom prst="ellipse">
              <a:avLst/>
            </a:prstGeom>
            <a:solidFill>
              <a:srgbClr val="FF0033"/>
            </a:solidFill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6" name="Object 23"/>
            <p:cNvGraphicFramePr>
              <a:graphicFrameLocks noChangeAspect="1"/>
            </p:cNvGraphicFramePr>
            <p:nvPr/>
          </p:nvGraphicFramePr>
          <p:xfrm>
            <a:off x="3111500" y="4371975"/>
            <a:ext cx="24765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00" name="Equation" r:id="rId12" imgW="152280" imgH="203040" progId="Equation.DSMT4">
                    <p:embed/>
                  </p:oleObj>
                </mc:Choice>
                <mc:Fallback>
                  <p:oleObj name="Equation" r:id="rId12" imgW="152280" imgH="203040" progId="Equation.DSMT4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1500" y="4371975"/>
                          <a:ext cx="247650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" name="Line 24"/>
            <p:cNvSpPr>
              <a:spLocks noChangeShapeType="1"/>
            </p:cNvSpPr>
            <p:nvPr/>
          </p:nvSpPr>
          <p:spPr bwMode="auto">
            <a:xfrm flipH="1">
              <a:off x="1804988" y="4894263"/>
              <a:ext cx="1065212" cy="1092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1725613" y="5964238"/>
              <a:ext cx="88900" cy="88900"/>
            </a:xfrm>
            <a:prstGeom prst="ellipse">
              <a:avLst/>
            </a:prstGeom>
            <a:solidFill>
              <a:srgbClr val="FF0033"/>
            </a:solidFill>
            <a:ln w="12700">
              <a:solidFill>
                <a:srgbClr val="FF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9" name="Object 26"/>
            <p:cNvGraphicFramePr>
              <a:graphicFrameLocks noChangeAspect="1"/>
            </p:cNvGraphicFramePr>
            <p:nvPr/>
          </p:nvGraphicFramePr>
          <p:xfrm>
            <a:off x="1449388" y="6134100"/>
            <a:ext cx="43338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7901" name="Equation" r:id="rId14" imgW="266400" imgH="203040" progId="Equation.DSMT4">
                    <p:embed/>
                  </p:oleObj>
                </mc:Choice>
                <mc:Fallback>
                  <p:oleObj name="Equation" r:id="rId14" imgW="266400" imgH="20304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9388" y="6134100"/>
                          <a:ext cx="433387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bg2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TextBox 91"/>
            <p:cNvSpPr txBox="1"/>
            <p:nvPr/>
          </p:nvSpPr>
          <p:spPr>
            <a:xfrm>
              <a:off x="3571875" y="5210175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smtClean="0"/>
                <a:t>Re</a:t>
              </a:r>
              <a:endParaRPr lang="en-US" sz="1600" b="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181225" y="3933825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 err="1" smtClean="0"/>
                <a:t>Im</a:t>
              </a:r>
              <a:endParaRPr lang="en-US" sz="1600" b="0" dirty="0"/>
            </a:p>
          </p:txBody>
        </p:sp>
      </p:grpSp>
      <p:graphicFrame>
        <p:nvGraphicFramePr>
          <p:cNvPr id="247832" name="Object 24"/>
          <p:cNvGraphicFramePr>
            <a:graphicFrameLocks noChangeAspect="1"/>
          </p:cNvGraphicFramePr>
          <p:nvPr/>
        </p:nvGraphicFramePr>
        <p:xfrm>
          <a:off x="3118740" y="3103679"/>
          <a:ext cx="2807048" cy="406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2" name="Equation" r:id="rId16" imgW="2197080" imgH="317160" progId="Equation.DSMT4">
                  <p:embed/>
                </p:oleObj>
              </mc:Choice>
              <mc:Fallback>
                <p:oleObj name="Equation" r:id="rId16" imgW="2197080" imgH="3171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740" y="3103679"/>
                        <a:ext cx="2807048" cy="406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4044407" y="4507159"/>
            <a:ext cx="1964508" cy="12003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smtClean="0">
                <a:solidFill>
                  <a:srgbClr val="0000FF"/>
                </a:solidFill>
                <a:sym typeface="Symbol" pitchFamily="18" charset="2"/>
              </a:rPr>
              <a:t>The </a:t>
            </a:r>
            <a:r>
              <a:rPr lang="en-US" b="0" u="sng" kern="0" dirty="0" smtClean="0">
                <a:solidFill>
                  <a:srgbClr val="0000FF"/>
                </a:solidFill>
                <a:sym typeface="Symbol" pitchFamily="18" charset="2"/>
              </a:rPr>
              <a:t>principal</a:t>
            </a:r>
            <a:r>
              <a:rPr lang="en-US" b="0" kern="0" dirty="0" smtClean="0">
                <a:solidFill>
                  <a:srgbClr val="0000FF"/>
                </a:solidFill>
                <a:sym typeface="Symbol" pitchFamily="18" charset="2"/>
              </a:rPr>
              <a:t> square root</a:t>
            </a:r>
            <a:r>
              <a:rPr lang="en-US" b="0" kern="0" noProof="0" dirty="0" smtClean="0">
                <a:solidFill>
                  <a:srgbClr val="0000FF"/>
                </a:solidFill>
                <a:sym typeface="Symbol" pitchFamily="18" charset="2"/>
              </a:rPr>
              <a:t> must be in the first quadrant.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246802" name="Object 18"/>
          <p:cNvGraphicFramePr>
            <a:graphicFrameLocks noChangeAspect="1"/>
          </p:cNvGraphicFramePr>
          <p:nvPr/>
        </p:nvGraphicFramePr>
        <p:xfrm>
          <a:off x="2289175" y="1784350"/>
          <a:ext cx="3646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58" name="Equation" r:id="rId4" imgW="1625400" imgH="253800" progId="Equation.DSMT4">
                  <p:embed/>
                </p:oleObj>
              </mc:Choice>
              <mc:Fallback>
                <p:oleObj name="Equation" r:id="rId4" imgW="16254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75" y="1784350"/>
                        <a:ext cx="36464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46595" y="1055943"/>
            <a:ext cx="40729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Wave traveling in 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 direction: 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452619" name="Object 28"/>
          <p:cNvGraphicFramePr>
            <a:graphicFrameLocks noChangeAspect="1"/>
          </p:cNvGraphicFramePr>
          <p:nvPr/>
        </p:nvGraphicFramePr>
        <p:xfrm>
          <a:off x="6268068" y="1842325"/>
          <a:ext cx="15097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59" name="Equation" r:id="rId6" imgW="1079280" imgH="304560" progId="Equation.DSMT4">
                  <p:embed/>
                </p:oleObj>
              </mc:Choice>
              <mc:Fallback>
                <p:oleObj name="Equation" r:id="rId6" imgW="1079280" imgH="3045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068" y="1842325"/>
                        <a:ext cx="15097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41964" y="2790701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Wave is attenuating as it propagates.</a:t>
            </a:r>
            <a:endParaRPr lang="en-US" b="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940135" y="2220686"/>
            <a:ext cx="0" cy="546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2489077" y="4513696"/>
          <a:ext cx="36464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60" name="Equation" r:id="rId8" imgW="1625400" imgH="253800" progId="Equation.DSMT4">
                  <p:embed/>
                </p:oleObj>
              </mc:Choice>
              <mc:Fallback>
                <p:oleObj name="Equation" r:id="rId8" imgW="1625400" imgH="253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077" y="4513696"/>
                        <a:ext cx="36464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46497" y="3785289"/>
            <a:ext cx="40729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Wave traveling in 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 direction: 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28" name="Object 28"/>
          <p:cNvGraphicFramePr>
            <a:graphicFrameLocks noChangeAspect="1"/>
          </p:cNvGraphicFramePr>
          <p:nvPr/>
        </p:nvGraphicFramePr>
        <p:xfrm>
          <a:off x="6491721" y="4524170"/>
          <a:ext cx="15097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61" name="Equation" r:id="rId10" imgW="1079280" imgH="304560" progId="Equation.DSMT4">
                  <p:embed/>
                </p:oleObj>
              </mc:Choice>
              <mc:Fallback>
                <p:oleObj name="Equation" r:id="rId10" imgW="1079280" imgH="3045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721" y="4524170"/>
                        <a:ext cx="15097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441866" y="5520047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Wave is attenuating as it propagates.</a:t>
            </a:r>
            <a:endParaRPr lang="en-US" b="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175663" y="4961907"/>
            <a:ext cx="0" cy="546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246799" name="Object 10"/>
          <p:cNvGraphicFramePr>
            <a:graphicFrameLocks noChangeAspect="1"/>
          </p:cNvGraphicFramePr>
          <p:nvPr/>
        </p:nvGraphicFramePr>
        <p:xfrm>
          <a:off x="2090738" y="1893888"/>
          <a:ext cx="4300537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78" name="Equation" r:id="rId4" imgW="2514600" imgH="1498320" progId="Equation.DSMT4">
                  <p:embed/>
                </p:oleObj>
              </mc:Choice>
              <mc:Fallback>
                <p:oleObj name="Equation" r:id="rId4" imgW="2514600" imgH="14983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1893888"/>
                        <a:ext cx="4300537" cy="2554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801" name="Object 17"/>
          <p:cNvGraphicFramePr>
            <a:graphicFrameLocks noChangeAspect="1"/>
          </p:cNvGraphicFramePr>
          <p:nvPr/>
        </p:nvGraphicFramePr>
        <p:xfrm>
          <a:off x="2708275" y="4901005"/>
          <a:ext cx="31400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79" name="Equation" r:id="rId6" imgW="1968480" imgH="253800" progId="Equation.DSMT4">
                  <p:embed/>
                </p:oleObj>
              </mc:Choice>
              <mc:Fallback>
                <p:oleObj name="Equation" r:id="rId6" imgW="196848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4901005"/>
                        <a:ext cx="31400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46595" y="1055943"/>
            <a:ext cx="407290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Attenuation in dB/m:</a:t>
            </a:r>
            <a:endParaRPr lang="en-US" sz="2000" b="0" dirty="0">
              <a:solidFill>
                <a:srgbClr val="000000"/>
              </a:solidFill>
              <a:sym typeface="Symbol" pitchFamily="18" charset="2"/>
            </a:endParaRPr>
          </a:p>
        </p:txBody>
      </p:sp>
      <p:graphicFrame>
        <p:nvGraphicFramePr>
          <p:cNvPr id="453640" name="Object 18"/>
          <p:cNvGraphicFramePr>
            <a:graphicFrameLocks noChangeAspect="1"/>
          </p:cNvGraphicFramePr>
          <p:nvPr/>
        </p:nvGraphicFramePr>
        <p:xfrm>
          <a:off x="3544744" y="1056903"/>
          <a:ext cx="2176761" cy="485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80" name="Equation" r:id="rId8" imgW="1130040" imgH="253800" progId="Equation.DSMT4">
                  <p:embed/>
                </p:oleObj>
              </mc:Choice>
              <mc:Fallback>
                <p:oleObj name="Equation" r:id="rId8" imgW="113004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744" y="1056903"/>
                        <a:ext cx="2176761" cy="485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1" name="Object 15"/>
          <p:cNvGraphicFramePr>
            <a:graphicFrameLocks noChangeAspect="1"/>
          </p:cNvGraphicFramePr>
          <p:nvPr/>
        </p:nvGraphicFramePr>
        <p:xfrm>
          <a:off x="2305772" y="5788211"/>
          <a:ext cx="4463163" cy="40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81" name="Equation" r:id="rId10" imgW="1942920" imgH="177480" progId="Equation.DSMT4">
                  <p:embed/>
                </p:oleObj>
              </mc:Choice>
              <mc:Fallback>
                <p:oleObj name="Equation" r:id="rId10" imgW="1942920" imgH="177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772" y="5788211"/>
                        <a:ext cx="4463163" cy="40709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116963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Wavenumber Notation</a:t>
            </a:r>
            <a:endParaRPr lang="en-US" sz="36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247832" name="Object 24"/>
          <p:cNvGraphicFramePr>
            <a:graphicFrameLocks noChangeAspect="1"/>
          </p:cNvGraphicFramePr>
          <p:nvPr/>
        </p:nvGraphicFramePr>
        <p:xfrm>
          <a:off x="1438146" y="4484212"/>
          <a:ext cx="6149118" cy="50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0" name="Equation" r:id="rId4" imgW="3111480" imgH="253800" progId="Equation.DSMT4">
                  <p:embed/>
                </p:oleObj>
              </mc:Choice>
              <mc:Fallback>
                <p:oleObj name="Equation" r:id="rId4" imgW="3111480" imgH="253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146" y="4484212"/>
                        <a:ext cx="6149118" cy="5034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1" name="Object 18"/>
          <p:cNvGraphicFramePr>
            <a:graphicFrameLocks noChangeAspect="1"/>
          </p:cNvGraphicFramePr>
          <p:nvPr/>
        </p:nvGraphicFramePr>
        <p:xfrm>
          <a:off x="1096509" y="1331231"/>
          <a:ext cx="36480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1" name="Equation" r:id="rId6" imgW="1625400" imgH="253800" progId="Equation.DSMT4">
                  <p:embed/>
                </p:oleObj>
              </mc:Choice>
              <mc:Fallback>
                <p:oleObj name="Equation" r:id="rId6" imgW="1625400" imgH="2538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509" y="1331231"/>
                        <a:ext cx="36480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2" name="Object 18"/>
          <p:cNvGraphicFramePr>
            <a:graphicFrameLocks noChangeAspect="1"/>
          </p:cNvGraphicFramePr>
          <p:nvPr/>
        </p:nvGraphicFramePr>
        <p:xfrm>
          <a:off x="1073831" y="2163535"/>
          <a:ext cx="37909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2" name="Equation" r:id="rId8" imgW="1688760" imgH="253800" progId="Equation.DSMT4">
                  <p:embed/>
                </p:oleObj>
              </mc:Choice>
              <mc:Fallback>
                <p:oleObj name="Equation" r:id="rId8" imgW="168876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831" y="2163535"/>
                        <a:ext cx="37909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3" name="Object 24"/>
          <p:cNvGraphicFramePr>
            <a:graphicFrameLocks noChangeAspect="1"/>
          </p:cNvGraphicFramePr>
          <p:nvPr/>
        </p:nvGraphicFramePr>
        <p:xfrm>
          <a:off x="1378527" y="5361277"/>
          <a:ext cx="7103921" cy="50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3" name="Equation" r:id="rId10" imgW="3581280" imgH="253800" progId="Equation.DSMT4">
                  <p:embed/>
                </p:oleObj>
              </mc:Choice>
              <mc:Fallback>
                <p:oleObj name="Equation" r:id="rId10" imgW="3581280" imgH="253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527" y="5361277"/>
                        <a:ext cx="7103921" cy="505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4" name="Object 18"/>
          <p:cNvGraphicFramePr>
            <a:graphicFrameLocks noChangeAspect="1"/>
          </p:cNvGraphicFramePr>
          <p:nvPr/>
        </p:nvGraphicFramePr>
        <p:xfrm>
          <a:off x="3855791" y="3379087"/>
          <a:ext cx="105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4" name="Equation" r:id="rId12" imgW="469800" imgH="228600" progId="Equation.DSMT4">
                  <p:embed/>
                </p:oleObj>
              </mc:Choice>
              <mc:Fallback>
                <p:oleObj name="Equation" r:id="rId12" imgW="4698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5791" y="3379087"/>
                        <a:ext cx="1054100" cy="508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5" name="Object 13"/>
          <p:cNvGraphicFramePr>
            <a:graphicFrameLocks noChangeAspect="1"/>
          </p:cNvGraphicFramePr>
          <p:nvPr/>
        </p:nvGraphicFramePr>
        <p:xfrm>
          <a:off x="5387974" y="1401309"/>
          <a:ext cx="1470731" cy="40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5" name="Equation" r:id="rId14" imgW="736560" imgH="203040" progId="Equation.DSMT4">
                  <p:embed/>
                </p:oleObj>
              </mc:Choice>
              <mc:Fallback>
                <p:oleObj name="Equation" r:id="rId14" imgW="736560" imgH="203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4" y="1401309"/>
                        <a:ext cx="1470731" cy="40571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4366" name="Object 14"/>
          <p:cNvGraphicFramePr>
            <a:graphicFrameLocks noChangeAspect="1"/>
          </p:cNvGraphicFramePr>
          <p:nvPr/>
        </p:nvGraphicFramePr>
        <p:xfrm>
          <a:off x="5394553" y="2184176"/>
          <a:ext cx="1332820" cy="406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6" name="Equation" r:id="rId16" imgW="749160" imgH="228600" progId="Equation.DSMT4">
                  <p:embed/>
                </p:oleObj>
              </mc:Choice>
              <mc:Fallback>
                <p:oleObj name="Equation" r:id="rId16" imgW="74916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553" y="2184176"/>
                        <a:ext cx="1332820" cy="40662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67" name="Text Box 19"/>
          <p:cNvSpPr txBox="1">
            <a:spLocks noChangeArrowheads="1"/>
          </p:cNvSpPr>
          <p:nvPr/>
        </p:nvSpPr>
        <p:spPr bwMode="auto">
          <a:xfrm>
            <a:off x="214313" y="53165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graphicFrame>
        <p:nvGraphicFramePr>
          <p:cNvPr id="98315" name="Object 11"/>
          <p:cNvGraphicFramePr>
            <a:graphicFrameLocks noChangeAspect="1"/>
          </p:cNvGraphicFramePr>
          <p:nvPr/>
        </p:nvGraphicFramePr>
        <p:xfrm>
          <a:off x="2079625" y="1360488"/>
          <a:ext cx="421005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6" name="Equation" r:id="rId4" imgW="1866600" imgH="241200" progId="Equation.DSMT4">
                  <p:embed/>
                </p:oleObj>
              </mc:Choice>
              <mc:Fallback>
                <p:oleObj name="Equation" r:id="rId4" imgW="186660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1360488"/>
                        <a:ext cx="4210050" cy="5445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98449" y="776586"/>
            <a:ext cx="83978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Forward travelling wave (a wave traveling in the positive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direction):</a:t>
            </a:r>
          </a:p>
        </p:txBody>
      </p:sp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1852613" y="2111375"/>
          <a:ext cx="4006850" cy="16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7" name="Equation" r:id="rId6" imgW="2400120" imgH="965160" progId="Equation.DSMT4">
                  <p:embed/>
                </p:oleObj>
              </mc:Choice>
              <mc:Fallback>
                <p:oleObj name="Equation" r:id="rId6" imgW="2400120" imgH="965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2111375"/>
                        <a:ext cx="4006850" cy="161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2" name="Object 18"/>
          <p:cNvGraphicFramePr>
            <a:graphicFrameLocks noChangeAspect="1"/>
          </p:cNvGraphicFramePr>
          <p:nvPr/>
        </p:nvGraphicFramePr>
        <p:xfrm>
          <a:off x="7434263" y="5060950"/>
          <a:ext cx="938212" cy="820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8" name="Equation" r:id="rId8" imgW="507960" imgH="444240" progId="Equation.DSMT4">
                  <p:embed/>
                </p:oleObj>
              </mc:Choice>
              <mc:Fallback>
                <p:oleObj name="Equation" r:id="rId8" imgW="507960" imgH="44424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3" y="5060950"/>
                        <a:ext cx="938212" cy="82042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3" name="Object 19"/>
          <p:cNvGraphicFramePr>
            <a:graphicFrameLocks noChangeAspect="1"/>
          </p:cNvGraphicFramePr>
          <p:nvPr/>
        </p:nvGraphicFramePr>
        <p:xfrm>
          <a:off x="7505700" y="3973513"/>
          <a:ext cx="8461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99" name="Equation" r:id="rId10" imgW="622080" imgH="241200" progId="Equation.DSMT4">
                  <p:embed/>
                </p:oleObj>
              </mc:Choice>
              <mc:Fallback>
                <p:oleObj name="Equation" r:id="rId10" imgW="622080" imgH="241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3973513"/>
                        <a:ext cx="84613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6111875" y="3463925"/>
            <a:ext cx="285206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wave “repeats” when: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7383048" y="4587707"/>
            <a:ext cx="1113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Hence: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36563" y="4114800"/>
            <a:ext cx="6183312" cy="2579688"/>
            <a:chOff x="436563" y="4114800"/>
            <a:chExt cx="6183312" cy="2579688"/>
          </a:xfrm>
        </p:grpSpPr>
        <p:sp>
          <p:nvSpPr>
            <p:cNvPr id="98326" name="Rectangle 4"/>
            <p:cNvSpPr>
              <a:spLocks noChangeArrowheads="1"/>
            </p:cNvSpPr>
            <p:nvPr/>
          </p:nvSpPr>
          <p:spPr bwMode="auto">
            <a:xfrm>
              <a:off x="436563" y="4114800"/>
              <a:ext cx="6183312" cy="2579688"/>
            </a:xfrm>
            <a:prstGeom prst="rect">
              <a:avLst/>
            </a:prstGeom>
            <a:solidFill>
              <a:srgbClr val="CCECF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 dirty="0">
                <a:latin typeface="Times New Roman" pitchFamily="18" charset="0"/>
              </a:endParaRPr>
            </a:p>
          </p:txBody>
        </p:sp>
        <p:sp>
          <p:nvSpPr>
            <p:cNvPr id="98327" name="Line 6"/>
            <p:cNvSpPr>
              <a:spLocks noChangeShapeType="1"/>
            </p:cNvSpPr>
            <p:nvPr/>
          </p:nvSpPr>
          <p:spPr bwMode="auto">
            <a:xfrm flipV="1">
              <a:off x="1323975" y="4456113"/>
              <a:ext cx="0" cy="2028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8" name="Line 7"/>
            <p:cNvSpPr>
              <a:spLocks noChangeShapeType="1"/>
            </p:cNvSpPr>
            <p:nvPr/>
          </p:nvSpPr>
          <p:spPr bwMode="auto">
            <a:xfrm flipV="1">
              <a:off x="1314450" y="5518150"/>
              <a:ext cx="4886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9" name="Line 8"/>
            <p:cNvSpPr>
              <a:spLocks noChangeShapeType="1"/>
            </p:cNvSpPr>
            <p:nvPr/>
          </p:nvSpPr>
          <p:spPr bwMode="auto">
            <a:xfrm flipH="1">
              <a:off x="2924175" y="4422775"/>
              <a:ext cx="11113" cy="1108075"/>
            </a:xfrm>
            <a:prstGeom prst="line">
              <a:avLst/>
            </a:prstGeom>
            <a:noFill/>
            <a:ln w="12700">
              <a:solidFill>
                <a:srgbClr val="96969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8318" name="Object 14"/>
            <p:cNvGraphicFramePr>
              <a:graphicFrameLocks noChangeAspect="1"/>
            </p:cNvGraphicFramePr>
            <p:nvPr/>
          </p:nvGraphicFramePr>
          <p:xfrm>
            <a:off x="1930400" y="4414838"/>
            <a:ext cx="28257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00" name="Equation" r:id="rId12" imgW="177480" imgH="241200" progId="Equation.DSMT4">
                    <p:embed/>
                  </p:oleObj>
                </mc:Choice>
                <mc:Fallback>
                  <p:oleObj name="Equation" r:id="rId12" imgW="177480" imgH="2412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0400" y="4414838"/>
                          <a:ext cx="28257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19" name="Object 15"/>
            <p:cNvGraphicFramePr>
              <a:graphicFrameLocks noChangeAspect="1"/>
            </p:cNvGraphicFramePr>
            <p:nvPr/>
          </p:nvGraphicFramePr>
          <p:xfrm>
            <a:off x="4992687" y="4381501"/>
            <a:ext cx="763727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01" name="Equation" r:id="rId14" imgW="317160" imgH="177480" progId="Equation.DSMT4">
                    <p:embed/>
                  </p:oleObj>
                </mc:Choice>
                <mc:Fallback>
                  <p:oleObj name="Equation" r:id="rId14" imgW="317160" imgH="1774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687" y="4381501"/>
                          <a:ext cx="763727" cy="35083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320" name="Object 16"/>
            <p:cNvGraphicFramePr>
              <a:graphicFrameLocks noChangeAspect="1"/>
            </p:cNvGraphicFramePr>
            <p:nvPr/>
          </p:nvGraphicFramePr>
          <p:xfrm>
            <a:off x="6265863" y="5407025"/>
            <a:ext cx="244475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02" name="Equation" r:id="rId16" imgW="126720" imgH="126720" progId="Equation.DSMT4">
                    <p:embed/>
                  </p:oleObj>
                </mc:Choice>
                <mc:Fallback>
                  <p:oleObj name="Equation" r:id="rId16" imgW="126720" imgH="12672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5863" y="5407025"/>
                          <a:ext cx="244475" cy="20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30" name="Line 13"/>
            <p:cNvSpPr>
              <a:spLocks noChangeShapeType="1"/>
            </p:cNvSpPr>
            <p:nvPr/>
          </p:nvSpPr>
          <p:spPr bwMode="auto">
            <a:xfrm>
              <a:off x="2262188" y="4575175"/>
              <a:ext cx="673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31" name="Line 14"/>
            <p:cNvSpPr>
              <a:spLocks noChangeShapeType="1"/>
            </p:cNvSpPr>
            <p:nvPr/>
          </p:nvSpPr>
          <p:spPr bwMode="auto">
            <a:xfrm flipH="1">
              <a:off x="1327150" y="4570413"/>
              <a:ext cx="6032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32" name="Freeform 15"/>
            <p:cNvSpPr>
              <a:spLocks/>
            </p:cNvSpPr>
            <p:nvPr/>
          </p:nvSpPr>
          <p:spPr bwMode="auto">
            <a:xfrm>
              <a:off x="1314450" y="4746625"/>
              <a:ext cx="3587750" cy="692150"/>
            </a:xfrm>
            <a:custGeom>
              <a:avLst/>
              <a:gdLst>
                <a:gd name="T0" fmla="*/ 0 w 2564"/>
                <a:gd name="T1" fmla="*/ 0 h 599"/>
                <a:gd name="T2" fmla="*/ 166 w 2564"/>
                <a:gd name="T3" fmla="*/ 79 h 599"/>
                <a:gd name="T4" fmla="*/ 411 w 2564"/>
                <a:gd name="T5" fmla="*/ 184 h 599"/>
                <a:gd name="T6" fmla="*/ 899 w 2564"/>
                <a:gd name="T7" fmla="*/ 323 h 599"/>
                <a:gd name="T8" fmla="*/ 1301 w 2564"/>
                <a:gd name="T9" fmla="*/ 411 h 599"/>
                <a:gd name="T10" fmla="*/ 1708 w 2564"/>
                <a:gd name="T11" fmla="*/ 495 h 599"/>
                <a:gd name="T12" fmla="*/ 2244 w 2564"/>
                <a:gd name="T13" fmla="*/ 567 h 599"/>
                <a:gd name="T14" fmla="*/ 2564 w 2564"/>
                <a:gd name="T15" fmla="*/ 599 h 59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64"/>
                <a:gd name="T25" fmla="*/ 0 h 599"/>
                <a:gd name="T26" fmla="*/ 2564 w 2564"/>
                <a:gd name="T27" fmla="*/ 599 h 59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64" h="599">
                  <a:moveTo>
                    <a:pt x="0" y="0"/>
                  </a:moveTo>
                  <a:cubicBezTo>
                    <a:pt x="49" y="24"/>
                    <a:pt x="98" y="48"/>
                    <a:pt x="166" y="79"/>
                  </a:cubicBezTo>
                  <a:cubicBezTo>
                    <a:pt x="234" y="110"/>
                    <a:pt x="289" y="143"/>
                    <a:pt x="411" y="184"/>
                  </a:cubicBezTo>
                  <a:cubicBezTo>
                    <a:pt x="533" y="225"/>
                    <a:pt x="751" y="285"/>
                    <a:pt x="899" y="323"/>
                  </a:cubicBezTo>
                  <a:cubicBezTo>
                    <a:pt x="1047" y="361"/>
                    <a:pt x="1166" y="382"/>
                    <a:pt x="1301" y="411"/>
                  </a:cubicBezTo>
                  <a:cubicBezTo>
                    <a:pt x="1436" y="440"/>
                    <a:pt x="1551" y="469"/>
                    <a:pt x="1708" y="495"/>
                  </a:cubicBezTo>
                  <a:cubicBezTo>
                    <a:pt x="1865" y="521"/>
                    <a:pt x="2101" y="550"/>
                    <a:pt x="2244" y="567"/>
                  </a:cubicBezTo>
                  <a:cubicBezTo>
                    <a:pt x="2387" y="584"/>
                    <a:pt x="2497" y="592"/>
                    <a:pt x="2564" y="59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8321" name="Object 17"/>
            <p:cNvGraphicFramePr>
              <a:graphicFrameLocks noChangeAspect="1"/>
            </p:cNvGraphicFramePr>
            <p:nvPr/>
          </p:nvGraphicFramePr>
          <p:xfrm>
            <a:off x="3165475" y="4752975"/>
            <a:ext cx="8191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03" name="Equation" r:id="rId18" imgW="507960" imgH="279360" progId="Equation.DSMT4">
                    <p:embed/>
                  </p:oleObj>
                </mc:Choice>
                <mc:Fallback>
                  <p:oleObj name="Equation" r:id="rId18" imgW="507960" imgH="27936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5475" y="4752975"/>
                          <a:ext cx="81915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333" name="Freeform 19"/>
            <p:cNvSpPr>
              <a:spLocks/>
            </p:cNvSpPr>
            <p:nvPr/>
          </p:nvSpPr>
          <p:spPr bwMode="auto">
            <a:xfrm>
              <a:off x="1338263" y="4722813"/>
              <a:ext cx="4179887" cy="1300162"/>
            </a:xfrm>
            <a:custGeom>
              <a:avLst/>
              <a:gdLst>
                <a:gd name="T0" fmla="*/ 0 w 2987"/>
                <a:gd name="T1" fmla="*/ 37 h 1124"/>
                <a:gd name="T2" fmla="*/ 149 w 2987"/>
                <a:gd name="T3" fmla="*/ 174 h 1124"/>
                <a:gd name="T4" fmla="*/ 539 w 2987"/>
                <a:gd name="T5" fmla="*/ 1083 h 1124"/>
                <a:gd name="T6" fmla="*/ 1115 w 2987"/>
                <a:gd name="T7" fmla="*/ 419 h 1124"/>
                <a:gd name="T8" fmla="*/ 1587 w 2987"/>
                <a:gd name="T9" fmla="*/ 795 h 1124"/>
                <a:gd name="T10" fmla="*/ 2011 w 2987"/>
                <a:gd name="T11" fmla="*/ 683 h 1124"/>
                <a:gd name="T12" fmla="*/ 2315 w 2987"/>
                <a:gd name="T13" fmla="*/ 619 h 1124"/>
                <a:gd name="T14" fmla="*/ 2659 w 2987"/>
                <a:gd name="T15" fmla="*/ 723 h 1124"/>
                <a:gd name="T16" fmla="*/ 2987 w 2987"/>
                <a:gd name="T17" fmla="*/ 691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7"/>
                <a:gd name="T28" fmla="*/ 0 h 1124"/>
                <a:gd name="T29" fmla="*/ 2987 w 2987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7" h="1124">
                  <a:moveTo>
                    <a:pt x="0" y="37"/>
                  </a:moveTo>
                  <a:cubicBezTo>
                    <a:pt x="24" y="58"/>
                    <a:pt x="59" y="0"/>
                    <a:pt x="149" y="174"/>
                  </a:cubicBezTo>
                  <a:cubicBezTo>
                    <a:pt x="239" y="348"/>
                    <a:pt x="378" y="1042"/>
                    <a:pt x="539" y="1083"/>
                  </a:cubicBezTo>
                  <a:cubicBezTo>
                    <a:pt x="700" y="1124"/>
                    <a:pt x="940" y="467"/>
                    <a:pt x="1115" y="419"/>
                  </a:cubicBezTo>
                  <a:cubicBezTo>
                    <a:pt x="1290" y="371"/>
                    <a:pt x="1438" y="751"/>
                    <a:pt x="1587" y="795"/>
                  </a:cubicBezTo>
                  <a:cubicBezTo>
                    <a:pt x="1736" y="839"/>
                    <a:pt x="1890" y="712"/>
                    <a:pt x="2011" y="683"/>
                  </a:cubicBezTo>
                  <a:cubicBezTo>
                    <a:pt x="2132" y="654"/>
                    <a:pt x="2207" y="612"/>
                    <a:pt x="2315" y="619"/>
                  </a:cubicBezTo>
                  <a:cubicBezTo>
                    <a:pt x="2423" y="626"/>
                    <a:pt x="2547" y="711"/>
                    <a:pt x="2659" y="723"/>
                  </a:cubicBezTo>
                  <a:cubicBezTo>
                    <a:pt x="2771" y="735"/>
                    <a:pt x="2919" y="698"/>
                    <a:pt x="2987" y="69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03714" y="6085115"/>
              <a:ext cx="2345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“snapshot” of wave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93825" y="181160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Phase Velocity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22275" y="1182688"/>
            <a:ext cx="82073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Let’s track 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velocity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of a fixed point on the wave (a point of constant phase), e.g., the 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crest of the wave.</a:t>
            </a:r>
            <a:endParaRPr lang="en-US" sz="20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7462" name="Object 6"/>
          <p:cNvGraphicFramePr>
            <a:graphicFrameLocks noChangeAspect="1"/>
          </p:cNvGraphicFramePr>
          <p:nvPr/>
        </p:nvGraphicFramePr>
        <p:xfrm>
          <a:off x="2051050" y="5130800"/>
          <a:ext cx="51292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4" name="Equation" r:id="rId4" imgW="2133360" imgH="279360" progId="Equation.DSMT4">
                  <p:embed/>
                </p:oleObj>
              </mc:Choice>
              <mc:Fallback>
                <p:oleObj name="Equation" r:id="rId4" imgW="213336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130800"/>
                        <a:ext cx="51292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312988" y="2490788"/>
            <a:ext cx="5457825" cy="2133600"/>
            <a:chOff x="2312988" y="2490788"/>
            <a:chExt cx="5457825" cy="2133600"/>
          </a:xfrm>
        </p:grpSpPr>
        <p:sp>
          <p:nvSpPr>
            <p:cNvPr id="147468" name="Line 6"/>
            <p:cNvSpPr>
              <a:spLocks noChangeShapeType="1"/>
            </p:cNvSpPr>
            <p:nvPr/>
          </p:nvSpPr>
          <p:spPr bwMode="auto">
            <a:xfrm flipV="1">
              <a:off x="2322513" y="2595563"/>
              <a:ext cx="0" cy="2028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469" name="Line 7"/>
            <p:cNvSpPr>
              <a:spLocks noChangeShapeType="1"/>
            </p:cNvSpPr>
            <p:nvPr/>
          </p:nvSpPr>
          <p:spPr bwMode="auto">
            <a:xfrm flipV="1">
              <a:off x="2312988" y="3657600"/>
              <a:ext cx="50450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47465" name="Object 9"/>
            <p:cNvGraphicFramePr>
              <a:graphicFrameLocks noChangeAspect="1"/>
            </p:cNvGraphicFramePr>
            <p:nvPr/>
          </p:nvGraphicFramePr>
          <p:xfrm>
            <a:off x="7526338" y="3565525"/>
            <a:ext cx="244475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95" name="Equation" r:id="rId6" imgW="126720" imgH="126720" progId="Equation.DSMT4">
                    <p:embed/>
                  </p:oleObj>
                </mc:Choice>
                <mc:Fallback>
                  <p:oleObj name="Equation" r:id="rId6" imgW="126720" imgH="12672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6338" y="3565525"/>
                          <a:ext cx="244475" cy="20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7470" name="Freeform 19"/>
            <p:cNvSpPr>
              <a:spLocks/>
            </p:cNvSpPr>
            <p:nvPr/>
          </p:nvSpPr>
          <p:spPr bwMode="auto">
            <a:xfrm>
              <a:off x="2336800" y="2862263"/>
              <a:ext cx="4181475" cy="1300162"/>
            </a:xfrm>
            <a:custGeom>
              <a:avLst/>
              <a:gdLst>
                <a:gd name="T0" fmla="*/ 0 w 2987"/>
                <a:gd name="T1" fmla="*/ 37 h 1124"/>
                <a:gd name="T2" fmla="*/ 149 w 2987"/>
                <a:gd name="T3" fmla="*/ 174 h 1124"/>
                <a:gd name="T4" fmla="*/ 539 w 2987"/>
                <a:gd name="T5" fmla="*/ 1083 h 1124"/>
                <a:gd name="T6" fmla="*/ 1115 w 2987"/>
                <a:gd name="T7" fmla="*/ 419 h 1124"/>
                <a:gd name="T8" fmla="*/ 1587 w 2987"/>
                <a:gd name="T9" fmla="*/ 795 h 1124"/>
                <a:gd name="T10" fmla="*/ 2011 w 2987"/>
                <a:gd name="T11" fmla="*/ 683 h 1124"/>
                <a:gd name="T12" fmla="*/ 2315 w 2987"/>
                <a:gd name="T13" fmla="*/ 619 h 1124"/>
                <a:gd name="T14" fmla="*/ 2659 w 2987"/>
                <a:gd name="T15" fmla="*/ 723 h 1124"/>
                <a:gd name="T16" fmla="*/ 2987 w 2987"/>
                <a:gd name="T17" fmla="*/ 691 h 11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87"/>
                <a:gd name="T28" fmla="*/ 0 h 1124"/>
                <a:gd name="T29" fmla="*/ 2987 w 2987"/>
                <a:gd name="T30" fmla="*/ 1124 h 11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87" h="1124">
                  <a:moveTo>
                    <a:pt x="0" y="37"/>
                  </a:moveTo>
                  <a:cubicBezTo>
                    <a:pt x="24" y="58"/>
                    <a:pt x="59" y="0"/>
                    <a:pt x="149" y="174"/>
                  </a:cubicBezTo>
                  <a:cubicBezTo>
                    <a:pt x="239" y="348"/>
                    <a:pt x="378" y="1042"/>
                    <a:pt x="539" y="1083"/>
                  </a:cubicBezTo>
                  <a:cubicBezTo>
                    <a:pt x="700" y="1124"/>
                    <a:pt x="940" y="467"/>
                    <a:pt x="1115" y="419"/>
                  </a:cubicBezTo>
                  <a:cubicBezTo>
                    <a:pt x="1290" y="371"/>
                    <a:pt x="1438" y="751"/>
                    <a:pt x="1587" y="795"/>
                  </a:cubicBezTo>
                  <a:cubicBezTo>
                    <a:pt x="1736" y="839"/>
                    <a:pt x="1890" y="712"/>
                    <a:pt x="2011" y="683"/>
                  </a:cubicBezTo>
                  <a:cubicBezTo>
                    <a:pt x="2132" y="654"/>
                    <a:pt x="2207" y="612"/>
                    <a:pt x="2315" y="619"/>
                  </a:cubicBezTo>
                  <a:cubicBezTo>
                    <a:pt x="2423" y="626"/>
                    <a:pt x="2547" y="711"/>
                    <a:pt x="2659" y="723"/>
                  </a:cubicBezTo>
                  <a:cubicBezTo>
                    <a:pt x="2771" y="735"/>
                    <a:pt x="2919" y="698"/>
                    <a:pt x="2987" y="69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471" name="Oval 22"/>
            <p:cNvSpPr>
              <a:spLocks noChangeArrowheads="1"/>
            </p:cNvSpPr>
            <p:nvPr/>
          </p:nvSpPr>
          <p:spPr bwMode="auto">
            <a:xfrm>
              <a:off x="3865563" y="3240088"/>
              <a:ext cx="166687" cy="166687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47472" name="AutoShape 23"/>
            <p:cNvSpPr>
              <a:spLocks noChangeArrowheads="1"/>
            </p:cNvSpPr>
            <p:nvPr/>
          </p:nvSpPr>
          <p:spPr bwMode="auto">
            <a:xfrm>
              <a:off x="4229100" y="3201988"/>
              <a:ext cx="677863" cy="165100"/>
            </a:xfrm>
            <a:custGeom>
              <a:avLst/>
              <a:gdLst>
                <a:gd name="T0" fmla="*/ 508396 w 21600"/>
                <a:gd name="T1" fmla="*/ 0 h 21600"/>
                <a:gd name="T2" fmla="*/ 0 w 21600"/>
                <a:gd name="T3" fmla="*/ 82550 h 21600"/>
                <a:gd name="T4" fmla="*/ 508396 w 21600"/>
                <a:gd name="T5" fmla="*/ 165100 h 21600"/>
                <a:gd name="T6" fmla="*/ 677862 w 21600"/>
                <a:gd name="T7" fmla="*/ 8255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25"/>
            <p:cNvSpPr txBox="1">
              <a:spLocks noChangeArrowheads="1"/>
            </p:cNvSpPr>
            <p:nvPr/>
          </p:nvSpPr>
          <p:spPr bwMode="auto">
            <a:xfrm>
              <a:off x="5059363" y="2679700"/>
              <a:ext cx="1636987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600" b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phase velocity</a:t>
              </a:r>
              <a:r>
                <a:rPr lang="en-US" b="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graphicFrame>
          <p:nvGraphicFramePr>
            <p:cNvPr id="147466" name="Object 10"/>
            <p:cNvGraphicFramePr>
              <a:graphicFrameLocks noChangeAspect="1"/>
            </p:cNvGraphicFramePr>
            <p:nvPr/>
          </p:nvGraphicFramePr>
          <p:xfrm>
            <a:off x="4468813" y="2490788"/>
            <a:ext cx="427037" cy="582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496" name="Equation" r:id="rId8" imgW="177480" imgH="241200" progId="Equation.DSMT4">
                    <p:embed/>
                  </p:oleObj>
                </mc:Choice>
                <mc:Fallback>
                  <p:oleObj name="Equation" r:id="rId8" imgW="177480" imgH="241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813" y="2490788"/>
                          <a:ext cx="427037" cy="582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90600" y="120501"/>
            <a:ext cx="71183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Transmission-Line Theory</a:t>
            </a:r>
          </a:p>
        </p:txBody>
      </p:sp>
      <p:sp>
        <p:nvSpPr>
          <p:cNvPr id="73737" name="TextBox 11"/>
          <p:cNvSpPr txBox="1">
            <a:spLocks noChangeArrowheads="1"/>
          </p:cNvSpPr>
          <p:nvPr/>
        </p:nvSpPr>
        <p:spPr bwMode="auto">
          <a:xfrm>
            <a:off x="1235074" y="1262063"/>
            <a:ext cx="6689725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We need transmission-line theory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whenever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the length of a line is significant compared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a wavelength.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11275" y="2657475"/>
            <a:ext cx="6515100" cy="1543050"/>
            <a:chOff x="1216025" y="3324225"/>
            <a:chExt cx="6515100" cy="1543050"/>
          </a:xfrm>
        </p:grpSpPr>
        <p:sp>
          <p:nvSpPr>
            <p:cNvPr id="13" name="AutoShape 134"/>
            <p:cNvSpPr>
              <a:spLocks noChangeArrowheads="1"/>
            </p:cNvSpPr>
            <p:nvPr/>
          </p:nvSpPr>
          <p:spPr bwMode="auto">
            <a:xfrm rot="5400000">
              <a:off x="4365625" y="860425"/>
              <a:ext cx="203200" cy="6502400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" name="AutoShape 135"/>
            <p:cNvSpPr>
              <a:spLocks noChangeArrowheads="1"/>
            </p:cNvSpPr>
            <p:nvPr/>
          </p:nvSpPr>
          <p:spPr bwMode="auto">
            <a:xfrm rot="5400000">
              <a:off x="4384675" y="155575"/>
              <a:ext cx="177800" cy="6515100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456113" y="4554538"/>
            <a:ext cx="2698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42" name="Equation" r:id="rId3" imgW="164880" imgH="190440" progId="Equation.DSMT4">
                    <p:embed/>
                  </p:oleObj>
                </mc:Choice>
                <mc:Fallback>
                  <p:oleObj name="Equation" r:id="rId3" imgW="164880" imgH="19044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6113" y="4554538"/>
                          <a:ext cx="2698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37"/>
            <p:cNvSpPr>
              <a:spLocks noChangeShapeType="1"/>
            </p:cNvSpPr>
            <p:nvPr/>
          </p:nvSpPr>
          <p:spPr bwMode="auto">
            <a:xfrm flipV="1">
              <a:off x="1254125" y="4467225"/>
              <a:ext cx="6438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93825" y="170527"/>
            <a:ext cx="6240463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Phase Velocity (cont.)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016125" y="4843463"/>
            <a:ext cx="1651000" cy="1208087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/>
        </p:nvGraphicFramePr>
        <p:xfrm>
          <a:off x="3009262" y="1545194"/>
          <a:ext cx="2898775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4" name="Equation" r:id="rId4" imgW="1625400" imgH="1371600" progId="Equation.DSMT4">
                  <p:embed/>
                </p:oleObj>
              </mc:Choice>
              <mc:Fallback>
                <p:oleObj name="Equation" r:id="rId4" imgW="1625400" imgH="1371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262" y="1545194"/>
                        <a:ext cx="2898775" cy="244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379024" y="1537257"/>
            <a:ext cx="5667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Set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31863" y="5203950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2233613" y="4840288"/>
          <a:ext cx="1187450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5" name="Equation" r:id="rId6" imgW="571320" imgH="545760" progId="Equation.DSMT4">
                  <p:embed/>
                </p:oleObj>
              </mc:Choice>
              <mc:Fallback>
                <p:oleObj name="Equation" r:id="rId6" imgW="571320" imgH="545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4840288"/>
                        <a:ext cx="1187450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6"/>
          <p:cNvGraphicFramePr>
            <a:graphicFrameLocks noChangeAspect="1"/>
          </p:cNvGraphicFramePr>
          <p:nvPr/>
        </p:nvGraphicFramePr>
        <p:xfrm>
          <a:off x="4988358" y="5291262"/>
          <a:ext cx="3501695" cy="895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6" name="Equation" r:id="rId8" imgW="2539800" imgH="647640" progId="Equation.DSMT4">
                  <p:embed/>
                </p:oleObj>
              </mc:Choice>
              <mc:Fallback>
                <p:oleObj name="Equation" r:id="rId8" imgW="2539800" imgH="647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358" y="5291262"/>
                        <a:ext cx="3501695" cy="895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624513" y="4840288"/>
            <a:ext cx="224773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expanded form: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249717" y="74431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aphicFrame>
        <p:nvGraphicFramePr>
          <p:cNvPr id="101390" name="Object 14"/>
          <p:cNvGraphicFramePr>
            <a:graphicFrameLocks noChangeAspect="1"/>
          </p:cNvGraphicFramePr>
          <p:nvPr/>
        </p:nvGraphicFramePr>
        <p:xfrm>
          <a:off x="3541259" y="3479676"/>
          <a:ext cx="16335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79" name="Equation" r:id="rId4" imgW="736560" imgH="444240" progId="Equation.DSMT4">
                  <p:embed/>
                </p:oleObj>
              </mc:Choice>
              <mc:Fallback>
                <p:oleObj name="Equation" r:id="rId4" imgW="736560" imgH="4442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259" y="3479676"/>
                        <a:ext cx="1633537" cy="9842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1" name="Object 15"/>
          <p:cNvGraphicFramePr>
            <a:graphicFrameLocks noChangeAspect="1"/>
          </p:cNvGraphicFramePr>
          <p:nvPr/>
        </p:nvGraphicFramePr>
        <p:xfrm>
          <a:off x="1038225" y="5130800"/>
          <a:ext cx="1965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0" name="Equation" r:id="rId6" imgW="939600" imgH="482400" progId="Equation.DSMT4">
                  <p:embed/>
                </p:oleObj>
              </mc:Choice>
              <mc:Fallback>
                <p:oleObj name="Equation" r:id="rId6" imgW="939600" imgH="4824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5130800"/>
                        <a:ext cx="19653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4876800" y="5110163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</a:p>
        </p:txBody>
      </p:sp>
      <p:graphicFrame>
        <p:nvGraphicFramePr>
          <p:cNvPr id="101392" name="Object 16"/>
          <p:cNvGraphicFramePr>
            <a:graphicFrameLocks noChangeAspect="1"/>
          </p:cNvGraphicFramePr>
          <p:nvPr/>
        </p:nvGraphicFramePr>
        <p:xfrm>
          <a:off x="5597525" y="4867275"/>
          <a:ext cx="123666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1" name="Equation" r:id="rId8" imgW="558720" imgH="457200" progId="Equation.DSMT4">
                  <p:embed/>
                </p:oleObj>
              </mc:Choice>
              <mc:Fallback>
                <p:oleObj name="Equation" r:id="rId8" imgW="558720" imgH="457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25" y="4867275"/>
                        <a:ext cx="1236663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30"/>
          <p:cNvSpPr txBox="1">
            <a:spLocks noChangeArrowheads="1"/>
          </p:cNvSpPr>
          <p:nvPr/>
        </p:nvSpPr>
        <p:spPr bwMode="auto">
          <a:xfrm>
            <a:off x="628650" y="2871788"/>
            <a:ext cx="74295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Assumption: A 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 is traveling in the </a:t>
            </a:r>
            <a:r>
              <a:rPr lang="en-US" sz="2000" b="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positive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direction</a:t>
            </a:r>
            <a:r>
              <a:rPr lang="en-US" sz="2000" b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4187825" y="5922963"/>
            <a:ext cx="440383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(Note: </a:t>
            </a:r>
            <a:r>
              <a:rPr lang="en-US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a number, not a function of </a:t>
            </a:r>
            <a:r>
              <a:rPr lang="en-US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1616075" y="971593"/>
            <a:ext cx="6870700" cy="1550945"/>
            <a:chOff x="1616075" y="971593"/>
            <a:chExt cx="6870700" cy="1550945"/>
          </a:xfrm>
        </p:grpSpPr>
        <p:sp>
          <p:nvSpPr>
            <p:cNvPr id="101400" name="Line 14"/>
            <p:cNvSpPr>
              <a:spLocks noChangeShapeType="1"/>
            </p:cNvSpPr>
            <p:nvPr/>
          </p:nvSpPr>
          <p:spPr bwMode="auto">
            <a:xfrm>
              <a:off x="1624013" y="1489076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1" name="Line 15"/>
            <p:cNvSpPr>
              <a:spLocks noChangeShapeType="1"/>
            </p:cNvSpPr>
            <p:nvPr/>
          </p:nvSpPr>
          <p:spPr bwMode="auto">
            <a:xfrm>
              <a:off x="1616075" y="2411413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4" name="Line 22"/>
            <p:cNvSpPr>
              <a:spLocks noChangeShapeType="1"/>
            </p:cNvSpPr>
            <p:nvPr/>
          </p:nvSpPr>
          <p:spPr bwMode="auto">
            <a:xfrm>
              <a:off x="7704138" y="2417763"/>
              <a:ext cx="40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406" name="AutoShape 28"/>
            <p:cNvSpPr>
              <a:spLocks noChangeArrowheads="1"/>
            </p:cNvSpPr>
            <p:nvPr/>
          </p:nvSpPr>
          <p:spPr bwMode="auto">
            <a:xfrm rot="5400000">
              <a:off x="4543425" y="1355726"/>
              <a:ext cx="180975" cy="249238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latin typeface="Times New Roman" pitchFamily="18" charset="0"/>
              </a:endParaRPr>
            </a:p>
          </p:txBody>
        </p:sp>
        <p:sp>
          <p:nvSpPr>
            <p:cNvPr id="101398" name="Freeform 8"/>
            <p:cNvSpPr>
              <a:spLocks/>
            </p:cNvSpPr>
            <p:nvPr/>
          </p:nvSpPr>
          <p:spPr bwMode="auto">
            <a:xfrm>
              <a:off x="6276975" y="1793875"/>
              <a:ext cx="896938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" name="Object 26"/>
            <p:cNvGraphicFramePr>
              <a:graphicFrameLocks noChangeAspect="1"/>
            </p:cNvGraphicFramePr>
            <p:nvPr/>
          </p:nvGraphicFramePr>
          <p:xfrm>
            <a:off x="3765550" y="971593"/>
            <a:ext cx="663575" cy="414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82" name="Equation" r:id="rId10" imgW="406080" imgH="253800" progId="Equation.DSMT4">
                    <p:embed/>
                  </p:oleObj>
                </mc:Choice>
                <mc:Fallback>
                  <p:oleObj name="Equation" r:id="rId10" imgW="406080" imgH="2538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5550" y="971593"/>
                          <a:ext cx="663575" cy="414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7"/>
            <p:cNvGraphicFramePr>
              <a:graphicFrameLocks noChangeAspect="1"/>
            </p:cNvGraphicFramePr>
            <p:nvPr/>
          </p:nvGraphicFramePr>
          <p:xfrm>
            <a:off x="2735263" y="1714500"/>
            <a:ext cx="7048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83" name="Equation" r:id="rId12" imgW="431640" imgH="253800" progId="Equation.DSMT4">
                    <p:embed/>
                  </p:oleObj>
                </mc:Choice>
                <mc:Fallback>
                  <p:oleObj name="Equation" r:id="rId12" imgW="431640" imgH="2538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5263" y="1714500"/>
                          <a:ext cx="70485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8"/>
            <p:cNvGraphicFramePr>
              <a:graphicFrameLocks noChangeAspect="1"/>
            </p:cNvGraphicFramePr>
            <p:nvPr/>
          </p:nvGraphicFramePr>
          <p:xfrm>
            <a:off x="2335213" y="157956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84" name="Equation" r:id="rId14" imgW="139680" imgH="139680" progId="Equation.DSMT4">
                    <p:embed/>
                  </p:oleObj>
                </mc:Choice>
                <mc:Fallback>
                  <p:oleObj name="Equation" r:id="rId14" imgW="139680" imgH="13968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213" y="157956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29"/>
            <p:cNvGraphicFramePr>
              <a:graphicFrameLocks noChangeAspect="1"/>
            </p:cNvGraphicFramePr>
            <p:nvPr/>
          </p:nvGraphicFramePr>
          <p:xfrm>
            <a:off x="2335213" y="214312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85" name="Equation" r:id="rId16" imgW="139680" imgH="101520" progId="Equation.DSMT4">
                    <p:embed/>
                  </p:oleObj>
                </mc:Choice>
                <mc:Fallback>
                  <p:oleObj name="Equation" r:id="rId16" imgW="139680" imgH="10152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5213" y="214312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0"/>
            <p:cNvGraphicFramePr>
              <a:graphicFrameLocks noChangeAspect="1"/>
            </p:cNvGraphicFramePr>
            <p:nvPr/>
          </p:nvGraphicFramePr>
          <p:xfrm>
            <a:off x="8299450" y="2314006"/>
            <a:ext cx="187325" cy="208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86" name="Equation" r:id="rId18" imgW="114120" imgH="126720" progId="Equation.DSMT4">
                    <p:embed/>
                  </p:oleObj>
                </mc:Choice>
                <mc:Fallback>
                  <p:oleObj name="Equation" r:id="rId18" imgW="114120" imgH="12672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99450" y="2314006"/>
                          <a:ext cx="187325" cy="208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14"/>
          <p:cNvSpPr txBox="1">
            <a:spLocks noChangeArrowheads="1"/>
          </p:cNvSpPr>
          <p:nvPr/>
        </p:nvSpPr>
        <p:spPr bwMode="auto">
          <a:xfrm>
            <a:off x="607249" y="943469"/>
            <a:ext cx="39604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Use </a:t>
            </a:r>
            <a:r>
              <a:rPr lang="en-US" sz="2000" b="0" dirty="0" smtClean="0">
                <a:solidFill>
                  <a:srgbClr val="0000FF"/>
                </a:solidFill>
              </a:rPr>
              <a:t> first Telegrapher’s </a:t>
            </a:r>
            <a:r>
              <a:rPr lang="en-US" sz="2000" b="0" dirty="0">
                <a:solidFill>
                  <a:srgbClr val="0000FF"/>
                </a:solidFill>
              </a:rPr>
              <a:t>Equation:</a:t>
            </a: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3259138" y="1419850"/>
          <a:ext cx="24542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8" name="Equation" r:id="rId4" imgW="1295280" imgH="507960" progId="Equation.DSMT4">
                  <p:embed/>
                </p:oleObj>
              </mc:Choice>
              <mc:Fallback>
                <p:oleObj name="Equation" r:id="rId4" imgW="129528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1419850"/>
                        <a:ext cx="2454275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Text Box 17"/>
          <p:cNvSpPr txBox="1">
            <a:spLocks noChangeArrowheads="1"/>
          </p:cNvSpPr>
          <p:nvPr/>
        </p:nvSpPr>
        <p:spPr bwMode="auto">
          <a:xfrm>
            <a:off x="2071029" y="2515123"/>
            <a:ext cx="452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so</a:t>
            </a: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2520950" y="2878138"/>
          <a:ext cx="392112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9" name="Equation" r:id="rId6" imgW="2031840" imgH="507960" progId="Equation.DSMT4">
                  <p:embed/>
                </p:oleObj>
              </mc:Choice>
              <mc:Fallback>
                <p:oleObj name="Equation" r:id="rId6" imgW="203184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878138"/>
                        <a:ext cx="3921125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Text Box 20"/>
          <p:cNvSpPr txBox="1">
            <a:spLocks noChangeArrowheads="1"/>
          </p:cNvSpPr>
          <p:nvPr/>
        </p:nvSpPr>
        <p:spPr bwMode="auto">
          <a:xfrm>
            <a:off x="1981097" y="5893605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Hence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3184525" y="5792788"/>
          <a:ext cx="35941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0" name="Equation" r:id="rId8" imgW="1295280" imgH="241200" progId="Equation.DSMT4">
                  <p:embed/>
                </p:oleObj>
              </mc:Choice>
              <mc:Fallback>
                <p:oleObj name="Equation" r:id="rId8" imgW="129528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5792788"/>
                        <a:ext cx="35941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6966" name="Text Box 22"/>
          <p:cNvSpPr txBox="1">
            <a:spLocks noChangeArrowheads="1"/>
          </p:cNvSpPr>
          <p:nvPr/>
        </p:nvSpPr>
        <p:spPr bwMode="auto">
          <a:xfrm>
            <a:off x="201613" y="95697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567113" y="4310063"/>
          <a:ext cx="20351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1" name="Equation" r:id="rId10" imgW="939600" imgH="482400" progId="Equation.DSMT4">
                  <p:embed/>
                </p:oleObj>
              </mc:Choice>
              <mc:Fallback>
                <p:oleObj name="Equation" r:id="rId10" imgW="93960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4310063"/>
                        <a:ext cx="20351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201657" y="4600231"/>
            <a:ext cx="97013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Recall: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374571" y="4310743"/>
            <a:ext cx="174172" cy="100148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3"/>
          <p:cNvSpPr txBox="1">
            <a:spLocks noChangeArrowheads="1"/>
          </p:cNvSpPr>
          <p:nvPr/>
        </p:nvSpPr>
        <p:spPr bwMode="auto">
          <a:xfrm>
            <a:off x="1395413" y="1423988"/>
            <a:ext cx="2327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From this we have:</a:t>
            </a:r>
          </a:p>
        </p:txBody>
      </p:sp>
      <p:sp>
        <p:nvSpPr>
          <p:cNvPr id="107527" name="Text Box 5"/>
          <p:cNvSpPr txBox="1">
            <a:spLocks noChangeArrowheads="1"/>
          </p:cNvSpPr>
          <p:nvPr/>
        </p:nvSpPr>
        <p:spPr bwMode="auto">
          <a:xfrm>
            <a:off x="2232025" y="2551113"/>
            <a:ext cx="71205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Use:</a:t>
            </a:r>
            <a:endParaRPr lang="en-US" sz="2000" b="0" dirty="0">
              <a:solidFill>
                <a:srgbClr val="0000FF"/>
              </a:solidFill>
            </a:endParaRP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3887211" y="1231261"/>
          <a:ext cx="2718970" cy="941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5" name="Equation" r:id="rId4" imgW="1320480" imgH="457200" progId="Equation.DSMT4">
                  <p:embed/>
                </p:oleObj>
              </mc:Choice>
              <mc:Fallback>
                <p:oleObj name="Equation" r:id="rId4" imgW="132048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211" y="1231261"/>
                        <a:ext cx="2718970" cy="94192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201613" y="138229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3001963" y="3056916"/>
          <a:ext cx="1684337" cy="82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6" name="Equation" r:id="rId6" imgW="1091880" imgH="533160" progId="Equation.DSMT4">
                  <p:embed/>
                </p:oleObj>
              </mc:Choice>
              <mc:Fallback>
                <p:oleObj name="Equation" r:id="rId6" imgW="1091880" imgH="533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3056916"/>
                        <a:ext cx="1684337" cy="822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4705350" y="3019425"/>
            <a:ext cx="304800" cy="8858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175250" y="3279775"/>
            <a:ext cx="309571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</a:rPr>
              <a:t>Both are in the first quadrant</a:t>
            </a:r>
            <a:endParaRPr lang="en-US" b="0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2695575" y="4349750"/>
          <a:ext cx="3373438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7" name="Equation" r:id="rId8" imgW="2095200" imgH="749160" progId="Equation.DSMT4">
                  <p:embed/>
                </p:oleObj>
              </mc:Choice>
              <mc:Fallback>
                <p:oleObj name="Equation" r:id="rId8" imgW="2095200" imgH="749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4349750"/>
                        <a:ext cx="3373438" cy="120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3692524" y="5756950"/>
          <a:ext cx="1022351" cy="76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8" name="Equation" r:id="rId10" imgW="596880" imgH="444240" progId="Equation.DSMT4">
                  <p:embed/>
                </p:oleObj>
              </mc:Choice>
              <mc:Fallback>
                <p:oleObj name="Equation" r:id="rId10" imgW="596880" imgH="444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4" y="5756950"/>
                        <a:ext cx="1022351" cy="76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3038475" y="6010275"/>
            <a:ext cx="419100" cy="257175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25143" y="5985164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(principal square root)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3"/>
          <p:cNvSpPr txBox="1">
            <a:spLocks noChangeArrowheads="1"/>
          </p:cNvSpPr>
          <p:nvPr/>
        </p:nvSpPr>
        <p:spPr bwMode="auto">
          <a:xfrm>
            <a:off x="1633538" y="1633538"/>
            <a:ext cx="202331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Hence, we have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467982" name="Text Box 14"/>
          <p:cNvSpPr txBox="1">
            <a:spLocks noChangeArrowheads="1"/>
          </p:cNvSpPr>
          <p:nvPr/>
        </p:nvSpPr>
        <p:spPr bwMode="auto">
          <a:xfrm>
            <a:off x="201613" y="138229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Characteristic Impedance </a:t>
            </a:r>
            <a:r>
              <a:rPr lang="en-US" sz="3600" b="0" i="1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0" baseline="-25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(cont.)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687485" y="2449810"/>
          <a:ext cx="3208490" cy="103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2" name="Equation" r:id="rId4" imgW="1460160" imgH="469800" progId="Equation.DSMT4">
                  <p:embed/>
                </p:oleObj>
              </mc:Choice>
              <mc:Fallback>
                <p:oleObj name="Equation" r:id="rId4" imgW="146016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485" y="2449810"/>
                        <a:ext cx="3208490" cy="103261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4"/>
          <p:cNvGraphicFramePr>
            <a:graphicFrameLocks noChangeAspect="1"/>
          </p:cNvGraphicFramePr>
          <p:nvPr/>
        </p:nvGraphicFramePr>
        <p:xfrm>
          <a:off x="3694113" y="4010025"/>
          <a:ext cx="13668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3" name="Equation" r:id="rId6" imgW="622080" imgH="228600" progId="Equation.DSMT4">
                  <p:embed/>
                </p:oleObj>
              </mc:Choice>
              <mc:Fallback>
                <p:oleObj name="Equation" r:id="rId6" imgW="62208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4010025"/>
                        <a:ext cx="1366837" cy="5032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65" name="Object 13"/>
          <p:cNvGraphicFramePr>
            <a:graphicFrameLocks noChangeAspect="1"/>
          </p:cNvGraphicFramePr>
          <p:nvPr/>
        </p:nvGraphicFramePr>
        <p:xfrm>
          <a:off x="2398713" y="1063625"/>
          <a:ext cx="4764087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5" name="Equation" r:id="rId4" imgW="2603160" imgH="558720" progId="Equation.DSMT4">
                  <p:embed/>
                </p:oleObj>
              </mc:Choice>
              <mc:Fallback>
                <p:oleObj name="Equation" r:id="rId4" imgW="2603160" imgH="5587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063625"/>
                        <a:ext cx="4764087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6" name="Object 14"/>
          <p:cNvGraphicFramePr>
            <a:graphicFrameLocks noChangeAspect="1"/>
          </p:cNvGraphicFramePr>
          <p:nvPr/>
        </p:nvGraphicFramePr>
        <p:xfrm>
          <a:off x="1363663" y="4762500"/>
          <a:ext cx="6019800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6" name="Equation" r:id="rId6" imgW="3555720" imgH="863280" progId="Equation.DSMT4">
                  <p:embed/>
                </p:oleObj>
              </mc:Choice>
              <mc:Fallback>
                <p:oleObj name="Equation" r:id="rId6" imgW="3555720" imgH="8632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4762500"/>
                        <a:ext cx="6019800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1" name="TextBox 25"/>
          <p:cNvSpPr txBox="1">
            <a:spLocks noChangeArrowheads="1"/>
          </p:cNvSpPr>
          <p:nvPr/>
        </p:nvSpPr>
        <p:spPr bwMode="auto">
          <a:xfrm>
            <a:off x="361949" y="4191000"/>
            <a:ext cx="3057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In the time domain:</a:t>
            </a:r>
            <a:endParaRPr lang="en-US" sz="20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0372" name="TextBox 26"/>
          <p:cNvSpPr txBox="1">
            <a:spLocks noChangeArrowheads="1"/>
          </p:cNvSpPr>
          <p:nvPr/>
        </p:nvSpPr>
        <p:spPr bwMode="auto">
          <a:xfrm>
            <a:off x="2039938" y="2952750"/>
            <a:ext cx="15351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W</a:t>
            </a:r>
            <a:r>
              <a:rPr lang="en-US" sz="2000" b="0" dirty="0" smtClean="0">
                <a:solidFill>
                  <a:srgbClr val="FF0000"/>
                </a:solidFill>
                <a:cs typeface="Arial" charset="0"/>
              </a:rPr>
              <a:t>ave </a:t>
            </a:r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in 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US" sz="2000" b="0" i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 direction</a:t>
            </a:r>
          </a:p>
        </p:txBody>
      </p:sp>
      <p:sp>
        <p:nvSpPr>
          <p:cNvPr id="100373" name="TextBox 27"/>
          <p:cNvSpPr txBox="1">
            <a:spLocks noChangeArrowheads="1"/>
          </p:cNvSpPr>
          <p:nvPr/>
        </p:nvSpPr>
        <p:spPr bwMode="auto">
          <a:xfrm>
            <a:off x="6119813" y="3130550"/>
            <a:ext cx="1481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Wave 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in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-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 direction</a:t>
            </a:r>
          </a:p>
        </p:txBody>
      </p:sp>
      <p:graphicFrame>
        <p:nvGraphicFramePr>
          <p:cNvPr id="100367" name="Object 15"/>
          <p:cNvGraphicFramePr>
            <a:graphicFrameLocks noChangeAspect="1"/>
          </p:cNvGraphicFramePr>
          <p:nvPr/>
        </p:nvGraphicFramePr>
        <p:xfrm>
          <a:off x="6858000" y="3760788"/>
          <a:ext cx="677863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7" name="Visio" r:id="rId8" imgW="678525" imgH="1699077" progId="Visio.Drawing.11">
                  <p:embed/>
                </p:oleObj>
              </mc:Choice>
              <mc:Fallback>
                <p:oleObj name="Visio" r:id="rId8" imgW="678525" imgH="1699077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760788"/>
                        <a:ext cx="677863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8" name="Object 16"/>
          <p:cNvGraphicFramePr>
            <a:graphicFrameLocks noChangeAspect="1"/>
          </p:cNvGraphicFramePr>
          <p:nvPr/>
        </p:nvGraphicFramePr>
        <p:xfrm>
          <a:off x="5486400" y="2008188"/>
          <a:ext cx="803275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8" name="Visio" r:id="rId10" imgW="802721" imgH="1356076" progId="Visio.Drawing.11">
                  <p:embed/>
                </p:oleObj>
              </mc:Choice>
              <mc:Fallback>
                <p:oleObj name="Visio" r:id="rId10" imgW="802721" imgH="1356076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008188"/>
                        <a:ext cx="803275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9" name="Object 17"/>
          <p:cNvGraphicFramePr>
            <a:graphicFrameLocks noChangeAspect="1"/>
          </p:cNvGraphicFramePr>
          <p:nvPr/>
        </p:nvGraphicFramePr>
        <p:xfrm>
          <a:off x="3429000" y="2160588"/>
          <a:ext cx="11779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9" name="Visio" r:id="rId12" imgW="1545620" imgH="1500104" progId="Visio.Drawing.11">
                  <p:embed/>
                </p:oleObj>
              </mc:Choice>
              <mc:Fallback>
                <p:oleObj name="Visio" r:id="rId12" imgW="1545620" imgH="1500104" progId="Visio.Drawing.11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60588"/>
                        <a:ext cx="11779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70" name="Object 18"/>
          <p:cNvGraphicFramePr>
            <a:graphicFrameLocks noChangeAspect="1"/>
          </p:cNvGraphicFramePr>
          <p:nvPr/>
        </p:nvGraphicFramePr>
        <p:xfrm>
          <a:off x="3962400" y="3227388"/>
          <a:ext cx="7905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0" name="Visio" r:id="rId14" imgW="793293" imgH="1834002" progId="Visio.Drawing.11">
                  <p:embed/>
                </p:oleObj>
              </mc:Choice>
              <mc:Fallback>
                <p:oleObj name="Visio" r:id="rId14" imgW="793293" imgH="1834002" progId="Visio.Drawing.1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227388"/>
                        <a:ext cx="7905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026"/>
          <p:cNvSpPr txBox="1">
            <a:spLocks noChangeArrowheads="1"/>
          </p:cNvSpPr>
          <p:nvPr/>
        </p:nvSpPr>
        <p:spPr bwMode="auto">
          <a:xfrm>
            <a:off x="534988" y="136856"/>
            <a:ext cx="7800975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Case </a:t>
            </a: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(Waves in Both Directions)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1157288" y="156534"/>
            <a:ext cx="6642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Backward-Traveling Wave</a:t>
            </a: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1841500" y="3598863"/>
          <a:ext cx="1460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0" name="Equation" r:id="rId4" imgW="774360" imgH="444240" progId="Equation.DSMT4">
                  <p:embed/>
                </p:oleObj>
              </mc:Choice>
              <mc:Fallback>
                <p:oleObj name="Equation" r:id="rId4" imgW="7743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598863"/>
                        <a:ext cx="1460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4794250" y="3640138"/>
          <a:ext cx="15367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1" name="Equation" r:id="rId6" imgW="812520" imgH="444240" progId="Equation.DSMT4">
                  <p:embed/>
                </p:oleObj>
              </mc:Choice>
              <mc:Fallback>
                <p:oleObj name="Equation" r:id="rId6" imgW="81252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3640138"/>
                        <a:ext cx="15367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Text Box 18"/>
          <p:cNvSpPr txBox="1">
            <a:spLocks noChangeArrowheads="1"/>
          </p:cNvSpPr>
          <p:nvPr/>
        </p:nvSpPr>
        <p:spPr bwMode="auto">
          <a:xfrm>
            <a:off x="3798888" y="3832225"/>
            <a:ext cx="45243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FF"/>
                </a:solidFill>
              </a:rPr>
              <a:t>so</a:t>
            </a:r>
          </a:p>
        </p:txBody>
      </p:sp>
      <p:sp>
        <p:nvSpPr>
          <p:cNvPr id="109575" name="Text Box 25"/>
          <p:cNvSpPr txBox="1">
            <a:spLocks noChangeArrowheads="1"/>
          </p:cNvSpPr>
          <p:nvPr/>
        </p:nvSpPr>
        <p:spPr bwMode="auto">
          <a:xfrm>
            <a:off x="1676400" y="2963863"/>
            <a:ext cx="55435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A wave is traveling in the </a:t>
            </a:r>
            <a:r>
              <a:rPr lang="en-US" sz="2000" b="0" u="sng" dirty="0">
                <a:solidFill>
                  <a:srgbClr val="0000FF"/>
                </a:solidFill>
              </a:rPr>
              <a:t>negative</a:t>
            </a:r>
            <a:r>
              <a:rPr lang="en-US" sz="2000" b="0" dirty="0">
                <a:solidFill>
                  <a:srgbClr val="0000FF"/>
                </a:solidFill>
              </a:rPr>
              <a:t>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</a:rPr>
              <a:t> direction.</a:t>
            </a:r>
          </a:p>
        </p:txBody>
      </p:sp>
      <p:sp>
        <p:nvSpPr>
          <p:cNvPr id="109577" name="TextBox 22"/>
          <p:cNvSpPr txBox="1">
            <a:spLocks noChangeArrowheads="1"/>
          </p:cNvSpPr>
          <p:nvPr/>
        </p:nvSpPr>
        <p:spPr bwMode="auto">
          <a:xfrm>
            <a:off x="1103313" y="5091113"/>
            <a:ext cx="6719887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Note: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</a:t>
            </a:r>
            <a:endParaRPr lang="en-US" b="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0" u="sng" dirty="0">
                <a:latin typeface="Arial" pitchFamily="34" charset="0"/>
                <a:cs typeface="Arial" pitchFamily="34" charset="0"/>
              </a:rPr>
              <a:t>reference directions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for voltage and current are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chosen the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same as for the forward wave.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457325" y="971593"/>
            <a:ext cx="6859588" cy="1639845"/>
            <a:chOff x="1457325" y="971593"/>
            <a:chExt cx="6859588" cy="1639845"/>
          </a:xfrm>
        </p:grpSpPr>
        <p:sp>
          <p:nvSpPr>
            <p:cNvPr id="109579" name="Line 3"/>
            <p:cNvSpPr>
              <a:spLocks noChangeShapeType="1"/>
            </p:cNvSpPr>
            <p:nvPr/>
          </p:nvSpPr>
          <p:spPr bwMode="auto">
            <a:xfrm>
              <a:off x="1465263" y="1541463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580" name="Line 4"/>
            <p:cNvSpPr>
              <a:spLocks noChangeShapeType="1"/>
            </p:cNvSpPr>
            <p:nvPr/>
          </p:nvSpPr>
          <p:spPr bwMode="auto">
            <a:xfrm>
              <a:off x="1457325" y="2463800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583" name="Line 10"/>
            <p:cNvSpPr>
              <a:spLocks noChangeShapeType="1"/>
            </p:cNvSpPr>
            <p:nvPr/>
          </p:nvSpPr>
          <p:spPr bwMode="auto">
            <a:xfrm>
              <a:off x="7545388" y="2470150"/>
              <a:ext cx="40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584" name="Text Box 11"/>
            <p:cNvSpPr txBox="1">
              <a:spLocks noChangeArrowheads="1"/>
            </p:cNvSpPr>
            <p:nvPr/>
          </p:nvSpPr>
          <p:spPr bwMode="auto">
            <a:xfrm>
              <a:off x="8043863" y="2244725"/>
              <a:ext cx="2730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09585" name="AutoShape 21"/>
            <p:cNvSpPr>
              <a:spLocks noChangeArrowheads="1"/>
            </p:cNvSpPr>
            <p:nvPr/>
          </p:nvSpPr>
          <p:spPr bwMode="auto">
            <a:xfrm rot="5400000">
              <a:off x="3206750" y="1408113"/>
              <a:ext cx="180975" cy="249238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09576" name="Freeform 20"/>
            <p:cNvSpPr>
              <a:spLocks/>
            </p:cNvSpPr>
            <p:nvPr/>
          </p:nvSpPr>
          <p:spPr bwMode="auto">
            <a:xfrm flipH="1">
              <a:off x="1820863" y="1951038"/>
              <a:ext cx="993775" cy="196850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" name="Object 26"/>
            <p:cNvGraphicFramePr>
              <a:graphicFrameLocks noChangeAspect="1"/>
            </p:cNvGraphicFramePr>
            <p:nvPr/>
          </p:nvGraphicFramePr>
          <p:xfrm>
            <a:off x="3765550" y="971593"/>
            <a:ext cx="663575" cy="414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32" name="Equation" r:id="rId8" imgW="406080" imgH="253800" progId="Equation.DSMT4">
                    <p:embed/>
                  </p:oleObj>
                </mc:Choice>
                <mc:Fallback>
                  <p:oleObj name="Equation" r:id="rId8" imgW="406080" imgH="2538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5550" y="971593"/>
                          <a:ext cx="663575" cy="414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7"/>
            <p:cNvGraphicFramePr>
              <a:graphicFrameLocks noChangeAspect="1"/>
            </p:cNvGraphicFramePr>
            <p:nvPr/>
          </p:nvGraphicFramePr>
          <p:xfrm>
            <a:off x="4735513" y="1800225"/>
            <a:ext cx="7048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33" name="Equation" r:id="rId10" imgW="431640" imgH="253800" progId="Equation.DSMT4">
                    <p:embed/>
                  </p:oleObj>
                </mc:Choice>
                <mc:Fallback>
                  <p:oleObj name="Equation" r:id="rId10" imgW="43164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5513" y="1800225"/>
                          <a:ext cx="70485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8"/>
            <p:cNvGraphicFramePr>
              <a:graphicFrameLocks noChangeAspect="1"/>
            </p:cNvGraphicFramePr>
            <p:nvPr/>
          </p:nvGraphicFramePr>
          <p:xfrm>
            <a:off x="5592763" y="1646238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34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2763" y="1646238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5602288" y="218122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35" name="Equation" r:id="rId14" imgW="139680" imgH="101520" progId="Equation.DSMT4">
                    <p:embed/>
                  </p:oleObj>
                </mc:Choice>
                <mc:Fallback>
                  <p:oleObj name="Equation" r:id="rId14" imgW="139680" imgH="10152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2288" y="218122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Text Box 2"/>
          <p:cNvSpPr txBox="1">
            <a:spLocks noChangeArrowheads="1"/>
          </p:cNvSpPr>
          <p:nvPr/>
        </p:nvSpPr>
        <p:spPr bwMode="auto">
          <a:xfrm>
            <a:off x="1157288" y="135268"/>
            <a:ext cx="6642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Case</a:t>
            </a:r>
          </a:p>
        </p:txBody>
      </p:sp>
      <p:grpSp>
        <p:nvGrpSpPr>
          <p:cNvPr id="146438" name="Group 25"/>
          <p:cNvGrpSpPr>
            <a:grpSpLocks/>
          </p:cNvGrpSpPr>
          <p:nvPr/>
        </p:nvGrpSpPr>
        <p:grpSpPr bwMode="auto">
          <a:xfrm>
            <a:off x="2019033" y="4172774"/>
            <a:ext cx="4283075" cy="2092325"/>
            <a:chOff x="1763477" y="4311841"/>
            <a:chExt cx="4283075" cy="2092325"/>
          </a:xfrm>
          <a:solidFill>
            <a:srgbClr val="00FFFF"/>
          </a:solidFill>
        </p:grpSpPr>
        <p:sp>
          <p:nvSpPr>
            <p:cNvPr id="470036" name="Rectangle 20"/>
            <p:cNvSpPr>
              <a:spLocks noChangeArrowheads="1"/>
            </p:cNvSpPr>
            <p:nvPr/>
          </p:nvSpPr>
          <p:spPr bwMode="auto">
            <a:xfrm>
              <a:off x="1763477" y="4311841"/>
              <a:ext cx="4283075" cy="2092325"/>
            </a:xfrm>
            <a:prstGeom prst="rect">
              <a:avLst/>
            </a:prstGeom>
            <a:solidFill>
              <a:srgbClr val="CC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aphicFrame>
          <p:nvGraphicFramePr>
            <p:cNvPr id="146436" name="Object 4"/>
            <p:cNvGraphicFramePr>
              <a:graphicFrameLocks noChangeAspect="1"/>
            </p:cNvGraphicFramePr>
            <p:nvPr/>
          </p:nvGraphicFramePr>
          <p:xfrm>
            <a:off x="1988215" y="4619340"/>
            <a:ext cx="3865563" cy="149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86" name="Equation" r:id="rId4" imgW="1777680" imgH="685800" progId="Equation.DSMT4">
                    <p:embed/>
                  </p:oleObj>
                </mc:Choice>
                <mc:Fallback>
                  <p:oleObj name="Equation" r:id="rId4" imgW="1777680" imgH="6858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8215" y="4619340"/>
                          <a:ext cx="3865563" cy="1490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6439" name="Text Box 22"/>
          <p:cNvSpPr txBox="1">
            <a:spLocks noChangeArrowheads="1"/>
          </p:cNvSpPr>
          <p:nvPr/>
        </p:nvSpPr>
        <p:spPr bwMode="auto">
          <a:xfrm>
            <a:off x="3489325" y="2854325"/>
            <a:ext cx="477996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A general </a:t>
            </a:r>
            <a:r>
              <a:rPr lang="en-US" sz="2000" b="0" u="sng" dirty="0">
                <a:solidFill>
                  <a:srgbClr val="0000FF"/>
                </a:solidFill>
              </a:rPr>
              <a:t>superposition</a:t>
            </a:r>
            <a:r>
              <a:rPr lang="en-US" sz="2000" b="0" dirty="0">
                <a:solidFill>
                  <a:srgbClr val="0000FF"/>
                </a:solidFill>
              </a:rPr>
              <a:t> of forward and backward traveling waves:</a:t>
            </a:r>
          </a:p>
        </p:txBody>
      </p:sp>
      <p:sp>
        <p:nvSpPr>
          <p:cNvPr id="146440" name="Text Box 23"/>
          <p:cNvSpPr txBox="1">
            <a:spLocks noChangeArrowheads="1"/>
          </p:cNvSpPr>
          <p:nvPr/>
        </p:nvSpPr>
        <p:spPr bwMode="auto">
          <a:xfrm>
            <a:off x="558800" y="2887663"/>
            <a:ext cx="2760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0000FF"/>
                </a:solidFill>
              </a:rPr>
              <a:t>Most general case: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616075" y="857250"/>
            <a:ext cx="6850063" cy="1622426"/>
            <a:chOff x="1616075" y="857250"/>
            <a:chExt cx="6850063" cy="1622426"/>
          </a:xfrm>
        </p:grpSpPr>
        <p:sp>
          <p:nvSpPr>
            <p:cNvPr id="146447" name="Line 3"/>
            <p:cNvSpPr>
              <a:spLocks noChangeShapeType="1"/>
            </p:cNvSpPr>
            <p:nvPr/>
          </p:nvSpPr>
          <p:spPr bwMode="auto">
            <a:xfrm>
              <a:off x="1624013" y="1400176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48" name="Line 4"/>
            <p:cNvSpPr>
              <a:spLocks noChangeShapeType="1"/>
            </p:cNvSpPr>
            <p:nvPr/>
          </p:nvSpPr>
          <p:spPr bwMode="auto">
            <a:xfrm>
              <a:off x="1616075" y="2322513"/>
              <a:ext cx="57737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51" name="Line 10"/>
            <p:cNvSpPr>
              <a:spLocks noChangeShapeType="1"/>
            </p:cNvSpPr>
            <p:nvPr/>
          </p:nvSpPr>
          <p:spPr bwMode="auto">
            <a:xfrm>
              <a:off x="7704138" y="2328863"/>
              <a:ext cx="406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52" name="Text Box 11"/>
            <p:cNvSpPr txBox="1">
              <a:spLocks noChangeArrowheads="1"/>
            </p:cNvSpPr>
            <p:nvPr/>
          </p:nvSpPr>
          <p:spPr bwMode="auto">
            <a:xfrm>
              <a:off x="8193088" y="2112963"/>
              <a:ext cx="2730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i="1" dirty="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146453" name="AutoShape 21"/>
            <p:cNvSpPr>
              <a:spLocks noChangeArrowheads="1"/>
            </p:cNvSpPr>
            <p:nvPr/>
          </p:nvSpPr>
          <p:spPr bwMode="auto">
            <a:xfrm rot="5400000">
              <a:off x="3365500" y="1277938"/>
              <a:ext cx="180975" cy="249238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46445" name="Freeform 8"/>
            <p:cNvSpPr>
              <a:spLocks/>
            </p:cNvSpPr>
            <p:nvPr/>
          </p:nvSpPr>
          <p:spPr bwMode="auto">
            <a:xfrm>
              <a:off x="6276900" y="1508742"/>
              <a:ext cx="896682" cy="277813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446" name="Freeform 20"/>
            <p:cNvSpPr>
              <a:spLocks/>
            </p:cNvSpPr>
            <p:nvPr/>
          </p:nvSpPr>
          <p:spPr bwMode="auto">
            <a:xfrm flipH="1">
              <a:off x="6208526" y="1988138"/>
              <a:ext cx="993775" cy="196850"/>
            </a:xfrm>
            <a:custGeom>
              <a:avLst/>
              <a:gdLst>
                <a:gd name="T0" fmla="*/ 0 w 626"/>
                <a:gd name="T1" fmla="*/ 122 h 124"/>
                <a:gd name="T2" fmla="*/ 66 w 626"/>
                <a:gd name="T3" fmla="*/ 14 h 124"/>
                <a:gd name="T4" fmla="*/ 136 w 626"/>
                <a:gd name="T5" fmla="*/ 116 h 124"/>
                <a:gd name="T6" fmla="*/ 220 w 626"/>
                <a:gd name="T7" fmla="*/ 8 h 124"/>
                <a:gd name="T8" fmla="*/ 294 w 626"/>
                <a:gd name="T9" fmla="*/ 124 h 124"/>
                <a:gd name="T10" fmla="*/ 370 w 626"/>
                <a:gd name="T11" fmla="*/ 8 h 124"/>
                <a:gd name="T12" fmla="*/ 450 w 626"/>
                <a:gd name="T13" fmla="*/ 124 h 124"/>
                <a:gd name="T14" fmla="*/ 522 w 626"/>
                <a:gd name="T15" fmla="*/ 10 h 124"/>
                <a:gd name="T16" fmla="*/ 574 w 626"/>
                <a:gd name="T17" fmla="*/ 62 h 124"/>
                <a:gd name="T18" fmla="*/ 626 w 626"/>
                <a:gd name="T19" fmla="*/ 68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6"/>
                <a:gd name="T31" fmla="*/ 0 h 124"/>
                <a:gd name="T32" fmla="*/ 626 w 626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6" h="124">
                  <a:moveTo>
                    <a:pt x="0" y="122"/>
                  </a:moveTo>
                  <a:cubicBezTo>
                    <a:pt x="11" y="104"/>
                    <a:pt x="43" y="15"/>
                    <a:pt x="66" y="14"/>
                  </a:cubicBezTo>
                  <a:cubicBezTo>
                    <a:pt x="89" y="13"/>
                    <a:pt x="110" y="117"/>
                    <a:pt x="136" y="116"/>
                  </a:cubicBezTo>
                  <a:cubicBezTo>
                    <a:pt x="162" y="115"/>
                    <a:pt x="194" y="7"/>
                    <a:pt x="220" y="8"/>
                  </a:cubicBezTo>
                  <a:cubicBezTo>
                    <a:pt x="246" y="9"/>
                    <a:pt x="269" y="124"/>
                    <a:pt x="294" y="124"/>
                  </a:cubicBezTo>
                  <a:cubicBezTo>
                    <a:pt x="319" y="124"/>
                    <a:pt x="344" y="8"/>
                    <a:pt x="370" y="8"/>
                  </a:cubicBezTo>
                  <a:cubicBezTo>
                    <a:pt x="396" y="8"/>
                    <a:pt x="425" y="124"/>
                    <a:pt x="450" y="124"/>
                  </a:cubicBezTo>
                  <a:cubicBezTo>
                    <a:pt x="475" y="124"/>
                    <a:pt x="501" y="20"/>
                    <a:pt x="522" y="10"/>
                  </a:cubicBezTo>
                  <a:cubicBezTo>
                    <a:pt x="543" y="0"/>
                    <a:pt x="557" y="52"/>
                    <a:pt x="574" y="62"/>
                  </a:cubicBezTo>
                  <a:cubicBezTo>
                    <a:pt x="591" y="72"/>
                    <a:pt x="615" y="67"/>
                    <a:pt x="626" y="68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" name="Object 26"/>
            <p:cNvGraphicFramePr>
              <a:graphicFrameLocks noChangeAspect="1"/>
            </p:cNvGraphicFramePr>
            <p:nvPr/>
          </p:nvGraphicFramePr>
          <p:xfrm>
            <a:off x="3560763" y="857250"/>
            <a:ext cx="539750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87" name="Equation" r:id="rId6" imgW="330120" imgH="253800" progId="Equation.DSMT4">
                    <p:embed/>
                  </p:oleObj>
                </mc:Choice>
                <mc:Fallback>
                  <p:oleObj name="Equation" r:id="rId6" imgW="33012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0763" y="857250"/>
                          <a:ext cx="539750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7"/>
            <p:cNvGraphicFramePr>
              <a:graphicFrameLocks noChangeAspect="1"/>
            </p:cNvGraphicFramePr>
            <p:nvPr/>
          </p:nvGraphicFramePr>
          <p:xfrm>
            <a:off x="3806825" y="1676400"/>
            <a:ext cx="579438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88" name="Equation" r:id="rId8" imgW="355320" imgH="253800" progId="Equation.DSMT4">
                    <p:embed/>
                  </p:oleObj>
                </mc:Choice>
                <mc:Fallback>
                  <p:oleObj name="Equation" r:id="rId8" imgW="355320" imgH="2538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6825" y="1676400"/>
                          <a:ext cx="579438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8"/>
            <p:cNvGraphicFramePr>
              <a:graphicFrameLocks noChangeAspect="1"/>
            </p:cNvGraphicFramePr>
            <p:nvPr/>
          </p:nvGraphicFramePr>
          <p:xfrm>
            <a:off x="4678363" y="150336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89" name="Equation" r:id="rId10" imgW="139680" imgH="139680" progId="Equation.DSMT4">
                    <p:embed/>
                  </p:oleObj>
                </mc:Choice>
                <mc:Fallback>
                  <p:oleObj name="Equation" r:id="rId10" imgW="13968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8363" y="150336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7"/>
            <p:cNvGraphicFramePr>
              <a:graphicFrameLocks noChangeAspect="1"/>
            </p:cNvGraphicFramePr>
            <p:nvPr/>
          </p:nvGraphicFramePr>
          <p:xfrm>
            <a:off x="4678363" y="200977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490" name="Equation" r:id="rId12" imgW="139680" imgH="101520" progId="Equation.DSMT4">
                    <p:embed/>
                  </p:oleObj>
                </mc:Choice>
                <mc:Fallback>
                  <p:oleObj name="Equation" r:id="rId12" imgW="139680" imgH="1015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8363" y="200977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637990" y="2753674"/>
          <a:ext cx="4254500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3" name="Equation" r:id="rId3" imgW="2273040" imgH="1574640" progId="Equation.DSMT4">
                  <p:embed/>
                </p:oleObj>
              </mc:Choice>
              <mc:Fallback>
                <p:oleObj name="Equation" r:id="rId3" imgW="2273040" imgH="1574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90" y="2753674"/>
                        <a:ext cx="4254500" cy="294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6671700" y="3455463"/>
          <a:ext cx="1619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4" name="Equation" r:id="rId5" imgW="799920" imgH="419040" progId="Equation.DSMT4">
                  <p:embed/>
                </p:oleObj>
              </mc:Choice>
              <mc:Fallback>
                <p:oleObj name="Equation" r:id="rId5" imgW="799920" imgH="419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1700" y="3455463"/>
                        <a:ext cx="16192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6719325" y="5287375"/>
          <a:ext cx="141922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5" name="Equation" r:id="rId7" imgW="838080" imgH="419040" progId="Equation.DSMT4">
                  <p:embed/>
                </p:oleObj>
              </mc:Choice>
              <mc:Fallback>
                <p:oleObj name="Equation" r:id="rId7" imgW="83808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325" y="5287375"/>
                        <a:ext cx="141922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Box 6"/>
          <p:cNvSpPr txBox="1">
            <a:spLocks noChangeArrowheads="1"/>
          </p:cNvSpPr>
          <p:nvPr/>
        </p:nvSpPr>
        <p:spPr bwMode="auto">
          <a:xfrm>
            <a:off x="5614425" y="3009575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G</a:t>
            </a:r>
            <a:r>
              <a:rPr lang="en-US" sz="2000" b="0" dirty="0" smtClean="0">
                <a:solidFill>
                  <a:srgbClr val="FF0000"/>
                </a:solidFill>
                <a:cs typeface="Arial" charset="0"/>
              </a:rPr>
              <a:t>uided wavelength:</a:t>
            </a:r>
            <a:endParaRPr lang="en-US" sz="2000" b="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777938" y="4874888"/>
            <a:ext cx="2284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sz="2000" b="0" dirty="0" smtClean="0">
                <a:solidFill>
                  <a:srgbClr val="FF0000"/>
                </a:solidFill>
                <a:cs typeface="Arial" charset="0"/>
              </a:rPr>
              <a:t>hase velocity:</a:t>
            </a:r>
            <a:endParaRPr lang="en-US" sz="2000" b="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240648" y="95250"/>
            <a:ext cx="6996112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Summary of Basic TL formulas</a:t>
            </a:r>
            <a:endParaRPr lang="en-US" sz="3600" b="0" baseline="-25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2631106" y="6138931"/>
          <a:ext cx="3706363" cy="338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name="Equation" r:id="rId9" imgW="1942920" imgH="177480" progId="Equation.DSMT4">
                  <p:embed/>
                </p:oleObj>
              </mc:Choice>
              <mc:Fallback>
                <p:oleObj name="Equation" r:id="rId9" imgW="194292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1106" y="6138931"/>
                        <a:ext cx="3706363" cy="33806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2995366" y="1054949"/>
            <a:ext cx="2973388" cy="1157387"/>
            <a:chOff x="2376488" y="1314351"/>
            <a:chExt cx="2973388" cy="1157387"/>
          </a:xfrm>
        </p:grpSpPr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897188" y="24336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2897188" y="17922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829176" y="17922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5275263" y="17541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2414588" y="17922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376488" y="17541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414588" y="24336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376488" y="23955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829176" y="24336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5275263" y="23955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>
              <a:off x="3170238" y="17827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>
              <a:off x="3313113" y="17240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40" name="Object 26"/>
            <p:cNvGraphicFramePr>
              <a:graphicFrameLocks noChangeAspect="1"/>
            </p:cNvGraphicFramePr>
            <p:nvPr/>
          </p:nvGraphicFramePr>
          <p:xfrm>
            <a:off x="3294063" y="1314351"/>
            <a:ext cx="477837" cy="366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7" name="Equation" r:id="rId11" imgW="330120" imgH="253800" progId="Equation.DSMT4">
                    <p:embed/>
                  </p:oleObj>
                </mc:Choice>
                <mc:Fallback>
                  <p:oleObj name="Equation" r:id="rId11" imgW="330120" imgH="253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1314351"/>
                          <a:ext cx="477837" cy="3668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7"/>
            <p:cNvGraphicFramePr>
              <a:graphicFrameLocks noChangeAspect="1"/>
            </p:cNvGraphicFramePr>
            <p:nvPr/>
          </p:nvGraphicFramePr>
          <p:xfrm>
            <a:off x="3425825" y="1924794"/>
            <a:ext cx="498475" cy="356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8" name="Equation" r:id="rId13" imgW="355320" imgH="253800" progId="Equation.DSMT4">
                    <p:embed/>
                  </p:oleObj>
                </mc:Choice>
                <mc:Fallback>
                  <p:oleObj name="Equation" r:id="rId13" imgW="355320" imgH="253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1924794"/>
                          <a:ext cx="498475" cy="356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8"/>
            <p:cNvGraphicFramePr>
              <a:graphicFrameLocks noChangeAspect="1"/>
            </p:cNvGraphicFramePr>
            <p:nvPr/>
          </p:nvGraphicFramePr>
          <p:xfrm>
            <a:off x="3106738" y="1903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9" name="Equation" r:id="rId15" imgW="139680" imgH="139680" progId="Equation.DSMT4">
                    <p:embed/>
                  </p:oleObj>
                </mc:Choice>
                <mc:Fallback>
                  <p:oleObj name="Equation" r:id="rId15" imgW="13968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738" y="1903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8"/>
            <p:cNvGraphicFramePr>
              <a:graphicFrameLocks noChangeAspect="1"/>
            </p:cNvGraphicFramePr>
            <p:nvPr/>
          </p:nvGraphicFramePr>
          <p:xfrm>
            <a:off x="3106738" y="222885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0" name="Equation" r:id="rId17" imgW="139680" imgH="101520" progId="Equation.DSMT4">
                    <p:embed/>
                  </p:oleObj>
                </mc:Choice>
                <mc:Fallback>
                  <p:oleObj name="Equation" r:id="rId17" imgW="139680" imgH="10152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738" y="222885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026"/>
          <p:cNvSpPr txBox="1">
            <a:spLocks noChangeArrowheads="1"/>
          </p:cNvSpPr>
          <p:nvPr/>
        </p:nvSpPr>
        <p:spPr bwMode="auto">
          <a:xfrm>
            <a:off x="2320925" y="46699"/>
            <a:ext cx="460533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Lossless Case</a:t>
            </a:r>
          </a:p>
        </p:txBody>
      </p:sp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3582988" y="865188"/>
          <a:ext cx="18716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9" name="Equation" r:id="rId4" imgW="1066680" imgH="241200" progId="Equation.DSMT4">
                  <p:embed/>
                </p:oleObj>
              </mc:Choice>
              <mc:Fallback>
                <p:oleObj name="Equation" r:id="rId4" imgW="106668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865188"/>
                        <a:ext cx="1871662" cy="4238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2063750" y="1743075"/>
          <a:ext cx="4672013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0" name="Equation" r:id="rId6" imgW="2958840" imgH="660240" progId="Equation.DSMT4">
                  <p:embed/>
                </p:oleObj>
              </mc:Choice>
              <mc:Fallback>
                <p:oleObj name="Equation" r:id="rId6" imgW="2958840" imgH="660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1743075"/>
                        <a:ext cx="4672013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7" name="Line 1042"/>
          <p:cNvSpPr>
            <a:spLocks noChangeShapeType="1"/>
          </p:cNvSpPr>
          <p:nvPr/>
        </p:nvSpPr>
        <p:spPr bwMode="auto">
          <a:xfrm flipV="1">
            <a:off x="4128262" y="1657226"/>
            <a:ext cx="231775" cy="7096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9348" name="Line 1043"/>
          <p:cNvSpPr>
            <a:spLocks noChangeShapeType="1"/>
          </p:cNvSpPr>
          <p:nvPr/>
        </p:nvSpPr>
        <p:spPr bwMode="auto">
          <a:xfrm flipV="1">
            <a:off x="5424488" y="1690688"/>
            <a:ext cx="231775" cy="6953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5" name="Text Box 1044"/>
          <p:cNvSpPr txBox="1">
            <a:spLocks noChangeArrowheads="1"/>
          </p:cNvSpPr>
          <p:nvPr/>
        </p:nvSpPr>
        <p:spPr bwMode="auto">
          <a:xfrm>
            <a:off x="1258888" y="3352800"/>
            <a:ext cx="4555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</a:p>
        </p:txBody>
      </p:sp>
      <p:graphicFrame>
        <p:nvGraphicFramePr>
          <p:cNvPr id="99340" name="Object 12"/>
          <p:cNvGraphicFramePr>
            <a:graphicFrameLocks noChangeAspect="1"/>
          </p:cNvGraphicFramePr>
          <p:nvPr/>
        </p:nvGraphicFramePr>
        <p:xfrm>
          <a:off x="1931843" y="3131190"/>
          <a:ext cx="1535113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1" name="Equation" r:id="rId8" imgW="952200" imgH="583920" progId="Equation.DSMT4">
                  <p:embed/>
                </p:oleObj>
              </mc:Choice>
              <mc:Fallback>
                <p:oleObj name="Equation" r:id="rId8" imgW="952200" imgH="5839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843" y="3131190"/>
                        <a:ext cx="1535113" cy="9413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2" name="Object 14"/>
          <p:cNvGraphicFramePr>
            <a:graphicFrameLocks noChangeAspect="1"/>
          </p:cNvGraphicFramePr>
          <p:nvPr/>
        </p:nvGraphicFramePr>
        <p:xfrm>
          <a:off x="446088" y="4979988"/>
          <a:ext cx="23431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2" name="Equation" r:id="rId10" imgW="1028520" imgH="469800" progId="Equation.DSMT4">
                  <p:embed/>
                </p:oleObj>
              </mc:Choice>
              <mc:Fallback>
                <p:oleObj name="Equation" r:id="rId10" imgW="1028520" imgH="469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979988"/>
                        <a:ext cx="234315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0" name="Line 13"/>
          <p:cNvSpPr>
            <a:spLocks noChangeShapeType="1"/>
          </p:cNvSpPr>
          <p:nvPr/>
        </p:nvSpPr>
        <p:spPr bwMode="auto">
          <a:xfrm flipV="1">
            <a:off x="1412875" y="5573713"/>
            <a:ext cx="341313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9351" name="Line 14"/>
          <p:cNvSpPr>
            <a:spLocks noChangeShapeType="1"/>
          </p:cNvSpPr>
          <p:nvPr/>
        </p:nvSpPr>
        <p:spPr bwMode="auto">
          <a:xfrm flipV="1">
            <a:off x="1416050" y="5110163"/>
            <a:ext cx="341313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99343" name="Object 15"/>
          <p:cNvGraphicFramePr>
            <a:graphicFrameLocks noChangeAspect="1"/>
          </p:cNvGraphicFramePr>
          <p:nvPr/>
        </p:nvGraphicFramePr>
        <p:xfrm>
          <a:off x="3969885" y="5026025"/>
          <a:ext cx="13430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3" name="Equation" r:id="rId12" imgW="609480" imgH="444240" progId="Equation.DSMT4">
                  <p:embed/>
                </p:oleObj>
              </mc:Choice>
              <mc:Fallback>
                <p:oleObj name="Equation" r:id="rId12" imgW="609480" imgH="4442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9885" y="5026025"/>
                        <a:ext cx="1343025" cy="9794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6502337" y="5068888"/>
          <a:ext cx="15113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4" name="Equation" r:id="rId14" imgW="685800" imgH="419040" progId="Equation.DSMT4">
                  <p:embed/>
                </p:oleObj>
              </mc:Choice>
              <mc:Fallback>
                <p:oleObj name="Equation" r:id="rId14" imgW="685800" imgH="419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337" y="5068888"/>
                        <a:ext cx="1511300" cy="9223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45" name="Object 17"/>
          <p:cNvGraphicFramePr>
            <a:graphicFrameLocks noChangeAspect="1"/>
          </p:cNvGraphicFramePr>
          <p:nvPr/>
        </p:nvGraphicFramePr>
        <p:xfrm>
          <a:off x="6670226" y="2978150"/>
          <a:ext cx="103505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5" name="Equation" r:id="rId16" imgW="469800" imgH="419040" progId="Equation.DSMT4">
                  <p:embed/>
                </p:oleObj>
              </mc:Choice>
              <mc:Fallback>
                <p:oleObj name="Equation" r:id="rId16" imgW="469800" imgH="4190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226" y="2978150"/>
                        <a:ext cx="103505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2" name="Down Arrow 14"/>
          <p:cNvSpPr>
            <a:spLocks noChangeArrowheads="1"/>
          </p:cNvSpPr>
          <p:nvPr/>
        </p:nvSpPr>
        <p:spPr bwMode="auto">
          <a:xfrm>
            <a:off x="7106107" y="4273550"/>
            <a:ext cx="287338" cy="447675"/>
          </a:xfrm>
          <a:prstGeom prst="downArrow">
            <a:avLst>
              <a:gd name="adj1" fmla="val 50000"/>
              <a:gd name="adj2" fmla="val 50080"/>
            </a:avLst>
          </a:prstGeom>
          <a:solidFill>
            <a:srgbClr val="00FFFF"/>
          </a:solidFill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99353" name="Right Arrow 15"/>
          <p:cNvSpPr>
            <a:spLocks noChangeArrowheads="1"/>
          </p:cNvSpPr>
          <p:nvPr/>
        </p:nvSpPr>
        <p:spPr bwMode="auto">
          <a:xfrm>
            <a:off x="3073400" y="5434013"/>
            <a:ext cx="446088" cy="265112"/>
          </a:xfrm>
          <a:prstGeom prst="rightArrow">
            <a:avLst>
              <a:gd name="adj1" fmla="val 50000"/>
              <a:gd name="adj2" fmla="val 50082"/>
            </a:avLst>
          </a:prstGeom>
          <a:solidFill>
            <a:srgbClr val="00FFFF"/>
          </a:solidFill>
          <a:ln w="12700" algn="ctr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 b="0"/>
          </a:p>
        </p:txBody>
      </p:sp>
      <p:sp>
        <p:nvSpPr>
          <p:cNvPr id="17" name="TextBox 16"/>
          <p:cNvSpPr txBox="1"/>
          <p:nvPr/>
        </p:nvSpPr>
        <p:spPr>
          <a:xfrm>
            <a:off x="6202750" y="6062663"/>
            <a:ext cx="214834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(independent 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of freq.)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5575" y="6068560"/>
            <a:ext cx="29466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latin typeface="Arial" pitchFamily="34" charset="0"/>
                <a:cs typeface="Arial" pitchFamily="34" charset="0"/>
              </a:rPr>
              <a:t>(real and 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independent of </a:t>
            </a:r>
            <a:r>
              <a:rPr lang="en-US" sz="1600" b="0" dirty="0">
                <a:latin typeface="Arial" pitchFamily="34" charset="0"/>
                <a:cs typeface="Arial" pitchFamily="34" charset="0"/>
              </a:rPr>
              <a:t>freq.)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87325" y="93695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</a:t>
            </a:r>
          </a:p>
        </p:txBody>
      </p:sp>
      <p:sp>
        <p:nvSpPr>
          <p:cNvPr id="74754" name="Text Box 118"/>
          <p:cNvSpPr txBox="1">
            <a:spLocks noChangeArrowheads="1"/>
          </p:cNvSpPr>
          <p:nvPr/>
        </p:nvSpPr>
        <p:spPr bwMode="auto">
          <a:xfrm>
            <a:off x="811213" y="1162050"/>
            <a:ext cx="17303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2 conductors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grpSp>
        <p:nvGrpSpPr>
          <p:cNvPr id="74755" name="Group 147"/>
          <p:cNvGrpSpPr>
            <a:grpSpLocks/>
          </p:cNvGrpSpPr>
          <p:nvPr/>
        </p:nvGrpSpPr>
        <p:grpSpPr bwMode="auto">
          <a:xfrm>
            <a:off x="2606675" y="1263650"/>
            <a:ext cx="5421313" cy="1941513"/>
            <a:chOff x="1642" y="661"/>
            <a:chExt cx="3415" cy="1223"/>
          </a:xfrm>
        </p:grpSpPr>
        <p:sp>
          <p:nvSpPr>
            <p:cNvPr id="74766" name="AutoShape 119"/>
            <p:cNvSpPr>
              <a:spLocks noChangeArrowheads="1"/>
            </p:cNvSpPr>
            <p:nvPr/>
          </p:nvSpPr>
          <p:spPr bwMode="auto">
            <a:xfrm>
              <a:off x="1642" y="1176"/>
              <a:ext cx="661" cy="708"/>
            </a:xfrm>
            <a:custGeom>
              <a:avLst/>
              <a:gdLst>
                <a:gd name="T0" fmla="*/ 331 w 21600"/>
                <a:gd name="T1" fmla="*/ 0 h 21600"/>
                <a:gd name="T2" fmla="*/ 97 w 21600"/>
                <a:gd name="T3" fmla="*/ 104 h 21600"/>
                <a:gd name="T4" fmla="*/ 0 w 21600"/>
                <a:gd name="T5" fmla="*/ 354 h 21600"/>
                <a:gd name="T6" fmla="*/ 97 w 21600"/>
                <a:gd name="T7" fmla="*/ 604 h 21600"/>
                <a:gd name="T8" fmla="*/ 331 w 21600"/>
                <a:gd name="T9" fmla="*/ 708 h 21600"/>
                <a:gd name="T10" fmla="*/ 564 w 21600"/>
                <a:gd name="T11" fmla="*/ 604 h 21600"/>
                <a:gd name="T12" fmla="*/ 661 w 21600"/>
                <a:gd name="T13" fmla="*/ 354 h 21600"/>
                <a:gd name="T14" fmla="*/ 564 w 21600"/>
                <a:gd name="T15" fmla="*/ 10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0 w 21600"/>
                <a:gd name="T25" fmla="*/ 3173 h 21600"/>
                <a:gd name="T26" fmla="*/ 18430 w 21600"/>
                <a:gd name="T27" fmla="*/ 1842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Line 120"/>
            <p:cNvSpPr>
              <a:spLocks noChangeShapeType="1"/>
            </p:cNvSpPr>
            <p:nvPr/>
          </p:nvSpPr>
          <p:spPr bwMode="auto">
            <a:xfrm flipV="1">
              <a:off x="1838" y="661"/>
              <a:ext cx="973" cy="5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8" name="Line 121"/>
            <p:cNvSpPr>
              <a:spLocks noChangeShapeType="1"/>
            </p:cNvSpPr>
            <p:nvPr/>
          </p:nvSpPr>
          <p:spPr bwMode="auto">
            <a:xfrm flipV="1">
              <a:off x="2140" y="1097"/>
              <a:ext cx="1067" cy="7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9" name="Line 122"/>
            <p:cNvSpPr>
              <a:spLocks noChangeShapeType="1"/>
            </p:cNvSpPr>
            <p:nvPr/>
          </p:nvSpPr>
          <p:spPr bwMode="auto">
            <a:xfrm flipV="1">
              <a:off x="1883" y="1230"/>
              <a:ext cx="249" cy="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0" name="Line 123"/>
            <p:cNvSpPr>
              <a:spLocks noChangeShapeType="1"/>
            </p:cNvSpPr>
            <p:nvPr/>
          </p:nvSpPr>
          <p:spPr bwMode="auto">
            <a:xfrm flipV="1">
              <a:off x="2081" y="1513"/>
              <a:ext cx="218" cy="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1" name="Line 124"/>
            <p:cNvSpPr>
              <a:spLocks noChangeShapeType="1"/>
            </p:cNvSpPr>
            <p:nvPr/>
          </p:nvSpPr>
          <p:spPr bwMode="auto">
            <a:xfrm flipV="1">
              <a:off x="2148" y="778"/>
              <a:ext cx="740" cy="4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2" name="Line 125"/>
            <p:cNvSpPr>
              <a:spLocks noChangeShapeType="1"/>
            </p:cNvSpPr>
            <p:nvPr/>
          </p:nvSpPr>
          <p:spPr bwMode="auto">
            <a:xfrm flipV="1">
              <a:off x="2304" y="988"/>
              <a:ext cx="771" cy="4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3" name="Oval 132"/>
            <p:cNvSpPr>
              <a:spLocks noChangeArrowheads="1"/>
            </p:cNvSpPr>
            <p:nvPr/>
          </p:nvSpPr>
          <p:spPr bwMode="auto">
            <a:xfrm>
              <a:off x="3418" y="1428"/>
              <a:ext cx="238" cy="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74" name="Line 133"/>
            <p:cNvSpPr>
              <a:spLocks noChangeShapeType="1"/>
            </p:cNvSpPr>
            <p:nvPr/>
          </p:nvSpPr>
          <p:spPr bwMode="auto">
            <a:xfrm flipV="1">
              <a:off x="3471" y="745"/>
              <a:ext cx="845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5" name="Line 134"/>
            <p:cNvSpPr>
              <a:spLocks noChangeShapeType="1"/>
            </p:cNvSpPr>
            <p:nvPr/>
          </p:nvSpPr>
          <p:spPr bwMode="auto">
            <a:xfrm flipV="1">
              <a:off x="3571" y="960"/>
              <a:ext cx="830" cy="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6" name="Oval 135"/>
            <p:cNvSpPr>
              <a:spLocks noChangeArrowheads="1"/>
            </p:cNvSpPr>
            <p:nvPr/>
          </p:nvSpPr>
          <p:spPr bwMode="auto">
            <a:xfrm>
              <a:off x="4072" y="1424"/>
              <a:ext cx="238" cy="2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77" name="Line 136"/>
            <p:cNvSpPr>
              <a:spLocks noChangeShapeType="1"/>
            </p:cNvSpPr>
            <p:nvPr/>
          </p:nvSpPr>
          <p:spPr bwMode="auto">
            <a:xfrm flipV="1">
              <a:off x="4125" y="736"/>
              <a:ext cx="811" cy="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78" name="Line 137"/>
            <p:cNvSpPr>
              <a:spLocks noChangeShapeType="1"/>
            </p:cNvSpPr>
            <p:nvPr/>
          </p:nvSpPr>
          <p:spPr bwMode="auto">
            <a:xfrm flipV="1">
              <a:off x="4225" y="943"/>
              <a:ext cx="832" cy="7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4756" name="Text Box 138"/>
          <p:cNvSpPr txBox="1">
            <a:spLocks noChangeArrowheads="1"/>
          </p:cNvSpPr>
          <p:nvPr/>
        </p:nvSpPr>
        <p:spPr bwMode="auto">
          <a:xfrm>
            <a:off x="774700" y="3584563"/>
            <a:ext cx="374491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4 per-unit-length parameters: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sp>
        <p:nvSpPr>
          <p:cNvPr id="74757" name="Text Box 139"/>
          <p:cNvSpPr txBox="1">
            <a:spLocks noChangeArrowheads="1"/>
          </p:cNvSpPr>
          <p:nvPr/>
        </p:nvSpPr>
        <p:spPr bwMode="auto">
          <a:xfrm>
            <a:off x="1328738" y="4238613"/>
            <a:ext cx="4440237" cy="2100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capacitance/length [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F/m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L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inductance/length [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H/m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R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resistance/length [</a:t>
            </a:r>
            <a:r>
              <a:rPr lang="en-US" sz="2000" b="0">
                <a:solidFill>
                  <a:srgbClr val="000000"/>
                </a:solidFill>
                <a:sym typeface="Symbol" pitchFamily="18" charset="2"/>
              </a:rPr>
              <a:t>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2400" b="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000" b="0">
                <a:solidFill>
                  <a:srgbClr val="000000"/>
                </a:solidFill>
              </a:rPr>
              <a:t>= conductance/length [   </a:t>
            </a:r>
            <a:r>
              <a:rPr lang="en-US" sz="2000" b="0" i="1">
                <a:solidFill>
                  <a:srgbClr val="000000"/>
                </a:solidFill>
                <a:latin typeface="Times New Roman" pitchFamily="18" charset="0"/>
              </a:rPr>
              <a:t>/</a:t>
            </a:r>
            <a:r>
              <a:rPr lang="en-US" sz="2000" b="0">
                <a:solidFill>
                  <a:srgbClr val="000000"/>
                </a:solidFill>
                <a:latin typeface="Times New Roman" pitchFamily="18" charset="0"/>
              </a:rPr>
              <a:t>m or S/m</a:t>
            </a:r>
            <a:r>
              <a:rPr lang="en-US" sz="2000" b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74758" name="Rectangle 140"/>
          <p:cNvSpPr>
            <a:spLocks noChangeArrowheads="1"/>
          </p:cNvSpPr>
          <p:nvPr/>
        </p:nvSpPr>
        <p:spPr bwMode="auto">
          <a:xfrm rot="10800000">
            <a:off x="4197350" y="5957875"/>
            <a:ext cx="379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sym typeface="Symbol" pitchFamily="18" charset="2"/>
              </a:rPr>
              <a:t></a:t>
            </a:r>
          </a:p>
        </p:txBody>
      </p:sp>
      <p:grpSp>
        <p:nvGrpSpPr>
          <p:cNvPr id="74759" name="Group 148"/>
          <p:cNvGrpSpPr>
            <a:grpSpLocks/>
          </p:cNvGrpSpPr>
          <p:nvPr/>
        </p:nvGrpSpPr>
        <p:grpSpPr bwMode="auto">
          <a:xfrm>
            <a:off x="6672263" y="4492625"/>
            <a:ext cx="1547812" cy="1546225"/>
            <a:chOff x="3771" y="2846"/>
            <a:chExt cx="975" cy="974"/>
          </a:xfrm>
          <a:solidFill>
            <a:srgbClr val="FFC000"/>
          </a:solidFill>
        </p:grpSpPr>
        <p:sp>
          <p:nvSpPr>
            <p:cNvPr id="74761" name="AutoShape 141"/>
            <p:cNvSpPr>
              <a:spLocks noChangeArrowheads="1"/>
            </p:cNvSpPr>
            <p:nvPr/>
          </p:nvSpPr>
          <p:spPr bwMode="auto">
            <a:xfrm rot="5390259">
              <a:off x="4203" y="2599"/>
              <a:ext cx="92" cy="955"/>
            </a:xfrm>
            <a:prstGeom prst="can">
              <a:avLst>
                <a:gd name="adj" fmla="val 90156"/>
              </a:avLst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62" name="AutoShape 143"/>
            <p:cNvSpPr>
              <a:spLocks noChangeArrowheads="1"/>
            </p:cNvSpPr>
            <p:nvPr/>
          </p:nvSpPr>
          <p:spPr bwMode="auto">
            <a:xfrm rot="5403321">
              <a:off x="4217" y="2915"/>
              <a:ext cx="92" cy="967"/>
            </a:xfrm>
            <a:prstGeom prst="can">
              <a:avLst>
                <a:gd name="adj" fmla="val 91289"/>
              </a:avLst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74763" name="Line 144"/>
            <p:cNvSpPr>
              <a:spLocks noChangeShapeType="1"/>
            </p:cNvSpPr>
            <p:nvPr/>
          </p:nvSpPr>
          <p:spPr bwMode="auto">
            <a:xfrm>
              <a:off x="4076" y="2850"/>
              <a:ext cx="0" cy="8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4" name="Line 145"/>
            <p:cNvSpPr>
              <a:spLocks noChangeShapeType="1"/>
            </p:cNvSpPr>
            <p:nvPr/>
          </p:nvSpPr>
          <p:spPr bwMode="auto">
            <a:xfrm>
              <a:off x="4386" y="2846"/>
              <a:ext cx="0" cy="844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765" name="Text Box 146"/>
            <p:cNvSpPr txBox="1">
              <a:spLocks noChangeArrowheads="1"/>
            </p:cNvSpPr>
            <p:nvPr/>
          </p:nvSpPr>
          <p:spPr bwMode="auto">
            <a:xfrm>
              <a:off x="4096" y="3570"/>
              <a:ext cx="38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 dirty="0" err="1">
                  <a:solidFill>
                    <a:srgbClr val="0000FF"/>
                  </a:solidFill>
                  <a:latin typeface="Symbol" pitchFamily="18" charset="2"/>
                  <a:sym typeface="Symbol" pitchFamily="18" charset="2"/>
                </a:rPr>
                <a:t>D</a:t>
              </a:r>
              <a:r>
                <a:rPr lang="en-US" sz="2000" b="0" i="1" dirty="0" err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z</a:t>
              </a:r>
              <a:endParaRPr lang="en-US" sz="2000" b="0" i="1" baseline="-250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1026"/>
          <p:cNvSpPr txBox="1">
            <a:spLocks noChangeArrowheads="1"/>
          </p:cNvSpPr>
          <p:nvPr/>
        </p:nvSpPr>
        <p:spPr bwMode="auto">
          <a:xfrm>
            <a:off x="2320925" y="83691"/>
            <a:ext cx="460533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Lossless Case (cont.)</a:t>
            </a:r>
          </a:p>
        </p:txBody>
      </p:sp>
      <p:graphicFrame>
        <p:nvGraphicFramePr>
          <p:cNvPr id="160775" name="Object 16"/>
          <p:cNvGraphicFramePr>
            <a:graphicFrameLocks noChangeAspect="1"/>
          </p:cNvGraphicFramePr>
          <p:nvPr/>
        </p:nvGraphicFramePr>
        <p:xfrm>
          <a:off x="3582988" y="744538"/>
          <a:ext cx="15113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6" name="Equation" r:id="rId4" imgW="685800" imgH="419040" progId="Equation.DSMT4">
                  <p:embed/>
                </p:oleObj>
              </mc:Choice>
              <mc:Fallback>
                <p:oleObj name="Equation" r:id="rId4" imgW="685800" imgH="4190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744538"/>
                        <a:ext cx="1511300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1" name="TextBox 18"/>
          <p:cNvSpPr txBox="1">
            <a:spLocks noChangeArrowheads="1"/>
          </p:cNvSpPr>
          <p:nvPr/>
        </p:nvSpPr>
        <p:spPr bwMode="auto">
          <a:xfrm>
            <a:off x="640318" y="1828738"/>
            <a:ext cx="79100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medium between the two conductors is </a:t>
            </a:r>
            <a:r>
              <a:rPr lang="en-US" b="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lossless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b="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homogeneous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(uniform) and is characterized by (</a:t>
            </a:r>
            <a:r>
              <a:rPr lang="en-US" b="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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, </a:t>
            </a:r>
            <a:r>
              <a:rPr lang="en-US" b="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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), then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(proof given later): 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77" name="Object 9"/>
          <p:cNvGraphicFramePr>
            <a:graphicFrameLocks noChangeAspect="1"/>
          </p:cNvGraphicFramePr>
          <p:nvPr/>
        </p:nvGraphicFramePr>
        <p:xfrm>
          <a:off x="3679226" y="2656424"/>
          <a:ext cx="12874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7"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226" y="2656424"/>
                        <a:ext cx="1287462" cy="447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2" name="TextBox 20"/>
          <p:cNvSpPr txBox="1">
            <a:spLocks noChangeArrowheads="1"/>
          </p:cNvSpPr>
          <p:nvPr/>
        </p:nvSpPr>
        <p:spPr bwMode="auto">
          <a:xfrm>
            <a:off x="904875" y="3362325"/>
            <a:ext cx="4524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speed of light in a dielectric medium is</a:t>
            </a:r>
          </a:p>
        </p:txBody>
      </p:sp>
      <p:graphicFrame>
        <p:nvGraphicFramePr>
          <p:cNvPr id="160778" name="Object 10"/>
          <p:cNvGraphicFramePr>
            <a:graphicFrameLocks noChangeAspect="1"/>
          </p:cNvGraphicFramePr>
          <p:nvPr/>
        </p:nvGraphicFramePr>
        <p:xfrm>
          <a:off x="5562600" y="3095047"/>
          <a:ext cx="14271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8" name="Equation" r:id="rId8" imgW="647640" imgH="444240" progId="Equation.DSMT4">
                  <p:embed/>
                </p:oleObj>
              </mc:Choice>
              <mc:Fallback>
                <p:oleObj name="Equation" r:id="rId8" imgW="64764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95047"/>
                        <a:ext cx="14271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3" name="TextBox 23"/>
          <p:cNvSpPr txBox="1">
            <a:spLocks noChangeArrowheads="1"/>
          </p:cNvSpPr>
          <p:nvPr/>
        </p:nvSpPr>
        <p:spPr bwMode="auto">
          <a:xfrm>
            <a:off x="1217612" y="4141525"/>
            <a:ext cx="2630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Hence, we have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that: 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0779" name="Object 11"/>
          <p:cNvGraphicFramePr>
            <a:graphicFrameLocks noChangeAspect="1"/>
          </p:cNvGraphicFramePr>
          <p:nvPr/>
        </p:nvGraphicFramePr>
        <p:xfrm>
          <a:off x="3598862" y="4043718"/>
          <a:ext cx="1106487" cy="581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29" name="Equation" r:id="rId10" imgW="457200" imgH="241200" progId="Equation.DSMT4">
                  <p:embed/>
                </p:oleObj>
              </mc:Choice>
              <mc:Fallback>
                <p:oleObj name="Equation" r:id="rId10" imgW="45720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2" y="4043718"/>
                        <a:ext cx="1106487" cy="58199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4" name="TextBox 26"/>
          <p:cNvSpPr txBox="1">
            <a:spLocks noChangeArrowheads="1"/>
          </p:cNvSpPr>
          <p:nvPr/>
        </p:nvSpPr>
        <p:spPr bwMode="auto">
          <a:xfrm>
            <a:off x="489857" y="5827280"/>
            <a:ext cx="8305800" cy="64633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In the lossless case the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phase velocity does not depend on the frequency, and it is always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equal to the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speed of light (in the material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). 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0785" name="TextBox 27"/>
          <p:cNvSpPr txBox="1">
            <a:spLocks noChangeArrowheads="1"/>
          </p:cNvSpPr>
          <p:nvPr/>
        </p:nvSpPr>
        <p:spPr bwMode="auto">
          <a:xfrm>
            <a:off x="5018088" y="2828925"/>
            <a:ext cx="2151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bg1"/>
                </a:solidFill>
                <a:latin typeface="Calibri" pitchFamily="34" charset="0"/>
              </a:rPr>
              <a:t>(proof given later)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160780" name="Object 12"/>
          <p:cNvGraphicFramePr>
            <a:graphicFrameLocks noChangeAspect="1"/>
          </p:cNvGraphicFramePr>
          <p:nvPr/>
        </p:nvGraphicFramePr>
        <p:xfrm>
          <a:off x="1987551" y="4887940"/>
          <a:ext cx="4908550" cy="59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30" name="Equation" r:id="rId12" imgW="2184120" imgH="266400" progId="Equation.DSMT4">
                  <p:embed/>
                </p:oleObj>
              </mc:Choice>
              <mc:Fallback>
                <p:oleObj name="Equation" r:id="rId12" imgW="2184120" imgH="266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1" y="4887940"/>
                        <a:ext cx="4908550" cy="59846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265238" y="4989250"/>
            <a:ext cx="611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and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71788" y="1920875"/>
            <a:ext cx="393700" cy="4635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6" name="Rectangle 15"/>
          <p:cNvSpPr/>
          <p:nvPr/>
        </p:nvSpPr>
        <p:spPr>
          <a:xfrm>
            <a:off x="1520825" y="1911350"/>
            <a:ext cx="427038" cy="46196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69888" y="1839913"/>
          <a:ext cx="35321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1" name="Equation" r:id="rId3" imgW="1422360" imgH="253800" progId="Equation.DSMT4">
                  <p:embed/>
                </p:oleObj>
              </mc:Choice>
              <mc:Fallback>
                <p:oleObj name="Equation" r:id="rId3" imgW="142236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1839913"/>
                        <a:ext cx="3532187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1" name="TextBox 8"/>
          <p:cNvSpPr txBox="1">
            <a:spLocks noChangeArrowheads="1"/>
          </p:cNvSpPr>
          <p:nvPr/>
        </p:nvSpPr>
        <p:spPr bwMode="auto">
          <a:xfrm>
            <a:off x="2411557" y="5435539"/>
            <a:ext cx="455295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Where do we assign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?</a:t>
            </a:r>
            <a:endParaRPr lang="en-US" sz="2000" b="0" dirty="0">
              <a:solidFill>
                <a:srgbClr val="0000FF"/>
              </a:solidFill>
              <a:cs typeface="Arial" charset="0"/>
            </a:endParaRPr>
          </a:p>
          <a:p>
            <a:pPr algn="ctr" defTabSz="742950"/>
            <a:r>
              <a:rPr lang="en-US" sz="2000" b="0" dirty="0" smtClean="0">
                <a:cs typeface="Arial" charset="0"/>
              </a:rPr>
              <a:t>The </a:t>
            </a:r>
            <a:r>
              <a:rPr lang="en-US" sz="2000" b="0" dirty="0">
                <a:cs typeface="Arial" charset="0"/>
              </a:rPr>
              <a:t>usual choice is at the load.</a:t>
            </a:r>
          </a:p>
        </p:txBody>
      </p:sp>
      <p:sp>
        <p:nvSpPr>
          <p:cNvPr id="52233" name="TextBox 13"/>
          <p:cNvSpPr txBox="1">
            <a:spLocks noChangeArrowheads="1"/>
          </p:cNvSpPr>
          <p:nvPr/>
        </p:nvSpPr>
        <p:spPr bwMode="auto">
          <a:xfrm>
            <a:off x="3657600" y="3867150"/>
            <a:ext cx="25844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1600" b="0" dirty="0" smtClean="0">
                <a:solidFill>
                  <a:srgbClr val="FF0000"/>
                </a:solidFill>
                <a:cs typeface="Arial" charset="0"/>
              </a:rPr>
              <a:t>Amplitude </a:t>
            </a:r>
            <a:r>
              <a:rPr lang="en-US" sz="1600" b="0" dirty="0">
                <a:solidFill>
                  <a:srgbClr val="FF0000"/>
                </a:solidFill>
                <a:cs typeface="Arial" charset="0"/>
              </a:rPr>
              <a:t>of voltage wave propagating in </a:t>
            </a:r>
            <a:r>
              <a:rPr lang="en-US" sz="1600" b="0" dirty="0" smtClean="0">
                <a:solidFill>
                  <a:srgbClr val="FF0000"/>
                </a:solidFill>
                <a:cs typeface="Arial" charset="0"/>
              </a:rPr>
              <a:t>negative </a:t>
            </a:r>
            <a:r>
              <a:rPr lang="en-US" sz="1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0" dirty="0">
                <a:solidFill>
                  <a:srgbClr val="FF0000"/>
                </a:solidFill>
                <a:cs typeface="Arial" charset="0"/>
              </a:rPr>
              <a:t> direction at </a:t>
            </a:r>
            <a:r>
              <a:rPr lang="en-US" sz="1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</a:t>
            </a:r>
            <a:endParaRPr lang="en-US" sz="1600" b="0" baseline="-25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2234" name="TextBox 14"/>
          <p:cNvSpPr txBox="1">
            <a:spLocks noChangeArrowheads="1"/>
          </p:cNvSpPr>
          <p:nvPr/>
        </p:nvSpPr>
        <p:spPr bwMode="auto">
          <a:xfrm>
            <a:off x="914399" y="3028950"/>
            <a:ext cx="2695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1600" b="0" dirty="0" smtClean="0">
                <a:solidFill>
                  <a:srgbClr val="FF0000"/>
                </a:solidFill>
                <a:cs typeface="Arial" charset="0"/>
              </a:rPr>
              <a:t>Amplitude </a:t>
            </a:r>
            <a:r>
              <a:rPr lang="en-US" sz="1600" b="0" dirty="0">
                <a:solidFill>
                  <a:srgbClr val="FF0000"/>
                </a:solidFill>
                <a:cs typeface="Arial" charset="0"/>
              </a:rPr>
              <a:t>of voltage wave propagating in </a:t>
            </a:r>
            <a:r>
              <a:rPr lang="en-US" sz="1600" b="0" dirty="0" smtClean="0">
                <a:solidFill>
                  <a:srgbClr val="FF0000"/>
                </a:solidFill>
                <a:cs typeface="Arial" charset="0"/>
              </a:rPr>
              <a:t>positive </a:t>
            </a:r>
            <a:r>
              <a:rPr lang="en-US" sz="1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0" dirty="0">
                <a:solidFill>
                  <a:srgbClr val="FF0000"/>
                </a:solidFill>
                <a:cs typeface="Arial" charset="0"/>
              </a:rPr>
              <a:t> direction at </a:t>
            </a:r>
            <a:r>
              <a:rPr lang="en-US" sz="1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</a:t>
            </a:r>
            <a:endParaRPr lang="en-US" sz="1600" b="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2903538" y="2808287"/>
            <a:ext cx="1409700" cy="7080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1627188" y="2643188"/>
            <a:ext cx="4572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76350" y="95762"/>
            <a:ext cx="66421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Terminated Transmission Line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985838" y="4184650"/>
          <a:ext cx="12430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2" name="Equation" r:id="rId5" imgW="736560" imgH="507960" progId="Equation.DSMT4">
                  <p:embed/>
                </p:oleObj>
              </mc:Choice>
              <mc:Fallback>
                <p:oleObj name="Equation" r:id="rId5" imgW="736560" imgH="507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184650"/>
                        <a:ext cx="12430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1671638" y="1133475"/>
          <a:ext cx="7286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3" name="Equation" r:id="rId7" imgW="431640" imgH="253800" progId="Equation.DSMT4">
                  <p:embed/>
                </p:oleObj>
              </mc:Choice>
              <mc:Fallback>
                <p:oleObj name="Equation" r:id="rId7" imgW="43164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1133475"/>
                        <a:ext cx="7286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9" name="Object 15"/>
          <p:cNvGraphicFramePr>
            <a:graphicFrameLocks noChangeAspect="1"/>
          </p:cNvGraphicFramePr>
          <p:nvPr/>
        </p:nvGraphicFramePr>
        <p:xfrm>
          <a:off x="3014663" y="1133475"/>
          <a:ext cx="7286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4" name="Equation" r:id="rId9" imgW="431640" imgH="253800" progId="Equation.DSMT4">
                  <p:embed/>
                </p:oleObj>
              </mc:Choice>
              <mc:Fallback>
                <p:oleObj name="Equation" r:id="rId9" imgW="431640" imgH="253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663" y="1133475"/>
                        <a:ext cx="7286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ight Brace 79"/>
          <p:cNvSpPr/>
          <p:nvPr/>
        </p:nvSpPr>
        <p:spPr>
          <a:xfrm rot="16200000">
            <a:off x="1890713" y="1262060"/>
            <a:ext cx="233364" cy="10144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Brace 80"/>
          <p:cNvSpPr/>
          <p:nvPr/>
        </p:nvSpPr>
        <p:spPr>
          <a:xfrm rot="16200000">
            <a:off x="3224214" y="1290636"/>
            <a:ext cx="233364" cy="10144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4329113" y="1123950"/>
            <a:ext cx="4424362" cy="2009775"/>
            <a:chOff x="4329113" y="1123950"/>
            <a:chExt cx="4424362" cy="2009775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4849813" y="2652713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849813" y="2011363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6781801" y="2011363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7227888" y="1973263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4367213" y="2011363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4329113" y="1973263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4367213" y="2652713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329113" y="2614613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6781801" y="2652713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7227888" y="2614613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7242176" y="1492250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308851" y="2011363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308851" y="2497138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7312026" y="2165350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7312026" y="2165350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>
              <a:off x="5122863" y="2001838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5265738" y="1943100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50"/>
            <p:cNvSpPr>
              <a:spLocks noChangeArrowheads="1"/>
            </p:cNvSpPr>
            <p:nvPr/>
          </p:nvSpPr>
          <p:spPr bwMode="auto">
            <a:xfrm>
              <a:off x="6197601" y="1123950"/>
              <a:ext cx="25558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Terminating impedance (load)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7791450" y="1476375"/>
              <a:ext cx="152400" cy="55245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7781925" y="2686050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2" name="Object 27"/>
            <p:cNvGraphicFramePr>
              <a:graphicFrameLocks noChangeAspect="1"/>
            </p:cNvGraphicFramePr>
            <p:nvPr/>
          </p:nvGraphicFramePr>
          <p:xfrm>
            <a:off x="5349875" y="2143869"/>
            <a:ext cx="498475" cy="356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5" name="Equation" r:id="rId11" imgW="355320" imgH="253800" progId="Equation.DSMT4">
                    <p:embed/>
                  </p:oleObj>
                </mc:Choice>
                <mc:Fallback>
                  <p:oleObj name="Equation" r:id="rId11" imgW="355320" imgH="2538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9875" y="2143869"/>
                          <a:ext cx="498475" cy="356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6"/>
            <p:cNvGraphicFramePr>
              <a:graphicFrameLocks noChangeAspect="1"/>
            </p:cNvGraphicFramePr>
            <p:nvPr/>
          </p:nvGraphicFramePr>
          <p:xfrm>
            <a:off x="5294313" y="1533426"/>
            <a:ext cx="477837" cy="366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6" name="Equation" r:id="rId13" imgW="330120" imgH="253800" progId="Equation.DSMT4">
                    <p:embed/>
                  </p:oleObj>
                </mc:Choice>
                <mc:Fallback>
                  <p:oleObj name="Equation" r:id="rId13" imgW="330120" imgH="2538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4313" y="1533426"/>
                          <a:ext cx="477837" cy="3668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29" name="Object 5"/>
            <p:cNvGraphicFramePr>
              <a:graphicFrameLocks noChangeAspect="1"/>
            </p:cNvGraphicFramePr>
            <p:nvPr/>
          </p:nvGraphicFramePr>
          <p:xfrm>
            <a:off x="7362825" y="2795027"/>
            <a:ext cx="533400" cy="276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7" name="Equation" r:id="rId15" imgW="342720" imgH="177480" progId="Equation.DSMT4">
                    <p:embed/>
                  </p:oleObj>
                </mc:Choice>
                <mc:Fallback>
                  <p:oleObj name="Equation" r:id="rId15" imgW="342720" imgH="1774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2825" y="2795027"/>
                          <a:ext cx="533400" cy="276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30" name="Object 6"/>
            <p:cNvGraphicFramePr>
              <a:graphicFrameLocks noChangeAspect="1"/>
            </p:cNvGraphicFramePr>
            <p:nvPr/>
          </p:nvGraphicFramePr>
          <p:xfrm>
            <a:off x="8226425" y="2576513"/>
            <a:ext cx="177800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8" name="Equation" r:id="rId17" imgW="114120" imgH="126720" progId="Equation.DSMT4">
                    <p:embed/>
                  </p:oleObj>
                </mc:Choice>
                <mc:Fallback>
                  <p:oleObj name="Equation" r:id="rId17" imgW="114120" imgH="12672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6425" y="2576513"/>
                          <a:ext cx="177800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7461250" y="2166938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9" name="Equation" r:id="rId19" imgW="203040" imgH="228600" progId="Equation.DSMT4">
                    <p:embed/>
                  </p:oleObj>
                </mc:Choice>
                <mc:Fallback>
                  <p:oleObj name="Equation" r:id="rId19" imgW="203040" imgH="228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1250" y="2166938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28"/>
            <p:cNvGraphicFramePr>
              <a:graphicFrameLocks noChangeAspect="1"/>
            </p:cNvGraphicFramePr>
            <p:nvPr/>
          </p:nvGraphicFramePr>
          <p:xfrm>
            <a:off x="5059363" y="2065338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0" name="Equation" r:id="rId21" imgW="139680" imgH="139680" progId="Equation.DSMT4">
                    <p:embed/>
                  </p:oleObj>
                </mc:Choice>
                <mc:Fallback>
                  <p:oleObj name="Equation" r:id="rId21" imgW="139680" imgH="1396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363" y="2065338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41" name="Object 17"/>
            <p:cNvGraphicFramePr>
              <a:graphicFrameLocks noChangeAspect="1"/>
            </p:cNvGraphicFramePr>
            <p:nvPr/>
          </p:nvGraphicFramePr>
          <p:xfrm>
            <a:off x="5068888" y="240982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51" name="Equation" r:id="rId23" imgW="139680" imgH="101520" progId="Equation.DSMT4">
                    <p:embed/>
                  </p:oleObj>
                </mc:Choice>
                <mc:Fallback>
                  <p:oleObj name="Equation" r:id="rId23" imgW="139680" imgH="10152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888" y="240982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498600" y="4329113"/>
          <a:ext cx="23288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1" name="Equation" r:id="rId3" imgW="1307880" imgH="253800" progId="Equation.DSMT4">
                  <p:embed/>
                </p:oleObj>
              </mc:Choice>
              <mc:Fallback>
                <p:oleObj name="Equation" r:id="rId3" imgW="13078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4329113"/>
                        <a:ext cx="23288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2220913" y="5757863"/>
          <a:ext cx="50323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2" name="Equation" r:id="rId5" imgW="2361960" imgH="266400" progId="Equation.DSMT4">
                  <p:embed/>
                </p:oleObj>
              </mc:Choice>
              <mc:Fallback>
                <p:oleObj name="Equation" r:id="rId5" imgW="2361960" imgH="26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5757863"/>
                        <a:ext cx="5032375" cy="568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5041900" y="3752850"/>
          <a:ext cx="17795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3" name="Equation" r:id="rId7" imgW="1054080" imgH="253800" progId="Equation.DSMT4">
                  <p:embed/>
                </p:oleObj>
              </mc:Choice>
              <mc:Fallback>
                <p:oleObj name="Equation" r:id="rId7" imgW="105408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3752850"/>
                        <a:ext cx="17795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4741863" y="4344988"/>
          <a:ext cx="24034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4" name="Equation" r:id="rId9" imgW="1307880" imgH="253800" progId="Equation.DSMT4">
                  <p:embed/>
                </p:oleObj>
              </mc:Choice>
              <mc:Fallback>
                <p:oleObj name="Equation" r:id="rId9" imgW="130788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4344988"/>
                        <a:ext cx="240347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0088" y="95762"/>
            <a:ext cx="7874000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Terminated Transmission Line (cont.)</a:t>
            </a:r>
          </a:p>
        </p:txBody>
      </p:sp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619125" y="1319213"/>
          <a:ext cx="30622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5" name="Equation" r:id="rId11" imgW="1422360" imgH="253800" progId="Equation.DSMT4">
                  <p:embed/>
                </p:oleObj>
              </mc:Choice>
              <mc:Fallback>
                <p:oleObj name="Equation" r:id="rId11" imgW="142236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1319213"/>
                        <a:ext cx="3062288" cy="542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44"/>
          <p:cNvSpPr txBox="1">
            <a:spLocks noChangeArrowheads="1"/>
          </p:cNvSpPr>
          <p:nvPr/>
        </p:nvSpPr>
        <p:spPr bwMode="auto">
          <a:xfrm>
            <a:off x="1381125" y="5159375"/>
            <a:ext cx="92551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/>
              </a:rPr>
              <a:t>Hence</a:t>
            </a:r>
          </a:p>
        </p:txBody>
      </p:sp>
      <p:sp>
        <p:nvSpPr>
          <p:cNvPr id="53264" name="TextBox 16"/>
          <p:cNvSpPr txBox="1">
            <a:spLocks noChangeArrowheads="1"/>
          </p:cNvSpPr>
          <p:nvPr/>
        </p:nvSpPr>
        <p:spPr bwMode="auto">
          <a:xfrm>
            <a:off x="652463" y="2428875"/>
            <a:ext cx="2743200" cy="706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Can we use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as a reference plane?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1765300" y="3743325"/>
          <a:ext cx="17795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6" name="Equation" r:id="rId13" imgW="1054080" imgH="253800" progId="Equation.DSMT4">
                  <p:embed/>
                </p:oleObj>
              </mc:Choice>
              <mc:Fallback>
                <p:oleObj name="Equation" r:id="rId13" imgW="1054080" imgH="253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743325"/>
                        <a:ext cx="17795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oup 109"/>
          <p:cNvGrpSpPr/>
          <p:nvPr/>
        </p:nvGrpSpPr>
        <p:grpSpPr>
          <a:xfrm>
            <a:off x="4329113" y="1123950"/>
            <a:ext cx="4424362" cy="2009775"/>
            <a:chOff x="4329113" y="1123950"/>
            <a:chExt cx="4424362" cy="2009775"/>
          </a:xfrm>
        </p:grpSpPr>
        <p:sp>
          <p:nvSpPr>
            <p:cNvPr id="82" name="Line 8"/>
            <p:cNvSpPr>
              <a:spLocks noChangeShapeType="1"/>
            </p:cNvSpPr>
            <p:nvPr/>
          </p:nvSpPr>
          <p:spPr bwMode="auto">
            <a:xfrm>
              <a:off x="4849813" y="2652713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9"/>
            <p:cNvSpPr>
              <a:spLocks noChangeShapeType="1"/>
            </p:cNvSpPr>
            <p:nvPr/>
          </p:nvSpPr>
          <p:spPr bwMode="auto">
            <a:xfrm>
              <a:off x="4849813" y="2011363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0"/>
            <p:cNvSpPr>
              <a:spLocks noChangeShapeType="1"/>
            </p:cNvSpPr>
            <p:nvPr/>
          </p:nvSpPr>
          <p:spPr bwMode="auto">
            <a:xfrm>
              <a:off x="6781801" y="2011363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"/>
            <p:cNvSpPr>
              <a:spLocks/>
            </p:cNvSpPr>
            <p:nvPr/>
          </p:nvSpPr>
          <p:spPr bwMode="auto">
            <a:xfrm>
              <a:off x="7227888" y="1973263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2"/>
            <p:cNvSpPr>
              <a:spLocks noChangeShapeType="1"/>
            </p:cNvSpPr>
            <p:nvPr/>
          </p:nvSpPr>
          <p:spPr bwMode="auto">
            <a:xfrm>
              <a:off x="4367213" y="2011363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"/>
            <p:cNvSpPr>
              <a:spLocks/>
            </p:cNvSpPr>
            <p:nvPr/>
          </p:nvSpPr>
          <p:spPr bwMode="auto">
            <a:xfrm>
              <a:off x="4329113" y="1973263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>
              <a:off x="4367213" y="2652713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4329113" y="2614613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6"/>
            <p:cNvSpPr>
              <a:spLocks noChangeShapeType="1"/>
            </p:cNvSpPr>
            <p:nvPr/>
          </p:nvSpPr>
          <p:spPr bwMode="auto">
            <a:xfrm>
              <a:off x="6781801" y="2652713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7227888" y="2614613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/>
            <p:cNvSpPr>
              <a:spLocks noEditPoints="1"/>
            </p:cNvSpPr>
            <p:nvPr/>
          </p:nvSpPr>
          <p:spPr bwMode="auto">
            <a:xfrm>
              <a:off x="7242176" y="1492250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7308851" y="2011363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7308851" y="2497138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312026" y="2165350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7312026" y="2165350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47"/>
            <p:cNvSpPr>
              <a:spLocks noChangeShapeType="1"/>
            </p:cNvSpPr>
            <p:nvPr/>
          </p:nvSpPr>
          <p:spPr bwMode="auto">
            <a:xfrm>
              <a:off x="5122863" y="2001838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5265738" y="1943100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50"/>
            <p:cNvSpPr>
              <a:spLocks noChangeArrowheads="1"/>
            </p:cNvSpPr>
            <p:nvPr/>
          </p:nvSpPr>
          <p:spPr bwMode="auto">
            <a:xfrm>
              <a:off x="6197601" y="1123950"/>
              <a:ext cx="25558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Terminating impedance (load)</a:t>
              </a:r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H="1">
              <a:off x="7791450" y="1476375"/>
              <a:ext cx="152400" cy="55245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7781925" y="2686050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" name="Object 27"/>
            <p:cNvGraphicFramePr>
              <a:graphicFrameLocks noChangeAspect="1"/>
            </p:cNvGraphicFramePr>
            <p:nvPr/>
          </p:nvGraphicFramePr>
          <p:xfrm>
            <a:off x="5349875" y="2143869"/>
            <a:ext cx="498475" cy="356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7" name="Equation" r:id="rId15" imgW="355320" imgH="253800" progId="Equation.DSMT4">
                    <p:embed/>
                  </p:oleObj>
                </mc:Choice>
                <mc:Fallback>
                  <p:oleObj name="Equation" r:id="rId15" imgW="355320" imgH="2538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9875" y="2143869"/>
                          <a:ext cx="498475" cy="356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26"/>
            <p:cNvGraphicFramePr>
              <a:graphicFrameLocks noChangeAspect="1"/>
            </p:cNvGraphicFramePr>
            <p:nvPr/>
          </p:nvGraphicFramePr>
          <p:xfrm>
            <a:off x="5294313" y="1533426"/>
            <a:ext cx="477837" cy="366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8" name="Equation" r:id="rId17" imgW="330120" imgH="253800" progId="Equation.DSMT4">
                    <p:embed/>
                  </p:oleObj>
                </mc:Choice>
                <mc:Fallback>
                  <p:oleObj name="Equation" r:id="rId17" imgW="330120" imgH="2538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4313" y="1533426"/>
                          <a:ext cx="477837" cy="3668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5"/>
            <p:cNvGraphicFramePr>
              <a:graphicFrameLocks noChangeAspect="1"/>
            </p:cNvGraphicFramePr>
            <p:nvPr/>
          </p:nvGraphicFramePr>
          <p:xfrm>
            <a:off x="7362825" y="2795027"/>
            <a:ext cx="533400" cy="276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9" name="Equation" r:id="rId19" imgW="342720" imgH="177480" progId="Equation.DSMT4">
                    <p:embed/>
                  </p:oleObj>
                </mc:Choice>
                <mc:Fallback>
                  <p:oleObj name="Equation" r:id="rId19" imgW="342720" imgH="1774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2825" y="2795027"/>
                          <a:ext cx="533400" cy="276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6"/>
            <p:cNvGraphicFramePr>
              <a:graphicFrameLocks noChangeAspect="1"/>
            </p:cNvGraphicFramePr>
            <p:nvPr/>
          </p:nvGraphicFramePr>
          <p:xfrm>
            <a:off x="8226425" y="2576513"/>
            <a:ext cx="177800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10" name="Equation" r:id="rId21" imgW="114120" imgH="126720" progId="Equation.DSMT4">
                    <p:embed/>
                  </p:oleObj>
                </mc:Choice>
                <mc:Fallback>
                  <p:oleObj name="Equation" r:id="rId21" imgW="114120" imgH="12672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6425" y="2576513"/>
                          <a:ext cx="177800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7"/>
            <p:cNvGraphicFramePr>
              <a:graphicFrameLocks noChangeAspect="1"/>
            </p:cNvGraphicFramePr>
            <p:nvPr/>
          </p:nvGraphicFramePr>
          <p:xfrm>
            <a:off x="7461250" y="2166938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11" name="Equation" r:id="rId23" imgW="203040" imgH="228600" progId="Equation.DSMT4">
                    <p:embed/>
                  </p:oleObj>
                </mc:Choice>
                <mc:Fallback>
                  <p:oleObj name="Equation" r:id="rId23" imgW="203040" imgH="2286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1250" y="2166938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28"/>
            <p:cNvGraphicFramePr>
              <a:graphicFrameLocks noChangeAspect="1"/>
            </p:cNvGraphicFramePr>
            <p:nvPr/>
          </p:nvGraphicFramePr>
          <p:xfrm>
            <a:off x="5059363" y="2065338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12" name="Equation" r:id="rId25" imgW="139680" imgH="139680" progId="Equation.DSMT4">
                    <p:embed/>
                  </p:oleObj>
                </mc:Choice>
                <mc:Fallback>
                  <p:oleObj name="Equation" r:id="rId25" imgW="139680" imgH="13968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363" y="2065338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17"/>
            <p:cNvGraphicFramePr>
              <a:graphicFrameLocks noChangeAspect="1"/>
            </p:cNvGraphicFramePr>
            <p:nvPr/>
          </p:nvGraphicFramePr>
          <p:xfrm>
            <a:off x="5068888" y="240982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13" name="Equation" r:id="rId27" imgW="139680" imgH="101520" progId="Equation.DSMT4">
                    <p:embed/>
                  </p:oleObj>
                </mc:Choice>
                <mc:Fallback>
                  <p:oleObj name="Equation" r:id="rId27" imgW="139680" imgH="10152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888" y="240982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Freeform 22"/>
            <p:cNvSpPr>
              <a:spLocks noEditPoints="1"/>
            </p:cNvSpPr>
            <p:nvPr/>
          </p:nvSpPr>
          <p:spPr bwMode="auto">
            <a:xfrm>
              <a:off x="6080126" y="148272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3274" name="Object 26"/>
            <p:cNvGraphicFramePr>
              <a:graphicFrameLocks noChangeAspect="1"/>
            </p:cNvGraphicFramePr>
            <p:nvPr/>
          </p:nvGraphicFramePr>
          <p:xfrm>
            <a:off x="5341938" y="2746375"/>
            <a:ext cx="61277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14" name="Equation" r:id="rId29" imgW="393480" imgH="228600" progId="Equation.DSMT4">
                    <p:embed/>
                  </p:oleObj>
                </mc:Choice>
                <mc:Fallback>
                  <p:oleObj name="Equation" r:id="rId29" imgW="393480" imgH="2286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1938" y="2746375"/>
                          <a:ext cx="612775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0088" y="106395"/>
            <a:ext cx="7874000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Terminated Transmission Line (cont.)</a:t>
            </a:r>
          </a:p>
        </p:txBody>
      </p:sp>
      <p:graphicFrame>
        <p:nvGraphicFramePr>
          <p:cNvPr id="144392" name="Object 10"/>
          <p:cNvGraphicFramePr>
            <a:graphicFrameLocks noChangeAspect="1"/>
          </p:cNvGraphicFramePr>
          <p:nvPr/>
        </p:nvGraphicFramePr>
        <p:xfrm>
          <a:off x="2058740" y="4027364"/>
          <a:ext cx="41021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6" name="Equation" r:id="rId3" imgW="1904760" imgH="253800" progId="Equation.DSMT4">
                  <p:embed/>
                </p:oleObj>
              </mc:Choice>
              <mc:Fallback>
                <p:oleObj name="Equation" r:id="rId3" imgW="1904760" imgH="253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740" y="4027364"/>
                        <a:ext cx="4102100" cy="542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44"/>
          <p:cNvSpPr txBox="1">
            <a:spLocks noChangeArrowheads="1"/>
          </p:cNvSpPr>
          <p:nvPr/>
        </p:nvSpPr>
        <p:spPr bwMode="auto">
          <a:xfrm>
            <a:off x="411163" y="3459163"/>
            <a:ext cx="1309687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kern="0" dirty="0">
                <a:solidFill>
                  <a:srgbClr val="0000FF"/>
                </a:solidFill>
                <a:latin typeface="Arial"/>
              </a:rPr>
              <a:t>Compare:</a:t>
            </a:r>
          </a:p>
        </p:txBody>
      </p:sp>
      <p:sp>
        <p:nvSpPr>
          <p:cNvPr id="144396" name="TextBox 14"/>
          <p:cNvSpPr txBox="1">
            <a:spLocks noChangeArrowheads="1"/>
          </p:cNvSpPr>
          <p:nvPr/>
        </p:nvSpPr>
        <p:spPr bwMode="auto">
          <a:xfrm>
            <a:off x="474663" y="5922963"/>
            <a:ext cx="8145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is simply a change of reference plane, from </a:t>
            </a:r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2000" b="0" dirty="0">
                <a:latin typeface="Arial" pitchFamily="34" charset="0"/>
                <a:cs typeface="Arial" pitchFamily="34" charset="0"/>
              </a:rPr>
              <a:t>to</a:t>
            </a:r>
            <a:r>
              <a:rPr lang="en-US" sz="2000" b="0" dirty="0">
                <a:latin typeface="Calibri" pitchFamily="34" charset="0"/>
              </a:rPr>
              <a:t> </a:t>
            </a:r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0" dirty="0" smtClean="0">
                <a:latin typeface="Calibri" pitchFamily="34" charset="0"/>
              </a:rPr>
              <a:t>.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144395" name="Object 11"/>
          <p:cNvGraphicFramePr>
            <a:graphicFrameLocks noChangeAspect="1"/>
          </p:cNvGraphicFramePr>
          <p:nvPr/>
        </p:nvGraphicFramePr>
        <p:xfrm>
          <a:off x="1654113" y="4776788"/>
          <a:ext cx="50323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07" name="Equation" r:id="rId5" imgW="2361960" imgH="266400" progId="Equation.DSMT4">
                  <p:embed/>
                </p:oleObj>
              </mc:Choice>
              <mc:Fallback>
                <p:oleObj name="Equation" r:id="rId5" imgW="2361960" imgH="266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13" y="4776788"/>
                        <a:ext cx="5032375" cy="5683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" name="Group 104"/>
          <p:cNvGrpSpPr/>
          <p:nvPr/>
        </p:nvGrpSpPr>
        <p:grpSpPr>
          <a:xfrm>
            <a:off x="2119313" y="933450"/>
            <a:ext cx="4424362" cy="2009775"/>
            <a:chOff x="4329113" y="1123950"/>
            <a:chExt cx="4424362" cy="2009775"/>
          </a:xfrm>
        </p:grpSpPr>
        <p:sp>
          <p:nvSpPr>
            <p:cNvPr id="106" name="Line 8"/>
            <p:cNvSpPr>
              <a:spLocks noChangeShapeType="1"/>
            </p:cNvSpPr>
            <p:nvPr/>
          </p:nvSpPr>
          <p:spPr bwMode="auto">
            <a:xfrm>
              <a:off x="4849813" y="2652713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9"/>
            <p:cNvSpPr>
              <a:spLocks noChangeShapeType="1"/>
            </p:cNvSpPr>
            <p:nvPr/>
          </p:nvSpPr>
          <p:spPr bwMode="auto">
            <a:xfrm>
              <a:off x="4849813" y="2011363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"/>
            <p:cNvSpPr>
              <a:spLocks noChangeShapeType="1"/>
            </p:cNvSpPr>
            <p:nvPr/>
          </p:nvSpPr>
          <p:spPr bwMode="auto">
            <a:xfrm>
              <a:off x="6781801" y="2011363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7227888" y="1973263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2"/>
            <p:cNvSpPr>
              <a:spLocks noChangeShapeType="1"/>
            </p:cNvSpPr>
            <p:nvPr/>
          </p:nvSpPr>
          <p:spPr bwMode="auto">
            <a:xfrm>
              <a:off x="4367213" y="2011363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4329113" y="1973263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4"/>
            <p:cNvSpPr>
              <a:spLocks noChangeShapeType="1"/>
            </p:cNvSpPr>
            <p:nvPr/>
          </p:nvSpPr>
          <p:spPr bwMode="auto">
            <a:xfrm>
              <a:off x="4367213" y="2652713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5"/>
            <p:cNvSpPr>
              <a:spLocks/>
            </p:cNvSpPr>
            <p:nvPr/>
          </p:nvSpPr>
          <p:spPr bwMode="auto">
            <a:xfrm>
              <a:off x="4329113" y="2614613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6"/>
            <p:cNvSpPr>
              <a:spLocks noChangeShapeType="1"/>
            </p:cNvSpPr>
            <p:nvPr/>
          </p:nvSpPr>
          <p:spPr bwMode="auto">
            <a:xfrm>
              <a:off x="6781801" y="2652713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auto">
            <a:xfrm>
              <a:off x="7227888" y="2614613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2"/>
            <p:cNvSpPr>
              <a:spLocks noEditPoints="1"/>
            </p:cNvSpPr>
            <p:nvPr/>
          </p:nvSpPr>
          <p:spPr bwMode="auto">
            <a:xfrm>
              <a:off x="7242176" y="1492250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7308851" y="2011363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7308851" y="2497138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7312026" y="2165350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7312026" y="2165350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47"/>
            <p:cNvSpPr>
              <a:spLocks noChangeShapeType="1"/>
            </p:cNvSpPr>
            <p:nvPr/>
          </p:nvSpPr>
          <p:spPr bwMode="auto">
            <a:xfrm>
              <a:off x="5122863" y="2001838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8"/>
            <p:cNvSpPr>
              <a:spLocks/>
            </p:cNvSpPr>
            <p:nvPr/>
          </p:nvSpPr>
          <p:spPr bwMode="auto">
            <a:xfrm>
              <a:off x="5265738" y="1943100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50"/>
            <p:cNvSpPr>
              <a:spLocks noChangeArrowheads="1"/>
            </p:cNvSpPr>
            <p:nvPr/>
          </p:nvSpPr>
          <p:spPr bwMode="auto">
            <a:xfrm>
              <a:off x="6197601" y="1123950"/>
              <a:ext cx="25558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Terminating impedance (load)</a:t>
              </a:r>
            </a:p>
          </p:txBody>
        </p:sp>
        <p:cxnSp>
          <p:nvCxnSpPr>
            <p:cNvPr id="124" name="Straight Arrow Connector 123"/>
            <p:cNvCxnSpPr/>
            <p:nvPr/>
          </p:nvCxnSpPr>
          <p:spPr>
            <a:xfrm flipH="1">
              <a:off x="7791450" y="1476375"/>
              <a:ext cx="152400" cy="55245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7781925" y="2686050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26" name="Object 27"/>
            <p:cNvGraphicFramePr>
              <a:graphicFrameLocks noChangeAspect="1"/>
            </p:cNvGraphicFramePr>
            <p:nvPr/>
          </p:nvGraphicFramePr>
          <p:xfrm>
            <a:off x="5349875" y="2143869"/>
            <a:ext cx="498475" cy="3564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08" name="Equation" r:id="rId7" imgW="355320" imgH="253800" progId="Equation.DSMT4">
                    <p:embed/>
                  </p:oleObj>
                </mc:Choice>
                <mc:Fallback>
                  <p:oleObj name="Equation" r:id="rId7" imgW="355320" imgH="2538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9875" y="2143869"/>
                          <a:ext cx="498475" cy="356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26"/>
            <p:cNvGraphicFramePr>
              <a:graphicFrameLocks noChangeAspect="1"/>
            </p:cNvGraphicFramePr>
            <p:nvPr/>
          </p:nvGraphicFramePr>
          <p:xfrm>
            <a:off x="5294313" y="1533426"/>
            <a:ext cx="477837" cy="3668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09" name="Equation" r:id="rId9" imgW="330120" imgH="253800" progId="Equation.DSMT4">
                    <p:embed/>
                  </p:oleObj>
                </mc:Choice>
                <mc:Fallback>
                  <p:oleObj name="Equation" r:id="rId9" imgW="330120" imgH="25380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4313" y="1533426"/>
                          <a:ext cx="477837" cy="3668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Object 5"/>
            <p:cNvGraphicFramePr>
              <a:graphicFrameLocks noChangeAspect="1"/>
            </p:cNvGraphicFramePr>
            <p:nvPr/>
          </p:nvGraphicFramePr>
          <p:xfrm>
            <a:off x="7362825" y="2795027"/>
            <a:ext cx="533400" cy="276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10" name="Equation" r:id="rId11" imgW="342720" imgH="177480" progId="Equation.DSMT4">
                    <p:embed/>
                  </p:oleObj>
                </mc:Choice>
                <mc:Fallback>
                  <p:oleObj name="Equation" r:id="rId11" imgW="342720" imgH="17748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2825" y="2795027"/>
                          <a:ext cx="533400" cy="276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Object 6"/>
            <p:cNvGraphicFramePr>
              <a:graphicFrameLocks noChangeAspect="1"/>
            </p:cNvGraphicFramePr>
            <p:nvPr/>
          </p:nvGraphicFramePr>
          <p:xfrm>
            <a:off x="8226425" y="2576513"/>
            <a:ext cx="177800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11" name="Equation" r:id="rId13" imgW="114120" imgH="126720" progId="Equation.DSMT4">
                    <p:embed/>
                  </p:oleObj>
                </mc:Choice>
                <mc:Fallback>
                  <p:oleObj name="Equation" r:id="rId13" imgW="114120" imgH="12672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6425" y="2576513"/>
                          <a:ext cx="177800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7"/>
            <p:cNvGraphicFramePr>
              <a:graphicFrameLocks noChangeAspect="1"/>
            </p:cNvGraphicFramePr>
            <p:nvPr/>
          </p:nvGraphicFramePr>
          <p:xfrm>
            <a:off x="7461250" y="2166938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12" name="Equation" r:id="rId15" imgW="203040" imgH="228600" progId="Equation.DSMT4">
                    <p:embed/>
                  </p:oleObj>
                </mc:Choice>
                <mc:Fallback>
                  <p:oleObj name="Equation" r:id="rId15" imgW="203040" imgH="22860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1250" y="2166938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28"/>
            <p:cNvGraphicFramePr>
              <a:graphicFrameLocks noChangeAspect="1"/>
            </p:cNvGraphicFramePr>
            <p:nvPr/>
          </p:nvGraphicFramePr>
          <p:xfrm>
            <a:off x="5059363" y="2065338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13" name="Equation" r:id="rId17" imgW="139680" imgH="139680" progId="Equation.DSMT4">
                    <p:embed/>
                  </p:oleObj>
                </mc:Choice>
                <mc:Fallback>
                  <p:oleObj name="Equation" r:id="rId17" imgW="139680" imgH="139680" progId="Equation.DSMT4">
                    <p:embed/>
                    <p:pic>
                      <p:nvPicPr>
                        <p:cNvPr id="0" name="Picture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9363" y="2065338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17"/>
            <p:cNvGraphicFramePr>
              <a:graphicFrameLocks noChangeAspect="1"/>
            </p:cNvGraphicFramePr>
            <p:nvPr/>
          </p:nvGraphicFramePr>
          <p:xfrm>
            <a:off x="5068888" y="240982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14" name="Equation" r:id="rId19" imgW="139680" imgH="101520" progId="Equation.DSMT4">
                    <p:embed/>
                  </p:oleObj>
                </mc:Choice>
                <mc:Fallback>
                  <p:oleObj name="Equation" r:id="rId19" imgW="139680" imgH="101520" progId="Equation.DSMT4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888" y="240982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" name="Freeform 22"/>
            <p:cNvSpPr>
              <a:spLocks noEditPoints="1"/>
            </p:cNvSpPr>
            <p:nvPr/>
          </p:nvSpPr>
          <p:spPr bwMode="auto">
            <a:xfrm>
              <a:off x="6080126" y="148272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34" name="Object 26"/>
            <p:cNvGraphicFramePr>
              <a:graphicFrameLocks noChangeAspect="1"/>
            </p:cNvGraphicFramePr>
            <p:nvPr/>
          </p:nvGraphicFramePr>
          <p:xfrm>
            <a:off x="5341938" y="2746375"/>
            <a:ext cx="61277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515" name="Equation" r:id="rId21" imgW="393480" imgH="228600" progId="Equation.DSMT4">
                    <p:embed/>
                  </p:oleObj>
                </mc:Choice>
                <mc:Fallback>
                  <p:oleObj name="Equation" r:id="rId21" imgW="393480" imgH="228600" progId="Equation.DSMT4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1938" y="2746375"/>
                          <a:ext cx="612775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30263" y="2198688"/>
          <a:ext cx="29178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4" name="Equation" r:id="rId3" imgW="1422360" imgH="253800" progId="Equation.DSMT4">
                  <p:embed/>
                </p:oleObj>
              </mc:Choice>
              <mc:Fallback>
                <p:oleObj name="Equation" r:id="rId3" imgW="142236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2198688"/>
                        <a:ext cx="29178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TextBox 5"/>
          <p:cNvSpPr txBox="1">
            <a:spLocks noChangeArrowheads="1"/>
          </p:cNvSpPr>
          <p:nvPr/>
        </p:nvSpPr>
        <p:spPr bwMode="auto">
          <a:xfrm>
            <a:off x="1086551" y="1469654"/>
            <a:ext cx="2324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What is 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?</a:t>
            </a:r>
            <a:endParaRPr lang="en-US" sz="2000" b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811213" y="2984500"/>
          <a:ext cx="29845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5" name="Equation" r:id="rId5" imgW="1511280" imgH="253800" progId="Equation.DSMT4">
                  <p:embed/>
                </p:oleObj>
              </mc:Choice>
              <mc:Fallback>
                <p:oleObj name="Equation" r:id="rId5" imgW="1511280" imgH="253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984500"/>
                        <a:ext cx="29845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706438" y="5499100"/>
          <a:ext cx="32369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6" name="Equation" r:id="rId7" imgW="1587240" imgH="457200" progId="Equation.DSMT4">
                  <p:embed/>
                </p:oleObj>
              </mc:Choice>
              <mc:Fallback>
                <p:oleObj name="Equation" r:id="rId7" imgW="158724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5499100"/>
                        <a:ext cx="32369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2" name="TextBox 18"/>
          <p:cNvSpPr txBox="1">
            <a:spLocks noChangeArrowheads="1"/>
          </p:cNvSpPr>
          <p:nvPr/>
        </p:nvSpPr>
        <p:spPr bwMode="auto">
          <a:xfrm>
            <a:off x="1435100" y="4114800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sz="2000" b="0" dirty="0" smtClean="0">
                <a:solidFill>
                  <a:srgbClr val="FF0000"/>
                </a:solidFill>
                <a:cs typeface="Arial" charset="0"/>
              </a:rPr>
              <a:t>ropagating </a:t>
            </a:r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forwards</a:t>
            </a:r>
            <a:endParaRPr lang="en-US" sz="2000" b="0" baseline="-25000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V="1">
            <a:off x="2035175" y="3743325"/>
            <a:ext cx="5334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4" name="TextBox 21"/>
          <p:cNvSpPr txBox="1">
            <a:spLocks noChangeArrowheads="1"/>
          </p:cNvSpPr>
          <p:nvPr/>
        </p:nvSpPr>
        <p:spPr bwMode="auto">
          <a:xfrm>
            <a:off x="4500563" y="4065588"/>
            <a:ext cx="1935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sz="2000" b="0" dirty="0" smtClean="0">
                <a:solidFill>
                  <a:srgbClr val="FF0000"/>
                </a:solidFill>
                <a:cs typeface="Arial" charset="0"/>
              </a:rPr>
              <a:t>ropagating </a:t>
            </a:r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backwards</a:t>
            </a:r>
            <a:endParaRPr lang="en-US" sz="2000" b="0" baseline="-25000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3541713" y="3463925"/>
            <a:ext cx="971550" cy="63341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700088" y="106395"/>
            <a:ext cx="7874000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Terminated Transmission Line (cont.)</a:t>
            </a:r>
          </a:p>
        </p:txBody>
      </p:sp>
      <p:sp>
        <p:nvSpPr>
          <p:cNvPr id="54287" name="TextBox 25"/>
          <p:cNvSpPr txBox="1">
            <a:spLocks noChangeArrowheads="1"/>
          </p:cNvSpPr>
          <p:nvPr/>
        </p:nvSpPr>
        <p:spPr bwMode="auto">
          <a:xfrm>
            <a:off x="4733925" y="5654675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2950"/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 distance away from load</a:t>
            </a:r>
            <a:endParaRPr lang="en-US" sz="2000" b="0" baseline="-25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54288" name="TextBox 23"/>
          <p:cNvSpPr txBox="1">
            <a:spLocks noChangeArrowheads="1"/>
          </p:cNvSpPr>
          <p:nvPr/>
        </p:nvSpPr>
        <p:spPr bwMode="auto">
          <a:xfrm>
            <a:off x="469825" y="5067300"/>
            <a:ext cx="307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cs typeface="Arial" charset="0"/>
              </a:rPr>
              <a:t>The </a:t>
            </a:r>
            <a:r>
              <a:rPr lang="en-US" b="0" dirty="0">
                <a:solidFill>
                  <a:srgbClr val="0000FF"/>
                </a:solidFill>
                <a:cs typeface="Arial" charset="0"/>
              </a:rPr>
              <a:t>current at </a:t>
            </a:r>
            <a:r>
              <a:rPr lang="en-US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 dirty="0" smtClean="0">
                <a:solidFill>
                  <a:srgbClr val="0000FF"/>
                </a:solidFill>
                <a:cs typeface="Arial" charset="0"/>
              </a:rPr>
              <a:t>is then:</a:t>
            </a:r>
            <a:endParaRPr lang="en-US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4317752" y="6105525"/>
            <a:ext cx="4673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/>
              <a:t>(This does not necessarily have to be the length of the entire line.)</a:t>
            </a:r>
            <a:endParaRPr lang="en-US" sz="1200" b="0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4348163" y="1095375"/>
            <a:ext cx="4424362" cy="2046288"/>
            <a:chOff x="4348163" y="1095375"/>
            <a:chExt cx="4424362" cy="2046288"/>
          </a:xfrm>
        </p:grpSpPr>
        <p:sp>
          <p:nvSpPr>
            <p:cNvPr id="56" name="Line 8"/>
            <p:cNvSpPr>
              <a:spLocks noChangeShapeType="1"/>
            </p:cNvSpPr>
            <p:nvPr/>
          </p:nvSpPr>
          <p:spPr bwMode="auto">
            <a:xfrm>
              <a:off x="4868863" y="26241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9"/>
            <p:cNvSpPr>
              <a:spLocks noChangeShapeType="1"/>
            </p:cNvSpPr>
            <p:nvPr/>
          </p:nvSpPr>
          <p:spPr bwMode="auto">
            <a:xfrm>
              <a:off x="4868863" y="19827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0"/>
            <p:cNvSpPr>
              <a:spLocks noChangeShapeType="1"/>
            </p:cNvSpPr>
            <p:nvPr/>
          </p:nvSpPr>
          <p:spPr bwMode="auto">
            <a:xfrm>
              <a:off x="6800851" y="19827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7246938" y="19446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>
              <a:off x="4386263" y="19827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4348163" y="19446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>
              <a:off x="4386263" y="26241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4348163" y="25860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16"/>
            <p:cNvSpPr>
              <a:spLocks noChangeShapeType="1"/>
            </p:cNvSpPr>
            <p:nvPr/>
          </p:nvSpPr>
          <p:spPr bwMode="auto">
            <a:xfrm>
              <a:off x="6800851" y="26241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7246938" y="25860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"/>
            <p:cNvSpPr>
              <a:spLocks noEditPoints="1"/>
            </p:cNvSpPr>
            <p:nvPr/>
          </p:nvSpPr>
          <p:spPr bwMode="auto">
            <a:xfrm>
              <a:off x="7261226" y="14636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7327901" y="19827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327901" y="24685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331076" y="213677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7331076" y="213677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6"/>
            <p:cNvSpPr>
              <a:spLocks noEditPoints="1"/>
            </p:cNvSpPr>
            <p:nvPr/>
          </p:nvSpPr>
          <p:spPr bwMode="auto">
            <a:xfrm>
              <a:off x="5340351" y="14589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47"/>
            <p:cNvSpPr>
              <a:spLocks noChangeShapeType="1"/>
            </p:cNvSpPr>
            <p:nvPr/>
          </p:nvSpPr>
          <p:spPr bwMode="auto">
            <a:xfrm>
              <a:off x="5618163" y="19732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5799138" y="19145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0"/>
            <p:cNvSpPr>
              <a:spLocks noChangeArrowheads="1"/>
            </p:cNvSpPr>
            <p:nvPr/>
          </p:nvSpPr>
          <p:spPr bwMode="auto">
            <a:xfrm>
              <a:off x="6216651" y="1095375"/>
              <a:ext cx="25558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Terminating impedance (load)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H="1">
              <a:off x="7810500" y="1447800"/>
              <a:ext cx="152400" cy="55245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7800975" y="26574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Object 26"/>
            <p:cNvGraphicFramePr>
              <a:graphicFrameLocks noChangeAspect="1"/>
            </p:cNvGraphicFramePr>
            <p:nvPr/>
          </p:nvGraphicFramePr>
          <p:xfrm>
            <a:off x="5449888" y="1485900"/>
            <a:ext cx="644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97" name="Equation" r:id="rId9" imgW="444240" imgH="253800" progId="Equation.DSMT4">
                    <p:embed/>
                  </p:oleObj>
                </mc:Choice>
                <mc:Fallback>
                  <p:oleObj name="Equation" r:id="rId9" imgW="444240" imgH="253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888" y="1485900"/>
                          <a:ext cx="644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7"/>
            <p:cNvGraphicFramePr>
              <a:graphicFrameLocks noChangeAspect="1"/>
            </p:cNvGraphicFramePr>
            <p:nvPr/>
          </p:nvGraphicFramePr>
          <p:xfrm>
            <a:off x="5545138" y="2890838"/>
            <a:ext cx="6413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98" name="Equation" r:id="rId11" imgW="457200" imgH="177480" progId="Equation.DSMT4">
                    <p:embed/>
                  </p:oleObj>
                </mc:Choice>
                <mc:Fallback>
                  <p:oleObj name="Equation" r:id="rId11" imgW="457200" imgH="1774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5138" y="2890838"/>
                          <a:ext cx="64135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" name="Object 28"/>
            <p:cNvGraphicFramePr>
              <a:graphicFrameLocks noChangeAspect="1"/>
            </p:cNvGraphicFramePr>
            <p:nvPr/>
          </p:nvGraphicFramePr>
          <p:xfrm>
            <a:off x="5430838" y="20177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99" name="Equation" r:id="rId13" imgW="139680" imgH="139680" progId="Equation.DSMT4">
                    <p:embed/>
                  </p:oleObj>
                </mc:Choice>
                <mc:Fallback>
                  <p:oleObj name="Equation" r:id="rId13" imgW="139680" imgH="13968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0838" y="20177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89" name="Object 17"/>
            <p:cNvGraphicFramePr>
              <a:graphicFrameLocks noChangeAspect="1"/>
            </p:cNvGraphicFramePr>
            <p:nvPr/>
          </p:nvGraphicFramePr>
          <p:xfrm>
            <a:off x="5440363" y="24003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00" name="Equation" r:id="rId15" imgW="139680" imgH="101520" progId="Equation.DSMT4">
                    <p:embed/>
                  </p:oleObj>
                </mc:Choice>
                <mc:Fallback>
                  <p:oleObj name="Equation" r:id="rId15" imgW="139680" imgH="10152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0363" y="24003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91" name="Object 19"/>
            <p:cNvGraphicFramePr>
              <a:graphicFrameLocks noChangeAspect="1"/>
            </p:cNvGraphicFramePr>
            <p:nvPr/>
          </p:nvGraphicFramePr>
          <p:xfrm>
            <a:off x="7510463" y="28908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01" name="Equation" r:id="rId17" imgW="342720" imgH="177480" progId="Equation.DSMT4">
                    <p:embed/>
                  </p:oleObj>
                </mc:Choice>
                <mc:Fallback>
                  <p:oleObj name="Equation" r:id="rId17" imgW="342720" imgH="1774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0463" y="28908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92" name="Object 20"/>
            <p:cNvGraphicFramePr>
              <a:graphicFrameLocks noChangeAspect="1"/>
            </p:cNvGraphicFramePr>
            <p:nvPr/>
          </p:nvGraphicFramePr>
          <p:xfrm>
            <a:off x="8251825" y="25638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02" name="Equation" r:id="rId19" imgW="114120" imgH="126720" progId="Equation.DSMT4">
                    <p:embed/>
                  </p:oleObj>
                </mc:Choice>
                <mc:Fallback>
                  <p:oleObj name="Equation" r:id="rId19" imgW="114120" imgH="12672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1825" y="25638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7" name="Object 7"/>
            <p:cNvGraphicFramePr>
              <a:graphicFrameLocks noChangeAspect="1"/>
            </p:cNvGraphicFramePr>
            <p:nvPr/>
          </p:nvGraphicFramePr>
          <p:xfrm>
            <a:off x="7480300" y="2138363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03" name="Equation" r:id="rId21" imgW="203040" imgH="228600" progId="Equation.DSMT4">
                    <p:embed/>
                  </p:oleObj>
                </mc:Choice>
                <mc:Fallback>
                  <p:oleObj name="Equation" r:id="rId21" imgW="203040" imgH="2286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0300" y="2138363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294" name="Object 22"/>
            <p:cNvGraphicFramePr>
              <a:graphicFrameLocks noChangeAspect="1"/>
            </p:cNvGraphicFramePr>
            <p:nvPr/>
          </p:nvGraphicFramePr>
          <p:xfrm>
            <a:off x="5726113" y="212407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04" name="Equation" r:id="rId23" imgW="469800" imgH="253800" progId="Equation.DSMT4">
                    <p:embed/>
                  </p:oleObj>
                </mc:Choice>
                <mc:Fallback>
                  <p:oleObj name="Equation" r:id="rId23" imgW="469800" imgH="2538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6113" y="212407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1635187" y="5723062"/>
          <a:ext cx="3543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6" name="Equation" r:id="rId3" imgW="1765080" imgH="457200" progId="Equation.DSMT4">
                  <p:embed/>
                </p:oleObj>
              </mc:Choice>
              <mc:Fallback>
                <p:oleObj name="Equation" r:id="rId3" imgW="176508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87" y="5723062"/>
                        <a:ext cx="3543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1631950" y="3100388"/>
          <a:ext cx="5872163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7" name="Equation" r:id="rId5" imgW="2882880" imgH="482400" progId="Equation.DSMT4">
                  <p:embed/>
                </p:oleObj>
              </mc:Choice>
              <mc:Fallback>
                <p:oleObj name="Equation" r:id="rId5" imgW="288288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3100388"/>
                        <a:ext cx="5872163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5" name="TextBox 13"/>
          <p:cNvSpPr txBox="1">
            <a:spLocks noChangeArrowheads="1"/>
          </p:cNvSpPr>
          <p:nvPr/>
        </p:nvSpPr>
        <p:spPr bwMode="auto">
          <a:xfrm>
            <a:off x="919163" y="5189538"/>
            <a:ext cx="144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Similarly,</a:t>
            </a:r>
            <a:endParaRPr lang="en-US" sz="2000" b="0" baseline="-25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6307138" y="3895726"/>
            <a:ext cx="192088" cy="49688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56340" name="TextBox 31"/>
          <p:cNvSpPr txBox="1">
            <a:spLocks noChangeArrowheads="1"/>
          </p:cNvSpPr>
          <p:nvPr/>
        </p:nvSpPr>
        <p:spPr bwMode="auto">
          <a:xfrm>
            <a:off x="5848350" y="4330700"/>
            <a:ext cx="3008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42950"/>
            <a:r>
              <a:rPr lang="en-US" sz="16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</a:t>
            </a:r>
            <a:r>
              <a:rPr lang="en-US" sz="16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</a:t>
            </a:r>
            <a:r>
              <a:rPr lang="en-US" sz="1600" b="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</a:t>
            </a:r>
            <a:r>
              <a:rPr lang="en-US" sz="1600" b="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1600" b="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 </a:t>
            </a:r>
            <a:r>
              <a:rPr lang="en-US" sz="1600" b="0" dirty="0" smtClean="0">
                <a:solidFill>
                  <a:srgbClr val="FF0000"/>
                </a:solidFill>
                <a:cs typeface="Arial" charset="0"/>
                <a:sym typeface="Symbol" pitchFamily="18" charset="2"/>
              </a:rPr>
              <a:t>load </a:t>
            </a:r>
            <a:r>
              <a:rPr lang="en-US" sz="1600" b="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reflection coefficient</a:t>
            </a:r>
            <a:endParaRPr lang="en-US" sz="1600" b="0" baseline="-25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52463" y="71438"/>
            <a:ext cx="7874000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Terminated Transmission Line (cont.)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1824038" y="4335463"/>
          <a:ext cx="35433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8" name="Equation" r:id="rId7" imgW="1739880" imgH="279360" progId="Equation.DSMT4">
                  <p:embed/>
                </p:oleObj>
              </mc:Choice>
              <mc:Fallback>
                <p:oleObj name="Equation" r:id="rId7" imgW="173988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4335463"/>
                        <a:ext cx="35433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13"/>
          <p:cNvSpPr txBox="1">
            <a:spLocks noChangeArrowheads="1"/>
          </p:cNvSpPr>
          <p:nvPr/>
        </p:nvSpPr>
        <p:spPr bwMode="auto">
          <a:xfrm>
            <a:off x="1257610" y="4016479"/>
            <a:ext cx="45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or</a:t>
            </a:r>
            <a:endParaRPr lang="en-US" sz="2000" b="0" baseline="-2500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563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145342"/>
              </p:ext>
            </p:extLst>
          </p:nvPr>
        </p:nvGraphicFramePr>
        <p:xfrm>
          <a:off x="6783387" y="4753100"/>
          <a:ext cx="1138238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9" name="Equation" r:id="rId9" imgW="558720" imgH="457200" progId="Equation.DSMT4">
                  <p:embed/>
                </p:oleObj>
              </mc:Choice>
              <mc:Fallback>
                <p:oleObj name="Equation" r:id="rId9" imgW="558720" imgH="457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387" y="4753100"/>
                        <a:ext cx="1138238" cy="9699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1052513" y="1020763"/>
            <a:ext cx="4064000" cy="1682750"/>
            <a:chOff x="4348163" y="1458913"/>
            <a:chExt cx="4064000" cy="1682750"/>
          </a:xfrm>
        </p:grpSpPr>
        <p:sp>
          <p:nvSpPr>
            <p:cNvPr id="49" name="Line 8"/>
            <p:cNvSpPr>
              <a:spLocks noChangeShapeType="1"/>
            </p:cNvSpPr>
            <p:nvPr/>
          </p:nvSpPr>
          <p:spPr bwMode="auto">
            <a:xfrm>
              <a:off x="4868863" y="26241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4868863" y="19827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>
              <a:off x="6800851" y="19827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7246938" y="19446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4386263" y="19827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4348163" y="19446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4386263" y="26241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4348163" y="25860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6"/>
            <p:cNvSpPr>
              <a:spLocks noChangeShapeType="1"/>
            </p:cNvSpPr>
            <p:nvPr/>
          </p:nvSpPr>
          <p:spPr bwMode="auto">
            <a:xfrm>
              <a:off x="6800851" y="26241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7246938" y="25860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2"/>
            <p:cNvSpPr>
              <a:spLocks noEditPoints="1"/>
            </p:cNvSpPr>
            <p:nvPr/>
          </p:nvSpPr>
          <p:spPr bwMode="auto">
            <a:xfrm>
              <a:off x="7261226" y="14636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7327901" y="19827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7327901" y="24685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7331076" y="213677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7331076" y="213677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6"/>
            <p:cNvSpPr>
              <a:spLocks noEditPoints="1"/>
            </p:cNvSpPr>
            <p:nvPr/>
          </p:nvSpPr>
          <p:spPr bwMode="auto">
            <a:xfrm>
              <a:off x="5340351" y="14589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47"/>
            <p:cNvSpPr>
              <a:spLocks noChangeShapeType="1"/>
            </p:cNvSpPr>
            <p:nvPr/>
          </p:nvSpPr>
          <p:spPr bwMode="auto">
            <a:xfrm>
              <a:off x="5618163" y="19732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8"/>
            <p:cNvSpPr>
              <a:spLocks/>
            </p:cNvSpPr>
            <p:nvPr/>
          </p:nvSpPr>
          <p:spPr bwMode="auto">
            <a:xfrm>
              <a:off x="5799138" y="19145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>
              <a:off x="7800975" y="26574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" name="Object 26"/>
            <p:cNvGraphicFramePr>
              <a:graphicFrameLocks noChangeAspect="1"/>
            </p:cNvGraphicFramePr>
            <p:nvPr/>
          </p:nvGraphicFramePr>
          <p:xfrm>
            <a:off x="5449888" y="1485900"/>
            <a:ext cx="644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0" name="Equation" r:id="rId11" imgW="444240" imgH="253800" progId="Equation.DSMT4">
                    <p:embed/>
                  </p:oleObj>
                </mc:Choice>
                <mc:Fallback>
                  <p:oleObj name="Equation" r:id="rId11" imgW="444240" imgH="2538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888" y="1485900"/>
                          <a:ext cx="644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27"/>
            <p:cNvGraphicFramePr>
              <a:graphicFrameLocks noChangeAspect="1"/>
            </p:cNvGraphicFramePr>
            <p:nvPr/>
          </p:nvGraphicFramePr>
          <p:xfrm>
            <a:off x="5545138" y="2890838"/>
            <a:ext cx="6413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1" name="Equation" r:id="rId13" imgW="457200" imgH="177480" progId="Equation.DSMT4">
                    <p:embed/>
                  </p:oleObj>
                </mc:Choice>
                <mc:Fallback>
                  <p:oleObj name="Equation" r:id="rId13" imgW="457200" imgH="177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5138" y="2890838"/>
                          <a:ext cx="64135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28"/>
            <p:cNvGraphicFramePr>
              <a:graphicFrameLocks noChangeAspect="1"/>
            </p:cNvGraphicFramePr>
            <p:nvPr/>
          </p:nvGraphicFramePr>
          <p:xfrm>
            <a:off x="5430838" y="20177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2" name="Equation" r:id="rId15" imgW="139680" imgH="139680" progId="Equation.DSMT4">
                    <p:embed/>
                  </p:oleObj>
                </mc:Choice>
                <mc:Fallback>
                  <p:oleObj name="Equation" r:id="rId15" imgW="139680" imgH="1396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0838" y="20177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7"/>
            <p:cNvGraphicFramePr>
              <a:graphicFrameLocks noChangeAspect="1"/>
            </p:cNvGraphicFramePr>
            <p:nvPr/>
          </p:nvGraphicFramePr>
          <p:xfrm>
            <a:off x="5440363" y="24003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3" name="Equation" r:id="rId17" imgW="139680" imgH="101520" progId="Equation.DSMT4">
                    <p:embed/>
                  </p:oleObj>
                </mc:Choice>
                <mc:Fallback>
                  <p:oleObj name="Equation" r:id="rId17" imgW="139680" imgH="10152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0363" y="24003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9"/>
            <p:cNvGraphicFramePr>
              <a:graphicFrameLocks noChangeAspect="1"/>
            </p:cNvGraphicFramePr>
            <p:nvPr/>
          </p:nvGraphicFramePr>
          <p:xfrm>
            <a:off x="7510463" y="28908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4" name="Equation" r:id="rId19" imgW="342720" imgH="177480" progId="Equation.DSMT4">
                    <p:embed/>
                  </p:oleObj>
                </mc:Choice>
                <mc:Fallback>
                  <p:oleObj name="Equation" r:id="rId19" imgW="342720" imgH="1774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0463" y="28908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20"/>
            <p:cNvGraphicFramePr>
              <a:graphicFrameLocks noChangeAspect="1"/>
            </p:cNvGraphicFramePr>
            <p:nvPr/>
          </p:nvGraphicFramePr>
          <p:xfrm>
            <a:off x="8251825" y="25638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5" name="Equation" r:id="rId21" imgW="114120" imgH="126720" progId="Equation.DSMT4">
                    <p:embed/>
                  </p:oleObj>
                </mc:Choice>
                <mc:Fallback>
                  <p:oleObj name="Equation" r:id="rId21" imgW="114120" imgH="12672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1825" y="25638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"/>
            <p:cNvGraphicFramePr>
              <a:graphicFrameLocks noChangeAspect="1"/>
            </p:cNvGraphicFramePr>
            <p:nvPr/>
          </p:nvGraphicFramePr>
          <p:xfrm>
            <a:off x="7480300" y="2138363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6" name="Equation" r:id="rId23" imgW="203040" imgH="228600" progId="Equation.DSMT4">
                    <p:embed/>
                  </p:oleObj>
                </mc:Choice>
                <mc:Fallback>
                  <p:oleObj name="Equation" r:id="rId23" imgW="20304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0300" y="2138363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22"/>
            <p:cNvGraphicFramePr>
              <a:graphicFrameLocks noChangeAspect="1"/>
            </p:cNvGraphicFramePr>
            <p:nvPr/>
          </p:nvGraphicFramePr>
          <p:xfrm>
            <a:off x="5726113" y="212407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467" name="Equation" r:id="rId25" imgW="469800" imgH="253800" progId="Equation.DSMT4">
                    <p:embed/>
                  </p:oleObj>
                </mc:Choice>
                <mc:Fallback>
                  <p:oleObj name="Equation" r:id="rId25" imgW="469800" imgH="2538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6113" y="212407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Right Brace 39"/>
          <p:cNvSpPr/>
          <p:nvPr/>
        </p:nvSpPr>
        <p:spPr>
          <a:xfrm rot="16200000" flipV="1">
            <a:off x="6628607" y="2563018"/>
            <a:ext cx="277814" cy="1076327"/>
          </a:xfrm>
          <a:prstGeom prst="rightBrac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41" name="TextBox 31"/>
          <p:cNvSpPr txBox="1">
            <a:spLocks noChangeArrowheads="1"/>
          </p:cNvSpPr>
          <p:nvPr/>
        </p:nvSpPr>
        <p:spPr bwMode="auto">
          <a:xfrm>
            <a:off x="5267325" y="2520950"/>
            <a:ext cx="3724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42950"/>
            <a:r>
              <a:rPr lang="en-US" sz="1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</a:t>
            </a:r>
            <a:r>
              <a:rPr lang="en-US" sz="1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(-</a:t>
            </a:r>
            <a:r>
              <a:rPr lang="en-US" sz="1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1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n-US" sz="1600" b="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1600" b="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 reflection coefficient at </a:t>
            </a:r>
            <a:r>
              <a:rPr lang="en-US" sz="1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z</a:t>
            </a:r>
            <a:r>
              <a:rPr lang="en-US" sz="16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-</a:t>
            </a:r>
            <a:r>
              <a:rPr lang="en-US" sz="1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endParaRPr lang="en-US" sz="1600" b="0" i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552703"/>
              </p:ext>
            </p:extLst>
          </p:nvPr>
        </p:nvGraphicFramePr>
        <p:xfrm>
          <a:off x="6515903" y="5952001"/>
          <a:ext cx="1840076" cy="44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68" name="Equation" r:id="rId27" imgW="1041120" imgH="253800" progId="Equation.DSMT4">
                  <p:embed/>
                </p:oleObj>
              </mc:Choice>
              <mc:Fallback>
                <p:oleObj name="Equation" r:id="rId27" imgW="10411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515903" y="5952001"/>
                        <a:ext cx="1840076" cy="44879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695575" y="3979863"/>
          <a:ext cx="2981325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0" name="Equation" r:id="rId3" imgW="1752480" imgH="761760" progId="Equation.DSMT4">
                  <p:embed/>
                </p:oleObj>
              </mc:Choice>
              <mc:Fallback>
                <p:oleObj name="Equation" r:id="rId3" imgW="1752480" imgH="7617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3979863"/>
                        <a:ext cx="2981325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Box 3"/>
          <p:cNvSpPr txBox="1">
            <a:spLocks noChangeArrowheads="1"/>
          </p:cNvSpPr>
          <p:nvPr/>
        </p:nvSpPr>
        <p:spPr bwMode="auto">
          <a:xfrm>
            <a:off x="715984" y="878980"/>
            <a:ext cx="71454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42950"/>
            <a:r>
              <a:rPr lang="en-US" sz="20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20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000" b="0" dirty="0" smtClean="0">
                <a:solidFill>
                  <a:srgbClr val="FF0000"/>
                </a:solidFill>
                <a:cs typeface="Arial" charset="0"/>
              </a:rPr>
              <a:t>impedance </a:t>
            </a:r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seen “looking” towards load at </a:t>
            </a:r>
            <a:r>
              <a:rPr lang="en-US" sz="2000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endParaRPr lang="en-US" sz="2000" b="0" i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52463" y="134821"/>
            <a:ext cx="78740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Terminated Transmission Line (cont.)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073150" y="5400675"/>
          <a:ext cx="6726238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1" name="Equation" r:id="rId5" imgW="3314520" imgH="507960" progId="Equation.DSMT4">
                  <p:embed/>
                </p:oleObj>
              </mc:Choice>
              <mc:Fallback>
                <p:oleObj name="Equation" r:id="rId5" imgW="3314520" imgH="507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5400675"/>
                        <a:ext cx="6726238" cy="10731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ight Arrow 42"/>
          <p:cNvSpPr/>
          <p:nvPr/>
        </p:nvSpPr>
        <p:spPr>
          <a:xfrm>
            <a:off x="333375" y="5780300"/>
            <a:ext cx="447675" cy="257175"/>
          </a:xfrm>
          <a:prstGeom prst="rightArrow">
            <a:avLst/>
          </a:prstGeom>
          <a:solidFill>
            <a:srgbClr val="00FFF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673932" y="1876301"/>
            <a:ext cx="225631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Note:</a:t>
            </a:r>
          </a:p>
          <a:p>
            <a:pPr algn="ctr"/>
            <a:r>
              <a:rPr lang="en-US" sz="1600" b="0" dirty="0" smtClean="0"/>
              <a:t>If we are at the beginning of the line, we will call this the “input impedance”.</a:t>
            </a:r>
            <a:endParaRPr lang="en-US" sz="1600" b="0" dirty="0"/>
          </a:p>
        </p:txBody>
      </p:sp>
      <p:grpSp>
        <p:nvGrpSpPr>
          <p:cNvPr id="74" name="Group 73"/>
          <p:cNvGrpSpPr/>
          <p:nvPr/>
        </p:nvGrpSpPr>
        <p:grpSpPr>
          <a:xfrm>
            <a:off x="1373188" y="1725613"/>
            <a:ext cx="4867275" cy="1774825"/>
            <a:chOff x="1373188" y="1725613"/>
            <a:chExt cx="4867275" cy="1774825"/>
          </a:xfrm>
        </p:grpSpPr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2697163" y="28908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>
              <a:off x="2697163" y="22494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4629151" y="22494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5075238" y="22113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>
              <a:off x="2214563" y="22494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2176463" y="22113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2214563" y="28908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2176463" y="28527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>
              <a:off x="4629151" y="28908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5075238" y="28527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/>
            <p:cNvSpPr>
              <a:spLocks noEditPoints="1"/>
            </p:cNvSpPr>
            <p:nvPr/>
          </p:nvSpPr>
          <p:spPr bwMode="auto">
            <a:xfrm>
              <a:off x="5089526" y="17303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156201" y="22494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156201" y="27352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6"/>
            <p:cNvSpPr>
              <a:spLocks noEditPoints="1"/>
            </p:cNvSpPr>
            <p:nvPr/>
          </p:nvSpPr>
          <p:spPr bwMode="auto">
            <a:xfrm>
              <a:off x="3168651" y="17256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47"/>
            <p:cNvSpPr>
              <a:spLocks noChangeShapeType="1"/>
            </p:cNvSpPr>
            <p:nvPr/>
          </p:nvSpPr>
          <p:spPr bwMode="auto">
            <a:xfrm>
              <a:off x="3446463" y="22399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3627438" y="21812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629275" y="29241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5" name="Object 26"/>
            <p:cNvGraphicFramePr>
              <a:graphicFrameLocks noChangeAspect="1"/>
            </p:cNvGraphicFramePr>
            <p:nvPr/>
          </p:nvGraphicFramePr>
          <p:xfrm>
            <a:off x="3278188" y="1752600"/>
            <a:ext cx="644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62" name="Equation" r:id="rId7" imgW="444240" imgH="253800" progId="Equation.DSMT4">
                    <p:embed/>
                  </p:oleObj>
                </mc:Choice>
                <mc:Fallback>
                  <p:oleObj name="Equation" r:id="rId7" imgW="444240" imgH="253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188" y="1752600"/>
                          <a:ext cx="644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27"/>
            <p:cNvGraphicFramePr>
              <a:graphicFrameLocks noChangeAspect="1"/>
            </p:cNvGraphicFramePr>
            <p:nvPr/>
          </p:nvGraphicFramePr>
          <p:xfrm>
            <a:off x="3373438" y="3157538"/>
            <a:ext cx="6413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63" name="Equation" r:id="rId9" imgW="457200" imgH="177480" progId="Equation.DSMT4">
                    <p:embed/>
                  </p:oleObj>
                </mc:Choice>
                <mc:Fallback>
                  <p:oleObj name="Equation" r:id="rId9" imgW="457200" imgH="1774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3438" y="3157538"/>
                          <a:ext cx="64135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28"/>
            <p:cNvGraphicFramePr>
              <a:graphicFrameLocks noChangeAspect="1"/>
            </p:cNvGraphicFramePr>
            <p:nvPr/>
          </p:nvGraphicFramePr>
          <p:xfrm>
            <a:off x="3259138" y="2284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64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138" y="2284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17"/>
            <p:cNvGraphicFramePr>
              <a:graphicFrameLocks noChangeAspect="1"/>
            </p:cNvGraphicFramePr>
            <p:nvPr/>
          </p:nvGraphicFramePr>
          <p:xfrm>
            <a:off x="3268663" y="26670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65" name="Equation" r:id="rId13" imgW="139680" imgH="101520" progId="Equation.DSMT4">
                    <p:embed/>
                  </p:oleObj>
                </mc:Choice>
                <mc:Fallback>
                  <p:oleObj name="Equation" r:id="rId13" imgW="139680" imgH="10152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26670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19"/>
            <p:cNvGraphicFramePr>
              <a:graphicFrameLocks noChangeAspect="1"/>
            </p:cNvGraphicFramePr>
            <p:nvPr/>
          </p:nvGraphicFramePr>
          <p:xfrm>
            <a:off x="5338763" y="31575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66" name="Equation" r:id="rId15" imgW="342720" imgH="177480" progId="Equation.DSMT4">
                    <p:embed/>
                  </p:oleObj>
                </mc:Choice>
                <mc:Fallback>
                  <p:oleObj name="Equation" r:id="rId15" imgW="342720" imgH="177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763" y="31575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20"/>
            <p:cNvGraphicFramePr>
              <a:graphicFrameLocks noChangeAspect="1"/>
            </p:cNvGraphicFramePr>
            <p:nvPr/>
          </p:nvGraphicFramePr>
          <p:xfrm>
            <a:off x="6080125" y="28305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67" name="Equation" r:id="rId17" imgW="114120" imgH="126720" progId="Equation.DSMT4">
                    <p:embed/>
                  </p:oleObj>
                </mc:Choice>
                <mc:Fallback>
                  <p:oleObj name="Equation" r:id="rId17" imgW="114120" imgH="12672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0125" y="28305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"/>
            <p:cNvGraphicFramePr>
              <a:graphicFrameLocks noChangeAspect="1"/>
            </p:cNvGraphicFramePr>
            <p:nvPr/>
          </p:nvGraphicFramePr>
          <p:xfrm>
            <a:off x="5308600" y="2405063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68" name="Equation" r:id="rId19" imgW="203040" imgH="228600" progId="Equation.DSMT4">
                    <p:embed/>
                  </p:oleObj>
                </mc:Choice>
                <mc:Fallback>
                  <p:oleObj name="Equation" r:id="rId19" imgW="20304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8600" y="2405063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22"/>
            <p:cNvGraphicFramePr>
              <a:graphicFrameLocks noChangeAspect="1"/>
            </p:cNvGraphicFramePr>
            <p:nvPr/>
          </p:nvGraphicFramePr>
          <p:xfrm>
            <a:off x="3554413" y="239077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69" name="Equation" r:id="rId21" imgW="469800" imgH="253800" progId="Equation.DSMT4">
                    <p:embed/>
                  </p:oleObj>
                </mc:Choice>
                <mc:Fallback>
                  <p:oleObj name="Equation" r:id="rId21" imgW="469800" imgH="2538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4413" y="239077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" name="Right Arrow 72"/>
            <p:cNvSpPr/>
            <p:nvPr/>
          </p:nvSpPr>
          <p:spPr>
            <a:xfrm>
              <a:off x="2276475" y="3200399"/>
              <a:ext cx="657225" cy="284607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7360" name="Object 16"/>
            <p:cNvGraphicFramePr>
              <a:graphicFrameLocks noChangeAspect="1"/>
            </p:cNvGraphicFramePr>
            <p:nvPr/>
          </p:nvGraphicFramePr>
          <p:xfrm>
            <a:off x="1373188" y="313372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70" name="Equation" r:id="rId23" imgW="469800" imgH="253800" progId="Equation.DSMT4">
                    <p:embed/>
                  </p:oleObj>
                </mc:Choice>
                <mc:Fallback>
                  <p:oleObj name="Equation" r:id="rId23" imgW="469800" imgH="2538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3188" y="313372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TextBox 1"/>
          <p:cNvSpPr txBox="1">
            <a:spLocks noChangeArrowheads="1"/>
          </p:cNvSpPr>
          <p:nvPr/>
        </p:nvSpPr>
        <p:spPr bwMode="auto">
          <a:xfrm>
            <a:off x="1011238" y="149066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400" b="0" u="sng" dirty="0">
                <a:solidFill>
                  <a:srgbClr val="0000FF"/>
                </a:solidFill>
                <a:cs typeface="Arial" charset="0"/>
              </a:rPr>
              <a:t>At the load</a:t>
            </a:r>
            <a:r>
              <a:rPr lang="en-US" sz="2400" b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400" b="0" dirty="0">
                <a:solidFill>
                  <a:srgbClr val="0000FF"/>
                </a:solidFill>
                <a:cs typeface="Arial" charset="0"/>
              </a:rPr>
              <a:t>):</a:t>
            </a:r>
            <a:endParaRPr lang="en-US" sz="2400" b="0" u="sng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497013" y="2220913"/>
          <a:ext cx="2878137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name="Equation" r:id="rId3" imgW="1523880" imgH="482400" progId="Equation.DSMT4">
                  <p:embed/>
                </p:oleObj>
              </mc:Choice>
              <mc:Fallback>
                <p:oleObj name="Equation" r:id="rId3" imgW="15238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2220913"/>
                        <a:ext cx="2878137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2463" y="134821"/>
            <a:ext cx="78740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Terminated Transmission Line (cont.)</a:t>
            </a: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5567363" y="2192338"/>
          <a:ext cx="1876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3" name="Equation" r:id="rId5" imgW="850680" imgH="431640" progId="Equation.DSMT4">
                  <p:embed/>
                </p:oleObj>
              </mc:Choice>
              <mc:Fallback>
                <p:oleObj name="Equation" r:id="rId5" imgW="8506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192338"/>
                        <a:ext cx="1876425" cy="990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4737100" y="2554288"/>
          <a:ext cx="3587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554288"/>
                        <a:ext cx="3587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5543550" y="4186238"/>
          <a:ext cx="23812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5" name="Equation" r:id="rId9" imgW="1079280" imgH="253800" progId="Equation.DSMT4">
                  <p:embed/>
                </p:oleObj>
              </mc:Choice>
              <mc:Fallback>
                <p:oleObj name="Equation" r:id="rId9" imgW="107928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186238"/>
                        <a:ext cx="2381250" cy="5826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039813" y="4233863"/>
            <a:ext cx="4513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400" b="0" u="sng" dirty="0">
                <a:solidFill>
                  <a:srgbClr val="0000FF"/>
                </a:solidFill>
                <a:cs typeface="Arial" charset="0"/>
              </a:rPr>
              <a:t>At </a:t>
            </a:r>
            <a:r>
              <a:rPr lang="en-US" sz="2400" b="0" u="sng" dirty="0" smtClean="0">
                <a:solidFill>
                  <a:srgbClr val="0000FF"/>
                </a:solidFill>
                <a:cs typeface="Arial" charset="0"/>
              </a:rPr>
              <a:t>any point on the line</a:t>
            </a: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24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0" dirty="0">
                <a:solidFill>
                  <a:srgbClr val="0000FF"/>
                </a:solidFill>
                <a:cs typeface="Arial" charset="0"/>
              </a:rPr>
              <a:t>):</a:t>
            </a:r>
            <a:endParaRPr lang="en-US" sz="2400" b="0" u="sng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TextBox 3"/>
          <p:cNvSpPr txBox="1">
            <a:spLocks noChangeArrowheads="1"/>
          </p:cNvSpPr>
          <p:nvPr/>
        </p:nvSpPr>
        <p:spPr bwMode="auto">
          <a:xfrm>
            <a:off x="868363" y="3260725"/>
            <a:ext cx="835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Thus,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598613" y="3679825"/>
          <a:ext cx="378460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48" name="Equation" r:id="rId3" imgW="2108160" imgH="939600" progId="Equation.DSMT4">
                  <p:embed/>
                </p:oleObj>
              </mc:Choice>
              <mc:Fallback>
                <p:oleObj name="Equation" r:id="rId3" imgW="2108160" imgH="939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3679825"/>
                        <a:ext cx="3784600" cy="176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2463" y="134821"/>
            <a:ext cx="78740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Terminated Transmission Line (cont.)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724025" y="1836738"/>
          <a:ext cx="46180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49" name="Equation" r:id="rId5" imgW="2717640" imgH="507960" progId="Equation.DSMT4">
                  <p:embed/>
                </p:oleObj>
              </mc:Choice>
              <mc:Fallback>
                <p:oleObj name="Equation" r:id="rId5" imgW="271764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1836738"/>
                        <a:ext cx="461803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7" name="TextBox 8"/>
          <p:cNvSpPr txBox="1">
            <a:spLocks noChangeArrowheads="1"/>
          </p:cNvSpPr>
          <p:nvPr/>
        </p:nvSpPr>
        <p:spPr bwMode="auto">
          <a:xfrm>
            <a:off x="911225" y="1323975"/>
            <a:ext cx="10033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Recall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9" name="TextBox 3"/>
          <p:cNvSpPr txBox="1">
            <a:spLocks noChangeArrowheads="1"/>
          </p:cNvSpPr>
          <p:nvPr/>
        </p:nvSpPr>
        <p:spPr bwMode="auto">
          <a:xfrm>
            <a:off x="412750" y="1127125"/>
            <a:ext cx="260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Simplifying, we </a:t>
            </a:r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have:</a:t>
            </a:r>
            <a:endParaRPr lang="en-US" sz="2000" b="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2784475" y="5530850"/>
          <a:ext cx="3648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7" name="Equation" r:id="rId3" imgW="2031840" imgH="507960" progId="Equation.DSMT4">
                  <p:embed/>
                </p:oleObj>
              </mc:Choice>
              <mc:Fallback>
                <p:oleObj name="Equation" r:id="rId3" imgW="203184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5530850"/>
                        <a:ext cx="3648075" cy="952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2463" y="145454"/>
            <a:ext cx="787400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Terminated Transmission Line (cont.)</a:t>
            </a:r>
          </a:p>
        </p:txBody>
      </p:sp>
      <p:graphicFrame>
        <p:nvGraphicFramePr>
          <p:cNvPr id="110598" name="Object 6"/>
          <p:cNvGraphicFramePr>
            <a:graphicFrameLocks noChangeAspect="1"/>
          </p:cNvGraphicFramePr>
          <p:nvPr/>
        </p:nvGraphicFramePr>
        <p:xfrm>
          <a:off x="1779588" y="1663700"/>
          <a:ext cx="5954712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8" name="Equation" r:id="rId5" imgW="4203360" imgH="1968480" progId="Equation.DSMT4">
                  <p:embed/>
                </p:oleObj>
              </mc:Choice>
              <mc:Fallback>
                <p:oleObj name="Equation" r:id="rId5" imgW="4203360" imgH="1968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1663700"/>
                        <a:ext cx="5954712" cy="291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1" name="TextBox 10"/>
          <p:cNvSpPr txBox="1">
            <a:spLocks noChangeArrowheads="1"/>
          </p:cNvSpPr>
          <p:nvPr/>
        </p:nvSpPr>
        <p:spPr bwMode="auto">
          <a:xfrm>
            <a:off x="909638" y="4984750"/>
            <a:ext cx="207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Hence, we have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9" name="Text Box 129"/>
          <p:cNvSpPr txBox="1">
            <a:spLocks noChangeArrowheads="1"/>
          </p:cNvSpPr>
          <p:nvPr/>
        </p:nvSpPr>
        <p:spPr bwMode="auto">
          <a:xfrm>
            <a:off x="506413" y="84319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(cont.)</a:t>
            </a:r>
          </a:p>
        </p:txBody>
      </p:sp>
      <p:grpSp>
        <p:nvGrpSpPr>
          <p:cNvPr id="89095" name="Group 156"/>
          <p:cNvGrpSpPr>
            <a:grpSpLocks/>
          </p:cNvGrpSpPr>
          <p:nvPr/>
        </p:nvGrpSpPr>
        <p:grpSpPr bwMode="auto">
          <a:xfrm>
            <a:off x="1130300" y="782638"/>
            <a:ext cx="6515100" cy="2093912"/>
            <a:chOff x="688" y="493"/>
            <a:chExt cx="4104" cy="1319"/>
          </a:xfrm>
        </p:grpSpPr>
        <p:sp>
          <p:nvSpPr>
            <p:cNvPr id="89097" name="AutoShape 134"/>
            <p:cNvSpPr>
              <a:spLocks noChangeArrowheads="1"/>
            </p:cNvSpPr>
            <p:nvPr/>
          </p:nvSpPr>
          <p:spPr bwMode="auto">
            <a:xfrm rot="5400000">
              <a:off x="2672" y="-712"/>
              <a:ext cx="128" cy="4096"/>
            </a:xfrm>
            <a:prstGeom prst="can">
              <a:avLst>
                <a:gd name="adj" fmla="val 64593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89098" name="AutoShape 135"/>
            <p:cNvSpPr>
              <a:spLocks noChangeArrowheads="1"/>
            </p:cNvSpPr>
            <p:nvPr/>
          </p:nvSpPr>
          <p:spPr bwMode="auto">
            <a:xfrm rot="5400000">
              <a:off x="2684" y="-1156"/>
              <a:ext cx="112" cy="4104"/>
            </a:xfrm>
            <a:prstGeom prst="can">
              <a:avLst>
                <a:gd name="adj" fmla="val 73964"/>
              </a:avLst>
            </a:pr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graphicFrame>
          <p:nvGraphicFramePr>
            <p:cNvPr id="89090" name="Object 2"/>
            <p:cNvGraphicFramePr>
              <a:graphicFrameLocks noChangeAspect="1"/>
            </p:cNvGraphicFramePr>
            <p:nvPr/>
          </p:nvGraphicFramePr>
          <p:xfrm>
            <a:off x="2683" y="1615"/>
            <a:ext cx="262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0" name="Equation" r:id="rId4" imgW="253800" imgH="190440" progId="Equation.DSMT4">
                    <p:embed/>
                  </p:oleObj>
                </mc:Choice>
                <mc:Fallback>
                  <p:oleObj name="Equation" r:id="rId4" imgW="253800" imgH="19044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1615"/>
                          <a:ext cx="262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099" name="Line 137"/>
            <p:cNvSpPr>
              <a:spLocks noChangeShapeType="1"/>
            </p:cNvSpPr>
            <p:nvPr/>
          </p:nvSpPr>
          <p:spPr bwMode="auto">
            <a:xfrm flipV="1">
              <a:off x="712" y="1560"/>
              <a:ext cx="4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100" name="Line 138"/>
            <p:cNvSpPr>
              <a:spLocks noChangeShapeType="1"/>
            </p:cNvSpPr>
            <p:nvPr/>
          </p:nvSpPr>
          <p:spPr bwMode="auto">
            <a:xfrm>
              <a:off x="1728" y="888"/>
              <a:ext cx="488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9091" name="Object 3"/>
            <p:cNvGraphicFramePr>
              <a:graphicFrameLocks noChangeAspect="1"/>
            </p:cNvGraphicFramePr>
            <p:nvPr/>
          </p:nvGraphicFramePr>
          <p:xfrm>
            <a:off x="1706" y="493"/>
            <a:ext cx="520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1" name="Equation" r:id="rId6" imgW="507960" imgH="304560" progId="Equation.DSMT4">
                    <p:embed/>
                  </p:oleObj>
                </mc:Choice>
                <mc:Fallback>
                  <p:oleObj name="Equation" r:id="rId6" imgW="507960" imgH="30456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6" y="493"/>
                          <a:ext cx="520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9101" name="Text Box 140"/>
            <p:cNvSpPr txBox="1">
              <a:spLocks noChangeArrowheads="1"/>
            </p:cNvSpPr>
            <p:nvPr/>
          </p:nvSpPr>
          <p:spPr bwMode="auto">
            <a:xfrm>
              <a:off x="2302" y="919"/>
              <a:ext cx="944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3300"/>
                  </a:solidFill>
                </a:rPr>
                <a:t>+ + + + + + +</a:t>
              </a:r>
            </a:p>
          </p:txBody>
        </p:sp>
        <p:sp>
          <p:nvSpPr>
            <p:cNvPr id="89102" name="Text Box 141"/>
            <p:cNvSpPr txBox="1">
              <a:spLocks noChangeArrowheads="1"/>
            </p:cNvSpPr>
            <p:nvPr/>
          </p:nvSpPr>
          <p:spPr bwMode="auto">
            <a:xfrm>
              <a:off x="2294" y="1087"/>
              <a:ext cx="95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solidFill>
                    <a:srgbClr val="FF3300"/>
                  </a:solidFill>
                </a:rPr>
                <a:t>- - - - - - - - - -</a:t>
              </a:r>
            </a:p>
          </p:txBody>
        </p:sp>
        <p:graphicFrame>
          <p:nvGraphicFramePr>
            <p:cNvPr id="89092" name="Object 4"/>
            <p:cNvGraphicFramePr>
              <a:graphicFrameLocks noChangeAspect="1"/>
            </p:cNvGraphicFramePr>
            <p:nvPr/>
          </p:nvGraphicFramePr>
          <p:xfrm>
            <a:off x="3351" y="956"/>
            <a:ext cx="55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2" name="Equation" r:id="rId8" imgW="545760" imgH="304560" progId="Equation.DSMT4">
                    <p:embed/>
                  </p:oleObj>
                </mc:Choice>
                <mc:Fallback>
                  <p:oleObj name="Equation" r:id="rId8" imgW="545760" imgH="3045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1" y="956"/>
                          <a:ext cx="55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9103" name="Group 154"/>
            <p:cNvGrpSpPr>
              <a:grpSpLocks/>
            </p:cNvGrpSpPr>
            <p:nvPr/>
          </p:nvGrpSpPr>
          <p:grpSpPr bwMode="auto">
            <a:xfrm>
              <a:off x="1498" y="987"/>
              <a:ext cx="596" cy="231"/>
              <a:chOff x="1498" y="995"/>
              <a:chExt cx="596" cy="231"/>
            </a:xfrm>
          </p:grpSpPr>
          <p:grpSp>
            <p:nvGrpSpPr>
              <p:cNvPr id="89105" name="Group 147"/>
              <p:cNvGrpSpPr>
                <a:grpSpLocks/>
              </p:cNvGrpSpPr>
              <p:nvPr/>
            </p:nvGrpSpPr>
            <p:grpSpPr bwMode="auto">
              <a:xfrm>
                <a:off x="1498" y="995"/>
                <a:ext cx="188" cy="231"/>
                <a:chOff x="4442" y="1587"/>
                <a:chExt cx="188" cy="231"/>
              </a:xfrm>
            </p:grpSpPr>
            <p:sp>
              <p:nvSpPr>
                <p:cNvPr id="89112" name="Oval 143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b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13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0" dirty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89106" name="Group 148"/>
              <p:cNvGrpSpPr>
                <a:grpSpLocks/>
              </p:cNvGrpSpPr>
              <p:nvPr/>
            </p:nvGrpSpPr>
            <p:grpSpPr bwMode="auto">
              <a:xfrm>
                <a:off x="1702" y="995"/>
                <a:ext cx="188" cy="231"/>
                <a:chOff x="4442" y="1587"/>
                <a:chExt cx="188" cy="231"/>
              </a:xfrm>
            </p:grpSpPr>
            <p:sp>
              <p:nvSpPr>
                <p:cNvPr id="89110" name="Oval 149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b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11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0" dirty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  <p:grpSp>
            <p:nvGrpSpPr>
              <p:cNvPr id="89107" name="Group 151"/>
              <p:cNvGrpSpPr>
                <a:grpSpLocks/>
              </p:cNvGrpSpPr>
              <p:nvPr/>
            </p:nvGrpSpPr>
            <p:grpSpPr bwMode="auto">
              <a:xfrm>
                <a:off x="1906" y="995"/>
                <a:ext cx="188" cy="231"/>
                <a:chOff x="4442" y="1587"/>
                <a:chExt cx="188" cy="231"/>
              </a:xfrm>
            </p:grpSpPr>
            <p:sp>
              <p:nvSpPr>
                <p:cNvPr id="89108" name="Oval 152"/>
                <p:cNvSpPr>
                  <a:spLocks noChangeArrowheads="1"/>
                </p:cNvSpPr>
                <p:nvPr/>
              </p:nvSpPr>
              <p:spPr bwMode="auto">
                <a:xfrm>
                  <a:off x="4464" y="1648"/>
                  <a:ext cx="136" cy="136"/>
                </a:xfrm>
                <a:prstGeom prst="ellipse">
                  <a:avLst/>
                </a:prstGeom>
                <a:solidFill>
                  <a:srgbClr val="00FFFF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b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109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4442" y="1587"/>
                  <a:ext cx="188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0">
                      <a:solidFill>
                        <a:srgbClr val="000000"/>
                      </a:solidFill>
                    </a:rPr>
                    <a:t>x</a:t>
                  </a:r>
                </a:p>
              </p:txBody>
            </p:sp>
          </p:grpSp>
        </p:grpSp>
        <p:sp>
          <p:nvSpPr>
            <p:cNvPr id="89104" name="Text Box 155"/>
            <p:cNvSpPr txBox="1">
              <a:spLocks noChangeArrowheads="1"/>
            </p:cNvSpPr>
            <p:nvPr/>
          </p:nvSpPr>
          <p:spPr bwMode="auto">
            <a:xfrm>
              <a:off x="1230" y="1008"/>
              <a:ext cx="236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0" u="sng">
                  <a:solidFill>
                    <a:srgbClr val="000000"/>
                  </a:solidFill>
                  <a:latin typeface="Handscript SF" pitchFamily="2" charset="0"/>
                </a:rPr>
                <a:t>B</a:t>
              </a:r>
            </a:p>
          </p:txBody>
        </p:sp>
      </p:grp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391887" y="6021664"/>
            <a:ext cx="8488221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Note:</a:t>
            </a:r>
            <a:r>
              <a:rPr lang="en-US" b="0" dirty="0" smtClean="0"/>
              <a:t> There are equal and opposite currents on the two conductors.</a:t>
            </a:r>
          </a:p>
          <a:p>
            <a:pPr algn="ctr"/>
            <a:r>
              <a:rPr lang="en-US" sz="1200" b="0" dirty="0" smtClean="0"/>
              <a:t>(We only need to work with the current on the top conductor, since we have chosen to put all of the series elements there.)</a:t>
            </a:r>
            <a:endParaRPr lang="en-US" sz="1200" b="0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777875" y="3087023"/>
            <a:ext cx="7646348" cy="2566277"/>
            <a:chOff x="777875" y="3087023"/>
            <a:chExt cx="7646348" cy="2566277"/>
          </a:xfrm>
        </p:grpSpPr>
        <p:sp>
          <p:nvSpPr>
            <p:cNvPr id="79" name="Arc 8"/>
            <p:cNvSpPr>
              <a:spLocks/>
            </p:cNvSpPr>
            <p:nvPr/>
          </p:nvSpPr>
          <p:spPr bwMode="auto">
            <a:xfrm>
              <a:off x="4199886" y="3499063"/>
              <a:ext cx="190500" cy="396875"/>
            </a:xfrm>
            <a:custGeom>
              <a:avLst/>
              <a:gdLst>
                <a:gd name="T0" fmla="*/ 120 w 43198"/>
                <a:gd name="T1" fmla="*/ 104 h 36493"/>
                <a:gd name="T2" fmla="*/ 17 w 43198"/>
                <a:gd name="T3" fmla="*/ 0 h 36493"/>
                <a:gd name="T4" fmla="*/ 60 w 43198"/>
                <a:gd name="T5" fmla="*/ 102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rc 10"/>
            <p:cNvSpPr>
              <a:spLocks/>
            </p:cNvSpPr>
            <p:nvPr/>
          </p:nvSpPr>
          <p:spPr bwMode="auto">
            <a:xfrm>
              <a:off x="4071298" y="3492713"/>
              <a:ext cx="192087" cy="423862"/>
            </a:xfrm>
            <a:custGeom>
              <a:avLst/>
              <a:gdLst>
                <a:gd name="T0" fmla="*/ 95 w 43200"/>
                <a:gd name="T1" fmla="*/ 0 h 39465"/>
                <a:gd name="T2" fmla="*/ 21 w 43200"/>
                <a:gd name="T3" fmla="*/ 9 h 39465"/>
                <a:gd name="T4" fmla="*/ 61 w 43200"/>
                <a:gd name="T5" fmla="*/ 121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Arc 11"/>
            <p:cNvSpPr>
              <a:spLocks/>
            </p:cNvSpPr>
            <p:nvPr/>
          </p:nvSpPr>
          <p:spPr bwMode="auto">
            <a:xfrm>
              <a:off x="3949061" y="3510175"/>
              <a:ext cx="190500" cy="406400"/>
            </a:xfrm>
            <a:custGeom>
              <a:avLst/>
              <a:gdLst>
                <a:gd name="T0" fmla="*/ 101 w 43200"/>
                <a:gd name="T1" fmla="*/ 0 h 37507"/>
                <a:gd name="T2" fmla="*/ 18 w 43200"/>
                <a:gd name="T3" fmla="*/ 3 h 37507"/>
                <a:gd name="T4" fmla="*/ 60 w 43200"/>
                <a:gd name="T5" fmla="*/ 109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rc 12"/>
            <p:cNvSpPr>
              <a:spLocks/>
            </p:cNvSpPr>
            <p:nvPr/>
          </p:nvSpPr>
          <p:spPr bwMode="auto">
            <a:xfrm>
              <a:off x="3814123" y="3514938"/>
              <a:ext cx="192087" cy="404812"/>
            </a:xfrm>
            <a:custGeom>
              <a:avLst/>
              <a:gdLst>
                <a:gd name="T0" fmla="*/ 103 w 43200"/>
                <a:gd name="T1" fmla="*/ 3 h 37395"/>
                <a:gd name="T2" fmla="*/ 19 w 43200"/>
                <a:gd name="T3" fmla="*/ 0 h 37395"/>
                <a:gd name="T4" fmla="*/ 61 w 43200"/>
                <a:gd name="T5" fmla="*/ 108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rc 13"/>
            <p:cNvSpPr>
              <a:spLocks/>
            </p:cNvSpPr>
            <p:nvPr/>
          </p:nvSpPr>
          <p:spPr bwMode="auto">
            <a:xfrm>
              <a:off x="3683948" y="3519700"/>
              <a:ext cx="190500" cy="412750"/>
            </a:xfrm>
            <a:custGeom>
              <a:avLst/>
              <a:gdLst>
                <a:gd name="T0" fmla="*/ 99 w 43198"/>
                <a:gd name="T1" fmla="*/ 0 h 37968"/>
                <a:gd name="T2" fmla="*/ 0 w 43198"/>
                <a:gd name="T3" fmla="*/ 114 h 37968"/>
                <a:gd name="T4" fmla="*/ 60 w 43198"/>
                <a:gd name="T5" fmla="*/ 112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4"/>
            <p:cNvSpPr>
              <a:spLocks noChangeShapeType="1"/>
            </p:cNvSpPr>
            <p:nvPr/>
          </p:nvSpPr>
          <p:spPr bwMode="auto">
            <a:xfrm>
              <a:off x="4390386" y="3673688"/>
              <a:ext cx="2884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32"/>
            <p:cNvSpPr>
              <a:spLocks noChangeShapeType="1"/>
            </p:cNvSpPr>
            <p:nvPr/>
          </p:nvSpPr>
          <p:spPr bwMode="auto">
            <a:xfrm>
              <a:off x="1172523" y="3729250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auto">
            <a:xfrm>
              <a:off x="1112198" y="3692738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87" name="Line 37"/>
            <p:cNvSpPr>
              <a:spLocks noChangeShapeType="1"/>
            </p:cNvSpPr>
            <p:nvPr/>
          </p:nvSpPr>
          <p:spPr bwMode="auto">
            <a:xfrm flipV="1">
              <a:off x="1771011" y="3554625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38"/>
            <p:cNvSpPr>
              <a:spLocks noChangeShapeType="1"/>
            </p:cNvSpPr>
            <p:nvPr/>
          </p:nvSpPr>
          <p:spPr bwMode="auto">
            <a:xfrm flipV="1">
              <a:off x="18805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50"/>
            <p:cNvSpPr>
              <a:spLocks noChangeShapeType="1"/>
            </p:cNvSpPr>
            <p:nvPr/>
          </p:nvSpPr>
          <p:spPr bwMode="auto">
            <a:xfrm flipV="1">
              <a:off x="20329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" name="Line 51"/>
            <p:cNvSpPr>
              <a:spLocks noChangeShapeType="1"/>
            </p:cNvSpPr>
            <p:nvPr/>
          </p:nvSpPr>
          <p:spPr bwMode="auto">
            <a:xfrm flipV="1">
              <a:off x="2191698" y="3559388"/>
              <a:ext cx="98425" cy="282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52"/>
            <p:cNvSpPr>
              <a:spLocks noChangeShapeType="1"/>
            </p:cNvSpPr>
            <p:nvPr/>
          </p:nvSpPr>
          <p:spPr bwMode="auto">
            <a:xfrm flipV="1">
              <a:off x="2342511" y="3549863"/>
              <a:ext cx="100012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Line 53"/>
            <p:cNvSpPr>
              <a:spLocks noChangeShapeType="1"/>
            </p:cNvSpPr>
            <p:nvPr/>
          </p:nvSpPr>
          <p:spPr bwMode="auto">
            <a:xfrm flipH="1" flipV="1">
              <a:off x="2436173" y="3556213"/>
              <a:ext cx="4445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" name="Line 54"/>
            <p:cNvSpPr>
              <a:spLocks noChangeShapeType="1"/>
            </p:cNvSpPr>
            <p:nvPr/>
          </p:nvSpPr>
          <p:spPr bwMode="auto">
            <a:xfrm rot="19163305" flipV="1">
              <a:off x="1931348" y="358796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" name="Line 55"/>
            <p:cNvSpPr>
              <a:spLocks noChangeShapeType="1"/>
            </p:cNvSpPr>
            <p:nvPr/>
          </p:nvSpPr>
          <p:spPr bwMode="auto">
            <a:xfrm rot="19163305" flipV="1">
              <a:off x="20885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56"/>
            <p:cNvSpPr>
              <a:spLocks noChangeShapeType="1"/>
            </p:cNvSpPr>
            <p:nvPr/>
          </p:nvSpPr>
          <p:spPr bwMode="auto">
            <a:xfrm rot="19163305" flipV="1">
              <a:off x="2240911" y="356415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Line 57"/>
            <p:cNvSpPr>
              <a:spLocks noChangeShapeType="1"/>
            </p:cNvSpPr>
            <p:nvPr/>
          </p:nvSpPr>
          <p:spPr bwMode="auto">
            <a:xfrm rot="19163305" flipV="1">
              <a:off x="17837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Line 71"/>
            <p:cNvSpPr>
              <a:spLocks noChangeShapeType="1"/>
            </p:cNvSpPr>
            <p:nvPr/>
          </p:nvSpPr>
          <p:spPr bwMode="auto">
            <a:xfrm rot="5366684">
              <a:off x="4771386" y="5318338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Line 72"/>
            <p:cNvSpPr>
              <a:spLocks noChangeShapeType="1"/>
            </p:cNvSpPr>
            <p:nvPr/>
          </p:nvSpPr>
          <p:spPr bwMode="auto">
            <a:xfrm rot="5366684">
              <a:off x="4717411" y="3992775"/>
              <a:ext cx="639762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Line 74"/>
            <p:cNvSpPr>
              <a:spLocks noChangeShapeType="1"/>
            </p:cNvSpPr>
            <p:nvPr/>
          </p:nvSpPr>
          <p:spPr bwMode="auto">
            <a:xfrm rot="5366684" flipV="1">
              <a:off x="5095236" y="4257888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Line 75"/>
            <p:cNvSpPr>
              <a:spLocks noChangeShapeType="1"/>
            </p:cNvSpPr>
            <p:nvPr/>
          </p:nvSpPr>
          <p:spPr bwMode="auto">
            <a:xfrm rot="5366684" flipV="1">
              <a:off x="5007923" y="43229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" name="Line 76"/>
            <p:cNvSpPr>
              <a:spLocks noChangeShapeType="1"/>
            </p:cNvSpPr>
            <p:nvPr/>
          </p:nvSpPr>
          <p:spPr bwMode="auto">
            <a:xfrm rot="5366684" flipV="1">
              <a:off x="5007923" y="44753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" name="Line 77"/>
            <p:cNvSpPr>
              <a:spLocks noChangeShapeType="1"/>
            </p:cNvSpPr>
            <p:nvPr/>
          </p:nvSpPr>
          <p:spPr bwMode="auto">
            <a:xfrm rot="5366684" flipV="1">
              <a:off x="5009511" y="46277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" name="Line 78"/>
            <p:cNvSpPr>
              <a:spLocks noChangeShapeType="1"/>
            </p:cNvSpPr>
            <p:nvPr/>
          </p:nvSpPr>
          <p:spPr bwMode="auto">
            <a:xfrm rot="5366684" flipV="1">
              <a:off x="5020623" y="47785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" name="Line 79"/>
            <p:cNvSpPr>
              <a:spLocks noChangeShapeType="1"/>
            </p:cNvSpPr>
            <p:nvPr/>
          </p:nvSpPr>
          <p:spPr bwMode="auto">
            <a:xfrm rot="5366684" flipH="1" flipV="1">
              <a:off x="5123811" y="4926225"/>
              <a:ext cx="34925" cy="144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" name="Line 80"/>
            <p:cNvSpPr>
              <a:spLocks noChangeShapeType="1"/>
            </p:cNvSpPr>
            <p:nvPr/>
          </p:nvSpPr>
          <p:spPr bwMode="auto">
            <a:xfrm rot="2929989" flipV="1">
              <a:off x="4976173" y="4418225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" name="Line 81"/>
            <p:cNvSpPr>
              <a:spLocks noChangeShapeType="1"/>
            </p:cNvSpPr>
            <p:nvPr/>
          </p:nvSpPr>
          <p:spPr bwMode="auto">
            <a:xfrm rot="2929989" flipV="1">
              <a:off x="4996811" y="45738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" name="Line 82"/>
            <p:cNvSpPr>
              <a:spLocks noChangeShapeType="1"/>
            </p:cNvSpPr>
            <p:nvPr/>
          </p:nvSpPr>
          <p:spPr bwMode="auto">
            <a:xfrm rot="2929989" flipV="1">
              <a:off x="5003161" y="47262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" name="Line 83"/>
            <p:cNvSpPr>
              <a:spLocks noChangeShapeType="1"/>
            </p:cNvSpPr>
            <p:nvPr/>
          </p:nvSpPr>
          <p:spPr bwMode="auto">
            <a:xfrm rot="2929989" flipV="1">
              <a:off x="4993636" y="42690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9" name="Line 98"/>
            <p:cNvSpPr>
              <a:spLocks noChangeShapeType="1"/>
            </p:cNvSpPr>
            <p:nvPr/>
          </p:nvSpPr>
          <p:spPr bwMode="auto">
            <a:xfrm rot="5366684">
              <a:off x="5158736" y="5146888"/>
              <a:ext cx="925512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" name="Line 99"/>
            <p:cNvSpPr>
              <a:spLocks noChangeShapeType="1"/>
            </p:cNvSpPr>
            <p:nvPr/>
          </p:nvSpPr>
          <p:spPr bwMode="auto">
            <a:xfrm rot="5366684">
              <a:off x="5174611" y="4118188"/>
              <a:ext cx="896937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" name="Line 102"/>
            <p:cNvSpPr>
              <a:spLocks noChangeShapeType="1"/>
            </p:cNvSpPr>
            <p:nvPr/>
          </p:nvSpPr>
          <p:spPr bwMode="auto">
            <a:xfrm rot="5366684" flipV="1">
              <a:off x="5634986" y="4340438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 rot="5366684" flipV="1">
              <a:off x="5631811" y="4451563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1150298" y="5610438"/>
              <a:ext cx="6261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auto">
            <a:xfrm>
              <a:off x="1089973" y="55739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7289161" y="36308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7411398" y="5577100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>
              <a:off x="2480623" y="3708613"/>
              <a:ext cx="11953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" name="AutoShape 127"/>
            <p:cNvSpPr>
              <a:spLocks noChangeArrowheads="1"/>
            </p:cNvSpPr>
            <p:nvPr/>
          </p:nvSpPr>
          <p:spPr bwMode="auto">
            <a:xfrm rot="5400000">
              <a:off x="6623998" y="3583200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23" name="AutoShape 128"/>
            <p:cNvSpPr>
              <a:spLocks noChangeArrowheads="1"/>
            </p:cNvSpPr>
            <p:nvPr/>
          </p:nvSpPr>
          <p:spPr bwMode="auto">
            <a:xfrm rot="5400000">
              <a:off x="1372548" y="3651463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24" name="Line 130"/>
            <p:cNvSpPr>
              <a:spLocks noChangeShapeType="1"/>
            </p:cNvSpPr>
            <p:nvPr/>
          </p:nvSpPr>
          <p:spPr bwMode="auto">
            <a:xfrm>
              <a:off x="7787636" y="5605675"/>
              <a:ext cx="636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072190" y="392314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</a:rPr>
                <a:t>+</a:t>
              </a:r>
              <a:endParaRPr lang="en-US" b="0" dirty="0">
                <a:solidFill>
                  <a:srgbClr val="FF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128894" y="486235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</a:rPr>
                <a:t>-</a:t>
              </a:r>
              <a:endParaRPr lang="en-US" b="0" dirty="0">
                <a:solidFill>
                  <a:srgbClr val="FF00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323520" y="401175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</a:rPr>
                <a:t>+</a:t>
              </a:r>
              <a:endParaRPr lang="en-US" b="0" dirty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380224" y="495095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</a:rPr>
                <a:t>-</a:t>
              </a:r>
              <a:endParaRPr lang="en-US" b="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34" name="Object 3"/>
            <p:cNvGraphicFramePr>
              <a:graphicFrameLocks noChangeAspect="1"/>
            </p:cNvGraphicFramePr>
            <p:nvPr/>
          </p:nvGraphicFramePr>
          <p:xfrm>
            <a:off x="6369050" y="3087023"/>
            <a:ext cx="1117600" cy="373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3" name="Equation" r:id="rId10" imgW="914400" imgH="304560" progId="Equation.DSMT4">
                    <p:embed/>
                  </p:oleObj>
                </mc:Choice>
                <mc:Fallback>
                  <p:oleObj name="Equation" r:id="rId10" imgW="914400" imgH="30456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9050" y="3087023"/>
                          <a:ext cx="1117600" cy="3737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4" name="Object 6"/>
            <p:cNvGraphicFramePr>
              <a:graphicFrameLocks noChangeAspect="1"/>
            </p:cNvGraphicFramePr>
            <p:nvPr/>
          </p:nvGraphicFramePr>
          <p:xfrm>
            <a:off x="777875" y="3135313"/>
            <a:ext cx="620713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4" name="Equation" r:id="rId12" imgW="507960" imgH="304560" progId="Equation.DSMT4">
                    <p:embed/>
                  </p:oleObj>
                </mc:Choice>
                <mc:Fallback>
                  <p:oleObj name="Equation" r:id="rId12" imgW="507960" imgH="30456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" y="3135313"/>
                          <a:ext cx="620713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6908800" y="4402138"/>
            <a:ext cx="11636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5" name="Equation" r:id="rId14" imgW="952200" imgH="304560" progId="Equation.DSMT4">
                    <p:embed/>
                  </p:oleObj>
                </mc:Choice>
                <mc:Fallback>
                  <p:oleObj name="Equation" r:id="rId14" imgW="952200" imgH="30456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8800" y="4402138"/>
                          <a:ext cx="11636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096" name="Object 8"/>
            <p:cNvGraphicFramePr>
              <a:graphicFrameLocks noChangeAspect="1"/>
            </p:cNvGraphicFramePr>
            <p:nvPr/>
          </p:nvGraphicFramePr>
          <p:xfrm>
            <a:off x="1231900" y="4449763"/>
            <a:ext cx="6683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6" name="Equation" r:id="rId16" imgW="545760" imgH="304560" progId="Equation.DSMT4">
                    <p:embed/>
                  </p:oleObj>
                </mc:Choice>
                <mc:Fallback>
                  <p:oleObj name="Equation" r:id="rId16" imgW="545760" imgH="30456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900" y="4449763"/>
                          <a:ext cx="6683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2"/>
            <p:cNvGraphicFramePr>
              <a:graphicFrameLocks noChangeAspect="1"/>
            </p:cNvGraphicFramePr>
            <p:nvPr/>
          </p:nvGraphicFramePr>
          <p:xfrm>
            <a:off x="1858963" y="3127951"/>
            <a:ext cx="522287" cy="253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7" name="Equation" r:id="rId18" imgW="393480" imgH="190440" progId="Equation.DSMT4">
                    <p:embed/>
                  </p:oleObj>
                </mc:Choice>
                <mc:Fallback>
                  <p:oleObj name="Equation" r:id="rId18" imgW="393480" imgH="1904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963" y="3127951"/>
                          <a:ext cx="522287" cy="253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3810000" y="3165475"/>
            <a:ext cx="50482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8" name="Equation" r:id="rId20" imgW="380880" imgH="190440" progId="Equation.DSMT4">
                    <p:embed/>
                  </p:oleObj>
                </mc:Choice>
                <mc:Fallback>
                  <p:oleObj name="Equation" r:id="rId20" imgW="380880" imgH="1904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3165475"/>
                          <a:ext cx="50482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4230688" y="4491038"/>
            <a:ext cx="5397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9" name="Equation" r:id="rId22" imgW="406080" imgH="203040" progId="Equation.DSMT4">
                    <p:embed/>
                  </p:oleObj>
                </mc:Choice>
                <mc:Fallback>
                  <p:oleObj name="Equation" r:id="rId22" imgW="406080" imgH="20304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688" y="4491038"/>
                          <a:ext cx="5397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2"/>
            <p:cNvGraphicFramePr>
              <a:graphicFrameLocks noChangeAspect="1"/>
            </p:cNvGraphicFramePr>
            <p:nvPr/>
          </p:nvGraphicFramePr>
          <p:xfrm>
            <a:off x="6029325" y="4500563"/>
            <a:ext cx="523875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0" name="Equation" r:id="rId24" imgW="393480" imgH="203040" progId="Equation.DSMT4">
                    <p:embed/>
                  </p:oleObj>
                </mc:Choice>
                <mc:Fallback>
                  <p:oleObj name="Equation" r:id="rId24" imgW="393480" imgH="20304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325" y="4500563"/>
                          <a:ext cx="523875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3"/>
            <p:cNvGraphicFramePr>
              <a:graphicFrameLocks noChangeAspect="1"/>
            </p:cNvGraphicFramePr>
            <p:nvPr/>
          </p:nvGraphicFramePr>
          <p:xfrm>
            <a:off x="8037513" y="5284788"/>
            <a:ext cx="184150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1" name="Equation" r:id="rId26" imgW="139680" imgH="139680" progId="Equation.DSMT4">
                    <p:embed/>
                  </p:oleObj>
                </mc:Choice>
                <mc:Fallback>
                  <p:oleObj name="Equation" r:id="rId26" imgW="139680" imgH="1396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7513" y="5284788"/>
                          <a:ext cx="184150" cy="187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680461" y="2087027"/>
          <a:ext cx="336550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Equation" r:id="rId3" imgW="1866600" imgH="761760" progId="Equation.DSMT4">
                  <p:embed/>
                </p:oleObj>
              </mc:Choice>
              <mc:Fallback>
                <p:oleObj name="Equation" r:id="rId3" imgW="1866600" imgH="7617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61" y="2087027"/>
                        <a:ext cx="3365500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9" name="TextBox 3"/>
          <p:cNvSpPr txBox="1">
            <a:spLocks noChangeArrowheads="1"/>
          </p:cNvSpPr>
          <p:nvPr/>
        </p:nvSpPr>
        <p:spPr bwMode="auto">
          <a:xfrm>
            <a:off x="4705350" y="3171825"/>
            <a:ext cx="431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b="0" dirty="0">
                <a:solidFill>
                  <a:srgbClr val="FF0000"/>
                </a:solidFill>
                <a:cs typeface="Arial" charset="0"/>
              </a:rPr>
              <a:t>Impedance is periodic with period </a:t>
            </a:r>
            <a:r>
              <a:rPr lang="en-US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b="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/2:</a:t>
            </a:r>
            <a:endParaRPr lang="en-US" b="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5961063" y="4057650"/>
          <a:ext cx="1846262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Equation" r:id="rId5" imgW="1130040" imgH="952200" progId="Equation.DSMT4">
                  <p:embed/>
                </p:oleObj>
              </mc:Choice>
              <mc:Fallback>
                <p:oleObj name="Equation" r:id="rId5" imgW="1130040" imgH="952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63" y="4057650"/>
                        <a:ext cx="1846262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52463" y="112745"/>
            <a:ext cx="7874000" cy="5857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Terminated Lossless Transmission Line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3230563" y="1106488"/>
          <a:ext cx="2127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6" name="Equation" r:id="rId7" imgW="1041120" imgH="203040" progId="Equation.DSMT4">
                  <p:embed/>
                </p:oleObj>
              </mc:Choice>
              <mc:Fallback>
                <p:oleObj name="Equation" r:id="rId7" imgW="104112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1106488"/>
                        <a:ext cx="2127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5400000" flipH="1" flipV="1">
            <a:off x="3460750" y="1154113"/>
            <a:ext cx="722313" cy="4143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2" name="TextBox 9"/>
          <p:cNvSpPr txBox="1">
            <a:spLocks noChangeArrowheads="1"/>
          </p:cNvSpPr>
          <p:nvPr/>
        </p:nvSpPr>
        <p:spPr bwMode="auto">
          <a:xfrm>
            <a:off x="839788" y="6113463"/>
            <a:ext cx="717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Note:</a:t>
            </a: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1524000" y="6140450"/>
          <a:ext cx="30384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Equation" r:id="rId9" imgW="2247840" imgH="253800" progId="Equation.DSMT4">
                  <p:embed/>
                </p:oleObj>
              </mc:Choice>
              <mc:Fallback>
                <p:oleObj name="Equation" r:id="rId9" imgW="224784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140450"/>
                        <a:ext cx="303847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TextBox 11"/>
          <p:cNvSpPr txBox="1">
            <a:spLocks noChangeArrowheads="1"/>
          </p:cNvSpPr>
          <p:nvPr/>
        </p:nvSpPr>
        <p:spPr bwMode="auto">
          <a:xfrm>
            <a:off x="5205413" y="3573463"/>
            <a:ext cx="32880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The tan function repeats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when</a:t>
            </a:r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890382" y="4884821"/>
          <a:ext cx="36845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Equation" r:id="rId11" imgW="2044440" imgH="507960" progId="Equation.DSMT4">
                  <p:embed/>
                </p:oleObj>
              </mc:Choice>
              <mc:Fallback>
                <p:oleObj name="Equation" r:id="rId11" imgW="2044440" imgH="507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382" y="4884821"/>
                        <a:ext cx="3684587" cy="9525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585913" y="1127125"/>
            <a:ext cx="1338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Lossless:</a:t>
            </a:r>
            <a:endParaRPr lang="en-US" sz="2000" b="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1111044" y="3855503"/>
          <a:ext cx="297656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9" name="Equation" r:id="rId13" imgW="1650960" imgH="482400" progId="Equation.DSMT4">
                  <p:embed/>
                </p:oleObj>
              </mc:Choice>
              <mc:Fallback>
                <p:oleObj name="Equation" r:id="rId13" imgW="165096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044" y="3855503"/>
                        <a:ext cx="2976563" cy="9064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264165" y="3782396"/>
          <a:ext cx="3344862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78" name="Equation" r:id="rId3" imgW="1993680" imgH="990360" progId="Equation.DSMT4">
                  <p:embed/>
                </p:oleObj>
              </mc:Choice>
              <mc:Fallback>
                <p:oleObj name="Equation" r:id="rId3" imgW="1993680" imgH="990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165" y="3782396"/>
                        <a:ext cx="3344862" cy="17319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5900615" y="3585111"/>
          <a:ext cx="1475169" cy="236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79" name="Equation" r:id="rId5" imgW="850680" imgH="1307880" progId="Equation.DSMT4">
                  <p:embed/>
                </p:oleObj>
              </mc:Choice>
              <mc:Fallback>
                <p:oleObj name="Equation" r:id="rId5" imgW="850680" imgH="1307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615" y="3585111"/>
                        <a:ext cx="1475169" cy="23669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1038" y="136227"/>
            <a:ext cx="787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Summary for Lossy </a:t>
            </a: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Line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1999611" y="1215345"/>
            <a:ext cx="4867275" cy="1774825"/>
            <a:chOff x="1373188" y="1725613"/>
            <a:chExt cx="4867275" cy="1774825"/>
          </a:xfrm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2697163" y="28908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2697163" y="22494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4629151" y="22494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5075238" y="22113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2214563" y="22494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2176463" y="22113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2214563" y="28908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2176463" y="28527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4629151" y="28908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5075238" y="28527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/>
            <p:cNvSpPr>
              <a:spLocks noEditPoints="1"/>
            </p:cNvSpPr>
            <p:nvPr/>
          </p:nvSpPr>
          <p:spPr bwMode="auto">
            <a:xfrm>
              <a:off x="5089526" y="17303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156201" y="22494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156201" y="27352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3168651" y="17256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7"/>
            <p:cNvSpPr>
              <a:spLocks noChangeShapeType="1"/>
            </p:cNvSpPr>
            <p:nvPr/>
          </p:nvSpPr>
          <p:spPr bwMode="auto">
            <a:xfrm>
              <a:off x="3446463" y="22399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3627438" y="21812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5629275" y="29241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3" name="Object 26"/>
            <p:cNvGraphicFramePr>
              <a:graphicFrameLocks noChangeAspect="1"/>
            </p:cNvGraphicFramePr>
            <p:nvPr/>
          </p:nvGraphicFramePr>
          <p:xfrm>
            <a:off x="3278188" y="1752600"/>
            <a:ext cx="644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80" name="Equation" r:id="rId7" imgW="444240" imgH="253800" progId="Equation.DSMT4">
                    <p:embed/>
                  </p:oleObj>
                </mc:Choice>
                <mc:Fallback>
                  <p:oleObj name="Equation" r:id="rId7" imgW="444240" imgH="2538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188" y="1752600"/>
                          <a:ext cx="644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27"/>
            <p:cNvGraphicFramePr>
              <a:graphicFrameLocks noChangeAspect="1"/>
            </p:cNvGraphicFramePr>
            <p:nvPr/>
          </p:nvGraphicFramePr>
          <p:xfrm>
            <a:off x="3373438" y="3157538"/>
            <a:ext cx="6413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81" name="Equation" r:id="rId9" imgW="457200" imgH="177480" progId="Equation.DSMT4">
                    <p:embed/>
                  </p:oleObj>
                </mc:Choice>
                <mc:Fallback>
                  <p:oleObj name="Equation" r:id="rId9" imgW="457200" imgH="1774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3438" y="3157538"/>
                          <a:ext cx="64135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28"/>
            <p:cNvGraphicFramePr>
              <a:graphicFrameLocks noChangeAspect="1"/>
            </p:cNvGraphicFramePr>
            <p:nvPr/>
          </p:nvGraphicFramePr>
          <p:xfrm>
            <a:off x="3259138" y="2284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82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138" y="2284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17"/>
            <p:cNvGraphicFramePr>
              <a:graphicFrameLocks noChangeAspect="1"/>
            </p:cNvGraphicFramePr>
            <p:nvPr/>
          </p:nvGraphicFramePr>
          <p:xfrm>
            <a:off x="3268663" y="26670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83" name="Equation" r:id="rId13" imgW="139680" imgH="101520" progId="Equation.DSMT4">
                    <p:embed/>
                  </p:oleObj>
                </mc:Choice>
                <mc:Fallback>
                  <p:oleObj name="Equation" r:id="rId13" imgW="139680" imgH="1015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26670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19"/>
            <p:cNvGraphicFramePr>
              <a:graphicFrameLocks noChangeAspect="1"/>
            </p:cNvGraphicFramePr>
            <p:nvPr/>
          </p:nvGraphicFramePr>
          <p:xfrm>
            <a:off x="5338763" y="31575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84" name="Equation" r:id="rId15" imgW="342720" imgH="177480" progId="Equation.DSMT4">
                    <p:embed/>
                  </p:oleObj>
                </mc:Choice>
                <mc:Fallback>
                  <p:oleObj name="Equation" r:id="rId15" imgW="342720" imgH="17748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763" y="31575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20"/>
            <p:cNvGraphicFramePr>
              <a:graphicFrameLocks noChangeAspect="1"/>
            </p:cNvGraphicFramePr>
            <p:nvPr/>
          </p:nvGraphicFramePr>
          <p:xfrm>
            <a:off x="6080125" y="28305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85" name="Equation" r:id="rId17" imgW="114120" imgH="126720" progId="Equation.DSMT4">
                    <p:embed/>
                  </p:oleObj>
                </mc:Choice>
                <mc:Fallback>
                  <p:oleObj name="Equation" r:id="rId17" imgW="114120" imgH="12672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0125" y="28305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7"/>
            <p:cNvGraphicFramePr>
              <a:graphicFrameLocks noChangeAspect="1"/>
            </p:cNvGraphicFramePr>
            <p:nvPr/>
          </p:nvGraphicFramePr>
          <p:xfrm>
            <a:off x="5308600" y="2405063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86" name="Equation" r:id="rId19" imgW="203040" imgH="228600" progId="Equation.DSMT4">
                    <p:embed/>
                  </p:oleObj>
                </mc:Choice>
                <mc:Fallback>
                  <p:oleObj name="Equation" r:id="rId19" imgW="203040" imgH="2286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8600" y="2405063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22"/>
            <p:cNvGraphicFramePr>
              <a:graphicFrameLocks noChangeAspect="1"/>
            </p:cNvGraphicFramePr>
            <p:nvPr/>
          </p:nvGraphicFramePr>
          <p:xfrm>
            <a:off x="3554413" y="239077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87" name="Equation" r:id="rId21" imgW="469800" imgH="253800" progId="Equation.DSMT4">
                    <p:embed/>
                  </p:oleObj>
                </mc:Choice>
                <mc:Fallback>
                  <p:oleObj name="Equation" r:id="rId21" imgW="469800" imgH="2538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4413" y="239077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ight Arrow 70"/>
            <p:cNvSpPr/>
            <p:nvPr/>
          </p:nvSpPr>
          <p:spPr>
            <a:xfrm>
              <a:off x="2276475" y="3200399"/>
              <a:ext cx="657225" cy="284607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72" name="Object 16"/>
            <p:cNvGraphicFramePr>
              <a:graphicFrameLocks noChangeAspect="1"/>
            </p:cNvGraphicFramePr>
            <p:nvPr/>
          </p:nvGraphicFramePr>
          <p:xfrm>
            <a:off x="1373188" y="313372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4788" name="Equation" r:id="rId23" imgW="469800" imgH="253800" progId="Equation.DSMT4">
                    <p:embed/>
                  </p:oleObj>
                </mc:Choice>
                <mc:Fallback>
                  <p:oleObj name="Equation" r:id="rId23" imgW="469800" imgH="2538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3188" y="313372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54669" name="Object 13"/>
          <p:cNvGraphicFramePr>
            <a:graphicFrameLocks noChangeAspect="1"/>
          </p:cNvGraphicFramePr>
          <p:nvPr/>
        </p:nvGraphicFramePr>
        <p:xfrm>
          <a:off x="1306286" y="5876781"/>
          <a:ext cx="331311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89" name="Equation" r:id="rId25" imgW="2958840" imgH="317160" progId="Equation.DSMT4">
                  <p:embed/>
                </p:oleObj>
              </mc:Choice>
              <mc:Fallback>
                <p:oleObj name="Equation" r:id="rId25" imgW="2958840" imgH="3171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286" y="5876781"/>
                        <a:ext cx="331311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279153" y="3841739"/>
          <a:ext cx="3387725" cy="173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0" name="Equation" r:id="rId3" imgW="2019240" imgH="990360" progId="Equation.DSMT4">
                  <p:embed/>
                </p:oleObj>
              </mc:Choice>
              <mc:Fallback>
                <p:oleObj name="Equation" r:id="rId3" imgW="2019240" imgH="9903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153" y="3841739"/>
                        <a:ext cx="3387725" cy="173199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32486"/>
              </p:ext>
            </p:extLst>
          </p:nvPr>
        </p:nvGraphicFramePr>
        <p:xfrm>
          <a:off x="5592763" y="3633788"/>
          <a:ext cx="209232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1" name="Equation" r:id="rId5" imgW="1206360" imgH="1320480" progId="Equation.DSMT4">
                  <p:embed/>
                </p:oleObj>
              </mc:Choice>
              <mc:Fallback>
                <p:oleObj name="Equation" r:id="rId5" imgW="1206360" imgH="1320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3633788"/>
                        <a:ext cx="2092325" cy="23907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81038" y="136227"/>
            <a:ext cx="787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Summary for </a:t>
            </a: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Lossless Transmission 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Line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130240" y="1239095"/>
            <a:ext cx="4867275" cy="1774825"/>
            <a:chOff x="1373188" y="1725613"/>
            <a:chExt cx="4867275" cy="1774825"/>
          </a:xfrm>
        </p:grpSpPr>
        <p:sp>
          <p:nvSpPr>
            <p:cNvPr id="44" name="Line 8"/>
            <p:cNvSpPr>
              <a:spLocks noChangeShapeType="1"/>
            </p:cNvSpPr>
            <p:nvPr/>
          </p:nvSpPr>
          <p:spPr bwMode="auto">
            <a:xfrm>
              <a:off x="2697163" y="28908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2697163" y="22494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>
              <a:off x="4629151" y="22494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5075238" y="22113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2214563" y="22494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2176463" y="22113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4"/>
            <p:cNvSpPr>
              <a:spLocks noChangeShapeType="1"/>
            </p:cNvSpPr>
            <p:nvPr/>
          </p:nvSpPr>
          <p:spPr bwMode="auto">
            <a:xfrm>
              <a:off x="2214563" y="28908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2176463" y="28527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4629151" y="28908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/>
            <p:cNvSpPr>
              <a:spLocks/>
            </p:cNvSpPr>
            <p:nvPr/>
          </p:nvSpPr>
          <p:spPr bwMode="auto">
            <a:xfrm>
              <a:off x="5075238" y="28527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/>
            <p:cNvSpPr>
              <a:spLocks noEditPoints="1"/>
            </p:cNvSpPr>
            <p:nvPr/>
          </p:nvSpPr>
          <p:spPr bwMode="auto">
            <a:xfrm>
              <a:off x="5089526" y="17303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156201" y="22494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156201" y="27352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3168651" y="17256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7"/>
            <p:cNvSpPr>
              <a:spLocks noChangeShapeType="1"/>
            </p:cNvSpPr>
            <p:nvPr/>
          </p:nvSpPr>
          <p:spPr bwMode="auto">
            <a:xfrm>
              <a:off x="3446463" y="22399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3627438" y="21812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5629275" y="29241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3" name="Object 26"/>
            <p:cNvGraphicFramePr>
              <a:graphicFrameLocks noChangeAspect="1"/>
            </p:cNvGraphicFramePr>
            <p:nvPr/>
          </p:nvGraphicFramePr>
          <p:xfrm>
            <a:off x="3278188" y="1752600"/>
            <a:ext cx="644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2" name="Equation" r:id="rId7" imgW="444240" imgH="253800" progId="Equation.DSMT4">
                    <p:embed/>
                  </p:oleObj>
                </mc:Choice>
                <mc:Fallback>
                  <p:oleObj name="Equation" r:id="rId7" imgW="444240" imgH="2538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188" y="1752600"/>
                          <a:ext cx="644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27"/>
            <p:cNvGraphicFramePr>
              <a:graphicFrameLocks noChangeAspect="1"/>
            </p:cNvGraphicFramePr>
            <p:nvPr/>
          </p:nvGraphicFramePr>
          <p:xfrm>
            <a:off x="3373438" y="3157538"/>
            <a:ext cx="6413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3" name="Equation" r:id="rId9" imgW="457200" imgH="177480" progId="Equation.DSMT4">
                    <p:embed/>
                  </p:oleObj>
                </mc:Choice>
                <mc:Fallback>
                  <p:oleObj name="Equation" r:id="rId9" imgW="457200" imgH="1774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3438" y="3157538"/>
                          <a:ext cx="64135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28"/>
            <p:cNvGraphicFramePr>
              <a:graphicFrameLocks noChangeAspect="1"/>
            </p:cNvGraphicFramePr>
            <p:nvPr/>
          </p:nvGraphicFramePr>
          <p:xfrm>
            <a:off x="3259138" y="2284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4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138" y="2284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17"/>
            <p:cNvGraphicFramePr>
              <a:graphicFrameLocks noChangeAspect="1"/>
            </p:cNvGraphicFramePr>
            <p:nvPr/>
          </p:nvGraphicFramePr>
          <p:xfrm>
            <a:off x="3268663" y="26670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5" name="Equation" r:id="rId13" imgW="139680" imgH="101520" progId="Equation.DSMT4">
                    <p:embed/>
                  </p:oleObj>
                </mc:Choice>
                <mc:Fallback>
                  <p:oleObj name="Equation" r:id="rId13" imgW="139680" imgH="10152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26670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19"/>
            <p:cNvGraphicFramePr>
              <a:graphicFrameLocks noChangeAspect="1"/>
            </p:cNvGraphicFramePr>
            <p:nvPr/>
          </p:nvGraphicFramePr>
          <p:xfrm>
            <a:off x="5338763" y="31575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6" name="Equation" r:id="rId15" imgW="342720" imgH="177480" progId="Equation.DSMT4">
                    <p:embed/>
                  </p:oleObj>
                </mc:Choice>
                <mc:Fallback>
                  <p:oleObj name="Equation" r:id="rId15" imgW="34272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763" y="31575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20"/>
            <p:cNvGraphicFramePr>
              <a:graphicFrameLocks noChangeAspect="1"/>
            </p:cNvGraphicFramePr>
            <p:nvPr/>
          </p:nvGraphicFramePr>
          <p:xfrm>
            <a:off x="6080125" y="28305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7" name="Equation" r:id="rId17" imgW="114120" imgH="126720" progId="Equation.DSMT4">
                    <p:embed/>
                  </p:oleObj>
                </mc:Choice>
                <mc:Fallback>
                  <p:oleObj name="Equation" r:id="rId17" imgW="114120" imgH="12672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0125" y="28305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7"/>
            <p:cNvGraphicFramePr>
              <a:graphicFrameLocks noChangeAspect="1"/>
            </p:cNvGraphicFramePr>
            <p:nvPr/>
          </p:nvGraphicFramePr>
          <p:xfrm>
            <a:off x="5308600" y="2405063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8" name="Equation" r:id="rId19" imgW="203040" imgH="228600" progId="Equation.DSMT4">
                    <p:embed/>
                  </p:oleObj>
                </mc:Choice>
                <mc:Fallback>
                  <p:oleObj name="Equation" r:id="rId19" imgW="20304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8600" y="2405063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22"/>
            <p:cNvGraphicFramePr>
              <a:graphicFrameLocks noChangeAspect="1"/>
            </p:cNvGraphicFramePr>
            <p:nvPr/>
          </p:nvGraphicFramePr>
          <p:xfrm>
            <a:off x="3554413" y="239077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49" name="Equation" r:id="rId21" imgW="469800" imgH="253800" progId="Equation.DSMT4">
                    <p:embed/>
                  </p:oleObj>
                </mc:Choice>
                <mc:Fallback>
                  <p:oleObj name="Equation" r:id="rId21" imgW="469800" imgH="2538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4413" y="239077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Right Arrow 70"/>
            <p:cNvSpPr/>
            <p:nvPr/>
          </p:nvSpPr>
          <p:spPr>
            <a:xfrm>
              <a:off x="2276475" y="3200399"/>
              <a:ext cx="657225" cy="284607"/>
            </a:xfrm>
            <a:prstGeom prst="rightArrow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72" name="Object 16"/>
            <p:cNvGraphicFramePr>
              <a:graphicFrameLocks noChangeAspect="1"/>
            </p:cNvGraphicFramePr>
            <p:nvPr/>
          </p:nvGraphicFramePr>
          <p:xfrm>
            <a:off x="1373188" y="313372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50" name="Equation" r:id="rId23" imgW="469800" imgH="253800" progId="Equation.DSMT4">
                    <p:embed/>
                  </p:oleObj>
                </mc:Choice>
                <mc:Fallback>
                  <p:oleObj name="Equation" r:id="rId23" imgW="469800" imgH="2538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3188" y="313372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04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16688"/>
              </p:ext>
            </p:extLst>
          </p:nvPr>
        </p:nvGraphicFramePr>
        <p:xfrm>
          <a:off x="1700821" y="5926343"/>
          <a:ext cx="24288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51" name="Equation" r:id="rId25" imgW="1993680" imgH="317160" progId="Equation.DSMT4">
                  <p:embed/>
                </p:oleObj>
              </mc:Choice>
              <mc:Fallback>
                <p:oleObj name="Equation" r:id="rId25" imgW="1993680" imgH="3171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821" y="5926343"/>
                        <a:ext cx="24288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379538" y="3663950"/>
          <a:ext cx="209073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8" name="Equation" r:id="rId3" imgW="1079280" imgH="431640" progId="Equation.DSMT4">
                  <p:embed/>
                </p:oleObj>
              </mc:Choice>
              <mc:Fallback>
                <p:oleObj name="Equation" r:id="rId3" imgW="10792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3663950"/>
                        <a:ext cx="209073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2" name="TextBox 9"/>
          <p:cNvSpPr txBox="1">
            <a:spLocks noChangeArrowheads="1"/>
          </p:cNvSpPr>
          <p:nvPr/>
        </p:nvSpPr>
        <p:spPr bwMode="auto">
          <a:xfrm>
            <a:off x="4541838" y="4630738"/>
            <a:ext cx="3411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No reflection from the load</a:t>
            </a:r>
            <a:endParaRPr lang="en-US" sz="2000" b="0" baseline="-25000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3538538" y="4151313"/>
            <a:ext cx="904875" cy="6016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52463" y="92075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Matched 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Load (</a:t>
            </a:r>
            <a:r>
              <a:rPr lang="en-US" sz="3200" b="0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="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="0" baseline="-25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5214938" y="5681663"/>
          <a:ext cx="25431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9" name="Equation" r:id="rId5" imgW="1409400" imgH="253800" progId="Equation.DSMT4">
                  <p:embed/>
                </p:oleObj>
              </mc:Choice>
              <mc:Fallback>
                <p:oleObj name="Equation" r:id="rId5" imgW="140940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5681663"/>
                        <a:ext cx="2543175" cy="4587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1304925" y="5492750"/>
          <a:ext cx="26860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0" name="Equation" r:id="rId7" imgW="1600200" imgH="482400" progId="Equation.DSMT4">
                  <p:embed/>
                </p:oleObj>
              </mc:Choice>
              <mc:Fallback>
                <p:oleObj name="Equation" r:id="rId7" imgW="1600200" imgH="48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5492750"/>
                        <a:ext cx="26860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2097088" y="1277938"/>
            <a:ext cx="4867275" cy="1774825"/>
            <a:chOff x="1373188" y="1725613"/>
            <a:chExt cx="4867275" cy="1774825"/>
          </a:xfrm>
        </p:grpSpPr>
        <p:sp>
          <p:nvSpPr>
            <p:cNvPr id="51" name="Line 8"/>
            <p:cNvSpPr>
              <a:spLocks noChangeShapeType="1"/>
            </p:cNvSpPr>
            <p:nvPr/>
          </p:nvSpPr>
          <p:spPr bwMode="auto">
            <a:xfrm>
              <a:off x="2697163" y="28908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>
              <a:off x="2697163" y="22494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10"/>
            <p:cNvSpPr>
              <a:spLocks noChangeShapeType="1"/>
            </p:cNvSpPr>
            <p:nvPr/>
          </p:nvSpPr>
          <p:spPr bwMode="auto">
            <a:xfrm>
              <a:off x="4629151" y="22494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5075238" y="22113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2"/>
            <p:cNvSpPr>
              <a:spLocks noChangeShapeType="1"/>
            </p:cNvSpPr>
            <p:nvPr/>
          </p:nvSpPr>
          <p:spPr bwMode="auto">
            <a:xfrm>
              <a:off x="2214563" y="22494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2176463" y="22113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4"/>
            <p:cNvSpPr>
              <a:spLocks noChangeShapeType="1"/>
            </p:cNvSpPr>
            <p:nvPr/>
          </p:nvSpPr>
          <p:spPr bwMode="auto">
            <a:xfrm>
              <a:off x="2214563" y="28908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auto">
            <a:xfrm>
              <a:off x="2176463" y="28527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>
              <a:off x="4629151" y="28908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5075238" y="28527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/>
            <p:cNvSpPr>
              <a:spLocks noEditPoints="1"/>
            </p:cNvSpPr>
            <p:nvPr/>
          </p:nvSpPr>
          <p:spPr bwMode="auto">
            <a:xfrm>
              <a:off x="5089526" y="17303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156201" y="22494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56201" y="27352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6"/>
            <p:cNvSpPr>
              <a:spLocks noEditPoints="1"/>
            </p:cNvSpPr>
            <p:nvPr/>
          </p:nvSpPr>
          <p:spPr bwMode="auto">
            <a:xfrm>
              <a:off x="3168651" y="17256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47"/>
            <p:cNvSpPr>
              <a:spLocks noChangeShapeType="1"/>
            </p:cNvSpPr>
            <p:nvPr/>
          </p:nvSpPr>
          <p:spPr bwMode="auto">
            <a:xfrm>
              <a:off x="3446463" y="22399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3627438" y="21812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5629275" y="29241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0" name="Object 26"/>
            <p:cNvGraphicFramePr>
              <a:graphicFrameLocks noChangeAspect="1"/>
            </p:cNvGraphicFramePr>
            <p:nvPr/>
          </p:nvGraphicFramePr>
          <p:xfrm>
            <a:off x="3278188" y="1752600"/>
            <a:ext cx="644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1" name="Equation" r:id="rId9" imgW="444240" imgH="253800" progId="Equation.DSMT4">
                    <p:embed/>
                  </p:oleObj>
                </mc:Choice>
                <mc:Fallback>
                  <p:oleObj name="Equation" r:id="rId9" imgW="444240" imgH="2538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8188" y="1752600"/>
                          <a:ext cx="644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27"/>
            <p:cNvGraphicFramePr>
              <a:graphicFrameLocks noChangeAspect="1"/>
            </p:cNvGraphicFramePr>
            <p:nvPr/>
          </p:nvGraphicFramePr>
          <p:xfrm>
            <a:off x="3373438" y="3157538"/>
            <a:ext cx="6413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2" name="Equation" r:id="rId11" imgW="457200" imgH="177480" progId="Equation.DSMT4">
                    <p:embed/>
                  </p:oleObj>
                </mc:Choice>
                <mc:Fallback>
                  <p:oleObj name="Equation" r:id="rId11" imgW="457200" imgH="177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3438" y="3157538"/>
                          <a:ext cx="64135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28"/>
            <p:cNvGraphicFramePr>
              <a:graphicFrameLocks noChangeAspect="1"/>
            </p:cNvGraphicFramePr>
            <p:nvPr/>
          </p:nvGraphicFramePr>
          <p:xfrm>
            <a:off x="3259138" y="2284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3" name="Equation" r:id="rId13" imgW="139680" imgH="139680" progId="Equation.DSMT4">
                    <p:embed/>
                  </p:oleObj>
                </mc:Choice>
                <mc:Fallback>
                  <p:oleObj name="Equation" r:id="rId13" imgW="139680" imgH="1396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138" y="2284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7"/>
            <p:cNvGraphicFramePr>
              <a:graphicFrameLocks noChangeAspect="1"/>
            </p:cNvGraphicFramePr>
            <p:nvPr/>
          </p:nvGraphicFramePr>
          <p:xfrm>
            <a:off x="3268663" y="26670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4" name="Equation" r:id="rId15" imgW="139680" imgH="101520" progId="Equation.DSMT4">
                    <p:embed/>
                  </p:oleObj>
                </mc:Choice>
                <mc:Fallback>
                  <p:oleObj name="Equation" r:id="rId15" imgW="139680" imgH="10152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26670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9"/>
            <p:cNvGraphicFramePr>
              <a:graphicFrameLocks noChangeAspect="1"/>
            </p:cNvGraphicFramePr>
            <p:nvPr/>
          </p:nvGraphicFramePr>
          <p:xfrm>
            <a:off x="5338763" y="31575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5" name="Equation" r:id="rId17" imgW="342720" imgH="177480" progId="Equation.DSMT4">
                    <p:embed/>
                  </p:oleObj>
                </mc:Choice>
                <mc:Fallback>
                  <p:oleObj name="Equation" r:id="rId17" imgW="342720" imgH="1774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763" y="31575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20"/>
            <p:cNvGraphicFramePr>
              <a:graphicFrameLocks noChangeAspect="1"/>
            </p:cNvGraphicFramePr>
            <p:nvPr/>
          </p:nvGraphicFramePr>
          <p:xfrm>
            <a:off x="6080125" y="28305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6" name="Equation" r:id="rId19" imgW="114120" imgH="126720" progId="Equation.DSMT4">
                    <p:embed/>
                  </p:oleObj>
                </mc:Choice>
                <mc:Fallback>
                  <p:oleObj name="Equation" r:id="rId19" imgW="114120" imgH="12672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0125" y="28305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7"/>
            <p:cNvGraphicFramePr>
              <a:graphicFrameLocks noChangeAspect="1"/>
            </p:cNvGraphicFramePr>
            <p:nvPr/>
          </p:nvGraphicFramePr>
          <p:xfrm>
            <a:off x="5308600" y="2405063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7" name="Equation" r:id="rId21" imgW="203040" imgH="228600" progId="Equation.DSMT4">
                    <p:embed/>
                  </p:oleObj>
                </mc:Choice>
                <mc:Fallback>
                  <p:oleObj name="Equation" r:id="rId21" imgW="20304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8600" y="2405063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22"/>
            <p:cNvGraphicFramePr>
              <a:graphicFrameLocks noChangeAspect="1"/>
            </p:cNvGraphicFramePr>
            <p:nvPr/>
          </p:nvGraphicFramePr>
          <p:xfrm>
            <a:off x="3554413" y="239077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8" name="Equation" r:id="rId23" imgW="469800" imgH="253800" progId="Equation.DSMT4">
                    <p:embed/>
                  </p:oleObj>
                </mc:Choice>
                <mc:Fallback>
                  <p:oleObj name="Equation" r:id="rId23" imgW="469800" imgH="2538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4413" y="239077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Right Arrow 77"/>
            <p:cNvSpPr/>
            <p:nvPr/>
          </p:nvSpPr>
          <p:spPr>
            <a:xfrm>
              <a:off x="2276475" y="3200399"/>
              <a:ext cx="657225" cy="284607"/>
            </a:xfrm>
            <a:prstGeom prst="rightArrow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9" name="Object 16"/>
            <p:cNvGraphicFramePr>
              <a:graphicFrameLocks noChangeAspect="1"/>
            </p:cNvGraphicFramePr>
            <p:nvPr/>
          </p:nvGraphicFramePr>
          <p:xfrm>
            <a:off x="1373188" y="313372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9" name="Equation" r:id="rId25" imgW="469800" imgH="253800" progId="Equation.DSMT4">
                    <p:embed/>
                  </p:oleObj>
                </mc:Choice>
                <mc:Fallback>
                  <p:oleObj name="Equation" r:id="rId25" imgW="469800" imgH="2538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3188" y="313372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60" name="Object 20"/>
          <p:cNvGraphicFramePr>
            <a:graphicFrameLocks noChangeAspect="1"/>
          </p:cNvGraphicFramePr>
          <p:nvPr/>
        </p:nvGraphicFramePr>
        <p:xfrm>
          <a:off x="4486275" y="5753100"/>
          <a:ext cx="3444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0" name="Equation" r:id="rId27" imgW="190440" imgH="152280" progId="Equation.DSMT4">
                  <p:embed/>
                </p:oleObj>
              </mc:Choice>
              <mc:Fallback>
                <p:oleObj name="Equation" r:id="rId27" imgW="190440" imgH="1522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5753100"/>
                        <a:ext cx="34448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166813" y="2967038"/>
          <a:ext cx="796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6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967038"/>
                        <a:ext cx="796925" cy="363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8" name="TextBox 6"/>
          <p:cNvSpPr txBox="1">
            <a:spLocks noChangeArrowheads="1"/>
          </p:cNvSpPr>
          <p:nvPr/>
        </p:nvSpPr>
        <p:spPr bwMode="auto">
          <a:xfrm>
            <a:off x="3515163" y="5487988"/>
            <a:ext cx="230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b="0" dirty="0">
                <a:solidFill>
                  <a:srgbClr val="FF0000"/>
                </a:solidFill>
                <a:cs typeface="Arial" charset="0"/>
              </a:rPr>
              <a:t>Always imaginary!</a:t>
            </a:r>
            <a:endParaRPr lang="en-US" b="0" baseline="-25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52463" y="92075"/>
            <a:ext cx="787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Short-Circuit 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Load (</a:t>
            </a:r>
            <a:r>
              <a:rPr lang="en-US" sz="3200" b="0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="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2" name="Object 13"/>
          <p:cNvGraphicFramePr>
            <a:graphicFrameLocks noChangeAspect="1"/>
          </p:cNvGraphicFramePr>
          <p:nvPr/>
        </p:nvGraphicFramePr>
        <p:xfrm>
          <a:off x="544513" y="4213225"/>
          <a:ext cx="34305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7" name="Equation" r:id="rId5" imgW="2044440" imgH="507960" progId="Equation.DSMT4">
                  <p:embed/>
                </p:oleObj>
              </mc:Choice>
              <mc:Fallback>
                <p:oleObj name="Equation" r:id="rId5" imgW="2044440" imgH="507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213225"/>
                        <a:ext cx="34305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4"/>
          <p:cNvGraphicFramePr>
            <a:graphicFrameLocks noChangeAspect="1"/>
          </p:cNvGraphicFramePr>
          <p:nvPr/>
        </p:nvGraphicFramePr>
        <p:xfrm>
          <a:off x="992188" y="5445125"/>
          <a:ext cx="23447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8" name="Equation" r:id="rId7" imgW="1396800" imgH="253800" progId="Equation.DSMT4">
                  <p:embed/>
                </p:oleObj>
              </mc:Choice>
              <mc:Fallback>
                <p:oleObj name="Equation" r:id="rId7" imgW="1396800" imgH="2538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5445125"/>
                        <a:ext cx="2344737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954088" y="1995488"/>
          <a:ext cx="13001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99" name="Equation" r:id="rId9" imgW="850680" imgH="431640" progId="Equation.DSMT4">
                  <p:embed/>
                </p:oleObj>
              </mc:Choice>
              <mc:Fallback>
                <p:oleObj name="Equation" r:id="rId9" imgW="850680" imgH="4316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1995488"/>
                        <a:ext cx="130016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Straight Connector 83"/>
          <p:cNvCxnSpPr/>
          <p:nvPr/>
        </p:nvCxnSpPr>
        <p:spPr>
          <a:xfrm flipV="1">
            <a:off x="1457325" y="1962150"/>
            <a:ext cx="266700" cy="371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400175" y="2343150"/>
            <a:ext cx="266700" cy="371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1990725" y="4295775"/>
            <a:ext cx="266700" cy="371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V="1">
            <a:off x="2552700" y="4714875"/>
            <a:ext cx="266700" cy="371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582988" y="1409700"/>
            <a:ext cx="4762500" cy="1804988"/>
            <a:chOff x="3582988" y="1409700"/>
            <a:chExt cx="4762500" cy="1804988"/>
          </a:xfrm>
        </p:grpSpPr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4783138" y="26241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4783138" y="19827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>
              <a:off x="6715126" y="19827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7161213" y="19446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4300538" y="19827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/>
            </p:cNvSpPr>
            <p:nvPr/>
          </p:nvSpPr>
          <p:spPr bwMode="auto">
            <a:xfrm>
              <a:off x="4262438" y="19446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>
              <a:off x="4300538" y="26241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4262438" y="25860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16"/>
            <p:cNvSpPr>
              <a:spLocks noChangeShapeType="1"/>
            </p:cNvSpPr>
            <p:nvPr/>
          </p:nvSpPr>
          <p:spPr bwMode="auto">
            <a:xfrm>
              <a:off x="6715126" y="26241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7161213" y="25860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7175501" y="14636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7242176" y="19827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7242176" y="24685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6"/>
            <p:cNvSpPr>
              <a:spLocks noEditPoints="1"/>
            </p:cNvSpPr>
            <p:nvPr/>
          </p:nvSpPr>
          <p:spPr bwMode="auto">
            <a:xfrm>
              <a:off x="5254626" y="14589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47"/>
            <p:cNvSpPr>
              <a:spLocks noChangeShapeType="1"/>
            </p:cNvSpPr>
            <p:nvPr/>
          </p:nvSpPr>
          <p:spPr bwMode="auto">
            <a:xfrm>
              <a:off x="5532438" y="19732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5713413" y="19145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7715250" y="26574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552706" y="1983179"/>
              <a:ext cx="0" cy="6531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16"/>
            <p:cNvGraphicFramePr>
              <a:graphicFrameLocks noChangeAspect="1"/>
            </p:cNvGraphicFramePr>
            <p:nvPr/>
          </p:nvGraphicFramePr>
          <p:xfrm>
            <a:off x="3582988" y="284797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0" name="Equation" r:id="rId11" imgW="469800" imgH="253800" progId="Equation.DSMT4">
                    <p:embed/>
                  </p:oleObj>
                </mc:Choice>
                <mc:Fallback>
                  <p:oleObj name="Equation" r:id="rId11" imgW="469800" imgH="2538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2988" y="284797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Right Arrow 40"/>
            <p:cNvSpPr/>
            <p:nvPr/>
          </p:nvSpPr>
          <p:spPr>
            <a:xfrm>
              <a:off x="4400550" y="2886074"/>
              <a:ext cx="657225" cy="284607"/>
            </a:xfrm>
            <a:prstGeom prst="rightArrow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2" name="Object 27"/>
            <p:cNvGraphicFramePr>
              <a:graphicFrameLocks noChangeAspect="1"/>
            </p:cNvGraphicFramePr>
            <p:nvPr/>
          </p:nvGraphicFramePr>
          <p:xfrm>
            <a:off x="5383213" y="2919413"/>
            <a:ext cx="6413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1" name="Equation" r:id="rId13" imgW="457200" imgH="177480" progId="Equation.DSMT4">
                    <p:embed/>
                  </p:oleObj>
                </mc:Choice>
                <mc:Fallback>
                  <p:oleObj name="Equation" r:id="rId13" imgW="457200" imgH="1774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13" y="2919413"/>
                          <a:ext cx="64135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9"/>
            <p:cNvGraphicFramePr>
              <a:graphicFrameLocks noChangeAspect="1"/>
            </p:cNvGraphicFramePr>
            <p:nvPr/>
          </p:nvGraphicFramePr>
          <p:xfrm>
            <a:off x="7253288" y="28527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2" name="Equation" r:id="rId15" imgW="342720" imgH="177480" progId="Equation.DSMT4">
                    <p:embed/>
                  </p:oleObj>
                </mc:Choice>
                <mc:Fallback>
                  <p:oleObj name="Equation" r:id="rId15" imgW="342720" imgH="1774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3288" y="28527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0"/>
            <p:cNvGraphicFramePr>
              <a:graphicFrameLocks noChangeAspect="1"/>
            </p:cNvGraphicFramePr>
            <p:nvPr/>
          </p:nvGraphicFramePr>
          <p:xfrm>
            <a:off x="8185150" y="2554288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3" name="Equation" r:id="rId17" imgW="114120" imgH="126720" progId="Equation.DSMT4">
                    <p:embed/>
                  </p:oleObj>
                </mc:Choice>
                <mc:Fallback>
                  <p:oleObj name="Equation" r:id="rId17" imgW="114120" imgH="12672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5150" y="2554288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6"/>
            <p:cNvGraphicFramePr>
              <a:graphicFrameLocks noChangeAspect="1"/>
            </p:cNvGraphicFramePr>
            <p:nvPr/>
          </p:nvGraphicFramePr>
          <p:xfrm>
            <a:off x="5383213" y="1409700"/>
            <a:ext cx="644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4" name="Equation" r:id="rId19" imgW="444240" imgH="253800" progId="Equation.DSMT4">
                    <p:embed/>
                  </p:oleObj>
                </mc:Choice>
                <mc:Fallback>
                  <p:oleObj name="Equation" r:id="rId19" imgW="444240" imgH="2538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13" y="1409700"/>
                          <a:ext cx="644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22"/>
            <p:cNvGraphicFramePr>
              <a:graphicFrameLocks noChangeAspect="1"/>
            </p:cNvGraphicFramePr>
            <p:nvPr/>
          </p:nvGraphicFramePr>
          <p:xfrm>
            <a:off x="5545138" y="2114550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5" name="Equation" r:id="rId21" imgW="469800" imgH="253800" progId="Equation.DSMT4">
                    <p:embed/>
                  </p:oleObj>
                </mc:Choice>
                <mc:Fallback>
                  <p:oleObj name="Equation" r:id="rId21" imgW="469800" imgH="2538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5138" y="2114550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8"/>
            <p:cNvGraphicFramePr>
              <a:graphicFrameLocks noChangeAspect="1"/>
            </p:cNvGraphicFramePr>
            <p:nvPr/>
          </p:nvGraphicFramePr>
          <p:xfrm>
            <a:off x="5287963" y="20177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6" name="Equation" r:id="rId23" imgW="139680" imgH="139680" progId="Equation.DSMT4">
                    <p:embed/>
                  </p:oleObj>
                </mc:Choice>
                <mc:Fallback>
                  <p:oleObj name="Equation" r:id="rId23" imgW="139680" imgH="13968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7963" y="20177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7"/>
            <p:cNvGraphicFramePr>
              <a:graphicFrameLocks noChangeAspect="1"/>
            </p:cNvGraphicFramePr>
            <p:nvPr/>
          </p:nvGraphicFramePr>
          <p:xfrm>
            <a:off x="5287963" y="242887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07" name="Equation" r:id="rId25" imgW="139680" imgH="101520" progId="Equation.DSMT4">
                    <p:embed/>
                  </p:oleObj>
                </mc:Choice>
                <mc:Fallback>
                  <p:oleObj name="Equation" r:id="rId25" imgW="139680" imgH="10152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7963" y="242887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TextBox 50"/>
          <p:cNvSpPr txBox="1"/>
          <p:nvPr/>
        </p:nvSpPr>
        <p:spPr>
          <a:xfrm>
            <a:off x="795646" y="118753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Lossless Case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9" name="TextBox 8"/>
          <p:cNvSpPr txBox="1">
            <a:spLocks noChangeArrowheads="1"/>
          </p:cNvSpPr>
          <p:nvPr/>
        </p:nvSpPr>
        <p:spPr bwMode="auto">
          <a:xfrm>
            <a:off x="5562600" y="3641725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cs typeface="Arial" charset="0"/>
              </a:rPr>
              <a:t>Note:</a:t>
            </a:r>
            <a:endParaRPr lang="en-US" sz="2000" b="0" baseline="-25000" dirty="0">
              <a:cs typeface="Arial" charset="0"/>
            </a:endParaRP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6438900" y="3489325"/>
          <a:ext cx="13366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5" name="Equation" r:id="rId3" imgW="761760" imgH="444240" progId="Equation.DSMT4">
                  <p:embed/>
                </p:oleObj>
              </mc:Choice>
              <mc:Fallback>
                <p:oleObj name="Equation" r:id="rId3" imgW="7617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3489325"/>
                        <a:ext cx="13366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4098699" y="1947863"/>
          <a:ext cx="13906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6" name="Equation" r:id="rId5" imgW="888840" imgH="253800" progId="Equation.DSMT4">
                  <p:embed/>
                </p:oleObj>
              </mc:Choice>
              <mc:Fallback>
                <p:oleObj name="Equation" r:id="rId5" imgW="8888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699" y="1947863"/>
                        <a:ext cx="13906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2" name="TextBox 18"/>
          <p:cNvSpPr txBox="1">
            <a:spLocks noChangeArrowheads="1"/>
          </p:cNvSpPr>
          <p:nvPr/>
        </p:nvSpPr>
        <p:spPr bwMode="auto">
          <a:xfrm>
            <a:off x="5540375" y="5727700"/>
            <a:ext cx="3355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1600" b="0" dirty="0">
                <a:solidFill>
                  <a:srgbClr val="0000FF"/>
                </a:solidFill>
                <a:cs typeface="Arial" charset="0"/>
              </a:rPr>
              <a:t>S.C. can become an </a:t>
            </a:r>
            <a:r>
              <a:rPr lang="en-US" sz="1600" b="0" dirty="0" err="1">
                <a:solidFill>
                  <a:srgbClr val="0000FF"/>
                </a:solidFill>
                <a:cs typeface="Arial" charset="0"/>
              </a:rPr>
              <a:t>O.C.</a:t>
            </a:r>
            <a:r>
              <a:rPr lang="en-US" sz="1600" b="0" dirty="0">
                <a:solidFill>
                  <a:srgbClr val="0000FF"/>
                </a:solidFill>
                <a:cs typeface="Arial" charset="0"/>
              </a:rPr>
              <a:t> with a  </a:t>
            </a:r>
            <a:r>
              <a:rPr lang="en-US" sz="16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1600" b="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16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/4 </a:t>
            </a:r>
            <a:r>
              <a:rPr lang="en-US" sz="1600" b="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transmission line. </a:t>
            </a:r>
            <a:endParaRPr lang="en-US" sz="1600" b="0" baseline="-25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52463" y="92075"/>
            <a:ext cx="787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Short-Circuit 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Load (</a:t>
            </a:r>
            <a:r>
              <a:rPr lang="en-US" sz="3200" b="0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="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3851049" y="2562225"/>
          <a:ext cx="17097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7" name="Equation" r:id="rId7" imgW="1117440" imgH="253800" progId="Equation.DSMT4">
                  <p:embed/>
                </p:oleObj>
              </mc:Choice>
              <mc:Fallback>
                <p:oleObj name="Equation" r:id="rId7" imgW="111744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049" y="2562225"/>
                        <a:ext cx="1709737" cy="404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graphicFrame>
        <p:nvGraphicFramePr>
          <p:cNvPr id="289798" name="Object 6"/>
          <p:cNvGraphicFramePr>
            <a:graphicFrameLocks noChangeAspect="1"/>
          </p:cNvGraphicFramePr>
          <p:nvPr/>
        </p:nvGraphicFramePr>
        <p:xfrm>
          <a:off x="3584349" y="1320800"/>
          <a:ext cx="23447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98" name="Equation" r:id="rId9" imgW="1396800" imgH="253800" progId="Equation.DSMT4">
                  <p:embed/>
                </p:oleObj>
              </mc:Choice>
              <mc:Fallback>
                <p:oleObj name="Equation" r:id="rId9" imgW="139680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349" y="1320800"/>
                        <a:ext cx="23447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2628900" y="4124325"/>
            <a:ext cx="2838451" cy="153352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592138" y="3200400"/>
            <a:ext cx="5197475" cy="2906713"/>
            <a:chOff x="592138" y="3200400"/>
            <a:chExt cx="5197475" cy="2906713"/>
          </a:xfrm>
        </p:grpSpPr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V="1">
              <a:off x="1673225" y="3219450"/>
              <a:ext cx="1588" cy="288766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89799" name="Object 7"/>
            <p:cNvGraphicFramePr>
              <a:graphicFrameLocks noChangeAspect="1"/>
            </p:cNvGraphicFramePr>
            <p:nvPr/>
          </p:nvGraphicFramePr>
          <p:xfrm>
            <a:off x="1074738" y="3200400"/>
            <a:ext cx="4270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899" name="Equation" r:id="rId11" imgW="253800" imgH="228600" progId="Equation.DSMT4">
                    <p:embed/>
                  </p:oleObj>
                </mc:Choice>
                <mc:Fallback>
                  <p:oleObj name="Equation" r:id="rId11" imgW="253800" imgH="2286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738" y="3200400"/>
                          <a:ext cx="427037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Connector 20"/>
            <p:cNvCxnSpPr/>
            <p:nvPr/>
          </p:nvCxnSpPr>
          <p:spPr>
            <a:xfrm rot="5400000" flipH="1" flipV="1">
              <a:off x="1962150" y="4352925"/>
              <a:ext cx="10477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1449388" y="4691063"/>
              <a:ext cx="3494088" cy="15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252913" y="4691063"/>
              <a:ext cx="552450" cy="1212850"/>
            </a:xfrm>
            <a:custGeom>
              <a:avLst/>
              <a:gdLst/>
              <a:ahLst/>
              <a:cxnLst>
                <a:cxn ang="0">
                  <a:pos x="30" y="764"/>
                </a:cxn>
                <a:cxn ang="0">
                  <a:pos x="348" y="0"/>
                </a:cxn>
              </a:cxnLst>
              <a:rect l="0" t="0" r="r" b="b"/>
              <a:pathLst>
                <a:path w="348" h="764">
                  <a:moveTo>
                    <a:pt x="30" y="764"/>
                  </a:moveTo>
                  <a:cubicBezTo>
                    <a:pt x="0" y="463"/>
                    <a:pt x="113" y="191"/>
                    <a:pt x="348" y="0"/>
                  </a:cubicBezTo>
                </a:path>
              </a:pathLst>
            </a:custGeom>
            <a:noFill/>
            <a:ln w="25400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719388" y="3478213"/>
              <a:ext cx="1089025" cy="2425700"/>
            </a:xfrm>
            <a:custGeom>
              <a:avLst/>
              <a:gdLst/>
              <a:ahLst/>
              <a:cxnLst>
                <a:cxn ang="0">
                  <a:pos x="678" y="0"/>
                </a:cxn>
                <a:cxn ang="0">
                  <a:pos x="359" y="764"/>
                </a:cxn>
                <a:cxn ang="0">
                  <a:pos x="41" y="1528"/>
                </a:cxn>
              </a:cxnLst>
              <a:rect l="0" t="0" r="r" b="b"/>
              <a:pathLst>
                <a:path w="686" h="1528">
                  <a:moveTo>
                    <a:pt x="678" y="0"/>
                  </a:moveTo>
                  <a:cubicBezTo>
                    <a:pt x="686" y="289"/>
                    <a:pt x="570" y="567"/>
                    <a:pt x="359" y="764"/>
                  </a:cubicBezTo>
                  <a:cubicBezTo>
                    <a:pt x="122" y="942"/>
                    <a:pt x="0" y="1235"/>
                    <a:pt x="41" y="1528"/>
                  </a:cubicBezTo>
                </a:path>
              </a:pathLst>
            </a:custGeom>
            <a:noFill/>
            <a:ln w="25400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1673225" y="3478213"/>
              <a:ext cx="606425" cy="1212850"/>
            </a:xfrm>
            <a:custGeom>
              <a:avLst/>
              <a:gdLst/>
              <a:ahLst/>
              <a:cxnLst>
                <a:cxn ang="0">
                  <a:pos x="382" y="0"/>
                </a:cxn>
                <a:cxn ang="0">
                  <a:pos x="0" y="764"/>
                </a:cxn>
              </a:cxnLst>
              <a:rect l="0" t="0" r="r" b="b"/>
              <a:pathLst>
                <a:path w="382" h="764">
                  <a:moveTo>
                    <a:pt x="382" y="0"/>
                  </a:moveTo>
                  <a:cubicBezTo>
                    <a:pt x="342" y="289"/>
                    <a:pt x="207" y="560"/>
                    <a:pt x="0" y="764"/>
                  </a:cubicBezTo>
                </a:path>
              </a:pathLst>
            </a:custGeom>
            <a:noFill/>
            <a:ln w="25400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2481263" y="4591050"/>
              <a:ext cx="1588" cy="20161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3289300" y="4591050"/>
              <a:ext cx="1588" cy="20161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4098925" y="4592638"/>
              <a:ext cx="1588" cy="20320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H="1">
              <a:off x="661988" y="4691063"/>
              <a:ext cx="606425" cy="1588"/>
            </a:xfrm>
            <a:prstGeom prst="line">
              <a:avLst/>
            </a:prstGeom>
            <a:noFill/>
            <a:ln w="25400" cap="rnd">
              <a:solidFill>
                <a:srgbClr val="D968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965200" y="4248150"/>
              <a:ext cx="0" cy="342900"/>
            </a:xfrm>
            <a:prstGeom prst="line">
              <a:avLst/>
            </a:prstGeom>
            <a:noFill/>
            <a:ln w="25400" cap="rnd">
              <a:solidFill>
                <a:srgbClr val="D968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912813" y="4084638"/>
              <a:ext cx="104775" cy="15875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33" y="0"/>
                </a:cxn>
                <a:cxn ang="0">
                  <a:pos x="66" y="100"/>
                </a:cxn>
                <a:cxn ang="0">
                  <a:pos x="0" y="100"/>
                </a:cxn>
              </a:cxnLst>
              <a:rect l="0" t="0" r="r" b="b"/>
              <a:pathLst>
                <a:path w="66" h="100">
                  <a:moveTo>
                    <a:pt x="0" y="100"/>
                  </a:moveTo>
                  <a:lnTo>
                    <a:pt x="33" y="0"/>
                  </a:lnTo>
                  <a:lnTo>
                    <a:pt x="66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968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966788" y="4800600"/>
              <a:ext cx="0" cy="454026"/>
            </a:xfrm>
            <a:prstGeom prst="line">
              <a:avLst/>
            </a:prstGeom>
            <a:noFill/>
            <a:ln w="25400" cap="rnd">
              <a:solidFill>
                <a:srgbClr val="D968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912813" y="5241925"/>
              <a:ext cx="104775" cy="1571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33" y="99"/>
                </a:cxn>
                <a:cxn ang="0">
                  <a:pos x="0" y="0"/>
                </a:cxn>
                <a:cxn ang="0">
                  <a:pos x="66" y="0"/>
                </a:cxn>
              </a:cxnLst>
              <a:rect l="0" t="0" r="r" b="b"/>
              <a:pathLst>
                <a:path w="66" h="99">
                  <a:moveTo>
                    <a:pt x="66" y="0"/>
                  </a:moveTo>
                  <a:lnTo>
                    <a:pt x="33" y="99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968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592138" y="3810000"/>
              <a:ext cx="8207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 smtClean="0">
                  <a:solidFill>
                    <a:srgbClr val="D9680D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D9680D"/>
                  </a:solidFill>
                  <a:effectLst/>
                  <a:latin typeface="Arial" pitchFamily="34" charset="0"/>
                  <a:cs typeface="Arial" pitchFamily="34" charset="0"/>
                </a:rPr>
                <a:t>nductive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604838" y="5468938"/>
              <a:ext cx="95539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 smtClean="0">
                  <a:solidFill>
                    <a:srgbClr val="D9680D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D9680D"/>
                  </a:solidFill>
                  <a:effectLst/>
                  <a:latin typeface="Arial" pitchFamily="34" charset="0"/>
                  <a:cs typeface="Arial" pitchFamily="34" charset="0"/>
                </a:rPr>
                <a:t>apacitive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89800" name="Object 8"/>
            <p:cNvGraphicFramePr>
              <a:graphicFrameLocks noChangeAspect="1"/>
            </p:cNvGraphicFramePr>
            <p:nvPr/>
          </p:nvGraphicFramePr>
          <p:xfrm>
            <a:off x="5149850" y="4503738"/>
            <a:ext cx="639763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00" name="Equation" r:id="rId13" imgW="380880" imgH="241200" progId="Equation.DSMT4">
                    <p:embed/>
                  </p:oleObj>
                </mc:Choice>
                <mc:Fallback>
                  <p:oleObj name="Equation" r:id="rId13" imgW="380880" imgH="2412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9850" y="4503738"/>
                          <a:ext cx="639763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9801" name="Object 9"/>
            <p:cNvGraphicFramePr>
              <a:graphicFrameLocks noChangeAspect="1"/>
            </p:cNvGraphicFramePr>
            <p:nvPr/>
          </p:nvGraphicFramePr>
          <p:xfrm>
            <a:off x="1420813" y="4749800"/>
            <a:ext cx="19208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01" name="Equation" r:id="rId15" imgW="114120" imgH="177480" progId="Equation.DSMT4">
                    <p:embed/>
                  </p:oleObj>
                </mc:Choice>
                <mc:Fallback>
                  <p:oleObj name="Equation" r:id="rId15" imgW="114120" imgH="1774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0813" y="4749800"/>
                          <a:ext cx="19208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9802" name="Object 10"/>
            <p:cNvGraphicFramePr>
              <a:graphicFrameLocks noChangeAspect="1"/>
            </p:cNvGraphicFramePr>
            <p:nvPr/>
          </p:nvGraphicFramePr>
          <p:xfrm>
            <a:off x="2292350" y="4800599"/>
            <a:ext cx="378797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02" name="Equation" r:id="rId17" imgW="279360" imgH="177480" progId="Equation.DSMT4">
                    <p:embed/>
                  </p:oleObj>
                </mc:Choice>
                <mc:Fallback>
                  <p:oleObj name="Equation" r:id="rId17" imgW="27936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2350" y="4800599"/>
                          <a:ext cx="378797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9803" name="Object 11"/>
            <p:cNvGraphicFramePr>
              <a:graphicFrameLocks noChangeAspect="1"/>
            </p:cNvGraphicFramePr>
            <p:nvPr/>
          </p:nvGraphicFramePr>
          <p:xfrm>
            <a:off x="3111500" y="4791075"/>
            <a:ext cx="379413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03" name="Equation" r:id="rId19" imgW="279360" imgH="177480" progId="Equation.DSMT4">
                    <p:embed/>
                  </p:oleObj>
                </mc:Choice>
                <mc:Fallback>
                  <p:oleObj name="Equation" r:id="rId19" imgW="27936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1500" y="4791075"/>
                          <a:ext cx="379413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9804" name="Object 12"/>
            <p:cNvGraphicFramePr>
              <a:graphicFrameLocks noChangeAspect="1"/>
            </p:cNvGraphicFramePr>
            <p:nvPr/>
          </p:nvGraphicFramePr>
          <p:xfrm>
            <a:off x="3922713" y="4800600"/>
            <a:ext cx="396875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904" name="Equation" r:id="rId21" imgW="291960" imgH="177480" progId="Equation.DSMT4">
                    <p:embed/>
                  </p:oleObj>
                </mc:Choice>
                <mc:Fallback>
                  <p:oleObj name="Equation" r:id="rId21" imgW="291960" imgH="177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2713" y="4800600"/>
                          <a:ext cx="396875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TextBox 33"/>
          <p:cNvSpPr txBox="1"/>
          <p:nvPr/>
        </p:nvSpPr>
        <p:spPr>
          <a:xfrm>
            <a:off x="795646" y="98070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Lossless Case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789613"/>
              </p:ext>
            </p:extLst>
          </p:nvPr>
        </p:nvGraphicFramePr>
        <p:xfrm>
          <a:off x="6808788" y="4458277"/>
          <a:ext cx="936625" cy="64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5" name="Equation" r:id="rId23" imgW="698400" imgH="482400" progId="Equation.DSMT4">
                  <p:embed/>
                </p:oleObj>
              </mc:Choice>
              <mc:Fallback>
                <p:oleObj name="Equation" r:id="rId23" imgW="698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808788" y="4458277"/>
                        <a:ext cx="936625" cy="64712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836633" y="2443287"/>
          <a:ext cx="19208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14" name="Equation" r:id="rId3" imgW="1257120" imgH="431640" progId="Equation.DSMT4">
                  <p:embed/>
                </p:oleObj>
              </mc:Choice>
              <mc:Fallback>
                <p:oleObj name="Equation" r:id="rId3" imgW="125712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3" y="2443287"/>
                        <a:ext cx="19208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8" name="TextBox 6"/>
          <p:cNvSpPr txBox="1">
            <a:spLocks noChangeArrowheads="1"/>
          </p:cNvSpPr>
          <p:nvPr/>
        </p:nvSpPr>
        <p:spPr bwMode="auto">
          <a:xfrm>
            <a:off x="3452813" y="5773738"/>
            <a:ext cx="230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b="0" dirty="0">
                <a:solidFill>
                  <a:srgbClr val="FF0000"/>
                </a:solidFill>
                <a:cs typeface="Arial" charset="0"/>
              </a:rPr>
              <a:t>Always imaginary!</a:t>
            </a:r>
            <a:endParaRPr lang="en-US" b="0" baseline="-25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52463" y="92075"/>
            <a:ext cx="787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Open-Circuit Load (</a:t>
            </a:r>
            <a:r>
              <a:rPr lang="en-US" sz="3200" b="0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="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82" name="Object 4"/>
          <p:cNvGraphicFramePr>
            <a:graphicFrameLocks noChangeAspect="1"/>
          </p:cNvGraphicFramePr>
          <p:nvPr/>
        </p:nvGraphicFramePr>
        <p:xfrm>
          <a:off x="1100138" y="3557588"/>
          <a:ext cx="796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15" name="Equation" r:id="rId5" imgW="520560" imgH="228600" progId="Equation.DSMT4">
                  <p:embed/>
                </p:oleObj>
              </mc:Choice>
              <mc:Fallback>
                <p:oleObj name="Equation" r:id="rId5" imgW="52056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3557588"/>
                        <a:ext cx="796925" cy="3635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15"/>
          <p:cNvGraphicFramePr>
            <a:graphicFrameLocks noChangeAspect="1"/>
          </p:cNvGraphicFramePr>
          <p:nvPr/>
        </p:nvGraphicFramePr>
        <p:xfrm>
          <a:off x="792163" y="1519238"/>
          <a:ext cx="13001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16" name="Equation" r:id="rId7" imgW="850680" imgH="431640" progId="Equation.DSMT4">
                  <p:embed/>
                </p:oleObj>
              </mc:Choice>
              <mc:Fallback>
                <p:oleObj name="Equation" r:id="rId7" imgW="850680" imgH="431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519238"/>
                        <a:ext cx="130016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7" name="Object 9"/>
          <p:cNvGraphicFramePr>
            <a:graphicFrameLocks noChangeAspect="1"/>
          </p:cNvGraphicFramePr>
          <p:nvPr/>
        </p:nvGraphicFramePr>
        <p:xfrm>
          <a:off x="420688" y="4498975"/>
          <a:ext cx="34305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17" name="Equation" r:id="rId9" imgW="2044440" imgH="507960" progId="Equation.DSMT4">
                  <p:embed/>
                </p:oleObj>
              </mc:Choice>
              <mc:Fallback>
                <p:oleObj name="Equation" r:id="rId9" imgW="2044440" imgH="507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4498975"/>
                        <a:ext cx="34305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8" name="Object 10"/>
          <p:cNvGraphicFramePr>
            <a:graphicFrameLocks noChangeAspect="1"/>
          </p:cNvGraphicFramePr>
          <p:nvPr/>
        </p:nvGraphicFramePr>
        <p:xfrm>
          <a:off x="708025" y="5768975"/>
          <a:ext cx="24939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18" name="Equation" r:id="rId11" imgW="1485720" imgH="253800" progId="Equation.DSMT4">
                  <p:embed/>
                </p:oleObj>
              </mc:Choice>
              <mc:Fallback>
                <p:oleObj name="Equation" r:id="rId11" imgW="148572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5768975"/>
                        <a:ext cx="2493963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779" name="Object 11"/>
          <p:cNvGraphicFramePr>
            <a:graphicFrameLocks noChangeAspect="1"/>
          </p:cNvGraphicFramePr>
          <p:nvPr/>
        </p:nvGraphicFramePr>
        <p:xfrm>
          <a:off x="4927600" y="4489450"/>
          <a:ext cx="394176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19" name="Equation" r:id="rId13" imgW="2349360" imgH="507960" progId="Equation.DSMT4">
                  <p:embed/>
                </p:oleObj>
              </mc:Choice>
              <mc:Fallback>
                <p:oleObj name="Equation" r:id="rId13" imgW="2349360" imgH="507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4489450"/>
                        <a:ext cx="3941763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4152900" y="4657725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or</a:t>
            </a:r>
            <a:endParaRPr lang="en-US" sz="2000" b="0" dirty="0">
              <a:solidFill>
                <a:srgbClr val="0000FF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7200900" y="4476750"/>
            <a:ext cx="266700" cy="371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772275" y="4981575"/>
            <a:ext cx="266700" cy="371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3582988" y="1409700"/>
            <a:ext cx="4438650" cy="1804988"/>
            <a:chOff x="3582988" y="1409700"/>
            <a:chExt cx="4438650" cy="1804988"/>
          </a:xfrm>
        </p:grpSpPr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4783138" y="26241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9"/>
            <p:cNvSpPr>
              <a:spLocks noChangeShapeType="1"/>
            </p:cNvSpPr>
            <p:nvPr/>
          </p:nvSpPr>
          <p:spPr bwMode="auto">
            <a:xfrm>
              <a:off x="4783138" y="19827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10"/>
            <p:cNvSpPr>
              <a:spLocks noChangeShapeType="1"/>
            </p:cNvSpPr>
            <p:nvPr/>
          </p:nvSpPr>
          <p:spPr bwMode="auto">
            <a:xfrm>
              <a:off x="6715126" y="19827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7161213" y="19446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12"/>
            <p:cNvSpPr>
              <a:spLocks noChangeShapeType="1"/>
            </p:cNvSpPr>
            <p:nvPr/>
          </p:nvSpPr>
          <p:spPr bwMode="auto">
            <a:xfrm>
              <a:off x="4300538" y="19827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4262438" y="19446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>
              <a:off x="4300538" y="26241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4262438" y="25860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16"/>
            <p:cNvSpPr>
              <a:spLocks noChangeShapeType="1"/>
            </p:cNvSpPr>
            <p:nvPr/>
          </p:nvSpPr>
          <p:spPr bwMode="auto">
            <a:xfrm>
              <a:off x="6715126" y="26241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7161213" y="25860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175501" y="14636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/>
            <p:cNvSpPr>
              <a:spLocks noEditPoints="1"/>
            </p:cNvSpPr>
            <p:nvPr/>
          </p:nvSpPr>
          <p:spPr bwMode="auto">
            <a:xfrm>
              <a:off x="5254626" y="14589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>
              <a:off x="5532438" y="19732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8"/>
            <p:cNvSpPr>
              <a:spLocks/>
            </p:cNvSpPr>
            <p:nvPr/>
          </p:nvSpPr>
          <p:spPr bwMode="auto">
            <a:xfrm>
              <a:off x="5713413" y="19145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7391400" y="263842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6" name="Object 16"/>
            <p:cNvGraphicFramePr>
              <a:graphicFrameLocks noChangeAspect="1"/>
            </p:cNvGraphicFramePr>
            <p:nvPr/>
          </p:nvGraphicFramePr>
          <p:xfrm>
            <a:off x="3582988" y="2847975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20" name="Equation" r:id="rId15" imgW="469800" imgH="253800" progId="Equation.DSMT4">
                    <p:embed/>
                  </p:oleObj>
                </mc:Choice>
                <mc:Fallback>
                  <p:oleObj name="Equation" r:id="rId15" imgW="469800" imgH="2538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2988" y="2847975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Right Arrow 86"/>
            <p:cNvSpPr/>
            <p:nvPr/>
          </p:nvSpPr>
          <p:spPr>
            <a:xfrm>
              <a:off x="4400550" y="2886074"/>
              <a:ext cx="657225" cy="284607"/>
            </a:xfrm>
            <a:prstGeom prst="rightArrow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1" name="Object 27"/>
            <p:cNvGraphicFramePr>
              <a:graphicFrameLocks noChangeAspect="1"/>
            </p:cNvGraphicFramePr>
            <p:nvPr/>
          </p:nvGraphicFramePr>
          <p:xfrm>
            <a:off x="5383213" y="2919413"/>
            <a:ext cx="6413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21" name="Equation" r:id="rId17" imgW="457200" imgH="177480" progId="Equation.DSMT4">
                    <p:embed/>
                  </p:oleObj>
                </mc:Choice>
                <mc:Fallback>
                  <p:oleObj name="Equation" r:id="rId17" imgW="457200" imgH="1774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13" y="2919413"/>
                          <a:ext cx="64135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19"/>
            <p:cNvGraphicFramePr>
              <a:graphicFrameLocks noChangeAspect="1"/>
            </p:cNvGraphicFramePr>
            <p:nvPr/>
          </p:nvGraphicFramePr>
          <p:xfrm>
            <a:off x="7253288" y="28527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22" name="Equation" r:id="rId19" imgW="342720" imgH="177480" progId="Equation.DSMT4">
                    <p:embed/>
                  </p:oleObj>
                </mc:Choice>
                <mc:Fallback>
                  <p:oleObj name="Equation" r:id="rId19" imgW="342720" imgH="1774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3288" y="28527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20"/>
            <p:cNvGraphicFramePr>
              <a:graphicFrameLocks noChangeAspect="1"/>
            </p:cNvGraphicFramePr>
            <p:nvPr/>
          </p:nvGraphicFramePr>
          <p:xfrm>
            <a:off x="7861300" y="2535238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23" name="Equation" r:id="rId21" imgW="114120" imgH="126720" progId="Equation.DSMT4">
                    <p:embed/>
                  </p:oleObj>
                </mc:Choice>
                <mc:Fallback>
                  <p:oleObj name="Equation" r:id="rId21" imgW="114120" imgH="12672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61300" y="2535238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26"/>
            <p:cNvGraphicFramePr>
              <a:graphicFrameLocks noChangeAspect="1"/>
            </p:cNvGraphicFramePr>
            <p:nvPr/>
          </p:nvGraphicFramePr>
          <p:xfrm>
            <a:off x="5383213" y="1409700"/>
            <a:ext cx="644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24" name="Equation" r:id="rId23" imgW="444240" imgH="253800" progId="Equation.DSMT4">
                    <p:embed/>
                  </p:oleObj>
                </mc:Choice>
                <mc:Fallback>
                  <p:oleObj name="Equation" r:id="rId23" imgW="444240" imgH="2538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13" y="1409700"/>
                          <a:ext cx="644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22"/>
            <p:cNvGraphicFramePr>
              <a:graphicFrameLocks noChangeAspect="1"/>
            </p:cNvGraphicFramePr>
            <p:nvPr/>
          </p:nvGraphicFramePr>
          <p:xfrm>
            <a:off x="5545138" y="2114550"/>
            <a:ext cx="6826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25" name="Equation" r:id="rId25" imgW="469800" imgH="253800" progId="Equation.DSMT4">
                    <p:embed/>
                  </p:oleObj>
                </mc:Choice>
                <mc:Fallback>
                  <p:oleObj name="Equation" r:id="rId25" imgW="469800" imgH="2538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5138" y="2114550"/>
                          <a:ext cx="6826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28"/>
            <p:cNvGraphicFramePr>
              <a:graphicFrameLocks noChangeAspect="1"/>
            </p:cNvGraphicFramePr>
            <p:nvPr/>
          </p:nvGraphicFramePr>
          <p:xfrm>
            <a:off x="5287963" y="20177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26" name="Equation" r:id="rId27" imgW="139680" imgH="139680" progId="Equation.DSMT4">
                    <p:embed/>
                  </p:oleObj>
                </mc:Choice>
                <mc:Fallback>
                  <p:oleObj name="Equation" r:id="rId27" imgW="139680" imgH="13968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7963" y="20177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17"/>
            <p:cNvGraphicFramePr>
              <a:graphicFrameLocks noChangeAspect="1"/>
            </p:cNvGraphicFramePr>
            <p:nvPr/>
          </p:nvGraphicFramePr>
          <p:xfrm>
            <a:off x="5287963" y="242887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927" name="Equation" r:id="rId29" imgW="139680" imgH="101520" progId="Equation.DSMT4">
                    <p:embed/>
                  </p:oleObj>
                </mc:Choice>
                <mc:Fallback>
                  <p:oleObj name="Equation" r:id="rId29" imgW="139680" imgH="10152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7963" y="242887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>
            <a:off x="674914" y="936171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Lossless Case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6634842" y="3723368"/>
          <a:ext cx="13366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11" name="Equation" r:id="rId3" imgW="761760" imgH="444240" progId="Equation.DSMT4">
                  <p:embed/>
                </p:oleObj>
              </mc:Choice>
              <mc:Fallback>
                <p:oleObj name="Equation" r:id="rId3" imgW="761760" imgH="444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842" y="3723368"/>
                        <a:ext cx="13366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2" name="TextBox 18"/>
          <p:cNvSpPr txBox="1">
            <a:spLocks noChangeArrowheads="1"/>
          </p:cNvSpPr>
          <p:nvPr/>
        </p:nvSpPr>
        <p:spPr bwMode="auto">
          <a:xfrm>
            <a:off x="5530850" y="5937250"/>
            <a:ext cx="3355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42950"/>
            <a:r>
              <a:rPr lang="en-US" sz="1600" b="0" dirty="0" err="1" smtClean="0">
                <a:solidFill>
                  <a:srgbClr val="0000FF"/>
                </a:solidFill>
                <a:cs typeface="Arial" charset="0"/>
              </a:rPr>
              <a:t>O.C</a:t>
            </a:r>
            <a:r>
              <a:rPr lang="en-US" sz="1600" b="0" dirty="0" err="1">
                <a:solidFill>
                  <a:srgbClr val="0000FF"/>
                </a:solidFill>
                <a:cs typeface="Arial" charset="0"/>
              </a:rPr>
              <a:t>.</a:t>
            </a:r>
            <a:r>
              <a:rPr lang="en-US" sz="1600" b="0" dirty="0">
                <a:solidFill>
                  <a:srgbClr val="0000FF"/>
                </a:solidFill>
                <a:cs typeface="Arial" charset="0"/>
              </a:rPr>
              <a:t> can become </a:t>
            </a:r>
            <a:r>
              <a:rPr lang="en-US" sz="1600" b="0" dirty="0" smtClean="0">
                <a:solidFill>
                  <a:srgbClr val="0000FF"/>
                </a:solidFill>
                <a:cs typeface="Arial" charset="0"/>
              </a:rPr>
              <a:t>a S.C</a:t>
            </a:r>
            <a:r>
              <a:rPr lang="en-US" sz="1600" b="0" dirty="0">
                <a:solidFill>
                  <a:srgbClr val="0000FF"/>
                </a:solidFill>
                <a:cs typeface="Arial" charset="0"/>
              </a:rPr>
              <a:t>. with a  </a:t>
            </a:r>
            <a:r>
              <a:rPr lang="en-US" sz="16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1600" b="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16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/4 </a:t>
            </a:r>
            <a:r>
              <a:rPr lang="en-US" sz="1600" b="0" dirty="0" smtClean="0">
                <a:solidFill>
                  <a:srgbClr val="0000FF"/>
                </a:solidFill>
                <a:cs typeface="Arial" charset="0"/>
                <a:sym typeface="Symbol" pitchFamily="18" charset="2"/>
              </a:rPr>
              <a:t>transmission line. </a:t>
            </a:r>
            <a:endParaRPr lang="en-US" sz="1600" b="0" baseline="-250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52463" y="92075"/>
            <a:ext cx="787400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Open-Circuit Load (</a:t>
            </a:r>
            <a:r>
              <a:rPr lang="en-US" sz="3200" b="0" i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="0" i="1" baseline="-25000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290822" name="Object 7"/>
          <p:cNvGraphicFramePr>
            <a:graphicFrameLocks noChangeAspect="1"/>
          </p:cNvGraphicFramePr>
          <p:nvPr/>
        </p:nvGraphicFramePr>
        <p:xfrm>
          <a:off x="4019530" y="2154691"/>
          <a:ext cx="13906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12" name="Equation" r:id="rId5" imgW="888840" imgH="253800" progId="Equation.DSMT4">
                  <p:embed/>
                </p:oleObj>
              </mc:Choice>
              <mc:Fallback>
                <p:oleObj name="Equation" r:id="rId5" imgW="8888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30" y="2154691"/>
                        <a:ext cx="13906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3" name="Object 12"/>
          <p:cNvGraphicFramePr>
            <a:graphicFrameLocks noChangeAspect="1"/>
          </p:cNvGraphicFramePr>
          <p:nvPr/>
        </p:nvGraphicFramePr>
        <p:xfrm>
          <a:off x="3740831" y="2769053"/>
          <a:ext cx="18446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13" name="Equation" r:id="rId7" imgW="1206360" imgH="253800" progId="Equation.DSMT4">
                  <p:embed/>
                </p:oleObj>
              </mc:Choice>
              <mc:Fallback>
                <p:oleObj name="Equation" r:id="rId7" imgW="1206360" imgH="2538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831" y="2769053"/>
                        <a:ext cx="1844675" cy="404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824" name="Object 8"/>
          <p:cNvGraphicFramePr>
            <a:graphicFrameLocks noChangeAspect="1"/>
          </p:cNvGraphicFramePr>
          <p:nvPr/>
        </p:nvGraphicFramePr>
        <p:xfrm>
          <a:off x="3466193" y="1527628"/>
          <a:ext cx="24939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14" name="Equation" r:id="rId9" imgW="1485720" imgH="253800" progId="Equation.DSMT4">
                  <p:embed/>
                </p:oleObj>
              </mc:Choice>
              <mc:Fallback>
                <p:oleObj name="Equation" r:id="rId9" imgW="148572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193" y="1527628"/>
                        <a:ext cx="24939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9" name="TextBox 8"/>
          <p:cNvSpPr txBox="1">
            <a:spLocks noChangeArrowheads="1"/>
          </p:cNvSpPr>
          <p:nvPr/>
        </p:nvSpPr>
        <p:spPr bwMode="auto">
          <a:xfrm>
            <a:off x="5758542" y="3875768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42950"/>
            <a:r>
              <a:rPr lang="en-US" sz="2000" b="0" dirty="0">
                <a:cs typeface="Arial" charset="0"/>
              </a:rPr>
              <a:t>Note:</a:t>
            </a:r>
            <a:endParaRPr lang="en-US" sz="2000" b="0" baseline="-25000" dirty="0"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429866" y="4172074"/>
            <a:ext cx="2047012" cy="16572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73987" y="3600450"/>
            <a:ext cx="5258501" cy="2992438"/>
            <a:chOff x="673987" y="3600450"/>
            <a:chExt cx="5258501" cy="2992438"/>
          </a:xfrm>
        </p:grpSpPr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V="1">
              <a:off x="2740025" y="3705225"/>
              <a:ext cx="1588" cy="2887663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>
              <a:off x="1592263" y="5043488"/>
              <a:ext cx="3494088" cy="1588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4252913" y="5043488"/>
              <a:ext cx="552450" cy="1212850"/>
            </a:xfrm>
            <a:custGeom>
              <a:avLst/>
              <a:gdLst/>
              <a:ahLst/>
              <a:cxnLst>
                <a:cxn ang="0">
                  <a:pos x="30" y="764"/>
                </a:cxn>
                <a:cxn ang="0">
                  <a:pos x="348" y="0"/>
                </a:cxn>
              </a:cxnLst>
              <a:rect l="0" t="0" r="r" b="b"/>
              <a:pathLst>
                <a:path w="348" h="764">
                  <a:moveTo>
                    <a:pt x="30" y="764"/>
                  </a:moveTo>
                  <a:cubicBezTo>
                    <a:pt x="0" y="463"/>
                    <a:pt x="113" y="191"/>
                    <a:pt x="348" y="0"/>
                  </a:cubicBezTo>
                </a:path>
              </a:pathLst>
            </a:custGeom>
            <a:noFill/>
            <a:ln w="25400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719388" y="3830638"/>
              <a:ext cx="1089025" cy="2425700"/>
            </a:xfrm>
            <a:custGeom>
              <a:avLst/>
              <a:gdLst/>
              <a:ahLst/>
              <a:cxnLst>
                <a:cxn ang="0">
                  <a:pos x="678" y="0"/>
                </a:cxn>
                <a:cxn ang="0">
                  <a:pos x="359" y="764"/>
                </a:cxn>
                <a:cxn ang="0">
                  <a:pos x="41" y="1528"/>
                </a:cxn>
              </a:cxnLst>
              <a:rect l="0" t="0" r="r" b="b"/>
              <a:pathLst>
                <a:path w="686" h="1528">
                  <a:moveTo>
                    <a:pt x="678" y="0"/>
                  </a:moveTo>
                  <a:cubicBezTo>
                    <a:pt x="686" y="289"/>
                    <a:pt x="570" y="567"/>
                    <a:pt x="359" y="764"/>
                  </a:cubicBezTo>
                  <a:cubicBezTo>
                    <a:pt x="122" y="942"/>
                    <a:pt x="0" y="1235"/>
                    <a:pt x="41" y="1528"/>
                  </a:cubicBezTo>
                </a:path>
              </a:pathLst>
            </a:custGeom>
            <a:noFill/>
            <a:ln w="25400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3289300" y="4943475"/>
              <a:ext cx="1588" cy="201613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4098925" y="4945063"/>
              <a:ext cx="1588" cy="203200"/>
            </a:xfrm>
            <a:prstGeom prst="line">
              <a:avLst/>
            </a:pr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1174750" y="4562474"/>
              <a:ext cx="0" cy="352425"/>
            </a:xfrm>
            <a:prstGeom prst="line">
              <a:avLst/>
            </a:prstGeom>
            <a:noFill/>
            <a:ln w="25400" cap="rnd">
              <a:solidFill>
                <a:srgbClr val="D968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122363" y="4408488"/>
              <a:ext cx="104775" cy="158750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33" y="0"/>
                </a:cxn>
                <a:cxn ang="0">
                  <a:pos x="66" y="100"/>
                </a:cxn>
                <a:cxn ang="0">
                  <a:pos x="0" y="100"/>
                </a:cxn>
              </a:cxnLst>
              <a:rect l="0" t="0" r="r" b="b"/>
              <a:pathLst>
                <a:path w="66" h="100">
                  <a:moveTo>
                    <a:pt x="0" y="100"/>
                  </a:moveTo>
                  <a:lnTo>
                    <a:pt x="33" y="0"/>
                  </a:lnTo>
                  <a:lnTo>
                    <a:pt x="66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D968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1176338" y="5114925"/>
              <a:ext cx="0" cy="463551"/>
            </a:xfrm>
            <a:prstGeom prst="line">
              <a:avLst/>
            </a:prstGeom>
            <a:noFill/>
            <a:ln w="25400" cap="rnd">
              <a:solidFill>
                <a:srgbClr val="D968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131888" y="5565775"/>
              <a:ext cx="104775" cy="1571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33" y="99"/>
                </a:cxn>
                <a:cxn ang="0">
                  <a:pos x="0" y="0"/>
                </a:cxn>
                <a:cxn ang="0">
                  <a:pos x="66" y="0"/>
                </a:cxn>
              </a:cxnLst>
              <a:rect l="0" t="0" r="r" b="b"/>
              <a:pathLst>
                <a:path w="66" h="99">
                  <a:moveTo>
                    <a:pt x="66" y="0"/>
                  </a:moveTo>
                  <a:lnTo>
                    <a:pt x="33" y="99"/>
                  </a:lnTo>
                  <a:lnTo>
                    <a:pt x="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968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720787" y="4073979"/>
              <a:ext cx="8207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 smtClean="0">
                  <a:solidFill>
                    <a:srgbClr val="D9680D"/>
                  </a:solidFill>
                  <a:latin typeface="Arial" pitchFamily="34" charset="0"/>
                  <a:cs typeface="Arial" pitchFamily="34" charset="0"/>
                </a:rPr>
                <a:t>I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D9680D"/>
                  </a:solidFill>
                  <a:effectLst/>
                  <a:latin typeface="Arial" pitchFamily="34" charset="0"/>
                  <a:cs typeface="Arial" pitchFamily="34" charset="0"/>
                </a:rPr>
                <a:t>nductive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673987" y="5776335"/>
              <a:ext cx="95539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b="0" dirty="0" smtClean="0">
                  <a:solidFill>
                    <a:srgbClr val="D9680D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D9680D"/>
                  </a:solidFill>
                  <a:effectLst/>
                  <a:latin typeface="Arial" pitchFamily="34" charset="0"/>
                  <a:cs typeface="Arial" pitchFamily="34" charset="0"/>
                </a:rPr>
                <a:t>apacitive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5400000" flipH="1" flipV="1">
              <a:off x="2752725" y="4391025"/>
              <a:ext cx="10477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7"/>
            <p:cNvGraphicFramePr>
              <a:graphicFrameLocks noChangeAspect="1"/>
            </p:cNvGraphicFramePr>
            <p:nvPr/>
          </p:nvGraphicFramePr>
          <p:xfrm>
            <a:off x="2074863" y="3600450"/>
            <a:ext cx="42703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15" name="Equation" r:id="rId11" imgW="253800" imgH="228600" progId="Equation.DSMT4">
                    <p:embed/>
                  </p:oleObj>
                </mc:Choice>
                <mc:Fallback>
                  <p:oleObj name="Equation" r:id="rId11" imgW="253800" imgH="2286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4863" y="3600450"/>
                          <a:ext cx="427037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8"/>
            <p:cNvGraphicFramePr>
              <a:graphicFrameLocks noChangeAspect="1"/>
            </p:cNvGraphicFramePr>
            <p:nvPr/>
          </p:nvGraphicFramePr>
          <p:xfrm>
            <a:off x="5292725" y="4865688"/>
            <a:ext cx="639763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16" name="Equation" r:id="rId13" imgW="380880" imgH="241200" progId="Equation.DSMT4">
                    <p:embed/>
                  </p:oleObj>
                </mc:Choice>
                <mc:Fallback>
                  <p:oleObj name="Equation" r:id="rId13" imgW="380880" imgH="241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2725" y="4865688"/>
                          <a:ext cx="639763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9"/>
            <p:cNvGraphicFramePr>
              <a:graphicFrameLocks noChangeAspect="1"/>
            </p:cNvGraphicFramePr>
            <p:nvPr/>
          </p:nvGraphicFramePr>
          <p:xfrm>
            <a:off x="2487613" y="5083175"/>
            <a:ext cx="19208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17" name="Equation" r:id="rId15" imgW="114120" imgH="177480" progId="Equation.DSMT4">
                    <p:embed/>
                  </p:oleObj>
                </mc:Choice>
                <mc:Fallback>
                  <p:oleObj name="Equation" r:id="rId15" imgW="11412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7613" y="5083175"/>
                          <a:ext cx="19208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0"/>
            <p:cNvGraphicFramePr>
              <a:graphicFrameLocks noChangeAspect="1"/>
            </p:cNvGraphicFramePr>
            <p:nvPr/>
          </p:nvGraphicFramePr>
          <p:xfrm>
            <a:off x="3092450" y="5153024"/>
            <a:ext cx="378797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18" name="Equation" r:id="rId17" imgW="279360" imgH="177480" progId="Equation.DSMT4">
                    <p:embed/>
                  </p:oleObj>
                </mc:Choice>
                <mc:Fallback>
                  <p:oleObj name="Equation" r:id="rId17" imgW="279360" imgH="177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2450" y="5153024"/>
                          <a:ext cx="378797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1"/>
            <p:cNvGraphicFramePr>
              <a:graphicFrameLocks noChangeAspect="1"/>
            </p:cNvGraphicFramePr>
            <p:nvPr/>
          </p:nvGraphicFramePr>
          <p:xfrm>
            <a:off x="3930650" y="5153025"/>
            <a:ext cx="379413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919" name="Equation" r:id="rId19" imgW="279360" imgH="177480" progId="Equation.DSMT4">
                    <p:embed/>
                  </p:oleObj>
                </mc:Choice>
                <mc:Fallback>
                  <p:oleObj name="Equation" r:id="rId19" imgW="279360" imgH="17748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0650" y="5153025"/>
                          <a:ext cx="379413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Box 29"/>
          <p:cNvSpPr txBox="1"/>
          <p:nvPr/>
        </p:nvSpPr>
        <p:spPr>
          <a:xfrm>
            <a:off x="891639" y="1149927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Lossless Case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78498"/>
              </p:ext>
            </p:extLst>
          </p:nvPr>
        </p:nvGraphicFramePr>
        <p:xfrm>
          <a:off x="6961190" y="4754562"/>
          <a:ext cx="9429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20" name="Equation" r:id="rId21" imgW="943059" imgH="657337" progId="Equation.DSMT4">
                  <p:embed/>
                </p:oleObj>
              </mc:Choice>
              <mc:Fallback>
                <p:oleObj name="Equation" r:id="rId21" imgW="943059" imgH="6573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961190" y="4754562"/>
                        <a:ext cx="94297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7174" y="111086"/>
            <a:ext cx="8772525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Using Transmission Lines to Synthesize Loads</a:t>
            </a:r>
          </a:p>
        </p:txBody>
      </p:sp>
      <p:pic>
        <p:nvPicPr>
          <p:cNvPr id="203778" name="Picture 4" descr="lpf_steppe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3513" y="2803525"/>
            <a:ext cx="38004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9" name="Text Box 5"/>
          <p:cNvSpPr txBox="1">
            <a:spLocks noChangeArrowheads="1"/>
          </p:cNvSpPr>
          <p:nvPr/>
        </p:nvSpPr>
        <p:spPr bwMode="auto">
          <a:xfrm>
            <a:off x="1987976" y="4964873"/>
            <a:ext cx="5339092" cy="466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microwave filter constructed from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microstrip line.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3780" name="TextBox 22"/>
          <p:cNvSpPr txBox="1">
            <a:spLocks noChangeArrowheads="1"/>
          </p:cNvSpPr>
          <p:nvPr/>
        </p:nvSpPr>
        <p:spPr bwMode="auto">
          <a:xfrm>
            <a:off x="1433930" y="1744436"/>
            <a:ext cx="6296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latin typeface="Arial" pitchFamily="34" charset="0"/>
                <a:cs typeface="Arial" pitchFamily="34" charset="0"/>
              </a:rPr>
              <a:t>This is very useful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microwave engineering.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322" y="1068779"/>
            <a:ext cx="851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/>
              <a:t>We can obtain any reactance that we want from a short or open transmission line.</a:t>
            </a:r>
            <a:endParaRPr lang="en-US" b="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80" name="TextBox 6"/>
          <p:cNvSpPr txBox="1">
            <a:spLocks noChangeArrowheads="1"/>
          </p:cNvSpPr>
          <p:nvPr/>
        </p:nvSpPr>
        <p:spPr bwMode="auto">
          <a:xfrm>
            <a:off x="2395215" y="870815"/>
            <a:ext cx="4727575" cy="400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cs typeface="Arial" charset="0"/>
              </a:rPr>
              <a:t>Find the voltage at any point on the line.</a:t>
            </a:r>
          </a:p>
        </p:txBody>
      </p:sp>
      <p:graphicFrame>
        <p:nvGraphicFramePr>
          <p:cNvPr id="281712" name="Object 112"/>
          <p:cNvGraphicFramePr>
            <a:graphicFrameLocks noChangeAspect="1"/>
          </p:cNvGraphicFramePr>
          <p:nvPr/>
        </p:nvGraphicFramePr>
        <p:xfrm>
          <a:off x="601663" y="5880100"/>
          <a:ext cx="316547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41" name="Equation" r:id="rId3" imgW="2260440" imgH="507960" progId="Equation.DSMT4">
                  <p:embed/>
                </p:oleObj>
              </mc:Choice>
              <mc:Fallback>
                <p:oleObj name="Equation" r:id="rId3" imgW="2260440" imgH="50796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5880100"/>
                        <a:ext cx="316547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713" name="Object 113"/>
          <p:cNvGraphicFramePr>
            <a:graphicFrameLocks noChangeAspect="1"/>
          </p:cNvGraphicFramePr>
          <p:nvPr/>
        </p:nvGraphicFramePr>
        <p:xfrm>
          <a:off x="965200" y="4929188"/>
          <a:ext cx="22891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42" name="Equation" r:id="rId5" imgW="1460160" imgH="482400" progId="Equation.DSMT4">
                  <p:embed/>
                </p:oleObj>
              </mc:Choice>
              <mc:Fallback>
                <p:oleObj name="Equation" r:id="rId5" imgW="1460160" imgH="48240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4929188"/>
                        <a:ext cx="228917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285750" y="4495800"/>
            <a:ext cx="155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At the input: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637482" y="0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Voltage on a Transmission Line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07923" y="1318675"/>
            <a:ext cx="8240713" cy="2840037"/>
            <a:chOff x="384175" y="808037"/>
            <a:chExt cx="8240713" cy="2840037"/>
          </a:xfrm>
        </p:grpSpPr>
        <p:sp>
          <p:nvSpPr>
            <p:cNvPr id="281608" name="AutoShape 8"/>
            <p:cNvSpPr>
              <a:spLocks noChangeAspect="1" noChangeArrowheads="1" noTextEdit="1"/>
            </p:cNvSpPr>
            <p:nvPr/>
          </p:nvSpPr>
          <p:spPr bwMode="auto">
            <a:xfrm>
              <a:off x="384175" y="808037"/>
              <a:ext cx="8240713" cy="284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10" name="Line 10"/>
            <p:cNvSpPr>
              <a:spLocks noChangeShapeType="1"/>
            </p:cNvSpPr>
            <p:nvPr/>
          </p:nvSpPr>
          <p:spPr bwMode="auto">
            <a:xfrm>
              <a:off x="3040063" y="2908299"/>
              <a:ext cx="4040188" cy="1587"/>
            </a:xfrm>
            <a:prstGeom prst="line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11" name="Line 11"/>
            <p:cNvSpPr>
              <a:spLocks noChangeShapeType="1"/>
            </p:cNvSpPr>
            <p:nvPr/>
          </p:nvSpPr>
          <p:spPr bwMode="auto">
            <a:xfrm>
              <a:off x="3040063" y="1933574"/>
              <a:ext cx="4040188" cy="1587"/>
            </a:xfrm>
            <a:prstGeom prst="line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12" name="Line 12"/>
            <p:cNvSpPr>
              <a:spLocks noChangeShapeType="1"/>
            </p:cNvSpPr>
            <p:nvPr/>
          </p:nvSpPr>
          <p:spPr bwMode="auto">
            <a:xfrm>
              <a:off x="7080250" y="1933574"/>
              <a:ext cx="73025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13" name="Freeform 13"/>
            <p:cNvSpPr>
              <a:spLocks/>
            </p:cNvSpPr>
            <p:nvPr/>
          </p:nvSpPr>
          <p:spPr bwMode="auto">
            <a:xfrm>
              <a:off x="7767638" y="1889124"/>
              <a:ext cx="88900" cy="88900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3" y="187"/>
                </a:cxn>
                <a:cxn ang="0">
                  <a:pos x="187" y="94"/>
                </a:cxn>
                <a:cxn ang="0">
                  <a:pos x="187" y="94"/>
                </a:cxn>
                <a:cxn ang="0">
                  <a:pos x="93" y="0"/>
                </a:cxn>
                <a:cxn ang="0">
                  <a:pos x="0" y="94"/>
                </a:cxn>
              </a:cxnLst>
              <a:rect l="0" t="0" r="r" b="b"/>
              <a:pathLst>
                <a:path w="187" h="187">
                  <a:moveTo>
                    <a:pt x="0" y="94"/>
                  </a:moveTo>
                  <a:cubicBezTo>
                    <a:pt x="0" y="146"/>
                    <a:pt x="42" y="187"/>
                    <a:pt x="93" y="187"/>
                  </a:cubicBezTo>
                  <a:cubicBezTo>
                    <a:pt x="145" y="187"/>
                    <a:pt x="187" y="146"/>
                    <a:pt x="187" y="94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ubicBezTo>
                    <a:pt x="42" y="0"/>
                    <a:pt x="0" y="42"/>
                    <a:pt x="0" y="9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14" name="Line 14"/>
            <p:cNvSpPr>
              <a:spLocks noChangeShapeType="1"/>
            </p:cNvSpPr>
            <p:nvPr/>
          </p:nvSpPr>
          <p:spPr bwMode="auto">
            <a:xfrm>
              <a:off x="7080250" y="2908299"/>
              <a:ext cx="73025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15" name="Freeform 15"/>
            <p:cNvSpPr>
              <a:spLocks/>
            </p:cNvSpPr>
            <p:nvPr/>
          </p:nvSpPr>
          <p:spPr bwMode="auto">
            <a:xfrm>
              <a:off x="7767638" y="2863849"/>
              <a:ext cx="88900" cy="88900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93" y="187"/>
                </a:cxn>
                <a:cxn ang="0">
                  <a:pos x="187" y="93"/>
                </a:cxn>
                <a:cxn ang="0">
                  <a:pos x="187" y="93"/>
                </a:cxn>
                <a:cxn ang="0">
                  <a:pos x="93" y="0"/>
                </a:cxn>
                <a:cxn ang="0">
                  <a:pos x="0" y="93"/>
                </a:cxn>
              </a:cxnLst>
              <a:rect l="0" t="0" r="r" b="b"/>
              <a:pathLst>
                <a:path w="187" h="187">
                  <a:moveTo>
                    <a:pt x="0" y="93"/>
                  </a:moveTo>
                  <a:cubicBezTo>
                    <a:pt x="0" y="145"/>
                    <a:pt x="42" y="187"/>
                    <a:pt x="93" y="187"/>
                  </a:cubicBezTo>
                  <a:cubicBezTo>
                    <a:pt x="145" y="187"/>
                    <a:pt x="187" y="145"/>
                    <a:pt x="187" y="9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42"/>
                    <a:pt x="145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28" name="Freeform 28"/>
            <p:cNvSpPr>
              <a:spLocks/>
            </p:cNvSpPr>
            <p:nvPr/>
          </p:nvSpPr>
          <p:spPr bwMode="auto">
            <a:xfrm>
              <a:off x="7854950" y="1933574"/>
              <a:ext cx="428625" cy="234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" y="0"/>
                </a:cxn>
                <a:cxn ang="0">
                  <a:pos x="270" y="148"/>
                </a:cxn>
              </a:cxnLst>
              <a:rect l="0" t="0" r="r" b="b"/>
              <a:pathLst>
                <a:path w="270" h="148">
                  <a:moveTo>
                    <a:pt x="0" y="0"/>
                  </a:moveTo>
                  <a:lnTo>
                    <a:pt x="270" y="0"/>
                  </a:lnTo>
                  <a:lnTo>
                    <a:pt x="270" y="148"/>
                  </a:ln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29" name="Line 29"/>
            <p:cNvSpPr>
              <a:spLocks noChangeShapeType="1"/>
            </p:cNvSpPr>
            <p:nvPr/>
          </p:nvSpPr>
          <p:spPr bwMode="auto">
            <a:xfrm flipH="1">
              <a:off x="7854950" y="2911474"/>
              <a:ext cx="428625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30" name="Line 30"/>
            <p:cNvSpPr>
              <a:spLocks noChangeShapeType="1"/>
            </p:cNvSpPr>
            <p:nvPr/>
          </p:nvSpPr>
          <p:spPr bwMode="auto">
            <a:xfrm flipV="1">
              <a:off x="8283575" y="2682874"/>
              <a:ext cx="1588" cy="22860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31" name="Rectangle 31"/>
            <p:cNvSpPr>
              <a:spLocks noChangeArrowheads="1"/>
            </p:cNvSpPr>
            <p:nvPr/>
          </p:nvSpPr>
          <p:spPr bwMode="auto">
            <a:xfrm>
              <a:off x="7954963" y="2168524"/>
              <a:ext cx="628650" cy="514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32" name="Rectangle 32"/>
            <p:cNvSpPr>
              <a:spLocks noChangeArrowheads="1"/>
            </p:cNvSpPr>
            <p:nvPr/>
          </p:nvSpPr>
          <p:spPr bwMode="auto">
            <a:xfrm>
              <a:off x="7954963" y="2168524"/>
              <a:ext cx="628650" cy="514350"/>
            </a:xfrm>
            <a:prstGeom prst="rect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41" name="Freeform 41"/>
            <p:cNvSpPr>
              <a:spLocks/>
            </p:cNvSpPr>
            <p:nvPr/>
          </p:nvSpPr>
          <p:spPr bwMode="auto">
            <a:xfrm>
              <a:off x="1397000" y="2668586"/>
              <a:ext cx="1254125" cy="234950"/>
            </a:xfrm>
            <a:custGeom>
              <a:avLst/>
              <a:gdLst/>
              <a:ahLst/>
              <a:cxnLst>
                <a:cxn ang="0">
                  <a:pos x="790" y="148"/>
                </a:cxn>
                <a:cxn ang="0">
                  <a:pos x="0" y="148"/>
                </a:cxn>
                <a:cxn ang="0">
                  <a:pos x="0" y="0"/>
                </a:cxn>
              </a:cxnLst>
              <a:rect l="0" t="0" r="r" b="b"/>
              <a:pathLst>
                <a:path w="790" h="148">
                  <a:moveTo>
                    <a:pt x="790" y="148"/>
                  </a:moveTo>
                  <a:lnTo>
                    <a:pt x="0" y="148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42" name="Line 42"/>
            <p:cNvSpPr>
              <a:spLocks noChangeShapeType="1"/>
            </p:cNvSpPr>
            <p:nvPr/>
          </p:nvSpPr>
          <p:spPr bwMode="auto">
            <a:xfrm>
              <a:off x="1397000" y="1903412"/>
              <a:ext cx="428625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43" name="Line 43"/>
            <p:cNvSpPr>
              <a:spLocks noChangeShapeType="1"/>
            </p:cNvSpPr>
            <p:nvPr/>
          </p:nvSpPr>
          <p:spPr bwMode="auto">
            <a:xfrm>
              <a:off x="1397000" y="1903412"/>
              <a:ext cx="1588" cy="40005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44" name="Rectangle 44"/>
            <p:cNvSpPr>
              <a:spLocks noChangeArrowheads="1"/>
            </p:cNvSpPr>
            <p:nvPr/>
          </p:nvSpPr>
          <p:spPr bwMode="auto">
            <a:xfrm>
              <a:off x="1824038" y="1673224"/>
              <a:ext cx="627063" cy="5159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45" name="Rectangle 45"/>
            <p:cNvSpPr>
              <a:spLocks noChangeArrowheads="1"/>
            </p:cNvSpPr>
            <p:nvPr/>
          </p:nvSpPr>
          <p:spPr bwMode="auto">
            <a:xfrm>
              <a:off x="1824038" y="1673224"/>
              <a:ext cx="627063" cy="515937"/>
            </a:xfrm>
            <a:prstGeom prst="rect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48" name="Line 48"/>
            <p:cNvSpPr>
              <a:spLocks noChangeShapeType="1"/>
            </p:cNvSpPr>
            <p:nvPr/>
          </p:nvSpPr>
          <p:spPr bwMode="auto">
            <a:xfrm flipH="1">
              <a:off x="2651125" y="1931987"/>
              <a:ext cx="34290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49" name="Freeform 49"/>
            <p:cNvSpPr>
              <a:spLocks/>
            </p:cNvSpPr>
            <p:nvPr/>
          </p:nvSpPr>
          <p:spPr bwMode="auto">
            <a:xfrm>
              <a:off x="2606675" y="1887537"/>
              <a:ext cx="88900" cy="88900"/>
            </a:xfrm>
            <a:custGeom>
              <a:avLst/>
              <a:gdLst/>
              <a:ahLst/>
              <a:cxnLst>
                <a:cxn ang="0">
                  <a:pos x="187" y="93"/>
                </a:cxn>
                <a:cxn ang="0">
                  <a:pos x="94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94" y="187"/>
                </a:cxn>
                <a:cxn ang="0">
                  <a:pos x="187" y="93"/>
                </a:cxn>
              </a:cxnLst>
              <a:rect l="0" t="0" r="r" b="b"/>
              <a:pathLst>
                <a:path w="187" h="187">
                  <a:moveTo>
                    <a:pt x="187" y="93"/>
                  </a:moveTo>
                  <a:cubicBezTo>
                    <a:pt x="187" y="42"/>
                    <a:pt x="145" y="0"/>
                    <a:pt x="94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5" y="187"/>
                    <a:pt x="187" y="145"/>
                    <a:pt x="187" y="93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50" name="Line 50"/>
            <p:cNvSpPr>
              <a:spLocks noChangeShapeType="1"/>
            </p:cNvSpPr>
            <p:nvPr/>
          </p:nvSpPr>
          <p:spPr bwMode="auto">
            <a:xfrm>
              <a:off x="2467800" y="1931987"/>
              <a:ext cx="22860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51" name="Line 51"/>
            <p:cNvSpPr>
              <a:spLocks noChangeShapeType="1"/>
            </p:cNvSpPr>
            <p:nvPr/>
          </p:nvSpPr>
          <p:spPr bwMode="auto">
            <a:xfrm flipH="1">
              <a:off x="2697163" y="2908299"/>
              <a:ext cx="34290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52" name="Freeform 52"/>
            <p:cNvSpPr>
              <a:spLocks/>
            </p:cNvSpPr>
            <p:nvPr/>
          </p:nvSpPr>
          <p:spPr bwMode="auto">
            <a:xfrm>
              <a:off x="2652713" y="2863849"/>
              <a:ext cx="88900" cy="88900"/>
            </a:xfrm>
            <a:custGeom>
              <a:avLst/>
              <a:gdLst/>
              <a:ahLst/>
              <a:cxnLst>
                <a:cxn ang="0">
                  <a:pos x="187" y="93"/>
                </a:cxn>
                <a:cxn ang="0">
                  <a:pos x="94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94" y="187"/>
                </a:cxn>
                <a:cxn ang="0">
                  <a:pos x="187" y="93"/>
                </a:cxn>
              </a:cxnLst>
              <a:rect l="0" t="0" r="r" b="b"/>
              <a:pathLst>
                <a:path w="187" h="187">
                  <a:moveTo>
                    <a:pt x="187" y="93"/>
                  </a:moveTo>
                  <a:cubicBezTo>
                    <a:pt x="187" y="42"/>
                    <a:pt x="145" y="0"/>
                    <a:pt x="94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5" y="187"/>
                    <a:pt x="187" y="145"/>
                    <a:pt x="187" y="93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53" name="Freeform 53"/>
            <p:cNvSpPr>
              <a:spLocks/>
            </p:cNvSpPr>
            <p:nvPr/>
          </p:nvSpPr>
          <p:spPr bwMode="auto">
            <a:xfrm>
              <a:off x="1152525" y="2262187"/>
              <a:ext cx="457200" cy="45720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480" y="0"/>
                </a:cxn>
                <a:cxn ang="0">
                  <a:pos x="960" y="480"/>
                </a:cxn>
                <a:cxn ang="0">
                  <a:pos x="960" y="480"/>
                </a:cxn>
                <a:cxn ang="0">
                  <a:pos x="480" y="960"/>
                </a:cxn>
                <a:cxn ang="0">
                  <a:pos x="0" y="480"/>
                </a:cxn>
              </a:cxnLst>
              <a:rect l="0" t="0" r="r" b="b"/>
              <a:pathLst>
                <a:path w="960" h="960">
                  <a:moveTo>
                    <a:pt x="0" y="480"/>
                  </a:moveTo>
                  <a:cubicBezTo>
                    <a:pt x="0" y="215"/>
                    <a:pt x="214" y="0"/>
                    <a:pt x="480" y="0"/>
                  </a:cubicBezTo>
                  <a:cubicBezTo>
                    <a:pt x="745" y="0"/>
                    <a:pt x="960" y="215"/>
                    <a:pt x="960" y="480"/>
                  </a:cubicBezTo>
                  <a:cubicBezTo>
                    <a:pt x="960" y="480"/>
                    <a:pt x="960" y="480"/>
                    <a:pt x="960" y="480"/>
                  </a:cubicBezTo>
                  <a:cubicBezTo>
                    <a:pt x="960" y="745"/>
                    <a:pt x="745" y="960"/>
                    <a:pt x="480" y="960"/>
                  </a:cubicBezTo>
                  <a:cubicBezTo>
                    <a:pt x="214" y="960"/>
                    <a:pt x="0" y="745"/>
                    <a:pt x="0" y="48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54" name="Freeform 54"/>
            <p:cNvSpPr>
              <a:spLocks/>
            </p:cNvSpPr>
            <p:nvPr/>
          </p:nvSpPr>
          <p:spPr bwMode="auto">
            <a:xfrm>
              <a:off x="1152525" y="2262187"/>
              <a:ext cx="457200" cy="4572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44" y="0"/>
                </a:cxn>
                <a:cxn ang="0">
                  <a:pos x="288" y="144"/>
                </a:cxn>
                <a:cxn ang="0">
                  <a:pos x="288" y="144"/>
                </a:cxn>
                <a:cxn ang="0">
                  <a:pos x="144" y="288"/>
                </a:cxn>
                <a:cxn ang="0">
                  <a:pos x="0" y="144"/>
                </a:cxn>
              </a:cxnLst>
              <a:rect l="0" t="0" r="r" b="b"/>
              <a:pathLst>
                <a:path w="288" h="288">
                  <a:moveTo>
                    <a:pt x="0" y="144"/>
                  </a:moveTo>
                  <a:cubicBezTo>
                    <a:pt x="0" y="65"/>
                    <a:pt x="64" y="0"/>
                    <a:pt x="144" y="0"/>
                  </a:cubicBezTo>
                  <a:cubicBezTo>
                    <a:pt x="223" y="0"/>
                    <a:pt x="288" y="65"/>
                    <a:pt x="288" y="144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224"/>
                    <a:pt x="223" y="288"/>
                    <a:pt x="144" y="288"/>
                  </a:cubicBezTo>
                  <a:cubicBezTo>
                    <a:pt x="64" y="288"/>
                    <a:pt x="0" y="224"/>
                    <a:pt x="0" y="144"/>
                  </a:cubicBez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55" name="Freeform 55"/>
            <p:cNvSpPr>
              <a:spLocks noEditPoints="1"/>
            </p:cNvSpPr>
            <p:nvPr/>
          </p:nvSpPr>
          <p:spPr bwMode="auto">
            <a:xfrm>
              <a:off x="1228725" y="2414586"/>
              <a:ext cx="304800" cy="152400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480" y="320"/>
                </a:cxn>
                <a:cxn ang="0">
                  <a:pos x="640" y="160"/>
                </a:cxn>
                <a:cxn ang="0">
                  <a:pos x="640" y="160"/>
                </a:cxn>
                <a:cxn ang="0">
                  <a:pos x="0" y="160"/>
                </a:cxn>
                <a:cxn ang="0">
                  <a:pos x="160" y="0"/>
                </a:cxn>
                <a:cxn ang="0">
                  <a:pos x="320" y="160"/>
                </a:cxn>
                <a:cxn ang="0">
                  <a:pos x="320" y="160"/>
                </a:cxn>
              </a:cxnLst>
              <a:rect l="0" t="0" r="r" b="b"/>
              <a:pathLst>
                <a:path w="640" h="320">
                  <a:moveTo>
                    <a:pt x="320" y="160"/>
                  </a:moveTo>
                  <a:cubicBezTo>
                    <a:pt x="320" y="248"/>
                    <a:pt x="391" y="320"/>
                    <a:pt x="480" y="320"/>
                  </a:cubicBezTo>
                  <a:cubicBezTo>
                    <a:pt x="568" y="320"/>
                    <a:pt x="640" y="248"/>
                    <a:pt x="640" y="160"/>
                  </a:cubicBezTo>
                  <a:cubicBezTo>
                    <a:pt x="640" y="160"/>
                    <a:pt x="640" y="160"/>
                    <a:pt x="640" y="160"/>
                  </a:cubicBezTo>
                  <a:moveTo>
                    <a:pt x="0" y="160"/>
                  </a:moveTo>
                  <a:cubicBezTo>
                    <a:pt x="0" y="72"/>
                    <a:pt x="71" y="0"/>
                    <a:pt x="160" y="0"/>
                  </a:cubicBezTo>
                  <a:cubicBezTo>
                    <a:pt x="248" y="0"/>
                    <a:pt x="320" y="72"/>
                    <a:pt x="320" y="160"/>
                  </a:cubicBezTo>
                  <a:cubicBezTo>
                    <a:pt x="320" y="160"/>
                    <a:pt x="320" y="160"/>
                    <a:pt x="320" y="160"/>
                  </a:cubicBez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58" name="Line 58"/>
            <p:cNvSpPr>
              <a:spLocks noChangeShapeType="1"/>
            </p:cNvSpPr>
            <p:nvPr/>
          </p:nvSpPr>
          <p:spPr bwMode="auto">
            <a:xfrm>
              <a:off x="4954588" y="1175074"/>
              <a:ext cx="2008188" cy="1587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59" name="Freeform 59"/>
            <p:cNvSpPr>
              <a:spLocks/>
            </p:cNvSpPr>
            <p:nvPr/>
          </p:nvSpPr>
          <p:spPr bwMode="auto">
            <a:xfrm>
              <a:off x="6948488" y="1114749"/>
              <a:ext cx="177800" cy="1190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8"/>
                </a:cxn>
                <a:cxn ang="0">
                  <a:pos x="0" y="75"/>
                </a:cxn>
                <a:cxn ang="0">
                  <a:pos x="0" y="0"/>
                </a:cxn>
              </a:cxnLst>
              <a:rect l="0" t="0" r="r" b="b"/>
              <a:pathLst>
                <a:path w="112" h="75">
                  <a:moveTo>
                    <a:pt x="0" y="0"/>
                  </a:moveTo>
                  <a:lnTo>
                    <a:pt x="112" y="38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B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60" name="Line 60"/>
            <p:cNvSpPr>
              <a:spLocks noChangeShapeType="1"/>
            </p:cNvSpPr>
            <p:nvPr/>
          </p:nvSpPr>
          <p:spPr bwMode="auto">
            <a:xfrm flipH="1">
              <a:off x="3146425" y="1175074"/>
              <a:ext cx="1436688" cy="1587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61" name="Freeform 61"/>
            <p:cNvSpPr>
              <a:spLocks/>
            </p:cNvSpPr>
            <p:nvPr/>
          </p:nvSpPr>
          <p:spPr bwMode="auto">
            <a:xfrm>
              <a:off x="2982913" y="1114749"/>
              <a:ext cx="177800" cy="119062"/>
            </a:xfrm>
            <a:custGeom>
              <a:avLst/>
              <a:gdLst/>
              <a:ahLst/>
              <a:cxnLst>
                <a:cxn ang="0">
                  <a:pos x="112" y="75"/>
                </a:cxn>
                <a:cxn ang="0">
                  <a:pos x="0" y="38"/>
                </a:cxn>
                <a:cxn ang="0">
                  <a:pos x="112" y="0"/>
                </a:cxn>
                <a:cxn ang="0">
                  <a:pos x="112" y="75"/>
                </a:cxn>
              </a:cxnLst>
              <a:rect l="0" t="0" r="r" b="b"/>
              <a:pathLst>
                <a:path w="112" h="75">
                  <a:moveTo>
                    <a:pt x="112" y="75"/>
                  </a:moveTo>
                  <a:lnTo>
                    <a:pt x="0" y="38"/>
                  </a:lnTo>
                  <a:lnTo>
                    <a:pt x="112" y="0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007FB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63" name="Freeform 63"/>
            <p:cNvSpPr>
              <a:spLocks/>
            </p:cNvSpPr>
            <p:nvPr/>
          </p:nvSpPr>
          <p:spPr bwMode="auto">
            <a:xfrm>
              <a:off x="2784475" y="3111499"/>
              <a:ext cx="269875" cy="325437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0" y="0"/>
                </a:cxn>
                <a:cxn ang="0">
                  <a:pos x="170" y="0"/>
                </a:cxn>
              </a:cxnLst>
              <a:rect l="0" t="0" r="r" b="b"/>
              <a:pathLst>
                <a:path w="170" h="205">
                  <a:moveTo>
                    <a:pt x="0" y="205"/>
                  </a:moveTo>
                  <a:lnTo>
                    <a:pt x="0" y="0"/>
                  </a:lnTo>
                  <a:lnTo>
                    <a:pt x="170" y="0"/>
                  </a:lnTo>
                </a:path>
              </a:pathLst>
            </a:custGeom>
            <a:noFill/>
            <a:ln w="26988" cap="rnd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64" name="Freeform 64"/>
            <p:cNvSpPr>
              <a:spLocks/>
            </p:cNvSpPr>
            <p:nvPr/>
          </p:nvSpPr>
          <p:spPr bwMode="auto">
            <a:xfrm>
              <a:off x="3040063" y="3051174"/>
              <a:ext cx="177800" cy="1190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8"/>
                </a:cxn>
                <a:cxn ang="0">
                  <a:pos x="0" y="75"/>
                </a:cxn>
                <a:cxn ang="0">
                  <a:pos x="0" y="0"/>
                </a:cxn>
              </a:cxnLst>
              <a:rect l="0" t="0" r="r" b="b"/>
              <a:pathLst>
                <a:path w="112" h="75">
                  <a:moveTo>
                    <a:pt x="0" y="0"/>
                  </a:moveTo>
                  <a:lnTo>
                    <a:pt x="112" y="38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69" name="Line 69"/>
            <p:cNvSpPr>
              <a:spLocks noChangeShapeType="1"/>
            </p:cNvSpPr>
            <p:nvPr/>
          </p:nvSpPr>
          <p:spPr bwMode="auto">
            <a:xfrm>
              <a:off x="4396597" y="1818200"/>
              <a:ext cx="770823" cy="0"/>
            </a:xfrm>
            <a:prstGeom prst="line">
              <a:avLst/>
            </a:prstGeom>
            <a:noFill/>
            <a:ln w="15875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70" name="Freeform 70"/>
            <p:cNvSpPr>
              <a:spLocks/>
            </p:cNvSpPr>
            <p:nvPr/>
          </p:nvSpPr>
          <p:spPr bwMode="auto">
            <a:xfrm>
              <a:off x="5086350" y="1770574"/>
              <a:ext cx="95250" cy="93662"/>
            </a:xfrm>
            <a:custGeom>
              <a:avLst/>
              <a:gdLst/>
              <a:ahLst/>
              <a:cxnLst>
                <a:cxn ang="0">
                  <a:pos x="198" y="100"/>
                </a:cxn>
                <a:cxn ang="0">
                  <a:pos x="0" y="199"/>
                </a:cxn>
                <a:cxn ang="0">
                  <a:pos x="0" y="0"/>
                </a:cxn>
                <a:cxn ang="0">
                  <a:pos x="198" y="100"/>
                </a:cxn>
              </a:cxnLst>
              <a:rect l="0" t="0" r="r" b="b"/>
              <a:pathLst>
                <a:path w="198" h="199">
                  <a:moveTo>
                    <a:pt x="198" y="100"/>
                  </a:moveTo>
                  <a:lnTo>
                    <a:pt x="0" y="199"/>
                  </a:lnTo>
                  <a:cubicBezTo>
                    <a:pt x="31" y="136"/>
                    <a:pt x="31" y="63"/>
                    <a:pt x="0" y="0"/>
                  </a:cubicBezTo>
                  <a:lnTo>
                    <a:pt x="198" y="10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81675" name="Object 75"/>
            <p:cNvGraphicFramePr>
              <a:graphicFrameLocks noChangeAspect="1"/>
            </p:cNvGraphicFramePr>
            <p:nvPr/>
          </p:nvGraphicFramePr>
          <p:xfrm>
            <a:off x="3587815" y="2191287"/>
            <a:ext cx="646112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43" name="Equation" r:id="rId7" imgW="342720" imgH="228600" progId="Equation.DSMT4">
                    <p:embed/>
                  </p:oleObj>
                </mc:Choice>
                <mc:Fallback>
                  <p:oleObj name="Equation" r:id="rId7" imgW="342720" imgH="228600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7815" y="2191287"/>
                          <a:ext cx="646112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22"/>
            <p:cNvGraphicFramePr>
              <a:graphicFrameLocks noChangeAspect="1"/>
            </p:cNvGraphicFramePr>
            <p:nvPr/>
          </p:nvGraphicFramePr>
          <p:xfrm>
            <a:off x="5599113" y="2295525"/>
            <a:ext cx="51593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44" name="Equation" r:id="rId9" imgW="355320" imgH="253800" progId="Equation.DSMT4">
                    <p:embed/>
                  </p:oleObj>
                </mc:Choice>
                <mc:Fallback>
                  <p:oleObj name="Equation" r:id="rId9" imgW="355320" imgH="253800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9113" y="2295525"/>
                          <a:ext cx="51593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15" name="Object 115"/>
            <p:cNvGraphicFramePr>
              <a:graphicFrameLocks noChangeAspect="1"/>
            </p:cNvGraphicFramePr>
            <p:nvPr/>
          </p:nvGraphicFramePr>
          <p:xfrm>
            <a:off x="4620263" y="1456825"/>
            <a:ext cx="47783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45" name="Equation" r:id="rId11" imgW="330120" imgH="253800" progId="Equation.DSMT4">
                    <p:embed/>
                  </p:oleObj>
                </mc:Choice>
                <mc:Fallback>
                  <p:oleObj name="Equation" r:id="rId11" imgW="330120" imgH="253800" progId="Equation.DSMT4">
                    <p:embed/>
                    <p:pic>
                      <p:nvPicPr>
                        <p:cNvPr id="0" name="Picture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0263" y="1456825"/>
                          <a:ext cx="47783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28"/>
            <p:cNvGraphicFramePr>
              <a:graphicFrameLocks noChangeAspect="1"/>
            </p:cNvGraphicFramePr>
            <p:nvPr/>
          </p:nvGraphicFramePr>
          <p:xfrm>
            <a:off x="5192713" y="2027238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46" name="Equation" r:id="rId13" imgW="139680" imgH="139680" progId="Equation.DSMT4">
                    <p:embed/>
                  </p:oleObj>
                </mc:Choice>
                <mc:Fallback>
                  <p:oleObj name="Equation" r:id="rId13" imgW="139680" imgH="139680" progId="Equation.DSMT4">
                    <p:embed/>
                    <p:pic>
                      <p:nvPicPr>
                        <p:cNvPr id="0" name="Picture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2713" y="2027238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17" name="Object 117"/>
            <p:cNvGraphicFramePr>
              <a:graphicFrameLocks noChangeAspect="1"/>
            </p:cNvGraphicFramePr>
            <p:nvPr/>
          </p:nvGraphicFramePr>
          <p:xfrm>
            <a:off x="5192713" y="260985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47" name="Equation" r:id="rId15" imgW="139680" imgH="101520" progId="Equation.DSMT4">
                    <p:embed/>
                  </p:oleObj>
                </mc:Choice>
                <mc:Fallback>
                  <p:oleObj name="Equation" r:id="rId15" imgW="139680" imgH="101520" progId="Equation.DSMT4">
                    <p:embed/>
                    <p:pic>
                      <p:nvPicPr>
                        <p:cNvPr id="0" name="Picture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2713" y="260985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18" name="Object 118"/>
            <p:cNvGraphicFramePr>
              <a:graphicFrameLocks noChangeAspect="1"/>
            </p:cNvGraphicFramePr>
            <p:nvPr/>
          </p:nvGraphicFramePr>
          <p:xfrm>
            <a:off x="7559675" y="3111500"/>
            <a:ext cx="4984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48" name="Equation" r:id="rId17" imgW="342720" imgH="177480" progId="Equation.DSMT4">
                    <p:embed/>
                  </p:oleObj>
                </mc:Choice>
                <mc:Fallback>
                  <p:oleObj name="Equation" r:id="rId17" imgW="342720" imgH="177480" progId="Equation.DSMT4">
                    <p:embed/>
                    <p:pic>
                      <p:nvPicPr>
                        <p:cNvPr id="0" name="Picture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9675" y="3111500"/>
                          <a:ext cx="498475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19" name="Object 119"/>
            <p:cNvGraphicFramePr>
              <a:graphicFrameLocks noChangeAspect="1"/>
            </p:cNvGraphicFramePr>
            <p:nvPr/>
          </p:nvGraphicFramePr>
          <p:xfrm>
            <a:off x="8099425" y="2217738"/>
            <a:ext cx="39134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49" name="Equation" r:id="rId19" imgW="203040" imgH="228600" progId="Equation.DSMT4">
                    <p:embed/>
                  </p:oleObj>
                </mc:Choice>
                <mc:Fallback>
                  <p:oleObj name="Equation" r:id="rId19" imgW="203040" imgH="228600" progId="Equation.DSMT4">
                    <p:embed/>
                    <p:pic>
                      <p:nvPicPr>
                        <p:cNvPr id="0" name="Picture 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9425" y="2217738"/>
                          <a:ext cx="39134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20" name="Object 120"/>
            <p:cNvGraphicFramePr>
              <a:graphicFrameLocks noChangeAspect="1"/>
            </p:cNvGraphicFramePr>
            <p:nvPr/>
          </p:nvGraphicFramePr>
          <p:xfrm>
            <a:off x="4705415" y="1032412"/>
            <a:ext cx="1301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0" name="Equation" r:id="rId21" imgW="88560" imgH="177480" progId="Equation.DSMT4">
                    <p:embed/>
                  </p:oleObj>
                </mc:Choice>
                <mc:Fallback>
                  <p:oleObj name="Equation" r:id="rId21" imgW="88560" imgH="177480" progId="Equation.DSMT4">
                    <p:embed/>
                    <p:pic>
                      <p:nvPicPr>
                        <p:cNvPr id="0" name="Picture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5415" y="1032412"/>
                          <a:ext cx="130175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21" name="Object 121"/>
            <p:cNvGraphicFramePr>
              <a:graphicFrameLocks noChangeAspect="1"/>
            </p:cNvGraphicFramePr>
            <p:nvPr/>
          </p:nvGraphicFramePr>
          <p:xfrm>
            <a:off x="1909763" y="1712913"/>
            <a:ext cx="465137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1" name="Equation" r:id="rId23" imgW="241200" imgH="228600" progId="Equation.DSMT4">
                    <p:embed/>
                  </p:oleObj>
                </mc:Choice>
                <mc:Fallback>
                  <p:oleObj name="Equation" r:id="rId23" imgW="241200" imgH="228600" progId="Equation.DSMT4">
                    <p:embed/>
                    <p:pic>
                      <p:nvPicPr>
                        <p:cNvPr id="0" name="Picture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763" y="1712913"/>
                          <a:ext cx="465137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22" name="Object 122"/>
            <p:cNvGraphicFramePr>
              <a:graphicFrameLocks noChangeAspect="1"/>
            </p:cNvGraphicFramePr>
            <p:nvPr/>
          </p:nvGraphicFramePr>
          <p:xfrm>
            <a:off x="533400" y="2217738"/>
            <a:ext cx="41592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2" name="Equation" r:id="rId25" imgW="215640" imgH="228600" progId="Equation.DSMT4">
                    <p:embed/>
                  </p:oleObj>
                </mc:Choice>
                <mc:Fallback>
                  <p:oleObj name="Equation" r:id="rId25" imgW="215640" imgH="228600" progId="Equation.DSMT4">
                    <p:embed/>
                    <p:pic>
                      <p:nvPicPr>
                        <p:cNvPr id="0" name="Picture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2217738"/>
                          <a:ext cx="41592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23" name="Object 123"/>
            <p:cNvGraphicFramePr>
              <a:graphicFrameLocks noChangeAspect="1"/>
            </p:cNvGraphicFramePr>
            <p:nvPr/>
          </p:nvGraphicFramePr>
          <p:xfrm>
            <a:off x="982663" y="188436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3" name="Equation" r:id="rId27" imgW="139680" imgH="139680" progId="Equation.DSMT4">
                    <p:embed/>
                  </p:oleObj>
                </mc:Choice>
                <mc:Fallback>
                  <p:oleObj name="Equation" r:id="rId27" imgW="139680" imgH="139680" progId="Equation.DSMT4">
                    <p:embed/>
                    <p:pic>
                      <p:nvPicPr>
                        <p:cNvPr id="0" name="Picture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63" y="188436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24" name="Object 124"/>
            <p:cNvGraphicFramePr>
              <a:graphicFrameLocks noChangeAspect="1"/>
            </p:cNvGraphicFramePr>
            <p:nvPr/>
          </p:nvGraphicFramePr>
          <p:xfrm>
            <a:off x="992188" y="273367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4" name="Equation" r:id="rId29" imgW="139680" imgH="101520" progId="Equation.DSMT4">
                    <p:embed/>
                  </p:oleObj>
                </mc:Choice>
                <mc:Fallback>
                  <p:oleObj name="Equation" r:id="rId29" imgW="139680" imgH="101520" progId="Equation.DSMT4">
                    <p:embed/>
                    <p:pic>
                      <p:nvPicPr>
                        <p:cNvPr id="0" name="Picture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188" y="273367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25" name="Object 125"/>
            <p:cNvGraphicFramePr>
              <a:graphicFrameLocks noChangeAspect="1"/>
            </p:cNvGraphicFramePr>
            <p:nvPr/>
          </p:nvGraphicFramePr>
          <p:xfrm>
            <a:off x="2181225" y="3122613"/>
            <a:ext cx="417513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5" name="Equation" r:id="rId31" imgW="215640" imgH="228600" progId="Equation.DSMT4">
                    <p:embed/>
                  </p:oleObj>
                </mc:Choice>
                <mc:Fallback>
                  <p:oleObj name="Equation" r:id="rId31" imgW="215640" imgH="228600" progId="Equation.DSMT4">
                    <p:embed/>
                    <p:pic>
                      <p:nvPicPr>
                        <p:cNvPr id="0" name="Picture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1225" y="3122613"/>
                          <a:ext cx="417513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6" name="Group 105"/>
          <p:cNvGrpSpPr/>
          <p:nvPr/>
        </p:nvGrpSpPr>
        <p:grpSpPr>
          <a:xfrm>
            <a:off x="4972050" y="4957763"/>
            <a:ext cx="3105150" cy="1265464"/>
            <a:chOff x="4972050" y="4957763"/>
            <a:chExt cx="3105150" cy="1265464"/>
          </a:xfrm>
        </p:grpSpPr>
        <p:sp>
          <p:nvSpPr>
            <p:cNvPr id="281680" name="Freeform 80"/>
            <p:cNvSpPr>
              <a:spLocks/>
            </p:cNvSpPr>
            <p:nvPr/>
          </p:nvSpPr>
          <p:spPr bwMode="auto">
            <a:xfrm>
              <a:off x="5751513" y="5949950"/>
              <a:ext cx="1254125" cy="234950"/>
            </a:xfrm>
            <a:custGeom>
              <a:avLst/>
              <a:gdLst/>
              <a:ahLst/>
              <a:cxnLst>
                <a:cxn ang="0">
                  <a:pos x="790" y="148"/>
                </a:cxn>
                <a:cxn ang="0">
                  <a:pos x="0" y="148"/>
                </a:cxn>
                <a:cxn ang="0">
                  <a:pos x="0" y="0"/>
                </a:cxn>
              </a:cxnLst>
              <a:rect l="0" t="0" r="r" b="b"/>
              <a:pathLst>
                <a:path w="790" h="148">
                  <a:moveTo>
                    <a:pt x="790" y="148"/>
                  </a:moveTo>
                  <a:lnTo>
                    <a:pt x="0" y="148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1" name="Line 81"/>
            <p:cNvSpPr>
              <a:spLocks noChangeShapeType="1"/>
            </p:cNvSpPr>
            <p:nvPr/>
          </p:nvSpPr>
          <p:spPr bwMode="auto">
            <a:xfrm>
              <a:off x="5751513" y="5186363"/>
              <a:ext cx="427037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2" name="Rectangle 82"/>
            <p:cNvSpPr>
              <a:spLocks noChangeArrowheads="1"/>
            </p:cNvSpPr>
            <p:nvPr/>
          </p:nvSpPr>
          <p:spPr bwMode="auto">
            <a:xfrm>
              <a:off x="6176963" y="4957763"/>
              <a:ext cx="628650" cy="5127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3" name="Rectangle 83"/>
            <p:cNvSpPr>
              <a:spLocks noChangeArrowheads="1"/>
            </p:cNvSpPr>
            <p:nvPr/>
          </p:nvSpPr>
          <p:spPr bwMode="auto">
            <a:xfrm>
              <a:off x="6176963" y="4957763"/>
              <a:ext cx="628650" cy="512763"/>
            </a:xfrm>
            <a:prstGeom prst="rect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6" name="Line 86"/>
            <p:cNvSpPr>
              <a:spLocks noChangeShapeType="1"/>
            </p:cNvSpPr>
            <p:nvPr/>
          </p:nvSpPr>
          <p:spPr bwMode="auto">
            <a:xfrm flipH="1">
              <a:off x="6929438" y="5214980"/>
              <a:ext cx="442912" cy="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7" name="Freeform 87"/>
            <p:cNvSpPr>
              <a:spLocks/>
            </p:cNvSpPr>
            <p:nvPr/>
          </p:nvSpPr>
          <p:spPr bwMode="auto">
            <a:xfrm>
              <a:off x="6961188" y="5168900"/>
              <a:ext cx="88900" cy="889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49"/>
                </a:cxn>
                <a:cxn ang="0">
                  <a:pos x="150" y="75"/>
                </a:cxn>
              </a:cxnLst>
              <a:rect l="0" t="0" r="r" b="b"/>
              <a:pathLst>
                <a:path w="150" h="149">
                  <a:moveTo>
                    <a:pt x="150" y="75"/>
                  </a:moveTo>
                  <a:cubicBezTo>
                    <a:pt x="150" y="33"/>
                    <a:pt x="117" y="0"/>
                    <a:pt x="75" y="0"/>
                  </a:cubicBezTo>
                  <a:cubicBezTo>
                    <a:pt x="34" y="0"/>
                    <a:pt x="0" y="33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49"/>
                    <a:pt x="75" y="149"/>
                  </a:cubicBezTo>
                  <a:cubicBezTo>
                    <a:pt x="117" y="149"/>
                    <a:pt x="150" y="116"/>
                    <a:pt x="150" y="7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8" name="Line 88"/>
            <p:cNvSpPr>
              <a:spLocks noChangeShapeType="1"/>
            </p:cNvSpPr>
            <p:nvPr/>
          </p:nvSpPr>
          <p:spPr bwMode="auto">
            <a:xfrm>
              <a:off x="6834188" y="5213350"/>
              <a:ext cx="228600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89" name="Line 89"/>
            <p:cNvSpPr>
              <a:spLocks noChangeShapeType="1"/>
            </p:cNvSpPr>
            <p:nvPr/>
          </p:nvSpPr>
          <p:spPr bwMode="auto">
            <a:xfrm flipH="1">
              <a:off x="7050088" y="6187486"/>
              <a:ext cx="342900" cy="1588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0" name="Freeform 90"/>
            <p:cNvSpPr>
              <a:spLocks/>
            </p:cNvSpPr>
            <p:nvPr/>
          </p:nvSpPr>
          <p:spPr bwMode="auto">
            <a:xfrm>
              <a:off x="7005638" y="6134327"/>
              <a:ext cx="90487" cy="889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49"/>
                </a:cxn>
                <a:cxn ang="0">
                  <a:pos x="150" y="75"/>
                </a:cxn>
              </a:cxnLst>
              <a:rect l="0" t="0" r="r" b="b"/>
              <a:pathLst>
                <a:path w="150" h="149">
                  <a:moveTo>
                    <a:pt x="150" y="75"/>
                  </a:moveTo>
                  <a:cubicBezTo>
                    <a:pt x="150" y="33"/>
                    <a:pt x="117" y="0"/>
                    <a:pt x="75" y="0"/>
                  </a:cubicBezTo>
                  <a:cubicBezTo>
                    <a:pt x="34" y="0"/>
                    <a:pt x="0" y="33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49"/>
                    <a:pt x="75" y="149"/>
                  </a:cubicBezTo>
                  <a:cubicBezTo>
                    <a:pt x="117" y="149"/>
                    <a:pt x="150" y="116"/>
                    <a:pt x="150" y="75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1" name="Freeform 91"/>
            <p:cNvSpPr>
              <a:spLocks/>
            </p:cNvSpPr>
            <p:nvPr/>
          </p:nvSpPr>
          <p:spPr bwMode="auto">
            <a:xfrm>
              <a:off x="5519738" y="5470525"/>
              <a:ext cx="457200" cy="457200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384" y="0"/>
                </a:cxn>
                <a:cxn ang="0">
                  <a:pos x="768" y="384"/>
                </a:cxn>
                <a:cxn ang="0">
                  <a:pos x="768" y="384"/>
                </a:cxn>
                <a:cxn ang="0">
                  <a:pos x="384" y="768"/>
                </a:cxn>
                <a:cxn ang="0">
                  <a:pos x="0" y="384"/>
                </a:cxn>
              </a:cxnLst>
              <a:rect l="0" t="0" r="r" b="b"/>
              <a:pathLst>
                <a:path w="768" h="768">
                  <a:moveTo>
                    <a:pt x="0" y="384"/>
                  </a:moveTo>
                  <a:cubicBezTo>
                    <a:pt x="0" y="171"/>
                    <a:pt x="172" y="0"/>
                    <a:pt x="384" y="0"/>
                  </a:cubicBezTo>
                  <a:cubicBezTo>
                    <a:pt x="596" y="0"/>
                    <a:pt x="768" y="171"/>
                    <a:pt x="768" y="384"/>
                  </a:cubicBezTo>
                  <a:cubicBezTo>
                    <a:pt x="768" y="384"/>
                    <a:pt x="768" y="384"/>
                    <a:pt x="768" y="384"/>
                  </a:cubicBezTo>
                  <a:cubicBezTo>
                    <a:pt x="768" y="596"/>
                    <a:pt x="596" y="768"/>
                    <a:pt x="384" y="768"/>
                  </a:cubicBezTo>
                  <a:cubicBezTo>
                    <a:pt x="172" y="768"/>
                    <a:pt x="0" y="596"/>
                    <a:pt x="0" y="384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2" name="Freeform 92"/>
            <p:cNvSpPr>
              <a:spLocks/>
            </p:cNvSpPr>
            <p:nvPr/>
          </p:nvSpPr>
          <p:spPr bwMode="auto">
            <a:xfrm>
              <a:off x="5519738" y="5470525"/>
              <a:ext cx="457200" cy="4572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44" y="0"/>
                </a:cxn>
                <a:cxn ang="0">
                  <a:pos x="288" y="144"/>
                </a:cxn>
                <a:cxn ang="0">
                  <a:pos x="288" y="144"/>
                </a:cxn>
                <a:cxn ang="0">
                  <a:pos x="144" y="288"/>
                </a:cxn>
                <a:cxn ang="0">
                  <a:pos x="0" y="144"/>
                </a:cxn>
              </a:cxnLst>
              <a:rect l="0" t="0" r="r" b="b"/>
              <a:pathLst>
                <a:path w="288" h="288">
                  <a:moveTo>
                    <a:pt x="0" y="144"/>
                  </a:moveTo>
                  <a:cubicBezTo>
                    <a:pt x="0" y="64"/>
                    <a:pt x="65" y="0"/>
                    <a:pt x="144" y="0"/>
                  </a:cubicBezTo>
                  <a:cubicBezTo>
                    <a:pt x="223" y="0"/>
                    <a:pt x="288" y="64"/>
                    <a:pt x="288" y="144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224"/>
                    <a:pt x="223" y="288"/>
                    <a:pt x="144" y="288"/>
                  </a:cubicBezTo>
                  <a:cubicBezTo>
                    <a:pt x="65" y="288"/>
                    <a:pt x="0" y="224"/>
                    <a:pt x="0" y="144"/>
                  </a:cubicBez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3" name="Freeform 93"/>
            <p:cNvSpPr>
              <a:spLocks noEditPoints="1"/>
            </p:cNvSpPr>
            <p:nvPr/>
          </p:nvSpPr>
          <p:spPr bwMode="auto">
            <a:xfrm>
              <a:off x="5595938" y="5622925"/>
              <a:ext cx="304800" cy="152400"/>
            </a:xfrm>
            <a:custGeom>
              <a:avLst/>
              <a:gdLst/>
              <a:ahLst/>
              <a:cxnLst>
                <a:cxn ang="0">
                  <a:pos x="256" y="128"/>
                </a:cxn>
                <a:cxn ang="0">
                  <a:pos x="384" y="256"/>
                </a:cxn>
                <a:cxn ang="0">
                  <a:pos x="512" y="128"/>
                </a:cxn>
                <a:cxn ang="0">
                  <a:pos x="512" y="128"/>
                </a:cxn>
                <a:cxn ang="0">
                  <a:pos x="0" y="128"/>
                </a:cxn>
                <a:cxn ang="0">
                  <a:pos x="128" y="0"/>
                </a:cxn>
                <a:cxn ang="0">
                  <a:pos x="256" y="128"/>
                </a:cxn>
                <a:cxn ang="0">
                  <a:pos x="256" y="128"/>
                </a:cxn>
              </a:cxnLst>
              <a:rect l="0" t="0" r="r" b="b"/>
              <a:pathLst>
                <a:path w="512" h="256">
                  <a:moveTo>
                    <a:pt x="256" y="128"/>
                  </a:moveTo>
                  <a:cubicBezTo>
                    <a:pt x="256" y="198"/>
                    <a:pt x="314" y="256"/>
                    <a:pt x="384" y="256"/>
                  </a:cubicBezTo>
                  <a:cubicBezTo>
                    <a:pt x="455" y="256"/>
                    <a:pt x="512" y="198"/>
                    <a:pt x="512" y="128"/>
                  </a:cubicBezTo>
                  <a:cubicBezTo>
                    <a:pt x="512" y="128"/>
                    <a:pt x="512" y="128"/>
                    <a:pt x="512" y="128"/>
                  </a:cubicBezTo>
                  <a:moveTo>
                    <a:pt x="0" y="128"/>
                  </a:moveTo>
                  <a:cubicBezTo>
                    <a:pt x="0" y="57"/>
                    <a:pt x="58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28"/>
                    <a:pt x="256" y="128"/>
                    <a:pt x="256" y="128"/>
                  </a:cubicBez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7" name="Line 97"/>
            <p:cNvSpPr>
              <a:spLocks noChangeShapeType="1"/>
            </p:cNvSpPr>
            <p:nvPr/>
          </p:nvSpPr>
          <p:spPr bwMode="auto">
            <a:xfrm flipH="1">
              <a:off x="5745163" y="5186363"/>
              <a:ext cx="6350" cy="28416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8" name="Freeform 98"/>
            <p:cNvSpPr>
              <a:spLocks/>
            </p:cNvSpPr>
            <p:nvPr/>
          </p:nvSpPr>
          <p:spPr bwMode="auto">
            <a:xfrm>
              <a:off x="7348538" y="5205509"/>
              <a:ext cx="428625" cy="2333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" y="0"/>
                </a:cxn>
                <a:cxn ang="0">
                  <a:pos x="270" y="147"/>
                </a:cxn>
              </a:cxnLst>
              <a:rect l="0" t="0" r="r" b="b"/>
              <a:pathLst>
                <a:path w="270" h="147">
                  <a:moveTo>
                    <a:pt x="0" y="0"/>
                  </a:moveTo>
                  <a:lnTo>
                    <a:pt x="270" y="0"/>
                  </a:lnTo>
                  <a:lnTo>
                    <a:pt x="270" y="147"/>
                  </a:ln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699" name="Line 99"/>
            <p:cNvSpPr>
              <a:spLocks noChangeShapeType="1"/>
            </p:cNvSpPr>
            <p:nvPr/>
          </p:nvSpPr>
          <p:spPr bwMode="auto">
            <a:xfrm flipH="1">
              <a:off x="7348537" y="6195197"/>
              <a:ext cx="428625" cy="0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700" name="Line 100"/>
            <p:cNvSpPr>
              <a:spLocks noChangeShapeType="1"/>
            </p:cNvSpPr>
            <p:nvPr/>
          </p:nvSpPr>
          <p:spPr bwMode="auto">
            <a:xfrm flipV="1">
              <a:off x="7778750" y="5957887"/>
              <a:ext cx="0" cy="237309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701" name="Rectangle 101"/>
            <p:cNvSpPr>
              <a:spLocks noChangeArrowheads="1"/>
            </p:cNvSpPr>
            <p:nvPr/>
          </p:nvSpPr>
          <p:spPr bwMode="auto">
            <a:xfrm>
              <a:off x="7448550" y="5445125"/>
              <a:ext cx="628650" cy="5127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702" name="Rectangle 102"/>
            <p:cNvSpPr>
              <a:spLocks noChangeArrowheads="1"/>
            </p:cNvSpPr>
            <p:nvPr/>
          </p:nvSpPr>
          <p:spPr bwMode="auto">
            <a:xfrm>
              <a:off x="7448550" y="5445125"/>
              <a:ext cx="628650" cy="512763"/>
            </a:xfrm>
            <a:prstGeom prst="rect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98" name="Object 122"/>
            <p:cNvGraphicFramePr>
              <a:graphicFrameLocks noChangeAspect="1"/>
            </p:cNvGraphicFramePr>
            <p:nvPr/>
          </p:nvGraphicFramePr>
          <p:xfrm>
            <a:off x="4972050" y="5532438"/>
            <a:ext cx="41592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6" name="Equation" r:id="rId33" imgW="215640" imgH="228600" progId="Equation.DSMT4">
                    <p:embed/>
                  </p:oleObj>
                </mc:Choice>
                <mc:Fallback>
                  <p:oleObj name="Equation" r:id="rId33" imgW="215640" imgH="228600" progId="Equation.DSMT4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2050" y="5532438"/>
                          <a:ext cx="41592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121"/>
            <p:cNvGraphicFramePr>
              <a:graphicFrameLocks noChangeAspect="1"/>
            </p:cNvGraphicFramePr>
            <p:nvPr/>
          </p:nvGraphicFramePr>
          <p:xfrm>
            <a:off x="6291263" y="4999038"/>
            <a:ext cx="465137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7" name="Equation" r:id="rId35" imgW="241200" imgH="228600" progId="Equation.DSMT4">
                    <p:embed/>
                  </p:oleObj>
                </mc:Choice>
                <mc:Fallback>
                  <p:oleObj name="Equation" r:id="rId35" imgW="241200" imgH="228600" progId="Equation.DSMT4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1263" y="4999038"/>
                          <a:ext cx="465137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0" name="Object 119"/>
            <p:cNvGraphicFramePr>
              <a:graphicFrameLocks noChangeAspect="1"/>
            </p:cNvGraphicFramePr>
            <p:nvPr/>
          </p:nvGraphicFramePr>
          <p:xfrm>
            <a:off x="7573963" y="5484813"/>
            <a:ext cx="41592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8" name="Equation" r:id="rId37" imgW="215640" imgH="228600" progId="Equation.DSMT4">
                    <p:embed/>
                  </p:oleObj>
                </mc:Choice>
                <mc:Fallback>
                  <p:oleObj name="Equation" r:id="rId37" imgW="215640" imgH="228600" progId="Equation.DSMT4">
                    <p:embed/>
                    <p:pic>
                      <p:nvPicPr>
                        <p:cNvPr id="0" name="Picture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73963" y="5484813"/>
                          <a:ext cx="41592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22"/>
            <p:cNvGraphicFramePr>
              <a:graphicFrameLocks noChangeAspect="1"/>
            </p:cNvGraphicFramePr>
            <p:nvPr/>
          </p:nvGraphicFramePr>
          <p:xfrm>
            <a:off x="6372225" y="5572125"/>
            <a:ext cx="6064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9" name="Equation" r:id="rId39" imgW="419040" imgH="253800" progId="Equation.DSMT4">
                    <p:embed/>
                  </p:oleObj>
                </mc:Choice>
                <mc:Fallback>
                  <p:oleObj name="Equation" r:id="rId39" imgW="419040" imgH="253800" progId="Equation.DSMT4">
                    <p:embed/>
                    <p:pic>
                      <p:nvPicPr>
                        <p:cNvPr id="0" name="Picture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72225" y="5572125"/>
                          <a:ext cx="6064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23"/>
            <p:cNvGraphicFramePr>
              <a:graphicFrameLocks noChangeAspect="1"/>
            </p:cNvGraphicFramePr>
            <p:nvPr/>
          </p:nvGraphicFramePr>
          <p:xfrm>
            <a:off x="5335588" y="51419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60" name="Equation" r:id="rId41" imgW="139680" imgH="139680" progId="Equation.DSMT4">
                    <p:embed/>
                  </p:oleObj>
                </mc:Choice>
                <mc:Fallback>
                  <p:oleObj name="Equation" r:id="rId41" imgW="139680" imgH="139680" progId="Equation.DSMT4">
                    <p:embed/>
                    <p:pic>
                      <p:nvPicPr>
                        <p:cNvPr id="0" name="Picture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5588" y="51419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1731" name="Object 131"/>
            <p:cNvGraphicFramePr>
              <a:graphicFrameLocks noChangeAspect="1"/>
            </p:cNvGraphicFramePr>
            <p:nvPr/>
          </p:nvGraphicFramePr>
          <p:xfrm>
            <a:off x="5335588" y="600075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61" name="Equation" r:id="rId43" imgW="139680" imgH="101520" progId="Equation.DSMT4">
                    <p:embed/>
                  </p:oleObj>
                </mc:Choice>
                <mc:Fallback>
                  <p:oleObj name="Equation" r:id="rId43" imgW="139680" imgH="101520" progId="Equation.DSMT4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5588" y="600075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" name="Object 28"/>
            <p:cNvGraphicFramePr>
              <a:graphicFrameLocks noChangeAspect="1"/>
            </p:cNvGraphicFramePr>
            <p:nvPr/>
          </p:nvGraphicFramePr>
          <p:xfrm>
            <a:off x="7078663" y="5332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62" name="Equation" r:id="rId45" imgW="139680" imgH="139680" progId="Equation.DSMT4">
                    <p:embed/>
                  </p:oleObj>
                </mc:Choice>
                <mc:Fallback>
                  <p:oleObj name="Equation" r:id="rId45" imgW="139680" imgH="139680" progId="Equation.DSMT4">
                    <p:embed/>
                    <p:pic>
                      <p:nvPicPr>
                        <p:cNvPr id="0" name="Picture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8663" y="5332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" name="Object 117"/>
            <p:cNvGraphicFramePr>
              <a:graphicFrameLocks noChangeAspect="1"/>
            </p:cNvGraphicFramePr>
            <p:nvPr/>
          </p:nvGraphicFramePr>
          <p:xfrm>
            <a:off x="7050088" y="58293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63" name="Equation" r:id="rId46" imgW="139680" imgH="101520" progId="Equation.DSMT4">
                    <p:embed/>
                  </p:oleObj>
                </mc:Choice>
                <mc:Fallback>
                  <p:oleObj name="Equation" r:id="rId46" imgW="139680" imgH="101520" progId="Equation.DSMT4">
                    <p:embed/>
                    <p:pic>
                      <p:nvPicPr>
                        <p:cNvPr id="0" name="Picture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0088" y="58293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009650" y="4678363"/>
          <a:ext cx="6889750" cy="160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4" name="Equation" r:id="rId4" imgW="4483080" imgH="1041120" progId="Equation.DSMT4">
                  <p:embed/>
                </p:oleObj>
              </mc:Choice>
              <mc:Fallback>
                <p:oleObj name="Equation" r:id="rId4" imgW="4483080" imgH="1041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4678363"/>
                        <a:ext cx="6889750" cy="160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373063" y="105585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Transmission Line (cont.)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920750" y="1372523"/>
            <a:ext cx="7646348" cy="2566277"/>
            <a:chOff x="777875" y="3087023"/>
            <a:chExt cx="7646348" cy="2566277"/>
          </a:xfrm>
        </p:grpSpPr>
        <p:sp>
          <p:nvSpPr>
            <p:cNvPr id="104" name="Arc 8"/>
            <p:cNvSpPr>
              <a:spLocks/>
            </p:cNvSpPr>
            <p:nvPr/>
          </p:nvSpPr>
          <p:spPr bwMode="auto">
            <a:xfrm>
              <a:off x="4199886" y="3499063"/>
              <a:ext cx="190500" cy="396875"/>
            </a:xfrm>
            <a:custGeom>
              <a:avLst/>
              <a:gdLst>
                <a:gd name="T0" fmla="*/ 120 w 43198"/>
                <a:gd name="T1" fmla="*/ 104 h 36493"/>
                <a:gd name="T2" fmla="*/ 17 w 43198"/>
                <a:gd name="T3" fmla="*/ 0 h 36493"/>
                <a:gd name="T4" fmla="*/ 60 w 43198"/>
                <a:gd name="T5" fmla="*/ 102 h 36493"/>
                <a:gd name="T6" fmla="*/ 0 60000 65536"/>
                <a:gd name="T7" fmla="*/ 0 60000 65536"/>
                <a:gd name="T8" fmla="*/ 0 60000 65536"/>
                <a:gd name="T9" fmla="*/ 0 w 43198"/>
                <a:gd name="T10" fmla="*/ 0 h 36493"/>
                <a:gd name="T11" fmla="*/ 43198 w 43198"/>
                <a:gd name="T12" fmla="*/ 36493 h 3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6493" fill="none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</a:path>
                <a:path w="43198" h="36493" stroke="0" extrusionOk="0">
                  <a:moveTo>
                    <a:pt x="43198" y="15171"/>
                  </a:moveTo>
                  <a:cubicBezTo>
                    <a:pt x="43046" y="26990"/>
                    <a:pt x="33420" y="36492"/>
                    <a:pt x="21600" y="36493"/>
                  </a:cubicBezTo>
                  <a:cubicBezTo>
                    <a:pt x="9670" y="36493"/>
                    <a:pt x="0" y="26822"/>
                    <a:pt x="0" y="14893"/>
                  </a:cubicBezTo>
                  <a:cubicBezTo>
                    <a:pt x="-1" y="9348"/>
                    <a:pt x="2132" y="4016"/>
                    <a:pt x="5955" y="0"/>
                  </a:cubicBezTo>
                  <a:lnTo>
                    <a:pt x="21600" y="1489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rc 10"/>
            <p:cNvSpPr>
              <a:spLocks/>
            </p:cNvSpPr>
            <p:nvPr/>
          </p:nvSpPr>
          <p:spPr bwMode="auto">
            <a:xfrm>
              <a:off x="4071298" y="3492713"/>
              <a:ext cx="192087" cy="423862"/>
            </a:xfrm>
            <a:custGeom>
              <a:avLst/>
              <a:gdLst>
                <a:gd name="T0" fmla="*/ 95 w 43200"/>
                <a:gd name="T1" fmla="*/ 0 h 39465"/>
                <a:gd name="T2" fmla="*/ 21 w 43200"/>
                <a:gd name="T3" fmla="*/ 9 h 39465"/>
                <a:gd name="T4" fmla="*/ 61 w 43200"/>
                <a:gd name="T5" fmla="*/ 121 h 3946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9465"/>
                <a:gd name="T11" fmla="*/ 43200 w 43200"/>
                <a:gd name="T12" fmla="*/ 39465 h 394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9465" fill="none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</a:path>
                <a:path w="43200" h="39465" stroke="0" extrusionOk="0">
                  <a:moveTo>
                    <a:pt x="33740" y="0"/>
                  </a:moveTo>
                  <a:cubicBezTo>
                    <a:pt x="39657" y="4021"/>
                    <a:pt x="43200" y="10711"/>
                    <a:pt x="43200" y="17865"/>
                  </a:cubicBezTo>
                  <a:cubicBezTo>
                    <a:pt x="43200" y="29794"/>
                    <a:pt x="33529" y="39465"/>
                    <a:pt x="21600" y="39465"/>
                  </a:cubicBezTo>
                  <a:cubicBezTo>
                    <a:pt x="9670" y="39465"/>
                    <a:pt x="0" y="29794"/>
                    <a:pt x="0" y="17865"/>
                  </a:cubicBezTo>
                  <a:cubicBezTo>
                    <a:pt x="-1" y="11513"/>
                    <a:pt x="2795" y="5483"/>
                    <a:pt x="7643" y="1378"/>
                  </a:cubicBezTo>
                  <a:lnTo>
                    <a:pt x="21600" y="1786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Arc 11"/>
            <p:cNvSpPr>
              <a:spLocks/>
            </p:cNvSpPr>
            <p:nvPr/>
          </p:nvSpPr>
          <p:spPr bwMode="auto">
            <a:xfrm>
              <a:off x="3949061" y="3510175"/>
              <a:ext cx="190500" cy="406400"/>
            </a:xfrm>
            <a:custGeom>
              <a:avLst/>
              <a:gdLst>
                <a:gd name="T0" fmla="*/ 101 w 43200"/>
                <a:gd name="T1" fmla="*/ 0 h 37507"/>
                <a:gd name="T2" fmla="*/ 18 w 43200"/>
                <a:gd name="T3" fmla="*/ 3 h 37507"/>
                <a:gd name="T4" fmla="*/ 60 w 43200"/>
                <a:gd name="T5" fmla="*/ 109 h 37507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507"/>
                <a:gd name="T11" fmla="*/ 43200 w 43200"/>
                <a:gd name="T12" fmla="*/ 37507 h 375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507" fill="none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</a:path>
                <a:path w="43200" h="37507" stroke="0" extrusionOk="0">
                  <a:moveTo>
                    <a:pt x="36212" y="-1"/>
                  </a:moveTo>
                  <a:cubicBezTo>
                    <a:pt x="40665" y="4090"/>
                    <a:pt x="43200" y="9860"/>
                    <a:pt x="43200" y="15907"/>
                  </a:cubicBezTo>
                  <a:cubicBezTo>
                    <a:pt x="43200" y="27836"/>
                    <a:pt x="33529" y="37507"/>
                    <a:pt x="21600" y="37507"/>
                  </a:cubicBezTo>
                  <a:cubicBezTo>
                    <a:pt x="9670" y="37507"/>
                    <a:pt x="0" y="27836"/>
                    <a:pt x="0" y="15907"/>
                  </a:cubicBezTo>
                  <a:cubicBezTo>
                    <a:pt x="-1" y="10106"/>
                    <a:pt x="2332" y="4550"/>
                    <a:pt x="6473" y="488"/>
                  </a:cubicBezTo>
                  <a:lnTo>
                    <a:pt x="21600" y="1590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Arc 12"/>
            <p:cNvSpPr>
              <a:spLocks/>
            </p:cNvSpPr>
            <p:nvPr/>
          </p:nvSpPr>
          <p:spPr bwMode="auto">
            <a:xfrm>
              <a:off x="3814123" y="3514938"/>
              <a:ext cx="192087" cy="404812"/>
            </a:xfrm>
            <a:custGeom>
              <a:avLst/>
              <a:gdLst>
                <a:gd name="T0" fmla="*/ 103 w 43200"/>
                <a:gd name="T1" fmla="*/ 3 h 37395"/>
                <a:gd name="T2" fmla="*/ 19 w 43200"/>
                <a:gd name="T3" fmla="*/ 0 h 37395"/>
                <a:gd name="T4" fmla="*/ 61 w 43200"/>
                <a:gd name="T5" fmla="*/ 108 h 37395"/>
                <a:gd name="T6" fmla="*/ 0 60000 65536"/>
                <a:gd name="T7" fmla="*/ 0 60000 65536"/>
                <a:gd name="T8" fmla="*/ 0 60000 65536"/>
                <a:gd name="T9" fmla="*/ 0 w 43200"/>
                <a:gd name="T10" fmla="*/ 0 h 37395"/>
                <a:gd name="T11" fmla="*/ 43200 w 43200"/>
                <a:gd name="T12" fmla="*/ 37395 h 37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37395" fill="none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</a:path>
                <a:path w="43200" h="37395" stroke="0" extrusionOk="0">
                  <a:moveTo>
                    <a:pt x="36720" y="369"/>
                  </a:moveTo>
                  <a:cubicBezTo>
                    <a:pt x="40864" y="4432"/>
                    <a:pt x="43200" y="9991"/>
                    <a:pt x="43200" y="15795"/>
                  </a:cubicBezTo>
                  <a:cubicBezTo>
                    <a:pt x="43200" y="27724"/>
                    <a:pt x="33529" y="37395"/>
                    <a:pt x="21600" y="37395"/>
                  </a:cubicBezTo>
                  <a:cubicBezTo>
                    <a:pt x="9670" y="37395"/>
                    <a:pt x="0" y="27724"/>
                    <a:pt x="0" y="15795"/>
                  </a:cubicBezTo>
                  <a:cubicBezTo>
                    <a:pt x="-1" y="9805"/>
                    <a:pt x="2486" y="4085"/>
                    <a:pt x="6866" y="0"/>
                  </a:cubicBezTo>
                  <a:lnTo>
                    <a:pt x="21600" y="15795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rc 13"/>
            <p:cNvSpPr>
              <a:spLocks/>
            </p:cNvSpPr>
            <p:nvPr/>
          </p:nvSpPr>
          <p:spPr bwMode="auto">
            <a:xfrm>
              <a:off x="3683948" y="3519700"/>
              <a:ext cx="190500" cy="412750"/>
            </a:xfrm>
            <a:custGeom>
              <a:avLst/>
              <a:gdLst>
                <a:gd name="T0" fmla="*/ 99 w 43198"/>
                <a:gd name="T1" fmla="*/ 0 h 37968"/>
                <a:gd name="T2" fmla="*/ 0 w 43198"/>
                <a:gd name="T3" fmla="*/ 114 h 37968"/>
                <a:gd name="T4" fmla="*/ 60 w 43198"/>
                <a:gd name="T5" fmla="*/ 112 h 37968"/>
                <a:gd name="T6" fmla="*/ 0 60000 65536"/>
                <a:gd name="T7" fmla="*/ 0 60000 65536"/>
                <a:gd name="T8" fmla="*/ 0 60000 65536"/>
                <a:gd name="T9" fmla="*/ 0 w 43198"/>
                <a:gd name="T10" fmla="*/ 0 h 37968"/>
                <a:gd name="T11" fmla="*/ 43198 w 43198"/>
                <a:gd name="T12" fmla="*/ 37968 h 379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8" h="37968" fill="none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</a:path>
                <a:path w="43198" h="37968" stroke="0" extrusionOk="0">
                  <a:moveTo>
                    <a:pt x="35692" y="-1"/>
                  </a:moveTo>
                  <a:cubicBezTo>
                    <a:pt x="40457" y="4103"/>
                    <a:pt x="43198" y="10079"/>
                    <a:pt x="43198" y="16368"/>
                  </a:cubicBezTo>
                  <a:cubicBezTo>
                    <a:pt x="43198" y="28297"/>
                    <a:pt x="33527" y="37968"/>
                    <a:pt x="21598" y="37968"/>
                  </a:cubicBezTo>
                  <a:cubicBezTo>
                    <a:pt x="9794" y="37968"/>
                    <a:pt x="176" y="28492"/>
                    <a:pt x="0" y="16689"/>
                  </a:cubicBezTo>
                  <a:lnTo>
                    <a:pt x="21598" y="1636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4"/>
            <p:cNvSpPr>
              <a:spLocks noChangeShapeType="1"/>
            </p:cNvSpPr>
            <p:nvPr/>
          </p:nvSpPr>
          <p:spPr bwMode="auto">
            <a:xfrm>
              <a:off x="4390386" y="3673688"/>
              <a:ext cx="28844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" name="Line 32"/>
            <p:cNvSpPr>
              <a:spLocks noChangeShapeType="1"/>
            </p:cNvSpPr>
            <p:nvPr/>
          </p:nvSpPr>
          <p:spPr bwMode="auto">
            <a:xfrm>
              <a:off x="1172523" y="3729250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4" name="Oval 33"/>
            <p:cNvSpPr>
              <a:spLocks noChangeArrowheads="1"/>
            </p:cNvSpPr>
            <p:nvPr/>
          </p:nvSpPr>
          <p:spPr bwMode="auto">
            <a:xfrm>
              <a:off x="1112198" y="3692738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25" name="Line 37"/>
            <p:cNvSpPr>
              <a:spLocks noChangeShapeType="1"/>
            </p:cNvSpPr>
            <p:nvPr/>
          </p:nvSpPr>
          <p:spPr bwMode="auto">
            <a:xfrm flipV="1">
              <a:off x="1771011" y="3554625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6" name="Line 38"/>
            <p:cNvSpPr>
              <a:spLocks noChangeShapeType="1"/>
            </p:cNvSpPr>
            <p:nvPr/>
          </p:nvSpPr>
          <p:spPr bwMode="auto">
            <a:xfrm flipV="1">
              <a:off x="18805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" name="Line 50"/>
            <p:cNvSpPr>
              <a:spLocks noChangeShapeType="1"/>
            </p:cNvSpPr>
            <p:nvPr/>
          </p:nvSpPr>
          <p:spPr bwMode="auto">
            <a:xfrm flipV="1">
              <a:off x="2032948" y="35593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" name="Line 51"/>
            <p:cNvSpPr>
              <a:spLocks noChangeShapeType="1"/>
            </p:cNvSpPr>
            <p:nvPr/>
          </p:nvSpPr>
          <p:spPr bwMode="auto">
            <a:xfrm flipV="1">
              <a:off x="2191698" y="3559388"/>
              <a:ext cx="98425" cy="282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" name="Line 52"/>
            <p:cNvSpPr>
              <a:spLocks noChangeShapeType="1"/>
            </p:cNvSpPr>
            <p:nvPr/>
          </p:nvSpPr>
          <p:spPr bwMode="auto">
            <a:xfrm flipV="1">
              <a:off x="2342511" y="3549863"/>
              <a:ext cx="100012" cy="290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0" name="Line 53"/>
            <p:cNvSpPr>
              <a:spLocks noChangeShapeType="1"/>
            </p:cNvSpPr>
            <p:nvPr/>
          </p:nvSpPr>
          <p:spPr bwMode="auto">
            <a:xfrm flipH="1" flipV="1">
              <a:off x="2436173" y="3556213"/>
              <a:ext cx="44450" cy="1476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1" name="Line 54"/>
            <p:cNvSpPr>
              <a:spLocks noChangeShapeType="1"/>
            </p:cNvSpPr>
            <p:nvPr/>
          </p:nvSpPr>
          <p:spPr bwMode="auto">
            <a:xfrm rot="19163305" flipV="1">
              <a:off x="1931348" y="358796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" name="Line 55"/>
            <p:cNvSpPr>
              <a:spLocks noChangeShapeType="1"/>
            </p:cNvSpPr>
            <p:nvPr/>
          </p:nvSpPr>
          <p:spPr bwMode="auto">
            <a:xfrm rot="19163305" flipV="1">
              <a:off x="20885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" name="Line 56"/>
            <p:cNvSpPr>
              <a:spLocks noChangeShapeType="1"/>
            </p:cNvSpPr>
            <p:nvPr/>
          </p:nvSpPr>
          <p:spPr bwMode="auto">
            <a:xfrm rot="19163305" flipV="1">
              <a:off x="2240911" y="356415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 rot="19163305" flipV="1">
              <a:off x="1783711" y="3568913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5" name="Line 71"/>
            <p:cNvSpPr>
              <a:spLocks noChangeShapeType="1"/>
            </p:cNvSpPr>
            <p:nvPr/>
          </p:nvSpPr>
          <p:spPr bwMode="auto">
            <a:xfrm rot="5366684">
              <a:off x="4771386" y="5318338"/>
              <a:ext cx="6048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" name="Line 72"/>
            <p:cNvSpPr>
              <a:spLocks noChangeShapeType="1"/>
            </p:cNvSpPr>
            <p:nvPr/>
          </p:nvSpPr>
          <p:spPr bwMode="auto">
            <a:xfrm rot="5366684">
              <a:off x="4717411" y="3992775"/>
              <a:ext cx="639762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" name="Line 74"/>
            <p:cNvSpPr>
              <a:spLocks noChangeShapeType="1"/>
            </p:cNvSpPr>
            <p:nvPr/>
          </p:nvSpPr>
          <p:spPr bwMode="auto">
            <a:xfrm rot="5366684" flipV="1">
              <a:off x="5095236" y="4257888"/>
              <a:ext cx="666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" name="Line 75"/>
            <p:cNvSpPr>
              <a:spLocks noChangeShapeType="1"/>
            </p:cNvSpPr>
            <p:nvPr/>
          </p:nvSpPr>
          <p:spPr bwMode="auto">
            <a:xfrm rot="5366684" flipV="1">
              <a:off x="5007923" y="43229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9" name="Line 76"/>
            <p:cNvSpPr>
              <a:spLocks noChangeShapeType="1"/>
            </p:cNvSpPr>
            <p:nvPr/>
          </p:nvSpPr>
          <p:spPr bwMode="auto">
            <a:xfrm rot="5366684" flipV="1">
              <a:off x="5007923" y="44753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0" name="Line 77"/>
            <p:cNvSpPr>
              <a:spLocks noChangeShapeType="1"/>
            </p:cNvSpPr>
            <p:nvPr/>
          </p:nvSpPr>
          <p:spPr bwMode="auto">
            <a:xfrm rot="5366684" flipV="1">
              <a:off x="5009511" y="4627775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1" name="Line 78"/>
            <p:cNvSpPr>
              <a:spLocks noChangeShapeType="1"/>
            </p:cNvSpPr>
            <p:nvPr/>
          </p:nvSpPr>
          <p:spPr bwMode="auto">
            <a:xfrm rot="5366684" flipV="1">
              <a:off x="5020623" y="4778588"/>
              <a:ext cx="104775" cy="300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2" name="Line 79"/>
            <p:cNvSpPr>
              <a:spLocks noChangeShapeType="1"/>
            </p:cNvSpPr>
            <p:nvPr/>
          </p:nvSpPr>
          <p:spPr bwMode="auto">
            <a:xfrm rot="5366684" flipH="1" flipV="1">
              <a:off x="5123811" y="4926225"/>
              <a:ext cx="34925" cy="144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" name="Line 80"/>
            <p:cNvSpPr>
              <a:spLocks noChangeShapeType="1"/>
            </p:cNvSpPr>
            <p:nvPr/>
          </p:nvSpPr>
          <p:spPr bwMode="auto">
            <a:xfrm rot="2929989" flipV="1">
              <a:off x="4976173" y="4418225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" name="Line 81"/>
            <p:cNvSpPr>
              <a:spLocks noChangeShapeType="1"/>
            </p:cNvSpPr>
            <p:nvPr/>
          </p:nvSpPr>
          <p:spPr bwMode="auto">
            <a:xfrm rot="2929989" flipV="1">
              <a:off x="4996811" y="45738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5" name="Line 82"/>
            <p:cNvSpPr>
              <a:spLocks noChangeShapeType="1"/>
            </p:cNvSpPr>
            <p:nvPr/>
          </p:nvSpPr>
          <p:spPr bwMode="auto">
            <a:xfrm rot="2929989" flipV="1">
              <a:off x="5003161" y="47262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" name="Line 83"/>
            <p:cNvSpPr>
              <a:spLocks noChangeShapeType="1"/>
            </p:cNvSpPr>
            <p:nvPr/>
          </p:nvSpPr>
          <p:spPr bwMode="auto">
            <a:xfrm rot="2929989" flipV="1">
              <a:off x="4993636" y="4269000"/>
              <a:ext cx="152400" cy="258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rot="5366684">
              <a:off x="5158736" y="5146888"/>
              <a:ext cx="925512" cy="4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rot="5366684">
              <a:off x="5174611" y="4118188"/>
              <a:ext cx="896937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9" name="Line 102"/>
            <p:cNvSpPr>
              <a:spLocks noChangeShapeType="1"/>
            </p:cNvSpPr>
            <p:nvPr/>
          </p:nvSpPr>
          <p:spPr bwMode="auto">
            <a:xfrm rot="5366684" flipV="1">
              <a:off x="5634986" y="4340438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0" name="Line 110"/>
            <p:cNvSpPr>
              <a:spLocks noChangeShapeType="1"/>
            </p:cNvSpPr>
            <p:nvPr/>
          </p:nvSpPr>
          <p:spPr bwMode="auto">
            <a:xfrm rot="5366684" flipV="1">
              <a:off x="5631811" y="4451563"/>
              <a:ext cx="4762" cy="4778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1" name="Line 111"/>
            <p:cNvSpPr>
              <a:spLocks noChangeShapeType="1"/>
            </p:cNvSpPr>
            <p:nvPr/>
          </p:nvSpPr>
          <p:spPr bwMode="auto">
            <a:xfrm>
              <a:off x="1150298" y="5610438"/>
              <a:ext cx="6261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2" name="Oval 112"/>
            <p:cNvSpPr>
              <a:spLocks noChangeArrowheads="1"/>
            </p:cNvSpPr>
            <p:nvPr/>
          </p:nvSpPr>
          <p:spPr bwMode="auto">
            <a:xfrm>
              <a:off x="1089973" y="55739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3" name="Oval 152"/>
            <p:cNvSpPr>
              <a:spLocks noChangeArrowheads="1"/>
            </p:cNvSpPr>
            <p:nvPr/>
          </p:nvSpPr>
          <p:spPr bwMode="auto">
            <a:xfrm>
              <a:off x="7289161" y="3630825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4" name="Oval 153"/>
            <p:cNvSpPr>
              <a:spLocks noChangeArrowheads="1"/>
            </p:cNvSpPr>
            <p:nvPr/>
          </p:nvSpPr>
          <p:spPr bwMode="auto">
            <a:xfrm>
              <a:off x="7411398" y="5577100"/>
              <a:ext cx="60325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5" name="Line 117"/>
            <p:cNvSpPr>
              <a:spLocks noChangeShapeType="1"/>
            </p:cNvSpPr>
            <p:nvPr/>
          </p:nvSpPr>
          <p:spPr bwMode="auto">
            <a:xfrm>
              <a:off x="2480623" y="3708613"/>
              <a:ext cx="11953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6" name="AutoShape 127"/>
            <p:cNvSpPr>
              <a:spLocks noChangeArrowheads="1"/>
            </p:cNvSpPr>
            <p:nvPr/>
          </p:nvSpPr>
          <p:spPr bwMode="auto">
            <a:xfrm rot="5400000">
              <a:off x="6623998" y="3583200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rgbClr val="0000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7" name="AutoShape 128"/>
            <p:cNvSpPr>
              <a:spLocks noChangeArrowheads="1"/>
            </p:cNvSpPr>
            <p:nvPr/>
          </p:nvSpPr>
          <p:spPr bwMode="auto">
            <a:xfrm rot="5400000">
              <a:off x="1372548" y="3651463"/>
              <a:ext cx="200025" cy="166687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158" name="Line 130"/>
            <p:cNvSpPr>
              <a:spLocks noChangeShapeType="1"/>
            </p:cNvSpPr>
            <p:nvPr/>
          </p:nvSpPr>
          <p:spPr bwMode="auto">
            <a:xfrm>
              <a:off x="7787636" y="5605675"/>
              <a:ext cx="636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7072190" y="3923146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</a:rPr>
                <a:t>+</a:t>
              </a:r>
              <a:endParaRPr lang="en-US" b="0" dirty="0">
                <a:solidFill>
                  <a:srgbClr val="FF000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117019" y="4862354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</a:rPr>
                <a:t>-</a:t>
              </a:r>
              <a:endParaRPr lang="en-US" b="0" dirty="0">
                <a:solidFill>
                  <a:srgbClr val="FF0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323520" y="401175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</a:rPr>
                <a:t>+</a:t>
              </a:r>
              <a:endParaRPr lang="en-US" b="0" dirty="0">
                <a:solidFill>
                  <a:srgbClr val="FF00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368349" y="4950958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smtClean="0">
                  <a:solidFill>
                    <a:srgbClr val="FF0000"/>
                  </a:solidFill>
                </a:rPr>
                <a:t>-</a:t>
              </a:r>
              <a:endParaRPr lang="en-US" b="0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63" name="Object 3"/>
            <p:cNvGraphicFramePr>
              <a:graphicFrameLocks noChangeAspect="1"/>
            </p:cNvGraphicFramePr>
            <p:nvPr/>
          </p:nvGraphicFramePr>
          <p:xfrm>
            <a:off x="6369050" y="3087023"/>
            <a:ext cx="1117600" cy="373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5" name="Equation" r:id="rId6" imgW="914400" imgH="304560" progId="Equation.DSMT4">
                    <p:embed/>
                  </p:oleObj>
                </mc:Choice>
                <mc:Fallback>
                  <p:oleObj name="Equation" r:id="rId6" imgW="914400" imgH="30456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9050" y="3087023"/>
                          <a:ext cx="1117600" cy="3737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" name="Object 6"/>
            <p:cNvGraphicFramePr>
              <a:graphicFrameLocks noChangeAspect="1"/>
            </p:cNvGraphicFramePr>
            <p:nvPr/>
          </p:nvGraphicFramePr>
          <p:xfrm>
            <a:off x="777875" y="3135313"/>
            <a:ext cx="620713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6" name="Equation" r:id="rId8" imgW="507960" imgH="304560" progId="Equation.DSMT4">
                    <p:embed/>
                  </p:oleObj>
                </mc:Choice>
                <mc:Fallback>
                  <p:oleObj name="Equation" r:id="rId8" imgW="507960" imgH="30456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875" y="3135313"/>
                          <a:ext cx="620713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5" name="Object 7"/>
            <p:cNvGraphicFramePr>
              <a:graphicFrameLocks noChangeAspect="1"/>
            </p:cNvGraphicFramePr>
            <p:nvPr/>
          </p:nvGraphicFramePr>
          <p:xfrm>
            <a:off x="6908800" y="4402138"/>
            <a:ext cx="11636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7" name="Equation" r:id="rId10" imgW="952200" imgH="304560" progId="Equation.DSMT4">
                    <p:embed/>
                  </p:oleObj>
                </mc:Choice>
                <mc:Fallback>
                  <p:oleObj name="Equation" r:id="rId10" imgW="952200" imgH="30456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8800" y="4402138"/>
                          <a:ext cx="11636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" name="Object 8"/>
            <p:cNvGraphicFramePr>
              <a:graphicFrameLocks noChangeAspect="1"/>
            </p:cNvGraphicFramePr>
            <p:nvPr/>
          </p:nvGraphicFramePr>
          <p:xfrm>
            <a:off x="1231900" y="4449763"/>
            <a:ext cx="668338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8" name="Equation" r:id="rId12" imgW="545760" imgH="304560" progId="Equation.DSMT4">
                    <p:embed/>
                  </p:oleObj>
                </mc:Choice>
                <mc:Fallback>
                  <p:oleObj name="Equation" r:id="rId12" imgW="545760" imgH="30456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1900" y="4449763"/>
                          <a:ext cx="668338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7" name="Object 2"/>
            <p:cNvGraphicFramePr>
              <a:graphicFrameLocks noChangeAspect="1"/>
            </p:cNvGraphicFramePr>
            <p:nvPr/>
          </p:nvGraphicFramePr>
          <p:xfrm>
            <a:off x="1858963" y="3127951"/>
            <a:ext cx="522287" cy="253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19" name="Equation" r:id="rId14" imgW="393480" imgH="190440" progId="Equation.DSMT4">
                    <p:embed/>
                  </p:oleObj>
                </mc:Choice>
                <mc:Fallback>
                  <p:oleObj name="Equation" r:id="rId14" imgW="393480" imgH="19044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8963" y="3127951"/>
                          <a:ext cx="522287" cy="2534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8" name="Object 10"/>
            <p:cNvGraphicFramePr>
              <a:graphicFrameLocks noChangeAspect="1"/>
            </p:cNvGraphicFramePr>
            <p:nvPr/>
          </p:nvGraphicFramePr>
          <p:xfrm>
            <a:off x="3810000" y="3165475"/>
            <a:ext cx="504825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20" name="Equation" r:id="rId16" imgW="380880" imgH="190440" progId="Equation.DSMT4">
                    <p:embed/>
                  </p:oleObj>
                </mc:Choice>
                <mc:Fallback>
                  <p:oleObj name="Equation" r:id="rId16" imgW="380880" imgH="19044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3165475"/>
                          <a:ext cx="504825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" name="Object 11"/>
            <p:cNvGraphicFramePr>
              <a:graphicFrameLocks noChangeAspect="1"/>
            </p:cNvGraphicFramePr>
            <p:nvPr/>
          </p:nvGraphicFramePr>
          <p:xfrm>
            <a:off x="4230688" y="4491038"/>
            <a:ext cx="53975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21" name="Equation" r:id="rId18" imgW="406080" imgH="203040" progId="Equation.DSMT4">
                    <p:embed/>
                  </p:oleObj>
                </mc:Choice>
                <mc:Fallback>
                  <p:oleObj name="Equation" r:id="rId18" imgW="406080" imgH="20304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688" y="4491038"/>
                          <a:ext cx="539750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0" name="Object 12"/>
            <p:cNvGraphicFramePr>
              <a:graphicFrameLocks noChangeAspect="1"/>
            </p:cNvGraphicFramePr>
            <p:nvPr/>
          </p:nvGraphicFramePr>
          <p:xfrm>
            <a:off x="6029325" y="4500563"/>
            <a:ext cx="523875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22" name="Equation" r:id="rId20" imgW="393480" imgH="203040" progId="Equation.DSMT4">
                    <p:embed/>
                  </p:oleObj>
                </mc:Choice>
                <mc:Fallback>
                  <p:oleObj name="Equation" r:id="rId20" imgW="393480" imgH="20304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325" y="4500563"/>
                          <a:ext cx="523875" cy="271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" name="Object 13"/>
            <p:cNvGraphicFramePr>
              <a:graphicFrameLocks noChangeAspect="1"/>
            </p:cNvGraphicFramePr>
            <p:nvPr/>
          </p:nvGraphicFramePr>
          <p:xfrm>
            <a:off x="8037513" y="5284788"/>
            <a:ext cx="184150" cy="187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223" name="Equation" r:id="rId22" imgW="139680" imgH="139680" progId="Equation.DSMT4">
                    <p:embed/>
                  </p:oleObj>
                </mc:Choice>
                <mc:Fallback>
                  <p:oleObj name="Equation" r:id="rId22" imgW="139680" imgH="1396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7513" y="5284788"/>
                          <a:ext cx="184150" cy="187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297113" y="902963"/>
          <a:ext cx="3732212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Equation" r:id="rId3" imgW="1663560" imgH="279360" progId="Equation.DSMT4">
                  <p:embed/>
                </p:oleObj>
              </mc:Choice>
              <mc:Fallback>
                <p:oleObj name="Equation" r:id="rId3" imgW="1663560" imgH="2793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902963"/>
                        <a:ext cx="3732212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6745288" y="841050"/>
          <a:ext cx="13684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5" name="Equation" r:id="rId5" imgW="850680" imgH="431640" progId="Equation.DSMT4">
                  <p:embed/>
                </p:oleObj>
              </mc:Choice>
              <mc:Fallback>
                <p:oleObj name="Equation" r:id="rId5" imgW="85068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288" y="841050"/>
                        <a:ext cx="13684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04643"/>
              </p:ext>
            </p:extLst>
          </p:nvPr>
        </p:nvGraphicFramePr>
        <p:xfrm>
          <a:off x="2038350" y="2692400"/>
          <a:ext cx="4968875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Equation" r:id="rId7" imgW="2679480" imgH="482400" progId="Equation.DSMT4">
                  <p:embed/>
                </p:oleObj>
              </mc:Choice>
              <mc:Fallback>
                <p:oleObj name="Equation" r:id="rId7" imgW="267948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2692400"/>
                        <a:ext cx="4968875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1773238" y="5432425"/>
          <a:ext cx="550068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7" name="Equation" r:id="rId9" imgW="2616120" imgH="482400" progId="Equation.DSMT4">
                  <p:embed/>
                </p:oleObj>
              </mc:Choice>
              <mc:Fallback>
                <p:oleObj name="Equation" r:id="rId9" imgW="261612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238" y="5432425"/>
                        <a:ext cx="5500687" cy="10525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Box 6"/>
          <p:cNvSpPr txBox="1">
            <a:spLocks noChangeArrowheads="1"/>
          </p:cNvSpPr>
          <p:nvPr/>
        </p:nvSpPr>
        <p:spPr bwMode="auto">
          <a:xfrm>
            <a:off x="678565" y="2494870"/>
            <a:ext cx="1148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At</a:t>
            </a:r>
            <a:r>
              <a:rPr lang="en-US" sz="2400" b="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2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:</a:t>
            </a:r>
          </a:p>
        </p:txBody>
      </p:sp>
      <p:sp>
        <p:nvSpPr>
          <p:cNvPr id="64521" name="TextBox 7"/>
          <p:cNvSpPr txBox="1">
            <a:spLocks noChangeArrowheads="1"/>
          </p:cNvSpPr>
          <p:nvPr/>
        </p:nvSpPr>
        <p:spPr bwMode="auto">
          <a:xfrm>
            <a:off x="544513" y="4875213"/>
            <a:ext cx="92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Hence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2486025" y="3819525"/>
          <a:ext cx="43084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8" name="Equation" r:id="rId11" imgW="2323800" imgH="482400" progId="Equation.DSMT4">
                  <p:embed/>
                </p:oleObj>
              </mc:Choice>
              <mc:Fallback>
                <p:oleObj name="Equation" r:id="rId11" imgW="232380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819525"/>
                        <a:ext cx="4308475" cy="930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37482" y="0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Voltage on a Transmission Line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1803400" y="4106863"/>
          <a:ext cx="3587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9" name="Equation" r:id="rId13" imgW="190440" imgH="152280" progId="Equation.DSMT4">
                  <p:embed/>
                </p:oleObj>
              </mc:Choice>
              <mc:Fallback>
                <p:oleObj name="Equation" r:id="rId13" imgW="190440" imgH="1522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4106863"/>
                        <a:ext cx="3587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181586" y="2066307"/>
            <a:ext cx="6001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Incident </a:t>
            </a:r>
            <a:r>
              <a:rPr lang="en-US" sz="1400" b="0" dirty="0" smtClean="0"/>
              <a:t>(forward) wave </a:t>
            </a:r>
            <a:r>
              <a:rPr lang="en-US" sz="1400" b="0" dirty="0" smtClean="0"/>
              <a:t>(not the same as the </a:t>
            </a:r>
            <a:r>
              <a:rPr lang="en-US" sz="1400" b="0" u="sng" dirty="0" smtClean="0"/>
              <a:t>initial</a:t>
            </a:r>
            <a:r>
              <a:rPr lang="en-US" sz="1400" b="0" dirty="0" smtClean="0"/>
              <a:t> wave from the source!)</a:t>
            </a:r>
            <a:endParaRPr lang="en-US" sz="1400" b="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64482" y="1686300"/>
            <a:ext cx="0" cy="3562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rot="5400000">
            <a:off x="3669475" y="985660"/>
            <a:ext cx="160318" cy="10034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TextBox 1"/>
          <p:cNvSpPr txBox="1">
            <a:spLocks noChangeArrowheads="1"/>
          </p:cNvSpPr>
          <p:nvPr/>
        </p:nvSpPr>
        <p:spPr bwMode="auto">
          <a:xfrm>
            <a:off x="926698" y="825624"/>
            <a:ext cx="7349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Let’s derive an </a:t>
            </a:r>
            <a:r>
              <a:rPr lang="en-US" sz="2400" b="0" u="sng" dirty="0" smtClean="0">
                <a:solidFill>
                  <a:srgbClr val="0000FF"/>
                </a:solidFill>
                <a:cs typeface="Arial" charset="0"/>
              </a:rPr>
              <a:t>alternative</a:t>
            </a:r>
            <a:r>
              <a:rPr lang="en-US" sz="2400" b="0" dirty="0" smtClean="0">
                <a:solidFill>
                  <a:srgbClr val="0000FF"/>
                </a:solidFill>
                <a:cs typeface="Arial" charset="0"/>
              </a:rPr>
              <a:t> form of the previous result.</a:t>
            </a:r>
            <a:endParaRPr lang="en-US" sz="2400" b="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436938" y="1485900"/>
          <a:ext cx="29972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1" name="Equation" r:id="rId3" imgW="1854000" imgH="482400" progId="Equation.DSMT4">
                  <p:embed/>
                </p:oleObj>
              </mc:Choice>
              <mc:Fallback>
                <p:oleObj name="Equation" r:id="rId3" imgW="185400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1485900"/>
                        <a:ext cx="29972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1484313" y="2551113"/>
          <a:ext cx="5983287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Equation" r:id="rId5" imgW="4368600" imgH="2946240" progId="Equation.DSMT4">
                  <p:embed/>
                </p:oleObj>
              </mc:Choice>
              <mc:Fallback>
                <p:oleObj name="Equation" r:id="rId5" imgW="4368600" imgH="294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2551113"/>
                        <a:ext cx="5983287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76425" y="1685925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</a:rPr>
              <a:t>Start with:</a:t>
            </a:r>
            <a:endParaRPr lang="en-US" sz="2000" b="0" dirty="0">
              <a:solidFill>
                <a:srgbClr val="0000FF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37482" y="0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Voltage on a Transmission Line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0084" y="3859481"/>
            <a:ext cx="1163782" cy="878774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1011" name="Object 5"/>
          <p:cNvGraphicFramePr>
            <a:graphicFrameLocks noChangeAspect="1"/>
          </p:cNvGraphicFramePr>
          <p:nvPr/>
        </p:nvGraphicFramePr>
        <p:xfrm>
          <a:off x="1954213" y="5486400"/>
          <a:ext cx="51800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1" name="Equation" r:id="rId3" imgW="2717640" imgH="482400" progId="Equation.DSMT4">
                  <p:embed/>
                </p:oleObj>
              </mc:Choice>
              <mc:Fallback>
                <p:oleObj name="Equation" r:id="rId3" imgW="27176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5486400"/>
                        <a:ext cx="5180012" cy="9572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12" name="Object 6"/>
          <p:cNvGraphicFramePr>
            <a:graphicFrameLocks noChangeAspect="1"/>
          </p:cNvGraphicFramePr>
          <p:nvPr/>
        </p:nvGraphicFramePr>
        <p:xfrm>
          <a:off x="2019300" y="1462088"/>
          <a:ext cx="423068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2" name="Equation" r:id="rId5" imgW="2336760" imgH="482400" progId="Equation.DSMT4">
                  <p:embed/>
                </p:oleObj>
              </mc:Choice>
              <mc:Fallback>
                <p:oleObj name="Equation" r:id="rId5" imgW="233676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300" y="1462088"/>
                        <a:ext cx="4230688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4" name="TextBox 7"/>
          <p:cNvSpPr txBox="1">
            <a:spLocks noChangeArrowheads="1"/>
          </p:cNvSpPr>
          <p:nvPr/>
        </p:nvSpPr>
        <p:spPr bwMode="auto">
          <a:xfrm>
            <a:off x="3124675" y="2695502"/>
            <a:ext cx="88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where</a:t>
            </a:r>
          </a:p>
        </p:txBody>
      </p:sp>
      <p:graphicFrame>
        <p:nvGraphicFramePr>
          <p:cNvPr id="171013" name="Object 7"/>
          <p:cNvGraphicFramePr>
            <a:graphicFrameLocks noChangeAspect="1"/>
          </p:cNvGraphicFramePr>
          <p:nvPr/>
        </p:nvGraphicFramePr>
        <p:xfrm>
          <a:off x="4154961" y="2595489"/>
          <a:ext cx="1425575" cy="72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3" name="Equation" r:id="rId7" imgW="876240" imgH="431640" progId="Equation.DSMT4">
                  <p:embed/>
                </p:oleObj>
              </mc:Choice>
              <mc:Fallback>
                <p:oleObj name="Equation" r:id="rId7" imgW="87624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961" y="2595489"/>
                        <a:ext cx="1425575" cy="728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6" name="TextBox 9"/>
          <p:cNvSpPr txBox="1">
            <a:spLocks noChangeArrowheads="1"/>
          </p:cNvSpPr>
          <p:nvPr/>
        </p:nvSpPr>
        <p:spPr bwMode="auto">
          <a:xfrm>
            <a:off x="668606" y="4905108"/>
            <a:ext cx="7288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Therefore, we have the following alternative form for the result:</a:t>
            </a:r>
          </a:p>
        </p:txBody>
      </p:sp>
      <p:sp>
        <p:nvSpPr>
          <p:cNvPr id="171017" name="TextBox 10"/>
          <p:cNvSpPr txBox="1">
            <a:spLocks noChangeArrowheads="1"/>
          </p:cNvSpPr>
          <p:nvPr/>
        </p:nvSpPr>
        <p:spPr bwMode="auto">
          <a:xfrm>
            <a:off x="703263" y="1004888"/>
            <a:ext cx="2024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FF"/>
                </a:solidFill>
                <a:cs typeface="Arial" charset="0"/>
              </a:rPr>
              <a:t>Hence, we have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85312" y="2717727"/>
            <a:ext cx="31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(source reflection coefficient)</a:t>
            </a:r>
            <a:endParaRPr lang="en-US" b="0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37482" y="57150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Voltage on a Transmission Line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893206" y="3848100"/>
          <a:ext cx="44100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54" name="Equation" r:id="rId9" imgW="2616120" imgH="482400" progId="Equation.DSMT4">
                  <p:embed/>
                </p:oleObj>
              </mc:Choice>
              <mc:Fallback>
                <p:oleObj name="Equation" r:id="rId9" imgW="261612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206" y="3848100"/>
                        <a:ext cx="441007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961387" y="3560412"/>
            <a:ext cx="9989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Recall:</a:t>
            </a:r>
            <a:endParaRPr lang="en-US" sz="20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" name="Curved Right Arrow 13"/>
          <p:cNvSpPr/>
          <p:nvPr/>
        </p:nvSpPr>
        <p:spPr>
          <a:xfrm>
            <a:off x="2766951" y="2426524"/>
            <a:ext cx="463137" cy="14131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745159" y="2907279"/>
            <a:ext cx="8675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 smtClean="0">
                <a:cs typeface="Arial" charset="0"/>
              </a:rPr>
              <a:t>Substitute</a:t>
            </a:r>
            <a:endParaRPr lang="en-US" sz="1200" b="0" dirty="0">
              <a:cs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77885" y="3763963"/>
            <a:ext cx="2684689" cy="12128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graphicFrame>
        <p:nvGraphicFramePr>
          <p:cNvPr id="169987" name="Object 5"/>
          <p:cNvGraphicFramePr>
            <a:graphicFrameLocks noChangeAspect="1"/>
          </p:cNvGraphicFramePr>
          <p:nvPr/>
        </p:nvGraphicFramePr>
        <p:xfrm>
          <a:off x="1782763" y="3951288"/>
          <a:ext cx="541972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27" name="Equation" r:id="rId3" imgW="2844720" imgH="482400" progId="Equation.DSMT4">
                  <p:embed/>
                </p:oleObj>
              </mc:Choice>
              <mc:Fallback>
                <p:oleObj name="Equation" r:id="rId3" imgW="284472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3951288"/>
                        <a:ext cx="541972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2419350" y="5083175"/>
            <a:ext cx="671513" cy="8985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994" name="TextBox 11"/>
          <p:cNvSpPr txBox="1">
            <a:spLocks noChangeArrowheads="1"/>
          </p:cNvSpPr>
          <p:nvPr/>
        </p:nvSpPr>
        <p:spPr bwMode="auto">
          <a:xfrm>
            <a:off x="581891" y="6106866"/>
            <a:ext cx="80277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742950"/>
            <a:r>
              <a:rPr lang="en-US" sz="1600" b="0" dirty="0" smtClean="0">
                <a:solidFill>
                  <a:srgbClr val="FF0000"/>
                </a:solidFill>
                <a:cs typeface="Arial" charset="0"/>
              </a:rPr>
              <a:t>The “initial” voltage </a:t>
            </a:r>
            <a:r>
              <a:rPr lang="en-US" sz="1600" b="0" dirty="0">
                <a:solidFill>
                  <a:srgbClr val="FF0000"/>
                </a:solidFill>
                <a:cs typeface="Arial" charset="0"/>
              </a:rPr>
              <a:t>wave that would exist if there were no reflections from the load </a:t>
            </a:r>
            <a:endParaRPr lang="en-US" sz="1600" b="0" dirty="0" smtClean="0">
              <a:solidFill>
                <a:srgbClr val="FF0000"/>
              </a:solidFill>
              <a:cs typeface="Arial" charset="0"/>
            </a:endParaRPr>
          </a:p>
          <a:p>
            <a:pPr algn="ctr" defTabSz="742950"/>
            <a:r>
              <a:rPr lang="en-US" sz="1600" b="0" dirty="0" smtClean="0">
                <a:solidFill>
                  <a:srgbClr val="FF0000"/>
                </a:solidFill>
                <a:cs typeface="Arial" charset="0"/>
              </a:rPr>
              <a:t>(we have a </a:t>
            </a:r>
            <a:r>
              <a:rPr lang="en-US" sz="1600" b="0" dirty="0">
                <a:solidFill>
                  <a:srgbClr val="FF0000"/>
                </a:solidFill>
                <a:cs typeface="Arial" charset="0"/>
              </a:rPr>
              <a:t>semi-infinite transmission line or a matched load). </a:t>
            </a:r>
            <a:endParaRPr lang="en-US" sz="1600" b="0" baseline="-250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37482" y="0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Voltage on a Transmission Line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6575" y="5467350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solidFill>
                  <a:srgbClr val="0000FF"/>
                </a:solidFill>
              </a:rPr>
              <a:t>This term accounts for the multiple (infinite) bounces.</a:t>
            </a:r>
            <a:endParaRPr lang="en-US" b="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95975" y="4981575"/>
            <a:ext cx="333375" cy="466727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974726" y="1171575"/>
            <a:ext cx="6997700" cy="2295524"/>
            <a:chOff x="384175" y="808037"/>
            <a:chExt cx="8240713" cy="2840037"/>
          </a:xfrm>
        </p:grpSpPr>
        <p:sp>
          <p:nvSpPr>
            <p:cNvPr id="17" name="AutoShape 8"/>
            <p:cNvSpPr>
              <a:spLocks noChangeAspect="1" noChangeArrowheads="1" noTextEdit="1"/>
            </p:cNvSpPr>
            <p:nvPr/>
          </p:nvSpPr>
          <p:spPr bwMode="auto">
            <a:xfrm>
              <a:off x="384175" y="808037"/>
              <a:ext cx="8240713" cy="284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040063" y="2908299"/>
              <a:ext cx="4040188" cy="1587"/>
            </a:xfrm>
            <a:prstGeom prst="line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040063" y="1933574"/>
              <a:ext cx="4040188" cy="1587"/>
            </a:xfrm>
            <a:prstGeom prst="line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7080250" y="1933574"/>
              <a:ext cx="73025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7767638" y="1889124"/>
              <a:ext cx="88900" cy="88900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3" y="187"/>
                </a:cxn>
                <a:cxn ang="0">
                  <a:pos x="187" y="94"/>
                </a:cxn>
                <a:cxn ang="0">
                  <a:pos x="187" y="94"/>
                </a:cxn>
                <a:cxn ang="0">
                  <a:pos x="93" y="0"/>
                </a:cxn>
                <a:cxn ang="0">
                  <a:pos x="0" y="94"/>
                </a:cxn>
              </a:cxnLst>
              <a:rect l="0" t="0" r="r" b="b"/>
              <a:pathLst>
                <a:path w="187" h="187">
                  <a:moveTo>
                    <a:pt x="0" y="94"/>
                  </a:moveTo>
                  <a:cubicBezTo>
                    <a:pt x="0" y="146"/>
                    <a:pt x="42" y="187"/>
                    <a:pt x="93" y="187"/>
                  </a:cubicBezTo>
                  <a:cubicBezTo>
                    <a:pt x="145" y="187"/>
                    <a:pt x="187" y="146"/>
                    <a:pt x="187" y="94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ubicBezTo>
                    <a:pt x="42" y="0"/>
                    <a:pt x="0" y="42"/>
                    <a:pt x="0" y="9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>
              <a:off x="7080250" y="2908299"/>
              <a:ext cx="73025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7767638" y="2863849"/>
              <a:ext cx="88900" cy="88900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93" y="187"/>
                </a:cxn>
                <a:cxn ang="0">
                  <a:pos x="187" y="93"/>
                </a:cxn>
                <a:cxn ang="0">
                  <a:pos x="187" y="93"/>
                </a:cxn>
                <a:cxn ang="0">
                  <a:pos x="93" y="0"/>
                </a:cxn>
                <a:cxn ang="0">
                  <a:pos x="0" y="93"/>
                </a:cxn>
              </a:cxnLst>
              <a:rect l="0" t="0" r="r" b="b"/>
              <a:pathLst>
                <a:path w="187" h="187">
                  <a:moveTo>
                    <a:pt x="0" y="93"/>
                  </a:moveTo>
                  <a:cubicBezTo>
                    <a:pt x="0" y="145"/>
                    <a:pt x="42" y="187"/>
                    <a:pt x="93" y="187"/>
                  </a:cubicBezTo>
                  <a:cubicBezTo>
                    <a:pt x="145" y="187"/>
                    <a:pt x="187" y="145"/>
                    <a:pt x="187" y="9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42"/>
                    <a:pt x="145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7854950" y="1933574"/>
              <a:ext cx="428625" cy="234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" y="0"/>
                </a:cxn>
                <a:cxn ang="0">
                  <a:pos x="270" y="148"/>
                </a:cxn>
              </a:cxnLst>
              <a:rect l="0" t="0" r="r" b="b"/>
              <a:pathLst>
                <a:path w="270" h="148">
                  <a:moveTo>
                    <a:pt x="0" y="0"/>
                  </a:moveTo>
                  <a:lnTo>
                    <a:pt x="270" y="0"/>
                  </a:lnTo>
                  <a:lnTo>
                    <a:pt x="270" y="148"/>
                  </a:ln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H="1">
              <a:off x="7854950" y="2911474"/>
              <a:ext cx="428625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30"/>
            <p:cNvSpPr>
              <a:spLocks noChangeShapeType="1"/>
            </p:cNvSpPr>
            <p:nvPr/>
          </p:nvSpPr>
          <p:spPr bwMode="auto">
            <a:xfrm flipV="1">
              <a:off x="8283575" y="2682874"/>
              <a:ext cx="1588" cy="22860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7954963" y="2168524"/>
              <a:ext cx="628650" cy="514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7954963" y="2168524"/>
              <a:ext cx="628650" cy="514350"/>
            </a:xfrm>
            <a:prstGeom prst="rect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1397000" y="2668586"/>
              <a:ext cx="1254125" cy="234950"/>
            </a:xfrm>
            <a:custGeom>
              <a:avLst/>
              <a:gdLst/>
              <a:ahLst/>
              <a:cxnLst>
                <a:cxn ang="0">
                  <a:pos x="790" y="148"/>
                </a:cxn>
                <a:cxn ang="0">
                  <a:pos x="0" y="148"/>
                </a:cxn>
                <a:cxn ang="0">
                  <a:pos x="0" y="0"/>
                </a:cxn>
              </a:cxnLst>
              <a:rect l="0" t="0" r="r" b="b"/>
              <a:pathLst>
                <a:path w="790" h="148">
                  <a:moveTo>
                    <a:pt x="790" y="148"/>
                  </a:moveTo>
                  <a:lnTo>
                    <a:pt x="0" y="148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>
              <a:off x="1397000" y="1903412"/>
              <a:ext cx="428625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1397000" y="1903412"/>
              <a:ext cx="1588" cy="400050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1824038" y="1673224"/>
              <a:ext cx="627063" cy="5159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1824038" y="1673224"/>
              <a:ext cx="627063" cy="515937"/>
            </a:xfrm>
            <a:prstGeom prst="rect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48"/>
            <p:cNvSpPr>
              <a:spLocks noChangeShapeType="1"/>
            </p:cNvSpPr>
            <p:nvPr/>
          </p:nvSpPr>
          <p:spPr bwMode="auto">
            <a:xfrm flipH="1">
              <a:off x="2651125" y="1931987"/>
              <a:ext cx="34290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49"/>
            <p:cNvSpPr>
              <a:spLocks/>
            </p:cNvSpPr>
            <p:nvPr/>
          </p:nvSpPr>
          <p:spPr bwMode="auto">
            <a:xfrm>
              <a:off x="2606675" y="1887537"/>
              <a:ext cx="88900" cy="88900"/>
            </a:xfrm>
            <a:custGeom>
              <a:avLst/>
              <a:gdLst/>
              <a:ahLst/>
              <a:cxnLst>
                <a:cxn ang="0">
                  <a:pos x="187" y="93"/>
                </a:cxn>
                <a:cxn ang="0">
                  <a:pos x="94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94" y="187"/>
                </a:cxn>
                <a:cxn ang="0">
                  <a:pos x="187" y="93"/>
                </a:cxn>
              </a:cxnLst>
              <a:rect l="0" t="0" r="r" b="b"/>
              <a:pathLst>
                <a:path w="187" h="187">
                  <a:moveTo>
                    <a:pt x="187" y="93"/>
                  </a:moveTo>
                  <a:cubicBezTo>
                    <a:pt x="187" y="42"/>
                    <a:pt x="145" y="0"/>
                    <a:pt x="94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5" y="187"/>
                    <a:pt x="187" y="145"/>
                    <a:pt x="187" y="93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>
              <a:off x="2467800" y="1931987"/>
              <a:ext cx="22860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51"/>
            <p:cNvSpPr>
              <a:spLocks noChangeShapeType="1"/>
            </p:cNvSpPr>
            <p:nvPr/>
          </p:nvSpPr>
          <p:spPr bwMode="auto">
            <a:xfrm flipH="1">
              <a:off x="2697163" y="2908299"/>
              <a:ext cx="342900" cy="1587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2652713" y="2863849"/>
              <a:ext cx="88900" cy="88900"/>
            </a:xfrm>
            <a:custGeom>
              <a:avLst/>
              <a:gdLst/>
              <a:ahLst/>
              <a:cxnLst>
                <a:cxn ang="0">
                  <a:pos x="187" y="93"/>
                </a:cxn>
                <a:cxn ang="0">
                  <a:pos x="94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94" y="187"/>
                </a:cxn>
                <a:cxn ang="0">
                  <a:pos x="187" y="93"/>
                </a:cxn>
              </a:cxnLst>
              <a:rect l="0" t="0" r="r" b="b"/>
              <a:pathLst>
                <a:path w="187" h="187">
                  <a:moveTo>
                    <a:pt x="187" y="93"/>
                  </a:moveTo>
                  <a:cubicBezTo>
                    <a:pt x="187" y="42"/>
                    <a:pt x="145" y="0"/>
                    <a:pt x="94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5" y="187"/>
                    <a:pt x="187" y="145"/>
                    <a:pt x="187" y="93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1152525" y="2262187"/>
              <a:ext cx="457200" cy="457200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480" y="0"/>
                </a:cxn>
                <a:cxn ang="0">
                  <a:pos x="960" y="480"/>
                </a:cxn>
                <a:cxn ang="0">
                  <a:pos x="960" y="480"/>
                </a:cxn>
                <a:cxn ang="0">
                  <a:pos x="480" y="960"/>
                </a:cxn>
                <a:cxn ang="0">
                  <a:pos x="0" y="480"/>
                </a:cxn>
              </a:cxnLst>
              <a:rect l="0" t="0" r="r" b="b"/>
              <a:pathLst>
                <a:path w="960" h="960">
                  <a:moveTo>
                    <a:pt x="0" y="480"/>
                  </a:moveTo>
                  <a:cubicBezTo>
                    <a:pt x="0" y="215"/>
                    <a:pt x="214" y="0"/>
                    <a:pt x="480" y="0"/>
                  </a:cubicBezTo>
                  <a:cubicBezTo>
                    <a:pt x="745" y="0"/>
                    <a:pt x="960" y="215"/>
                    <a:pt x="960" y="480"/>
                  </a:cubicBezTo>
                  <a:cubicBezTo>
                    <a:pt x="960" y="480"/>
                    <a:pt x="960" y="480"/>
                    <a:pt x="960" y="480"/>
                  </a:cubicBezTo>
                  <a:cubicBezTo>
                    <a:pt x="960" y="745"/>
                    <a:pt x="745" y="960"/>
                    <a:pt x="480" y="960"/>
                  </a:cubicBezTo>
                  <a:cubicBezTo>
                    <a:pt x="214" y="960"/>
                    <a:pt x="0" y="745"/>
                    <a:pt x="0" y="48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1152525" y="2262187"/>
              <a:ext cx="457200" cy="4572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44" y="0"/>
                </a:cxn>
                <a:cxn ang="0">
                  <a:pos x="288" y="144"/>
                </a:cxn>
                <a:cxn ang="0">
                  <a:pos x="288" y="144"/>
                </a:cxn>
                <a:cxn ang="0">
                  <a:pos x="144" y="288"/>
                </a:cxn>
                <a:cxn ang="0">
                  <a:pos x="0" y="144"/>
                </a:cxn>
              </a:cxnLst>
              <a:rect l="0" t="0" r="r" b="b"/>
              <a:pathLst>
                <a:path w="288" h="288">
                  <a:moveTo>
                    <a:pt x="0" y="144"/>
                  </a:moveTo>
                  <a:cubicBezTo>
                    <a:pt x="0" y="65"/>
                    <a:pt x="64" y="0"/>
                    <a:pt x="144" y="0"/>
                  </a:cubicBezTo>
                  <a:cubicBezTo>
                    <a:pt x="223" y="0"/>
                    <a:pt x="288" y="65"/>
                    <a:pt x="288" y="144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224"/>
                    <a:pt x="223" y="288"/>
                    <a:pt x="144" y="288"/>
                  </a:cubicBezTo>
                  <a:cubicBezTo>
                    <a:pt x="64" y="288"/>
                    <a:pt x="0" y="224"/>
                    <a:pt x="0" y="144"/>
                  </a:cubicBez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5"/>
            <p:cNvSpPr>
              <a:spLocks noEditPoints="1"/>
            </p:cNvSpPr>
            <p:nvPr/>
          </p:nvSpPr>
          <p:spPr bwMode="auto">
            <a:xfrm>
              <a:off x="1228725" y="2414586"/>
              <a:ext cx="304800" cy="152400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480" y="320"/>
                </a:cxn>
                <a:cxn ang="0">
                  <a:pos x="640" y="160"/>
                </a:cxn>
                <a:cxn ang="0">
                  <a:pos x="640" y="160"/>
                </a:cxn>
                <a:cxn ang="0">
                  <a:pos x="0" y="160"/>
                </a:cxn>
                <a:cxn ang="0">
                  <a:pos x="160" y="0"/>
                </a:cxn>
                <a:cxn ang="0">
                  <a:pos x="320" y="160"/>
                </a:cxn>
                <a:cxn ang="0">
                  <a:pos x="320" y="160"/>
                </a:cxn>
              </a:cxnLst>
              <a:rect l="0" t="0" r="r" b="b"/>
              <a:pathLst>
                <a:path w="640" h="320">
                  <a:moveTo>
                    <a:pt x="320" y="160"/>
                  </a:moveTo>
                  <a:cubicBezTo>
                    <a:pt x="320" y="248"/>
                    <a:pt x="391" y="320"/>
                    <a:pt x="480" y="320"/>
                  </a:cubicBezTo>
                  <a:cubicBezTo>
                    <a:pt x="568" y="320"/>
                    <a:pt x="640" y="248"/>
                    <a:pt x="640" y="160"/>
                  </a:cubicBezTo>
                  <a:cubicBezTo>
                    <a:pt x="640" y="160"/>
                    <a:pt x="640" y="160"/>
                    <a:pt x="640" y="160"/>
                  </a:cubicBezTo>
                  <a:moveTo>
                    <a:pt x="0" y="160"/>
                  </a:moveTo>
                  <a:cubicBezTo>
                    <a:pt x="0" y="72"/>
                    <a:pt x="71" y="0"/>
                    <a:pt x="160" y="0"/>
                  </a:cubicBezTo>
                  <a:cubicBezTo>
                    <a:pt x="248" y="0"/>
                    <a:pt x="320" y="72"/>
                    <a:pt x="320" y="160"/>
                  </a:cubicBezTo>
                  <a:cubicBezTo>
                    <a:pt x="320" y="160"/>
                    <a:pt x="320" y="160"/>
                    <a:pt x="320" y="160"/>
                  </a:cubicBez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58"/>
            <p:cNvSpPr>
              <a:spLocks noChangeShapeType="1"/>
            </p:cNvSpPr>
            <p:nvPr/>
          </p:nvSpPr>
          <p:spPr bwMode="auto">
            <a:xfrm>
              <a:off x="4954588" y="996949"/>
              <a:ext cx="2008188" cy="1587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6948488" y="936624"/>
              <a:ext cx="177800" cy="1190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8"/>
                </a:cxn>
                <a:cxn ang="0">
                  <a:pos x="0" y="75"/>
                </a:cxn>
                <a:cxn ang="0">
                  <a:pos x="0" y="0"/>
                </a:cxn>
              </a:cxnLst>
              <a:rect l="0" t="0" r="r" b="b"/>
              <a:pathLst>
                <a:path w="112" h="75">
                  <a:moveTo>
                    <a:pt x="0" y="0"/>
                  </a:moveTo>
                  <a:lnTo>
                    <a:pt x="112" y="38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B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0"/>
            <p:cNvSpPr>
              <a:spLocks noChangeShapeType="1"/>
            </p:cNvSpPr>
            <p:nvPr/>
          </p:nvSpPr>
          <p:spPr bwMode="auto">
            <a:xfrm flipH="1">
              <a:off x="3146425" y="996949"/>
              <a:ext cx="1436688" cy="1587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2982913" y="936624"/>
              <a:ext cx="177800" cy="119062"/>
            </a:xfrm>
            <a:custGeom>
              <a:avLst/>
              <a:gdLst/>
              <a:ahLst/>
              <a:cxnLst>
                <a:cxn ang="0">
                  <a:pos x="112" y="75"/>
                </a:cxn>
                <a:cxn ang="0">
                  <a:pos x="0" y="38"/>
                </a:cxn>
                <a:cxn ang="0">
                  <a:pos x="112" y="0"/>
                </a:cxn>
                <a:cxn ang="0">
                  <a:pos x="112" y="75"/>
                </a:cxn>
              </a:cxnLst>
              <a:rect l="0" t="0" r="r" b="b"/>
              <a:pathLst>
                <a:path w="112" h="75">
                  <a:moveTo>
                    <a:pt x="112" y="75"/>
                  </a:moveTo>
                  <a:lnTo>
                    <a:pt x="0" y="38"/>
                  </a:lnTo>
                  <a:lnTo>
                    <a:pt x="112" y="0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007FB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2784475" y="3111499"/>
              <a:ext cx="269875" cy="325437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0" y="0"/>
                </a:cxn>
                <a:cxn ang="0">
                  <a:pos x="170" y="0"/>
                </a:cxn>
              </a:cxnLst>
              <a:rect l="0" t="0" r="r" b="b"/>
              <a:pathLst>
                <a:path w="170" h="205">
                  <a:moveTo>
                    <a:pt x="0" y="205"/>
                  </a:moveTo>
                  <a:lnTo>
                    <a:pt x="0" y="0"/>
                  </a:lnTo>
                  <a:lnTo>
                    <a:pt x="170" y="0"/>
                  </a:lnTo>
                </a:path>
              </a:pathLst>
            </a:custGeom>
            <a:noFill/>
            <a:ln w="26988" cap="rnd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40063" y="3051174"/>
              <a:ext cx="177800" cy="1190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8"/>
                </a:cxn>
                <a:cxn ang="0">
                  <a:pos x="0" y="75"/>
                </a:cxn>
                <a:cxn ang="0">
                  <a:pos x="0" y="0"/>
                </a:cxn>
              </a:cxnLst>
              <a:rect l="0" t="0" r="r" b="b"/>
              <a:pathLst>
                <a:path w="112" h="75">
                  <a:moveTo>
                    <a:pt x="0" y="0"/>
                  </a:moveTo>
                  <a:lnTo>
                    <a:pt x="112" y="38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69"/>
            <p:cNvSpPr>
              <a:spLocks noChangeShapeType="1"/>
            </p:cNvSpPr>
            <p:nvPr/>
          </p:nvSpPr>
          <p:spPr bwMode="auto">
            <a:xfrm>
              <a:off x="4449763" y="1711324"/>
              <a:ext cx="660400" cy="1587"/>
            </a:xfrm>
            <a:prstGeom prst="line">
              <a:avLst/>
            </a:prstGeom>
            <a:noFill/>
            <a:ln w="15875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0"/>
            <p:cNvSpPr>
              <a:spLocks/>
            </p:cNvSpPr>
            <p:nvPr/>
          </p:nvSpPr>
          <p:spPr bwMode="auto">
            <a:xfrm>
              <a:off x="5086350" y="1663699"/>
              <a:ext cx="95250" cy="93662"/>
            </a:xfrm>
            <a:custGeom>
              <a:avLst/>
              <a:gdLst/>
              <a:ahLst/>
              <a:cxnLst>
                <a:cxn ang="0">
                  <a:pos x="198" y="100"/>
                </a:cxn>
                <a:cxn ang="0">
                  <a:pos x="0" y="199"/>
                </a:cxn>
                <a:cxn ang="0">
                  <a:pos x="0" y="0"/>
                </a:cxn>
                <a:cxn ang="0">
                  <a:pos x="198" y="100"/>
                </a:cxn>
              </a:cxnLst>
              <a:rect l="0" t="0" r="r" b="b"/>
              <a:pathLst>
                <a:path w="198" h="199">
                  <a:moveTo>
                    <a:pt x="198" y="100"/>
                  </a:moveTo>
                  <a:lnTo>
                    <a:pt x="0" y="199"/>
                  </a:lnTo>
                  <a:cubicBezTo>
                    <a:pt x="31" y="136"/>
                    <a:pt x="31" y="63"/>
                    <a:pt x="0" y="0"/>
                  </a:cubicBezTo>
                  <a:lnTo>
                    <a:pt x="198" y="10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50" name="Object 75"/>
            <p:cNvGraphicFramePr>
              <a:graphicFrameLocks noChangeAspect="1"/>
            </p:cNvGraphicFramePr>
            <p:nvPr/>
          </p:nvGraphicFramePr>
          <p:xfrm>
            <a:off x="3586611" y="2190739"/>
            <a:ext cx="646844" cy="4497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28" name="Equation" r:id="rId5" imgW="342720" imgH="228600" progId="Equation.DSMT4">
                    <p:embed/>
                  </p:oleObj>
                </mc:Choice>
                <mc:Fallback>
                  <p:oleObj name="Equation" r:id="rId5" imgW="34272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6611" y="2190739"/>
                          <a:ext cx="646844" cy="4497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2"/>
            <p:cNvGraphicFramePr>
              <a:graphicFrameLocks noChangeAspect="1"/>
            </p:cNvGraphicFramePr>
            <p:nvPr/>
          </p:nvGraphicFramePr>
          <p:xfrm>
            <a:off x="5599113" y="2295525"/>
            <a:ext cx="51593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29" name="Equation" r:id="rId7" imgW="355320" imgH="253800" progId="Equation.DSMT4">
                    <p:embed/>
                  </p:oleObj>
                </mc:Choice>
                <mc:Fallback>
                  <p:oleObj name="Equation" r:id="rId7" imgW="35532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99113" y="2295525"/>
                          <a:ext cx="51593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15"/>
            <p:cNvGraphicFramePr>
              <a:graphicFrameLocks noChangeAspect="1"/>
            </p:cNvGraphicFramePr>
            <p:nvPr/>
          </p:nvGraphicFramePr>
          <p:xfrm>
            <a:off x="4560888" y="1266825"/>
            <a:ext cx="47783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30" name="Equation" r:id="rId9" imgW="330120" imgH="253800" progId="Equation.DSMT4">
                    <p:embed/>
                  </p:oleObj>
                </mc:Choice>
                <mc:Fallback>
                  <p:oleObj name="Equation" r:id="rId9" imgW="330120" imgH="2538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888" y="1266825"/>
                          <a:ext cx="47783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28"/>
            <p:cNvGraphicFramePr>
              <a:graphicFrameLocks noChangeAspect="1"/>
            </p:cNvGraphicFramePr>
            <p:nvPr/>
          </p:nvGraphicFramePr>
          <p:xfrm>
            <a:off x="5192713" y="2027238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31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2713" y="2027238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117"/>
            <p:cNvGraphicFramePr>
              <a:graphicFrameLocks noChangeAspect="1"/>
            </p:cNvGraphicFramePr>
            <p:nvPr/>
          </p:nvGraphicFramePr>
          <p:xfrm>
            <a:off x="5192713" y="260985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32" name="Equation" r:id="rId13" imgW="139680" imgH="101520" progId="Equation.DSMT4">
                    <p:embed/>
                  </p:oleObj>
                </mc:Choice>
                <mc:Fallback>
                  <p:oleObj name="Equation" r:id="rId13" imgW="139680" imgH="1015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2713" y="260985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118"/>
            <p:cNvGraphicFramePr>
              <a:graphicFrameLocks noChangeAspect="1"/>
            </p:cNvGraphicFramePr>
            <p:nvPr/>
          </p:nvGraphicFramePr>
          <p:xfrm>
            <a:off x="7559675" y="3111500"/>
            <a:ext cx="4984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33" name="Equation" r:id="rId15" imgW="342720" imgH="177480" progId="Equation.DSMT4">
                    <p:embed/>
                  </p:oleObj>
                </mc:Choice>
                <mc:Fallback>
                  <p:oleObj name="Equation" r:id="rId15" imgW="342720" imgH="1774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9675" y="3111500"/>
                          <a:ext cx="498475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119"/>
            <p:cNvGraphicFramePr>
              <a:graphicFrameLocks noChangeAspect="1"/>
            </p:cNvGraphicFramePr>
            <p:nvPr/>
          </p:nvGraphicFramePr>
          <p:xfrm>
            <a:off x="8099425" y="2217738"/>
            <a:ext cx="39134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34" name="Equation" r:id="rId17" imgW="203040" imgH="228600" progId="Equation.DSMT4">
                    <p:embed/>
                  </p:oleObj>
                </mc:Choice>
                <mc:Fallback>
                  <p:oleObj name="Equation" r:id="rId17" imgW="20304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9425" y="2217738"/>
                          <a:ext cx="39134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120"/>
            <p:cNvGraphicFramePr>
              <a:graphicFrameLocks noChangeAspect="1"/>
            </p:cNvGraphicFramePr>
            <p:nvPr/>
          </p:nvGraphicFramePr>
          <p:xfrm>
            <a:off x="4704566" y="853211"/>
            <a:ext cx="130864" cy="257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35" name="Equation" r:id="rId19" imgW="88560" imgH="177480" progId="Equation.DSMT4">
                    <p:embed/>
                  </p:oleObj>
                </mc:Choice>
                <mc:Fallback>
                  <p:oleObj name="Equation" r:id="rId19" imgW="8856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4566" y="853211"/>
                          <a:ext cx="130864" cy="257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121"/>
            <p:cNvGraphicFramePr>
              <a:graphicFrameLocks noChangeAspect="1"/>
            </p:cNvGraphicFramePr>
            <p:nvPr/>
          </p:nvGraphicFramePr>
          <p:xfrm>
            <a:off x="1909763" y="1712913"/>
            <a:ext cx="465137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36" name="Equation" r:id="rId21" imgW="241200" imgH="228600" progId="Equation.DSMT4">
                    <p:embed/>
                  </p:oleObj>
                </mc:Choice>
                <mc:Fallback>
                  <p:oleObj name="Equation" r:id="rId21" imgW="24120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9763" y="1712913"/>
                          <a:ext cx="465137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22"/>
            <p:cNvGraphicFramePr>
              <a:graphicFrameLocks noChangeAspect="1"/>
            </p:cNvGraphicFramePr>
            <p:nvPr/>
          </p:nvGraphicFramePr>
          <p:xfrm>
            <a:off x="533400" y="2217738"/>
            <a:ext cx="415925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37" name="Equation" r:id="rId23" imgW="215640" imgH="228600" progId="Equation.DSMT4">
                    <p:embed/>
                  </p:oleObj>
                </mc:Choice>
                <mc:Fallback>
                  <p:oleObj name="Equation" r:id="rId23" imgW="21564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2217738"/>
                          <a:ext cx="415925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23"/>
            <p:cNvGraphicFramePr>
              <a:graphicFrameLocks noChangeAspect="1"/>
            </p:cNvGraphicFramePr>
            <p:nvPr/>
          </p:nvGraphicFramePr>
          <p:xfrm>
            <a:off x="982663" y="188436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38" name="Equation" r:id="rId25" imgW="139680" imgH="139680" progId="Equation.DSMT4">
                    <p:embed/>
                  </p:oleObj>
                </mc:Choice>
                <mc:Fallback>
                  <p:oleObj name="Equation" r:id="rId25" imgW="139680" imgH="13968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663" y="188436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124"/>
            <p:cNvGraphicFramePr>
              <a:graphicFrameLocks noChangeAspect="1"/>
            </p:cNvGraphicFramePr>
            <p:nvPr/>
          </p:nvGraphicFramePr>
          <p:xfrm>
            <a:off x="992188" y="2733675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39" name="Equation" r:id="rId27" imgW="139680" imgH="101520" progId="Equation.DSMT4">
                    <p:embed/>
                  </p:oleObj>
                </mc:Choice>
                <mc:Fallback>
                  <p:oleObj name="Equation" r:id="rId27" imgW="139680" imgH="10152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2188" y="2733675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25"/>
            <p:cNvGraphicFramePr>
              <a:graphicFrameLocks noChangeAspect="1"/>
            </p:cNvGraphicFramePr>
            <p:nvPr/>
          </p:nvGraphicFramePr>
          <p:xfrm>
            <a:off x="2181225" y="3122613"/>
            <a:ext cx="417513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140" name="Equation" r:id="rId29" imgW="215640" imgH="228600" progId="Equation.DSMT4">
                    <p:embed/>
                  </p:oleObj>
                </mc:Choice>
                <mc:Fallback>
                  <p:oleObj name="Equation" r:id="rId29" imgW="21564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1225" y="3122613"/>
                          <a:ext cx="417513" cy="439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034" name="Object 5"/>
          <p:cNvGraphicFramePr>
            <a:graphicFrameLocks noChangeAspect="1"/>
          </p:cNvGraphicFramePr>
          <p:nvPr/>
        </p:nvGraphicFramePr>
        <p:xfrm>
          <a:off x="1130300" y="4737100"/>
          <a:ext cx="6904038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68" name="Equation" r:id="rId3" imgW="4940280" imgH="914400" progId="Equation.DSMT4">
                  <p:embed/>
                </p:oleObj>
              </mc:Choice>
              <mc:Fallback>
                <p:oleObj name="Equation" r:id="rId3" imgW="494028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737100"/>
                        <a:ext cx="6904038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7" name="TextBox 7"/>
          <p:cNvSpPr txBox="1">
            <a:spLocks noChangeArrowheads="1"/>
          </p:cNvSpPr>
          <p:nvPr/>
        </p:nvSpPr>
        <p:spPr bwMode="auto">
          <a:xfrm>
            <a:off x="1956563" y="3658218"/>
            <a:ext cx="5227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cs typeface="Arial" charset="0"/>
              </a:rPr>
              <a:t>Wave-bounce method 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(illustrated for 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 = -l</a:t>
            </a:r>
            <a:r>
              <a:rPr lang="en-US" sz="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):</a:t>
            </a:r>
            <a:endParaRPr lang="en-US" sz="20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637482" y="0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Voltage on a Transmission Line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158837" y="4132614"/>
            <a:ext cx="3156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/>
              <a:t>We add up all of the </a:t>
            </a:r>
            <a:r>
              <a:rPr lang="en-US" sz="1400" b="0" u="sng" dirty="0" smtClean="0"/>
              <a:t>bouncing waves</a:t>
            </a:r>
            <a:r>
              <a:rPr lang="en-US" sz="1400" b="0" dirty="0" smtClean="0"/>
              <a:t>.</a:t>
            </a:r>
            <a:endParaRPr lang="en-US" sz="1400" b="0" dirty="0"/>
          </a:p>
        </p:txBody>
      </p:sp>
      <p:grpSp>
        <p:nvGrpSpPr>
          <p:cNvPr id="100" name="Group 99"/>
          <p:cNvGrpSpPr/>
          <p:nvPr/>
        </p:nvGrpSpPr>
        <p:grpSpPr>
          <a:xfrm>
            <a:off x="958150" y="905370"/>
            <a:ext cx="6997700" cy="2295524"/>
            <a:chOff x="993776" y="1095375"/>
            <a:chExt cx="6997700" cy="2295524"/>
          </a:xfrm>
        </p:grpSpPr>
        <p:sp>
          <p:nvSpPr>
            <p:cNvPr id="53" name="AutoShape 8"/>
            <p:cNvSpPr>
              <a:spLocks noChangeAspect="1" noChangeArrowheads="1" noTextEdit="1"/>
            </p:cNvSpPr>
            <p:nvPr/>
          </p:nvSpPr>
          <p:spPr bwMode="auto">
            <a:xfrm>
              <a:off x="993776" y="1095375"/>
              <a:ext cx="6997700" cy="2295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10"/>
            <p:cNvSpPr>
              <a:spLocks noChangeShapeType="1"/>
            </p:cNvSpPr>
            <p:nvPr/>
          </p:nvSpPr>
          <p:spPr bwMode="auto">
            <a:xfrm>
              <a:off x="3249055" y="2792959"/>
              <a:ext cx="3430774" cy="1283"/>
            </a:xfrm>
            <a:prstGeom prst="line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>
              <a:off x="3249055" y="2005116"/>
              <a:ext cx="3430774" cy="1283"/>
            </a:xfrm>
            <a:prstGeom prst="line">
              <a:avLst/>
            </a:prstGeom>
            <a:noFill/>
            <a:ln w="889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6679828" y="2005116"/>
              <a:ext cx="620101" cy="128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7263532" y="1969188"/>
              <a:ext cx="75490" cy="71855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93" y="187"/>
                </a:cxn>
                <a:cxn ang="0">
                  <a:pos x="187" y="94"/>
                </a:cxn>
                <a:cxn ang="0">
                  <a:pos x="187" y="94"/>
                </a:cxn>
                <a:cxn ang="0">
                  <a:pos x="93" y="0"/>
                </a:cxn>
                <a:cxn ang="0">
                  <a:pos x="0" y="94"/>
                </a:cxn>
              </a:cxnLst>
              <a:rect l="0" t="0" r="r" b="b"/>
              <a:pathLst>
                <a:path w="187" h="187">
                  <a:moveTo>
                    <a:pt x="0" y="94"/>
                  </a:moveTo>
                  <a:cubicBezTo>
                    <a:pt x="0" y="146"/>
                    <a:pt x="42" y="187"/>
                    <a:pt x="93" y="187"/>
                  </a:cubicBezTo>
                  <a:cubicBezTo>
                    <a:pt x="145" y="187"/>
                    <a:pt x="187" y="146"/>
                    <a:pt x="187" y="94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187" y="42"/>
                    <a:pt x="145" y="0"/>
                    <a:pt x="93" y="0"/>
                  </a:cubicBezTo>
                  <a:cubicBezTo>
                    <a:pt x="42" y="0"/>
                    <a:pt x="0" y="42"/>
                    <a:pt x="0" y="94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6679828" y="2792959"/>
              <a:ext cx="620101" cy="128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7263532" y="2757031"/>
              <a:ext cx="75490" cy="71855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93" y="187"/>
                </a:cxn>
                <a:cxn ang="0">
                  <a:pos x="187" y="93"/>
                </a:cxn>
                <a:cxn ang="0">
                  <a:pos x="187" y="93"/>
                </a:cxn>
                <a:cxn ang="0">
                  <a:pos x="93" y="0"/>
                </a:cxn>
                <a:cxn ang="0">
                  <a:pos x="0" y="93"/>
                </a:cxn>
              </a:cxnLst>
              <a:rect l="0" t="0" r="r" b="b"/>
              <a:pathLst>
                <a:path w="187" h="187">
                  <a:moveTo>
                    <a:pt x="0" y="93"/>
                  </a:moveTo>
                  <a:cubicBezTo>
                    <a:pt x="0" y="145"/>
                    <a:pt x="42" y="187"/>
                    <a:pt x="93" y="187"/>
                  </a:cubicBezTo>
                  <a:cubicBezTo>
                    <a:pt x="145" y="187"/>
                    <a:pt x="187" y="145"/>
                    <a:pt x="187" y="93"/>
                  </a:cubicBezTo>
                  <a:cubicBezTo>
                    <a:pt x="187" y="93"/>
                    <a:pt x="187" y="93"/>
                    <a:pt x="187" y="93"/>
                  </a:cubicBezTo>
                  <a:cubicBezTo>
                    <a:pt x="187" y="42"/>
                    <a:pt x="145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8"/>
            <p:cNvSpPr>
              <a:spLocks/>
            </p:cNvSpPr>
            <p:nvPr/>
          </p:nvSpPr>
          <p:spPr bwMode="auto">
            <a:xfrm>
              <a:off x="7337674" y="2005116"/>
              <a:ext cx="363972" cy="1899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0" y="0"/>
                </a:cxn>
                <a:cxn ang="0">
                  <a:pos x="270" y="148"/>
                </a:cxn>
              </a:cxnLst>
              <a:rect l="0" t="0" r="r" b="b"/>
              <a:pathLst>
                <a:path w="270" h="148">
                  <a:moveTo>
                    <a:pt x="0" y="0"/>
                  </a:moveTo>
                  <a:lnTo>
                    <a:pt x="270" y="0"/>
                  </a:lnTo>
                  <a:lnTo>
                    <a:pt x="270" y="148"/>
                  </a:ln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9"/>
            <p:cNvSpPr>
              <a:spLocks noChangeShapeType="1"/>
            </p:cNvSpPr>
            <p:nvPr/>
          </p:nvSpPr>
          <p:spPr bwMode="auto">
            <a:xfrm flipH="1">
              <a:off x="7337674" y="2795525"/>
              <a:ext cx="363972" cy="128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30"/>
            <p:cNvSpPr>
              <a:spLocks noChangeShapeType="1"/>
            </p:cNvSpPr>
            <p:nvPr/>
          </p:nvSpPr>
          <p:spPr bwMode="auto">
            <a:xfrm flipV="1">
              <a:off x="7701646" y="2610754"/>
              <a:ext cx="1348" cy="184771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1"/>
            <p:cNvSpPr>
              <a:spLocks noChangeArrowheads="1"/>
            </p:cNvSpPr>
            <p:nvPr/>
          </p:nvSpPr>
          <p:spPr bwMode="auto">
            <a:xfrm>
              <a:off x="7422601" y="2195019"/>
              <a:ext cx="533826" cy="4157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2"/>
            <p:cNvSpPr>
              <a:spLocks noChangeArrowheads="1"/>
            </p:cNvSpPr>
            <p:nvPr/>
          </p:nvSpPr>
          <p:spPr bwMode="auto">
            <a:xfrm>
              <a:off x="7422601" y="2195019"/>
              <a:ext cx="533826" cy="415735"/>
            </a:xfrm>
            <a:prstGeom prst="rect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1853828" y="2599206"/>
              <a:ext cx="1064955" cy="189904"/>
            </a:xfrm>
            <a:custGeom>
              <a:avLst/>
              <a:gdLst/>
              <a:ahLst/>
              <a:cxnLst>
                <a:cxn ang="0">
                  <a:pos x="790" y="148"/>
                </a:cxn>
                <a:cxn ang="0">
                  <a:pos x="0" y="148"/>
                </a:cxn>
                <a:cxn ang="0">
                  <a:pos x="0" y="0"/>
                </a:cxn>
              </a:cxnLst>
              <a:rect l="0" t="0" r="r" b="b"/>
              <a:pathLst>
                <a:path w="790" h="148">
                  <a:moveTo>
                    <a:pt x="790" y="148"/>
                  </a:moveTo>
                  <a:lnTo>
                    <a:pt x="0" y="148"/>
                  </a:lnTo>
                  <a:lnTo>
                    <a:pt x="0" y="0"/>
                  </a:ln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42"/>
            <p:cNvSpPr>
              <a:spLocks noChangeShapeType="1"/>
            </p:cNvSpPr>
            <p:nvPr/>
          </p:nvSpPr>
          <p:spPr bwMode="auto">
            <a:xfrm>
              <a:off x="1853828" y="1980737"/>
              <a:ext cx="363972" cy="128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43"/>
            <p:cNvSpPr>
              <a:spLocks noChangeShapeType="1"/>
            </p:cNvSpPr>
            <p:nvPr/>
          </p:nvSpPr>
          <p:spPr bwMode="auto">
            <a:xfrm>
              <a:off x="1853828" y="1980737"/>
              <a:ext cx="1348" cy="323349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4"/>
            <p:cNvSpPr>
              <a:spLocks noChangeArrowheads="1"/>
            </p:cNvSpPr>
            <p:nvPr/>
          </p:nvSpPr>
          <p:spPr bwMode="auto">
            <a:xfrm>
              <a:off x="2216453" y="1794682"/>
              <a:ext cx="532478" cy="41701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5"/>
            <p:cNvSpPr>
              <a:spLocks noChangeArrowheads="1"/>
            </p:cNvSpPr>
            <p:nvPr/>
          </p:nvSpPr>
          <p:spPr bwMode="auto">
            <a:xfrm>
              <a:off x="2216453" y="1794682"/>
              <a:ext cx="532478" cy="417018"/>
            </a:xfrm>
            <a:prstGeom prst="rect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48"/>
            <p:cNvSpPr>
              <a:spLocks noChangeShapeType="1"/>
            </p:cNvSpPr>
            <p:nvPr/>
          </p:nvSpPr>
          <p:spPr bwMode="auto">
            <a:xfrm flipH="1">
              <a:off x="2918784" y="2003833"/>
              <a:ext cx="291178" cy="128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9"/>
            <p:cNvSpPr>
              <a:spLocks/>
            </p:cNvSpPr>
            <p:nvPr/>
          </p:nvSpPr>
          <p:spPr bwMode="auto">
            <a:xfrm>
              <a:off x="2881038" y="1967905"/>
              <a:ext cx="75490" cy="71855"/>
            </a:xfrm>
            <a:custGeom>
              <a:avLst/>
              <a:gdLst/>
              <a:ahLst/>
              <a:cxnLst>
                <a:cxn ang="0">
                  <a:pos x="187" y="93"/>
                </a:cxn>
                <a:cxn ang="0">
                  <a:pos x="94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94" y="187"/>
                </a:cxn>
                <a:cxn ang="0">
                  <a:pos x="187" y="93"/>
                </a:cxn>
              </a:cxnLst>
              <a:rect l="0" t="0" r="r" b="b"/>
              <a:pathLst>
                <a:path w="187" h="187">
                  <a:moveTo>
                    <a:pt x="187" y="93"/>
                  </a:moveTo>
                  <a:cubicBezTo>
                    <a:pt x="187" y="42"/>
                    <a:pt x="145" y="0"/>
                    <a:pt x="94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5" y="187"/>
                    <a:pt x="187" y="145"/>
                    <a:pt x="187" y="93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50"/>
            <p:cNvSpPr>
              <a:spLocks noChangeShapeType="1"/>
            </p:cNvSpPr>
            <p:nvPr/>
          </p:nvSpPr>
          <p:spPr bwMode="auto">
            <a:xfrm>
              <a:off x="2763111" y="2003833"/>
              <a:ext cx="194118" cy="128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1"/>
            <p:cNvSpPr>
              <a:spLocks noChangeShapeType="1"/>
            </p:cNvSpPr>
            <p:nvPr/>
          </p:nvSpPr>
          <p:spPr bwMode="auto">
            <a:xfrm flipH="1">
              <a:off x="2957877" y="2792959"/>
              <a:ext cx="291178" cy="1283"/>
            </a:xfrm>
            <a:prstGeom prst="line">
              <a:avLst/>
            </a:pr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2"/>
            <p:cNvSpPr>
              <a:spLocks/>
            </p:cNvSpPr>
            <p:nvPr/>
          </p:nvSpPr>
          <p:spPr bwMode="auto">
            <a:xfrm>
              <a:off x="2920132" y="2757031"/>
              <a:ext cx="75490" cy="71855"/>
            </a:xfrm>
            <a:custGeom>
              <a:avLst/>
              <a:gdLst/>
              <a:ahLst/>
              <a:cxnLst>
                <a:cxn ang="0">
                  <a:pos x="187" y="93"/>
                </a:cxn>
                <a:cxn ang="0">
                  <a:pos x="94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94" y="187"/>
                </a:cxn>
                <a:cxn ang="0">
                  <a:pos x="187" y="93"/>
                </a:cxn>
              </a:cxnLst>
              <a:rect l="0" t="0" r="r" b="b"/>
              <a:pathLst>
                <a:path w="187" h="187">
                  <a:moveTo>
                    <a:pt x="187" y="93"/>
                  </a:moveTo>
                  <a:cubicBezTo>
                    <a:pt x="187" y="42"/>
                    <a:pt x="145" y="0"/>
                    <a:pt x="94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5"/>
                    <a:pt x="42" y="187"/>
                    <a:pt x="94" y="187"/>
                  </a:cubicBezTo>
                  <a:cubicBezTo>
                    <a:pt x="145" y="187"/>
                    <a:pt x="187" y="145"/>
                    <a:pt x="187" y="93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3"/>
            <p:cNvSpPr>
              <a:spLocks/>
            </p:cNvSpPr>
            <p:nvPr/>
          </p:nvSpPr>
          <p:spPr bwMode="auto">
            <a:xfrm>
              <a:off x="1646230" y="2270725"/>
              <a:ext cx="388237" cy="369542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480" y="0"/>
                </a:cxn>
                <a:cxn ang="0">
                  <a:pos x="960" y="480"/>
                </a:cxn>
                <a:cxn ang="0">
                  <a:pos x="960" y="480"/>
                </a:cxn>
                <a:cxn ang="0">
                  <a:pos x="480" y="960"/>
                </a:cxn>
                <a:cxn ang="0">
                  <a:pos x="0" y="480"/>
                </a:cxn>
              </a:cxnLst>
              <a:rect l="0" t="0" r="r" b="b"/>
              <a:pathLst>
                <a:path w="960" h="960">
                  <a:moveTo>
                    <a:pt x="0" y="480"/>
                  </a:moveTo>
                  <a:cubicBezTo>
                    <a:pt x="0" y="215"/>
                    <a:pt x="214" y="0"/>
                    <a:pt x="480" y="0"/>
                  </a:cubicBezTo>
                  <a:cubicBezTo>
                    <a:pt x="745" y="0"/>
                    <a:pt x="960" y="215"/>
                    <a:pt x="960" y="480"/>
                  </a:cubicBezTo>
                  <a:cubicBezTo>
                    <a:pt x="960" y="480"/>
                    <a:pt x="960" y="480"/>
                    <a:pt x="960" y="480"/>
                  </a:cubicBezTo>
                  <a:cubicBezTo>
                    <a:pt x="960" y="745"/>
                    <a:pt x="745" y="960"/>
                    <a:pt x="480" y="960"/>
                  </a:cubicBezTo>
                  <a:cubicBezTo>
                    <a:pt x="214" y="960"/>
                    <a:pt x="0" y="745"/>
                    <a:pt x="0" y="480"/>
                  </a:cubicBezTo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1646230" y="2270725"/>
              <a:ext cx="388237" cy="36954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44" y="0"/>
                </a:cxn>
                <a:cxn ang="0">
                  <a:pos x="288" y="144"/>
                </a:cxn>
                <a:cxn ang="0">
                  <a:pos x="288" y="144"/>
                </a:cxn>
                <a:cxn ang="0">
                  <a:pos x="144" y="288"/>
                </a:cxn>
                <a:cxn ang="0">
                  <a:pos x="0" y="144"/>
                </a:cxn>
              </a:cxnLst>
              <a:rect l="0" t="0" r="r" b="b"/>
              <a:pathLst>
                <a:path w="288" h="288">
                  <a:moveTo>
                    <a:pt x="0" y="144"/>
                  </a:moveTo>
                  <a:cubicBezTo>
                    <a:pt x="0" y="65"/>
                    <a:pt x="64" y="0"/>
                    <a:pt x="144" y="0"/>
                  </a:cubicBezTo>
                  <a:cubicBezTo>
                    <a:pt x="223" y="0"/>
                    <a:pt x="288" y="65"/>
                    <a:pt x="288" y="144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224"/>
                    <a:pt x="223" y="288"/>
                    <a:pt x="144" y="288"/>
                  </a:cubicBezTo>
                  <a:cubicBezTo>
                    <a:pt x="64" y="288"/>
                    <a:pt x="0" y="224"/>
                    <a:pt x="0" y="144"/>
                  </a:cubicBez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5"/>
            <p:cNvSpPr>
              <a:spLocks noEditPoints="1"/>
            </p:cNvSpPr>
            <p:nvPr/>
          </p:nvSpPr>
          <p:spPr bwMode="auto">
            <a:xfrm>
              <a:off x="1710936" y="2393904"/>
              <a:ext cx="258825" cy="123181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480" y="320"/>
                </a:cxn>
                <a:cxn ang="0">
                  <a:pos x="640" y="160"/>
                </a:cxn>
                <a:cxn ang="0">
                  <a:pos x="640" y="160"/>
                </a:cxn>
                <a:cxn ang="0">
                  <a:pos x="0" y="160"/>
                </a:cxn>
                <a:cxn ang="0">
                  <a:pos x="160" y="0"/>
                </a:cxn>
                <a:cxn ang="0">
                  <a:pos x="320" y="160"/>
                </a:cxn>
                <a:cxn ang="0">
                  <a:pos x="320" y="160"/>
                </a:cxn>
              </a:cxnLst>
              <a:rect l="0" t="0" r="r" b="b"/>
              <a:pathLst>
                <a:path w="640" h="320">
                  <a:moveTo>
                    <a:pt x="320" y="160"/>
                  </a:moveTo>
                  <a:cubicBezTo>
                    <a:pt x="320" y="248"/>
                    <a:pt x="391" y="320"/>
                    <a:pt x="480" y="320"/>
                  </a:cubicBezTo>
                  <a:cubicBezTo>
                    <a:pt x="568" y="320"/>
                    <a:pt x="640" y="248"/>
                    <a:pt x="640" y="160"/>
                  </a:cubicBezTo>
                  <a:cubicBezTo>
                    <a:pt x="640" y="160"/>
                    <a:pt x="640" y="160"/>
                    <a:pt x="640" y="160"/>
                  </a:cubicBezTo>
                  <a:moveTo>
                    <a:pt x="0" y="160"/>
                  </a:moveTo>
                  <a:cubicBezTo>
                    <a:pt x="0" y="72"/>
                    <a:pt x="71" y="0"/>
                    <a:pt x="160" y="0"/>
                  </a:cubicBezTo>
                  <a:cubicBezTo>
                    <a:pt x="248" y="0"/>
                    <a:pt x="320" y="72"/>
                    <a:pt x="320" y="160"/>
                  </a:cubicBezTo>
                  <a:cubicBezTo>
                    <a:pt x="320" y="160"/>
                    <a:pt x="320" y="160"/>
                    <a:pt x="320" y="160"/>
                  </a:cubicBezTo>
                </a:path>
              </a:pathLst>
            </a:custGeom>
            <a:noFill/>
            <a:ln w="269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58"/>
            <p:cNvSpPr>
              <a:spLocks noChangeShapeType="1"/>
            </p:cNvSpPr>
            <p:nvPr/>
          </p:nvSpPr>
          <p:spPr bwMode="auto">
            <a:xfrm>
              <a:off x="4898548" y="1639953"/>
              <a:ext cx="1705277" cy="1283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6591692" y="1591194"/>
              <a:ext cx="150981" cy="962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8"/>
                </a:cxn>
                <a:cxn ang="0">
                  <a:pos x="0" y="75"/>
                </a:cxn>
                <a:cxn ang="0">
                  <a:pos x="0" y="0"/>
                </a:cxn>
              </a:cxnLst>
              <a:rect l="0" t="0" r="r" b="b"/>
              <a:pathLst>
                <a:path w="112" h="75">
                  <a:moveTo>
                    <a:pt x="0" y="0"/>
                  </a:moveTo>
                  <a:lnTo>
                    <a:pt x="112" y="38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B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60"/>
            <p:cNvSpPr>
              <a:spLocks noChangeShapeType="1"/>
            </p:cNvSpPr>
            <p:nvPr/>
          </p:nvSpPr>
          <p:spPr bwMode="auto">
            <a:xfrm flipH="1">
              <a:off x="3363125" y="1639953"/>
              <a:ext cx="1219981" cy="1283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3224276" y="1591194"/>
              <a:ext cx="150981" cy="96235"/>
            </a:xfrm>
            <a:custGeom>
              <a:avLst/>
              <a:gdLst/>
              <a:ahLst/>
              <a:cxnLst>
                <a:cxn ang="0">
                  <a:pos x="112" y="75"/>
                </a:cxn>
                <a:cxn ang="0">
                  <a:pos x="0" y="38"/>
                </a:cxn>
                <a:cxn ang="0">
                  <a:pos x="112" y="0"/>
                </a:cxn>
                <a:cxn ang="0">
                  <a:pos x="112" y="75"/>
                </a:cxn>
              </a:cxnLst>
              <a:rect l="0" t="0" r="r" b="b"/>
              <a:pathLst>
                <a:path w="112" h="75">
                  <a:moveTo>
                    <a:pt x="112" y="75"/>
                  </a:moveTo>
                  <a:lnTo>
                    <a:pt x="0" y="38"/>
                  </a:lnTo>
                  <a:lnTo>
                    <a:pt x="112" y="0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007FB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3"/>
            <p:cNvSpPr>
              <a:spLocks/>
            </p:cNvSpPr>
            <p:nvPr/>
          </p:nvSpPr>
          <p:spPr bwMode="auto">
            <a:xfrm>
              <a:off x="3032019" y="2957200"/>
              <a:ext cx="229168" cy="263042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0" y="0"/>
                </a:cxn>
                <a:cxn ang="0">
                  <a:pos x="170" y="0"/>
                </a:cxn>
              </a:cxnLst>
              <a:rect l="0" t="0" r="r" b="b"/>
              <a:pathLst>
                <a:path w="170" h="205">
                  <a:moveTo>
                    <a:pt x="0" y="205"/>
                  </a:moveTo>
                  <a:lnTo>
                    <a:pt x="0" y="0"/>
                  </a:lnTo>
                  <a:lnTo>
                    <a:pt x="170" y="0"/>
                  </a:lnTo>
                </a:path>
              </a:pathLst>
            </a:custGeom>
            <a:noFill/>
            <a:ln w="26988" cap="rnd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4"/>
            <p:cNvSpPr>
              <a:spLocks/>
            </p:cNvSpPr>
            <p:nvPr/>
          </p:nvSpPr>
          <p:spPr bwMode="auto">
            <a:xfrm>
              <a:off x="3249055" y="2908441"/>
              <a:ext cx="150981" cy="962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8"/>
                </a:cxn>
                <a:cxn ang="0">
                  <a:pos x="0" y="75"/>
                </a:cxn>
                <a:cxn ang="0">
                  <a:pos x="0" y="0"/>
                </a:cxn>
              </a:cxnLst>
              <a:rect l="0" t="0" r="r" b="b"/>
              <a:pathLst>
                <a:path w="112" h="75">
                  <a:moveTo>
                    <a:pt x="0" y="0"/>
                  </a:moveTo>
                  <a:lnTo>
                    <a:pt x="112" y="38"/>
                  </a:lnTo>
                  <a:lnTo>
                    <a:pt x="0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86" name="Object 75"/>
            <p:cNvGraphicFramePr>
              <a:graphicFrameLocks noChangeAspect="1"/>
            </p:cNvGraphicFramePr>
            <p:nvPr/>
          </p:nvGraphicFramePr>
          <p:xfrm>
            <a:off x="4486647" y="2165474"/>
            <a:ext cx="547688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69" name="Equation" r:id="rId5" imgW="342720" imgH="228600" progId="Equation.DSMT4">
                    <p:embed/>
                  </p:oleObj>
                </mc:Choice>
                <mc:Fallback>
                  <p:oleObj name="Equation" r:id="rId5" imgW="34272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6647" y="2165474"/>
                          <a:ext cx="547688" cy="363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28"/>
            <p:cNvGraphicFramePr>
              <a:graphicFrameLocks noChangeAspect="1"/>
            </p:cNvGraphicFramePr>
            <p:nvPr/>
          </p:nvGraphicFramePr>
          <p:xfrm>
            <a:off x="3129451" y="2057072"/>
            <a:ext cx="192770" cy="18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70" name="Equation" r:id="rId7" imgW="139680" imgH="139680" progId="Equation.DSMT4">
                    <p:embed/>
                  </p:oleObj>
                </mc:Choice>
                <mc:Fallback>
                  <p:oleObj name="Equation" r:id="rId7" imgW="139680" imgH="13968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451" y="2057072"/>
                          <a:ext cx="192770" cy="183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117"/>
            <p:cNvGraphicFramePr>
              <a:graphicFrameLocks noChangeAspect="1"/>
            </p:cNvGraphicFramePr>
            <p:nvPr/>
          </p:nvGraphicFramePr>
          <p:xfrm>
            <a:off x="3129451" y="2527981"/>
            <a:ext cx="192770" cy="133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71" name="Equation" r:id="rId9" imgW="139680" imgH="101520" progId="Equation.DSMT4">
                    <p:embed/>
                  </p:oleObj>
                </mc:Choice>
                <mc:Fallback>
                  <p:oleObj name="Equation" r:id="rId9" imgW="139680" imgH="10152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451" y="2527981"/>
                          <a:ext cx="192770" cy="133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118"/>
            <p:cNvGraphicFramePr>
              <a:graphicFrameLocks noChangeAspect="1"/>
            </p:cNvGraphicFramePr>
            <p:nvPr/>
          </p:nvGraphicFramePr>
          <p:xfrm>
            <a:off x="7086938" y="2957201"/>
            <a:ext cx="423286" cy="207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72" name="Equation" r:id="rId11" imgW="342720" imgH="177480" progId="Equation.DSMT4">
                    <p:embed/>
                  </p:oleObj>
                </mc:Choice>
                <mc:Fallback>
                  <p:oleObj name="Equation" r:id="rId11" imgW="342720" imgH="17748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938" y="2957201"/>
                          <a:ext cx="423286" cy="207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119"/>
            <p:cNvGraphicFramePr>
              <a:graphicFrameLocks noChangeAspect="1"/>
            </p:cNvGraphicFramePr>
            <p:nvPr/>
          </p:nvGraphicFramePr>
          <p:xfrm>
            <a:off x="7545273" y="2234798"/>
            <a:ext cx="332315" cy="355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73" name="Equation" r:id="rId13" imgW="203040" imgH="228600" progId="Equation.DSMT4">
                    <p:embed/>
                  </p:oleObj>
                </mc:Choice>
                <mc:Fallback>
                  <p:oleObj name="Equation" r:id="rId13" imgW="20304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5273" y="2234798"/>
                          <a:ext cx="332315" cy="355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120"/>
            <p:cNvGraphicFramePr>
              <a:graphicFrameLocks noChangeAspect="1"/>
            </p:cNvGraphicFramePr>
            <p:nvPr/>
          </p:nvGraphicFramePr>
          <p:xfrm>
            <a:off x="4687001" y="1525093"/>
            <a:ext cx="109538" cy="207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74" name="Equation" r:id="rId15" imgW="88560" imgH="177480" progId="Equation.DSMT4">
                    <p:embed/>
                  </p:oleObj>
                </mc:Choice>
                <mc:Fallback>
                  <p:oleObj name="Equation" r:id="rId15" imgW="88560" imgH="17748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001" y="1525093"/>
                          <a:ext cx="109538" cy="207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121"/>
            <p:cNvGraphicFramePr>
              <a:graphicFrameLocks noChangeAspect="1"/>
            </p:cNvGraphicFramePr>
            <p:nvPr/>
          </p:nvGraphicFramePr>
          <p:xfrm>
            <a:off x="2289247" y="1826761"/>
            <a:ext cx="394977" cy="355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75" name="Equation" r:id="rId17" imgW="241200" imgH="228600" progId="Equation.DSMT4">
                    <p:embed/>
                  </p:oleObj>
                </mc:Choice>
                <mc:Fallback>
                  <p:oleObj name="Equation" r:id="rId17" imgW="24120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9247" y="1826761"/>
                          <a:ext cx="394977" cy="355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122"/>
            <p:cNvGraphicFramePr>
              <a:graphicFrameLocks noChangeAspect="1"/>
            </p:cNvGraphicFramePr>
            <p:nvPr/>
          </p:nvGraphicFramePr>
          <p:xfrm>
            <a:off x="1120492" y="2234798"/>
            <a:ext cx="353188" cy="355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76" name="Equation" r:id="rId19" imgW="215640" imgH="228600" progId="Equation.DSMT4">
                    <p:embed/>
                  </p:oleObj>
                </mc:Choice>
                <mc:Fallback>
                  <p:oleObj name="Equation" r:id="rId19" imgW="21564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0492" y="2234798"/>
                          <a:ext cx="353188" cy="355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23"/>
            <p:cNvGraphicFramePr>
              <a:graphicFrameLocks noChangeAspect="1"/>
            </p:cNvGraphicFramePr>
            <p:nvPr/>
          </p:nvGraphicFramePr>
          <p:xfrm>
            <a:off x="1501989" y="1965340"/>
            <a:ext cx="192770" cy="183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77" name="Equation" r:id="rId21" imgW="139680" imgH="139680" progId="Equation.DSMT4">
                    <p:embed/>
                  </p:oleObj>
                </mc:Choice>
                <mc:Fallback>
                  <p:oleObj name="Equation" r:id="rId21" imgW="139680" imgH="13968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1989" y="1965340"/>
                          <a:ext cx="192770" cy="183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124"/>
            <p:cNvGraphicFramePr>
              <a:graphicFrameLocks noChangeAspect="1"/>
            </p:cNvGraphicFramePr>
            <p:nvPr/>
          </p:nvGraphicFramePr>
          <p:xfrm>
            <a:off x="1510078" y="2651815"/>
            <a:ext cx="192770" cy="133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78" name="Equation" r:id="rId23" imgW="139680" imgH="101520" progId="Equation.DSMT4">
                    <p:embed/>
                  </p:oleObj>
                </mc:Choice>
                <mc:Fallback>
                  <p:oleObj name="Equation" r:id="rId23" imgW="139680" imgH="10152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0078" y="2651815"/>
                          <a:ext cx="192770" cy="133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125"/>
            <p:cNvGraphicFramePr>
              <a:graphicFrameLocks noChangeAspect="1"/>
            </p:cNvGraphicFramePr>
            <p:nvPr/>
          </p:nvGraphicFramePr>
          <p:xfrm>
            <a:off x="2519762" y="2966183"/>
            <a:ext cx="354536" cy="355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79" name="Equation" r:id="rId25" imgW="215640" imgH="228600" progId="Equation.DSMT4">
                    <p:embed/>
                  </p:oleObj>
                </mc:Choice>
                <mc:Fallback>
                  <p:oleObj name="Equation" r:id="rId25" imgW="215640" imgH="2286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9762" y="2966183"/>
                          <a:ext cx="354536" cy="3554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2050" name="Object 18"/>
            <p:cNvGraphicFramePr>
              <a:graphicFrameLocks noChangeAspect="1"/>
            </p:cNvGraphicFramePr>
            <p:nvPr/>
          </p:nvGraphicFramePr>
          <p:xfrm>
            <a:off x="2923289" y="2234705"/>
            <a:ext cx="515937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80" name="Equation" r:id="rId27" imgW="419040" imgH="253800" progId="Equation.DSMT4">
                    <p:embed/>
                  </p:oleObj>
                </mc:Choice>
                <mc:Fallback>
                  <p:oleObj name="Equation" r:id="rId27" imgW="419040" imgH="2538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3289" y="2234705"/>
                          <a:ext cx="515937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1385888" y="3081338"/>
          <a:ext cx="622935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2" name="Equation" r:id="rId3" imgW="4457520" imgH="1041120" progId="Equation.DSMT4">
                  <p:embed/>
                </p:oleObj>
              </mc:Choice>
              <mc:Fallback>
                <p:oleObj name="Equation" r:id="rId3" imgW="4457520" imgH="1041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081338"/>
                        <a:ext cx="622935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5" name="TextBox 6"/>
          <p:cNvSpPr txBox="1">
            <a:spLocks noChangeArrowheads="1"/>
          </p:cNvSpPr>
          <p:nvPr/>
        </p:nvSpPr>
        <p:spPr bwMode="auto">
          <a:xfrm>
            <a:off x="915988" y="4757738"/>
            <a:ext cx="226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Geometric series: </a:t>
            </a:r>
          </a:p>
        </p:txBody>
      </p:sp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2238375" y="5254624"/>
          <a:ext cx="3558004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3" name="Equation" r:id="rId5" imgW="2260440" imgH="431640" progId="Equation.DSMT4">
                  <p:embed/>
                </p:oleObj>
              </mc:Choice>
              <mc:Fallback>
                <p:oleObj name="Equation" r:id="rId5" imgW="226044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5254624"/>
                        <a:ext cx="3558004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3" name="Object 7"/>
          <p:cNvGraphicFramePr>
            <a:graphicFrameLocks noChangeAspect="1"/>
          </p:cNvGraphicFramePr>
          <p:nvPr/>
        </p:nvGraphicFramePr>
        <p:xfrm>
          <a:off x="6456363" y="5416550"/>
          <a:ext cx="12398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4" name="Equation" r:id="rId7" imgW="888840" imgH="241200" progId="Equation.DSMT4">
                  <p:embed/>
                </p:oleObj>
              </mc:Choice>
              <mc:Fallback>
                <p:oleObj name="Equation" r:id="rId7" imgW="88884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363" y="5416550"/>
                        <a:ext cx="1239837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735013" y="2545217"/>
            <a:ext cx="403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Group together </a:t>
            </a:r>
            <a:r>
              <a:rPr lang="en-US" sz="2000" b="0" u="sng" dirty="0" smtClean="0">
                <a:solidFill>
                  <a:srgbClr val="0000FF"/>
                </a:solidFill>
                <a:cs typeface="Arial" charset="0"/>
              </a:rPr>
              <a:t>alternating</a:t>
            </a:r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 terms:</a:t>
            </a:r>
            <a:endParaRPr lang="en-US" sz="20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37482" y="0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Voltage on a Transmission Line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059048" y="830118"/>
          <a:ext cx="6904038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5" name="Equation" r:id="rId9" imgW="4940280" imgH="914400" progId="Equation.DSMT4">
                  <p:embed/>
                </p:oleObj>
              </mc:Choice>
              <mc:Fallback>
                <p:oleObj name="Equation" r:id="rId9" imgW="494028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048" y="830118"/>
                        <a:ext cx="6904038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8" name="TextBox 6"/>
          <p:cNvSpPr txBox="1">
            <a:spLocks noChangeArrowheads="1"/>
          </p:cNvSpPr>
          <p:nvPr/>
        </p:nvSpPr>
        <p:spPr bwMode="auto">
          <a:xfrm>
            <a:off x="1487797" y="2597191"/>
            <a:ext cx="41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or</a:t>
            </a:r>
          </a:p>
        </p:txBody>
      </p:sp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1978025" y="1066800"/>
          <a:ext cx="4948238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5" name="Equation" r:id="rId3" imgW="3225600" imgH="965160" progId="Equation.DSMT4">
                  <p:embed/>
                </p:oleObj>
              </mc:Choice>
              <mc:Fallback>
                <p:oleObj name="Equation" r:id="rId3" imgW="3225600" imgH="9651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25" y="1066800"/>
                        <a:ext cx="4948238" cy="153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086" name="Object 6"/>
          <p:cNvGraphicFramePr>
            <a:graphicFrameLocks noChangeAspect="1"/>
          </p:cNvGraphicFramePr>
          <p:nvPr/>
        </p:nvGraphicFramePr>
        <p:xfrm>
          <a:off x="2247900" y="3041650"/>
          <a:ext cx="42370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6" name="Equation" r:id="rId5" imgW="2361960" imgH="482400" progId="Equation.DSMT4">
                  <p:embed/>
                </p:oleObj>
              </mc:Choice>
              <mc:Fallback>
                <p:oleObj name="Equation" r:id="rId5" imgW="23619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3041650"/>
                        <a:ext cx="42370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9" name="TextBox 9"/>
          <p:cNvSpPr txBox="1">
            <a:spLocks noChangeArrowheads="1"/>
          </p:cNvSpPr>
          <p:nvPr/>
        </p:nvSpPr>
        <p:spPr bwMode="auto">
          <a:xfrm>
            <a:off x="1373889" y="4347875"/>
            <a:ext cx="6050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This agrees with the previous result (setting 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20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).</a:t>
            </a:r>
            <a:endParaRPr lang="en-US" sz="20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74090" name="TextBox 10"/>
          <p:cNvSpPr txBox="1">
            <a:spLocks noChangeArrowheads="1"/>
          </p:cNvSpPr>
          <p:nvPr/>
        </p:nvSpPr>
        <p:spPr bwMode="auto">
          <a:xfrm>
            <a:off x="829672" y="6060725"/>
            <a:ext cx="7661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wave-bounce method 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a </a:t>
            </a:r>
            <a:r>
              <a:rPr lang="en-US" b="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tedious method 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not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recommended. </a:t>
            </a:r>
            <a:endParaRPr lang="en-US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186897" y="775687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Hence</a:t>
            </a:r>
            <a:endParaRPr lang="en-US" sz="20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37482" y="0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Voltage on a Transmission Line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1740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07385"/>
              </p:ext>
            </p:extLst>
          </p:nvPr>
        </p:nvGraphicFramePr>
        <p:xfrm>
          <a:off x="985838" y="4946650"/>
          <a:ext cx="70897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7" name="Equation" r:id="rId7" imgW="4673520" imgH="482400" progId="Equation.DSMT4">
                  <p:embed/>
                </p:oleObj>
              </mc:Choice>
              <mc:Fallback>
                <p:oleObj name="Equation" r:id="rId7" imgW="467352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4946650"/>
                        <a:ext cx="70897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TextBox 3"/>
          <p:cNvSpPr txBox="1">
            <a:spLocks noChangeArrowheads="1"/>
          </p:cNvSpPr>
          <p:nvPr/>
        </p:nvSpPr>
        <p:spPr bwMode="auto">
          <a:xfrm>
            <a:off x="284101" y="2134589"/>
            <a:ext cx="354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At a distance </a:t>
            </a:r>
            <a:r>
              <a:rPr lang="en-US" sz="2000" b="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from the load: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13898" y="2663182"/>
          <a:ext cx="6854826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3" name="Equation" r:id="rId3" imgW="4838400" imgH="1663560" progId="Equation.DSMT4">
                  <p:embed/>
                </p:oleObj>
              </mc:Choice>
              <mc:Fallback>
                <p:oleObj name="Equation" r:id="rId3" imgW="4838400" imgH="1663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98" y="2663182"/>
                        <a:ext cx="6854826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947341" y="5771802"/>
          <a:ext cx="324167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4" name="Equation" r:id="rId5" imgW="2145960" imgH="533160" progId="Equation.DSMT4">
                  <p:embed/>
                </p:oleObj>
              </mc:Choice>
              <mc:Fallback>
                <p:oleObj name="Equation" r:id="rId5" imgW="214596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341" y="5771802"/>
                        <a:ext cx="324167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TextBox 9"/>
          <p:cNvSpPr txBox="1">
            <a:spLocks noChangeArrowheads="1"/>
          </p:cNvSpPr>
          <p:nvPr/>
        </p:nvSpPr>
        <p:spPr bwMode="auto">
          <a:xfrm>
            <a:off x="601933" y="5335400"/>
            <a:ext cx="4733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b="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 real (low-loss transmission line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):</a:t>
            </a:r>
            <a:endParaRPr lang="en-US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93713" y="81624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Time-Average </a:t>
            </a: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Power Flow</a:t>
            </a:r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6610872" y="2695410"/>
          <a:ext cx="2225675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" name="Equation" r:id="rId7" imgW="1676160" imgH="977760" progId="Equation.DSMT4">
                  <p:embed/>
                </p:oleObj>
              </mc:Choice>
              <mc:Fallback>
                <p:oleObj name="Equation" r:id="rId7" imgW="1676160" imgH="977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872" y="2695410"/>
                        <a:ext cx="2225675" cy="13509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6700744" y="5599314"/>
          <a:ext cx="1718685" cy="109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6" name="Equation" r:id="rId9" imgW="1333440" imgH="812520" progId="Equation.DSMT4">
                  <p:embed/>
                </p:oleObj>
              </mc:Choice>
              <mc:Fallback>
                <p:oleObj name="Equation" r:id="rId9" imgW="1333440" imgH="8125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744" y="5599314"/>
                        <a:ext cx="1718685" cy="10937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TextBox 12"/>
          <p:cNvSpPr txBox="1">
            <a:spLocks noChangeArrowheads="1"/>
          </p:cNvSpPr>
          <p:nvPr/>
        </p:nvSpPr>
        <p:spPr bwMode="auto">
          <a:xfrm>
            <a:off x="7031251" y="5209158"/>
            <a:ext cx="7701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Note: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259716" y="804660"/>
            <a:ext cx="4064000" cy="1682750"/>
            <a:chOff x="2176463" y="1725613"/>
            <a:chExt cx="4064000" cy="1682750"/>
          </a:xfrm>
        </p:grpSpPr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2697163" y="28908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>
              <a:off x="2697163" y="22494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>
              <a:off x="4629151" y="22494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auto">
            <a:xfrm>
              <a:off x="5075238" y="22113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>
              <a:off x="2214563" y="22494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/>
            </p:cNvSpPr>
            <p:nvPr/>
          </p:nvSpPr>
          <p:spPr bwMode="auto">
            <a:xfrm>
              <a:off x="2176463" y="22113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4"/>
            <p:cNvSpPr>
              <a:spLocks noChangeShapeType="1"/>
            </p:cNvSpPr>
            <p:nvPr/>
          </p:nvSpPr>
          <p:spPr bwMode="auto">
            <a:xfrm>
              <a:off x="2214563" y="28908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2176463" y="28527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4629151" y="28908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/>
            <p:cNvSpPr>
              <a:spLocks/>
            </p:cNvSpPr>
            <p:nvPr/>
          </p:nvSpPr>
          <p:spPr bwMode="auto">
            <a:xfrm>
              <a:off x="5075238" y="28527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"/>
            <p:cNvSpPr>
              <a:spLocks noEditPoints="1"/>
            </p:cNvSpPr>
            <p:nvPr/>
          </p:nvSpPr>
          <p:spPr bwMode="auto">
            <a:xfrm>
              <a:off x="5089526" y="17303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156201" y="22494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156201" y="27352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6"/>
            <p:cNvSpPr>
              <a:spLocks noEditPoints="1"/>
            </p:cNvSpPr>
            <p:nvPr/>
          </p:nvSpPr>
          <p:spPr bwMode="auto">
            <a:xfrm>
              <a:off x="3168651" y="17256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47"/>
            <p:cNvSpPr>
              <a:spLocks noChangeShapeType="1"/>
            </p:cNvSpPr>
            <p:nvPr/>
          </p:nvSpPr>
          <p:spPr bwMode="auto">
            <a:xfrm>
              <a:off x="3446463" y="22399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3627438" y="21812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>
              <a:off x="5629275" y="29241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1" name="Object 26"/>
            <p:cNvGraphicFramePr>
              <a:graphicFrameLocks noChangeAspect="1"/>
            </p:cNvGraphicFramePr>
            <p:nvPr/>
          </p:nvGraphicFramePr>
          <p:xfrm>
            <a:off x="3360738" y="1752600"/>
            <a:ext cx="47783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87" name="Equation" r:id="rId11" imgW="330120" imgH="253800" progId="Equation.DSMT4">
                    <p:embed/>
                  </p:oleObj>
                </mc:Choice>
                <mc:Fallback>
                  <p:oleObj name="Equation" r:id="rId11" imgW="330120" imgH="253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738" y="1752600"/>
                          <a:ext cx="47783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27"/>
            <p:cNvGraphicFramePr>
              <a:graphicFrameLocks noChangeAspect="1"/>
            </p:cNvGraphicFramePr>
            <p:nvPr/>
          </p:nvGraphicFramePr>
          <p:xfrm>
            <a:off x="3308350" y="31734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88" name="Equation" r:id="rId13" imgW="114120" imgH="126720" progId="Equation.DSMT4">
                    <p:embed/>
                  </p:oleObj>
                </mc:Choice>
                <mc:Fallback>
                  <p:oleObj name="Equation" r:id="rId13" imgW="114120" imgH="1267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350" y="31734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28"/>
            <p:cNvGraphicFramePr>
              <a:graphicFrameLocks noChangeAspect="1"/>
            </p:cNvGraphicFramePr>
            <p:nvPr/>
          </p:nvGraphicFramePr>
          <p:xfrm>
            <a:off x="3259138" y="2284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89" name="Equation" r:id="rId15" imgW="139680" imgH="139680" progId="Equation.DSMT4">
                    <p:embed/>
                  </p:oleObj>
                </mc:Choice>
                <mc:Fallback>
                  <p:oleObj name="Equation" r:id="rId15" imgW="139680" imgH="1396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138" y="2284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17"/>
            <p:cNvGraphicFramePr>
              <a:graphicFrameLocks noChangeAspect="1"/>
            </p:cNvGraphicFramePr>
            <p:nvPr/>
          </p:nvGraphicFramePr>
          <p:xfrm>
            <a:off x="3268663" y="26670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90" name="Equation" r:id="rId17" imgW="139680" imgH="101520" progId="Equation.DSMT4">
                    <p:embed/>
                  </p:oleObj>
                </mc:Choice>
                <mc:Fallback>
                  <p:oleObj name="Equation" r:id="rId17" imgW="139680" imgH="10152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26670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19"/>
            <p:cNvGraphicFramePr>
              <a:graphicFrameLocks noChangeAspect="1"/>
            </p:cNvGraphicFramePr>
            <p:nvPr/>
          </p:nvGraphicFramePr>
          <p:xfrm>
            <a:off x="5338763" y="31575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91" name="Equation" r:id="rId19" imgW="342720" imgH="177480" progId="Equation.DSMT4">
                    <p:embed/>
                  </p:oleObj>
                </mc:Choice>
                <mc:Fallback>
                  <p:oleObj name="Equation" r:id="rId19" imgW="342720" imgH="17748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763" y="31575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20"/>
            <p:cNvGraphicFramePr>
              <a:graphicFrameLocks noChangeAspect="1"/>
            </p:cNvGraphicFramePr>
            <p:nvPr/>
          </p:nvGraphicFramePr>
          <p:xfrm>
            <a:off x="6080125" y="28305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92" name="Equation" r:id="rId21" imgW="114120" imgH="126720" progId="Equation.DSMT4">
                    <p:embed/>
                  </p:oleObj>
                </mc:Choice>
                <mc:Fallback>
                  <p:oleObj name="Equation" r:id="rId21" imgW="114120" imgH="12672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0125" y="28305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7"/>
            <p:cNvGraphicFramePr>
              <a:graphicFrameLocks noChangeAspect="1"/>
            </p:cNvGraphicFramePr>
            <p:nvPr/>
          </p:nvGraphicFramePr>
          <p:xfrm>
            <a:off x="5308600" y="2405063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93" name="Equation" r:id="rId23" imgW="203040" imgH="228600" progId="Equation.DSMT4">
                    <p:embed/>
                  </p:oleObj>
                </mc:Choice>
                <mc:Fallback>
                  <p:oleObj name="Equation" r:id="rId23" imgW="20304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8600" y="2405063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22"/>
            <p:cNvGraphicFramePr>
              <a:graphicFrameLocks noChangeAspect="1"/>
            </p:cNvGraphicFramePr>
            <p:nvPr/>
          </p:nvGraphicFramePr>
          <p:xfrm>
            <a:off x="3636963" y="2390775"/>
            <a:ext cx="517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94" name="Equation" r:id="rId25" imgW="355320" imgH="253800" progId="Equation.DSMT4">
                    <p:embed/>
                  </p:oleObj>
                </mc:Choice>
                <mc:Fallback>
                  <p:oleObj name="Equation" r:id="rId25" imgW="355320" imgH="2538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963" y="2390775"/>
                          <a:ext cx="517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9" name="TextBox 38"/>
          <p:cNvSpPr txBox="1"/>
          <p:nvPr/>
        </p:nvSpPr>
        <p:spPr>
          <a:xfrm>
            <a:off x="727780" y="1449614"/>
            <a:ext cx="3350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power flowing in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1600" b="0" dirty="0" smtClean="0">
                <a:latin typeface="Arial" pitchFamily="34" charset="0"/>
                <a:cs typeface="Arial" pitchFamily="34" charset="0"/>
              </a:rPr>
              <a:t> direction</a:t>
            </a:r>
            <a:endParaRPr lang="en-US" sz="1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85396" y="6114197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(please see the note)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TextBox 2"/>
          <p:cNvSpPr txBox="1">
            <a:spLocks noChangeArrowheads="1"/>
          </p:cNvSpPr>
          <p:nvPr/>
        </p:nvSpPr>
        <p:spPr bwMode="auto">
          <a:xfrm>
            <a:off x="1166813" y="1675563"/>
            <a:ext cx="2211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Low-loss 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l</a:t>
            </a:r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ine</a:t>
            </a:r>
            <a:endParaRPr lang="en-US" sz="2000" b="0" dirty="0">
              <a:solidFill>
                <a:srgbClr val="0000FF"/>
              </a:solidFill>
              <a:cs typeface="Arial" charset="0"/>
            </a:endParaRP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469900" y="2215313"/>
          <a:ext cx="5472113" cy="225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7" name="Equation" r:id="rId3" imgW="3136680" imgH="1244520" progId="Equation.DSMT4">
                  <p:embed/>
                </p:oleObj>
              </mc:Choice>
              <mc:Fallback>
                <p:oleObj name="Equation" r:id="rId3" imgW="3136680" imgH="1244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215313"/>
                        <a:ext cx="5472113" cy="225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1032515" y="5666613"/>
          <a:ext cx="25050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8" name="Equation" r:id="rId5" imgW="1536480" imgH="533160" progId="Equation.DSMT4">
                  <p:embed/>
                </p:oleObj>
              </mc:Choice>
              <mc:Fallback>
                <p:oleObj name="Equation" r:id="rId5" imgW="153648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515" y="5666613"/>
                        <a:ext cx="25050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858838" y="5164138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Lossless </a:t>
            </a:r>
            <a:r>
              <a:rPr lang="en-US" sz="2000" b="0" dirty="0" smtClean="0">
                <a:solidFill>
                  <a:srgbClr val="0000FF"/>
                </a:solidFill>
                <a:cs typeface="Arial" charset="0"/>
              </a:rPr>
              <a:t>line 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2000" b="0" i="1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</a:t>
            </a:r>
            <a:r>
              <a:rPr lang="en-US" sz="2000" b="0" dirty="0">
                <a:solidFill>
                  <a:srgbClr val="00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0</a:t>
            </a:r>
            <a:r>
              <a:rPr lang="en-US" sz="2000" b="0" dirty="0">
                <a:solidFill>
                  <a:srgbClr val="0000FF"/>
                </a:solidFill>
                <a:cs typeface="Arial" charset="0"/>
              </a:rPr>
              <a:t>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93713" y="81624"/>
            <a:ext cx="7874000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Time-Average </a:t>
            </a: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Power 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Flow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538663" y="1039813"/>
            <a:ext cx="4064000" cy="1682750"/>
            <a:chOff x="2176463" y="1725613"/>
            <a:chExt cx="4064000" cy="1682750"/>
          </a:xfrm>
        </p:grpSpPr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2697163" y="28908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9"/>
            <p:cNvSpPr>
              <a:spLocks noChangeShapeType="1"/>
            </p:cNvSpPr>
            <p:nvPr/>
          </p:nvSpPr>
          <p:spPr bwMode="auto">
            <a:xfrm>
              <a:off x="2697163" y="22494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4629151" y="22494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5075238" y="22113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2214563" y="22494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2176463" y="22113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2214563" y="28908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2176463" y="28527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>
              <a:off x="4629151" y="28908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5075238" y="28527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5089526" y="17303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5156201" y="22494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5156201" y="27352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/>
            <p:cNvSpPr>
              <a:spLocks noEditPoints="1"/>
            </p:cNvSpPr>
            <p:nvPr/>
          </p:nvSpPr>
          <p:spPr bwMode="auto">
            <a:xfrm>
              <a:off x="3168651" y="17256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7"/>
            <p:cNvSpPr>
              <a:spLocks noChangeShapeType="1"/>
            </p:cNvSpPr>
            <p:nvPr/>
          </p:nvSpPr>
          <p:spPr bwMode="auto">
            <a:xfrm>
              <a:off x="3446463" y="22399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3627438" y="21812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5629275" y="29241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9" name="Object 26"/>
            <p:cNvGraphicFramePr>
              <a:graphicFrameLocks noChangeAspect="1"/>
            </p:cNvGraphicFramePr>
            <p:nvPr/>
          </p:nvGraphicFramePr>
          <p:xfrm>
            <a:off x="3360738" y="1752600"/>
            <a:ext cx="47783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89" name="Equation" r:id="rId7" imgW="330120" imgH="253800" progId="Equation.DSMT4">
                    <p:embed/>
                  </p:oleObj>
                </mc:Choice>
                <mc:Fallback>
                  <p:oleObj name="Equation" r:id="rId7" imgW="330120" imgH="2538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738" y="1752600"/>
                          <a:ext cx="47783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27"/>
            <p:cNvGraphicFramePr>
              <a:graphicFrameLocks noChangeAspect="1"/>
            </p:cNvGraphicFramePr>
            <p:nvPr/>
          </p:nvGraphicFramePr>
          <p:xfrm>
            <a:off x="3308350" y="31734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90" name="Equation" r:id="rId9" imgW="114120" imgH="126720" progId="Equation.DSMT4">
                    <p:embed/>
                  </p:oleObj>
                </mc:Choice>
                <mc:Fallback>
                  <p:oleObj name="Equation" r:id="rId9" imgW="114120" imgH="12672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350" y="31734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28"/>
            <p:cNvGraphicFramePr>
              <a:graphicFrameLocks noChangeAspect="1"/>
            </p:cNvGraphicFramePr>
            <p:nvPr/>
          </p:nvGraphicFramePr>
          <p:xfrm>
            <a:off x="3259138" y="2284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91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138" y="2284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7"/>
            <p:cNvGraphicFramePr>
              <a:graphicFrameLocks noChangeAspect="1"/>
            </p:cNvGraphicFramePr>
            <p:nvPr/>
          </p:nvGraphicFramePr>
          <p:xfrm>
            <a:off x="3268663" y="26670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92" name="Equation" r:id="rId13" imgW="139680" imgH="101520" progId="Equation.DSMT4">
                    <p:embed/>
                  </p:oleObj>
                </mc:Choice>
                <mc:Fallback>
                  <p:oleObj name="Equation" r:id="rId13" imgW="139680" imgH="10152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26670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9"/>
            <p:cNvGraphicFramePr>
              <a:graphicFrameLocks noChangeAspect="1"/>
            </p:cNvGraphicFramePr>
            <p:nvPr/>
          </p:nvGraphicFramePr>
          <p:xfrm>
            <a:off x="5338763" y="31575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93" name="Equation" r:id="rId15" imgW="342720" imgH="177480" progId="Equation.DSMT4">
                    <p:embed/>
                  </p:oleObj>
                </mc:Choice>
                <mc:Fallback>
                  <p:oleObj name="Equation" r:id="rId15" imgW="342720" imgH="17748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763" y="31575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20"/>
            <p:cNvGraphicFramePr>
              <a:graphicFrameLocks noChangeAspect="1"/>
            </p:cNvGraphicFramePr>
            <p:nvPr/>
          </p:nvGraphicFramePr>
          <p:xfrm>
            <a:off x="6080125" y="28305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94" name="Equation" r:id="rId17" imgW="114120" imgH="126720" progId="Equation.DSMT4">
                    <p:embed/>
                  </p:oleObj>
                </mc:Choice>
                <mc:Fallback>
                  <p:oleObj name="Equation" r:id="rId17" imgW="114120" imgH="12672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0125" y="28305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7"/>
            <p:cNvGraphicFramePr>
              <a:graphicFrameLocks noChangeAspect="1"/>
            </p:cNvGraphicFramePr>
            <p:nvPr/>
          </p:nvGraphicFramePr>
          <p:xfrm>
            <a:off x="5308600" y="2405063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95" name="Equation" r:id="rId19" imgW="203040" imgH="228600" progId="Equation.DSMT4">
                    <p:embed/>
                  </p:oleObj>
                </mc:Choice>
                <mc:Fallback>
                  <p:oleObj name="Equation" r:id="rId19" imgW="20304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8600" y="2405063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22"/>
            <p:cNvGraphicFramePr>
              <a:graphicFrameLocks noChangeAspect="1"/>
            </p:cNvGraphicFramePr>
            <p:nvPr/>
          </p:nvGraphicFramePr>
          <p:xfrm>
            <a:off x="3636963" y="2390775"/>
            <a:ext cx="517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96" name="Equation" r:id="rId21" imgW="355320" imgH="253800" progId="Equation.DSMT4">
                    <p:embed/>
                  </p:oleObj>
                </mc:Choice>
                <mc:Fallback>
                  <p:oleObj name="Equation" r:id="rId21" imgW="355320" imgH="2538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963" y="2390775"/>
                          <a:ext cx="517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6673756" y="4026089"/>
            <a:ext cx="197892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Note:</a:t>
            </a:r>
          </a:p>
          <a:p>
            <a:pPr algn="ctr"/>
            <a:r>
              <a:rPr lang="en-US" b="0" dirty="0" smtClean="0"/>
              <a:t>For a </a:t>
            </a:r>
            <a:r>
              <a:rPr lang="en-US" b="0" u="sng" dirty="0" smtClean="0"/>
              <a:t>very</a:t>
            </a:r>
            <a:r>
              <a:rPr lang="en-US" b="0" dirty="0" smtClean="0"/>
              <a:t> lossy line, the total power is </a:t>
            </a:r>
            <a:r>
              <a:rPr lang="en-US" b="0" u="sng" dirty="0" smtClean="0"/>
              <a:t>not</a:t>
            </a:r>
            <a:r>
              <a:rPr lang="en-US" b="0" dirty="0" smtClean="0"/>
              <a:t> the difference of the two individual powers.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531627" y="1302822"/>
          <a:ext cx="3338513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" name="Equation" r:id="rId3" imgW="1815840" imgH="482400" progId="Equation.DSMT4">
                  <p:embed/>
                </p:oleObj>
              </mc:Choice>
              <mc:Fallback>
                <p:oleObj name="Equation" r:id="rId3" imgW="1815840" imgH="48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27" y="1302822"/>
                        <a:ext cx="3338513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1060450" y="2649538"/>
          <a:ext cx="204628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" name="Equation" r:id="rId5" imgW="1523880" imgH="457200" progId="Equation.DSMT4">
                  <p:embed/>
                </p:oleObj>
              </mc:Choice>
              <mc:Fallback>
                <p:oleObj name="Equation" r:id="rId5" imgW="152388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2649538"/>
                        <a:ext cx="204628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7"/>
          <p:cNvGraphicFramePr>
            <a:graphicFrameLocks noChangeAspect="1"/>
          </p:cNvGraphicFramePr>
          <p:nvPr/>
        </p:nvGraphicFramePr>
        <p:xfrm>
          <a:off x="1011238" y="3649663"/>
          <a:ext cx="20177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7" name="Equation" r:id="rId7" imgW="1257120" imgH="482400" progId="Equation.DSMT4">
                  <p:embed/>
                </p:oleObj>
              </mc:Choice>
              <mc:Fallback>
                <p:oleObj name="Equation" r:id="rId7" imgW="1257120" imgH="482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8" y="3649663"/>
                        <a:ext cx="20177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5470648" y="3598492"/>
          <a:ext cx="2513013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8" name="Equation" r:id="rId9" imgW="1346040" imgH="685800" progId="Equation.DSMT4">
                  <p:embed/>
                </p:oleObj>
              </mc:Choice>
              <mc:Fallback>
                <p:oleObj name="Equation" r:id="rId9" imgW="1346040" imgH="685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648" y="3598492"/>
                        <a:ext cx="2513013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7550" y="124156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Quarter-Wave Transformer</a:t>
            </a:r>
          </a:p>
        </p:txBody>
      </p:sp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1258888" y="5505450"/>
          <a:ext cx="12366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9" name="Equation" r:id="rId11" imgW="622080" imgH="457200" progId="Equation.DSMT4">
                  <p:embed/>
                </p:oleObj>
              </mc:Choice>
              <mc:Fallback>
                <p:oleObj name="Equation" r:id="rId11" imgW="622080" imgH="457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505450"/>
                        <a:ext cx="1236662" cy="9096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2" name="TextBox 9"/>
          <p:cNvSpPr txBox="1">
            <a:spLocks noChangeArrowheads="1"/>
          </p:cNvSpPr>
          <p:nvPr/>
        </p:nvSpPr>
        <p:spPr bwMode="auto">
          <a:xfrm>
            <a:off x="701675" y="4987925"/>
            <a:ext cx="4555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</a:t>
            </a:r>
          </a:p>
        </p:txBody>
      </p:sp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5836289" y="5988442"/>
          <a:ext cx="19621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30" name="Equation" r:id="rId13" imgW="838080" imgH="266400" progId="Equation.DSMT4">
                  <p:embed/>
                </p:oleObj>
              </mc:Choice>
              <mc:Fallback>
                <p:oleObj name="Equation" r:id="rId13" imgW="838080" imgH="266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289" y="5988442"/>
                        <a:ext cx="1962150" cy="6238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3" name="TextBox 11"/>
          <p:cNvSpPr txBox="1">
            <a:spLocks noChangeArrowheads="1"/>
          </p:cNvSpPr>
          <p:nvPr/>
        </p:nvSpPr>
        <p:spPr bwMode="auto">
          <a:xfrm>
            <a:off x="6372790" y="5515329"/>
            <a:ext cx="926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36090" y="4900660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(This requires </a:t>
            </a:r>
            <a:r>
              <a:rPr lang="en-US" b="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="0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b="0" dirty="0" smtClean="0"/>
              <a:t> to be real.)</a:t>
            </a:r>
            <a:endParaRPr lang="en-US" b="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544048" y="3156981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FF0000"/>
                </a:solidFill>
              </a:rPr>
              <a:t>Matching condition</a:t>
            </a:r>
            <a:endParaRPr lang="en-US" sz="2000" b="0" dirty="0">
              <a:solidFill>
                <a:srgbClr val="FF0000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526854" y="890649"/>
            <a:ext cx="3889016" cy="1809503"/>
            <a:chOff x="4372475" y="819397"/>
            <a:chExt cx="3889016" cy="1809503"/>
          </a:xfrm>
        </p:grpSpPr>
        <p:cxnSp>
          <p:nvCxnSpPr>
            <p:cNvPr id="26" name="Straight Connector 25"/>
            <p:cNvCxnSpPr>
              <a:stCxn id="14" idx="3"/>
            </p:cNvCxnSpPr>
            <p:nvPr/>
          </p:nvCxnSpPr>
          <p:spPr>
            <a:xfrm>
              <a:off x="7368367" y="1323752"/>
              <a:ext cx="4897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7762165" y="1402308"/>
              <a:ext cx="1705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7750792" y="1895903"/>
              <a:ext cx="17059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7485315" y="1456661"/>
              <a:ext cx="776176" cy="3827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415051" y="1320712"/>
              <a:ext cx="997926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394579" y="1989452"/>
              <a:ext cx="104569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ight Arrow 48"/>
            <p:cNvSpPr/>
            <p:nvPr/>
          </p:nvSpPr>
          <p:spPr>
            <a:xfrm>
              <a:off x="4947480" y="2230620"/>
              <a:ext cx="489098" cy="217305"/>
            </a:xfrm>
            <a:prstGeom prst="rightArrow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448300" y="2628900"/>
              <a:ext cx="18954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8621" name="Object 13"/>
            <p:cNvGraphicFramePr>
              <a:graphicFrameLocks noChangeAspect="1"/>
            </p:cNvGraphicFramePr>
            <p:nvPr/>
          </p:nvGraphicFramePr>
          <p:xfrm>
            <a:off x="6156325" y="1433513"/>
            <a:ext cx="474663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1" name="Equation" r:id="rId15" imgW="253800" imgH="228600" progId="Equation.DSMT4">
                    <p:embed/>
                  </p:oleObj>
                </mc:Choice>
                <mc:Fallback>
                  <p:oleObj name="Equation" r:id="rId15" imgW="25380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6325" y="1433513"/>
                          <a:ext cx="474663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4"/>
            <p:cNvGraphicFramePr>
              <a:graphicFrameLocks noChangeAspect="1"/>
            </p:cNvGraphicFramePr>
            <p:nvPr/>
          </p:nvGraphicFramePr>
          <p:xfrm>
            <a:off x="7699375" y="1423988"/>
            <a:ext cx="379413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2" name="Equation" r:id="rId17" imgW="203040" imgH="228600" progId="Equation.DSMT4">
                    <p:embed/>
                  </p:oleObj>
                </mc:Choice>
                <mc:Fallback>
                  <p:oleObj name="Equation" r:id="rId17" imgW="203040" imgH="2286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375" y="1423988"/>
                          <a:ext cx="379413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5"/>
            <p:cNvGraphicFramePr>
              <a:graphicFrameLocks noChangeAspect="1"/>
            </p:cNvGraphicFramePr>
            <p:nvPr/>
          </p:nvGraphicFramePr>
          <p:xfrm>
            <a:off x="4776788" y="1443038"/>
            <a:ext cx="3556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3" name="Equation" r:id="rId19" imgW="190440" imgH="228600" progId="Equation.DSMT4">
                    <p:embed/>
                  </p:oleObj>
                </mc:Choice>
                <mc:Fallback>
                  <p:oleObj name="Equation" r:id="rId19" imgW="190440" imgH="2286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6788" y="1443038"/>
                          <a:ext cx="355600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4" name="Object 16"/>
            <p:cNvGraphicFramePr>
              <a:graphicFrameLocks noChangeAspect="1"/>
            </p:cNvGraphicFramePr>
            <p:nvPr/>
          </p:nvGraphicFramePr>
          <p:xfrm>
            <a:off x="4372475" y="2157538"/>
            <a:ext cx="40322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4" name="Equation" r:id="rId21" imgW="215640" imgH="228600" progId="Equation.DSMT4">
                    <p:embed/>
                  </p:oleObj>
                </mc:Choice>
                <mc:Fallback>
                  <p:oleObj name="Equation" r:id="rId21" imgW="21564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2475" y="2157538"/>
                          <a:ext cx="403225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625" name="Object 17"/>
            <p:cNvGraphicFramePr>
              <a:graphicFrameLocks noChangeAspect="1"/>
            </p:cNvGraphicFramePr>
            <p:nvPr/>
          </p:nvGraphicFramePr>
          <p:xfrm>
            <a:off x="5877871" y="2155598"/>
            <a:ext cx="1045441" cy="40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735" name="Equation" r:id="rId23" imgW="622080" imgH="241200" progId="Equation.DSMT4">
                    <p:embed/>
                  </p:oleObj>
                </mc:Choice>
                <mc:Fallback>
                  <p:oleObj name="Equation" r:id="rId23" imgW="622080" imgH="2412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7871" y="2155598"/>
                          <a:ext cx="1045441" cy="4052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7" name="Straight Connector 46"/>
            <p:cNvCxnSpPr/>
            <p:nvPr/>
          </p:nvCxnSpPr>
          <p:spPr>
            <a:xfrm>
              <a:off x="7339792" y="1980977"/>
              <a:ext cx="4897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n 14"/>
            <p:cNvSpPr/>
            <p:nvPr/>
          </p:nvSpPr>
          <p:spPr>
            <a:xfrm rot="16200000">
              <a:off x="6313972" y="997688"/>
              <a:ext cx="159489" cy="1956391"/>
            </a:xfrm>
            <a:prstGeom prst="can">
              <a:avLst>
                <a:gd name="adj" fmla="val 33992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 rot="16200000">
              <a:off x="6310427" y="345557"/>
              <a:ext cx="159489" cy="1956391"/>
            </a:xfrm>
            <a:prstGeom prst="can">
              <a:avLst>
                <a:gd name="adj" fmla="val 33992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12027" y="819397"/>
              <a:ext cx="1356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 smtClean="0"/>
                <a:t>Lossless line</a:t>
              </a:r>
              <a:endParaRPr lang="en-US" sz="1600" b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834" name="Rectangle 58"/>
          <p:cNvSpPr>
            <a:spLocks noChangeArrowheads="1"/>
          </p:cNvSpPr>
          <p:nvPr/>
        </p:nvSpPr>
        <p:spPr bwMode="auto">
          <a:xfrm>
            <a:off x="2576513" y="4092575"/>
            <a:ext cx="3932237" cy="247015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1141" name="Text Box 53"/>
          <p:cNvSpPr txBox="1">
            <a:spLocks noChangeArrowheads="1"/>
          </p:cNvSpPr>
          <p:nvPr/>
        </p:nvSpPr>
        <p:spPr bwMode="auto">
          <a:xfrm>
            <a:off x="949325" y="989013"/>
            <a:ext cx="955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Hence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335088" y="1590675"/>
          <a:ext cx="64198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8" name="Equation" r:id="rId4" imgW="4178160" imgH="1041120" progId="Equation.DSMT4">
                  <p:embed/>
                </p:oleObj>
              </mc:Choice>
              <mc:Fallback>
                <p:oleObj name="Equation" r:id="rId4" imgW="4178160" imgH="10411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5088" y="1590675"/>
                        <a:ext cx="64198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 Box 55"/>
          <p:cNvSpPr txBox="1">
            <a:spLocks noChangeArrowheads="1"/>
          </p:cNvSpPr>
          <p:nvPr/>
        </p:nvSpPr>
        <p:spPr bwMode="auto">
          <a:xfrm>
            <a:off x="925513" y="3427413"/>
            <a:ext cx="2774950" cy="461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Now let </a:t>
            </a:r>
            <a:r>
              <a:rPr lang="en-US" sz="2400" b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sz="24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z </a:t>
            </a:r>
            <a:r>
              <a:rPr lang="en-US" sz="20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2000" b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0:</a:t>
            </a:r>
            <a:endParaRPr lang="en-US" sz="2000" b="0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3049588" y="4219575"/>
          <a:ext cx="2913062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9" name="Equation" r:id="rId6" imgW="1384200" imgH="1041120" progId="Equation.DSMT4">
                  <p:embed/>
                </p:oleObj>
              </mc:Choice>
              <mc:Fallback>
                <p:oleObj name="Equation" r:id="rId6" imgW="1384200" imgH="10411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9588" y="4219575"/>
                        <a:ext cx="2913062" cy="219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59"/>
          <p:cNvSpPr txBox="1">
            <a:spLocks noChangeArrowheads="1"/>
          </p:cNvSpPr>
          <p:nvPr/>
        </p:nvSpPr>
        <p:spPr bwMode="auto">
          <a:xfrm>
            <a:off x="6835775" y="4816475"/>
            <a:ext cx="1881188" cy="714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“</a:t>
            </a:r>
            <a:r>
              <a:rPr lang="en-US" sz="2000" b="0" dirty="0" err="1">
                <a:solidFill>
                  <a:srgbClr val="0000FF"/>
                </a:solidFill>
                <a:sym typeface="Symbol" pitchFamily="18" charset="2"/>
              </a:rPr>
              <a:t>Telegrapher’sEquations</a:t>
            </a: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”</a:t>
            </a:r>
            <a:endParaRPr lang="en-US" sz="2000" b="0" baseline="-25000" dirty="0">
              <a:solidFill>
                <a:srgbClr val="0000FF"/>
              </a:solidFill>
            </a:endParaRPr>
          </a:p>
        </p:txBody>
      </p:sp>
      <p:sp>
        <p:nvSpPr>
          <p:cNvPr id="459836" name="Text Box 60"/>
          <p:cNvSpPr txBox="1">
            <a:spLocks noChangeArrowheads="1"/>
          </p:cNvSpPr>
          <p:nvPr/>
        </p:nvSpPr>
        <p:spPr bwMode="auto">
          <a:xfrm>
            <a:off x="214313" y="95697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143" y="1349515"/>
            <a:ext cx="7920841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Match a 100 </a:t>
            </a:r>
            <a:r>
              <a:rPr lang="en-US" b="0" dirty="0" smtClean="0">
                <a:latin typeface="Arial" pitchFamily="34" charset="0"/>
                <a:cs typeface="Arial" pitchFamily="34" charset="0"/>
                <a:sym typeface="Symbol"/>
              </a:rPr>
              <a:t> load to a 50  transmission line at a given frequency.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608582" y="5314463"/>
          <a:ext cx="2138363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4" name="Equation" r:id="rId3" imgW="1028520" imgH="482400" progId="Equation.DSMT4">
                  <p:embed/>
                </p:oleObj>
              </mc:Choice>
              <mc:Fallback>
                <p:oleObj name="Equation" r:id="rId3" imgW="102852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582" y="5314463"/>
                        <a:ext cx="2138363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939415"/>
              </p:ext>
            </p:extLst>
          </p:nvPr>
        </p:nvGraphicFramePr>
        <p:xfrm>
          <a:off x="5100638" y="1989138"/>
          <a:ext cx="33369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5" name="Equation" r:id="rId5" imgW="2171520" imgH="457200" progId="Equation.DSMT4">
                  <p:embed/>
                </p:oleObj>
              </mc:Choice>
              <mc:Fallback>
                <p:oleObj name="Equation" r:id="rId5" imgW="217152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1989138"/>
                        <a:ext cx="333692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4880023" y="5977413"/>
          <a:ext cx="1605537" cy="470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66" name="Equation" r:id="rId7" imgW="812520" imgH="228600" progId="Equation.DSMT4">
                  <p:embed/>
                </p:oleObj>
              </mc:Choice>
              <mc:Fallback>
                <p:oleObj name="Equation" r:id="rId7" imgW="81252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0023" y="5977413"/>
                        <a:ext cx="1605537" cy="470749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2" name="Group 32"/>
          <p:cNvGrpSpPr/>
          <p:nvPr/>
        </p:nvGrpSpPr>
        <p:grpSpPr>
          <a:xfrm>
            <a:off x="609600" y="2764875"/>
            <a:ext cx="5350955" cy="2022983"/>
            <a:chOff x="609600" y="2266125"/>
            <a:chExt cx="5350955" cy="2022983"/>
          </a:xfrm>
        </p:grpSpPr>
        <p:sp>
          <p:nvSpPr>
            <p:cNvPr id="10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09600" y="2266125"/>
              <a:ext cx="4572000" cy="159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621280" y="2789999"/>
              <a:ext cx="1715136" cy="0"/>
            </a:xfrm>
            <a:prstGeom prst="line">
              <a:avLst/>
            </a:prstGeom>
            <a:noFill/>
            <a:ln w="66675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4356608" y="2788412"/>
              <a:ext cx="320675" cy="1762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2" y="0"/>
                </a:cxn>
                <a:cxn ang="0">
                  <a:pos x="202" y="111"/>
                </a:cxn>
              </a:cxnLst>
              <a:rect l="0" t="0" r="r" b="b"/>
              <a:pathLst>
                <a:path w="202" h="111">
                  <a:moveTo>
                    <a:pt x="0" y="0"/>
                  </a:moveTo>
                  <a:lnTo>
                    <a:pt x="202" y="0"/>
                  </a:lnTo>
                  <a:lnTo>
                    <a:pt x="202" y="111"/>
                  </a:ln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6"/>
            <p:cNvSpPr>
              <a:spLocks noChangeShapeType="1"/>
            </p:cNvSpPr>
            <p:nvPr/>
          </p:nvSpPr>
          <p:spPr bwMode="auto">
            <a:xfrm flipH="1">
              <a:off x="4356608" y="3520250"/>
              <a:ext cx="320675" cy="1587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7"/>
            <p:cNvSpPr>
              <a:spLocks noChangeShapeType="1"/>
            </p:cNvSpPr>
            <p:nvPr/>
          </p:nvSpPr>
          <p:spPr bwMode="auto">
            <a:xfrm flipV="1">
              <a:off x="4679747" y="2964625"/>
              <a:ext cx="1588" cy="555625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596896" y="3877056"/>
              <a:ext cx="178003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Object 47"/>
            <p:cNvGraphicFramePr>
              <a:graphicFrameLocks noChangeAspect="1"/>
            </p:cNvGraphicFramePr>
            <p:nvPr/>
          </p:nvGraphicFramePr>
          <p:xfrm>
            <a:off x="1523302" y="3017330"/>
            <a:ext cx="428625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8367" name="Equation" r:id="rId9" imgW="330120" imgH="203040" progId="Equation.DSMT4">
                    <p:embed/>
                  </p:oleObj>
                </mc:Choice>
                <mc:Fallback>
                  <p:oleObj name="Equation" r:id="rId9" imgW="330120" imgH="20304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302" y="3017330"/>
                          <a:ext cx="428625" cy="277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9"/>
            <p:cNvGraphicFramePr>
              <a:graphicFrameLocks noChangeAspect="1"/>
            </p:cNvGraphicFramePr>
            <p:nvPr/>
          </p:nvGraphicFramePr>
          <p:xfrm>
            <a:off x="3239008" y="3958908"/>
            <a:ext cx="481013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8368" name="Equation" r:id="rId11" imgW="368280" imgH="241200" progId="Equation.DSMT4">
                    <p:embed/>
                  </p:oleObj>
                </mc:Choice>
                <mc:Fallback>
                  <p:oleObj name="Equation" r:id="rId11" imgW="368280" imgH="2412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008" y="3958908"/>
                          <a:ext cx="481013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3"/>
            <p:cNvSpPr/>
            <p:nvPr/>
          </p:nvSpPr>
          <p:spPr>
            <a:xfrm>
              <a:off x="4620768" y="2987040"/>
              <a:ext cx="134112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5242" name="Object 10"/>
            <p:cNvGraphicFramePr>
              <a:graphicFrameLocks noChangeAspect="1"/>
            </p:cNvGraphicFramePr>
            <p:nvPr/>
          </p:nvGraphicFramePr>
          <p:xfrm>
            <a:off x="4903280" y="2981833"/>
            <a:ext cx="1057275" cy="347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8369" name="Equation" r:id="rId13" imgW="812520" imgH="253800" progId="Equation.DSMT4">
                    <p:embed/>
                  </p:oleObj>
                </mc:Choice>
                <mc:Fallback>
                  <p:oleObj name="Equation" r:id="rId13" imgW="812520" imgH="253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3280" y="2981833"/>
                          <a:ext cx="1057275" cy="347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243" name="Object 11"/>
            <p:cNvGraphicFramePr>
              <a:graphicFrameLocks noChangeAspect="1"/>
            </p:cNvGraphicFramePr>
            <p:nvPr/>
          </p:nvGraphicFramePr>
          <p:xfrm>
            <a:off x="3224340" y="2992946"/>
            <a:ext cx="328612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8370" name="Equation" r:id="rId15" imgW="253800" imgH="228600" progId="Equation.DSMT4">
                    <p:embed/>
                  </p:oleObj>
                </mc:Choice>
                <mc:Fallback>
                  <p:oleObj name="Equation" r:id="rId15" imgW="253800" imgH="2286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4340" y="2992946"/>
                          <a:ext cx="328612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Line 17"/>
            <p:cNvSpPr>
              <a:spLocks noChangeShapeType="1"/>
            </p:cNvSpPr>
            <p:nvPr/>
          </p:nvSpPr>
          <p:spPr bwMode="auto">
            <a:xfrm>
              <a:off x="2602992" y="3527615"/>
              <a:ext cx="1715136" cy="0"/>
            </a:xfrm>
            <a:prstGeom prst="line">
              <a:avLst/>
            </a:prstGeom>
            <a:noFill/>
            <a:ln w="66675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>
              <a:off x="847344" y="2796095"/>
              <a:ext cx="1715136" cy="0"/>
            </a:xfrm>
            <a:prstGeom prst="line">
              <a:avLst/>
            </a:prstGeom>
            <a:noFill/>
            <a:ln w="666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877824" y="3521519"/>
              <a:ext cx="1715136" cy="0"/>
            </a:xfrm>
            <a:prstGeom prst="line">
              <a:avLst/>
            </a:prstGeom>
            <a:noFill/>
            <a:ln w="6667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535936" y="2731008"/>
              <a:ext cx="97536" cy="975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529840" y="3480816"/>
              <a:ext cx="97536" cy="975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3828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519300"/>
              </p:ext>
            </p:extLst>
          </p:nvPr>
        </p:nvGraphicFramePr>
        <p:xfrm>
          <a:off x="7541519" y="2820183"/>
          <a:ext cx="722313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1" name="Equation" r:id="rId17" imgW="469800" imgH="419040" progId="Equation.DSMT4">
                  <p:embed/>
                </p:oleObj>
              </mc:Choice>
              <mc:Fallback>
                <p:oleObj name="Equation" r:id="rId17" imgW="469800" imgH="419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1519" y="2820183"/>
                        <a:ext cx="722313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945080" y="2802563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Lossless line</a:t>
            </a:r>
            <a:endParaRPr lang="en-US" sz="1400" b="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717550" y="124156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Quarter-Wave 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Transformer (cont.)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438282" name="Object 3"/>
          <p:cNvGraphicFramePr>
            <a:graphicFrameLocks noChangeAspect="1"/>
          </p:cNvGraphicFramePr>
          <p:nvPr/>
        </p:nvGraphicFramePr>
        <p:xfrm>
          <a:off x="5254625" y="4818338"/>
          <a:ext cx="29654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72" name="Equation" r:id="rId19" imgW="1930320" imgH="253800" progId="Equation.DSMT4">
                  <p:embed/>
                </p:oleObj>
              </mc:Choice>
              <mc:Fallback>
                <p:oleObj name="Equation" r:id="rId19" imgW="1930320" imgH="253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4818338"/>
                        <a:ext cx="29654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98764" y="84314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Example</a:t>
            </a:r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597835"/>
              </p:ext>
            </p:extLst>
          </p:nvPr>
        </p:nvGraphicFramePr>
        <p:xfrm>
          <a:off x="429140" y="3099886"/>
          <a:ext cx="30480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8" name="Equation" r:id="rId3" imgW="1828800" imgH="279360" progId="Equation.DSMT4">
                  <p:embed/>
                </p:oleObj>
              </mc:Choice>
              <mc:Fallback>
                <p:oleObj name="Equation" r:id="rId3" imgW="1828800" imgH="279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40" y="3099886"/>
                        <a:ext cx="30480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937100"/>
              </p:ext>
            </p:extLst>
          </p:nvPr>
        </p:nvGraphicFramePr>
        <p:xfrm>
          <a:off x="476188" y="1752099"/>
          <a:ext cx="32083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9" name="Equation" r:id="rId5" imgW="2057400" imgH="583920" progId="Equation.DSMT4">
                  <p:embed/>
                </p:oleObj>
              </mc:Choice>
              <mc:Fallback>
                <p:oleObj name="Equation" r:id="rId5" imgW="2057400" imgH="583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188" y="1752099"/>
                        <a:ext cx="32083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143649"/>
              </p:ext>
            </p:extLst>
          </p:nvPr>
        </p:nvGraphicFramePr>
        <p:xfrm>
          <a:off x="1008000" y="3844424"/>
          <a:ext cx="2063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0" name="Equation" r:id="rId7" imgW="1206360" imgH="583920" progId="Equation.DSMT4">
                  <p:embed/>
                </p:oleObj>
              </mc:Choice>
              <mc:Fallback>
                <p:oleObj name="Equation" r:id="rId7" imgW="1206360" imgH="583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00" y="3844424"/>
                        <a:ext cx="2063750" cy="1041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7550" y="92257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Voltage Standing </a:t>
            </a:r>
            <a:r>
              <a:rPr lang="en-US" sz="32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Wave</a:t>
            </a:r>
            <a:endParaRPr lang="en-US" sz="32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044065" y="3086945"/>
            <a:ext cx="3582987" cy="2381624"/>
            <a:chOff x="4977963" y="3426900"/>
            <a:chExt cx="3582987" cy="2381624"/>
          </a:xfrm>
        </p:grpSpPr>
        <p:grpSp>
          <p:nvGrpSpPr>
            <p:cNvPr id="69649" name="Group 87"/>
            <p:cNvGrpSpPr>
              <a:grpSpLocks/>
            </p:cNvGrpSpPr>
            <p:nvPr/>
          </p:nvGrpSpPr>
          <p:grpSpPr bwMode="auto">
            <a:xfrm>
              <a:off x="4977963" y="3426900"/>
              <a:ext cx="3582987" cy="1914525"/>
              <a:chOff x="520" y="1060"/>
              <a:chExt cx="4570" cy="2403"/>
            </a:xfrm>
          </p:grpSpPr>
          <p:sp>
            <p:nvSpPr>
              <p:cNvPr id="69651" name="Line 12"/>
              <p:cNvSpPr>
                <a:spLocks noChangeShapeType="1"/>
              </p:cNvSpPr>
              <p:nvPr/>
            </p:nvSpPr>
            <p:spPr bwMode="auto">
              <a:xfrm>
                <a:off x="520" y="2839"/>
                <a:ext cx="457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9641" name="Object 9"/>
              <p:cNvGraphicFramePr>
                <a:graphicFrameLocks noChangeAspect="1"/>
              </p:cNvGraphicFramePr>
              <p:nvPr/>
            </p:nvGraphicFramePr>
            <p:xfrm>
              <a:off x="4038" y="2924"/>
              <a:ext cx="129" cy="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831" name="Equation" r:id="rId9" imgW="126720" imgH="126720" progId="Equation.DSMT4">
                      <p:embed/>
                    </p:oleObj>
                  </mc:Choice>
                  <mc:Fallback>
                    <p:oleObj name="Equation" r:id="rId9" imgW="126720" imgH="126720" progId="Equation.DSMT4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8" y="2924"/>
                            <a:ext cx="129" cy="18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642" name="Object 10"/>
              <p:cNvGraphicFramePr>
                <a:graphicFrameLocks noChangeAspect="1"/>
              </p:cNvGraphicFramePr>
              <p:nvPr/>
            </p:nvGraphicFramePr>
            <p:xfrm>
              <a:off x="3557" y="1291"/>
              <a:ext cx="682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832" name="Equation" r:id="rId11" imgW="558720" imgH="253800" progId="Equation.DSMT4">
                      <p:embed/>
                    </p:oleObj>
                  </mc:Choice>
                  <mc:Fallback>
                    <p:oleObj name="Equation" r:id="rId11" imgW="558720" imgH="253800" progId="Equation.DSMT4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7" y="1291"/>
                            <a:ext cx="682" cy="3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652" name="Line 16"/>
              <p:cNvSpPr>
                <a:spLocks noChangeShapeType="1"/>
              </p:cNvSpPr>
              <p:nvPr/>
            </p:nvSpPr>
            <p:spPr bwMode="auto">
              <a:xfrm>
                <a:off x="1839" y="1436"/>
                <a:ext cx="184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3" name="Line 17"/>
              <p:cNvSpPr>
                <a:spLocks noChangeShapeType="1"/>
              </p:cNvSpPr>
              <p:nvPr/>
            </p:nvSpPr>
            <p:spPr bwMode="auto">
              <a:xfrm>
                <a:off x="1452" y="2041"/>
                <a:ext cx="2218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9643" name="Object 11"/>
              <p:cNvGraphicFramePr>
                <a:graphicFrameLocks noChangeAspect="1"/>
              </p:cNvGraphicFramePr>
              <p:nvPr/>
            </p:nvGraphicFramePr>
            <p:xfrm>
              <a:off x="3748" y="1903"/>
              <a:ext cx="109" cy="1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833" name="Equation" r:id="rId13" imgW="88560" imgH="164880" progId="Equation.DSMT4">
                      <p:embed/>
                    </p:oleObj>
                  </mc:Choice>
                  <mc:Fallback>
                    <p:oleObj name="Equation" r:id="rId13" imgW="88560" imgH="164880" progId="Equation.DSMT4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8" y="1903"/>
                            <a:ext cx="109" cy="1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654" name="Line 19"/>
              <p:cNvSpPr>
                <a:spLocks noChangeShapeType="1"/>
              </p:cNvSpPr>
              <p:nvPr/>
            </p:nvSpPr>
            <p:spPr bwMode="auto">
              <a:xfrm>
                <a:off x="2565" y="2621"/>
                <a:ext cx="108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9644" name="Object 12"/>
              <p:cNvGraphicFramePr>
                <a:graphicFrameLocks noChangeAspect="1"/>
              </p:cNvGraphicFramePr>
              <p:nvPr/>
            </p:nvGraphicFramePr>
            <p:xfrm>
              <a:off x="3556" y="2476"/>
              <a:ext cx="635" cy="3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834" name="Equation" r:id="rId15" imgW="520560" imgH="253800" progId="Equation.DSMT4">
                      <p:embed/>
                    </p:oleObj>
                  </mc:Choice>
                  <mc:Fallback>
                    <p:oleObj name="Equation" r:id="rId15" imgW="520560" imgH="253800" progId="Equation.DSMT4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6" y="2476"/>
                            <a:ext cx="635" cy="30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655" name="Line 22"/>
              <p:cNvSpPr>
                <a:spLocks noChangeShapeType="1"/>
              </p:cNvSpPr>
              <p:nvPr/>
            </p:nvSpPr>
            <p:spPr bwMode="auto">
              <a:xfrm flipV="1">
                <a:off x="3654" y="1060"/>
                <a:ext cx="8" cy="211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9645" name="Object 13"/>
              <p:cNvGraphicFramePr>
                <a:graphicFrameLocks noChangeAspect="1"/>
              </p:cNvGraphicFramePr>
              <p:nvPr/>
            </p:nvGraphicFramePr>
            <p:xfrm>
              <a:off x="4470" y="1603"/>
              <a:ext cx="496" cy="5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835" name="Equation" r:id="rId17" imgW="406080" imgH="495000" progId="Equation.DSMT4">
                      <p:embed/>
                    </p:oleObj>
                  </mc:Choice>
                  <mc:Fallback>
                    <p:oleObj name="Equation" r:id="rId17" imgW="406080" imgH="495000" progId="Equation.DSMT4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70" y="1603"/>
                            <a:ext cx="496" cy="5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656" name="Freeform 35"/>
              <p:cNvSpPr>
                <a:spLocks/>
              </p:cNvSpPr>
              <p:nvPr/>
            </p:nvSpPr>
            <p:spPr bwMode="auto">
              <a:xfrm>
                <a:off x="698" y="1928"/>
                <a:ext cx="83" cy="206"/>
              </a:xfrm>
              <a:custGeom>
                <a:avLst/>
                <a:gdLst>
                  <a:gd name="T0" fmla="*/ 0 w 83"/>
                  <a:gd name="T1" fmla="*/ 206 h 206"/>
                  <a:gd name="T2" fmla="*/ 37 w 83"/>
                  <a:gd name="T3" fmla="*/ 100 h 206"/>
                  <a:gd name="T4" fmla="*/ 83 w 83"/>
                  <a:gd name="T5" fmla="*/ 0 h 206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06"/>
                  <a:gd name="T11" fmla="*/ 83 w 83"/>
                  <a:gd name="T12" fmla="*/ 206 h 2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06">
                    <a:moveTo>
                      <a:pt x="0" y="206"/>
                    </a:moveTo>
                    <a:lnTo>
                      <a:pt x="37" y="100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7" name="Freeform 36"/>
              <p:cNvSpPr>
                <a:spLocks/>
              </p:cNvSpPr>
              <p:nvPr/>
            </p:nvSpPr>
            <p:spPr bwMode="auto">
              <a:xfrm>
                <a:off x="781" y="1739"/>
                <a:ext cx="82" cy="189"/>
              </a:xfrm>
              <a:custGeom>
                <a:avLst/>
                <a:gdLst>
                  <a:gd name="T0" fmla="*/ 0 w 82"/>
                  <a:gd name="T1" fmla="*/ 189 h 189"/>
                  <a:gd name="T2" fmla="*/ 37 w 82"/>
                  <a:gd name="T3" fmla="*/ 89 h 189"/>
                  <a:gd name="T4" fmla="*/ 82 w 82"/>
                  <a:gd name="T5" fmla="*/ 0 h 189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189"/>
                  <a:gd name="T11" fmla="*/ 82 w 82"/>
                  <a:gd name="T12" fmla="*/ 189 h 1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189">
                    <a:moveTo>
                      <a:pt x="0" y="189"/>
                    </a:moveTo>
                    <a:lnTo>
                      <a:pt x="37" y="89"/>
                    </a:lnTo>
                    <a:lnTo>
                      <a:pt x="82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8" name="Freeform 37"/>
              <p:cNvSpPr>
                <a:spLocks/>
              </p:cNvSpPr>
              <p:nvPr/>
            </p:nvSpPr>
            <p:spPr bwMode="auto">
              <a:xfrm>
                <a:off x="863" y="1592"/>
                <a:ext cx="83" cy="147"/>
              </a:xfrm>
              <a:custGeom>
                <a:avLst/>
                <a:gdLst>
                  <a:gd name="T0" fmla="*/ 0 w 83"/>
                  <a:gd name="T1" fmla="*/ 147 h 147"/>
                  <a:gd name="T2" fmla="*/ 46 w 83"/>
                  <a:gd name="T3" fmla="*/ 71 h 147"/>
                  <a:gd name="T4" fmla="*/ 83 w 83"/>
                  <a:gd name="T5" fmla="*/ 0 h 147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147"/>
                  <a:gd name="T11" fmla="*/ 83 w 83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147">
                    <a:moveTo>
                      <a:pt x="0" y="147"/>
                    </a:moveTo>
                    <a:lnTo>
                      <a:pt x="46" y="71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9" name="Freeform 38"/>
              <p:cNvSpPr>
                <a:spLocks/>
              </p:cNvSpPr>
              <p:nvPr/>
            </p:nvSpPr>
            <p:spPr bwMode="auto">
              <a:xfrm>
                <a:off x="946" y="1486"/>
                <a:ext cx="76" cy="106"/>
              </a:xfrm>
              <a:custGeom>
                <a:avLst/>
                <a:gdLst>
                  <a:gd name="T0" fmla="*/ 0 w 76"/>
                  <a:gd name="T1" fmla="*/ 106 h 106"/>
                  <a:gd name="T2" fmla="*/ 38 w 76"/>
                  <a:gd name="T3" fmla="*/ 47 h 106"/>
                  <a:gd name="T4" fmla="*/ 53 w 76"/>
                  <a:gd name="T5" fmla="*/ 23 h 106"/>
                  <a:gd name="T6" fmla="*/ 76 w 76"/>
                  <a:gd name="T7" fmla="*/ 0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06"/>
                  <a:gd name="T14" fmla="*/ 76 w 7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06">
                    <a:moveTo>
                      <a:pt x="0" y="106"/>
                    </a:moveTo>
                    <a:lnTo>
                      <a:pt x="38" y="47"/>
                    </a:lnTo>
                    <a:lnTo>
                      <a:pt x="53" y="23"/>
                    </a:lnTo>
                    <a:lnTo>
                      <a:pt x="76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0" name="Freeform 39"/>
              <p:cNvSpPr>
                <a:spLocks/>
              </p:cNvSpPr>
              <p:nvPr/>
            </p:nvSpPr>
            <p:spPr bwMode="auto">
              <a:xfrm>
                <a:off x="1022" y="1439"/>
                <a:ext cx="82" cy="47"/>
              </a:xfrm>
              <a:custGeom>
                <a:avLst/>
                <a:gdLst>
                  <a:gd name="T0" fmla="*/ 0 w 82"/>
                  <a:gd name="T1" fmla="*/ 47 h 47"/>
                  <a:gd name="T2" fmla="*/ 37 w 82"/>
                  <a:gd name="T3" fmla="*/ 17 h 47"/>
                  <a:gd name="T4" fmla="*/ 82 w 82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47"/>
                  <a:gd name="T11" fmla="*/ 82 w 8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47">
                    <a:moveTo>
                      <a:pt x="0" y="47"/>
                    </a:moveTo>
                    <a:lnTo>
                      <a:pt x="37" y="17"/>
                    </a:lnTo>
                    <a:lnTo>
                      <a:pt x="82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1" name="Freeform 40"/>
              <p:cNvSpPr>
                <a:spLocks/>
              </p:cNvSpPr>
              <p:nvPr/>
            </p:nvSpPr>
            <p:spPr bwMode="auto">
              <a:xfrm>
                <a:off x="1104" y="1439"/>
                <a:ext cx="83" cy="11"/>
              </a:xfrm>
              <a:custGeom>
                <a:avLst/>
                <a:gdLst>
                  <a:gd name="T0" fmla="*/ 0 w 83"/>
                  <a:gd name="T1" fmla="*/ 0 h 11"/>
                  <a:gd name="T2" fmla="*/ 38 w 83"/>
                  <a:gd name="T3" fmla="*/ 0 h 11"/>
                  <a:gd name="T4" fmla="*/ 83 w 83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11"/>
                  <a:gd name="T11" fmla="*/ 83 w 83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11">
                    <a:moveTo>
                      <a:pt x="0" y="0"/>
                    </a:moveTo>
                    <a:lnTo>
                      <a:pt x="38" y="0"/>
                    </a:lnTo>
                    <a:lnTo>
                      <a:pt x="83" y="11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2" name="Freeform 41"/>
              <p:cNvSpPr>
                <a:spLocks/>
              </p:cNvSpPr>
              <p:nvPr/>
            </p:nvSpPr>
            <p:spPr bwMode="auto">
              <a:xfrm>
                <a:off x="1187" y="1450"/>
                <a:ext cx="83" cy="59"/>
              </a:xfrm>
              <a:custGeom>
                <a:avLst/>
                <a:gdLst>
                  <a:gd name="T0" fmla="*/ 0 w 83"/>
                  <a:gd name="T1" fmla="*/ 0 h 59"/>
                  <a:gd name="T2" fmla="*/ 38 w 83"/>
                  <a:gd name="T3" fmla="*/ 24 h 59"/>
                  <a:gd name="T4" fmla="*/ 83 w 83"/>
                  <a:gd name="T5" fmla="*/ 59 h 59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59"/>
                  <a:gd name="T11" fmla="*/ 83 w 83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59">
                    <a:moveTo>
                      <a:pt x="0" y="0"/>
                    </a:moveTo>
                    <a:lnTo>
                      <a:pt x="38" y="24"/>
                    </a:lnTo>
                    <a:lnTo>
                      <a:pt x="83" y="59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3" name="Freeform 42"/>
              <p:cNvSpPr>
                <a:spLocks/>
              </p:cNvSpPr>
              <p:nvPr/>
            </p:nvSpPr>
            <p:spPr bwMode="auto">
              <a:xfrm>
                <a:off x="1270" y="1509"/>
                <a:ext cx="83" cy="118"/>
              </a:xfrm>
              <a:custGeom>
                <a:avLst/>
                <a:gdLst>
                  <a:gd name="T0" fmla="*/ 0 w 83"/>
                  <a:gd name="T1" fmla="*/ 0 h 118"/>
                  <a:gd name="T2" fmla="*/ 23 w 83"/>
                  <a:gd name="T3" fmla="*/ 24 h 118"/>
                  <a:gd name="T4" fmla="*/ 38 w 83"/>
                  <a:gd name="T5" fmla="*/ 53 h 118"/>
                  <a:gd name="T6" fmla="*/ 83 w 83"/>
                  <a:gd name="T7" fmla="*/ 118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8"/>
                  <a:gd name="T14" fmla="*/ 83 w 83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8">
                    <a:moveTo>
                      <a:pt x="0" y="0"/>
                    </a:moveTo>
                    <a:lnTo>
                      <a:pt x="23" y="24"/>
                    </a:lnTo>
                    <a:lnTo>
                      <a:pt x="38" y="53"/>
                    </a:lnTo>
                    <a:lnTo>
                      <a:pt x="83" y="118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4" name="Freeform 43"/>
              <p:cNvSpPr>
                <a:spLocks/>
              </p:cNvSpPr>
              <p:nvPr/>
            </p:nvSpPr>
            <p:spPr bwMode="auto">
              <a:xfrm>
                <a:off x="1353" y="1627"/>
                <a:ext cx="83" cy="159"/>
              </a:xfrm>
              <a:custGeom>
                <a:avLst/>
                <a:gdLst>
                  <a:gd name="T0" fmla="*/ 0 w 83"/>
                  <a:gd name="T1" fmla="*/ 0 h 159"/>
                  <a:gd name="T2" fmla="*/ 38 w 83"/>
                  <a:gd name="T3" fmla="*/ 77 h 159"/>
                  <a:gd name="T4" fmla="*/ 83 w 83"/>
                  <a:gd name="T5" fmla="*/ 159 h 159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159"/>
                  <a:gd name="T11" fmla="*/ 83 w 83"/>
                  <a:gd name="T12" fmla="*/ 159 h 1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159">
                    <a:moveTo>
                      <a:pt x="0" y="0"/>
                    </a:moveTo>
                    <a:lnTo>
                      <a:pt x="38" y="77"/>
                    </a:lnTo>
                    <a:lnTo>
                      <a:pt x="83" y="159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5" name="Freeform 44"/>
              <p:cNvSpPr>
                <a:spLocks/>
              </p:cNvSpPr>
              <p:nvPr/>
            </p:nvSpPr>
            <p:spPr bwMode="auto">
              <a:xfrm>
                <a:off x="1436" y="1786"/>
                <a:ext cx="83" cy="201"/>
              </a:xfrm>
              <a:custGeom>
                <a:avLst/>
                <a:gdLst>
                  <a:gd name="T0" fmla="*/ 0 w 83"/>
                  <a:gd name="T1" fmla="*/ 0 h 201"/>
                  <a:gd name="T2" fmla="*/ 22 w 83"/>
                  <a:gd name="T3" fmla="*/ 48 h 201"/>
                  <a:gd name="T4" fmla="*/ 45 w 83"/>
                  <a:gd name="T5" fmla="*/ 95 h 201"/>
                  <a:gd name="T6" fmla="*/ 83 w 83"/>
                  <a:gd name="T7" fmla="*/ 201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201"/>
                  <a:gd name="T14" fmla="*/ 83 w 83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201">
                    <a:moveTo>
                      <a:pt x="0" y="0"/>
                    </a:moveTo>
                    <a:lnTo>
                      <a:pt x="22" y="48"/>
                    </a:lnTo>
                    <a:lnTo>
                      <a:pt x="45" y="95"/>
                    </a:lnTo>
                    <a:lnTo>
                      <a:pt x="83" y="201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6" name="Freeform 45"/>
              <p:cNvSpPr>
                <a:spLocks/>
              </p:cNvSpPr>
              <p:nvPr/>
            </p:nvSpPr>
            <p:spPr bwMode="auto">
              <a:xfrm>
                <a:off x="1519" y="1987"/>
                <a:ext cx="75" cy="212"/>
              </a:xfrm>
              <a:custGeom>
                <a:avLst/>
                <a:gdLst>
                  <a:gd name="T0" fmla="*/ 0 w 75"/>
                  <a:gd name="T1" fmla="*/ 0 h 212"/>
                  <a:gd name="T2" fmla="*/ 37 w 75"/>
                  <a:gd name="T3" fmla="*/ 106 h 212"/>
                  <a:gd name="T4" fmla="*/ 75 w 75"/>
                  <a:gd name="T5" fmla="*/ 212 h 212"/>
                  <a:gd name="T6" fmla="*/ 0 60000 65536"/>
                  <a:gd name="T7" fmla="*/ 0 60000 65536"/>
                  <a:gd name="T8" fmla="*/ 0 60000 65536"/>
                  <a:gd name="T9" fmla="*/ 0 w 75"/>
                  <a:gd name="T10" fmla="*/ 0 h 212"/>
                  <a:gd name="T11" fmla="*/ 75 w 75"/>
                  <a:gd name="T12" fmla="*/ 212 h 2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" h="212">
                    <a:moveTo>
                      <a:pt x="0" y="0"/>
                    </a:moveTo>
                    <a:lnTo>
                      <a:pt x="37" y="106"/>
                    </a:lnTo>
                    <a:lnTo>
                      <a:pt x="75" y="212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7" name="Freeform 46"/>
              <p:cNvSpPr>
                <a:spLocks/>
              </p:cNvSpPr>
              <p:nvPr/>
            </p:nvSpPr>
            <p:spPr bwMode="auto">
              <a:xfrm>
                <a:off x="1594" y="2199"/>
                <a:ext cx="83" cy="201"/>
              </a:xfrm>
              <a:custGeom>
                <a:avLst/>
                <a:gdLst>
                  <a:gd name="T0" fmla="*/ 0 w 83"/>
                  <a:gd name="T1" fmla="*/ 0 h 201"/>
                  <a:gd name="T2" fmla="*/ 38 w 83"/>
                  <a:gd name="T3" fmla="*/ 106 h 201"/>
                  <a:gd name="T4" fmla="*/ 60 w 83"/>
                  <a:gd name="T5" fmla="*/ 153 h 201"/>
                  <a:gd name="T6" fmla="*/ 83 w 83"/>
                  <a:gd name="T7" fmla="*/ 201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201"/>
                  <a:gd name="T14" fmla="*/ 83 w 83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201">
                    <a:moveTo>
                      <a:pt x="0" y="0"/>
                    </a:moveTo>
                    <a:lnTo>
                      <a:pt x="38" y="106"/>
                    </a:lnTo>
                    <a:lnTo>
                      <a:pt x="60" y="153"/>
                    </a:lnTo>
                    <a:lnTo>
                      <a:pt x="83" y="201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8" name="Freeform 47"/>
              <p:cNvSpPr>
                <a:spLocks/>
              </p:cNvSpPr>
              <p:nvPr/>
            </p:nvSpPr>
            <p:spPr bwMode="auto">
              <a:xfrm>
                <a:off x="1677" y="2400"/>
                <a:ext cx="83" cy="159"/>
              </a:xfrm>
              <a:custGeom>
                <a:avLst/>
                <a:gdLst>
                  <a:gd name="T0" fmla="*/ 0 w 83"/>
                  <a:gd name="T1" fmla="*/ 0 h 159"/>
                  <a:gd name="T2" fmla="*/ 37 w 83"/>
                  <a:gd name="T3" fmla="*/ 88 h 159"/>
                  <a:gd name="T4" fmla="*/ 60 w 83"/>
                  <a:gd name="T5" fmla="*/ 129 h 159"/>
                  <a:gd name="T6" fmla="*/ 83 w 83"/>
                  <a:gd name="T7" fmla="*/ 159 h 1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59"/>
                  <a:gd name="T14" fmla="*/ 83 w 83"/>
                  <a:gd name="T15" fmla="*/ 159 h 1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59">
                    <a:moveTo>
                      <a:pt x="0" y="0"/>
                    </a:moveTo>
                    <a:lnTo>
                      <a:pt x="37" y="88"/>
                    </a:lnTo>
                    <a:lnTo>
                      <a:pt x="60" y="129"/>
                    </a:lnTo>
                    <a:lnTo>
                      <a:pt x="83" y="159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9" name="Freeform 48"/>
              <p:cNvSpPr>
                <a:spLocks/>
              </p:cNvSpPr>
              <p:nvPr/>
            </p:nvSpPr>
            <p:spPr bwMode="auto">
              <a:xfrm>
                <a:off x="1760" y="2559"/>
                <a:ext cx="82" cy="65"/>
              </a:xfrm>
              <a:custGeom>
                <a:avLst/>
                <a:gdLst>
                  <a:gd name="T0" fmla="*/ 0 w 82"/>
                  <a:gd name="T1" fmla="*/ 0 h 65"/>
                  <a:gd name="T2" fmla="*/ 22 w 82"/>
                  <a:gd name="T3" fmla="*/ 23 h 65"/>
                  <a:gd name="T4" fmla="*/ 37 w 82"/>
                  <a:gd name="T5" fmla="*/ 47 h 65"/>
                  <a:gd name="T6" fmla="*/ 60 w 82"/>
                  <a:gd name="T7" fmla="*/ 59 h 65"/>
                  <a:gd name="T8" fmla="*/ 82 w 82"/>
                  <a:gd name="T9" fmla="*/ 65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65"/>
                  <a:gd name="T17" fmla="*/ 82 w 82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65">
                    <a:moveTo>
                      <a:pt x="0" y="0"/>
                    </a:moveTo>
                    <a:lnTo>
                      <a:pt x="22" y="23"/>
                    </a:lnTo>
                    <a:lnTo>
                      <a:pt x="37" y="47"/>
                    </a:lnTo>
                    <a:lnTo>
                      <a:pt x="60" y="59"/>
                    </a:lnTo>
                    <a:lnTo>
                      <a:pt x="82" y="65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0" name="Freeform 49"/>
              <p:cNvSpPr>
                <a:spLocks/>
              </p:cNvSpPr>
              <p:nvPr/>
            </p:nvSpPr>
            <p:spPr bwMode="auto">
              <a:xfrm>
                <a:off x="1842" y="2565"/>
                <a:ext cx="83" cy="59"/>
              </a:xfrm>
              <a:custGeom>
                <a:avLst/>
                <a:gdLst>
                  <a:gd name="T0" fmla="*/ 0 w 83"/>
                  <a:gd name="T1" fmla="*/ 59 h 59"/>
                  <a:gd name="T2" fmla="*/ 23 w 83"/>
                  <a:gd name="T3" fmla="*/ 53 h 59"/>
                  <a:gd name="T4" fmla="*/ 38 w 83"/>
                  <a:gd name="T5" fmla="*/ 41 h 59"/>
                  <a:gd name="T6" fmla="*/ 61 w 83"/>
                  <a:gd name="T7" fmla="*/ 23 h 59"/>
                  <a:gd name="T8" fmla="*/ 83 w 83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59"/>
                  <a:gd name="T17" fmla="*/ 83 w 83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59">
                    <a:moveTo>
                      <a:pt x="0" y="59"/>
                    </a:moveTo>
                    <a:lnTo>
                      <a:pt x="23" y="53"/>
                    </a:lnTo>
                    <a:lnTo>
                      <a:pt x="38" y="41"/>
                    </a:lnTo>
                    <a:lnTo>
                      <a:pt x="61" y="23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1" name="Freeform 50"/>
              <p:cNvSpPr>
                <a:spLocks/>
              </p:cNvSpPr>
              <p:nvPr/>
            </p:nvSpPr>
            <p:spPr bwMode="auto">
              <a:xfrm>
                <a:off x="1925" y="2411"/>
                <a:ext cx="83" cy="154"/>
              </a:xfrm>
              <a:custGeom>
                <a:avLst/>
                <a:gdLst>
                  <a:gd name="T0" fmla="*/ 0 w 83"/>
                  <a:gd name="T1" fmla="*/ 154 h 154"/>
                  <a:gd name="T2" fmla="*/ 23 w 83"/>
                  <a:gd name="T3" fmla="*/ 124 h 154"/>
                  <a:gd name="T4" fmla="*/ 38 w 83"/>
                  <a:gd name="T5" fmla="*/ 89 h 154"/>
                  <a:gd name="T6" fmla="*/ 61 w 83"/>
                  <a:gd name="T7" fmla="*/ 42 h 154"/>
                  <a:gd name="T8" fmla="*/ 83 w 83"/>
                  <a:gd name="T9" fmla="*/ 0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54"/>
                  <a:gd name="T17" fmla="*/ 83 w 83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54">
                    <a:moveTo>
                      <a:pt x="0" y="154"/>
                    </a:moveTo>
                    <a:lnTo>
                      <a:pt x="23" y="124"/>
                    </a:lnTo>
                    <a:lnTo>
                      <a:pt x="38" y="89"/>
                    </a:lnTo>
                    <a:lnTo>
                      <a:pt x="61" y="42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2" name="Freeform 51"/>
              <p:cNvSpPr>
                <a:spLocks/>
              </p:cNvSpPr>
              <p:nvPr/>
            </p:nvSpPr>
            <p:spPr bwMode="auto">
              <a:xfrm>
                <a:off x="2008" y="2205"/>
                <a:ext cx="83" cy="206"/>
              </a:xfrm>
              <a:custGeom>
                <a:avLst/>
                <a:gdLst>
                  <a:gd name="T0" fmla="*/ 0 w 83"/>
                  <a:gd name="T1" fmla="*/ 206 h 206"/>
                  <a:gd name="T2" fmla="*/ 23 w 83"/>
                  <a:gd name="T3" fmla="*/ 159 h 206"/>
                  <a:gd name="T4" fmla="*/ 45 w 83"/>
                  <a:gd name="T5" fmla="*/ 106 h 206"/>
                  <a:gd name="T6" fmla="*/ 83 w 83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206"/>
                  <a:gd name="T14" fmla="*/ 83 w 83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206">
                    <a:moveTo>
                      <a:pt x="0" y="206"/>
                    </a:moveTo>
                    <a:lnTo>
                      <a:pt x="23" y="159"/>
                    </a:lnTo>
                    <a:lnTo>
                      <a:pt x="45" y="106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3" name="Freeform 52"/>
              <p:cNvSpPr>
                <a:spLocks/>
              </p:cNvSpPr>
              <p:nvPr/>
            </p:nvSpPr>
            <p:spPr bwMode="auto">
              <a:xfrm>
                <a:off x="2091" y="1993"/>
                <a:ext cx="75" cy="212"/>
              </a:xfrm>
              <a:custGeom>
                <a:avLst/>
                <a:gdLst>
                  <a:gd name="T0" fmla="*/ 0 w 75"/>
                  <a:gd name="T1" fmla="*/ 212 h 212"/>
                  <a:gd name="T2" fmla="*/ 38 w 75"/>
                  <a:gd name="T3" fmla="*/ 106 h 212"/>
                  <a:gd name="T4" fmla="*/ 75 w 75"/>
                  <a:gd name="T5" fmla="*/ 0 h 212"/>
                  <a:gd name="T6" fmla="*/ 0 60000 65536"/>
                  <a:gd name="T7" fmla="*/ 0 60000 65536"/>
                  <a:gd name="T8" fmla="*/ 0 60000 65536"/>
                  <a:gd name="T9" fmla="*/ 0 w 75"/>
                  <a:gd name="T10" fmla="*/ 0 h 212"/>
                  <a:gd name="T11" fmla="*/ 75 w 75"/>
                  <a:gd name="T12" fmla="*/ 212 h 2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5" h="212">
                    <a:moveTo>
                      <a:pt x="0" y="212"/>
                    </a:moveTo>
                    <a:lnTo>
                      <a:pt x="38" y="106"/>
                    </a:lnTo>
                    <a:lnTo>
                      <a:pt x="75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4" name="Freeform 53"/>
              <p:cNvSpPr>
                <a:spLocks/>
              </p:cNvSpPr>
              <p:nvPr/>
            </p:nvSpPr>
            <p:spPr bwMode="auto">
              <a:xfrm>
                <a:off x="2166" y="1792"/>
                <a:ext cx="83" cy="201"/>
              </a:xfrm>
              <a:custGeom>
                <a:avLst/>
                <a:gdLst>
                  <a:gd name="T0" fmla="*/ 0 w 83"/>
                  <a:gd name="T1" fmla="*/ 201 h 201"/>
                  <a:gd name="T2" fmla="*/ 38 w 83"/>
                  <a:gd name="T3" fmla="*/ 95 h 201"/>
                  <a:gd name="T4" fmla="*/ 61 w 83"/>
                  <a:gd name="T5" fmla="*/ 47 h 201"/>
                  <a:gd name="T6" fmla="*/ 83 w 83"/>
                  <a:gd name="T7" fmla="*/ 0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201"/>
                  <a:gd name="T14" fmla="*/ 83 w 83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201">
                    <a:moveTo>
                      <a:pt x="0" y="201"/>
                    </a:moveTo>
                    <a:lnTo>
                      <a:pt x="38" y="95"/>
                    </a:lnTo>
                    <a:lnTo>
                      <a:pt x="61" y="47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5" name="Freeform 54"/>
              <p:cNvSpPr>
                <a:spLocks/>
              </p:cNvSpPr>
              <p:nvPr/>
            </p:nvSpPr>
            <p:spPr bwMode="auto">
              <a:xfrm>
                <a:off x="2249" y="1633"/>
                <a:ext cx="83" cy="159"/>
              </a:xfrm>
              <a:custGeom>
                <a:avLst/>
                <a:gdLst>
                  <a:gd name="T0" fmla="*/ 0 w 83"/>
                  <a:gd name="T1" fmla="*/ 159 h 159"/>
                  <a:gd name="T2" fmla="*/ 38 w 83"/>
                  <a:gd name="T3" fmla="*/ 77 h 159"/>
                  <a:gd name="T4" fmla="*/ 83 w 83"/>
                  <a:gd name="T5" fmla="*/ 0 h 159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159"/>
                  <a:gd name="T11" fmla="*/ 83 w 83"/>
                  <a:gd name="T12" fmla="*/ 159 h 1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159">
                    <a:moveTo>
                      <a:pt x="0" y="159"/>
                    </a:moveTo>
                    <a:lnTo>
                      <a:pt x="38" y="77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6" name="Freeform 55"/>
              <p:cNvSpPr>
                <a:spLocks/>
              </p:cNvSpPr>
              <p:nvPr/>
            </p:nvSpPr>
            <p:spPr bwMode="auto">
              <a:xfrm>
                <a:off x="2332" y="1515"/>
                <a:ext cx="83" cy="118"/>
              </a:xfrm>
              <a:custGeom>
                <a:avLst/>
                <a:gdLst>
                  <a:gd name="T0" fmla="*/ 0 w 83"/>
                  <a:gd name="T1" fmla="*/ 118 h 118"/>
                  <a:gd name="T2" fmla="*/ 38 w 83"/>
                  <a:gd name="T3" fmla="*/ 53 h 118"/>
                  <a:gd name="T4" fmla="*/ 83 w 83"/>
                  <a:gd name="T5" fmla="*/ 0 h 118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118"/>
                  <a:gd name="T11" fmla="*/ 83 w 83"/>
                  <a:gd name="T12" fmla="*/ 118 h 1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118">
                    <a:moveTo>
                      <a:pt x="0" y="118"/>
                    </a:moveTo>
                    <a:lnTo>
                      <a:pt x="38" y="53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7" name="Freeform 56"/>
              <p:cNvSpPr>
                <a:spLocks/>
              </p:cNvSpPr>
              <p:nvPr/>
            </p:nvSpPr>
            <p:spPr bwMode="auto">
              <a:xfrm>
                <a:off x="2415" y="1450"/>
                <a:ext cx="83" cy="65"/>
              </a:xfrm>
              <a:custGeom>
                <a:avLst/>
                <a:gdLst>
                  <a:gd name="T0" fmla="*/ 0 w 83"/>
                  <a:gd name="T1" fmla="*/ 65 h 65"/>
                  <a:gd name="T2" fmla="*/ 38 w 83"/>
                  <a:gd name="T3" fmla="*/ 24 h 65"/>
                  <a:gd name="T4" fmla="*/ 83 w 83"/>
                  <a:gd name="T5" fmla="*/ 0 h 65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65"/>
                  <a:gd name="T11" fmla="*/ 83 w 83"/>
                  <a:gd name="T12" fmla="*/ 65 h 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65">
                    <a:moveTo>
                      <a:pt x="0" y="65"/>
                    </a:moveTo>
                    <a:lnTo>
                      <a:pt x="38" y="24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8" name="Freeform 57"/>
              <p:cNvSpPr>
                <a:spLocks/>
              </p:cNvSpPr>
              <p:nvPr/>
            </p:nvSpPr>
            <p:spPr bwMode="auto">
              <a:xfrm>
                <a:off x="2498" y="1439"/>
                <a:ext cx="83" cy="11"/>
              </a:xfrm>
              <a:custGeom>
                <a:avLst/>
                <a:gdLst>
                  <a:gd name="T0" fmla="*/ 0 w 83"/>
                  <a:gd name="T1" fmla="*/ 11 h 11"/>
                  <a:gd name="T2" fmla="*/ 37 w 83"/>
                  <a:gd name="T3" fmla="*/ 0 h 11"/>
                  <a:gd name="T4" fmla="*/ 83 w 83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11"/>
                  <a:gd name="T11" fmla="*/ 83 w 83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11">
                    <a:moveTo>
                      <a:pt x="0" y="11"/>
                    </a:moveTo>
                    <a:lnTo>
                      <a:pt x="37" y="0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9" name="Freeform 58"/>
              <p:cNvSpPr>
                <a:spLocks/>
              </p:cNvSpPr>
              <p:nvPr/>
            </p:nvSpPr>
            <p:spPr bwMode="auto">
              <a:xfrm>
                <a:off x="2581" y="1439"/>
                <a:ext cx="82" cy="47"/>
              </a:xfrm>
              <a:custGeom>
                <a:avLst/>
                <a:gdLst>
                  <a:gd name="T0" fmla="*/ 0 w 82"/>
                  <a:gd name="T1" fmla="*/ 0 h 47"/>
                  <a:gd name="T2" fmla="*/ 37 w 82"/>
                  <a:gd name="T3" fmla="*/ 17 h 47"/>
                  <a:gd name="T4" fmla="*/ 82 w 82"/>
                  <a:gd name="T5" fmla="*/ 47 h 47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47"/>
                  <a:gd name="T11" fmla="*/ 82 w 82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47">
                    <a:moveTo>
                      <a:pt x="0" y="0"/>
                    </a:moveTo>
                    <a:lnTo>
                      <a:pt x="37" y="17"/>
                    </a:lnTo>
                    <a:lnTo>
                      <a:pt x="82" y="47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0" name="Freeform 59"/>
              <p:cNvSpPr>
                <a:spLocks/>
              </p:cNvSpPr>
              <p:nvPr/>
            </p:nvSpPr>
            <p:spPr bwMode="auto">
              <a:xfrm>
                <a:off x="2663" y="1486"/>
                <a:ext cx="83" cy="100"/>
              </a:xfrm>
              <a:custGeom>
                <a:avLst/>
                <a:gdLst>
                  <a:gd name="T0" fmla="*/ 0 w 83"/>
                  <a:gd name="T1" fmla="*/ 0 h 100"/>
                  <a:gd name="T2" fmla="*/ 46 w 83"/>
                  <a:gd name="T3" fmla="*/ 41 h 100"/>
                  <a:gd name="T4" fmla="*/ 83 w 83"/>
                  <a:gd name="T5" fmla="*/ 100 h 100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100"/>
                  <a:gd name="T11" fmla="*/ 83 w 83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100">
                    <a:moveTo>
                      <a:pt x="0" y="0"/>
                    </a:moveTo>
                    <a:lnTo>
                      <a:pt x="46" y="41"/>
                    </a:lnTo>
                    <a:lnTo>
                      <a:pt x="83" y="10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1" name="Freeform 60"/>
              <p:cNvSpPr>
                <a:spLocks/>
              </p:cNvSpPr>
              <p:nvPr/>
            </p:nvSpPr>
            <p:spPr bwMode="auto">
              <a:xfrm>
                <a:off x="2746" y="1586"/>
                <a:ext cx="76" cy="147"/>
              </a:xfrm>
              <a:custGeom>
                <a:avLst/>
                <a:gdLst>
                  <a:gd name="T0" fmla="*/ 0 w 76"/>
                  <a:gd name="T1" fmla="*/ 0 h 147"/>
                  <a:gd name="T2" fmla="*/ 38 w 76"/>
                  <a:gd name="T3" fmla="*/ 71 h 147"/>
                  <a:gd name="T4" fmla="*/ 76 w 76"/>
                  <a:gd name="T5" fmla="*/ 147 h 147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47"/>
                  <a:gd name="T11" fmla="*/ 76 w 76"/>
                  <a:gd name="T12" fmla="*/ 147 h 1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47">
                    <a:moveTo>
                      <a:pt x="0" y="0"/>
                    </a:moveTo>
                    <a:lnTo>
                      <a:pt x="38" y="71"/>
                    </a:lnTo>
                    <a:lnTo>
                      <a:pt x="76" y="147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2" name="Freeform 61"/>
              <p:cNvSpPr>
                <a:spLocks/>
              </p:cNvSpPr>
              <p:nvPr/>
            </p:nvSpPr>
            <p:spPr bwMode="auto">
              <a:xfrm>
                <a:off x="2822" y="1733"/>
                <a:ext cx="82" cy="183"/>
              </a:xfrm>
              <a:custGeom>
                <a:avLst/>
                <a:gdLst>
                  <a:gd name="T0" fmla="*/ 0 w 82"/>
                  <a:gd name="T1" fmla="*/ 0 h 183"/>
                  <a:gd name="T2" fmla="*/ 37 w 82"/>
                  <a:gd name="T3" fmla="*/ 89 h 183"/>
                  <a:gd name="T4" fmla="*/ 82 w 82"/>
                  <a:gd name="T5" fmla="*/ 183 h 183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183"/>
                  <a:gd name="T11" fmla="*/ 82 w 82"/>
                  <a:gd name="T12" fmla="*/ 183 h 1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183">
                    <a:moveTo>
                      <a:pt x="0" y="0"/>
                    </a:moveTo>
                    <a:lnTo>
                      <a:pt x="37" y="89"/>
                    </a:lnTo>
                    <a:lnTo>
                      <a:pt x="82" y="183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3" name="Freeform 62"/>
              <p:cNvSpPr>
                <a:spLocks/>
              </p:cNvSpPr>
              <p:nvPr/>
            </p:nvSpPr>
            <p:spPr bwMode="auto">
              <a:xfrm>
                <a:off x="2904" y="1916"/>
                <a:ext cx="83" cy="212"/>
              </a:xfrm>
              <a:custGeom>
                <a:avLst/>
                <a:gdLst>
                  <a:gd name="T0" fmla="*/ 0 w 83"/>
                  <a:gd name="T1" fmla="*/ 0 h 212"/>
                  <a:gd name="T2" fmla="*/ 38 w 83"/>
                  <a:gd name="T3" fmla="*/ 106 h 212"/>
                  <a:gd name="T4" fmla="*/ 83 w 83"/>
                  <a:gd name="T5" fmla="*/ 212 h 212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12"/>
                  <a:gd name="T11" fmla="*/ 83 w 83"/>
                  <a:gd name="T12" fmla="*/ 212 h 2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12">
                    <a:moveTo>
                      <a:pt x="0" y="0"/>
                    </a:moveTo>
                    <a:lnTo>
                      <a:pt x="38" y="106"/>
                    </a:lnTo>
                    <a:lnTo>
                      <a:pt x="83" y="212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4" name="Freeform 63"/>
              <p:cNvSpPr>
                <a:spLocks/>
              </p:cNvSpPr>
              <p:nvPr/>
            </p:nvSpPr>
            <p:spPr bwMode="auto">
              <a:xfrm>
                <a:off x="2987" y="2128"/>
                <a:ext cx="83" cy="213"/>
              </a:xfrm>
              <a:custGeom>
                <a:avLst/>
                <a:gdLst>
                  <a:gd name="T0" fmla="*/ 0 w 83"/>
                  <a:gd name="T1" fmla="*/ 0 h 213"/>
                  <a:gd name="T2" fmla="*/ 38 w 83"/>
                  <a:gd name="T3" fmla="*/ 106 h 213"/>
                  <a:gd name="T4" fmla="*/ 83 w 83"/>
                  <a:gd name="T5" fmla="*/ 213 h 213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13"/>
                  <a:gd name="T11" fmla="*/ 83 w 83"/>
                  <a:gd name="T12" fmla="*/ 213 h 2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13">
                    <a:moveTo>
                      <a:pt x="0" y="0"/>
                    </a:moveTo>
                    <a:lnTo>
                      <a:pt x="38" y="106"/>
                    </a:lnTo>
                    <a:lnTo>
                      <a:pt x="83" y="213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5" name="Freeform 64"/>
              <p:cNvSpPr>
                <a:spLocks/>
              </p:cNvSpPr>
              <p:nvPr/>
            </p:nvSpPr>
            <p:spPr bwMode="auto">
              <a:xfrm>
                <a:off x="3070" y="2341"/>
                <a:ext cx="83" cy="176"/>
              </a:xfrm>
              <a:custGeom>
                <a:avLst/>
                <a:gdLst>
                  <a:gd name="T0" fmla="*/ 0 w 83"/>
                  <a:gd name="T1" fmla="*/ 0 h 176"/>
                  <a:gd name="T2" fmla="*/ 38 w 83"/>
                  <a:gd name="T3" fmla="*/ 94 h 176"/>
                  <a:gd name="T4" fmla="*/ 60 w 83"/>
                  <a:gd name="T5" fmla="*/ 141 h 176"/>
                  <a:gd name="T6" fmla="*/ 83 w 83"/>
                  <a:gd name="T7" fmla="*/ 176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76"/>
                  <a:gd name="T14" fmla="*/ 83 w 83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76">
                    <a:moveTo>
                      <a:pt x="0" y="0"/>
                    </a:moveTo>
                    <a:lnTo>
                      <a:pt x="38" y="94"/>
                    </a:lnTo>
                    <a:lnTo>
                      <a:pt x="60" y="141"/>
                    </a:lnTo>
                    <a:lnTo>
                      <a:pt x="83" y="176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6" name="Freeform 65"/>
              <p:cNvSpPr>
                <a:spLocks/>
              </p:cNvSpPr>
              <p:nvPr/>
            </p:nvSpPr>
            <p:spPr bwMode="auto">
              <a:xfrm>
                <a:off x="3153" y="2517"/>
                <a:ext cx="83" cy="101"/>
              </a:xfrm>
              <a:custGeom>
                <a:avLst/>
                <a:gdLst>
                  <a:gd name="T0" fmla="*/ 0 w 83"/>
                  <a:gd name="T1" fmla="*/ 0 h 101"/>
                  <a:gd name="T2" fmla="*/ 23 w 83"/>
                  <a:gd name="T3" fmla="*/ 36 h 101"/>
                  <a:gd name="T4" fmla="*/ 38 w 83"/>
                  <a:gd name="T5" fmla="*/ 65 h 101"/>
                  <a:gd name="T6" fmla="*/ 60 w 83"/>
                  <a:gd name="T7" fmla="*/ 89 h 101"/>
                  <a:gd name="T8" fmla="*/ 83 w 83"/>
                  <a:gd name="T9" fmla="*/ 101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101"/>
                  <a:gd name="T17" fmla="*/ 83 w 83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101">
                    <a:moveTo>
                      <a:pt x="0" y="0"/>
                    </a:moveTo>
                    <a:lnTo>
                      <a:pt x="23" y="36"/>
                    </a:lnTo>
                    <a:lnTo>
                      <a:pt x="38" y="65"/>
                    </a:lnTo>
                    <a:lnTo>
                      <a:pt x="60" y="89"/>
                    </a:lnTo>
                    <a:lnTo>
                      <a:pt x="83" y="101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7" name="Freeform 66"/>
              <p:cNvSpPr>
                <a:spLocks/>
              </p:cNvSpPr>
              <p:nvPr/>
            </p:nvSpPr>
            <p:spPr bwMode="auto">
              <a:xfrm>
                <a:off x="3236" y="2594"/>
                <a:ext cx="83" cy="30"/>
              </a:xfrm>
              <a:custGeom>
                <a:avLst/>
                <a:gdLst>
                  <a:gd name="T0" fmla="*/ 0 w 83"/>
                  <a:gd name="T1" fmla="*/ 24 h 30"/>
                  <a:gd name="T2" fmla="*/ 22 w 83"/>
                  <a:gd name="T3" fmla="*/ 30 h 30"/>
                  <a:gd name="T4" fmla="*/ 45 w 83"/>
                  <a:gd name="T5" fmla="*/ 24 h 30"/>
                  <a:gd name="T6" fmla="*/ 60 w 83"/>
                  <a:gd name="T7" fmla="*/ 18 h 30"/>
                  <a:gd name="T8" fmla="*/ 83 w 83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30"/>
                  <a:gd name="T17" fmla="*/ 83 w 8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30">
                    <a:moveTo>
                      <a:pt x="0" y="24"/>
                    </a:moveTo>
                    <a:lnTo>
                      <a:pt x="22" y="30"/>
                    </a:lnTo>
                    <a:lnTo>
                      <a:pt x="45" y="24"/>
                    </a:lnTo>
                    <a:lnTo>
                      <a:pt x="60" y="18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8" name="Freeform 67"/>
              <p:cNvSpPr>
                <a:spLocks/>
              </p:cNvSpPr>
              <p:nvPr/>
            </p:nvSpPr>
            <p:spPr bwMode="auto">
              <a:xfrm>
                <a:off x="3319" y="2464"/>
                <a:ext cx="75" cy="130"/>
              </a:xfrm>
              <a:custGeom>
                <a:avLst/>
                <a:gdLst>
                  <a:gd name="T0" fmla="*/ 0 w 75"/>
                  <a:gd name="T1" fmla="*/ 130 h 130"/>
                  <a:gd name="T2" fmla="*/ 22 w 75"/>
                  <a:gd name="T3" fmla="*/ 107 h 130"/>
                  <a:gd name="T4" fmla="*/ 37 w 75"/>
                  <a:gd name="T5" fmla="*/ 77 h 130"/>
                  <a:gd name="T6" fmla="*/ 52 w 75"/>
                  <a:gd name="T7" fmla="*/ 42 h 130"/>
                  <a:gd name="T8" fmla="*/ 75 w 75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130"/>
                  <a:gd name="T17" fmla="*/ 75 w 7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130">
                    <a:moveTo>
                      <a:pt x="0" y="130"/>
                    </a:moveTo>
                    <a:lnTo>
                      <a:pt x="22" y="107"/>
                    </a:lnTo>
                    <a:lnTo>
                      <a:pt x="37" y="77"/>
                    </a:lnTo>
                    <a:lnTo>
                      <a:pt x="52" y="42"/>
                    </a:lnTo>
                    <a:lnTo>
                      <a:pt x="75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9" name="Freeform 68"/>
              <p:cNvSpPr>
                <a:spLocks/>
              </p:cNvSpPr>
              <p:nvPr/>
            </p:nvSpPr>
            <p:spPr bwMode="auto">
              <a:xfrm>
                <a:off x="3394" y="2276"/>
                <a:ext cx="83" cy="188"/>
              </a:xfrm>
              <a:custGeom>
                <a:avLst/>
                <a:gdLst>
                  <a:gd name="T0" fmla="*/ 0 w 83"/>
                  <a:gd name="T1" fmla="*/ 188 h 188"/>
                  <a:gd name="T2" fmla="*/ 23 w 83"/>
                  <a:gd name="T3" fmla="*/ 147 h 188"/>
                  <a:gd name="T4" fmla="*/ 38 w 83"/>
                  <a:gd name="T5" fmla="*/ 100 h 188"/>
                  <a:gd name="T6" fmla="*/ 83 w 83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88"/>
                  <a:gd name="T14" fmla="*/ 83 w 83"/>
                  <a:gd name="T15" fmla="*/ 188 h 1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88">
                    <a:moveTo>
                      <a:pt x="0" y="188"/>
                    </a:moveTo>
                    <a:lnTo>
                      <a:pt x="23" y="147"/>
                    </a:lnTo>
                    <a:lnTo>
                      <a:pt x="38" y="100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0" name="Freeform 69"/>
              <p:cNvSpPr>
                <a:spLocks/>
              </p:cNvSpPr>
              <p:nvPr/>
            </p:nvSpPr>
            <p:spPr bwMode="auto">
              <a:xfrm>
                <a:off x="3477" y="2058"/>
                <a:ext cx="83" cy="218"/>
              </a:xfrm>
              <a:custGeom>
                <a:avLst/>
                <a:gdLst>
                  <a:gd name="T0" fmla="*/ 0 w 83"/>
                  <a:gd name="T1" fmla="*/ 218 h 218"/>
                  <a:gd name="T2" fmla="*/ 22 w 83"/>
                  <a:gd name="T3" fmla="*/ 165 h 218"/>
                  <a:gd name="T4" fmla="*/ 38 w 83"/>
                  <a:gd name="T5" fmla="*/ 112 h 218"/>
                  <a:gd name="T6" fmla="*/ 83 w 83"/>
                  <a:gd name="T7" fmla="*/ 0 h 2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218"/>
                  <a:gd name="T14" fmla="*/ 83 w 83"/>
                  <a:gd name="T15" fmla="*/ 218 h 2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218">
                    <a:moveTo>
                      <a:pt x="0" y="218"/>
                    </a:moveTo>
                    <a:lnTo>
                      <a:pt x="22" y="165"/>
                    </a:lnTo>
                    <a:lnTo>
                      <a:pt x="38" y="112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1" name="Freeform 70"/>
              <p:cNvSpPr>
                <a:spLocks/>
              </p:cNvSpPr>
              <p:nvPr/>
            </p:nvSpPr>
            <p:spPr bwMode="auto">
              <a:xfrm>
                <a:off x="3560" y="1857"/>
                <a:ext cx="83" cy="201"/>
              </a:xfrm>
              <a:custGeom>
                <a:avLst/>
                <a:gdLst>
                  <a:gd name="T0" fmla="*/ 0 w 83"/>
                  <a:gd name="T1" fmla="*/ 201 h 201"/>
                  <a:gd name="T2" fmla="*/ 37 w 83"/>
                  <a:gd name="T3" fmla="*/ 100 h 201"/>
                  <a:gd name="T4" fmla="*/ 83 w 83"/>
                  <a:gd name="T5" fmla="*/ 0 h 201"/>
                  <a:gd name="T6" fmla="*/ 0 60000 65536"/>
                  <a:gd name="T7" fmla="*/ 0 60000 65536"/>
                  <a:gd name="T8" fmla="*/ 0 60000 65536"/>
                  <a:gd name="T9" fmla="*/ 0 w 83"/>
                  <a:gd name="T10" fmla="*/ 0 h 201"/>
                  <a:gd name="T11" fmla="*/ 83 w 83"/>
                  <a:gd name="T12" fmla="*/ 201 h 20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3" h="201">
                    <a:moveTo>
                      <a:pt x="0" y="201"/>
                    </a:moveTo>
                    <a:lnTo>
                      <a:pt x="37" y="100"/>
                    </a:lnTo>
                    <a:lnTo>
                      <a:pt x="83" y="0"/>
                    </a:lnTo>
                  </a:path>
                </a:pathLst>
              </a:custGeom>
              <a:noFill/>
              <a:ln w="365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9646" name="Object 14"/>
              <p:cNvGraphicFramePr>
                <a:graphicFrameLocks noChangeAspect="1"/>
              </p:cNvGraphicFramePr>
              <p:nvPr/>
            </p:nvGraphicFramePr>
            <p:xfrm>
              <a:off x="1383" y="2925"/>
              <a:ext cx="982" cy="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836" name="Equation" r:id="rId19" imgW="876240" imgH="291960" progId="Equation.DSMT4">
                      <p:embed/>
                    </p:oleObj>
                  </mc:Choice>
                  <mc:Fallback>
                    <p:oleObj name="Equation" r:id="rId19" imgW="876240" imgH="291960" progId="Equation.DSMT4">
                      <p:embed/>
                      <p:pic>
                        <p:nvPicPr>
                          <p:cNvPr id="0" name="Picture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83" y="2925"/>
                            <a:ext cx="982" cy="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692" name="Line 77"/>
              <p:cNvSpPr>
                <a:spLocks noChangeShapeType="1"/>
              </p:cNvSpPr>
              <p:nvPr/>
            </p:nvSpPr>
            <p:spPr bwMode="auto">
              <a:xfrm>
                <a:off x="1112" y="1440"/>
                <a:ext cx="16" cy="193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3" name="Line 78"/>
              <p:cNvSpPr>
                <a:spLocks noChangeShapeType="1"/>
              </p:cNvSpPr>
              <p:nvPr/>
            </p:nvSpPr>
            <p:spPr bwMode="auto">
              <a:xfrm>
                <a:off x="2528" y="1440"/>
                <a:ext cx="16" cy="1936"/>
              </a:xfrm>
              <a:prstGeom prst="line">
                <a:avLst/>
              </a:prstGeom>
              <a:noFill/>
              <a:ln w="9525">
                <a:solidFill>
                  <a:srgbClr val="0000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4" name="Line 79"/>
              <p:cNvSpPr>
                <a:spLocks noChangeShapeType="1"/>
              </p:cNvSpPr>
              <p:nvPr/>
            </p:nvSpPr>
            <p:spPr bwMode="auto">
              <a:xfrm>
                <a:off x="1134" y="3294"/>
                <a:ext cx="14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9647" name="Object 15"/>
              <p:cNvGraphicFramePr>
                <a:graphicFrameLocks noChangeAspect="1"/>
              </p:cNvGraphicFramePr>
              <p:nvPr/>
            </p:nvGraphicFramePr>
            <p:xfrm>
              <a:off x="3465" y="3196"/>
              <a:ext cx="346" cy="2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837" name="Equation" r:id="rId21" imgW="380880" imgH="203040" progId="Equation.DSMT4">
                      <p:embed/>
                    </p:oleObj>
                  </mc:Choice>
                  <mc:Fallback>
                    <p:oleObj name="Equation" r:id="rId21" imgW="380880" imgH="203040" progId="Equation.DSMT4">
                      <p:embed/>
                      <p:pic>
                        <p:nvPicPr>
                          <p:cNvPr id="0" name="Picture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65" y="3196"/>
                            <a:ext cx="346" cy="26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695" name="Line 86"/>
              <p:cNvSpPr>
                <a:spLocks noChangeShapeType="1"/>
              </p:cNvSpPr>
              <p:nvPr/>
            </p:nvSpPr>
            <p:spPr bwMode="auto">
              <a:xfrm>
                <a:off x="3648" y="3026"/>
                <a:ext cx="3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964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4459546"/>
                </p:ext>
              </p:extLst>
            </p:nvPr>
          </p:nvGraphicFramePr>
          <p:xfrm>
            <a:off x="5104491" y="5431704"/>
            <a:ext cx="2682235" cy="3768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38" name="Equation" r:id="rId23" imgW="1790640" imgH="241200" progId="Equation.DSMT4">
                    <p:embed/>
                  </p:oleObj>
                </mc:Choice>
                <mc:Fallback>
                  <p:oleObj name="Equation" r:id="rId23" imgW="1790640" imgH="2412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4491" y="5431704"/>
                          <a:ext cx="2682235" cy="3768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0" name="Group 89"/>
          <p:cNvGrpSpPr/>
          <p:nvPr/>
        </p:nvGrpSpPr>
        <p:grpSpPr>
          <a:xfrm>
            <a:off x="4538663" y="940660"/>
            <a:ext cx="4064000" cy="1682750"/>
            <a:chOff x="2176463" y="1725613"/>
            <a:chExt cx="4064000" cy="1682750"/>
          </a:xfrm>
        </p:grpSpPr>
        <p:sp>
          <p:nvSpPr>
            <p:cNvPr id="94" name="Line 8"/>
            <p:cNvSpPr>
              <a:spLocks noChangeShapeType="1"/>
            </p:cNvSpPr>
            <p:nvPr/>
          </p:nvSpPr>
          <p:spPr bwMode="auto">
            <a:xfrm>
              <a:off x="2697163" y="28908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"/>
            <p:cNvSpPr>
              <a:spLocks noChangeShapeType="1"/>
            </p:cNvSpPr>
            <p:nvPr/>
          </p:nvSpPr>
          <p:spPr bwMode="auto">
            <a:xfrm>
              <a:off x="2697163" y="22494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4629151" y="22494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"/>
            <p:cNvSpPr>
              <a:spLocks/>
            </p:cNvSpPr>
            <p:nvPr/>
          </p:nvSpPr>
          <p:spPr bwMode="auto">
            <a:xfrm>
              <a:off x="5075238" y="22113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>
              <a:off x="2214563" y="22494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3"/>
            <p:cNvSpPr>
              <a:spLocks/>
            </p:cNvSpPr>
            <p:nvPr/>
          </p:nvSpPr>
          <p:spPr bwMode="auto">
            <a:xfrm>
              <a:off x="2176463" y="22113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4"/>
            <p:cNvSpPr>
              <a:spLocks noChangeShapeType="1"/>
            </p:cNvSpPr>
            <p:nvPr/>
          </p:nvSpPr>
          <p:spPr bwMode="auto">
            <a:xfrm>
              <a:off x="2214563" y="28908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5"/>
            <p:cNvSpPr>
              <a:spLocks/>
            </p:cNvSpPr>
            <p:nvPr/>
          </p:nvSpPr>
          <p:spPr bwMode="auto">
            <a:xfrm>
              <a:off x="2176463" y="28527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6"/>
            <p:cNvSpPr>
              <a:spLocks noChangeShapeType="1"/>
            </p:cNvSpPr>
            <p:nvPr/>
          </p:nvSpPr>
          <p:spPr bwMode="auto">
            <a:xfrm>
              <a:off x="4629151" y="28908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7"/>
            <p:cNvSpPr>
              <a:spLocks/>
            </p:cNvSpPr>
            <p:nvPr/>
          </p:nvSpPr>
          <p:spPr bwMode="auto">
            <a:xfrm>
              <a:off x="5075238" y="28527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2"/>
            <p:cNvSpPr>
              <a:spLocks noEditPoints="1"/>
            </p:cNvSpPr>
            <p:nvPr/>
          </p:nvSpPr>
          <p:spPr bwMode="auto">
            <a:xfrm>
              <a:off x="5089526" y="17303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5156201" y="22494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5156201" y="27352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6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7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6"/>
            <p:cNvSpPr>
              <a:spLocks noEditPoints="1"/>
            </p:cNvSpPr>
            <p:nvPr/>
          </p:nvSpPr>
          <p:spPr bwMode="auto">
            <a:xfrm>
              <a:off x="3168651" y="17256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47"/>
            <p:cNvSpPr>
              <a:spLocks noChangeShapeType="1"/>
            </p:cNvSpPr>
            <p:nvPr/>
          </p:nvSpPr>
          <p:spPr bwMode="auto">
            <a:xfrm>
              <a:off x="3446463" y="22399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8"/>
            <p:cNvSpPr>
              <a:spLocks/>
            </p:cNvSpPr>
            <p:nvPr/>
          </p:nvSpPr>
          <p:spPr bwMode="auto">
            <a:xfrm>
              <a:off x="3627438" y="21812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5629275" y="29241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3" name="Object 26"/>
            <p:cNvGraphicFramePr>
              <a:graphicFrameLocks noChangeAspect="1"/>
            </p:cNvGraphicFramePr>
            <p:nvPr/>
          </p:nvGraphicFramePr>
          <p:xfrm>
            <a:off x="3360738" y="1752600"/>
            <a:ext cx="47783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39" name="Equation" r:id="rId25" imgW="330120" imgH="253800" progId="Equation.DSMT4">
                    <p:embed/>
                  </p:oleObj>
                </mc:Choice>
                <mc:Fallback>
                  <p:oleObj name="Equation" r:id="rId25" imgW="330120" imgH="2538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738" y="1752600"/>
                          <a:ext cx="47783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27"/>
            <p:cNvGraphicFramePr>
              <a:graphicFrameLocks noChangeAspect="1"/>
            </p:cNvGraphicFramePr>
            <p:nvPr/>
          </p:nvGraphicFramePr>
          <p:xfrm>
            <a:off x="3308350" y="31734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0" name="Equation" r:id="rId27" imgW="114120" imgH="126720" progId="Equation.DSMT4">
                    <p:embed/>
                  </p:oleObj>
                </mc:Choice>
                <mc:Fallback>
                  <p:oleObj name="Equation" r:id="rId27" imgW="114120" imgH="12672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350" y="31734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28"/>
            <p:cNvGraphicFramePr>
              <a:graphicFrameLocks noChangeAspect="1"/>
            </p:cNvGraphicFramePr>
            <p:nvPr/>
          </p:nvGraphicFramePr>
          <p:xfrm>
            <a:off x="3259138" y="2284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1" name="Equation" r:id="rId29" imgW="139680" imgH="139680" progId="Equation.DSMT4">
                    <p:embed/>
                  </p:oleObj>
                </mc:Choice>
                <mc:Fallback>
                  <p:oleObj name="Equation" r:id="rId29" imgW="139680" imgH="1396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138" y="2284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17"/>
            <p:cNvGraphicFramePr>
              <a:graphicFrameLocks noChangeAspect="1"/>
            </p:cNvGraphicFramePr>
            <p:nvPr/>
          </p:nvGraphicFramePr>
          <p:xfrm>
            <a:off x="3268663" y="26670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2" name="Equation" r:id="rId31" imgW="139680" imgH="101520" progId="Equation.DSMT4">
                    <p:embed/>
                  </p:oleObj>
                </mc:Choice>
                <mc:Fallback>
                  <p:oleObj name="Equation" r:id="rId31" imgW="139680" imgH="10152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26670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19"/>
            <p:cNvGraphicFramePr>
              <a:graphicFrameLocks noChangeAspect="1"/>
            </p:cNvGraphicFramePr>
            <p:nvPr/>
          </p:nvGraphicFramePr>
          <p:xfrm>
            <a:off x="5338763" y="31575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3" name="Equation" r:id="rId33" imgW="342720" imgH="177480" progId="Equation.DSMT4">
                    <p:embed/>
                  </p:oleObj>
                </mc:Choice>
                <mc:Fallback>
                  <p:oleObj name="Equation" r:id="rId33" imgW="342720" imgH="17748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763" y="31575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20"/>
            <p:cNvGraphicFramePr>
              <a:graphicFrameLocks noChangeAspect="1"/>
            </p:cNvGraphicFramePr>
            <p:nvPr/>
          </p:nvGraphicFramePr>
          <p:xfrm>
            <a:off x="6080125" y="28305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4" name="Equation" r:id="rId35" imgW="114120" imgH="126720" progId="Equation.DSMT4">
                    <p:embed/>
                  </p:oleObj>
                </mc:Choice>
                <mc:Fallback>
                  <p:oleObj name="Equation" r:id="rId35" imgW="114120" imgH="12672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0125" y="28305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7"/>
            <p:cNvGraphicFramePr>
              <a:graphicFrameLocks noChangeAspect="1"/>
            </p:cNvGraphicFramePr>
            <p:nvPr/>
          </p:nvGraphicFramePr>
          <p:xfrm>
            <a:off x="5308600" y="2405063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5" name="Equation" r:id="rId37" imgW="203040" imgH="228600" progId="Equation.DSMT4">
                    <p:embed/>
                  </p:oleObj>
                </mc:Choice>
                <mc:Fallback>
                  <p:oleObj name="Equation" r:id="rId37" imgW="203040" imgH="2286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8600" y="2405063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22"/>
            <p:cNvGraphicFramePr>
              <a:graphicFrameLocks noChangeAspect="1"/>
            </p:cNvGraphicFramePr>
            <p:nvPr/>
          </p:nvGraphicFramePr>
          <p:xfrm>
            <a:off x="3636963" y="2390775"/>
            <a:ext cx="517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846" name="Equation" r:id="rId39" imgW="355320" imgH="253800" progId="Equation.DSMT4">
                    <p:embed/>
                  </p:oleObj>
                </mc:Choice>
                <mc:Fallback>
                  <p:oleObj name="Equation" r:id="rId39" imgW="355320" imgH="2538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963" y="2390775"/>
                          <a:ext cx="517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TextBox 88"/>
          <p:cNvSpPr txBox="1"/>
          <p:nvPr/>
        </p:nvSpPr>
        <p:spPr>
          <a:xfrm>
            <a:off x="838200" y="100030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Lossless Case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122497" y="5815594"/>
            <a:ext cx="670625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Note:</a:t>
            </a:r>
            <a:r>
              <a:rPr lang="en-US" sz="1600" b="0" dirty="0" smtClean="0"/>
              <a:t> The voltage repeats every 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1600" b="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g</a:t>
            </a:r>
            <a:r>
              <a:rPr lang="en-US" sz="1600" b="0" dirty="0" smtClean="0">
                <a:sym typeface="Symbol"/>
              </a:rPr>
              <a:t>. The </a:t>
            </a:r>
            <a:r>
              <a:rPr lang="en-US" sz="1600" b="0" u="sng" dirty="0" smtClean="0">
                <a:sym typeface="Symbol"/>
              </a:rPr>
              <a:t>magnitude</a:t>
            </a:r>
            <a:r>
              <a:rPr lang="en-US" sz="1600" b="0" dirty="0" smtClean="0">
                <a:sym typeface="Symbol"/>
              </a:rPr>
              <a:t> repeats every 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1600" b="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g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/2.</a:t>
            </a:r>
            <a:endParaRPr lang="en-US" sz="1600" b="0" dirty="0"/>
          </a:p>
        </p:txBody>
      </p:sp>
      <p:sp>
        <p:nvSpPr>
          <p:cNvPr id="93" name="TextBox 92"/>
          <p:cNvSpPr txBox="1"/>
          <p:nvPr/>
        </p:nvSpPr>
        <p:spPr>
          <a:xfrm>
            <a:off x="1826317" y="6299230"/>
            <a:ext cx="521598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Note:</a:t>
            </a:r>
            <a:r>
              <a:rPr lang="en-US" sz="1600" b="0" dirty="0" smtClean="0"/>
              <a:t> The voltage changes by a minus sign after </a:t>
            </a:r>
            <a:r>
              <a:rPr lang="en-US" sz="1600" b="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en-US" sz="1600" b="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g </a:t>
            </a:r>
            <a:r>
              <a:rPr lang="en-US" sz="1600" b="0" dirty="0" smtClean="0">
                <a:latin typeface="Times New Roman" pitchFamily="18" charset="0"/>
                <a:cs typeface="Times New Roman" pitchFamily="18" charset="0"/>
                <a:sym typeface="Symbol"/>
              </a:rPr>
              <a:t>/2.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1665288" y="1023938"/>
          <a:ext cx="59944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81" name="Equation" r:id="rId3" imgW="3060360" imgH="431640" progId="Equation.DSMT4">
                  <p:embed/>
                </p:oleObj>
              </mc:Choice>
              <mc:Fallback>
                <p:oleObj name="Equation" r:id="rId3" imgW="306036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1023938"/>
                        <a:ext cx="5994400" cy="882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17550" y="92257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Voltage Standing Wave Ratio</a:t>
            </a:r>
          </a:p>
        </p:txBody>
      </p:sp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446088" y="5268912"/>
          <a:ext cx="22145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82" name="Equation" r:id="rId5" imgW="1130040" imgH="469800" progId="Equation.DSMT4">
                  <p:embed/>
                </p:oleObj>
              </mc:Choice>
              <mc:Fallback>
                <p:oleObj name="Equation" r:id="rId5" imgW="113004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5268912"/>
                        <a:ext cx="2214562" cy="9604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184300" y="4319773"/>
            <a:ext cx="3582987" cy="1914525"/>
            <a:chOff x="520" y="1060"/>
            <a:chExt cx="4570" cy="2403"/>
          </a:xfrm>
        </p:grpSpPr>
        <p:sp>
          <p:nvSpPr>
            <p:cNvPr id="69651" name="Line 12"/>
            <p:cNvSpPr>
              <a:spLocks noChangeShapeType="1"/>
            </p:cNvSpPr>
            <p:nvPr/>
          </p:nvSpPr>
          <p:spPr bwMode="auto">
            <a:xfrm>
              <a:off x="520" y="2839"/>
              <a:ext cx="457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641" name="Object 9"/>
            <p:cNvGraphicFramePr>
              <a:graphicFrameLocks noChangeAspect="1"/>
            </p:cNvGraphicFramePr>
            <p:nvPr/>
          </p:nvGraphicFramePr>
          <p:xfrm>
            <a:off x="4038" y="2924"/>
            <a:ext cx="129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83" name="Equation" r:id="rId7" imgW="126720" imgH="126720" progId="Equation.DSMT4">
                    <p:embed/>
                  </p:oleObj>
                </mc:Choice>
                <mc:Fallback>
                  <p:oleObj name="Equation" r:id="rId7" imgW="126720" imgH="12672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" y="2924"/>
                          <a:ext cx="129" cy="1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2" name="Object 10"/>
            <p:cNvGraphicFramePr>
              <a:graphicFrameLocks noChangeAspect="1"/>
            </p:cNvGraphicFramePr>
            <p:nvPr/>
          </p:nvGraphicFramePr>
          <p:xfrm>
            <a:off x="3557" y="1291"/>
            <a:ext cx="682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84" name="Equation" r:id="rId9" imgW="558720" imgH="253800" progId="Equation.DSMT4">
                    <p:embed/>
                  </p:oleObj>
                </mc:Choice>
                <mc:Fallback>
                  <p:oleObj name="Equation" r:id="rId9" imgW="558720" imgH="2538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7" y="1291"/>
                          <a:ext cx="682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52" name="Line 16"/>
            <p:cNvSpPr>
              <a:spLocks noChangeShapeType="1"/>
            </p:cNvSpPr>
            <p:nvPr/>
          </p:nvSpPr>
          <p:spPr bwMode="auto">
            <a:xfrm>
              <a:off x="1839" y="1421"/>
              <a:ext cx="184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Line 17"/>
            <p:cNvSpPr>
              <a:spLocks noChangeShapeType="1"/>
            </p:cNvSpPr>
            <p:nvPr/>
          </p:nvSpPr>
          <p:spPr bwMode="auto">
            <a:xfrm>
              <a:off x="1452" y="2041"/>
              <a:ext cx="2218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643" name="Object 11"/>
            <p:cNvGraphicFramePr>
              <a:graphicFrameLocks noChangeAspect="1"/>
            </p:cNvGraphicFramePr>
            <p:nvPr/>
          </p:nvGraphicFramePr>
          <p:xfrm>
            <a:off x="3748" y="1903"/>
            <a:ext cx="109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85" name="Equation" r:id="rId11" imgW="88560" imgH="164880" progId="Equation.DSMT4">
                    <p:embed/>
                  </p:oleObj>
                </mc:Choice>
                <mc:Fallback>
                  <p:oleObj name="Equation" r:id="rId11" imgW="88560" imgH="16488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8" y="1903"/>
                          <a:ext cx="109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54" name="Line 19"/>
            <p:cNvSpPr>
              <a:spLocks noChangeShapeType="1"/>
            </p:cNvSpPr>
            <p:nvPr/>
          </p:nvSpPr>
          <p:spPr bwMode="auto">
            <a:xfrm>
              <a:off x="2565" y="2651"/>
              <a:ext cx="10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644" name="Object 12"/>
            <p:cNvGraphicFramePr>
              <a:graphicFrameLocks noChangeAspect="1"/>
            </p:cNvGraphicFramePr>
            <p:nvPr/>
          </p:nvGraphicFramePr>
          <p:xfrm>
            <a:off x="3556" y="2476"/>
            <a:ext cx="635" cy="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86" name="Equation" r:id="rId13" imgW="520560" imgH="253800" progId="Equation.DSMT4">
                    <p:embed/>
                  </p:oleObj>
                </mc:Choice>
                <mc:Fallback>
                  <p:oleObj name="Equation" r:id="rId13" imgW="520560" imgH="2538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" y="2476"/>
                          <a:ext cx="635" cy="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55" name="Line 22"/>
            <p:cNvSpPr>
              <a:spLocks noChangeShapeType="1"/>
            </p:cNvSpPr>
            <p:nvPr/>
          </p:nvSpPr>
          <p:spPr bwMode="auto">
            <a:xfrm flipV="1">
              <a:off x="3654" y="1060"/>
              <a:ext cx="8" cy="21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645" name="Object 13"/>
            <p:cNvGraphicFramePr>
              <a:graphicFrameLocks noChangeAspect="1"/>
            </p:cNvGraphicFramePr>
            <p:nvPr/>
          </p:nvGraphicFramePr>
          <p:xfrm>
            <a:off x="4470" y="1603"/>
            <a:ext cx="496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87" name="Equation" r:id="rId15" imgW="406080" imgH="495000" progId="Equation.DSMT4">
                    <p:embed/>
                  </p:oleObj>
                </mc:Choice>
                <mc:Fallback>
                  <p:oleObj name="Equation" r:id="rId15" imgW="406080" imgH="4950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0" y="1603"/>
                          <a:ext cx="496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56" name="Freeform 35"/>
            <p:cNvSpPr>
              <a:spLocks/>
            </p:cNvSpPr>
            <p:nvPr/>
          </p:nvSpPr>
          <p:spPr bwMode="auto">
            <a:xfrm>
              <a:off x="698" y="1928"/>
              <a:ext cx="83" cy="206"/>
            </a:xfrm>
            <a:custGeom>
              <a:avLst/>
              <a:gdLst>
                <a:gd name="T0" fmla="*/ 0 w 83"/>
                <a:gd name="T1" fmla="*/ 206 h 206"/>
                <a:gd name="T2" fmla="*/ 37 w 83"/>
                <a:gd name="T3" fmla="*/ 100 h 206"/>
                <a:gd name="T4" fmla="*/ 83 w 83"/>
                <a:gd name="T5" fmla="*/ 0 h 206"/>
                <a:gd name="T6" fmla="*/ 0 60000 65536"/>
                <a:gd name="T7" fmla="*/ 0 60000 65536"/>
                <a:gd name="T8" fmla="*/ 0 60000 65536"/>
                <a:gd name="T9" fmla="*/ 0 w 83"/>
                <a:gd name="T10" fmla="*/ 0 h 206"/>
                <a:gd name="T11" fmla="*/ 83 w 83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206">
                  <a:moveTo>
                    <a:pt x="0" y="206"/>
                  </a:moveTo>
                  <a:lnTo>
                    <a:pt x="37" y="100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7" name="Freeform 36"/>
            <p:cNvSpPr>
              <a:spLocks/>
            </p:cNvSpPr>
            <p:nvPr/>
          </p:nvSpPr>
          <p:spPr bwMode="auto">
            <a:xfrm>
              <a:off x="781" y="1739"/>
              <a:ext cx="82" cy="189"/>
            </a:xfrm>
            <a:custGeom>
              <a:avLst/>
              <a:gdLst>
                <a:gd name="T0" fmla="*/ 0 w 82"/>
                <a:gd name="T1" fmla="*/ 189 h 189"/>
                <a:gd name="T2" fmla="*/ 37 w 82"/>
                <a:gd name="T3" fmla="*/ 89 h 189"/>
                <a:gd name="T4" fmla="*/ 82 w 82"/>
                <a:gd name="T5" fmla="*/ 0 h 189"/>
                <a:gd name="T6" fmla="*/ 0 60000 65536"/>
                <a:gd name="T7" fmla="*/ 0 60000 65536"/>
                <a:gd name="T8" fmla="*/ 0 60000 65536"/>
                <a:gd name="T9" fmla="*/ 0 w 82"/>
                <a:gd name="T10" fmla="*/ 0 h 189"/>
                <a:gd name="T11" fmla="*/ 82 w 82"/>
                <a:gd name="T12" fmla="*/ 189 h 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89">
                  <a:moveTo>
                    <a:pt x="0" y="189"/>
                  </a:moveTo>
                  <a:lnTo>
                    <a:pt x="37" y="89"/>
                  </a:lnTo>
                  <a:lnTo>
                    <a:pt x="82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8" name="Freeform 37"/>
            <p:cNvSpPr>
              <a:spLocks/>
            </p:cNvSpPr>
            <p:nvPr/>
          </p:nvSpPr>
          <p:spPr bwMode="auto">
            <a:xfrm>
              <a:off x="863" y="1592"/>
              <a:ext cx="83" cy="147"/>
            </a:xfrm>
            <a:custGeom>
              <a:avLst/>
              <a:gdLst>
                <a:gd name="T0" fmla="*/ 0 w 83"/>
                <a:gd name="T1" fmla="*/ 147 h 147"/>
                <a:gd name="T2" fmla="*/ 46 w 83"/>
                <a:gd name="T3" fmla="*/ 71 h 147"/>
                <a:gd name="T4" fmla="*/ 83 w 83"/>
                <a:gd name="T5" fmla="*/ 0 h 147"/>
                <a:gd name="T6" fmla="*/ 0 60000 65536"/>
                <a:gd name="T7" fmla="*/ 0 60000 65536"/>
                <a:gd name="T8" fmla="*/ 0 60000 65536"/>
                <a:gd name="T9" fmla="*/ 0 w 83"/>
                <a:gd name="T10" fmla="*/ 0 h 147"/>
                <a:gd name="T11" fmla="*/ 83 w 83"/>
                <a:gd name="T12" fmla="*/ 147 h 1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47">
                  <a:moveTo>
                    <a:pt x="0" y="147"/>
                  </a:moveTo>
                  <a:lnTo>
                    <a:pt x="46" y="71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9" name="Freeform 38"/>
            <p:cNvSpPr>
              <a:spLocks/>
            </p:cNvSpPr>
            <p:nvPr/>
          </p:nvSpPr>
          <p:spPr bwMode="auto">
            <a:xfrm>
              <a:off x="946" y="1486"/>
              <a:ext cx="76" cy="106"/>
            </a:xfrm>
            <a:custGeom>
              <a:avLst/>
              <a:gdLst>
                <a:gd name="T0" fmla="*/ 0 w 76"/>
                <a:gd name="T1" fmla="*/ 106 h 106"/>
                <a:gd name="T2" fmla="*/ 38 w 76"/>
                <a:gd name="T3" fmla="*/ 47 h 106"/>
                <a:gd name="T4" fmla="*/ 53 w 76"/>
                <a:gd name="T5" fmla="*/ 23 h 106"/>
                <a:gd name="T6" fmla="*/ 76 w 76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106"/>
                <a:gd name="T14" fmla="*/ 76 w 7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106">
                  <a:moveTo>
                    <a:pt x="0" y="106"/>
                  </a:moveTo>
                  <a:lnTo>
                    <a:pt x="38" y="47"/>
                  </a:lnTo>
                  <a:lnTo>
                    <a:pt x="53" y="23"/>
                  </a:lnTo>
                  <a:lnTo>
                    <a:pt x="76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0" name="Freeform 39"/>
            <p:cNvSpPr>
              <a:spLocks/>
            </p:cNvSpPr>
            <p:nvPr/>
          </p:nvSpPr>
          <p:spPr bwMode="auto">
            <a:xfrm>
              <a:off x="1022" y="1439"/>
              <a:ext cx="82" cy="47"/>
            </a:xfrm>
            <a:custGeom>
              <a:avLst/>
              <a:gdLst>
                <a:gd name="T0" fmla="*/ 0 w 82"/>
                <a:gd name="T1" fmla="*/ 47 h 47"/>
                <a:gd name="T2" fmla="*/ 37 w 82"/>
                <a:gd name="T3" fmla="*/ 17 h 47"/>
                <a:gd name="T4" fmla="*/ 82 w 82"/>
                <a:gd name="T5" fmla="*/ 0 h 47"/>
                <a:gd name="T6" fmla="*/ 0 60000 65536"/>
                <a:gd name="T7" fmla="*/ 0 60000 65536"/>
                <a:gd name="T8" fmla="*/ 0 60000 65536"/>
                <a:gd name="T9" fmla="*/ 0 w 82"/>
                <a:gd name="T10" fmla="*/ 0 h 47"/>
                <a:gd name="T11" fmla="*/ 82 w 82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47">
                  <a:moveTo>
                    <a:pt x="0" y="47"/>
                  </a:moveTo>
                  <a:lnTo>
                    <a:pt x="37" y="17"/>
                  </a:lnTo>
                  <a:lnTo>
                    <a:pt x="82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1" name="Freeform 40"/>
            <p:cNvSpPr>
              <a:spLocks/>
            </p:cNvSpPr>
            <p:nvPr/>
          </p:nvSpPr>
          <p:spPr bwMode="auto">
            <a:xfrm>
              <a:off x="1104" y="1439"/>
              <a:ext cx="83" cy="11"/>
            </a:xfrm>
            <a:custGeom>
              <a:avLst/>
              <a:gdLst>
                <a:gd name="T0" fmla="*/ 0 w 83"/>
                <a:gd name="T1" fmla="*/ 0 h 11"/>
                <a:gd name="T2" fmla="*/ 38 w 83"/>
                <a:gd name="T3" fmla="*/ 0 h 11"/>
                <a:gd name="T4" fmla="*/ 83 w 83"/>
                <a:gd name="T5" fmla="*/ 11 h 11"/>
                <a:gd name="T6" fmla="*/ 0 60000 65536"/>
                <a:gd name="T7" fmla="*/ 0 60000 65536"/>
                <a:gd name="T8" fmla="*/ 0 60000 65536"/>
                <a:gd name="T9" fmla="*/ 0 w 83"/>
                <a:gd name="T10" fmla="*/ 0 h 11"/>
                <a:gd name="T11" fmla="*/ 83 w 8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1">
                  <a:moveTo>
                    <a:pt x="0" y="0"/>
                  </a:moveTo>
                  <a:lnTo>
                    <a:pt x="38" y="0"/>
                  </a:lnTo>
                  <a:lnTo>
                    <a:pt x="83" y="11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2" name="Freeform 41"/>
            <p:cNvSpPr>
              <a:spLocks/>
            </p:cNvSpPr>
            <p:nvPr/>
          </p:nvSpPr>
          <p:spPr bwMode="auto">
            <a:xfrm>
              <a:off x="1187" y="1450"/>
              <a:ext cx="83" cy="59"/>
            </a:xfrm>
            <a:custGeom>
              <a:avLst/>
              <a:gdLst>
                <a:gd name="T0" fmla="*/ 0 w 83"/>
                <a:gd name="T1" fmla="*/ 0 h 59"/>
                <a:gd name="T2" fmla="*/ 38 w 83"/>
                <a:gd name="T3" fmla="*/ 24 h 59"/>
                <a:gd name="T4" fmla="*/ 83 w 83"/>
                <a:gd name="T5" fmla="*/ 59 h 59"/>
                <a:gd name="T6" fmla="*/ 0 60000 65536"/>
                <a:gd name="T7" fmla="*/ 0 60000 65536"/>
                <a:gd name="T8" fmla="*/ 0 60000 65536"/>
                <a:gd name="T9" fmla="*/ 0 w 83"/>
                <a:gd name="T10" fmla="*/ 0 h 59"/>
                <a:gd name="T11" fmla="*/ 83 w 83"/>
                <a:gd name="T12" fmla="*/ 59 h 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59">
                  <a:moveTo>
                    <a:pt x="0" y="0"/>
                  </a:moveTo>
                  <a:lnTo>
                    <a:pt x="38" y="24"/>
                  </a:lnTo>
                  <a:lnTo>
                    <a:pt x="83" y="59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3" name="Freeform 42"/>
            <p:cNvSpPr>
              <a:spLocks/>
            </p:cNvSpPr>
            <p:nvPr/>
          </p:nvSpPr>
          <p:spPr bwMode="auto">
            <a:xfrm>
              <a:off x="1270" y="1509"/>
              <a:ext cx="83" cy="118"/>
            </a:xfrm>
            <a:custGeom>
              <a:avLst/>
              <a:gdLst>
                <a:gd name="T0" fmla="*/ 0 w 83"/>
                <a:gd name="T1" fmla="*/ 0 h 118"/>
                <a:gd name="T2" fmla="*/ 23 w 83"/>
                <a:gd name="T3" fmla="*/ 24 h 118"/>
                <a:gd name="T4" fmla="*/ 38 w 83"/>
                <a:gd name="T5" fmla="*/ 53 h 118"/>
                <a:gd name="T6" fmla="*/ 83 w 83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18"/>
                <a:gd name="T14" fmla="*/ 83 w 83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18">
                  <a:moveTo>
                    <a:pt x="0" y="0"/>
                  </a:moveTo>
                  <a:lnTo>
                    <a:pt x="23" y="24"/>
                  </a:lnTo>
                  <a:lnTo>
                    <a:pt x="38" y="53"/>
                  </a:lnTo>
                  <a:lnTo>
                    <a:pt x="83" y="118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4" name="Freeform 43"/>
            <p:cNvSpPr>
              <a:spLocks/>
            </p:cNvSpPr>
            <p:nvPr/>
          </p:nvSpPr>
          <p:spPr bwMode="auto">
            <a:xfrm>
              <a:off x="1353" y="1627"/>
              <a:ext cx="83" cy="159"/>
            </a:xfrm>
            <a:custGeom>
              <a:avLst/>
              <a:gdLst>
                <a:gd name="T0" fmla="*/ 0 w 83"/>
                <a:gd name="T1" fmla="*/ 0 h 159"/>
                <a:gd name="T2" fmla="*/ 38 w 83"/>
                <a:gd name="T3" fmla="*/ 77 h 159"/>
                <a:gd name="T4" fmla="*/ 83 w 83"/>
                <a:gd name="T5" fmla="*/ 159 h 159"/>
                <a:gd name="T6" fmla="*/ 0 60000 65536"/>
                <a:gd name="T7" fmla="*/ 0 60000 65536"/>
                <a:gd name="T8" fmla="*/ 0 60000 65536"/>
                <a:gd name="T9" fmla="*/ 0 w 83"/>
                <a:gd name="T10" fmla="*/ 0 h 159"/>
                <a:gd name="T11" fmla="*/ 83 w 83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59">
                  <a:moveTo>
                    <a:pt x="0" y="0"/>
                  </a:moveTo>
                  <a:lnTo>
                    <a:pt x="38" y="77"/>
                  </a:lnTo>
                  <a:lnTo>
                    <a:pt x="83" y="159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5" name="Freeform 44"/>
            <p:cNvSpPr>
              <a:spLocks/>
            </p:cNvSpPr>
            <p:nvPr/>
          </p:nvSpPr>
          <p:spPr bwMode="auto">
            <a:xfrm>
              <a:off x="1436" y="1786"/>
              <a:ext cx="83" cy="201"/>
            </a:xfrm>
            <a:custGeom>
              <a:avLst/>
              <a:gdLst>
                <a:gd name="T0" fmla="*/ 0 w 83"/>
                <a:gd name="T1" fmla="*/ 0 h 201"/>
                <a:gd name="T2" fmla="*/ 22 w 83"/>
                <a:gd name="T3" fmla="*/ 48 h 201"/>
                <a:gd name="T4" fmla="*/ 45 w 83"/>
                <a:gd name="T5" fmla="*/ 95 h 201"/>
                <a:gd name="T6" fmla="*/ 83 w 83"/>
                <a:gd name="T7" fmla="*/ 201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01"/>
                <a:gd name="T14" fmla="*/ 83 w 83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01">
                  <a:moveTo>
                    <a:pt x="0" y="0"/>
                  </a:moveTo>
                  <a:lnTo>
                    <a:pt x="22" y="48"/>
                  </a:lnTo>
                  <a:lnTo>
                    <a:pt x="45" y="95"/>
                  </a:lnTo>
                  <a:lnTo>
                    <a:pt x="83" y="201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6" name="Freeform 45"/>
            <p:cNvSpPr>
              <a:spLocks/>
            </p:cNvSpPr>
            <p:nvPr/>
          </p:nvSpPr>
          <p:spPr bwMode="auto">
            <a:xfrm>
              <a:off x="1519" y="1987"/>
              <a:ext cx="75" cy="212"/>
            </a:xfrm>
            <a:custGeom>
              <a:avLst/>
              <a:gdLst>
                <a:gd name="T0" fmla="*/ 0 w 75"/>
                <a:gd name="T1" fmla="*/ 0 h 212"/>
                <a:gd name="T2" fmla="*/ 37 w 75"/>
                <a:gd name="T3" fmla="*/ 106 h 212"/>
                <a:gd name="T4" fmla="*/ 75 w 75"/>
                <a:gd name="T5" fmla="*/ 212 h 212"/>
                <a:gd name="T6" fmla="*/ 0 60000 65536"/>
                <a:gd name="T7" fmla="*/ 0 60000 65536"/>
                <a:gd name="T8" fmla="*/ 0 60000 65536"/>
                <a:gd name="T9" fmla="*/ 0 w 75"/>
                <a:gd name="T10" fmla="*/ 0 h 212"/>
                <a:gd name="T11" fmla="*/ 75 w 75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12">
                  <a:moveTo>
                    <a:pt x="0" y="0"/>
                  </a:moveTo>
                  <a:lnTo>
                    <a:pt x="37" y="106"/>
                  </a:lnTo>
                  <a:lnTo>
                    <a:pt x="75" y="212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7" name="Freeform 46"/>
            <p:cNvSpPr>
              <a:spLocks/>
            </p:cNvSpPr>
            <p:nvPr/>
          </p:nvSpPr>
          <p:spPr bwMode="auto">
            <a:xfrm>
              <a:off x="1594" y="2199"/>
              <a:ext cx="83" cy="201"/>
            </a:xfrm>
            <a:custGeom>
              <a:avLst/>
              <a:gdLst>
                <a:gd name="T0" fmla="*/ 0 w 83"/>
                <a:gd name="T1" fmla="*/ 0 h 201"/>
                <a:gd name="T2" fmla="*/ 38 w 83"/>
                <a:gd name="T3" fmla="*/ 106 h 201"/>
                <a:gd name="T4" fmla="*/ 60 w 83"/>
                <a:gd name="T5" fmla="*/ 153 h 201"/>
                <a:gd name="T6" fmla="*/ 83 w 83"/>
                <a:gd name="T7" fmla="*/ 201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01"/>
                <a:gd name="T14" fmla="*/ 83 w 83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01">
                  <a:moveTo>
                    <a:pt x="0" y="0"/>
                  </a:moveTo>
                  <a:lnTo>
                    <a:pt x="38" y="106"/>
                  </a:lnTo>
                  <a:lnTo>
                    <a:pt x="60" y="153"/>
                  </a:lnTo>
                  <a:lnTo>
                    <a:pt x="83" y="201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8" name="Freeform 47"/>
            <p:cNvSpPr>
              <a:spLocks/>
            </p:cNvSpPr>
            <p:nvPr/>
          </p:nvSpPr>
          <p:spPr bwMode="auto">
            <a:xfrm>
              <a:off x="1677" y="2400"/>
              <a:ext cx="83" cy="159"/>
            </a:xfrm>
            <a:custGeom>
              <a:avLst/>
              <a:gdLst>
                <a:gd name="T0" fmla="*/ 0 w 83"/>
                <a:gd name="T1" fmla="*/ 0 h 159"/>
                <a:gd name="T2" fmla="*/ 37 w 83"/>
                <a:gd name="T3" fmla="*/ 88 h 159"/>
                <a:gd name="T4" fmla="*/ 60 w 83"/>
                <a:gd name="T5" fmla="*/ 129 h 159"/>
                <a:gd name="T6" fmla="*/ 83 w 83"/>
                <a:gd name="T7" fmla="*/ 159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59"/>
                <a:gd name="T14" fmla="*/ 83 w 83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59">
                  <a:moveTo>
                    <a:pt x="0" y="0"/>
                  </a:moveTo>
                  <a:lnTo>
                    <a:pt x="37" y="88"/>
                  </a:lnTo>
                  <a:lnTo>
                    <a:pt x="60" y="129"/>
                  </a:lnTo>
                  <a:lnTo>
                    <a:pt x="83" y="159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69" name="Freeform 48"/>
            <p:cNvSpPr>
              <a:spLocks/>
            </p:cNvSpPr>
            <p:nvPr/>
          </p:nvSpPr>
          <p:spPr bwMode="auto">
            <a:xfrm>
              <a:off x="1760" y="2559"/>
              <a:ext cx="82" cy="65"/>
            </a:xfrm>
            <a:custGeom>
              <a:avLst/>
              <a:gdLst>
                <a:gd name="T0" fmla="*/ 0 w 82"/>
                <a:gd name="T1" fmla="*/ 0 h 65"/>
                <a:gd name="T2" fmla="*/ 22 w 82"/>
                <a:gd name="T3" fmla="*/ 23 h 65"/>
                <a:gd name="T4" fmla="*/ 37 w 82"/>
                <a:gd name="T5" fmla="*/ 47 h 65"/>
                <a:gd name="T6" fmla="*/ 60 w 82"/>
                <a:gd name="T7" fmla="*/ 59 h 65"/>
                <a:gd name="T8" fmla="*/ 82 w 82"/>
                <a:gd name="T9" fmla="*/ 6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65"/>
                <a:gd name="T17" fmla="*/ 82 w 82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65">
                  <a:moveTo>
                    <a:pt x="0" y="0"/>
                  </a:moveTo>
                  <a:lnTo>
                    <a:pt x="22" y="23"/>
                  </a:lnTo>
                  <a:lnTo>
                    <a:pt x="37" y="47"/>
                  </a:lnTo>
                  <a:lnTo>
                    <a:pt x="60" y="59"/>
                  </a:lnTo>
                  <a:lnTo>
                    <a:pt x="82" y="65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0" name="Freeform 49"/>
            <p:cNvSpPr>
              <a:spLocks/>
            </p:cNvSpPr>
            <p:nvPr/>
          </p:nvSpPr>
          <p:spPr bwMode="auto">
            <a:xfrm>
              <a:off x="1842" y="2565"/>
              <a:ext cx="83" cy="59"/>
            </a:xfrm>
            <a:custGeom>
              <a:avLst/>
              <a:gdLst>
                <a:gd name="T0" fmla="*/ 0 w 83"/>
                <a:gd name="T1" fmla="*/ 59 h 59"/>
                <a:gd name="T2" fmla="*/ 23 w 83"/>
                <a:gd name="T3" fmla="*/ 53 h 59"/>
                <a:gd name="T4" fmla="*/ 38 w 83"/>
                <a:gd name="T5" fmla="*/ 41 h 59"/>
                <a:gd name="T6" fmla="*/ 61 w 83"/>
                <a:gd name="T7" fmla="*/ 23 h 59"/>
                <a:gd name="T8" fmla="*/ 83 w 83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59"/>
                <a:gd name="T17" fmla="*/ 83 w 83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59">
                  <a:moveTo>
                    <a:pt x="0" y="59"/>
                  </a:moveTo>
                  <a:lnTo>
                    <a:pt x="23" y="53"/>
                  </a:lnTo>
                  <a:lnTo>
                    <a:pt x="38" y="41"/>
                  </a:lnTo>
                  <a:lnTo>
                    <a:pt x="61" y="23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1" name="Freeform 50"/>
            <p:cNvSpPr>
              <a:spLocks/>
            </p:cNvSpPr>
            <p:nvPr/>
          </p:nvSpPr>
          <p:spPr bwMode="auto">
            <a:xfrm>
              <a:off x="1925" y="2411"/>
              <a:ext cx="83" cy="154"/>
            </a:xfrm>
            <a:custGeom>
              <a:avLst/>
              <a:gdLst>
                <a:gd name="T0" fmla="*/ 0 w 83"/>
                <a:gd name="T1" fmla="*/ 154 h 154"/>
                <a:gd name="T2" fmla="*/ 23 w 83"/>
                <a:gd name="T3" fmla="*/ 124 h 154"/>
                <a:gd name="T4" fmla="*/ 38 w 83"/>
                <a:gd name="T5" fmla="*/ 89 h 154"/>
                <a:gd name="T6" fmla="*/ 61 w 83"/>
                <a:gd name="T7" fmla="*/ 42 h 154"/>
                <a:gd name="T8" fmla="*/ 83 w 83"/>
                <a:gd name="T9" fmla="*/ 0 h 1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54"/>
                <a:gd name="T17" fmla="*/ 83 w 83"/>
                <a:gd name="T18" fmla="*/ 154 h 1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54">
                  <a:moveTo>
                    <a:pt x="0" y="154"/>
                  </a:moveTo>
                  <a:lnTo>
                    <a:pt x="23" y="124"/>
                  </a:lnTo>
                  <a:lnTo>
                    <a:pt x="38" y="89"/>
                  </a:lnTo>
                  <a:lnTo>
                    <a:pt x="61" y="42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2" name="Freeform 51"/>
            <p:cNvSpPr>
              <a:spLocks/>
            </p:cNvSpPr>
            <p:nvPr/>
          </p:nvSpPr>
          <p:spPr bwMode="auto">
            <a:xfrm>
              <a:off x="2008" y="2205"/>
              <a:ext cx="83" cy="206"/>
            </a:xfrm>
            <a:custGeom>
              <a:avLst/>
              <a:gdLst>
                <a:gd name="T0" fmla="*/ 0 w 83"/>
                <a:gd name="T1" fmla="*/ 206 h 206"/>
                <a:gd name="T2" fmla="*/ 23 w 83"/>
                <a:gd name="T3" fmla="*/ 159 h 206"/>
                <a:gd name="T4" fmla="*/ 45 w 83"/>
                <a:gd name="T5" fmla="*/ 106 h 206"/>
                <a:gd name="T6" fmla="*/ 83 w 83"/>
                <a:gd name="T7" fmla="*/ 0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06"/>
                <a:gd name="T14" fmla="*/ 83 w 83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06">
                  <a:moveTo>
                    <a:pt x="0" y="206"/>
                  </a:moveTo>
                  <a:lnTo>
                    <a:pt x="23" y="159"/>
                  </a:lnTo>
                  <a:lnTo>
                    <a:pt x="45" y="106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Freeform 52"/>
            <p:cNvSpPr>
              <a:spLocks/>
            </p:cNvSpPr>
            <p:nvPr/>
          </p:nvSpPr>
          <p:spPr bwMode="auto">
            <a:xfrm>
              <a:off x="2091" y="1993"/>
              <a:ext cx="75" cy="212"/>
            </a:xfrm>
            <a:custGeom>
              <a:avLst/>
              <a:gdLst>
                <a:gd name="T0" fmla="*/ 0 w 75"/>
                <a:gd name="T1" fmla="*/ 212 h 212"/>
                <a:gd name="T2" fmla="*/ 38 w 75"/>
                <a:gd name="T3" fmla="*/ 106 h 212"/>
                <a:gd name="T4" fmla="*/ 75 w 75"/>
                <a:gd name="T5" fmla="*/ 0 h 212"/>
                <a:gd name="T6" fmla="*/ 0 60000 65536"/>
                <a:gd name="T7" fmla="*/ 0 60000 65536"/>
                <a:gd name="T8" fmla="*/ 0 60000 65536"/>
                <a:gd name="T9" fmla="*/ 0 w 75"/>
                <a:gd name="T10" fmla="*/ 0 h 212"/>
                <a:gd name="T11" fmla="*/ 75 w 75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12">
                  <a:moveTo>
                    <a:pt x="0" y="212"/>
                  </a:moveTo>
                  <a:lnTo>
                    <a:pt x="38" y="106"/>
                  </a:lnTo>
                  <a:lnTo>
                    <a:pt x="75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4" name="Freeform 53"/>
            <p:cNvSpPr>
              <a:spLocks/>
            </p:cNvSpPr>
            <p:nvPr/>
          </p:nvSpPr>
          <p:spPr bwMode="auto">
            <a:xfrm>
              <a:off x="2166" y="1792"/>
              <a:ext cx="83" cy="201"/>
            </a:xfrm>
            <a:custGeom>
              <a:avLst/>
              <a:gdLst>
                <a:gd name="T0" fmla="*/ 0 w 83"/>
                <a:gd name="T1" fmla="*/ 201 h 201"/>
                <a:gd name="T2" fmla="*/ 38 w 83"/>
                <a:gd name="T3" fmla="*/ 95 h 201"/>
                <a:gd name="T4" fmla="*/ 61 w 83"/>
                <a:gd name="T5" fmla="*/ 47 h 201"/>
                <a:gd name="T6" fmla="*/ 83 w 83"/>
                <a:gd name="T7" fmla="*/ 0 h 2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01"/>
                <a:gd name="T14" fmla="*/ 83 w 83"/>
                <a:gd name="T15" fmla="*/ 201 h 2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01">
                  <a:moveTo>
                    <a:pt x="0" y="201"/>
                  </a:moveTo>
                  <a:lnTo>
                    <a:pt x="38" y="95"/>
                  </a:lnTo>
                  <a:lnTo>
                    <a:pt x="61" y="47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5" name="Freeform 54"/>
            <p:cNvSpPr>
              <a:spLocks/>
            </p:cNvSpPr>
            <p:nvPr/>
          </p:nvSpPr>
          <p:spPr bwMode="auto">
            <a:xfrm>
              <a:off x="2249" y="1633"/>
              <a:ext cx="83" cy="159"/>
            </a:xfrm>
            <a:custGeom>
              <a:avLst/>
              <a:gdLst>
                <a:gd name="T0" fmla="*/ 0 w 83"/>
                <a:gd name="T1" fmla="*/ 159 h 159"/>
                <a:gd name="T2" fmla="*/ 38 w 83"/>
                <a:gd name="T3" fmla="*/ 77 h 159"/>
                <a:gd name="T4" fmla="*/ 83 w 83"/>
                <a:gd name="T5" fmla="*/ 0 h 159"/>
                <a:gd name="T6" fmla="*/ 0 60000 65536"/>
                <a:gd name="T7" fmla="*/ 0 60000 65536"/>
                <a:gd name="T8" fmla="*/ 0 60000 65536"/>
                <a:gd name="T9" fmla="*/ 0 w 83"/>
                <a:gd name="T10" fmla="*/ 0 h 159"/>
                <a:gd name="T11" fmla="*/ 83 w 83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59">
                  <a:moveTo>
                    <a:pt x="0" y="159"/>
                  </a:moveTo>
                  <a:lnTo>
                    <a:pt x="38" y="77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6" name="Freeform 55"/>
            <p:cNvSpPr>
              <a:spLocks/>
            </p:cNvSpPr>
            <p:nvPr/>
          </p:nvSpPr>
          <p:spPr bwMode="auto">
            <a:xfrm>
              <a:off x="2332" y="1515"/>
              <a:ext cx="83" cy="118"/>
            </a:xfrm>
            <a:custGeom>
              <a:avLst/>
              <a:gdLst>
                <a:gd name="T0" fmla="*/ 0 w 83"/>
                <a:gd name="T1" fmla="*/ 118 h 118"/>
                <a:gd name="T2" fmla="*/ 38 w 83"/>
                <a:gd name="T3" fmla="*/ 53 h 118"/>
                <a:gd name="T4" fmla="*/ 83 w 83"/>
                <a:gd name="T5" fmla="*/ 0 h 118"/>
                <a:gd name="T6" fmla="*/ 0 60000 65536"/>
                <a:gd name="T7" fmla="*/ 0 60000 65536"/>
                <a:gd name="T8" fmla="*/ 0 60000 65536"/>
                <a:gd name="T9" fmla="*/ 0 w 83"/>
                <a:gd name="T10" fmla="*/ 0 h 118"/>
                <a:gd name="T11" fmla="*/ 83 w 8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18">
                  <a:moveTo>
                    <a:pt x="0" y="118"/>
                  </a:moveTo>
                  <a:lnTo>
                    <a:pt x="38" y="53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7" name="Freeform 56"/>
            <p:cNvSpPr>
              <a:spLocks/>
            </p:cNvSpPr>
            <p:nvPr/>
          </p:nvSpPr>
          <p:spPr bwMode="auto">
            <a:xfrm>
              <a:off x="2415" y="1450"/>
              <a:ext cx="83" cy="65"/>
            </a:xfrm>
            <a:custGeom>
              <a:avLst/>
              <a:gdLst>
                <a:gd name="T0" fmla="*/ 0 w 83"/>
                <a:gd name="T1" fmla="*/ 65 h 65"/>
                <a:gd name="T2" fmla="*/ 38 w 83"/>
                <a:gd name="T3" fmla="*/ 24 h 65"/>
                <a:gd name="T4" fmla="*/ 83 w 83"/>
                <a:gd name="T5" fmla="*/ 0 h 65"/>
                <a:gd name="T6" fmla="*/ 0 60000 65536"/>
                <a:gd name="T7" fmla="*/ 0 60000 65536"/>
                <a:gd name="T8" fmla="*/ 0 60000 65536"/>
                <a:gd name="T9" fmla="*/ 0 w 83"/>
                <a:gd name="T10" fmla="*/ 0 h 65"/>
                <a:gd name="T11" fmla="*/ 83 w 83"/>
                <a:gd name="T12" fmla="*/ 65 h 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65">
                  <a:moveTo>
                    <a:pt x="0" y="65"/>
                  </a:moveTo>
                  <a:lnTo>
                    <a:pt x="38" y="24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8" name="Freeform 57"/>
            <p:cNvSpPr>
              <a:spLocks/>
            </p:cNvSpPr>
            <p:nvPr/>
          </p:nvSpPr>
          <p:spPr bwMode="auto">
            <a:xfrm>
              <a:off x="2498" y="1439"/>
              <a:ext cx="83" cy="11"/>
            </a:xfrm>
            <a:custGeom>
              <a:avLst/>
              <a:gdLst>
                <a:gd name="T0" fmla="*/ 0 w 83"/>
                <a:gd name="T1" fmla="*/ 11 h 11"/>
                <a:gd name="T2" fmla="*/ 37 w 83"/>
                <a:gd name="T3" fmla="*/ 0 h 11"/>
                <a:gd name="T4" fmla="*/ 83 w 83"/>
                <a:gd name="T5" fmla="*/ 0 h 11"/>
                <a:gd name="T6" fmla="*/ 0 60000 65536"/>
                <a:gd name="T7" fmla="*/ 0 60000 65536"/>
                <a:gd name="T8" fmla="*/ 0 60000 65536"/>
                <a:gd name="T9" fmla="*/ 0 w 83"/>
                <a:gd name="T10" fmla="*/ 0 h 11"/>
                <a:gd name="T11" fmla="*/ 83 w 8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1">
                  <a:moveTo>
                    <a:pt x="0" y="11"/>
                  </a:moveTo>
                  <a:lnTo>
                    <a:pt x="37" y="0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79" name="Freeform 58"/>
            <p:cNvSpPr>
              <a:spLocks/>
            </p:cNvSpPr>
            <p:nvPr/>
          </p:nvSpPr>
          <p:spPr bwMode="auto">
            <a:xfrm>
              <a:off x="2581" y="1439"/>
              <a:ext cx="82" cy="47"/>
            </a:xfrm>
            <a:custGeom>
              <a:avLst/>
              <a:gdLst>
                <a:gd name="T0" fmla="*/ 0 w 82"/>
                <a:gd name="T1" fmla="*/ 0 h 47"/>
                <a:gd name="T2" fmla="*/ 37 w 82"/>
                <a:gd name="T3" fmla="*/ 17 h 47"/>
                <a:gd name="T4" fmla="*/ 82 w 82"/>
                <a:gd name="T5" fmla="*/ 47 h 47"/>
                <a:gd name="T6" fmla="*/ 0 60000 65536"/>
                <a:gd name="T7" fmla="*/ 0 60000 65536"/>
                <a:gd name="T8" fmla="*/ 0 60000 65536"/>
                <a:gd name="T9" fmla="*/ 0 w 82"/>
                <a:gd name="T10" fmla="*/ 0 h 47"/>
                <a:gd name="T11" fmla="*/ 82 w 82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47">
                  <a:moveTo>
                    <a:pt x="0" y="0"/>
                  </a:moveTo>
                  <a:lnTo>
                    <a:pt x="37" y="17"/>
                  </a:lnTo>
                  <a:lnTo>
                    <a:pt x="82" y="47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0" name="Freeform 59"/>
            <p:cNvSpPr>
              <a:spLocks/>
            </p:cNvSpPr>
            <p:nvPr/>
          </p:nvSpPr>
          <p:spPr bwMode="auto">
            <a:xfrm>
              <a:off x="2663" y="1486"/>
              <a:ext cx="83" cy="100"/>
            </a:xfrm>
            <a:custGeom>
              <a:avLst/>
              <a:gdLst>
                <a:gd name="T0" fmla="*/ 0 w 83"/>
                <a:gd name="T1" fmla="*/ 0 h 100"/>
                <a:gd name="T2" fmla="*/ 46 w 83"/>
                <a:gd name="T3" fmla="*/ 41 h 100"/>
                <a:gd name="T4" fmla="*/ 83 w 83"/>
                <a:gd name="T5" fmla="*/ 100 h 100"/>
                <a:gd name="T6" fmla="*/ 0 60000 65536"/>
                <a:gd name="T7" fmla="*/ 0 60000 65536"/>
                <a:gd name="T8" fmla="*/ 0 60000 65536"/>
                <a:gd name="T9" fmla="*/ 0 w 83"/>
                <a:gd name="T10" fmla="*/ 0 h 100"/>
                <a:gd name="T11" fmla="*/ 83 w 8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100">
                  <a:moveTo>
                    <a:pt x="0" y="0"/>
                  </a:moveTo>
                  <a:lnTo>
                    <a:pt x="46" y="41"/>
                  </a:lnTo>
                  <a:lnTo>
                    <a:pt x="83" y="10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1" name="Freeform 60"/>
            <p:cNvSpPr>
              <a:spLocks/>
            </p:cNvSpPr>
            <p:nvPr/>
          </p:nvSpPr>
          <p:spPr bwMode="auto">
            <a:xfrm>
              <a:off x="2746" y="1586"/>
              <a:ext cx="76" cy="147"/>
            </a:xfrm>
            <a:custGeom>
              <a:avLst/>
              <a:gdLst>
                <a:gd name="T0" fmla="*/ 0 w 76"/>
                <a:gd name="T1" fmla="*/ 0 h 147"/>
                <a:gd name="T2" fmla="*/ 38 w 76"/>
                <a:gd name="T3" fmla="*/ 71 h 147"/>
                <a:gd name="T4" fmla="*/ 76 w 76"/>
                <a:gd name="T5" fmla="*/ 147 h 147"/>
                <a:gd name="T6" fmla="*/ 0 60000 65536"/>
                <a:gd name="T7" fmla="*/ 0 60000 65536"/>
                <a:gd name="T8" fmla="*/ 0 60000 65536"/>
                <a:gd name="T9" fmla="*/ 0 w 76"/>
                <a:gd name="T10" fmla="*/ 0 h 147"/>
                <a:gd name="T11" fmla="*/ 76 w 76"/>
                <a:gd name="T12" fmla="*/ 147 h 1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6" h="147">
                  <a:moveTo>
                    <a:pt x="0" y="0"/>
                  </a:moveTo>
                  <a:lnTo>
                    <a:pt x="38" y="71"/>
                  </a:lnTo>
                  <a:lnTo>
                    <a:pt x="76" y="147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2" name="Freeform 61"/>
            <p:cNvSpPr>
              <a:spLocks/>
            </p:cNvSpPr>
            <p:nvPr/>
          </p:nvSpPr>
          <p:spPr bwMode="auto">
            <a:xfrm>
              <a:off x="2822" y="1733"/>
              <a:ext cx="82" cy="183"/>
            </a:xfrm>
            <a:custGeom>
              <a:avLst/>
              <a:gdLst>
                <a:gd name="T0" fmla="*/ 0 w 82"/>
                <a:gd name="T1" fmla="*/ 0 h 183"/>
                <a:gd name="T2" fmla="*/ 37 w 82"/>
                <a:gd name="T3" fmla="*/ 89 h 183"/>
                <a:gd name="T4" fmla="*/ 82 w 82"/>
                <a:gd name="T5" fmla="*/ 183 h 183"/>
                <a:gd name="T6" fmla="*/ 0 60000 65536"/>
                <a:gd name="T7" fmla="*/ 0 60000 65536"/>
                <a:gd name="T8" fmla="*/ 0 60000 65536"/>
                <a:gd name="T9" fmla="*/ 0 w 82"/>
                <a:gd name="T10" fmla="*/ 0 h 183"/>
                <a:gd name="T11" fmla="*/ 82 w 82"/>
                <a:gd name="T12" fmla="*/ 183 h 1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183">
                  <a:moveTo>
                    <a:pt x="0" y="0"/>
                  </a:moveTo>
                  <a:lnTo>
                    <a:pt x="37" y="89"/>
                  </a:lnTo>
                  <a:lnTo>
                    <a:pt x="82" y="183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3" name="Freeform 62"/>
            <p:cNvSpPr>
              <a:spLocks/>
            </p:cNvSpPr>
            <p:nvPr/>
          </p:nvSpPr>
          <p:spPr bwMode="auto">
            <a:xfrm>
              <a:off x="2904" y="1916"/>
              <a:ext cx="83" cy="212"/>
            </a:xfrm>
            <a:custGeom>
              <a:avLst/>
              <a:gdLst>
                <a:gd name="T0" fmla="*/ 0 w 83"/>
                <a:gd name="T1" fmla="*/ 0 h 212"/>
                <a:gd name="T2" fmla="*/ 38 w 83"/>
                <a:gd name="T3" fmla="*/ 106 h 212"/>
                <a:gd name="T4" fmla="*/ 83 w 83"/>
                <a:gd name="T5" fmla="*/ 212 h 212"/>
                <a:gd name="T6" fmla="*/ 0 60000 65536"/>
                <a:gd name="T7" fmla="*/ 0 60000 65536"/>
                <a:gd name="T8" fmla="*/ 0 60000 65536"/>
                <a:gd name="T9" fmla="*/ 0 w 83"/>
                <a:gd name="T10" fmla="*/ 0 h 212"/>
                <a:gd name="T11" fmla="*/ 83 w 83"/>
                <a:gd name="T12" fmla="*/ 212 h 2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212">
                  <a:moveTo>
                    <a:pt x="0" y="0"/>
                  </a:moveTo>
                  <a:lnTo>
                    <a:pt x="38" y="106"/>
                  </a:lnTo>
                  <a:lnTo>
                    <a:pt x="83" y="212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4" name="Freeform 63"/>
            <p:cNvSpPr>
              <a:spLocks/>
            </p:cNvSpPr>
            <p:nvPr/>
          </p:nvSpPr>
          <p:spPr bwMode="auto">
            <a:xfrm>
              <a:off x="2987" y="2128"/>
              <a:ext cx="83" cy="213"/>
            </a:xfrm>
            <a:custGeom>
              <a:avLst/>
              <a:gdLst>
                <a:gd name="T0" fmla="*/ 0 w 83"/>
                <a:gd name="T1" fmla="*/ 0 h 213"/>
                <a:gd name="T2" fmla="*/ 38 w 83"/>
                <a:gd name="T3" fmla="*/ 106 h 213"/>
                <a:gd name="T4" fmla="*/ 83 w 83"/>
                <a:gd name="T5" fmla="*/ 213 h 213"/>
                <a:gd name="T6" fmla="*/ 0 60000 65536"/>
                <a:gd name="T7" fmla="*/ 0 60000 65536"/>
                <a:gd name="T8" fmla="*/ 0 60000 65536"/>
                <a:gd name="T9" fmla="*/ 0 w 83"/>
                <a:gd name="T10" fmla="*/ 0 h 213"/>
                <a:gd name="T11" fmla="*/ 83 w 83"/>
                <a:gd name="T12" fmla="*/ 213 h 2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213">
                  <a:moveTo>
                    <a:pt x="0" y="0"/>
                  </a:moveTo>
                  <a:lnTo>
                    <a:pt x="38" y="106"/>
                  </a:lnTo>
                  <a:lnTo>
                    <a:pt x="83" y="213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5" name="Freeform 64"/>
            <p:cNvSpPr>
              <a:spLocks/>
            </p:cNvSpPr>
            <p:nvPr/>
          </p:nvSpPr>
          <p:spPr bwMode="auto">
            <a:xfrm>
              <a:off x="3070" y="2341"/>
              <a:ext cx="83" cy="176"/>
            </a:xfrm>
            <a:custGeom>
              <a:avLst/>
              <a:gdLst>
                <a:gd name="T0" fmla="*/ 0 w 83"/>
                <a:gd name="T1" fmla="*/ 0 h 176"/>
                <a:gd name="T2" fmla="*/ 38 w 83"/>
                <a:gd name="T3" fmla="*/ 94 h 176"/>
                <a:gd name="T4" fmla="*/ 60 w 83"/>
                <a:gd name="T5" fmla="*/ 141 h 176"/>
                <a:gd name="T6" fmla="*/ 83 w 83"/>
                <a:gd name="T7" fmla="*/ 176 h 1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76"/>
                <a:gd name="T14" fmla="*/ 83 w 83"/>
                <a:gd name="T15" fmla="*/ 176 h 1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76">
                  <a:moveTo>
                    <a:pt x="0" y="0"/>
                  </a:moveTo>
                  <a:lnTo>
                    <a:pt x="38" y="94"/>
                  </a:lnTo>
                  <a:lnTo>
                    <a:pt x="60" y="141"/>
                  </a:lnTo>
                  <a:lnTo>
                    <a:pt x="83" y="176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6" name="Freeform 65"/>
            <p:cNvSpPr>
              <a:spLocks/>
            </p:cNvSpPr>
            <p:nvPr/>
          </p:nvSpPr>
          <p:spPr bwMode="auto">
            <a:xfrm>
              <a:off x="3153" y="2517"/>
              <a:ext cx="83" cy="101"/>
            </a:xfrm>
            <a:custGeom>
              <a:avLst/>
              <a:gdLst>
                <a:gd name="T0" fmla="*/ 0 w 83"/>
                <a:gd name="T1" fmla="*/ 0 h 101"/>
                <a:gd name="T2" fmla="*/ 23 w 83"/>
                <a:gd name="T3" fmla="*/ 36 h 101"/>
                <a:gd name="T4" fmla="*/ 38 w 83"/>
                <a:gd name="T5" fmla="*/ 65 h 101"/>
                <a:gd name="T6" fmla="*/ 60 w 83"/>
                <a:gd name="T7" fmla="*/ 89 h 101"/>
                <a:gd name="T8" fmla="*/ 83 w 83"/>
                <a:gd name="T9" fmla="*/ 10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01"/>
                <a:gd name="T17" fmla="*/ 83 w 83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01">
                  <a:moveTo>
                    <a:pt x="0" y="0"/>
                  </a:moveTo>
                  <a:lnTo>
                    <a:pt x="23" y="36"/>
                  </a:lnTo>
                  <a:lnTo>
                    <a:pt x="38" y="65"/>
                  </a:lnTo>
                  <a:lnTo>
                    <a:pt x="60" y="89"/>
                  </a:lnTo>
                  <a:lnTo>
                    <a:pt x="83" y="101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7" name="Freeform 66"/>
            <p:cNvSpPr>
              <a:spLocks/>
            </p:cNvSpPr>
            <p:nvPr/>
          </p:nvSpPr>
          <p:spPr bwMode="auto">
            <a:xfrm>
              <a:off x="3236" y="2594"/>
              <a:ext cx="83" cy="30"/>
            </a:xfrm>
            <a:custGeom>
              <a:avLst/>
              <a:gdLst>
                <a:gd name="T0" fmla="*/ 0 w 83"/>
                <a:gd name="T1" fmla="*/ 24 h 30"/>
                <a:gd name="T2" fmla="*/ 22 w 83"/>
                <a:gd name="T3" fmla="*/ 30 h 30"/>
                <a:gd name="T4" fmla="*/ 45 w 83"/>
                <a:gd name="T5" fmla="*/ 24 h 30"/>
                <a:gd name="T6" fmla="*/ 60 w 83"/>
                <a:gd name="T7" fmla="*/ 18 h 30"/>
                <a:gd name="T8" fmla="*/ 83 w 83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0"/>
                <a:gd name="T17" fmla="*/ 83 w 83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0">
                  <a:moveTo>
                    <a:pt x="0" y="24"/>
                  </a:moveTo>
                  <a:lnTo>
                    <a:pt x="22" y="30"/>
                  </a:lnTo>
                  <a:lnTo>
                    <a:pt x="45" y="24"/>
                  </a:lnTo>
                  <a:lnTo>
                    <a:pt x="60" y="18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8" name="Freeform 67"/>
            <p:cNvSpPr>
              <a:spLocks/>
            </p:cNvSpPr>
            <p:nvPr/>
          </p:nvSpPr>
          <p:spPr bwMode="auto">
            <a:xfrm>
              <a:off x="3319" y="2464"/>
              <a:ext cx="75" cy="130"/>
            </a:xfrm>
            <a:custGeom>
              <a:avLst/>
              <a:gdLst>
                <a:gd name="T0" fmla="*/ 0 w 75"/>
                <a:gd name="T1" fmla="*/ 130 h 130"/>
                <a:gd name="T2" fmla="*/ 22 w 75"/>
                <a:gd name="T3" fmla="*/ 107 h 130"/>
                <a:gd name="T4" fmla="*/ 37 w 75"/>
                <a:gd name="T5" fmla="*/ 77 h 130"/>
                <a:gd name="T6" fmla="*/ 52 w 75"/>
                <a:gd name="T7" fmla="*/ 42 h 130"/>
                <a:gd name="T8" fmla="*/ 75 w 75"/>
                <a:gd name="T9" fmla="*/ 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30"/>
                <a:gd name="T17" fmla="*/ 75 w 75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30">
                  <a:moveTo>
                    <a:pt x="0" y="130"/>
                  </a:moveTo>
                  <a:lnTo>
                    <a:pt x="22" y="107"/>
                  </a:lnTo>
                  <a:lnTo>
                    <a:pt x="37" y="77"/>
                  </a:lnTo>
                  <a:lnTo>
                    <a:pt x="52" y="42"/>
                  </a:lnTo>
                  <a:lnTo>
                    <a:pt x="75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89" name="Freeform 68"/>
            <p:cNvSpPr>
              <a:spLocks/>
            </p:cNvSpPr>
            <p:nvPr/>
          </p:nvSpPr>
          <p:spPr bwMode="auto">
            <a:xfrm>
              <a:off x="3394" y="2276"/>
              <a:ext cx="83" cy="188"/>
            </a:xfrm>
            <a:custGeom>
              <a:avLst/>
              <a:gdLst>
                <a:gd name="T0" fmla="*/ 0 w 83"/>
                <a:gd name="T1" fmla="*/ 188 h 188"/>
                <a:gd name="T2" fmla="*/ 23 w 83"/>
                <a:gd name="T3" fmla="*/ 147 h 188"/>
                <a:gd name="T4" fmla="*/ 38 w 83"/>
                <a:gd name="T5" fmla="*/ 100 h 188"/>
                <a:gd name="T6" fmla="*/ 83 w 83"/>
                <a:gd name="T7" fmla="*/ 0 h 1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188"/>
                <a:gd name="T14" fmla="*/ 83 w 83"/>
                <a:gd name="T15" fmla="*/ 188 h 1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188">
                  <a:moveTo>
                    <a:pt x="0" y="188"/>
                  </a:moveTo>
                  <a:lnTo>
                    <a:pt x="23" y="147"/>
                  </a:lnTo>
                  <a:lnTo>
                    <a:pt x="38" y="100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Freeform 69"/>
            <p:cNvSpPr>
              <a:spLocks/>
            </p:cNvSpPr>
            <p:nvPr/>
          </p:nvSpPr>
          <p:spPr bwMode="auto">
            <a:xfrm>
              <a:off x="3477" y="2058"/>
              <a:ext cx="83" cy="218"/>
            </a:xfrm>
            <a:custGeom>
              <a:avLst/>
              <a:gdLst>
                <a:gd name="T0" fmla="*/ 0 w 83"/>
                <a:gd name="T1" fmla="*/ 218 h 218"/>
                <a:gd name="T2" fmla="*/ 22 w 83"/>
                <a:gd name="T3" fmla="*/ 165 h 218"/>
                <a:gd name="T4" fmla="*/ 38 w 83"/>
                <a:gd name="T5" fmla="*/ 112 h 218"/>
                <a:gd name="T6" fmla="*/ 83 w 83"/>
                <a:gd name="T7" fmla="*/ 0 h 2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18"/>
                <a:gd name="T14" fmla="*/ 83 w 83"/>
                <a:gd name="T15" fmla="*/ 218 h 2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18">
                  <a:moveTo>
                    <a:pt x="0" y="218"/>
                  </a:moveTo>
                  <a:lnTo>
                    <a:pt x="22" y="165"/>
                  </a:lnTo>
                  <a:lnTo>
                    <a:pt x="38" y="112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1" name="Freeform 70"/>
            <p:cNvSpPr>
              <a:spLocks/>
            </p:cNvSpPr>
            <p:nvPr/>
          </p:nvSpPr>
          <p:spPr bwMode="auto">
            <a:xfrm>
              <a:off x="3560" y="1857"/>
              <a:ext cx="83" cy="201"/>
            </a:xfrm>
            <a:custGeom>
              <a:avLst/>
              <a:gdLst>
                <a:gd name="T0" fmla="*/ 0 w 83"/>
                <a:gd name="T1" fmla="*/ 201 h 201"/>
                <a:gd name="T2" fmla="*/ 37 w 83"/>
                <a:gd name="T3" fmla="*/ 100 h 201"/>
                <a:gd name="T4" fmla="*/ 83 w 83"/>
                <a:gd name="T5" fmla="*/ 0 h 201"/>
                <a:gd name="T6" fmla="*/ 0 60000 65536"/>
                <a:gd name="T7" fmla="*/ 0 60000 65536"/>
                <a:gd name="T8" fmla="*/ 0 60000 65536"/>
                <a:gd name="T9" fmla="*/ 0 w 83"/>
                <a:gd name="T10" fmla="*/ 0 h 201"/>
                <a:gd name="T11" fmla="*/ 83 w 83"/>
                <a:gd name="T12" fmla="*/ 201 h 2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3" h="201">
                  <a:moveTo>
                    <a:pt x="0" y="201"/>
                  </a:moveTo>
                  <a:lnTo>
                    <a:pt x="37" y="100"/>
                  </a:lnTo>
                  <a:lnTo>
                    <a:pt x="83" y="0"/>
                  </a:lnTo>
                </a:path>
              </a:pathLst>
            </a:custGeom>
            <a:noFill/>
            <a:ln w="365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646" name="Object 14"/>
            <p:cNvGraphicFramePr>
              <a:graphicFrameLocks noChangeAspect="1"/>
            </p:cNvGraphicFramePr>
            <p:nvPr/>
          </p:nvGraphicFramePr>
          <p:xfrm>
            <a:off x="1371" y="2930"/>
            <a:ext cx="966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88" name="Equation" r:id="rId17" imgW="685800" imgH="241200" progId="Equation.DSMT4">
                    <p:embed/>
                  </p:oleObj>
                </mc:Choice>
                <mc:Fallback>
                  <p:oleObj name="Equation" r:id="rId17" imgW="685800" imgH="2412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1" y="2930"/>
                          <a:ext cx="966" cy="3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92" name="Line 77"/>
            <p:cNvSpPr>
              <a:spLocks noChangeShapeType="1"/>
            </p:cNvSpPr>
            <p:nvPr/>
          </p:nvSpPr>
          <p:spPr bwMode="auto">
            <a:xfrm>
              <a:off x="1112" y="1440"/>
              <a:ext cx="16" cy="193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3" name="Line 78"/>
            <p:cNvSpPr>
              <a:spLocks noChangeShapeType="1"/>
            </p:cNvSpPr>
            <p:nvPr/>
          </p:nvSpPr>
          <p:spPr bwMode="auto">
            <a:xfrm>
              <a:off x="2528" y="1440"/>
              <a:ext cx="16" cy="1936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94" name="Line 79"/>
            <p:cNvSpPr>
              <a:spLocks noChangeShapeType="1"/>
            </p:cNvSpPr>
            <p:nvPr/>
          </p:nvSpPr>
          <p:spPr bwMode="auto">
            <a:xfrm>
              <a:off x="1134" y="3264"/>
              <a:ext cx="1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647" name="Object 15"/>
            <p:cNvGraphicFramePr>
              <a:graphicFrameLocks noChangeAspect="1"/>
            </p:cNvGraphicFramePr>
            <p:nvPr/>
          </p:nvGraphicFramePr>
          <p:xfrm>
            <a:off x="3465" y="3196"/>
            <a:ext cx="346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89" name="Equation" r:id="rId19" imgW="380880" imgH="203040" progId="Equation.DSMT4">
                    <p:embed/>
                  </p:oleObj>
                </mc:Choice>
                <mc:Fallback>
                  <p:oleObj name="Equation" r:id="rId19" imgW="380880" imgH="20304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5" y="3196"/>
                          <a:ext cx="346" cy="26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95" name="Line 86"/>
            <p:cNvSpPr>
              <a:spLocks noChangeShapeType="1"/>
            </p:cNvSpPr>
            <p:nvPr/>
          </p:nvSpPr>
          <p:spPr bwMode="auto">
            <a:xfrm>
              <a:off x="3648" y="3026"/>
              <a:ext cx="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285710" name="Object 14"/>
          <p:cNvGraphicFramePr>
            <a:graphicFrameLocks noChangeAspect="1"/>
          </p:cNvGraphicFramePr>
          <p:nvPr/>
        </p:nvGraphicFramePr>
        <p:xfrm>
          <a:off x="515051" y="3762108"/>
          <a:ext cx="2063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90" name="Equation" r:id="rId21" imgW="1206360" imgH="583920" progId="Equation.DSMT4">
                  <p:embed/>
                </p:oleObj>
              </mc:Choice>
              <mc:Fallback>
                <p:oleObj name="Equation" r:id="rId21" imgW="1206360" imgH="58392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51" y="3762108"/>
                        <a:ext cx="2063750" cy="1041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" name="Group 87"/>
          <p:cNvGrpSpPr/>
          <p:nvPr/>
        </p:nvGrpSpPr>
        <p:grpSpPr>
          <a:xfrm>
            <a:off x="3709988" y="2363788"/>
            <a:ext cx="4064000" cy="1682750"/>
            <a:chOff x="2176463" y="1725613"/>
            <a:chExt cx="4064000" cy="1682750"/>
          </a:xfrm>
        </p:grpSpPr>
        <p:sp>
          <p:nvSpPr>
            <p:cNvPr id="89" name="Line 8"/>
            <p:cNvSpPr>
              <a:spLocks noChangeShapeType="1"/>
            </p:cNvSpPr>
            <p:nvPr/>
          </p:nvSpPr>
          <p:spPr bwMode="auto">
            <a:xfrm>
              <a:off x="2697163" y="289083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9"/>
            <p:cNvSpPr>
              <a:spLocks noChangeShapeType="1"/>
            </p:cNvSpPr>
            <p:nvPr/>
          </p:nvSpPr>
          <p:spPr bwMode="auto">
            <a:xfrm>
              <a:off x="2697163" y="2249488"/>
              <a:ext cx="1931988" cy="1587"/>
            </a:xfrm>
            <a:prstGeom prst="line">
              <a:avLst/>
            </a:prstGeom>
            <a:noFill/>
            <a:ln w="74613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10"/>
            <p:cNvSpPr>
              <a:spLocks noChangeShapeType="1"/>
            </p:cNvSpPr>
            <p:nvPr/>
          </p:nvSpPr>
          <p:spPr bwMode="auto">
            <a:xfrm>
              <a:off x="4629151" y="224948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"/>
            <p:cNvSpPr>
              <a:spLocks/>
            </p:cNvSpPr>
            <p:nvPr/>
          </p:nvSpPr>
          <p:spPr bwMode="auto">
            <a:xfrm>
              <a:off x="5075238" y="221138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2"/>
            <p:cNvSpPr>
              <a:spLocks noChangeShapeType="1"/>
            </p:cNvSpPr>
            <p:nvPr/>
          </p:nvSpPr>
          <p:spPr bwMode="auto">
            <a:xfrm>
              <a:off x="2214563" y="224948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3"/>
            <p:cNvSpPr>
              <a:spLocks/>
            </p:cNvSpPr>
            <p:nvPr/>
          </p:nvSpPr>
          <p:spPr bwMode="auto">
            <a:xfrm>
              <a:off x="2176463" y="221138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4"/>
            <p:cNvSpPr>
              <a:spLocks noChangeShapeType="1"/>
            </p:cNvSpPr>
            <p:nvPr/>
          </p:nvSpPr>
          <p:spPr bwMode="auto">
            <a:xfrm>
              <a:off x="2214563" y="2890838"/>
              <a:ext cx="482600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5"/>
            <p:cNvSpPr>
              <a:spLocks/>
            </p:cNvSpPr>
            <p:nvPr/>
          </p:nvSpPr>
          <p:spPr bwMode="auto">
            <a:xfrm>
              <a:off x="2176463" y="2852738"/>
              <a:ext cx="76200" cy="76200"/>
            </a:xfrm>
            <a:custGeom>
              <a:avLst/>
              <a:gdLst/>
              <a:ahLst/>
              <a:cxnLst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</a:cxnLst>
              <a:rect l="0" t="0" r="r" b="b"/>
              <a:pathLst>
                <a:path w="150" h="150">
                  <a:moveTo>
                    <a:pt x="150" y="75"/>
                  </a:move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6"/>
            <p:cNvSpPr>
              <a:spLocks noChangeShapeType="1"/>
            </p:cNvSpPr>
            <p:nvPr/>
          </p:nvSpPr>
          <p:spPr bwMode="auto">
            <a:xfrm>
              <a:off x="4629151" y="2890838"/>
              <a:ext cx="484188" cy="1587"/>
            </a:xfrm>
            <a:prstGeom prst="line">
              <a:avLst/>
            </a:prstGeom>
            <a:noFill/>
            <a:ln w="22225" cap="rnd">
              <a:solidFill>
                <a:srgbClr val="007FB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"/>
            <p:cNvSpPr>
              <a:spLocks/>
            </p:cNvSpPr>
            <p:nvPr/>
          </p:nvSpPr>
          <p:spPr bwMode="auto">
            <a:xfrm>
              <a:off x="5075238" y="2852738"/>
              <a:ext cx="74613" cy="76200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75" y="150"/>
                </a:cxn>
                <a:cxn ang="0">
                  <a:pos x="150" y="75"/>
                </a:cxn>
                <a:cxn ang="0">
                  <a:pos x="150" y="75"/>
                </a:cxn>
                <a:cxn ang="0">
                  <a:pos x="75" y="0"/>
                </a:cxn>
                <a:cxn ang="0">
                  <a:pos x="0" y="75"/>
                </a:cxn>
              </a:cxnLst>
              <a:rect l="0" t="0" r="r" b="b"/>
              <a:pathLst>
                <a:path w="150" h="150">
                  <a:moveTo>
                    <a:pt x="0" y="75"/>
                  </a:moveTo>
                  <a:cubicBezTo>
                    <a:pt x="0" y="116"/>
                    <a:pt x="34" y="150"/>
                    <a:pt x="75" y="150"/>
                  </a:cubicBezTo>
                  <a:cubicBezTo>
                    <a:pt x="117" y="150"/>
                    <a:pt x="150" y="116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34"/>
                    <a:pt x="117" y="0"/>
                    <a:pt x="75" y="0"/>
                  </a:cubicBezTo>
                  <a:cubicBezTo>
                    <a:pt x="34" y="0"/>
                    <a:pt x="0" y="34"/>
                    <a:pt x="0" y="75"/>
                  </a:cubicBezTo>
                </a:path>
              </a:pathLst>
            </a:custGeom>
            <a:solidFill>
              <a:srgbClr val="00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2"/>
            <p:cNvSpPr>
              <a:spLocks noEditPoints="1"/>
            </p:cNvSpPr>
            <p:nvPr/>
          </p:nvSpPr>
          <p:spPr bwMode="auto">
            <a:xfrm>
              <a:off x="5089526" y="1730375"/>
              <a:ext cx="12700" cy="1641475"/>
            </a:xfrm>
            <a:custGeom>
              <a:avLst/>
              <a:gdLst/>
              <a:ahLst/>
              <a:cxnLst>
                <a:cxn ang="0">
                  <a:pos x="25" y="192"/>
                </a:cxn>
                <a:cxn ang="0">
                  <a:pos x="0" y="192"/>
                </a:cxn>
                <a:cxn ang="0">
                  <a:pos x="12" y="0"/>
                </a:cxn>
                <a:cxn ang="0">
                  <a:pos x="25" y="320"/>
                </a:cxn>
                <a:cxn ang="0">
                  <a:pos x="12" y="512"/>
                </a:cxn>
                <a:cxn ang="0">
                  <a:pos x="0" y="320"/>
                </a:cxn>
                <a:cxn ang="0">
                  <a:pos x="25" y="320"/>
                </a:cxn>
                <a:cxn ang="0">
                  <a:pos x="25" y="807"/>
                </a:cxn>
                <a:cxn ang="0">
                  <a:pos x="0" y="807"/>
                </a:cxn>
                <a:cxn ang="0">
                  <a:pos x="12" y="615"/>
                </a:cxn>
                <a:cxn ang="0">
                  <a:pos x="25" y="935"/>
                </a:cxn>
                <a:cxn ang="0">
                  <a:pos x="12" y="1127"/>
                </a:cxn>
                <a:cxn ang="0">
                  <a:pos x="0" y="935"/>
                </a:cxn>
                <a:cxn ang="0">
                  <a:pos x="25" y="935"/>
                </a:cxn>
                <a:cxn ang="0">
                  <a:pos x="25" y="1421"/>
                </a:cxn>
                <a:cxn ang="0">
                  <a:pos x="0" y="1421"/>
                </a:cxn>
                <a:cxn ang="0">
                  <a:pos x="12" y="1229"/>
                </a:cxn>
                <a:cxn ang="0">
                  <a:pos x="25" y="1549"/>
                </a:cxn>
                <a:cxn ang="0">
                  <a:pos x="12" y="1741"/>
                </a:cxn>
                <a:cxn ang="0">
                  <a:pos x="0" y="1549"/>
                </a:cxn>
                <a:cxn ang="0">
                  <a:pos x="25" y="1549"/>
                </a:cxn>
                <a:cxn ang="0">
                  <a:pos x="25" y="2035"/>
                </a:cxn>
                <a:cxn ang="0">
                  <a:pos x="0" y="2035"/>
                </a:cxn>
                <a:cxn ang="0">
                  <a:pos x="12" y="1843"/>
                </a:cxn>
                <a:cxn ang="0">
                  <a:pos x="25" y="2163"/>
                </a:cxn>
                <a:cxn ang="0">
                  <a:pos x="12" y="2355"/>
                </a:cxn>
                <a:cxn ang="0">
                  <a:pos x="0" y="2163"/>
                </a:cxn>
                <a:cxn ang="0">
                  <a:pos x="25" y="2163"/>
                </a:cxn>
                <a:cxn ang="0">
                  <a:pos x="25" y="2650"/>
                </a:cxn>
                <a:cxn ang="0">
                  <a:pos x="0" y="2650"/>
                </a:cxn>
                <a:cxn ang="0">
                  <a:pos x="12" y="2458"/>
                </a:cxn>
                <a:cxn ang="0">
                  <a:pos x="25" y="2778"/>
                </a:cxn>
                <a:cxn ang="0">
                  <a:pos x="12" y="2970"/>
                </a:cxn>
                <a:cxn ang="0">
                  <a:pos x="0" y="2778"/>
                </a:cxn>
                <a:cxn ang="0">
                  <a:pos x="25" y="2778"/>
                </a:cxn>
                <a:cxn ang="0">
                  <a:pos x="25" y="3264"/>
                </a:cxn>
                <a:cxn ang="0">
                  <a:pos x="0" y="3264"/>
                </a:cxn>
                <a:cxn ang="0">
                  <a:pos x="12" y="3072"/>
                </a:cxn>
              </a:cxnLst>
              <a:rect l="0" t="0" r="r" b="b"/>
              <a:pathLst>
                <a:path w="25" h="3277">
                  <a:moveTo>
                    <a:pt x="25" y="13"/>
                  </a:moveTo>
                  <a:lnTo>
                    <a:pt x="25" y="192"/>
                  </a:lnTo>
                  <a:cubicBezTo>
                    <a:pt x="25" y="199"/>
                    <a:pt x="19" y="205"/>
                    <a:pt x="12" y="205"/>
                  </a:cubicBezTo>
                  <a:cubicBezTo>
                    <a:pt x="5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lose/>
                  <a:moveTo>
                    <a:pt x="25" y="320"/>
                  </a:moveTo>
                  <a:lnTo>
                    <a:pt x="25" y="499"/>
                  </a:lnTo>
                  <a:cubicBezTo>
                    <a:pt x="25" y="507"/>
                    <a:pt x="19" y="512"/>
                    <a:pt x="12" y="512"/>
                  </a:cubicBezTo>
                  <a:cubicBezTo>
                    <a:pt x="5" y="512"/>
                    <a:pt x="0" y="507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5" y="307"/>
                    <a:pt x="12" y="307"/>
                  </a:cubicBezTo>
                  <a:cubicBezTo>
                    <a:pt x="19" y="307"/>
                    <a:pt x="25" y="313"/>
                    <a:pt x="25" y="320"/>
                  </a:cubicBezTo>
                  <a:close/>
                  <a:moveTo>
                    <a:pt x="25" y="627"/>
                  </a:moveTo>
                  <a:lnTo>
                    <a:pt x="25" y="807"/>
                  </a:lnTo>
                  <a:cubicBezTo>
                    <a:pt x="25" y="814"/>
                    <a:pt x="19" y="819"/>
                    <a:pt x="12" y="819"/>
                  </a:cubicBezTo>
                  <a:cubicBezTo>
                    <a:pt x="5" y="819"/>
                    <a:pt x="0" y="814"/>
                    <a:pt x="0" y="807"/>
                  </a:cubicBezTo>
                  <a:lnTo>
                    <a:pt x="0" y="627"/>
                  </a:lnTo>
                  <a:cubicBezTo>
                    <a:pt x="0" y="620"/>
                    <a:pt x="5" y="615"/>
                    <a:pt x="12" y="615"/>
                  </a:cubicBezTo>
                  <a:cubicBezTo>
                    <a:pt x="19" y="615"/>
                    <a:pt x="25" y="620"/>
                    <a:pt x="25" y="627"/>
                  </a:cubicBezTo>
                  <a:close/>
                  <a:moveTo>
                    <a:pt x="25" y="935"/>
                  </a:moveTo>
                  <a:lnTo>
                    <a:pt x="25" y="1114"/>
                  </a:lnTo>
                  <a:cubicBezTo>
                    <a:pt x="25" y="1121"/>
                    <a:pt x="19" y="1127"/>
                    <a:pt x="12" y="1127"/>
                  </a:cubicBezTo>
                  <a:cubicBezTo>
                    <a:pt x="5" y="1127"/>
                    <a:pt x="0" y="1121"/>
                    <a:pt x="0" y="1114"/>
                  </a:cubicBezTo>
                  <a:lnTo>
                    <a:pt x="0" y="935"/>
                  </a:lnTo>
                  <a:cubicBezTo>
                    <a:pt x="0" y="928"/>
                    <a:pt x="5" y="922"/>
                    <a:pt x="12" y="922"/>
                  </a:cubicBezTo>
                  <a:cubicBezTo>
                    <a:pt x="19" y="922"/>
                    <a:pt x="25" y="928"/>
                    <a:pt x="25" y="935"/>
                  </a:cubicBezTo>
                  <a:close/>
                  <a:moveTo>
                    <a:pt x="25" y="1242"/>
                  </a:moveTo>
                  <a:lnTo>
                    <a:pt x="25" y="1421"/>
                  </a:lnTo>
                  <a:cubicBezTo>
                    <a:pt x="25" y="1428"/>
                    <a:pt x="19" y="1434"/>
                    <a:pt x="12" y="1434"/>
                  </a:cubicBezTo>
                  <a:cubicBezTo>
                    <a:pt x="5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5"/>
                    <a:pt x="5" y="1229"/>
                    <a:pt x="12" y="1229"/>
                  </a:cubicBezTo>
                  <a:cubicBezTo>
                    <a:pt x="19" y="1229"/>
                    <a:pt x="25" y="1235"/>
                    <a:pt x="25" y="1242"/>
                  </a:cubicBezTo>
                  <a:close/>
                  <a:moveTo>
                    <a:pt x="25" y="1549"/>
                  </a:moveTo>
                  <a:lnTo>
                    <a:pt x="25" y="1728"/>
                  </a:lnTo>
                  <a:cubicBezTo>
                    <a:pt x="25" y="1735"/>
                    <a:pt x="19" y="1741"/>
                    <a:pt x="12" y="1741"/>
                  </a:cubicBezTo>
                  <a:cubicBezTo>
                    <a:pt x="5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5" y="1536"/>
                    <a:pt x="12" y="1536"/>
                  </a:cubicBezTo>
                  <a:cubicBezTo>
                    <a:pt x="19" y="1536"/>
                    <a:pt x="25" y="1542"/>
                    <a:pt x="25" y="1549"/>
                  </a:cubicBezTo>
                  <a:close/>
                  <a:moveTo>
                    <a:pt x="25" y="1856"/>
                  </a:moveTo>
                  <a:lnTo>
                    <a:pt x="25" y="2035"/>
                  </a:lnTo>
                  <a:cubicBezTo>
                    <a:pt x="25" y="2043"/>
                    <a:pt x="19" y="2048"/>
                    <a:pt x="12" y="2048"/>
                  </a:cubicBezTo>
                  <a:cubicBezTo>
                    <a:pt x="5" y="2048"/>
                    <a:pt x="0" y="2043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5" y="1843"/>
                    <a:pt x="12" y="1843"/>
                  </a:cubicBezTo>
                  <a:cubicBezTo>
                    <a:pt x="19" y="1843"/>
                    <a:pt x="25" y="1849"/>
                    <a:pt x="25" y="1856"/>
                  </a:cubicBezTo>
                  <a:close/>
                  <a:moveTo>
                    <a:pt x="25" y="2163"/>
                  </a:moveTo>
                  <a:lnTo>
                    <a:pt x="25" y="2343"/>
                  </a:lnTo>
                  <a:cubicBezTo>
                    <a:pt x="25" y="2350"/>
                    <a:pt x="19" y="2355"/>
                    <a:pt x="12" y="2355"/>
                  </a:cubicBezTo>
                  <a:cubicBezTo>
                    <a:pt x="5" y="2355"/>
                    <a:pt x="0" y="2350"/>
                    <a:pt x="0" y="2343"/>
                  </a:cubicBezTo>
                  <a:lnTo>
                    <a:pt x="0" y="2163"/>
                  </a:lnTo>
                  <a:cubicBezTo>
                    <a:pt x="0" y="2156"/>
                    <a:pt x="5" y="2151"/>
                    <a:pt x="12" y="2151"/>
                  </a:cubicBezTo>
                  <a:cubicBezTo>
                    <a:pt x="19" y="2151"/>
                    <a:pt x="25" y="2156"/>
                    <a:pt x="25" y="2163"/>
                  </a:cubicBezTo>
                  <a:close/>
                  <a:moveTo>
                    <a:pt x="25" y="2471"/>
                  </a:moveTo>
                  <a:lnTo>
                    <a:pt x="25" y="2650"/>
                  </a:lnTo>
                  <a:cubicBezTo>
                    <a:pt x="25" y="2657"/>
                    <a:pt x="19" y="2663"/>
                    <a:pt x="12" y="2663"/>
                  </a:cubicBezTo>
                  <a:cubicBezTo>
                    <a:pt x="5" y="2663"/>
                    <a:pt x="0" y="2657"/>
                    <a:pt x="0" y="2650"/>
                  </a:cubicBezTo>
                  <a:lnTo>
                    <a:pt x="0" y="2471"/>
                  </a:lnTo>
                  <a:cubicBezTo>
                    <a:pt x="0" y="2464"/>
                    <a:pt x="5" y="2458"/>
                    <a:pt x="12" y="2458"/>
                  </a:cubicBezTo>
                  <a:cubicBezTo>
                    <a:pt x="19" y="2458"/>
                    <a:pt x="25" y="2464"/>
                    <a:pt x="25" y="2471"/>
                  </a:cubicBezTo>
                  <a:close/>
                  <a:moveTo>
                    <a:pt x="25" y="2778"/>
                  </a:moveTo>
                  <a:lnTo>
                    <a:pt x="25" y="2957"/>
                  </a:lnTo>
                  <a:cubicBezTo>
                    <a:pt x="25" y="2964"/>
                    <a:pt x="19" y="2970"/>
                    <a:pt x="12" y="2970"/>
                  </a:cubicBezTo>
                  <a:cubicBezTo>
                    <a:pt x="5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1"/>
                    <a:pt x="5" y="2765"/>
                    <a:pt x="12" y="2765"/>
                  </a:cubicBezTo>
                  <a:cubicBezTo>
                    <a:pt x="19" y="2765"/>
                    <a:pt x="25" y="2771"/>
                    <a:pt x="25" y="2778"/>
                  </a:cubicBezTo>
                  <a:close/>
                  <a:moveTo>
                    <a:pt x="25" y="3085"/>
                  </a:moveTo>
                  <a:lnTo>
                    <a:pt x="25" y="3264"/>
                  </a:lnTo>
                  <a:cubicBezTo>
                    <a:pt x="25" y="3271"/>
                    <a:pt x="19" y="3277"/>
                    <a:pt x="12" y="3277"/>
                  </a:cubicBezTo>
                  <a:cubicBezTo>
                    <a:pt x="5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5" y="3072"/>
                    <a:pt x="12" y="3072"/>
                  </a:cubicBezTo>
                  <a:cubicBezTo>
                    <a:pt x="19" y="3072"/>
                    <a:pt x="25" y="3078"/>
                    <a:pt x="25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5156201" y="2249488"/>
              <a:ext cx="311150" cy="198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6" y="0"/>
                </a:cxn>
                <a:cxn ang="0">
                  <a:pos x="196" y="125"/>
                </a:cxn>
              </a:cxnLst>
              <a:rect l="0" t="0" r="r" b="b"/>
              <a:pathLst>
                <a:path w="196" h="125">
                  <a:moveTo>
                    <a:pt x="0" y="0"/>
                  </a:moveTo>
                  <a:lnTo>
                    <a:pt x="196" y="0"/>
                  </a:lnTo>
                  <a:lnTo>
                    <a:pt x="196" y="125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5156201" y="2735263"/>
              <a:ext cx="311150" cy="16192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96" y="102"/>
                </a:cxn>
                <a:cxn ang="0">
                  <a:pos x="0" y="102"/>
                </a:cxn>
              </a:cxnLst>
              <a:rect l="0" t="0" r="r" b="b"/>
              <a:pathLst>
                <a:path w="196" h="102">
                  <a:moveTo>
                    <a:pt x="196" y="0"/>
                  </a:moveTo>
                  <a:lnTo>
                    <a:pt x="196" y="102"/>
                  </a:lnTo>
                  <a:lnTo>
                    <a:pt x="0" y="102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29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5159376" y="2403475"/>
              <a:ext cx="550863" cy="347662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6"/>
            <p:cNvSpPr>
              <a:spLocks noEditPoints="1"/>
            </p:cNvSpPr>
            <p:nvPr/>
          </p:nvSpPr>
          <p:spPr bwMode="auto">
            <a:xfrm>
              <a:off x="3168651" y="1725613"/>
              <a:ext cx="12700" cy="1641475"/>
            </a:xfrm>
            <a:custGeom>
              <a:avLst/>
              <a:gdLst/>
              <a:ahLst/>
              <a:cxnLst>
                <a:cxn ang="0">
                  <a:pos x="26" y="192"/>
                </a:cxn>
                <a:cxn ang="0">
                  <a:pos x="0" y="192"/>
                </a:cxn>
                <a:cxn ang="0">
                  <a:pos x="13" y="0"/>
                </a:cxn>
                <a:cxn ang="0">
                  <a:pos x="26" y="320"/>
                </a:cxn>
                <a:cxn ang="0">
                  <a:pos x="13" y="512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26" y="806"/>
                </a:cxn>
                <a:cxn ang="0">
                  <a:pos x="0" y="806"/>
                </a:cxn>
                <a:cxn ang="0">
                  <a:pos x="13" y="614"/>
                </a:cxn>
                <a:cxn ang="0">
                  <a:pos x="26" y="934"/>
                </a:cxn>
                <a:cxn ang="0">
                  <a:pos x="13" y="1126"/>
                </a:cxn>
                <a:cxn ang="0">
                  <a:pos x="0" y="934"/>
                </a:cxn>
                <a:cxn ang="0">
                  <a:pos x="26" y="934"/>
                </a:cxn>
                <a:cxn ang="0">
                  <a:pos x="26" y="1421"/>
                </a:cxn>
                <a:cxn ang="0">
                  <a:pos x="0" y="1421"/>
                </a:cxn>
                <a:cxn ang="0">
                  <a:pos x="13" y="1229"/>
                </a:cxn>
                <a:cxn ang="0">
                  <a:pos x="26" y="1549"/>
                </a:cxn>
                <a:cxn ang="0">
                  <a:pos x="13" y="1741"/>
                </a:cxn>
                <a:cxn ang="0">
                  <a:pos x="0" y="1549"/>
                </a:cxn>
                <a:cxn ang="0">
                  <a:pos x="26" y="1549"/>
                </a:cxn>
                <a:cxn ang="0">
                  <a:pos x="26" y="2035"/>
                </a:cxn>
                <a:cxn ang="0">
                  <a:pos x="0" y="2035"/>
                </a:cxn>
                <a:cxn ang="0">
                  <a:pos x="13" y="1843"/>
                </a:cxn>
                <a:cxn ang="0">
                  <a:pos x="26" y="2163"/>
                </a:cxn>
                <a:cxn ang="0">
                  <a:pos x="13" y="2355"/>
                </a:cxn>
                <a:cxn ang="0">
                  <a:pos x="0" y="2163"/>
                </a:cxn>
                <a:cxn ang="0">
                  <a:pos x="26" y="2163"/>
                </a:cxn>
                <a:cxn ang="0">
                  <a:pos x="26" y="2650"/>
                </a:cxn>
                <a:cxn ang="0">
                  <a:pos x="0" y="2650"/>
                </a:cxn>
                <a:cxn ang="0">
                  <a:pos x="13" y="2458"/>
                </a:cxn>
                <a:cxn ang="0">
                  <a:pos x="26" y="2778"/>
                </a:cxn>
                <a:cxn ang="0">
                  <a:pos x="13" y="2970"/>
                </a:cxn>
                <a:cxn ang="0">
                  <a:pos x="0" y="2778"/>
                </a:cxn>
                <a:cxn ang="0">
                  <a:pos x="26" y="2778"/>
                </a:cxn>
                <a:cxn ang="0">
                  <a:pos x="26" y="3264"/>
                </a:cxn>
                <a:cxn ang="0">
                  <a:pos x="0" y="3264"/>
                </a:cxn>
                <a:cxn ang="0">
                  <a:pos x="13" y="3072"/>
                </a:cxn>
              </a:cxnLst>
              <a:rect l="0" t="0" r="r" b="b"/>
              <a:pathLst>
                <a:path w="26" h="3277">
                  <a:moveTo>
                    <a:pt x="26" y="13"/>
                  </a:move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close/>
                  <a:moveTo>
                    <a:pt x="26" y="320"/>
                  </a:moveTo>
                  <a:lnTo>
                    <a:pt x="26" y="499"/>
                  </a:lnTo>
                  <a:cubicBezTo>
                    <a:pt x="26" y="506"/>
                    <a:pt x="20" y="512"/>
                    <a:pt x="13" y="512"/>
                  </a:cubicBezTo>
                  <a:cubicBezTo>
                    <a:pt x="6" y="512"/>
                    <a:pt x="0" y="506"/>
                    <a:pt x="0" y="499"/>
                  </a:cubicBezTo>
                  <a:lnTo>
                    <a:pt x="0" y="320"/>
                  </a:lnTo>
                  <a:cubicBezTo>
                    <a:pt x="0" y="313"/>
                    <a:pt x="6" y="307"/>
                    <a:pt x="13" y="307"/>
                  </a:cubicBezTo>
                  <a:cubicBezTo>
                    <a:pt x="20" y="307"/>
                    <a:pt x="26" y="313"/>
                    <a:pt x="26" y="320"/>
                  </a:cubicBezTo>
                  <a:close/>
                  <a:moveTo>
                    <a:pt x="26" y="627"/>
                  </a:moveTo>
                  <a:lnTo>
                    <a:pt x="26" y="806"/>
                  </a:lnTo>
                  <a:cubicBezTo>
                    <a:pt x="26" y="813"/>
                    <a:pt x="20" y="819"/>
                    <a:pt x="13" y="819"/>
                  </a:cubicBezTo>
                  <a:cubicBezTo>
                    <a:pt x="6" y="819"/>
                    <a:pt x="0" y="813"/>
                    <a:pt x="0" y="806"/>
                  </a:cubicBezTo>
                  <a:lnTo>
                    <a:pt x="0" y="627"/>
                  </a:lnTo>
                  <a:cubicBezTo>
                    <a:pt x="0" y="620"/>
                    <a:pt x="6" y="614"/>
                    <a:pt x="13" y="614"/>
                  </a:cubicBezTo>
                  <a:cubicBezTo>
                    <a:pt x="20" y="614"/>
                    <a:pt x="26" y="620"/>
                    <a:pt x="26" y="627"/>
                  </a:cubicBezTo>
                  <a:close/>
                  <a:moveTo>
                    <a:pt x="26" y="934"/>
                  </a:moveTo>
                  <a:lnTo>
                    <a:pt x="26" y="1114"/>
                  </a:lnTo>
                  <a:cubicBezTo>
                    <a:pt x="26" y="1121"/>
                    <a:pt x="20" y="1126"/>
                    <a:pt x="13" y="1126"/>
                  </a:cubicBezTo>
                  <a:cubicBezTo>
                    <a:pt x="6" y="1126"/>
                    <a:pt x="0" y="1121"/>
                    <a:pt x="0" y="1114"/>
                  </a:cubicBezTo>
                  <a:lnTo>
                    <a:pt x="0" y="934"/>
                  </a:lnTo>
                  <a:cubicBezTo>
                    <a:pt x="0" y="927"/>
                    <a:pt x="6" y="922"/>
                    <a:pt x="13" y="922"/>
                  </a:cubicBezTo>
                  <a:cubicBezTo>
                    <a:pt x="20" y="922"/>
                    <a:pt x="26" y="927"/>
                    <a:pt x="26" y="934"/>
                  </a:cubicBezTo>
                  <a:close/>
                  <a:moveTo>
                    <a:pt x="26" y="1242"/>
                  </a:moveTo>
                  <a:lnTo>
                    <a:pt x="26" y="1421"/>
                  </a:lnTo>
                  <a:cubicBezTo>
                    <a:pt x="26" y="1428"/>
                    <a:pt x="20" y="1434"/>
                    <a:pt x="13" y="1434"/>
                  </a:cubicBezTo>
                  <a:cubicBezTo>
                    <a:pt x="6" y="1434"/>
                    <a:pt x="0" y="1428"/>
                    <a:pt x="0" y="1421"/>
                  </a:cubicBezTo>
                  <a:lnTo>
                    <a:pt x="0" y="1242"/>
                  </a:lnTo>
                  <a:cubicBezTo>
                    <a:pt x="0" y="1234"/>
                    <a:pt x="6" y="1229"/>
                    <a:pt x="13" y="1229"/>
                  </a:cubicBezTo>
                  <a:cubicBezTo>
                    <a:pt x="20" y="1229"/>
                    <a:pt x="26" y="1234"/>
                    <a:pt x="26" y="1242"/>
                  </a:cubicBezTo>
                  <a:close/>
                  <a:moveTo>
                    <a:pt x="26" y="1549"/>
                  </a:moveTo>
                  <a:lnTo>
                    <a:pt x="26" y="1728"/>
                  </a:lnTo>
                  <a:cubicBezTo>
                    <a:pt x="26" y="1735"/>
                    <a:pt x="20" y="1741"/>
                    <a:pt x="13" y="1741"/>
                  </a:cubicBezTo>
                  <a:cubicBezTo>
                    <a:pt x="6" y="1741"/>
                    <a:pt x="0" y="1735"/>
                    <a:pt x="0" y="1728"/>
                  </a:cubicBezTo>
                  <a:lnTo>
                    <a:pt x="0" y="1549"/>
                  </a:lnTo>
                  <a:cubicBezTo>
                    <a:pt x="0" y="1542"/>
                    <a:pt x="6" y="1536"/>
                    <a:pt x="13" y="1536"/>
                  </a:cubicBezTo>
                  <a:cubicBezTo>
                    <a:pt x="20" y="1536"/>
                    <a:pt x="26" y="1542"/>
                    <a:pt x="26" y="1549"/>
                  </a:cubicBezTo>
                  <a:close/>
                  <a:moveTo>
                    <a:pt x="26" y="1856"/>
                  </a:moveTo>
                  <a:lnTo>
                    <a:pt x="26" y="2035"/>
                  </a:lnTo>
                  <a:cubicBezTo>
                    <a:pt x="26" y="2042"/>
                    <a:pt x="20" y="2048"/>
                    <a:pt x="13" y="2048"/>
                  </a:cubicBezTo>
                  <a:cubicBezTo>
                    <a:pt x="6" y="2048"/>
                    <a:pt x="0" y="2042"/>
                    <a:pt x="0" y="2035"/>
                  </a:cubicBezTo>
                  <a:lnTo>
                    <a:pt x="0" y="1856"/>
                  </a:lnTo>
                  <a:cubicBezTo>
                    <a:pt x="0" y="1849"/>
                    <a:pt x="6" y="1843"/>
                    <a:pt x="13" y="1843"/>
                  </a:cubicBezTo>
                  <a:cubicBezTo>
                    <a:pt x="20" y="1843"/>
                    <a:pt x="26" y="1849"/>
                    <a:pt x="26" y="1856"/>
                  </a:cubicBezTo>
                  <a:close/>
                  <a:moveTo>
                    <a:pt x="26" y="2163"/>
                  </a:moveTo>
                  <a:lnTo>
                    <a:pt x="26" y="2342"/>
                  </a:lnTo>
                  <a:cubicBezTo>
                    <a:pt x="26" y="2349"/>
                    <a:pt x="20" y="2355"/>
                    <a:pt x="13" y="2355"/>
                  </a:cubicBezTo>
                  <a:cubicBezTo>
                    <a:pt x="6" y="2355"/>
                    <a:pt x="0" y="2349"/>
                    <a:pt x="0" y="2342"/>
                  </a:cubicBezTo>
                  <a:lnTo>
                    <a:pt x="0" y="2163"/>
                  </a:lnTo>
                  <a:cubicBezTo>
                    <a:pt x="0" y="2156"/>
                    <a:pt x="6" y="2150"/>
                    <a:pt x="13" y="2150"/>
                  </a:cubicBezTo>
                  <a:cubicBezTo>
                    <a:pt x="20" y="2150"/>
                    <a:pt x="26" y="2156"/>
                    <a:pt x="26" y="2163"/>
                  </a:cubicBezTo>
                  <a:close/>
                  <a:moveTo>
                    <a:pt x="26" y="2470"/>
                  </a:moveTo>
                  <a:lnTo>
                    <a:pt x="26" y="2650"/>
                  </a:lnTo>
                  <a:cubicBezTo>
                    <a:pt x="26" y="2657"/>
                    <a:pt x="20" y="2662"/>
                    <a:pt x="13" y="2662"/>
                  </a:cubicBezTo>
                  <a:cubicBezTo>
                    <a:pt x="6" y="2662"/>
                    <a:pt x="0" y="2657"/>
                    <a:pt x="0" y="2650"/>
                  </a:cubicBezTo>
                  <a:lnTo>
                    <a:pt x="0" y="2470"/>
                  </a:lnTo>
                  <a:cubicBezTo>
                    <a:pt x="0" y="2463"/>
                    <a:pt x="6" y="2458"/>
                    <a:pt x="13" y="2458"/>
                  </a:cubicBezTo>
                  <a:cubicBezTo>
                    <a:pt x="20" y="2458"/>
                    <a:pt x="26" y="2463"/>
                    <a:pt x="26" y="2470"/>
                  </a:cubicBezTo>
                  <a:close/>
                  <a:moveTo>
                    <a:pt x="26" y="2778"/>
                  </a:moveTo>
                  <a:lnTo>
                    <a:pt x="26" y="2957"/>
                  </a:lnTo>
                  <a:cubicBezTo>
                    <a:pt x="26" y="2964"/>
                    <a:pt x="20" y="2970"/>
                    <a:pt x="13" y="2970"/>
                  </a:cubicBezTo>
                  <a:cubicBezTo>
                    <a:pt x="6" y="2970"/>
                    <a:pt x="0" y="2964"/>
                    <a:pt x="0" y="2957"/>
                  </a:cubicBezTo>
                  <a:lnTo>
                    <a:pt x="0" y="2778"/>
                  </a:lnTo>
                  <a:cubicBezTo>
                    <a:pt x="0" y="2770"/>
                    <a:pt x="6" y="2765"/>
                    <a:pt x="13" y="2765"/>
                  </a:cubicBezTo>
                  <a:cubicBezTo>
                    <a:pt x="20" y="2765"/>
                    <a:pt x="26" y="2770"/>
                    <a:pt x="26" y="2778"/>
                  </a:cubicBezTo>
                  <a:close/>
                  <a:moveTo>
                    <a:pt x="26" y="3085"/>
                  </a:moveTo>
                  <a:lnTo>
                    <a:pt x="26" y="3264"/>
                  </a:lnTo>
                  <a:cubicBezTo>
                    <a:pt x="26" y="3271"/>
                    <a:pt x="20" y="3277"/>
                    <a:pt x="13" y="3277"/>
                  </a:cubicBezTo>
                  <a:cubicBezTo>
                    <a:pt x="6" y="3277"/>
                    <a:pt x="0" y="3271"/>
                    <a:pt x="0" y="3264"/>
                  </a:cubicBezTo>
                  <a:lnTo>
                    <a:pt x="0" y="3085"/>
                  </a:lnTo>
                  <a:cubicBezTo>
                    <a:pt x="0" y="3078"/>
                    <a:pt x="6" y="3072"/>
                    <a:pt x="13" y="3072"/>
                  </a:cubicBezTo>
                  <a:cubicBezTo>
                    <a:pt x="20" y="3072"/>
                    <a:pt x="26" y="3078"/>
                    <a:pt x="26" y="3085"/>
                  </a:cubicBezTo>
                  <a:close/>
                </a:path>
              </a:pathLst>
            </a:custGeom>
            <a:solidFill>
              <a:srgbClr val="00A64A"/>
            </a:solidFill>
            <a:ln w="7938" cap="flat">
              <a:solidFill>
                <a:srgbClr val="00A64A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47"/>
            <p:cNvSpPr>
              <a:spLocks noChangeShapeType="1"/>
            </p:cNvSpPr>
            <p:nvPr/>
          </p:nvSpPr>
          <p:spPr bwMode="auto">
            <a:xfrm>
              <a:off x="3446463" y="2239963"/>
              <a:ext cx="171450" cy="1587"/>
            </a:xfrm>
            <a:prstGeom prst="line">
              <a:avLst/>
            </a:prstGeom>
            <a:noFill/>
            <a:ln w="31750" cap="rnd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8"/>
            <p:cNvSpPr>
              <a:spLocks/>
            </p:cNvSpPr>
            <p:nvPr/>
          </p:nvSpPr>
          <p:spPr bwMode="auto">
            <a:xfrm>
              <a:off x="3627438" y="2181225"/>
              <a:ext cx="119063" cy="117475"/>
            </a:xfrm>
            <a:custGeom>
              <a:avLst/>
              <a:gdLst/>
              <a:ahLst/>
              <a:cxnLst>
                <a:cxn ang="0">
                  <a:pos x="236" y="118"/>
                </a:cxn>
                <a:cxn ang="0">
                  <a:pos x="0" y="23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6" y="118"/>
                </a:cxn>
              </a:cxnLst>
              <a:rect l="0" t="0" r="r" b="b"/>
              <a:pathLst>
                <a:path w="236" h="236">
                  <a:moveTo>
                    <a:pt x="236" y="118"/>
                  </a:moveTo>
                  <a:lnTo>
                    <a:pt x="0" y="236"/>
                  </a:lnTo>
                  <a:cubicBezTo>
                    <a:pt x="37" y="162"/>
                    <a:pt x="37" y="74"/>
                    <a:pt x="0" y="0"/>
                  </a:cubicBezTo>
                  <a:lnTo>
                    <a:pt x="0" y="0"/>
                  </a:lnTo>
                  <a:lnTo>
                    <a:pt x="236" y="118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5" name="Straight Arrow Connector 134"/>
            <p:cNvCxnSpPr/>
            <p:nvPr/>
          </p:nvCxnSpPr>
          <p:spPr>
            <a:xfrm>
              <a:off x="5629275" y="2924175"/>
              <a:ext cx="3238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6" name="Object 26"/>
            <p:cNvGraphicFramePr>
              <a:graphicFrameLocks noChangeAspect="1"/>
            </p:cNvGraphicFramePr>
            <p:nvPr/>
          </p:nvGraphicFramePr>
          <p:xfrm>
            <a:off x="3360738" y="1752600"/>
            <a:ext cx="477837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91" name="Equation" r:id="rId23" imgW="330120" imgH="253800" progId="Equation.DSMT4">
                    <p:embed/>
                  </p:oleObj>
                </mc:Choice>
                <mc:Fallback>
                  <p:oleObj name="Equation" r:id="rId23" imgW="330120" imgH="2538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738" y="1752600"/>
                          <a:ext cx="477837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ct 27"/>
            <p:cNvGraphicFramePr>
              <a:graphicFrameLocks noChangeAspect="1"/>
            </p:cNvGraphicFramePr>
            <p:nvPr/>
          </p:nvGraphicFramePr>
          <p:xfrm>
            <a:off x="3308350" y="31734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92" name="Equation" r:id="rId25" imgW="114120" imgH="126720" progId="Equation.DSMT4">
                    <p:embed/>
                  </p:oleObj>
                </mc:Choice>
                <mc:Fallback>
                  <p:oleObj name="Equation" r:id="rId25" imgW="114120" imgH="12672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8350" y="31734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Object 28"/>
            <p:cNvGraphicFramePr>
              <a:graphicFrameLocks noChangeAspect="1"/>
            </p:cNvGraphicFramePr>
            <p:nvPr/>
          </p:nvGraphicFramePr>
          <p:xfrm>
            <a:off x="3259138" y="2284413"/>
            <a:ext cx="22701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93" name="Equation" r:id="rId27" imgW="139680" imgH="139680" progId="Equation.DSMT4">
                    <p:embed/>
                  </p:oleObj>
                </mc:Choice>
                <mc:Fallback>
                  <p:oleObj name="Equation" r:id="rId27" imgW="139680" imgH="13968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9138" y="2284413"/>
                          <a:ext cx="227012" cy="227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" name="Object 17"/>
            <p:cNvGraphicFramePr>
              <a:graphicFrameLocks noChangeAspect="1"/>
            </p:cNvGraphicFramePr>
            <p:nvPr/>
          </p:nvGraphicFramePr>
          <p:xfrm>
            <a:off x="3268663" y="2667000"/>
            <a:ext cx="227012" cy="16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94" name="Equation" r:id="rId29" imgW="139680" imgH="101520" progId="Equation.DSMT4">
                    <p:embed/>
                  </p:oleObj>
                </mc:Choice>
                <mc:Fallback>
                  <p:oleObj name="Equation" r:id="rId29" imgW="139680" imgH="10152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2667000"/>
                          <a:ext cx="227012" cy="16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" name="Object 19"/>
            <p:cNvGraphicFramePr>
              <a:graphicFrameLocks noChangeAspect="1"/>
            </p:cNvGraphicFramePr>
            <p:nvPr/>
          </p:nvGraphicFramePr>
          <p:xfrm>
            <a:off x="5338763" y="3157538"/>
            <a:ext cx="481012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95" name="Equation" r:id="rId31" imgW="342720" imgH="177480" progId="Equation.DSMT4">
                    <p:embed/>
                  </p:oleObj>
                </mc:Choice>
                <mc:Fallback>
                  <p:oleObj name="Equation" r:id="rId31" imgW="342720" imgH="17748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763" y="3157538"/>
                          <a:ext cx="481012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1" name="Object 20"/>
            <p:cNvGraphicFramePr>
              <a:graphicFrameLocks noChangeAspect="1"/>
            </p:cNvGraphicFramePr>
            <p:nvPr/>
          </p:nvGraphicFramePr>
          <p:xfrm>
            <a:off x="6080125" y="2830513"/>
            <a:ext cx="160338" cy="179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96" name="Equation" r:id="rId33" imgW="114120" imgH="126720" progId="Equation.DSMT4">
                    <p:embed/>
                  </p:oleObj>
                </mc:Choice>
                <mc:Fallback>
                  <p:oleObj name="Equation" r:id="rId33" imgW="114120" imgH="12672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0125" y="2830513"/>
                          <a:ext cx="160338" cy="179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Object 7"/>
            <p:cNvGraphicFramePr>
              <a:graphicFrameLocks noChangeAspect="1"/>
            </p:cNvGraphicFramePr>
            <p:nvPr/>
          </p:nvGraphicFramePr>
          <p:xfrm>
            <a:off x="5308600" y="2405063"/>
            <a:ext cx="3159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97" name="Equation" r:id="rId35" imgW="203040" imgH="228600" progId="Equation.DSMT4">
                    <p:embed/>
                  </p:oleObj>
                </mc:Choice>
                <mc:Fallback>
                  <p:oleObj name="Equation" r:id="rId35" imgW="203040" imgH="2286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8600" y="2405063"/>
                          <a:ext cx="315913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ct 22"/>
            <p:cNvGraphicFramePr>
              <a:graphicFrameLocks noChangeAspect="1"/>
            </p:cNvGraphicFramePr>
            <p:nvPr/>
          </p:nvGraphicFramePr>
          <p:xfrm>
            <a:off x="3636963" y="2390775"/>
            <a:ext cx="517525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898" name="Equation" r:id="rId37" imgW="355320" imgH="253800" progId="Equation.DSMT4">
                    <p:embed/>
                  </p:oleObj>
                </mc:Choice>
                <mc:Fallback>
                  <p:oleObj name="Equation" r:id="rId37" imgW="355320" imgH="2538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6963" y="2390775"/>
                          <a:ext cx="517525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ext Box 199"/>
          <p:cNvSpPr txBox="1">
            <a:spLocks noChangeArrowheads="1"/>
          </p:cNvSpPr>
          <p:nvPr/>
        </p:nvSpPr>
        <p:spPr bwMode="auto">
          <a:xfrm>
            <a:off x="357188" y="1065213"/>
            <a:ext cx="8408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 high frequency,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discontinuity effects 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can become important. 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17550" y="81624"/>
            <a:ext cx="7872413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Limitations of Transmission-Line Theory</a:t>
            </a:r>
          </a:p>
        </p:txBody>
      </p:sp>
      <p:pic>
        <p:nvPicPr>
          <p:cNvPr id="219139" name="Picture 2" descr="cable terminus align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150" y="2516188"/>
            <a:ext cx="2789238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4784725" y="2976563"/>
            <a:ext cx="1817688" cy="488950"/>
          </a:xfrm>
          <a:prstGeom prst="rect">
            <a:avLst/>
          </a:prstGeom>
          <a:solidFill>
            <a:srgbClr val="FFF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141" name="TextBox 34"/>
          <p:cNvSpPr txBox="1">
            <a:spLocks noChangeArrowheads="1"/>
          </p:cNvSpPr>
          <p:nvPr/>
        </p:nvSpPr>
        <p:spPr bwMode="auto">
          <a:xfrm>
            <a:off x="5348288" y="3019425"/>
            <a:ext cx="723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Arial" pitchFamily="34" charset="0"/>
                <a:cs typeface="Arial" pitchFamily="34" charset="0"/>
              </a:rPr>
              <a:t>Bend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4902200" y="2998788"/>
            <a:ext cx="350838" cy="1381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987675" y="2435225"/>
            <a:ext cx="1052513" cy="828675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3646488" y="2990850"/>
            <a:ext cx="382587" cy="301625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35563" y="2233613"/>
            <a:ext cx="860425" cy="1587"/>
          </a:xfrm>
          <a:prstGeom prst="straightConnector1">
            <a:avLst/>
          </a:prstGeom>
          <a:ln w="38100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146" name="TextBox 45"/>
          <p:cNvSpPr txBox="1">
            <a:spLocks noChangeArrowheads="1"/>
          </p:cNvSpPr>
          <p:nvPr/>
        </p:nvSpPr>
        <p:spPr bwMode="auto">
          <a:xfrm>
            <a:off x="2455863" y="2360613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I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ncident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147" name="TextBox 46"/>
          <p:cNvSpPr txBox="1">
            <a:spLocks noChangeArrowheads="1"/>
          </p:cNvSpPr>
          <p:nvPr/>
        </p:nvSpPr>
        <p:spPr bwMode="auto">
          <a:xfrm>
            <a:off x="2916238" y="3511550"/>
            <a:ext cx="11592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R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eflected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148" name="TextBox 47"/>
          <p:cNvSpPr txBox="1">
            <a:spLocks noChangeArrowheads="1"/>
          </p:cNvSpPr>
          <p:nvPr/>
        </p:nvSpPr>
        <p:spPr bwMode="auto">
          <a:xfrm>
            <a:off x="5100638" y="1762125"/>
            <a:ext cx="1394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latin typeface="Arial" pitchFamily="34" charset="0"/>
                <a:cs typeface="Arial" pitchFamily="34" charset="0"/>
              </a:rPr>
              <a:t>T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ransmitted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9149" name="TextBox 48"/>
          <p:cNvSpPr txBox="1">
            <a:spLocks noChangeArrowheads="1"/>
          </p:cNvSpPr>
          <p:nvPr/>
        </p:nvSpPr>
        <p:spPr bwMode="auto">
          <a:xfrm>
            <a:off x="1919288" y="4543425"/>
            <a:ext cx="550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simple TL model does not account for the bend.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16200000" flipH="1">
            <a:off x="4226719" y="5391944"/>
            <a:ext cx="850900" cy="106362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grpSp>
        <p:nvGrpSpPr>
          <p:cNvPr id="2" name="Group 58"/>
          <p:cNvGrpSpPr/>
          <p:nvPr/>
        </p:nvGrpSpPr>
        <p:grpSpPr>
          <a:xfrm>
            <a:off x="1671638" y="5043488"/>
            <a:ext cx="5935662" cy="1365252"/>
            <a:chOff x="1671638" y="5043488"/>
            <a:chExt cx="5935662" cy="1365252"/>
          </a:xfrm>
        </p:grpSpPr>
        <p:sp>
          <p:nvSpPr>
            <p:cNvPr id="219155" name="Freeform 283"/>
            <p:cNvSpPr>
              <a:spLocks/>
            </p:cNvSpPr>
            <p:nvPr/>
          </p:nvSpPr>
          <p:spPr bwMode="auto">
            <a:xfrm>
              <a:off x="2447925" y="5637215"/>
              <a:ext cx="4545013" cy="42863"/>
            </a:xfrm>
            <a:custGeom>
              <a:avLst/>
              <a:gdLst>
                <a:gd name="T0" fmla="*/ 0 w 3222"/>
                <a:gd name="T1" fmla="*/ 0 h 1"/>
                <a:gd name="T2" fmla="*/ 3184064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56" name="Freeform 284"/>
            <p:cNvSpPr>
              <a:spLocks/>
            </p:cNvSpPr>
            <p:nvPr/>
          </p:nvSpPr>
          <p:spPr bwMode="auto">
            <a:xfrm flipV="1">
              <a:off x="1779588" y="6334127"/>
              <a:ext cx="5218113" cy="42863"/>
            </a:xfrm>
            <a:custGeom>
              <a:avLst/>
              <a:gdLst>
                <a:gd name="T0" fmla="*/ 0 w 3222"/>
                <a:gd name="T1" fmla="*/ 0 h 1"/>
                <a:gd name="T2" fmla="*/ 5533855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157" name="Rectangle 285"/>
            <p:cNvSpPr>
              <a:spLocks noChangeArrowheads="1"/>
            </p:cNvSpPr>
            <p:nvPr/>
          </p:nvSpPr>
          <p:spPr bwMode="auto">
            <a:xfrm>
              <a:off x="6880225" y="5826127"/>
              <a:ext cx="2159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sp>
          <p:nvSpPr>
            <p:cNvPr id="219158" name="Line 286"/>
            <p:cNvSpPr>
              <a:spLocks noChangeShapeType="1"/>
            </p:cNvSpPr>
            <p:nvPr/>
          </p:nvSpPr>
          <p:spPr bwMode="auto">
            <a:xfrm>
              <a:off x="6994525" y="5635627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59" name="Line 287"/>
            <p:cNvSpPr>
              <a:spLocks noChangeShapeType="1"/>
            </p:cNvSpPr>
            <p:nvPr/>
          </p:nvSpPr>
          <p:spPr bwMode="auto">
            <a:xfrm flipH="1">
              <a:off x="6994525" y="614204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0" name="Rectangle 289"/>
            <p:cNvSpPr>
              <a:spLocks noChangeArrowheads="1"/>
            </p:cNvSpPr>
            <p:nvPr/>
          </p:nvSpPr>
          <p:spPr bwMode="auto">
            <a:xfrm>
              <a:off x="2116138" y="5546727"/>
              <a:ext cx="393700" cy="177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sp>
          <p:nvSpPr>
            <p:cNvPr id="219161" name="Line 290"/>
            <p:cNvSpPr>
              <a:spLocks noChangeShapeType="1"/>
            </p:cNvSpPr>
            <p:nvPr/>
          </p:nvSpPr>
          <p:spPr bwMode="auto">
            <a:xfrm flipH="1">
              <a:off x="1747838" y="5635627"/>
              <a:ext cx="35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62" name="Oval 291"/>
            <p:cNvSpPr>
              <a:spLocks noChangeArrowheads="1"/>
            </p:cNvSpPr>
            <p:nvPr/>
          </p:nvSpPr>
          <p:spPr bwMode="auto">
            <a:xfrm>
              <a:off x="2928938" y="559911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sp>
          <p:nvSpPr>
            <p:cNvPr id="219163" name="Oval 292"/>
            <p:cNvSpPr>
              <a:spLocks noChangeArrowheads="1"/>
            </p:cNvSpPr>
            <p:nvPr/>
          </p:nvSpPr>
          <p:spPr bwMode="auto">
            <a:xfrm>
              <a:off x="2903538" y="633254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3" name="Group 294"/>
            <p:cNvGrpSpPr>
              <a:grpSpLocks/>
            </p:cNvGrpSpPr>
            <p:nvPr/>
          </p:nvGrpSpPr>
          <p:grpSpPr bwMode="auto">
            <a:xfrm>
              <a:off x="1671638" y="5597527"/>
              <a:ext cx="266700" cy="800100"/>
              <a:chOff x="1432" y="1440"/>
              <a:chExt cx="168" cy="504"/>
            </a:xfrm>
          </p:grpSpPr>
          <p:sp>
            <p:nvSpPr>
              <p:cNvPr id="219168" name="Oval 295"/>
              <p:cNvSpPr>
                <a:spLocks noChangeArrowheads="1"/>
              </p:cNvSpPr>
              <p:nvPr/>
            </p:nvSpPr>
            <p:spPr bwMode="auto">
              <a:xfrm>
                <a:off x="1487" y="189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219169" name="Oval 296"/>
              <p:cNvSpPr>
                <a:spLocks noChangeArrowheads="1"/>
              </p:cNvSpPr>
              <p:nvPr/>
            </p:nvSpPr>
            <p:spPr bwMode="auto">
              <a:xfrm>
                <a:off x="1487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219170" name="Oval 297"/>
              <p:cNvSpPr>
                <a:spLocks noChangeArrowheads="1"/>
              </p:cNvSpPr>
              <p:nvPr/>
            </p:nvSpPr>
            <p:spPr bwMode="auto">
              <a:xfrm>
                <a:off x="1432" y="1616"/>
                <a:ext cx="168" cy="16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219171" name="Line 298"/>
              <p:cNvSpPr>
                <a:spLocks noChangeShapeType="1"/>
              </p:cNvSpPr>
              <p:nvPr/>
            </p:nvSpPr>
            <p:spPr bwMode="auto">
              <a:xfrm>
                <a:off x="1504" y="1464"/>
                <a:ext cx="0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72" name="Line 299"/>
              <p:cNvSpPr>
                <a:spLocks noChangeShapeType="1"/>
              </p:cNvSpPr>
              <p:nvPr/>
            </p:nvSpPr>
            <p:spPr bwMode="auto">
              <a:xfrm>
                <a:off x="1504" y="178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99012" name="Object 4"/>
            <p:cNvGraphicFramePr>
              <a:graphicFrameLocks noChangeAspect="1"/>
            </p:cNvGraphicFramePr>
            <p:nvPr/>
          </p:nvGraphicFramePr>
          <p:xfrm>
            <a:off x="7234238" y="5767388"/>
            <a:ext cx="373062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348" name="Equation" r:id="rId5" imgW="203040" imgH="228600" progId="Equation.DSMT4">
                    <p:embed/>
                  </p:oleObj>
                </mc:Choice>
                <mc:Fallback>
                  <p:oleObj name="Equation" r:id="rId5" imgW="20304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4238" y="5767388"/>
                          <a:ext cx="373062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9013" name="Object 5"/>
            <p:cNvGraphicFramePr>
              <a:graphicFrameLocks noChangeAspect="1"/>
            </p:cNvGraphicFramePr>
            <p:nvPr/>
          </p:nvGraphicFramePr>
          <p:xfrm>
            <a:off x="3625850" y="5776913"/>
            <a:ext cx="3492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349" name="Equation" r:id="rId7" imgW="190440" imgH="228600" progId="Equation.DSMT4">
                    <p:embed/>
                  </p:oleObj>
                </mc:Choice>
                <mc:Fallback>
                  <p:oleObj name="Equation" r:id="rId7" imgW="190440" imgH="228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850" y="5776913"/>
                          <a:ext cx="34925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9014" name="Object 6"/>
            <p:cNvGraphicFramePr>
              <a:graphicFrameLocks noChangeAspect="1"/>
            </p:cNvGraphicFramePr>
            <p:nvPr/>
          </p:nvGraphicFramePr>
          <p:xfrm>
            <a:off x="1751013" y="5043488"/>
            <a:ext cx="442912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350" name="Equation" r:id="rId9" imgW="241200" imgH="228600" progId="Equation.DSMT4">
                    <p:embed/>
                  </p:oleObj>
                </mc:Choice>
                <mc:Fallback>
                  <p:oleObj name="Equation" r:id="rId9" imgW="24120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1013" y="5043488"/>
                          <a:ext cx="442912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9015" name="Object 7"/>
            <p:cNvGraphicFramePr>
              <a:graphicFrameLocks noChangeAspect="1"/>
            </p:cNvGraphicFramePr>
            <p:nvPr/>
          </p:nvGraphicFramePr>
          <p:xfrm>
            <a:off x="1719263" y="5862196"/>
            <a:ext cx="185737" cy="184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351" name="Equation" r:id="rId11" imgW="139680" imgH="139680" progId="Equation.DSMT4">
                    <p:embed/>
                  </p:oleObj>
                </mc:Choice>
                <mc:Fallback>
                  <p:oleObj name="Equation" r:id="rId11" imgW="139680" imgH="1396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9263" y="5862196"/>
                          <a:ext cx="185737" cy="1845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9016" name="Object 8"/>
            <p:cNvGraphicFramePr>
              <a:graphicFrameLocks noChangeAspect="1"/>
            </p:cNvGraphicFramePr>
            <p:nvPr/>
          </p:nvGraphicFramePr>
          <p:xfrm>
            <a:off x="1719263" y="6030913"/>
            <a:ext cx="185737" cy="133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9352" name="Equation" r:id="rId13" imgW="139680" imgH="101520" progId="Equation.DSMT4">
                    <p:embed/>
                  </p:oleObj>
                </mc:Choice>
                <mc:Fallback>
                  <p:oleObj name="Equation" r:id="rId13" imgW="139680" imgH="10152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9263" y="6030913"/>
                          <a:ext cx="185737" cy="133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ext Box 199"/>
          <p:cNvSpPr txBox="1">
            <a:spLocks noChangeArrowheads="1"/>
          </p:cNvSpPr>
          <p:nvPr/>
        </p:nvSpPr>
        <p:spPr bwMode="auto">
          <a:xfrm>
            <a:off x="357188" y="1065213"/>
            <a:ext cx="84089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At high frequency, </a:t>
            </a:r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radiation effects 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en-US" sz="20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also become 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important. </a:t>
            </a:r>
          </a:p>
        </p:txBody>
      </p:sp>
      <p:sp>
        <p:nvSpPr>
          <p:cNvPr id="221186" name="Text Box 199"/>
          <p:cNvSpPr txBox="1">
            <a:spLocks noChangeArrowheads="1"/>
          </p:cNvSpPr>
          <p:nvPr/>
        </p:nvSpPr>
        <p:spPr bwMode="auto">
          <a:xfrm>
            <a:off x="2773363" y="4713288"/>
            <a:ext cx="3405187" cy="400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latin typeface="Arial" pitchFamily="34" charset="0"/>
                <a:cs typeface="Arial" pitchFamily="34" charset="0"/>
              </a:rPr>
              <a:t>When will radiation occur?</a:t>
            </a:r>
          </a:p>
        </p:txBody>
      </p:sp>
      <p:sp>
        <p:nvSpPr>
          <p:cNvPr id="221187" name="Text Box 199"/>
          <p:cNvSpPr txBox="1">
            <a:spLocks noChangeArrowheads="1"/>
          </p:cNvSpPr>
          <p:nvPr/>
        </p:nvSpPr>
        <p:spPr bwMode="auto">
          <a:xfrm>
            <a:off x="649288" y="1727200"/>
            <a:ext cx="7826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We want energy to travel from the generator to the load, without radiating. 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319088" y="103220"/>
            <a:ext cx="8378825" cy="52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Limitations of Transmission-Line Theory (cont.)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25386" y="5248894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This is explored next.</a:t>
            </a:r>
            <a:endParaRPr lang="en-US" b="0" dirty="0"/>
          </a:p>
        </p:txBody>
      </p:sp>
      <p:grpSp>
        <p:nvGrpSpPr>
          <p:cNvPr id="2" name="Group 30"/>
          <p:cNvGrpSpPr/>
          <p:nvPr/>
        </p:nvGrpSpPr>
        <p:grpSpPr>
          <a:xfrm>
            <a:off x="1719263" y="2586038"/>
            <a:ext cx="5935662" cy="1365252"/>
            <a:chOff x="1671638" y="5043488"/>
            <a:chExt cx="5935662" cy="1365252"/>
          </a:xfrm>
        </p:grpSpPr>
        <p:sp>
          <p:nvSpPr>
            <p:cNvPr id="53" name="Freeform 283"/>
            <p:cNvSpPr>
              <a:spLocks/>
            </p:cNvSpPr>
            <p:nvPr/>
          </p:nvSpPr>
          <p:spPr bwMode="auto">
            <a:xfrm>
              <a:off x="2447925" y="5637215"/>
              <a:ext cx="4545013" cy="42863"/>
            </a:xfrm>
            <a:custGeom>
              <a:avLst/>
              <a:gdLst>
                <a:gd name="T0" fmla="*/ 0 w 3222"/>
                <a:gd name="T1" fmla="*/ 0 h 1"/>
                <a:gd name="T2" fmla="*/ 3184064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284"/>
            <p:cNvSpPr>
              <a:spLocks/>
            </p:cNvSpPr>
            <p:nvPr/>
          </p:nvSpPr>
          <p:spPr bwMode="auto">
            <a:xfrm flipV="1">
              <a:off x="1779588" y="6334127"/>
              <a:ext cx="5218113" cy="42863"/>
            </a:xfrm>
            <a:custGeom>
              <a:avLst/>
              <a:gdLst>
                <a:gd name="T0" fmla="*/ 0 w 3222"/>
                <a:gd name="T1" fmla="*/ 0 h 1"/>
                <a:gd name="T2" fmla="*/ 5533855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285"/>
            <p:cNvSpPr>
              <a:spLocks noChangeArrowheads="1"/>
            </p:cNvSpPr>
            <p:nvPr/>
          </p:nvSpPr>
          <p:spPr bwMode="auto">
            <a:xfrm>
              <a:off x="6880225" y="5826127"/>
              <a:ext cx="2159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sp>
          <p:nvSpPr>
            <p:cNvPr id="56" name="Line 286"/>
            <p:cNvSpPr>
              <a:spLocks noChangeShapeType="1"/>
            </p:cNvSpPr>
            <p:nvPr/>
          </p:nvSpPr>
          <p:spPr bwMode="auto">
            <a:xfrm>
              <a:off x="6994525" y="5635627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87"/>
            <p:cNvSpPr>
              <a:spLocks noChangeShapeType="1"/>
            </p:cNvSpPr>
            <p:nvPr/>
          </p:nvSpPr>
          <p:spPr bwMode="auto">
            <a:xfrm flipH="1">
              <a:off x="6994525" y="614204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289"/>
            <p:cNvSpPr>
              <a:spLocks noChangeArrowheads="1"/>
            </p:cNvSpPr>
            <p:nvPr/>
          </p:nvSpPr>
          <p:spPr bwMode="auto">
            <a:xfrm>
              <a:off x="2116138" y="5546727"/>
              <a:ext cx="393700" cy="177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sp>
          <p:nvSpPr>
            <p:cNvPr id="59" name="Line 290"/>
            <p:cNvSpPr>
              <a:spLocks noChangeShapeType="1"/>
            </p:cNvSpPr>
            <p:nvPr/>
          </p:nvSpPr>
          <p:spPr bwMode="auto">
            <a:xfrm flipH="1">
              <a:off x="1747838" y="5635627"/>
              <a:ext cx="35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Oval 291"/>
            <p:cNvSpPr>
              <a:spLocks noChangeArrowheads="1"/>
            </p:cNvSpPr>
            <p:nvPr/>
          </p:nvSpPr>
          <p:spPr bwMode="auto">
            <a:xfrm>
              <a:off x="2928938" y="559911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sp>
          <p:nvSpPr>
            <p:cNvPr id="61" name="Oval 292"/>
            <p:cNvSpPr>
              <a:spLocks noChangeArrowheads="1"/>
            </p:cNvSpPr>
            <p:nvPr/>
          </p:nvSpPr>
          <p:spPr bwMode="auto">
            <a:xfrm>
              <a:off x="2903538" y="633254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grpSp>
          <p:nvGrpSpPr>
            <p:cNvPr id="3" name="Group 294"/>
            <p:cNvGrpSpPr>
              <a:grpSpLocks/>
            </p:cNvGrpSpPr>
            <p:nvPr/>
          </p:nvGrpSpPr>
          <p:grpSpPr bwMode="auto">
            <a:xfrm>
              <a:off x="1671638" y="5597527"/>
              <a:ext cx="266700" cy="800100"/>
              <a:chOff x="1432" y="1440"/>
              <a:chExt cx="168" cy="504"/>
            </a:xfrm>
          </p:grpSpPr>
          <p:sp>
            <p:nvSpPr>
              <p:cNvPr id="68" name="Oval 295"/>
              <p:cNvSpPr>
                <a:spLocks noChangeArrowheads="1"/>
              </p:cNvSpPr>
              <p:nvPr/>
            </p:nvSpPr>
            <p:spPr bwMode="auto">
              <a:xfrm>
                <a:off x="1487" y="1896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69" name="Oval 296"/>
              <p:cNvSpPr>
                <a:spLocks noChangeArrowheads="1"/>
              </p:cNvSpPr>
              <p:nvPr/>
            </p:nvSpPr>
            <p:spPr bwMode="auto">
              <a:xfrm>
                <a:off x="1487" y="1440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70" name="Oval 297"/>
              <p:cNvSpPr>
                <a:spLocks noChangeArrowheads="1"/>
              </p:cNvSpPr>
              <p:nvPr/>
            </p:nvSpPr>
            <p:spPr bwMode="auto">
              <a:xfrm>
                <a:off x="1432" y="1616"/>
                <a:ext cx="168" cy="16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b="0">
                  <a:latin typeface="Calibri" pitchFamily="34" charset="0"/>
                </a:endParaRPr>
              </a:p>
            </p:txBody>
          </p:sp>
          <p:sp>
            <p:nvSpPr>
              <p:cNvPr id="71" name="Line 298"/>
              <p:cNvSpPr>
                <a:spLocks noChangeShapeType="1"/>
              </p:cNvSpPr>
              <p:nvPr/>
            </p:nvSpPr>
            <p:spPr bwMode="auto">
              <a:xfrm>
                <a:off x="1504" y="1464"/>
                <a:ext cx="0" cy="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299"/>
              <p:cNvSpPr>
                <a:spLocks noChangeShapeType="1"/>
              </p:cNvSpPr>
              <p:nvPr/>
            </p:nvSpPr>
            <p:spPr bwMode="auto">
              <a:xfrm>
                <a:off x="1504" y="178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3" name="Object 4"/>
            <p:cNvGraphicFramePr>
              <a:graphicFrameLocks noChangeAspect="1"/>
            </p:cNvGraphicFramePr>
            <p:nvPr/>
          </p:nvGraphicFramePr>
          <p:xfrm>
            <a:off x="7234238" y="5767388"/>
            <a:ext cx="373062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72" name="Equation" r:id="rId4" imgW="203040" imgH="228600" progId="Equation.DSMT4">
                    <p:embed/>
                  </p:oleObj>
                </mc:Choice>
                <mc:Fallback>
                  <p:oleObj name="Equation" r:id="rId4" imgW="20304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4238" y="5767388"/>
                          <a:ext cx="373062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3625850" y="5776913"/>
            <a:ext cx="3492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73" name="Equation" r:id="rId6" imgW="190440" imgH="228600" progId="Equation.DSMT4">
                    <p:embed/>
                  </p:oleObj>
                </mc:Choice>
                <mc:Fallback>
                  <p:oleObj name="Equation" r:id="rId6" imgW="190440" imgH="2286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850" y="5776913"/>
                          <a:ext cx="34925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"/>
            <p:cNvGraphicFramePr>
              <a:graphicFrameLocks noChangeAspect="1"/>
            </p:cNvGraphicFramePr>
            <p:nvPr/>
          </p:nvGraphicFramePr>
          <p:xfrm>
            <a:off x="1751013" y="5043488"/>
            <a:ext cx="442912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74" name="Equation" r:id="rId8" imgW="241200" imgH="228600" progId="Equation.DSMT4">
                    <p:embed/>
                  </p:oleObj>
                </mc:Choice>
                <mc:Fallback>
                  <p:oleObj name="Equation" r:id="rId8" imgW="24120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1013" y="5043488"/>
                          <a:ext cx="442912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7"/>
            <p:cNvGraphicFramePr>
              <a:graphicFrameLocks noChangeAspect="1"/>
            </p:cNvGraphicFramePr>
            <p:nvPr/>
          </p:nvGraphicFramePr>
          <p:xfrm>
            <a:off x="1719263" y="5862196"/>
            <a:ext cx="185737" cy="184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75" name="Equation" r:id="rId10" imgW="139680" imgH="139680" progId="Equation.DSMT4">
                    <p:embed/>
                  </p:oleObj>
                </mc:Choice>
                <mc:Fallback>
                  <p:oleObj name="Equation" r:id="rId10" imgW="139680" imgH="13968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9263" y="5862196"/>
                          <a:ext cx="185737" cy="1845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8"/>
            <p:cNvGraphicFramePr>
              <a:graphicFrameLocks noChangeAspect="1"/>
            </p:cNvGraphicFramePr>
            <p:nvPr/>
          </p:nvGraphicFramePr>
          <p:xfrm>
            <a:off x="1719263" y="6030913"/>
            <a:ext cx="185737" cy="133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76" name="Equation" r:id="rId12" imgW="139680" imgH="101520" progId="Equation.DSMT4">
                    <p:embed/>
                  </p:oleObj>
                </mc:Choice>
                <mc:Fallback>
                  <p:oleObj name="Equation" r:id="rId12" imgW="139680" imgH="10152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9263" y="6030913"/>
                          <a:ext cx="185737" cy="133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2" name="Text Box 199"/>
          <p:cNvSpPr txBox="1">
            <a:spLocks noChangeArrowheads="1"/>
          </p:cNvSpPr>
          <p:nvPr/>
        </p:nvSpPr>
        <p:spPr bwMode="auto">
          <a:xfrm>
            <a:off x="285750" y="1665288"/>
            <a:ext cx="8553450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coaxial cable is a perfectly shielded system – there is never any radiation at any frequency,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 long as the metal thickness is large compared with a skin depth.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133" name="Text Box 199"/>
          <p:cNvSpPr txBox="1">
            <a:spLocks noChangeArrowheads="1"/>
          </p:cNvSpPr>
          <p:nvPr/>
        </p:nvSpPr>
        <p:spPr bwMode="auto">
          <a:xfrm>
            <a:off x="609600" y="3429000"/>
            <a:ext cx="2505075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fields are confined to the region between the two conductors.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319088" y="92587"/>
            <a:ext cx="8378825" cy="52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Limitations of Transmission-Line Theory (cont.)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69425" y="876053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Coaxial Cable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5" name="Group 26"/>
          <p:cNvGrpSpPr/>
          <p:nvPr/>
        </p:nvGrpSpPr>
        <p:grpSpPr>
          <a:xfrm>
            <a:off x="4167188" y="3109913"/>
            <a:ext cx="3227387" cy="2354262"/>
            <a:chOff x="4167188" y="3109913"/>
            <a:chExt cx="3227387" cy="2354262"/>
          </a:xfrm>
        </p:grpSpPr>
        <p:sp>
          <p:nvSpPr>
            <p:cNvPr id="176137" name="Oval 15"/>
            <p:cNvSpPr>
              <a:spLocks noChangeArrowheads="1"/>
            </p:cNvSpPr>
            <p:nvPr/>
          </p:nvSpPr>
          <p:spPr bwMode="auto">
            <a:xfrm>
              <a:off x="4841875" y="3976688"/>
              <a:ext cx="1012825" cy="1195387"/>
            </a:xfrm>
            <a:prstGeom prst="ellipse">
              <a:avLst/>
            </a:prstGeom>
            <a:solidFill>
              <a:srgbClr val="EAEAEA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sp>
          <p:nvSpPr>
            <p:cNvPr id="176138" name="Line 16"/>
            <p:cNvSpPr>
              <a:spLocks noChangeShapeType="1"/>
            </p:cNvSpPr>
            <p:nvPr/>
          </p:nvSpPr>
          <p:spPr bwMode="auto">
            <a:xfrm flipV="1">
              <a:off x="5143500" y="3109913"/>
              <a:ext cx="1600200" cy="915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139" name="Line 17"/>
            <p:cNvSpPr>
              <a:spLocks noChangeShapeType="1"/>
            </p:cNvSpPr>
            <p:nvPr/>
          </p:nvSpPr>
          <p:spPr bwMode="auto">
            <a:xfrm flipV="1">
              <a:off x="5640388" y="3829050"/>
              <a:ext cx="1754187" cy="12430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140" name="Line 18"/>
            <p:cNvSpPr>
              <a:spLocks noChangeShapeType="1"/>
            </p:cNvSpPr>
            <p:nvPr/>
          </p:nvSpPr>
          <p:spPr bwMode="auto">
            <a:xfrm flipV="1">
              <a:off x="5218113" y="4078288"/>
              <a:ext cx="422275" cy="249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141" name="Line 19"/>
            <p:cNvSpPr>
              <a:spLocks noChangeShapeType="1"/>
            </p:cNvSpPr>
            <p:nvPr/>
          </p:nvSpPr>
          <p:spPr bwMode="auto">
            <a:xfrm flipV="1">
              <a:off x="5543550" y="4471988"/>
              <a:ext cx="450850" cy="3143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142" name="Line 20"/>
            <p:cNvSpPr>
              <a:spLocks noChangeShapeType="1"/>
            </p:cNvSpPr>
            <p:nvPr/>
          </p:nvSpPr>
          <p:spPr bwMode="auto">
            <a:xfrm flipV="1">
              <a:off x="5680075" y="3292475"/>
              <a:ext cx="1216025" cy="7604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76130" name="Object 28"/>
            <p:cNvGraphicFramePr>
              <a:graphicFrameLocks noChangeAspect="1"/>
            </p:cNvGraphicFramePr>
            <p:nvPr/>
          </p:nvGraphicFramePr>
          <p:xfrm>
            <a:off x="4868863" y="4349750"/>
            <a:ext cx="2032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386" name="Equation" r:id="rId4" imgW="164880" imgH="228600" progId="Equation.DSMT4">
                    <p:embed/>
                  </p:oleObj>
                </mc:Choice>
                <mc:Fallback>
                  <p:oleObj name="Equation" r:id="rId4" imgW="164880" imgH="2286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8863" y="4349750"/>
                          <a:ext cx="203200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6143" name="Oval 22"/>
            <p:cNvSpPr>
              <a:spLocks noChangeArrowheads="1"/>
            </p:cNvSpPr>
            <p:nvPr/>
          </p:nvSpPr>
          <p:spPr bwMode="auto">
            <a:xfrm>
              <a:off x="5091113" y="4271963"/>
              <a:ext cx="539750" cy="604837"/>
            </a:xfrm>
            <a:prstGeom prst="ellipse">
              <a:avLst/>
            </a:prstGeom>
            <a:solidFill>
              <a:srgbClr val="FF9933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sp>
          <p:nvSpPr>
            <p:cNvPr id="176144" name="Line 23"/>
            <p:cNvSpPr>
              <a:spLocks noChangeShapeType="1"/>
            </p:cNvSpPr>
            <p:nvPr/>
          </p:nvSpPr>
          <p:spPr bwMode="auto">
            <a:xfrm flipV="1">
              <a:off x="6027738" y="3713163"/>
              <a:ext cx="1109662" cy="741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145" name="Line 24"/>
            <p:cNvSpPr>
              <a:spLocks noChangeShapeType="1"/>
            </p:cNvSpPr>
            <p:nvPr/>
          </p:nvSpPr>
          <p:spPr bwMode="auto">
            <a:xfrm>
              <a:off x="5368163" y="4555363"/>
              <a:ext cx="106362" cy="255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146" name="Line 25"/>
            <p:cNvSpPr>
              <a:spLocks noChangeShapeType="1"/>
            </p:cNvSpPr>
            <p:nvPr/>
          </p:nvSpPr>
          <p:spPr bwMode="auto">
            <a:xfrm flipH="1">
              <a:off x="5187950" y="4552125"/>
              <a:ext cx="179387" cy="5413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149" name="Line 28"/>
            <p:cNvSpPr>
              <a:spLocks noChangeShapeType="1"/>
            </p:cNvSpPr>
            <p:nvPr/>
          </p:nvSpPr>
          <p:spPr bwMode="auto">
            <a:xfrm flipH="1">
              <a:off x="4433888" y="4554538"/>
              <a:ext cx="920750" cy="671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" name="Object 28"/>
            <p:cNvGraphicFramePr>
              <a:graphicFrameLocks noChangeAspect="1"/>
            </p:cNvGraphicFramePr>
            <p:nvPr/>
          </p:nvGraphicFramePr>
          <p:xfrm>
            <a:off x="5426075" y="4492625"/>
            <a:ext cx="155575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387" name="Equation" r:id="rId6" imgW="126720" imgH="139680" progId="Equation.DSMT4">
                    <p:embed/>
                  </p:oleObj>
                </mc:Choice>
                <mc:Fallback>
                  <p:oleObj name="Equation" r:id="rId6" imgW="126720" imgH="1396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6075" y="4492625"/>
                          <a:ext cx="155575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8"/>
            <p:cNvGraphicFramePr>
              <a:graphicFrameLocks noChangeAspect="1"/>
            </p:cNvGraphicFramePr>
            <p:nvPr/>
          </p:nvGraphicFramePr>
          <p:xfrm>
            <a:off x="5264150" y="4854575"/>
            <a:ext cx="1555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388" name="Equation" r:id="rId8" imgW="126720" imgH="177480" progId="Equation.DSMT4">
                    <p:embed/>
                  </p:oleObj>
                </mc:Choice>
                <mc:Fallback>
                  <p:oleObj name="Equation" r:id="rId8" imgW="126720" imgH="17748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4150" y="4854575"/>
                          <a:ext cx="1555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8"/>
            <p:cNvGraphicFramePr>
              <a:graphicFrameLocks noChangeAspect="1"/>
            </p:cNvGraphicFramePr>
            <p:nvPr/>
          </p:nvGraphicFramePr>
          <p:xfrm>
            <a:off x="4167188" y="5273675"/>
            <a:ext cx="139700" cy="190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389" name="Equation" r:id="rId10" imgW="114120" imgH="126720" progId="Equation.DSMT4">
                    <p:embed/>
                  </p:oleObj>
                </mc:Choice>
                <mc:Fallback>
                  <p:oleObj name="Equation" r:id="rId10" imgW="114120" imgH="12672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7188" y="5273675"/>
                          <a:ext cx="139700" cy="190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47" name="Straight Arrow Connector 46"/>
          <p:cNvCxnSpPr/>
          <p:nvPr/>
        </p:nvCxnSpPr>
        <p:spPr>
          <a:xfrm>
            <a:off x="3238500" y="3943350"/>
            <a:ext cx="1847850" cy="3524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ext Box 199"/>
          <p:cNvSpPr txBox="1">
            <a:spLocks noChangeArrowheads="1"/>
          </p:cNvSpPr>
          <p:nvPr/>
        </p:nvSpPr>
        <p:spPr bwMode="auto">
          <a:xfrm>
            <a:off x="315913" y="1250950"/>
            <a:ext cx="4776787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twin lead is an </a:t>
            </a:r>
            <a:r>
              <a:rPr lang="en-US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open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type of transmission line – the fields extend out to infinity.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87975" y="1939925"/>
            <a:ext cx="2598738" cy="1506538"/>
            <a:chOff x="3445" y="2155"/>
            <a:chExt cx="1637" cy="949"/>
          </a:xfrm>
        </p:grpSpPr>
        <p:sp>
          <p:nvSpPr>
            <p:cNvPr id="225313" name="Oval 4"/>
            <p:cNvSpPr>
              <a:spLocks noChangeArrowheads="1"/>
            </p:cNvSpPr>
            <p:nvPr/>
          </p:nvSpPr>
          <p:spPr bwMode="auto">
            <a:xfrm>
              <a:off x="3445" y="2842"/>
              <a:ext cx="238" cy="262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sp>
          <p:nvSpPr>
            <p:cNvPr id="225314" name="Line 5"/>
            <p:cNvSpPr>
              <a:spLocks noChangeShapeType="1"/>
            </p:cNvSpPr>
            <p:nvPr/>
          </p:nvSpPr>
          <p:spPr bwMode="auto">
            <a:xfrm flipV="1">
              <a:off x="3498" y="2159"/>
              <a:ext cx="845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15" name="Line 6"/>
            <p:cNvSpPr>
              <a:spLocks noChangeShapeType="1"/>
            </p:cNvSpPr>
            <p:nvPr/>
          </p:nvSpPr>
          <p:spPr bwMode="auto">
            <a:xfrm flipV="1">
              <a:off x="3598" y="2374"/>
              <a:ext cx="830" cy="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16" name="Oval 7"/>
            <p:cNvSpPr>
              <a:spLocks noChangeArrowheads="1"/>
            </p:cNvSpPr>
            <p:nvPr/>
          </p:nvSpPr>
          <p:spPr bwMode="auto">
            <a:xfrm>
              <a:off x="4099" y="2838"/>
              <a:ext cx="238" cy="262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b="0">
                <a:latin typeface="Calibri" pitchFamily="34" charset="0"/>
              </a:endParaRPr>
            </a:p>
          </p:txBody>
        </p:sp>
        <p:sp>
          <p:nvSpPr>
            <p:cNvPr id="225317" name="Line 8"/>
            <p:cNvSpPr>
              <a:spLocks noChangeShapeType="1"/>
            </p:cNvSpPr>
            <p:nvPr/>
          </p:nvSpPr>
          <p:spPr bwMode="auto">
            <a:xfrm flipV="1">
              <a:off x="4152" y="2155"/>
              <a:ext cx="845" cy="7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318" name="Line 9"/>
            <p:cNvSpPr>
              <a:spLocks noChangeShapeType="1"/>
            </p:cNvSpPr>
            <p:nvPr/>
          </p:nvSpPr>
          <p:spPr bwMode="auto">
            <a:xfrm flipV="1">
              <a:off x="4252" y="2370"/>
              <a:ext cx="830" cy="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5283" name="Text Box 199"/>
          <p:cNvSpPr txBox="1">
            <a:spLocks noChangeArrowheads="1"/>
          </p:cNvSpPr>
          <p:nvPr/>
        </p:nvSpPr>
        <p:spPr bwMode="auto">
          <a:xfrm>
            <a:off x="4448175" y="4022725"/>
            <a:ext cx="4495800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extended fields may cause interference with nearby objects. </a:t>
            </a:r>
            <a:endParaRPr lang="en-US" sz="16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This may be improved by using “twisted </a:t>
            </a:r>
            <a:r>
              <a:rPr lang="en-US" sz="16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pair”.)</a:t>
            </a:r>
            <a:endParaRPr lang="en-US" sz="1600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19088" y="92587"/>
            <a:ext cx="8378825" cy="52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Limitations of Transmission-Line Theory (cont.)</a:t>
            </a:r>
          </a:p>
        </p:txBody>
      </p:sp>
      <p:sp>
        <p:nvSpPr>
          <p:cNvPr id="225286" name="TextBox 40"/>
          <p:cNvSpPr txBox="1">
            <a:spLocks noChangeArrowheads="1"/>
          </p:cNvSpPr>
          <p:nvPr/>
        </p:nvSpPr>
        <p:spPr bwMode="auto">
          <a:xfrm>
            <a:off x="70957" y="5773922"/>
            <a:ext cx="8949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Arial" pitchFamily="34" charset="0"/>
                <a:cs typeface="Arial" pitchFamily="34" charset="0"/>
              </a:rPr>
              <a:t>Having fields that extend to infinity is </a:t>
            </a:r>
            <a:r>
              <a:rPr lang="en-US" b="0" u="sng" dirty="0">
                <a:latin typeface="Arial" pitchFamily="34" charset="0"/>
                <a:cs typeface="Arial" pitchFamily="34" charset="0"/>
              </a:rPr>
              <a:t>not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 the same thing as having radiation,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however! </a:t>
            </a:r>
            <a:endParaRPr lang="en-U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pSp>
        <p:nvGrpSpPr>
          <p:cNvPr id="3" name="Group 41"/>
          <p:cNvGrpSpPr/>
          <p:nvPr/>
        </p:nvGrpSpPr>
        <p:grpSpPr>
          <a:xfrm>
            <a:off x="733425" y="3041650"/>
            <a:ext cx="3354388" cy="2085975"/>
            <a:chOff x="733425" y="3041650"/>
            <a:chExt cx="3354388" cy="2085975"/>
          </a:xfrm>
        </p:grpSpPr>
        <p:sp>
          <p:nvSpPr>
            <p:cNvPr id="46" name="Oval 45"/>
            <p:cNvSpPr/>
            <p:nvPr/>
          </p:nvSpPr>
          <p:spPr bwMode="auto">
            <a:xfrm>
              <a:off x="1606550" y="3895725"/>
              <a:ext cx="444500" cy="444500"/>
            </a:xfrm>
            <a:prstGeom prst="ellipse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dirty="0">
                <a:solidFill>
                  <a:srgbClr val="FF9933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2876550" y="3921125"/>
              <a:ext cx="444500" cy="444500"/>
            </a:xfrm>
            <a:prstGeom prst="ellipse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dirty="0">
                <a:solidFill>
                  <a:srgbClr val="FF9933"/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2178050" y="4098925"/>
              <a:ext cx="5969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1949119" y="3553151"/>
              <a:ext cx="1054015" cy="266749"/>
              <a:chOff x="2120900" y="3937000"/>
              <a:chExt cx="1054100" cy="266700"/>
            </a:xfrm>
          </p:grpSpPr>
          <p:sp>
            <p:nvSpPr>
              <p:cNvPr id="71" name="Freeform 70"/>
              <p:cNvSpPr/>
              <p:nvPr/>
            </p:nvSpPr>
            <p:spPr>
              <a:xfrm>
                <a:off x="2121231" y="3936674"/>
                <a:ext cx="1054185" cy="266651"/>
              </a:xfrm>
              <a:custGeom>
                <a:avLst/>
                <a:gdLst>
                  <a:gd name="connsiteX0" fmla="*/ 0 w 1054100"/>
                  <a:gd name="connsiteY0" fmla="*/ 266700 h 266700"/>
                  <a:gd name="connsiteX1" fmla="*/ 190500 w 1054100"/>
                  <a:gd name="connsiteY1" fmla="*/ 76200 h 266700"/>
                  <a:gd name="connsiteX2" fmla="*/ 482600 w 1054100"/>
                  <a:gd name="connsiteY2" fmla="*/ 0 h 266700"/>
                  <a:gd name="connsiteX3" fmla="*/ 838200 w 1054100"/>
                  <a:gd name="connsiteY3" fmla="*/ 76200 h 266700"/>
                  <a:gd name="connsiteX4" fmla="*/ 1054100 w 1054100"/>
                  <a:gd name="connsiteY4" fmla="*/ 254000 h 266700"/>
                  <a:gd name="connsiteX0" fmla="*/ 0 w 1054100"/>
                  <a:gd name="connsiteY0" fmla="*/ 292100 h 292100"/>
                  <a:gd name="connsiteX1" fmla="*/ 190500 w 1054100"/>
                  <a:gd name="connsiteY1" fmla="*/ 101600 h 292100"/>
                  <a:gd name="connsiteX2" fmla="*/ 482600 w 1054100"/>
                  <a:gd name="connsiteY2" fmla="*/ 25400 h 292100"/>
                  <a:gd name="connsiteX3" fmla="*/ 520700 w 1054100"/>
                  <a:gd name="connsiteY3" fmla="*/ 12700 h 292100"/>
                  <a:gd name="connsiteX4" fmla="*/ 838200 w 1054100"/>
                  <a:gd name="connsiteY4" fmla="*/ 101600 h 292100"/>
                  <a:gd name="connsiteX5" fmla="*/ 1054100 w 1054100"/>
                  <a:gd name="connsiteY5" fmla="*/ 279400 h 292100"/>
                  <a:gd name="connsiteX0" fmla="*/ 0 w 1054100"/>
                  <a:gd name="connsiteY0" fmla="*/ 292100 h 292100"/>
                  <a:gd name="connsiteX1" fmla="*/ 190500 w 1054100"/>
                  <a:gd name="connsiteY1" fmla="*/ 101600 h 292100"/>
                  <a:gd name="connsiteX2" fmla="*/ 482600 w 1054100"/>
                  <a:gd name="connsiteY2" fmla="*/ 25400 h 292100"/>
                  <a:gd name="connsiteX3" fmla="*/ 673100 w 1054100"/>
                  <a:gd name="connsiteY3" fmla="*/ 12700 h 292100"/>
                  <a:gd name="connsiteX4" fmla="*/ 838200 w 1054100"/>
                  <a:gd name="connsiteY4" fmla="*/ 101600 h 292100"/>
                  <a:gd name="connsiteX5" fmla="*/ 1054100 w 1054100"/>
                  <a:gd name="connsiteY5" fmla="*/ 279400 h 292100"/>
                  <a:gd name="connsiteX0" fmla="*/ 0 w 1054100"/>
                  <a:gd name="connsiteY0" fmla="*/ 266700 h 266700"/>
                  <a:gd name="connsiteX1" fmla="*/ 190500 w 1054100"/>
                  <a:gd name="connsiteY1" fmla="*/ 76200 h 266700"/>
                  <a:gd name="connsiteX2" fmla="*/ 482600 w 1054100"/>
                  <a:gd name="connsiteY2" fmla="*/ 0 h 266700"/>
                  <a:gd name="connsiteX3" fmla="*/ 838200 w 1054100"/>
                  <a:gd name="connsiteY3" fmla="*/ 76200 h 266700"/>
                  <a:gd name="connsiteX4" fmla="*/ 1054100 w 1054100"/>
                  <a:gd name="connsiteY4" fmla="*/ 254000 h 266700"/>
                  <a:gd name="connsiteX0" fmla="*/ 0 w 1054100"/>
                  <a:gd name="connsiteY0" fmla="*/ 266700 h 266700"/>
                  <a:gd name="connsiteX1" fmla="*/ 190500 w 1054100"/>
                  <a:gd name="connsiteY1" fmla="*/ 76200 h 266700"/>
                  <a:gd name="connsiteX2" fmla="*/ 482600 w 1054100"/>
                  <a:gd name="connsiteY2" fmla="*/ 0 h 266700"/>
                  <a:gd name="connsiteX3" fmla="*/ 838200 w 1054100"/>
                  <a:gd name="connsiteY3" fmla="*/ 76200 h 266700"/>
                  <a:gd name="connsiteX4" fmla="*/ 1054100 w 1054100"/>
                  <a:gd name="connsiteY4" fmla="*/ 254000 h 266700"/>
                  <a:gd name="connsiteX0" fmla="*/ 0 w 1054100"/>
                  <a:gd name="connsiteY0" fmla="*/ 266700 h 266700"/>
                  <a:gd name="connsiteX1" fmla="*/ 190500 w 1054100"/>
                  <a:gd name="connsiteY1" fmla="*/ 76200 h 266700"/>
                  <a:gd name="connsiteX2" fmla="*/ 482600 w 1054100"/>
                  <a:gd name="connsiteY2" fmla="*/ 0 h 266700"/>
                  <a:gd name="connsiteX3" fmla="*/ 838200 w 1054100"/>
                  <a:gd name="connsiteY3" fmla="*/ 76200 h 266700"/>
                  <a:gd name="connsiteX4" fmla="*/ 1054100 w 1054100"/>
                  <a:gd name="connsiteY4" fmla="*/ 254000 h 266700"/>
                  <a:gd name="connsiteX0" fmla="*/ 0 w 1054100"/>
                  <a:gd name="connsiteY0" fmla="*/ 266700 h 266700"/>
                  <a:gd name="connsiteX1" fmla="*/ 190500 w 1054100"/>
                  <a:gd name="connsiteY1" fmla="*/ 76200 h 266700"/>
                  <a:gd name="connsiteX2" fmla="*/ 482600 w 1054100"/>
                  <a:gd name="connsiteY2" fmla="*/ 0 h 266700"/>
                  <a:gd name="connsiteX3" fmla="*/ 838200 w 1054100"/>
                  <a:gd name="connsiteY3" fmla="*/ 76200 h 266700"/>
                  <a:gd name="connsiteX4" fmla="*/ 1054100 w 1054100"/>
                  <a:gd name="connsiteY4" fmla="*/ 254000 h 266700"/>
                  <a:gd name="connsiteX0" fmla="*/ 0 w 1054100"/>
                  <a:gd name="connsiteY0" fmla="*/ 266700 h 266700"/>
                  <a:gd name="connsiteX1" fmla="*/ 190500 w 1054100"/>
                  <a:gd name="connsiteY1" fmla="*/ 76200 h 266700"/>
                  <a:gd name="connsiteX2" fmla="*/ 482600 w 1054100"/>
                  <a:gd name="connsiteY2" fmla="*/ 0 h 266700"/>
                  <a:gd name="connsiteX3" fmla="*/ 838200 w 1054100"/>
                  <a:gd name="connsiteY3" fmla="*/ 76200 h 266700"/>
                  <a:gd name="connsiteX4" fmla="*/ 1054100 w 1054100"/>
                  <a:gd name="connsiteY4" fmla="*/ 254000 h 266700"/>
                  <a:gd name="connsiteX0" fmla="*/ 0 w 1054100"/>
                  <a:gd name="connsiteY0" fmla="*/ 266700 h 266700"/>
                  <a:gd name="connsiteX1" fmla="*/ 190500 w 1054100"/>
                  <a:gd name="connsiteY1" fmla="*/ 76200 h 266700"/>
                  <a:gd name="connsiteX2" fmla="*/ 482600 w 1054100"/>
                  <a:gd name="connsiteY2" fmla="*/ 0 h 266700"/>
                  <a:gd name="connsiteX3" fmla="*/ 838200 w 1054100"/>
                  <a:gd name="connsiteY3" fmla="*/ 76200 h 266700"/>
                  <a:gd name="connsiteX4" fmla="*/ 1054100 w 1054100"/>
                  <a:gd name="connsiteY4" fmla="*/ 2540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4100" h="266700">
                    <a:moveTo>
                      <a:pt x="0" y="266700"/>
                    </a:moveTo>
                    <a:cubicBezTo>
                      <a:pt x="55033" y="193675"/>
                      <a:pt x="110067" y="120650"/>
                      <a:pt x="190500" y="76200"/>
                    </a:cubicBezTo>
                    <a:cubicBezTo>
                      <a:pt x="270933" y="31750"/>
                      <a:pt x="374650" y="0"/>
                      <a:pt x="482600" y="0"/>
                    </a:cubicBezTo>
                    <a:cubicBezTo>
                      <a:pt x="590550" y="0"/>
                      <a:pt x="742950" y="33867"/>
                      <a:pt x="838200" y="76200"/>
                    </a:cubicBezTo>
                    <a:cubicBezTo>
                      <a:pt x="901700" y="120650"/>
                      <a:pt x="993775" y="186266"/>
                      <a:pt x="1054100" y="254000"/>
                    </a:cubicBez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2514963" y="3949372"/>
                <a:ext cx="292124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4"/>
            <p:cNvGrpSpPr>
              <a:grpSpLocks/>
            </p:cNvGrpSpPr>
            <p:nvPr/>
          </p:nvGrpSpPr>
          <p:grpSpPr bwMode="auto">
            <a:xfrm flipV="1">
              <a:off x="1911022" y="4505828"/>
              <a:ext cx="1054015" cy="266749"/>
              <a:chOff x="2120900" y="3937000"/>
              <a:chExt cx="1054100" cy="266700"/>
            </a:xfrm>
          </p:grpSpPr>
          <p:sp>
            <p:nvSpPr>
              <p:cNvPr id="225309" name="Freeform 75"/>
              <p:cNvSpPr>
                <a:spLocks noChangeArrowheads="1"/>
              </p:cNvSpPr>
              <p:nvPr/>
            </p:nvSpPr>
            <p:spPr bwMode="auto">
              <a:xfrm>
                <a:off x="2121228" y="3937552"/>
                <a:ext cx="1054185" cy="266651"/>
              </a:xfrm>
              <a:custGeom>
                <a:avLst/>
                <a:gdLst>
                  <a:gd name="T0" fmla="*/ 0 w 1054100"/>
                  <a:gd name="T1" fmla="*/ 266651 h 266700"/>
                  <a:gd name="T2" fmla="*/ 190515 w 1054100"/>
                  <a:gd name="T3" fmla="*/ 76186 h 266700"/>
                  <a:gd name="T4" fmla="*/ 482639 w 1054100"/>
                  <a:gd name="T5" fmla="*/ 0 h 266700"/>
                  <a:gd name="T6" fmla="*/ 838267 w 1054100"/>
                  <a:gd name="T7" fmla="*/ 76186 h 266700"/>
                  <a:gd name="T8" fmla="*/ 1054185 w 1054100"/>
                  <a:gd name="T9" fmla="*/ 253953 h 2667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4100"/>
                  <a:gd name="T16" fmla="*/ 0 h 266700"/>
                  <a:gd name="T17" fmla="*/ 1054100 w 1054100"/>
                  <a:gd name="T18" fmla="*/ 266700 h 2667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4100" h="266700">
                    <a:moveTo>
                      <a:pt x="0" y="266700"/>
                    </a:moveTo>
                    <a:cubicBezTo>
                      <a:pt x="55033" y="193675"/>
                      <a:pt x="110067" y="120650"/>
                      <a:pt x="190500" y="76200"/>
                    </a:cubicBezTo>
                    <a:cubicBezTo>
                      <a:pt x="270933" y="31750"/>
                      <a:pt x="374650" y="0"/>
                      <a:pt x="482600" y="0"/>
                    </a:cubicBezTo>
                    <a:cubicBezTo>
                      <a:pt x="590550" y="0"/>
                      <a:pt x="742950" y="33867"/>
                      <a:pt x="838200" y="76200"/>
                    </a:cubicBezTo>
                    <a:cubicBezTo>
                      <a:pt x="901700" y="120650"/>
                      <a:pt x="993775" y="186266"/>
                      <a:pt x="1054100" y="254000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endParaRPr lang="en-US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2514960" y="3950250"/>
                <a:ext cx="292124" cy="158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Straight Arrow Connector 92"/>
            <p:cNvCxnSpPr/>
            <p:nvPr/>
          </p:nvCxnSpPr>
          <p:spPr bwMode="auto">
            <a:xfrm flipH="1">
              <a:off x="3473450" y="4162425"/>
              <a:ext cx="5969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 bwMode="auto">
            <a:xfrm flipH="1">
              <a:off x="831850" y="4111625"/>
              <a:ext cx="5969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3219946" y="4454399"/>
              <a:ext cx="838133" cy="673225"/>
              <a:chOff x="2689302" y="2184090"/>
              <a:chExt cx="838200" cy="673100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 rot="16200000" flipV="1">
                <a:off x="2846000" y="2546082"/>
                <a:ext cx="149197" cy="13336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308" name="Freeform 38"/>
              <p:cNvSpPr>
                <a:spLocks noChangeArrowheads="1"/>
              </p:cNvSpPr>
              <p:nvPr/>
            </p:nvSpPr>
            <p:spPr bwMode="auto">
              <a:xfrm flipV="1">
                <a:off x="2688806" y="2184216"/>
                <a:ext cx="838267" cy="672975"/>
              </a:xfrm>
              <a:custGeom>
                <a:avLst/>
                <a:gdLst>
                  <a:gd name="T0" fmla="*/ 0 w 838200"/>
                  <a:gd name="T1" fmla="*/ 672975 h 673100"/>
                  <a:gd name="T2" fmla="*/ 152412 w 838200"/>
                  <a:gd name="T3" fmla="*/ 368232 h 673100"/>
                  <a:gd name="T4" fmla="*/ 292123 w 838200"/>
                  <a:gd name="T5" fmla="*/ 190465 h 673100"/>
                  <a:gd name="T6" fmla="*/ 482639 w 838200"/>
                  <a:gd name="T7" fmla="*/ 55437 h 673100"/>
                  <a:gd name="T8" fmla="*/ 667268 w 838200"/>
                  <a:gd name="T9" fmla="*/ 13626 h 673100"/>
                  <a:gd name="T10" fmla="*/ 838267 w 838200"/>
                  <a:gd name="T11" fmla="*/ 0 h 673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8200" h="673100">
                    <a:moveTo>
                      <a:pt x="0" y="673100"/>
                    </a:moveTo>
                    <a:cubicBezTo>
                      <a:pt x="51858" y="560916"/>
                      <a:pt x="103717" y="448733"/>
                      <a:pt x="152400" y="368300"/>
                    </a:cubicBezTo>
                    <a:cubicBezTo>
                      <a:pt x="201083" y="287867"/>
                      <a:pt x="237067" y="242642"/>
                      <a:pt x="292100" y="190500"/>
                    </a:cubicBezTo>
                    <a:cubicBezTo>
                      <a:pt x="347133" y="138358"/>
                      <a:pt x="420081" y="84926"/>
                      <a:pt x="482600" y="55447"/>
                    </a:cubicBezTo>
                    <a:cubicBezTo>
                      <a:pt x="545119" y="25969"/>
                      <a:pt x="607948" y="22870"/>
                      <a:pt x="667215" y="13629"/>
                    </a:cubicBezTo>
                    <a:cubicBezTo>
                      <a:pt x="726482" y="4388"/>
                      <a:pt x="809703" y="2271"/>
                      <a:pt x="838200" y="0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endParaRPr lang="en-US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 flipV="1">
              <a:off x="3249680" y="3067674"/>
              <a:ext cx="838133" cy="673225"/>
              <a:chOff x="2689302" y="2184090"/>
              <a:chExt cx="838200" cy="673100"/>
            </a:xfrm>
          </p:grpSpPr>
          <p:cxnSp>
            <p:nvCxnSpPr>
              <p:cNvPr id="43" name="Straight Arrow Connector 42"/>
              <p:cNvCxnSpPr/>
              <p:nvPr/>
            </p:nvCxnSpPr>
            <p:spPr bwMode="auto">
              <a:xfrm rot="16200000" flipV="1">
                <a:off x="2846429" y="2546703"/>
                <a:ext cx="149197" cy="13336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306" name="Freeform 43"/>
              <p:cNvSpPr>
                <a:spLocks noChangeArrowheads="1"/>
              </p:cNvSpPr>
              <p:nvPr/>
            </p:nvSpPr>
            <p:spPr bwMode="auto">
              <a:xfrm flipV="1">
                <a:off x="2689235" y="2184839"/>
                <a:ext cx="838267" cy="672975"/>
              </a:xfrm>
              <a:custGeom>
                <a:avLst/>
                <a:gdLst>
                  <a:gd name="T0" fmla="*/ 0 w 838200"/>
                  <a:gd name="T1" fmla="*/ 672975 h 673100"/>
                  <a:gd name="T2" fmla="*/ 152412 w 838200"/>
                  <a:gd name="T3" fmla="*/ 368232 h 673100"/>
                  <a:gd name="T4" fmla="*/ 292123 w 838200"/>
                  <a:gd name="T5" fmla="*/ 190465 h 673100"/>
                  <a:gd name="T6" fmla="*/ 482639 w 838200"/>
                  <a:gd name="T7" fmla="*/ 55437 h 673100"/>
                  <a:gd name="T8" fmla="*/ 667268 w 838200"/>
                  <a:gd name="T9" fmla="*/ 13626 h 673100"/>
                  <a:gd name="T10" fmla="*/ 838267 w 838200"/>
                  <a:gd name="T11" fmla="*/ 0 h 673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8200" h="673100">
                    <a:moveTo>
                      <a:pt x="0" y="673100"/>
                    </a:moveTo>
                    <a:cubicBezTo>
                      <a:pt x="51858" y="560916"/>
                      <a:pt x="103717" y="448733"/>
                      <a:pt x="152400" y="368300"/>
                    </a:cubicBezTo>
                    <a:cubicBezTo>
                      <a:pt x="201083" y="287867"/>
                      <a:pt x="237067" y="242642"/>
                      <a:pt x="292100" y="190500"/>
                    </a:cubicBezTo>
                    <a:cubicBezTo>
                      <a:pt x="347133" y="138358"/>
                      <a:pt x="420081" y="84926"/>
                      <a:pt x="482600" y="55447"/>
                    </a:cubicBezTo>
                    <a:cubicBezTo>
                      <a:pt x="545119" y="25969"/>
                      <a:pt x="607948" y="22870"/>
                      <a:pt x="667215" y="13629"/>
                    </a:cubicBezTo>
                    <a:cubicBezTo>
                      <a:pt x="726482" y="4388"/>
                      <a:pt x="809703" y="2271"/>
                      <a:pt x="838200" y="0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endParaRPr lang="en-US"/>
              </a:p>
            </p:txBody>
          </p:sp>
        </p:grpSp>
        <p:grpSp>
          <p:nvGrpSpPr>
            <p:cNvPr id="8" name="Group 44"/>
            <p:cNvGrpSpPr>
              <a:grpSpLocks/>
            </p:cNvGrpSpPr>
            <p:nvPr/>
          </p:nvGrpSpPr>
          <p:grpSpPr bwMode="auto">
            <a:xfrm flipH="1" flipV="1">
              <a:off x="781743" y="3041650"/>
              <a:ext cx="838133" cy="673225"/>
              <a:chOff x="2689302" y="2184090"/>
              <a:chExt cx="838200" cy="673100"/>
            </a:xfrm>
          </p:grpSpPr>
          <p:cxnSp>
            <p:nvCxnSpPr>
              <p:cNvPr id="47" name="Straight Arrow Connector 46"/>
              <p:cNvCxnSpPr/>
              <p:nvPr/>
            </p:nvCxnSpPr>
            <p:spPr bwMode="auto">
              <a:xfrm rot="16200000" flipV="1">
                <a:off x="2847123" y="2546079"/>
                <a:ext cx="149197" cy="13336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304" name="Freeform 47"/>
              <p:cNvSpPr>
                <a:spLocks noChangeArrowheads="1"/>
              </p:cNvSpPr>
              <p:nvPr/>
            </p:nvSpPr>
            <p:spPr bwMode="auto">
              <a:xfrm flipV="1">
                <a:off x="2689928" y="2184215"/>
                <a:ext cx="838267" cy="672975"/>
              </a:xfrm>
              <a:custGeom>
                <a:avLst/>
                <a:gdLst>
                  <a:gd name="T0" fmla="*/ 0 w 838200"/>
                  <a:gd name="T1" fmla="*/ 672975 h 673100"/>
                  <a:gd name="T2" fmla="*/ 152412 w 838200"/>
                  <a:gd name="T3" fmla="*/ 368232 h 673100"/>
                  <a:gd name="T4" fmla="*/ 292123 w 838200"/>
                  <a:gd name="T5" fmla="*/ 190465 h 673100"/>
                  <a:gd name="T6" fmla="*/ 482639 w 838200"/>
                  <a:gd name="T7" fmla="*/ 55437 h 673100"/>
                  <a:gd name="T8" fmla="*/ 667268 w 838200"/>
                  <a:gd name="T9" fmla="*/ 13626 h 673100"/>
                  <a:gd name="T10" fmla="*/ 838267 w 838200"/>
                  <a:gd name="T11" fmla="*/ 0 h 673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8200" h="673100">
                    <a:moveTo>
                      <a:pt x="0" y="673100"/>
                    </a:moveTo>
                    <a:cubicBezTo>
                      <a:pt x="51858" y="560916"/>
                      <a:pt x="103717" y="448733"/>
                      <a:pt x="152400" y="368300"/>
                    </a:cubicBezTo>
                    <a:cubicBezTo>
                      <a:pt x="201083" y="287867"/>
                      <a:pt x="237067" y="242642"/>
                      <a:pt x="292100" y="190500"/>
                    </a:cubicBezTo>
                    <a:cubicBezTo>
                      <a:pt x="347133" y="138358"/>
                      <a:pt x="420081" y="84926"/>
                      <a:pt x="482600" y="55447"/>
                    </a:cubicBezTo>
                    <a:cubicBezTo>
                      <a:pt x="545119" y="25969"/>
                      <a:pt x="607948" y="22870"/>
                      <a:pt x="667215" y="13629"/>
                    </a:cubicBezTo>
                    <a:cubicBezTo>
                      <a:pt x="726482" y="4388"/>
                      <a:pt x="809703" y="2271"/>
                      <a:pt x="838200" y="0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endParaRPr lang="en-US"/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 flipH="1">
              <a:off x="733425" y="4454400"/>
              <a:ext cx="838133" cy="673225"/>
              <a:chOff x="2689302" y="2184090"/>
              <a:chExt cx="838200" cy="673100"/>
            </a:xfrm>
          </p:grpSpPr>
          <p:cxnSp>
            <p:nvCxnSpPr>
              <p:cNvPr id="50" name="Straight Arrow Connector 49"/>
              <p:cNvCxnSpPr/>
              <p:nvPr/>
            </p:nvCxnSpPr>
            <p:spPr bwMode="auto">
              <a:xfrm rot="16200000" flipV="1">
                <a:off x="2846430" y="2546081"/>
                <a:ext cx="149197" cy="13336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302" name="Freeform 50"/>
              <p:cNvSpPr>
                <a:spLocks noChangeArrowheads="1"/>
              </p:cNvSpPr>
              <p:nvPr/>
            </p:nvSpPr>
            <p:spPr bwMode="auto">
              <a:xfrm flipV="1">
                <a:off x="2689235" y="2184215"/>
                <a:ext cx="838267" cy="672975"/>
              </a:xfrm>
              <a:custGeom>
                <a:avLst/>
                <a:gdLst>
                  <a:gd name="T0" fmla="*/ 0 w 838200"/>
                  <a:gd name="T1" fmla="*/ 672975 h 673100"/>
                  <a:gd name="T2" fmla="*/ 152412 w 838200"/>
                  <a:gd name="T3" fmla="*/ 368232 h 673100"/>
                  <a:gd name="T4" fmla="*/ 292123 w 838200"/>
                  <a:gd name="T5" fmla="*/ 190465 h 673100"/>
                  <a:gd name="T6" fmla="*/ 482639 w 838200"/>
                  <a:gd name="T7" fmla="*/ 55437 h 673100"/>
                  <a:gd name="T8" fmla="*/ 667268 w 838200"/>
                  <a:gd name="T9" fmla="*/ 13626 h 673100"/>
                  <a:gd name="T10" fmla="*/ 838267 w 838200"/>
                  <a:gd name="T11" fmla="*/ 0 h 6731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38200" h="673100">
                    <a:moveTo>
                      <a:pt x="0" y="673100"/>
                    </a:moveTo>
                    <a:cubicBezTo>
                      <a:pt x="51858" y="560916"/>
                      <a:pt x="103717" y="448733"/>
                      <a:pt x="152400" y="368300"/>
                    </a:cubicBezTo>
                    <a:cubicBezTo>
                      <a:pt x="201083" y="287867"/>
                      <a:pt x="237067" y="242642"/>
                      <a:pt x="292100" y="190500"/>
                    </a:cubicBezTo>
                    <a:cubicBezTo>
                      <a:pt x="347133" y="138358"/>
                      <a:pt x="420081" y="84926"/>
                      <a:pt x="482600" y="55447"/>
                    </a:cubicBezTo>
                    <a:cubicBezTo>
                      <a:pt x="545119" y="25969"/>
                      <a:pt x="607948" y="22870"/>
                      <a:pt x="667215" y="13629"/>
                    </a:cubicBezTo>
                    <a:cubicBezTo>
                      <a:pt x="726482" y="4388"/>
                      <a:pt x="809703" y="2271"/>
                      <a:pt x="838200" y="0"/>
                    </a:cubicBezTo>
                  </a:path>
                </a:pathLst>
              </a:custGeom>
              <a:noFill/>
              <a:ln w="381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endParaRPr lang="en-US"/>
              </a:p>
            </p:txBody>
          </p:sp>
        </p:grpSp>
        <p:graphicFrame>
          <p:nvGraphicFramePr>
            <p:cNvPr id="301057" name="Object 28"/>
            <p:cNvGraphicFramePr>
              <a:graphicFrameLocks noChangeAspect="1"/>
            </p:cNvGraphicFramePr>
            <p:nvPr/>
          </p:nvGraphicFramePr>
          <p:xfrm>
            <a:off x="1731963" y="4006850"/>
            <a:ext cx="17145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90" name="Equation" r:id="rId4" imgW="139680" imgH="139680" progId="Equation.DSMT4">
                    <p:embed/>
                  </p:oleObj>
                </mc:Choice>
                <mc:Fallback>
                  <p:oleObj name="Equation" r:id="rId4" imgW="139680" imgH="13968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1963" y="4006850"/>
                          <a:ext cx="171450" cy="20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1058" name="Object 28"/>
            <p:cNvGraphicFramePr>
              <a:graphicFrameLocks noChangeAspect="1"/>
            </p:cNvGraphicFramePr>
            <p:nvPr/>
          </p:nvGraphicFramePr>
          <p:xfrm>
            <a:off x="3017838" y="4092575"/>
            <a:ext cx="17145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91" name="Equation" r:id="rId6" imgW="139680" imgH="101520" progId="Equation.DSMT4">
                    <p:embed/>
                  </p:oleObj>
                </mc:Choice>
                <mc:Fallback>
                  <p:oleObj name="Equation" r:id="rId6" imgW="139680" imgH="10152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7838" y="4092575"/>
                          <a:ext cx="171450" cy="15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val 97"/>
          <p:cNvSpPr/>
          <p:nvPr/>
        </p:nvSpPr>
        <p:spPr>
          <a:xfrm>
            <a:off x="6121400" y="3011488"/>
            <a:ext cx="1439863" cy="143827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sp>
        <p:nvSpPr>
          <p:cNvPr id="177156" name="Text Box 199"/>
          <p:cNvSpPr txBox="1">
            <a:spLocks noChangeArrowheads="1"/>
          </p:cNvSpPr>
          <p:nvPr/>
        </p:nvSpPr>
        <p:spPr bwMode="auto">
          <a:xfrm>
            <a:off x="874259" y="1018268"/>
            <a:ext cx="7177087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infinite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twin 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lead will not radiate by itself, regardless of how far apart the lines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are (this is true for any transmission line).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8" name="Text Box 199"/>
          <p:cNvSpPr txBox="1">
            <a:spLocks noChangeArrowheads="1"/>
          </p:cNvSpPr>
          <p:nvPr/>
        </p:nvSpPr>
        <p:spPr bwMode="auto">
          <a:xfrm>
            <a:off x="944563" y="5457825"/>
            <a:ext cx="7177087" cy="6461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 incident and reflected waves represent an </a:t>
            </a:r>
            <a:r>
              <a:rPr lang="en-US" b="0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exact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solution to Maxwell’s equations on the infinite line, at any frequency. </a:t>
            </a:r>
          </a:p>
        </p:txBody>
      </p:sp>
      <p:graphicFrame>
        <p:nvGraphicFramePr>
          <p:cNvPr id="177154" name="Object 16"/>
          <p:cNvGraphicFramePr>
            <a:graphicFrameLocks noChangeAspect="1"/>
          </p:cNvGraphicFramePr>
          <p:nvPr/>
        </p:nvGraphicFramePr>
        <p:xfrm>
          <a:off x="5441950" y="2127250"/>
          <a:ext cx="276383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4" name="Equation" r:id="rId4" imgW="1981080" imgH="457200" progId="Equation.DSMT4">
                  <p:embed/>
                </p:oleObj>
              </mc:Choice>
              <mc:Fallback>
                <p:oleObj name="Equation" r:id="rId4" imgW="1981080" imgH="457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2127250"/>
                        <a:ext cx="2763838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9" name="TextBox 99"/>
          <p:cNvSpPr txBox="1">
            <a:spLocks noChangeArrowheads="1"/>
          </p:cNvSpPr>
          <p:nvPr/>
        </p:nvSpPr>
        <p:spPr bwMode="auto">
          <a:xfrm>
            <a:off x="7226300" y="278765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17716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8975" y="3067050"/>
            <a:ext cx="211137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19088" y="103220"/>
            <a:ext cx="8378825" cy="522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Limitations of Transmission-Line Theory (cont.)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>
            <a:off x="382588" y="2563813"/>
            <a:ext cx="4365298" cy="2398157"/>
            <a:chOff x="382588" y="2563813"/>
            <a:chExt cx="4365298" cy="2398157"/>
          </a:xfrm>
        </p:grpSpPr>
        <p:sp>
          <p:nvSpPr>
            <p:cNvPr id="41" name="Can 40"/>
            <p:cNvSpPr/>
            <p:nvPr/>
          </p:nvSpPr>
          <p:spPr bwMode="auto">
            <a:xfrm rot="16200000">
              <a:off x="2274887" y="1751014"/>
              <a:ext cx="165100" cy="3441698"/>
            </a:xfrm>
            <a:prstGeom prst="can">
              <a:avLst>
                <a:gd name="adj" fmla="val 29746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42" name="Can 41"/>
            <p:cNvSpPr/>
            <p:nvPr/>
          </p:nvSpPr>
          <p:spPr bwMode="auto">
            <a:xfrm rot="16200000">
              <a:off x="2274887" y="2487614"/>
              <a:ext cx="165100" cy="3441698"/>
            </a:xfrm>
            <a:prstGeom prst="can">
              <a:avLst>
                <a:gd name="adj" fmla="val 29746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rot="5400000">
              <a:off x="3893342" y="3821906"/>
              <a:ext cx="736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Striped Right Arrow 48"/>
            <p:cNvSpPr/>
            <p:nvPr/>
          </p:nvSpPr>
          <p:spPr bwMode="auto">
            <a:xfrm>
              <a:off x="1563688" y="3021013"/>
              <a:ext cx="609599" cy="215900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50" name="Striped Right Arrow 49"/>
            <p:cNvSpPr/>
            <p:nvPr/>
          </p:nvSpPr>
          <p:spPr bwMode="auto">
            <a:xfrm flipH="1">
              <a:off x="1525587" y="2640013"/>
              <a:ext cx="609599" cy="215900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77170" name="TextBox 50"/>
            <p:cNvSpPr txBox="1">
              <a:spLocks noChangeArrowheads="1"/>
            </p:cNvSpPr>
            <p:nvPr/>
          </p:nvSpPr>
          <p:spPr bwMode="auto">
            <a:xfrm>
              <a:off x="2287569" y="2944813"/>
              <a:ext cx="90281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sz="1600" b="0" dirty="0" smtClean="0">
                  <a:latin typeface="Arial" pitchFamily="34" charset="0"/>
                  <a:cs typeface="Arial" pitchFamily="34" charset="0"/>
                </a:rPr>
                <a:t>ncident</a:t>
              </a:r>
              <a:endParaRPr lang="en-US" sz="1600" b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171" name="TextBox 51"/>
            <p:cNvSpPr txBox="1">
              <a:spLocks noChangeArrowheads="1"/>
            </p:cNvSpPr>
            <p:nvPr/>
          </p:nvSpPr>
          <p:spPr bwMode="auto">
            <a:xfrm>
              <a:off x="2300269" y="2563813"/>
              <a:ext cx="10502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 smtClean="0">
                  <a:latin typeface="Arial" pitchFamily="34" charset="0"/>
                  <a:cs typeface="Arial" pitchFamily="34" charset="0"/>
                </a:rPr>
                <a:t>Reflected</a:t>
              </a:r>
              <a:endParaRPr lang="en-US" sz="1600" b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162" name="TextBox 18"/>
            <p:cNvSpPr txBox="1">
              <a:spLocks noChangeArrowheads="1"/>
            </p:cNvSpPr>
            <p:nvPr/>
          </p:nvSpPr>
          <p:spPr bwMode="auto">
            <a:xfrm>
              <a:off x="382588" y="4592638"/>
              <a:ext cx="43652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Arial" pitchFamily="34" charset="0"/>
                  <a:cs typeface="Arial" pitchFamily="34" charset="0"/>
                </a:rPr>
                <a:t>No attenuation on an </a:t>
              </a:r>
              <a:r>
                <a:rPr lang="en-US" b="0" u="sng" dirty="0">
                  <a:latin typeface="Arial" pitchFamily="34" charset="0"/>
                  <a:cs typeface="Arial" pitchFamily="34" charset="0"/>
                </a:rPr>
                <a:t>infinite</a:t>
              </a:r>
              <a:r>
                <a:rPr lang="en-US" b="0" dirty="0">
                  <a:latin typeface="Arial" pitchFamily="34" charset="0"/>
                  <a:cs typeface="Arial" pitchFamily="34" charset="0"/>
                </a:rPr>
                <a:t> lossless line</a:t>
              </a:r>
            </a:p>
          </p:txBody>
        </p:sp>
        <p:graphicFrame>
          <p:nvGraphicFramePr>
            <p:cNvPr id="177155" name="Object 28"/>
            <p:cNvGraphicFramePr>
              <a:graphicFrameLocks noChangeAspect="1"/>
            </p:cNvGraphicFramePr>
            <p:nvPr/>
          </p:nvGraphicFramePr>
          <p:xfrm>
            <a:off x="4397375" y="3683000"/>
            <a:ext cx="1555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415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7375" y="3683000"/>
                          <a:ext cx="1555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ext Box 199"/>
          <p:cNvSpPr txBox="1">
            <a:spLocks noChangeArrowheads="1"/>
          </p:cNvSpPr>
          <p:nvPr/>
        </p:nvSpPr>
        <p:spPr bwMode="auto">
          <a:xfrm>
            <a:off x="803275" y="850900"/>
            <a:ext cx="7177088" cy="4001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discontinuity </a:t>
            </a:r>
            <a:r>
              <a:rPr lang="en-US" sz="2000" b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on the twin lead will cause radiation to occur.</a:t>
            </a:r>
          </a:p>
        </p:txBody>
      </p:sp>
      <p:sp>
        <p:nvSpPr>
          <p:cNvPr id="229378" name="Text Box 34"/>
          <p:cNvSpPr txBox="1">
            <a:spLocks noChangeArrowheads="1"/>
          </p:cNvSpPr>
          <p:nvPr/>
        </p:nvSpPr>
        <p:spPr bwMode="auto">
          <a:xfrm>
            <a:off x="344488" y="4284663"/>
            <a:ext cx="3503612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Radiation </a:t>
            </a:r>
            <a:r>
              <a:rPr lang="en-US" sz="16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effects </a:t>
            </a:r>
            <a:r>
              <a:rPr lang="en-US" sz="1600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usually increase </a:t>
            </a:r>
            <a:r>
              <a:rPr lang="en-US" sz="16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as the frequency increases.</a:t>
            </a: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19088" y="91298"/>
            <a:ext cx="837882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Limitations of Transmission-Line Theory (cont.)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grpSp>
        <p:nvGrpSpPr>
          <p:cNvPr id="2" name="Group 49"/>
          <p:cNvGrpSpPr/>
          <p:nvPr/>
        </p:nvGrpSpPr>
        <p:grpSpPr>
          <a:xfrm>
            <a:off x="661988" y="1462088"/>
            <a:ext cx="6515100" cy="2460565"/>
            <a:chOff x="661988" y="1462088"/>
            <a:chExt cx="6515100" cy="2460565"/>
          </a:xfrm>
        </p:grpSpPr>
        <p:sp>
          <p:nvSpPr>
            <p:cNvPr id="41" name="Can 40"/>
            <p:cNvSpPr/>
            <p:nvPr/>
          </p:nvSpPr>
          <p:spPr bwMode="auto">
            <a:xfrm rot="16200000">
              <a:off x="4427538" y="141288"/>
              <a:ext cx="139700" cy="5092700"/>
            </a:xfrm>
            <a:prstGeom prst="can">
              <a:avLst>
                <a:gd name="adj" fmla="val 29746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Can 41"/>
            <p:cNvSpPr/>
            <p:nvPr/>
          </p:nvSpPr>
          <p:spPr bwMode="auto">
            <a:xfrm rot="16200000">
              <a:off x="4414838" y="852488"/>
              <a:ext cx="177800" cy="5105400"/>
            </a:xfrm>
            <a:prstGeom prst="can">
              <a:avLst>
                <a:gd name="adj" fmla="val 29746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rot="16200000" flipH="1">
              <a:off x="5349875" y="3024188"/>
              <a:ext cx="790575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406" name="TextBox 50"/>
            <p:cNvSpPr txBox="1">
              <a:spLocks noChangeArrowheads="1"/>
            </p:cNvSpPr>
            <p:nvPr/>
          </p:nvSpPr>
          <p:spPr bwMode="auto">
            <a:xfrm>
              <a:off x="2677618" y="1858922"/>
              <a:ext cx="1595499" cy="36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Arial" pitchFamily="34" charset="0"/>
                  <a:cs typeface="Arial" pitchFamily="34" charset="0"/>
                </a:rPr>
                <a:t>Incident wave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295900" y="2052638"/>
              <a:ext cx="346075" cy="346075"/>
            </a:xfrm>
            <a:prstGeom prst="ellipse">
              <a:avLst/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9408" name="TextBox 30"/>
            <p:cNvSpPr txBox="1">
              <a:spLocks noChangeArrowheads="1"/>
            </p:cNvSpPr>
            <p:nvPr/>
          </p:nvSpPr>
          <p:spPr bwMode="auto">
            <a:xfrm>
              <a:off x="5772752" y="2077459"/>
              <a:ext cx="5934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Arial" pitchFamily="34" charset="0"/>
                  <a:cs typeface="Arial" pitchFamily="34" charset="0"/>
                </a:rPr>
                <a:t>P</a:t>
              </a:r>
              <a:r>
                <a:rPr lang="en-US" sz="1600" b="0" dirty="0" smtClean="0">
                  <a:latin typeface="Arial" pitchFamily="34" charset="0"/>
                  <a:cs typeface="Arial" pitchFamily="34" charset="0"/>
                </a:rPr>
                <a:t>ipe</a:t>
              </a:r>
              <a:endParaRPr lang="en-US" sz="1600" b="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rot="5400000" flipH="1" flipV="1">
              <a:off x="5791994" y="1645444"/>
              <a:ext cx="334962" cy="279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16200000" flipV="1">
              <a:off x="4885532" y="1629569"/>
              <a:ext cx="334962" cy="279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 bwMode="auto">
            <a:xfrm rot="5400000" flipH="1" flipV="1">
              <a:off x="5262563" y="1662113"/>
              <a:ext cx="401637" cy="15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412" name="TextBox 71"/>
            <p:cNvSpPr txBox="1">
              <a:spLocks noChangeArrowheads="1"/>
            </p:cNvSpPr>
            <p:nvPr/>
          </p:nvSpPr>
          <p:spPr bwMode="auto">
            <a:xfrm>
              <a:off x="661988" y="2831845"/>
              <a:ext cx="1095172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bstacle</a:t>
              </a:r>
              <a:endParaRPr lang="en-US" b="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3040063" y="2381250"/>
              <a:ext cx="862012" cy="1588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 bwMode="auto">
            <a:xfrm rot="10800000">
              <a:off x="3203575" y="3132138"/>
              <a:ext cx="442913" cy="1587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415" name="TextBox 50"/>
            <p:cNvSpPr txBox="1">
              <a:spLocks noChangeArrowheads="1"/>
            </p:cNvSpPr>
            <p:nvPr/>
          </p:nvSpPr>
          <p:spPr bwMode="auto">
            <a:xfrm>
              <a:off x="2617360" y="3553321"/>
              <a:ext cx="1762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>
                  <a:latin typeface="Arial" pitchFamily="34" charset="0"/>
                  <a:cs typeface="Arial" pitchFamily="34" charset="0"/>
                </a:rPr>
                <a:t>Reflected wave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6553200" y="2311400"/>
              <a:ext cx="623888" cy="1588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9" name="Object 28"/>
            <p:cNvGraphicFramePr>
              <a:graphicFrameLocks noChangeAspect="1"/>
            </p:cNvGraphicFramePr>
            <p:nvPr/>
          </p:nvGraphicFramePr>
          <p:xfrm>
            <a:off x="5826125" y="2892425"/>
            <a:ext cx="1555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38" name="Equation" r:id="rId4" imgW="126720" imgH="177480" progId="Equation.DSMT4">
                    <p:embed/>
                  </p:oleObj>
                </mc:Choice>
                <mc:Fallback>
                  <p:oleObj name="Equation" r:id="rId4" imgW="126720" imgH="17748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6125" y="2892425"/>
                          <a:ext cx="1555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1"/>
          <p:cNvGrpSpPr/>
          <p:nvPr/>
        </p:nvGrpSpPr>
        <p:grpSpPr>
          <a:xfrm>
            <a:off x="3048000" y="4094164"/>
            <a:ext cx="4919663" cy="2611347"/>
            <a:chOff x="3048000" y="4094164"/>
            <a:chExt cx="4919663" cy="2611347"/>
          </a:xfrm>
        </p:grpSpPr>
        <p:sp>
          <p:nvSpPr>
            <p:cNvPr id="229383" name="TextBox 72"/>
            <p:cNvSpPr txBox="1">
              <a:spLocks noChangeArrowheads="1"/>
            </p:cNvSpPr>
            <p:nvPr/>
          </p:nvSpPr>
          <p:spPr bwMode="auto">
            <a:xfrm>
              <a:off x="3048000" y="5675066"/>
              <a:ext cx="723275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Bend</a:t>
              </a:r>
              <a:endParaRPr lang="en-US" b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Can 42"/>
            <p:cNvSpPr/>
            <p:nvPr/>
          </p:nvSpPr>
          <p:spPr bwMode="auto">
            <a:xfrm rot="16200000">
              <a:off x="5116512" y="4197352"/>
              <a:ext cx="155575" cy="2647950"/>
            </a:xfrm>
            <a:prstGeom prst="can">
              <a:avLst>
                <a:gd name="adj" fmla="val 29746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45" name="Can 44"/>
            <p:cNvSpPr/>
            <p:nvPr/>
          </p:nvSpPr>
          <p:spPr bwMode="auto">
            <a:xfrm rot="16200000">
              <a:off x="5467350" y="4560889"/>
              <a:ext cx="177800" cy="3371850"/>
            </a:xfrm>
            <a:prstGeom prst="can">
              <a:avLst>
                <a:gd name="adj" fmla="val 29746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16200000" flipH="1">
              <a:off x="3900488" y="5856289"/>
              <a:ext cx="792162" cy="476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395" name="TextBox 55"/>
            <p:cNvSpPr txBox="1">
              <a:spLocks noChangeArrowheads="1"/>
            </p:cNvSpPr>
            <p:nvPr/>
          </p:nvSpPr>
          <p:spPr bwMode="auto">
            <a:xfrm>
              <a:off x="4238785" y="4565649"/>
              <a:ext cx="1595854" cy="369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Arial" pitchFamily="34" charset="0"/>
                  <a:cs typeface="Arial" pitchFamily="34" charset="0"/>
                </a:rPr>
                <a:t>Incident wave</a:t>
              </a:r>
            </a:p>
          </p:txBody>
        </p:sp>
        <p:sp>
          <p:nvSpPr>
            <p:cNvPr id="229396" name="TextBox 57"/>
            <p:cNvSpPr txBox="1">
              <a:spLocks noChangeArrowheads="1"/>
            </p:cNvSpPr>
            <p:nvPr/>
          </p:nvSpPr>
          <p:spPr bwMode="auto">
            <a:xfrm>
              <a:off x="6265280" y="5677870"/>
              <a:ext cx="66236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sz="1600" b="0" dirty="0" smtClean="0">
                  <a:latin typeface="Arial" pitchFamily="34" charset="0"/>
                  <a:cs typeface="Arial" pitchFamily="34" charset="0"/>
                </a:rPr>
                <a:t>end</a:t>
              </a:r>
              <a:endParaRPr lang="en-US" sz="1600" b="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5400000" flipH="1" flipV="1">
              <a:off x="7467601" y="4621214"/>
              <a:ext cx="334962" cy="2778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Can 62"/>
            <p:cNvSpPr/>
            <p:nvPr/>
          </p:nvSpPr>
          <p:spPr bwMode="auto">
            <a:xfrm rot="10800000" flipV="1">
              <a:off x="6403975" y="4098164"/>
              <a:ext cx="180975" cy="1492250"/>
            </a:xfrm>
            <a:prstGeom prst="can">
              <a:avLst>
                <a:gd name="adj" fmla="val 29746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4" name="Can 63"/>
            <p:cNvSpPr/>
            <p:nvPr/>
          </p:nvSpPr>
          <p:spPr bwMode="auto">
            <a:xfrm rot="10800000" flipV="1">
              <a:off x="7070725" y="4094164"/>
              <a:ext cx="171450" cy="2239962"/>
            </a:xfrm>
            <a:prstGeom prst="can">
              <a:avLst>
                <a:gd name="adj" fmla="val 29746"/>
              </a:avLst>
            </a:prstGeom>
            <a:solidFill>
              <a:srgbClr val="FF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 flipV="1">
              <a:off x="7421563" y="5443539"/>
              <a:ext cx="5461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 bwMode="auto">
            <a:xfrm rot="16200000" flipH="1">
              <a:off x="7452519" y="6055520"/>
              <a:ext cx="334962" cy="2794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 bwMode="auto">
            <a:xfrm>
              <a:off x="6327775" y="5478463"/>
              <a:ext cx="168275" cy="84137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989764" y="6190425"/>
              <a:ext cx="159182" cy="115372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cxnSp>
          <p:nvCxnSpPr>
            <p:cNvPr id="53" name="Straight Arrow Connector 52"/>
            <p:cNvCxnSpPr/>
            <p:nvPr/>
          </p:nvCxnSpPr>
          <p:spPr bwMode="auto">
            <a:xfrm>
              <a:off x="4532313" y="5251450"/>
              <a:ext cx="860425" cy="1588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 bwMode="auto">
            <a:xfrm rot="10800000">
              <a:off x="4705350" y="6002338"/>
              <a:ext cx="442913" cy="1587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389" name="TextBox 50"/>
            <p:cNvSpPr txBox="1">
              <a:spLocks noChangeArrowheads="1"/>
            </p:cNvSpPr>
            <p:nvPr/>
          </p:nvSpPr>
          <p:spPr bwMode="auto">
            <a:xfrm>
              <a:off x="4278766" y="6336179"/>
              <a:ext cx="176202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>
                  <a:latin typeface="Arial" pitchFamily="34" charset="0"/>
                  <a:cs typeface="Arial" pitchFamily="34" charset="0"/>
                </a:rPr>
                <a:t>Reflected wave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rot="16200000">
              <a:off x="5949950" y="4638675"/>
              <a:ext cx="623888" cy="1588"/>
            </a:xfrm>
            <a:prstGeom prst="straightConnector1">
              <a:avLst/>
            </a:prstGeom>
            <a:ln w="38100">
              <a:solidFill>
                <a:srgbClr val="0000C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21538" name="Object 28"/>
            <p:cNvGraphicFramePr>
              <a:graphicFrameLocks noChangeAspect="1"/>
            </p:cNvGraphicFramePr>
            <p:nvPr/>
          </p:nvGraphicFramePr>
          <p:xfrm>
            <a:off x="4387850" y="5768975"/>
            <a:ext cx="1555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39" name="Equation" r:id="rId6" imgW="126720" imgH="177480" progId="Equation.DSMT4">
                    <p:embed/>
                  </p:oleObj>
                </mc:Choice>
                <mc:Fallback>
                  <p:oleObj name="Equation" r:id="rId6" imgW="126720" imgH="17748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7850" y="5768975"/>
                          <a:ext cx="1555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ext Box 199"/>
          <p:cNvSpPr txBox="1">
            <a:spLocks noChangeArrowheads="1"/>
          </p:cNvSpPr>
          <p:nvPr/>
        </p:nvSpPr>
        <p:spPr bwMode="auto">
          <a:xfrm>
            <a:off x="612775" y="1016000"/>
            <a:ext cx="796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reduce radiation effects of the twin lead at discontinuities:</a:t>
            </a:r>
          </a:p>
        </p:txBody>
      </p:sp>
      <p:sp>
        <p:nvSpPr>
          <p:cNvPr id="231427" name="Text Box 199"/>
          <p:cNvSpPr txBox="1">
            <a:spLocks noChangeArrowheads="1"/>
          </p:cNvSpPr>
          <p:nvPr/>
        </p:nvSpPr>
        <p:spPr bwMode="auto">
          <a:xfrm>
            <a:off x="1470025" y="1662113"/>
            <a:ext cx="6164263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Reduce the separation distance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keep</a:t>
            </a:r>
            <a:r>
              <a:rPr lang="en-US" b="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&lt;&lt; 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r>
              <a:rPr lang="en-US" sz="2000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Twist the lines (twisted pair).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19088" y="133830"/>
            <a:ext cx="837882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Limitations of Transmission-Line Theory (cont.)</a:t>
            </a:r>
          </a:p>
        </p:txBody>
      </p:sp>
      <p:pic>
        <p:nvPicPr>
          <p:cNvPr id="2314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4333875"/>
            <a:ext cx="221138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430" name="Text Box 13"/>
          <p:cNvSpPr txBox="1">
            <a:spLocks noChangeArrowheads="1"/>
          </p:cNvSpPr>
          <p:nvPr/>
        </p:nvSpPr>
        <p:spPr bwMode="auto">
          <a:xfrm>
            <a:off x="4274049" y="5791200"/>
            <a:ext cx="15055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CAT 5 cable</a:t>
            </a:r>
          </a:p>
          <a:p>
            <a:pPr algn="ctr"/>
            <a:r>
              <a:rPr lang="en-US" b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(twisted pair)</a:t>
            </a:r>
          </a:p>
        </p:txBody>
      </p:sp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50" y="4452938"/>
            <a:ext cx="3189288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1771650" y="3011488"/>
            <a:ext cx="5105400" cy="876300"/>
            <a:chOff x="1771650" y="3011488"/>
            <a:chExt cx="5105400" cy="876300"/>
          </a:xfrm>
        </p:grpSpPr>
        <p:sp>
          <p:nvSpPr>
            <p:cNvPr id="231433" name="Can 40"/>
            <p:cNvSpPr>
              <a:spLocks noChangeArrowheads="1"/>
            </p:cNvSpPr>
            <p:nvPr/>
          </p:nvSpPr>
          <p:spPr bwMode="auto">
            <a:xfrm rot="16200000">
              <a:off x="4248150" y="534988"/>
              <a:ext cx="139700" cy="5092700"/>
            </a:xfrm>
            <a:prstGeom prst="can">
              <a:avLst>
                <a:gd name="adj" fmla="val 29704"/>
              </a:avLst>
            </a:prstGeom>
            <a:solidFill>
              <a:srgbClr val="FF9933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1434" name="Can 41"/>
            <p:cNvSpPr>
              <a:spLocks noChangeArrowheads="1"/>
            </p:cNvSpPr>
            <p:nvPr/>
          </p:nvSpPr>
          <p:spPr bwMode="auto">
            <a:xfrm rot="16200000">
              <a:off x="4235450" y="1246188"/>
              <a:ext cx="177800" cy="5105400"/>
            </a:xfrm>
            <a:prstGeom prst="can">
              <a:avLst>
                <a:gd name="adj" fmla="val 29778"/>
              </a:avLst>
            </a:prstGeom>
            <a:solidFill>
              <a:srgbClr val="FF9933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algn="ctr"/>
              <a:endParaRPr lang="en-US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rot="16200000" flipH="1">
              <a:off x="5170487" y="3417888"/>
              <a:ext cx="790575" cy="63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9489" name="Object 28"/>
            <p:cNvGraphicFramePr>
              <a:graphicFrameLocks noChangeAspect="1"/>
            </p:cNvGraphicFramePr>
            <p:nvPr/>
          </p:nvGraphicFramePr>
          <p:xfrm>
            <a:off x="5692775" y="3273425"/>
            <a:ext cx="155575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452" name="Equation" r:id="rId6" imgW="126720" imgH="177480" progId="Equation.DSMT4">
                    <p:embed/>
                  </p:oleObj>
                </mc:Choice>
                <mc:Fallback>
                  <p:oleObj name="Equation" r:id="rId6" imgW="126720" imgH="17748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2775" y="3273425"/>
                          <a:ext cx="155575" cy="266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4"/>
          <p:cNvSpPr txBox="1">
            <a:spLocks noChangeArrowheads="1"/>
          </p:cNvSpPr>
          <p:nvPr/>
        </p:nvSpPr>
        <p:spPr bwMode="auto">
          <a:xfrm>
            <a:off x="949325" y="989013"/>
            <a:ext cx="65913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To combine these, take the derivative of the first one with respect to </a:t>
            </a:r>
            <a:r>
              <a:rPr lang="en-US" sz="2400" b="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:</a:t>
            </a:r>
            <a:endParaRPr lang="en-US" sz="2000" b="0" baseline="-25000">
              <a:solidFill>
                <a:srgbClr val="0000FF"/>
              </a:solidFill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911225" y="2197100"/>
          <a:ext cx="6488113" cy="314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2" name="Equation" r:id="rId4" imgW="3568680" imgH="1726920" progId="Equation.DSMT4">
                  <p:embed/>
                </p:oleObj>
              </mc:Choice>
              <mc:Fallback>
                <p:oleObj name="Equation" r:id="rId4" imgW="3568680" imgH="1726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2197100"/>
                        <a:ext cx="6488113" cy="314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Text Box 15"/>
          <p:cNvSpPr txBox="1">
            <a:spLocks noChangeArrowheads="1"/>
          </p:cNvSpPr>
          <p:nvPr/>
        </p:nvSpPr>
        <p:spPr bwMode="auto">
          <a:xfrm>
            <a:off x="5743575" y="2860675"/>
            <a:ext cx="2620963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</a:rPr>
              <a:t>Switch the order of the derivatives.</a:t>
            </a:r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214313" y="95250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581525" y="3261519"/>
            <a:ext cx="946150" cy="338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808412" y="5764213"/>
          <a:ext cx="140970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3" name="Equation" r:id="rId6" imgW="1409400" imgH="507960" progId="Equation.DSMT4">
                  <p:embed/>
                </p:oleObj>
              </mc:Choice>
              <mc:Fallback>
                <p:oleObj name="Equation" r:id="rId6" imgW="1409400" imgH="507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2" y="5764213"/>
                        <a:ext cx="1409701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3743325" y="5286375"/>
            <a:ext cx="428625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924426" y="5295900"/>
            <a:ext cx="333374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6" name="Rectangle 10"/>
          <p:cNvSpPr>
            <a:spLocks noChangeArrowheads="1"/>
          </p:cNvSpPr>
          <p:nvPr/>
        </p:nvSpPr>
        <p:spPr bwMode="auto">
          <a:xfrm>
            <a:off x="276225" y="3783013"/>
            <a:ext cx="8561388" cy="166211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FFFFFF"/>
              </a:solidFill>
              <a:latin typeface="Arial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771525" y="4067175"/>
          <a:ext cx="76009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6" name="Equation" r:id="rId4" imgW="3619440" imgH="558720" progId="Equation.DSMT4">
                  <p:embed/>
                </p:oleObj>
              </mc:Choice>
              <mc:Fallback>
                <p:oleObj name="Equation" r:id="rId4" imgW="3619440" imgH="55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067175"/>
                        <a:ext cx="760095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9" name="Text Box 7"/>
          <p:cNvSpPr txBox="1">
            <a:spLocks noChangeArrowheads="1"/>
          </p:cNvSpPr>
          <p:nvPr/>
        </p:nvSpPr>
        <p:spPr bwMode="auto">
          <a:xfrm>
            <a:off x="1755444" y="5578908"/>
            <a:ext cx="57435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The same </a:t>
            </a:r>
            <a:r>
              <a:rPr lang="en-US" sz="2000" b="0" dirty="0" smtClean="0">
                <a:solidFill>
                  <a:srgbClr val="0000FF"/>
                </a:solidFill>
                <a:sym typeface="Symbol" pitchFamily="18" charset="2"/>
              </a:rPr>
              <a:t>differential equation </a:t>
            </a:r>
            <a:r>
              <a:rPr lang="en-US" sz="2000" b="0" dirty="0">
                <a:solidFill>
                  <a:srgbClr val="0000FF"/>
                </a:solidFill>
                <a:sym typeface="Symbol" pitchFamily="18" charset="2"/>
              </a:rPr>
              <a:t>also holds for </a:t>
            </a:r>
            <a:r>
              <a:rPr lang="en-US" sz="2400" b="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b="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.</a:t>
            </a:r>
            <a:endParaRPr lang="en-US" sz="2000" b="0" i="1" baseline="-250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3190" name="Text Box 8"/>
          <p:cNvSpPr txBox="1">
            <a:spLocks noChangeArrowheads="1"/>
          </p:cNvSpPr>
          <p:nvPr/>
        </p:nvSpPr>
        <p:spPr bwMode="auto">
          <a:xfrm>
            <a:off x="781050" y="3238500"/>
            <a:ext cx="21066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00FF"/>
                </a:solidFill>
                <a:sym typeface="Symbol" pitchFamily="18" charset="2"/>
              </a:rPr>
              <a:t>Hence, we have:</a:t>
            </a:r>
            <a:endParaRPr lang="en-US" sz="2000" b="0" i="1" baseline="-250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1474788" y="1373188"/>
          <a:ext cx="58070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7" name="Equation" r:id="rId6" imgW="3543120" imgH="558720" progId="Equation.DSMT4">
                  <p:embed/>
                </p:oleObj>
              </mc:Choice>
              <mc:Fallback>
                <p:oleObj name="Equation" r:id="rId6" imgW="354312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1373188"/>
                        <a:ext cx="58070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67" name="Text Box 11"/>
          <p:cNvSpPr txBox="1">
            <a:spLocks noChangeArrowheads="1"/>
          </p:cNvSpPr>
          <p:nvPr/>
        </p:nvSpPr>
        <p:spPr bwMode="auto">
          <a:xfrm>
            <a:off x="266700" y="192088"/>
            <a:ext cx="86375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1898" y="6198919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Note: </a:t>
            </a:r>
            <a:r>
              <a:rPr lang="en-US" b="0" dirty="0" smtClean="0"/>
              <a:t>There is no exact solution in the time domain, in the lossy case.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550863" y="4773613"/>
          <a:ext cx="834072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0" name="Equation" r:id="rId4" imgW="3987720" imgH="507960" progId="Equation.DSMT4">
                  <p:embed/>
                </p:oleObj>
              </mc:Choice>
              <mc:Fallback>
                <p:oleObj name="Equation" r:id="rId4" imgW="3987720" imgH="5079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3" y="4773613"/>
                        <a:ext cx="834072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673100" y="2155825"/>
          <a:ext cx="760095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1" name="Equation" r:id="rId6" imgW="3619440" imgH="558720" progId="Equation.DSMT4">
                  <p:embed/>
                </p:oleObj>
              </mc:Choice>
              <mc:Fallback>
                <p:oleObj name="Equation" r:id="rId6" imgW="3619440" imgH="55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155825"/>
                        <a:ext cx="760095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AutoShape 15"/>
          <p:cNvSpPr>
            <a:spLocks noChangeArrowheads="1"/>
          </p:cNvSpPr>
          <p:nvPr/>
        </p:nvSpPr>
        <p:spPr bwMode="auto">
          <a:xfrm>
            <a:off x="4184650" y="3629025"/>
            <a:ext cx="512763" cy="996950"/>
          </a:xfrm>
          <a:prstGeom prst="downArrow">
            <a:avLst>
              <a:gd name="adj1" fmla="val 50000"/>
              <a:gd name="adj2" fmla="val 48607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461840" name="Text Box 16"/>
          <p:cNvSpPr txBox="1">
            <a:spLocks noChangeArrowheads="1"/>
          </p:cNvSpPr>
          <p:nvPr/>
        </p:nvSpPr>
        <p:spPr bwMode="auto">
          <a:xfrm>
            <a:off x="214313" y="127596"/>
            <a:ext cx="8637587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TEM Transmission Line (cont.)</a:t>
            </a:r>
          </a:p>
        </p:txBody>
      </p:sp>
      <p:sp>
        <p:nvSpPr>
          <p:cNvPr id="94214" name="Text Box 17"/>
          <p:cNvSpPr txBox="1">
            <a:spLocks noChangeArrowheads="1"/>
          </p:cNvSpPr>
          <p:nvPr/>
        </p:nvSpPr>
        <p:spPr bwMode="auto">
          <a:xfrm>
            <a:off x="1200150" y="1241425"/>
            <a:ext cx="28368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</a:rPr>
              <a:t>Time-Harmonic Waves: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72091-C054-4895-B148-D741E914C4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229100" y="1041636"/>
          <a:ext cx="1228725" cy="833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2" name="Equation" r:id="rId8" imgW="749160" imgH="507960" progId="Equation.DSMT4">
                  <p:embed/>
                </p:oleObj>
              </mc:Choice>
              <mc:Fallback>
                <p:oleObj name="Equation" r:id="rId8" imgW="749160" imgH="507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041636"/>
                        <a:ext cx="1228725" cy="833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10712</TotalTime>
  <Words>2016</Words>
  <Application>Microsoft Office PowerPoint</Application>
  <PresentationFormat>On-screen Show (4:3)</PresentationFormat>
  <Paragraphs>414</Paragraphs>
  <Slides>69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Handscript SF</vt:lpstr>
      <vt:lpstr>Symbol</vt:lpstr>
      <vt:lpstr>Times New Roman</vt:lpstr>
      <vt:lpstr>Office Theme</vt:lpstr>
      <vt:lpstr>Equation</vt:lpstr>
      <vt:lpstr>Visio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David R</dc:creator>
  <cp:lastModifiedBy>Jackson, David R</cp:lastModifiedBy>
  <cp:revision>1104</cp:revision>
  <dcterms:created xsi:type="dcterms:W3CDTF">2006-08-16T00:00:00Z</dcterms:created>
  <dcterms:modified xsi:type="dcterms:W3CDTF">2019-08-28T00:31:42Z</dcterms:modified>
</cp:coreProperties>
</file>