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6" r:id="rId3"/>
    <p:sldId id="294" r:id="rId4"/>
    <p:sldId id="257" r:id="rId5"/>
    <p:sldId id="293" r:id="rId6"/>
    <p:sldId id="260" r:id="rId7"/>
    <p:sldId id="261" r:id="rId8"/>
    <p:sldId id="262" r:id="rId9"/>
    <p:sldId id="263" r:id="rId10"/>
    <p:sldId id="264" r:id="rId11"/>
    <p:sldId id="291" r:id="rId12"/>
    <p:sldId id="287" r:id="rId13"/>
    <p:sldId id="295" r:id="rId14"/>
    <p:sldId id="273" r:id="rId15"/>
    <p:sldId id="289" r:id="rId16"/>
    <p:sldId id="290" r:id="rId17"/>
    <p:sldId id="288" r:id="rId18"/>
    <p:sldId id="292" r:id="rId19"/>
    <p:sldId id="298" r:id="rId20"/>
    <p:sldId id="258" r:id="rId21"/>
    <p:sldId id="259" r:id="rId22"/>
    <p:sldId id="305" r:id="rId23"/>
    <p:sldId id="299" r:id="rId24"/>
    <p:sldId id="309" r:id="rId25"/>
    <p:sldId id="302" r:id="rId26"/>
    <p:sldId id="303" r:id="rId27"/>
    <p:sldId id="308" r:id="rId28"/>
    <p:sldId id="306" r:id="rId29"/>
    <p:sldId id="301" r:id="rId30"/>
    <p:sldId id="300" r:id="rId31"/>
    <p:sldId id="274" r:id="rId32"/>
    <p:sldId id="307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97" r:id="rId42"/>
    <p:sldId id="283" r:id="rId43"/>
    <p:sldId id="284" r:id="rId44"/>
    <p:sldId id="28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FFF99"/>
    <a:srgbClr val="66FFFF"/>
    <a:srgbClr val="CC00CC"/>
    <a:srgbClr val="FF9900"/>
    <a:srgbClr val="FFCCFF"/>
    <a:srgbClr val="FFFF66"/>
    <a:srgbClr val="0000CC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505" autoAdjust="0"/>
  </p:normalViewPr>
  <p:slideViewPr>
    <p:cSldViewPr snapToGrid="0">
      <p:cViewPr>
        <p:scale>
          <a:sx n="70" d="100"/>
          <a:sy n="70" d="100"/>
        </p:scale>
        <p:origin x="-917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36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5.wmf"/><Relationship Id="rId4" Type="http://schemas.openxmlformats.org/officeDocument/2006/relationships/image" Target="../media/image5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emf"/><Relationship Id="rId2" Type="http://schemas.openxmlformats.org/officeDocument/2006/relationships/image" Target="../media/image52.wmf"/><Relationship Id="rId1" Type="http://schemas.openxmlformats.org/officeDocument/2006/relationships/image" Target="../media/image37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emf"/><Relationship Id="rId4" Type="http://schemas.openxmlformats.org/officeDocument/2006/relationships/image" Target="../media/image10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emf"/><Relationship Id="rId4" Type="http://schemas.openxmlformats.org/officeDocument/2006/relationships/image" Target="../media/image11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emf"/><Relationship Id="rId4" Type="http://schemas.openxmlformats.org/officeDocument/2006/relationships/image" Target="../media/image12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4" Type="http://schemas.openxmlformats.org/officeDocument/2006/relationships/image" Target="../media/image12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33.wmf"/><Relationship Id="rId7" Type="http://schemas.openxmlformats.org/officeDocument/2006/relationships/image" Target="../media/image124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11" Type="http://schemas.openxmlformats.org/officeDocument/2006/relationships/image" Target="../media/image139.wmf"/><Relationship Id="rId5" Type="http://schemas.openxmlformats.org/officeDocument/2006/relationships/image" Target="../media/image135.wmf"/><Relationship Id="rId10" Type="http://schemas.openxmlformats.org/officeDocument/2006/relationships/image" Target="../media/image138.wmf"/><Relationship Id="rId4" Type="http://schemas.openxmlformats.org/officeDocument/2006/relationships/image" Target="../media/image134.wmf"/><Relationship Id="rId9" Type="http://schemas.openxmlformats.org/officeDocument/2006/relationships/image" Target="../media/image13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E0B87-8995-43F9-8085-2D414E642B38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B9149-6E56-421C-AB1E-0D59D7C2B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40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B9149-6E56-421C-AB1E-0D59D7C2B8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65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B9149-6E56-421C-AB1E-0D59D7C2B8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65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B9149-6E56-421C-AB1E-0D59D7C2B8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65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06B7-AB35-4436-AD00-0E672ACFE55B}" type="datetime1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705D-9706-4020-B3DE-5DCB8FB51F07}" type="datetime1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84E-A05F-479D-9DF9-FA2700AD5E32}" type="datetime1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DB1F-D837-4EC4-A073-A5B045772B59}" type="datetime1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800D-94E1-46EE-BE88-FA79BC3E1615}" type="datetime1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BAD1-1D27-4C18-8BE4-2F9C661C69C0}" type="datetime1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4E4F-CD5D-4A25-9811-A98A4AE4B0E3}" type="datetime1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3522-77AF-42FA-A69F-5743C94DF4D3}" type="datetime1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30BD-75CB-43B8-8872-079102D3F45D}" type="datetime1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87C-3F69-4728-B96F-04D9C507467C}" type="datetime1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3238-F18A-4E6F-9F27-4473D4263AD5}" type="datetime1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1B927-40CC-49A9-BFDC-82C0396F8BFD}" type="datetime1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1.bin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oleObject" Target="../embeddings/oleObject6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7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92.emf"/><Relationship Id="rId4" Type="http://schemas.openxmlformats.org/officeDocument/2006/relationships/oleObject" Target="../embeddings/oleObject8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image" Target="../media/image9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02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oleObject" Target="../embeddings/oleObject95.bin"/><Relationship Id="rId7" Type="http://schemas.openxmlformats.org/officeDocument/2006/relationships/image" Target="../media/image1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10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10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30.emf"/><Relationship Id="rId5" Type="http://schemas.openxmlformats.org/officeDocument/2006/relationships/oleObject" Target="../embeddings/oleObject113.bin"/><Relationship Id="rId4" Type="http://schemas.openxmlformats.org/officeDocument/2006/relationships/oleObject" Target="../embeddings/oleObject11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oleObject" Target="../embeddings/oleObject124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9.bin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8.bin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7.bin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40.emf"/><Relationship Id="rId14" Type="http://schemas.openxmlformats.org/officeDocument/2006/relationships/oleObject" Target="../embeddings/oleObject12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128.bin"/><Relationship Id="rId4" Type="http://schemas.openxmlformats.org/officeDocument/2006/relationships/oleObject" Target="../embeddings/oleObject12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14899" y="3372078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cs typeface="Arial" pitchFamily="34" charset="0"/>
              </a:rPr>
              <a:t>20</a:t>
            </a:r>
            <a:endParaRPr lang="en-US" sz="28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04900" y="1825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Arial" pitchFamily="34" charset="0"/>
              </a:rPr>
              <a:t>ECE 5317-6351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Arial" pitchFamily="34" charset="0"/>
              </a:rPr>
              <a:t>Microwave Engineering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879396" y="1694316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>
                <a:cs typeface="Arial" pitchFamily="34" charset="0"/>
              </a:rPr>
              <a:t>Fall </a:t>
            </a:r>
            <a:r>
              <a:rPr lang="en-US" sz="2400" b="1" smtClean="0">
                <a:cs typeface="Arial" pitchFamily="34" charset="0"/>
              </a:rPr>
              <a:t>2019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72546" y="3902013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pitchFamily="34" charset="0"/>
              </a:rPr>
              <a:t>Power Dividers and Circulators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184477" y="2176464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Prof. David R. Jackson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Dept. of ECE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48" y="3313020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1738" y="4495422"/>
            <a:ext cx="4542291" cy="205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858000" y="142101"/>
            <a:ext cx="2114550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Adapted from notes by Prof. Jeffery T. Williams</a:t>
            </a:r>
          </a:p>
        </p:txBody>
      </p:sp>
    </p:spTree>
    <p:extLst>
      <p:ext uri="{BB962C8B-B14F-4D97-AF65-F5344CB8AC3E}">
        <p14:creationId xmlns:p14="http://schemas.microsoft.com/office/powerpoint/2010/main" xmlns="" val="18104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2123846"/>
              </p:ext>
            </p:extLst>
          </p:nvPr>
        </p:nvGraphicFramePr>
        <p:xfrm>
          <a:off x="873362" y="1890476"/>
          <a:ext cx="5245100" cy="2652712"/>
        </p:xfrm>
        <a:graphic>
          <a:graphicData uri="http://schemas.openxmlformats.org/presentationml/2006/ole">
            <p:oleObj spid="_x0000_s9459" name="Equation" r:id="rId3" imgW="3365500" imgH="1701800" progId="Equation.DSMT4">
              <p:embed/>
            </p:oleObj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9286841"/>
              </p:ext>
            </p:extLst>
          </p:nvPr>
        </p:nvGraphicFramePr>
        <p:xfrm>
          <a:off x="6126459" y="3585954"/>
          <a:ext cx="2177570" cy="1118953"/>
        </p:xfrm>
        <a:graphic>
          <a:graphicData uri="http://schemas.openxmlformats.org/presentationml/2006/ole">
            <p:oleObj spid="_x0000_s9460" name="Equation" r:id="rId4" imgW="1384300" imgH="7112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7191" y="1003226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 port 1 is matched: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532" y="6301749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output ports 2 and 3 are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isolated.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7656" y="0"/>
            <a:ext cx="5147043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Power Dividers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3342022" y="897071"/>
          <a:ext cx="1512888" cy="685800"/>
        </p:xfrm>
        <a:graphic>
          <a:graphicData uri="http://schemas.openxmlformats.org/presentationml/2006/ole">
            <p:oleObj spid="_x0000_s9461" name="Equation" r:id="rId5" imgW="952087" imgH="431613" progId="Equation.DSMT4">
              <p:embed/>
            </p:oleObj>
          </a:graphicData>
        </a:graphic>
      </p:graphicFrame>
      <p:sp>
        <p:nvSpPr>
          <p:cNvPr id="12" name="Down Arrow 11"/>
          <p:cNvSpPr/>
          <p:nvPr/>
        </p:nvSpPr>
        <p:spPr>
          <a:xfrm>
            <a:off x="3524028" y="5710290"/>
            <a:ext cx="329610" cy="531628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6805613" y="4973638"/>
          <a:ext cx="1246187" cy="355600"/>
        </p:xfrm>
        <a:graphic>
          <a:graphicData uri="http://schemas.openxmlformats.org/presentationml/2006/ole">
            <p:oleObj spid="_x0000_s9462" name="Equation" r:id="rId6" imgW="800100" imgH="228600" progId="Equation.DSMT4">
              <p:embed/>
            </p:oleObj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0155258"/>
              </p:ext>
            </p:extLst>
          </p:nvPr>
        </p:nvGraphicFramePr>
        <p:xfrm>
          <a:off x="2409842" y="4995672"/>
          <a:ext cx="2513013" cy="752475"/>
        </p:xfrm>
        <a:graphic>
          <a:graphicData uri="http://schemas.openxmlformats.org/presentationml/2006/ole">
            <p:oleObj spid="_x0000_s9463" name="Equation" r:id="rId7" imgW="1612900" imgH="482600" progId="Equation.DSMT4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2001" y="5162455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last slide: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6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2062" y="76923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77656" y="0"/>
            <a:ext cx="5089893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Power Dividers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9805673"/>
              </p:ext>
            </p:extLst>
          </p:nvPr>
        </p:nvGraphicFramePr>
        <p:xfrm>
          <a:off x="7362825" y="1751013"/>
          <a:ext cx="1306513" cy="808037"/>
        </p:xfrm>
        <a:graphic>
          <a:graphicData uri="http://schemas.openxmlformats.org/presentationml/2006/ole">
            <p:oleObj spid="_x0000_s67727" name="Equation" r:id="rId3" imgW="698197" imgH="431613" progId="Equation.DSMT4">
              <p:embed/>
            </p:oleObj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94578754"/>
              </p:ext>
            </p:extLst>
          </p:nvPr>
        </p:nvGraphicFramePr>
        <p:xfrm>
          <a:off x="447408" y="3072598"/>
          <a:ext cx="4948237" cy="3403600"/>
        </p:xfrm>
        <a:graphic>
          <a:graphicData uri="http://schemas.openxmlformats.org/presentationml/2006/ole">
            <p:oleObj spid="_x0000_s67728" name="Equation" r:id="rId4" imgW="3175000" imgH="2184400" progId="Equation.DSMT4">
              <p:embed/>
            </p:oleObj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1135917" y="1585520"/>
          <a:ext cx="1755395" cy="795730"/>
        </p:xfrm>
        <a:graphic>
          <a:graphicData uri="http://schemas.openxmlformats.org/presentationml/2006/ole">
            <p:oleObj spid="_x0000_s67729" name="Equation" r:id="rId5" imgW="952087" imgH="431613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88280" y="3776353"/>
            <a:ext cx="3111335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input port is matched, but not the output ports.</a:t>
            </a:r>
          </a:p>
          <a:p>
            <a:pPr marL="225425" indent="-225425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output ports are not isolated.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6888" y="742950"/>
            <a:ext cx="4230687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47657" y="5712031"/>
            <a:ext cx="301633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Waves reflected from devices on ports 2 and 3 with cause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interference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with the other devices.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137069" y="5213268"/>
            <a:ext cx="273134" cy="356260"/>
          </a:xfrm>
          <a:prstGeom prst="down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3645" y="994884"/>
            <a:ext cx="5663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Example: Microstrip T-junction power divider</a:t>
            </a:r>
            <a:endParaRPr lang="en-US" sz="2000" b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8281" y="0"/>
            <a:ext cx="5206914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Power Dividers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342900" y="2357438"/>
          <a:ext cx="1503363" cy="3721100"/>
        </p:xfrm>
        <a:graphic>
          <a:graphicData uri="http://schemas.openxmlformats.org/presentationml/2006/ole">
            <p:oleObj spid="_x0000_s63722" name="Equation" r:id="rId3" imgW="965200" imgH="2387600" progId="Equation.DSMT4">
              <p:embed/>
            </p:oleObj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55050" y="1959664"/>
            <a:ext cx="6151600" cy="3267075"/>
            <a:chOff x="2555050" y="2109789"/>
            <a:chExt cx="6151600" cy="3267075"/>
          </a:xfrm>
        </p:grpSpPr>
        <p:sp>
          <p:nvSpPr>
            <p:cNvPr id="7" name="Rectangle 6"/>
            <p:cNvSpPr/>
            <p:nvPr/>
          </p:nvSpPr>
          <p:spPr>
            <a:xfrm>
              <a:off x="2555050" y="3552824"/>
              <a:ext cx="2505075" cy="219075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3479006" y="3683796"/>
              <a:ext cx="3267075" cy="119062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3491" name="Object 3"/>
            <p:cNvGraphicFramePr>
              <a:graphicFrameLocks noChangeAspect="1"/>
            </p:cNvGraphicFramePr>
            <p:nvPr/>
          </p:nvGraphicFramePr>
          <p:xfrm>
            <a:off x="3194050" y="3048000"/>
            <a:ext cx="1271588" cy="361950"/>
          </p:xfrm>
          <a:graphic>
            <a:graphicData uri="http://schemas.openxmlformats.org/presentationml/2006/ole">
              <p:oleObj spid="_x0000_s63723" name="Equation" r:id="rId4" imgW="800100" imgH="228600" progId="Equation.DSMT4">
                <p:embed/>
              </p:oleObj>
            </a:graphicData>
          </a:graphic>
        </p:graphicFrame>
        <p:graphicFrame>
          <p:nvGraphicFramePr>
            <p:cNvPr id="63493" name="Object 5"/>
            <p:cNvGraphicFramePr>
              <a:graphicFrameLocks noChangeAspect="1"/>
            </p:cNvGraphicFramePr>
            <p:nvPr/>
          </p:nvGraphicFramePr>
          <p:xfrm>
            <a:off x="5402263" y="2381250"/>
            <a:ext cx="1371600" cy="361950"/>
          </p:xfrm>
          <a:graphic>
            <a:graphicData uri="http://schemas.openxmlformats.org/presentationml/2006/ole">
              <p:oleObj spid="_x0000_s63724" name="Equation" r:id="rId5" imgW="863225" imgH="228501" progId="Equation.DSMT4">
                <p:embed/>
              </p:oleObj>
            </a:graphicData>
          </a:graphic>
        </p:graphicFrame>
        <p:graphicFrame>
          <p:nvGraphicFramePr>
            <p:cNvPr id="63494" name="Object 6"/>
            <p:cNvGraphicFramePr>
              <a:graphicFrameLocks noChangeAspect="1"/>
            </p:cNvGraphicFramePr>
            <p:nvPr/>
          </p:nvGraphicFramePr>
          <p:xfrm>
            <a:off x="5478463" y="4629150"/>
            <a:ext cx="1371600" cy="361950"/>
          </p:xfrm>
          <a:graphic>
            <a:graphicData uri="http://schemas.openxmlformats.org/presentationml/2006/ole">
              <p:oleObj spid="_x0000_s63725" name="Equation" r:id="rId6" imgW="863225" imgH="228501" progId="Equation.DSMT4">
                <p:embed/>
              </p:oleObj>
            </a:graphicData>
          </a:graphic>
        </p:graphicFrame>
        <p:graphicFrame>
          <p:nvGraphicFramePr>
            <p:cNvPr id="63496" name="Object 8"/>
            <p:cNvGraphicFramePr>
              <a:graphicFrameLocks noChangeAspect="1"/>
            </p:cNvGraphicFramePr>
            <p:nvPr/>
          </p:nvGraphicFramePr>
          <p:xfrm>
            <a:off x="5649913" y="3476625"/>
            <a:ext cx="3056737" cy="311150"/>
          </p:xfrm>
          <a:graphic>
            <a:graphicData uri="http://schemas.openxmlformats.org/presentationml/2006/ole">
              <p:oleObj spid="_x0000_s63726" name="Equation" r:id="rId7" imgW="2501900" imgH="254000" progId="Equation.DSMT4">
                <p:embed/>
              </p:oleObj>
            </a:graphicData>
          </a:graphic>
        </p:graphicFrame>
        <p:cxnSp>
          <p:nvCxnSpPr>
            <p:cNvPr id="13" name="Straight Arrow Connector 12"/>
            <p:cNvCxnSpPr/>
            <p:nvPr/>
          </p:nvCxnSpPr>
          <p:spPr>
            <a:xfrm>
              <a:off x="2914650" y="3933825"/>
              <a:ext cx="94297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>
              <a:off x="4400551" y="2790825"/>
              <a:ext cx="94297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V="1">
              <a:off x="4371976" y="4486276"/>
              <a:ext cx="94297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857500" y="4057650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Incident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15654" y="5663821"/>
            <a:ext cx="611419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Quarter-wave transformers could be put on the output lines to bring the final output lines back to 50 [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].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3257" y="806968"/>
            <a:ext cx="732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matched power divider also works as a matched power combiner.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8281" y="0"/>
            <a:ext cx="5206914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Power Dividers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389814" y="1413695"/>
            <a:ext cx="6151600" cy="3267075"/>
            <a:chOff x="2555050" y="2109789"/>
            <a:chExt cx="6151600" cy="3267075"/>
          </a:xfrm>
        </p:grpSpPr>
        <p:sp>
          <p:nvSpPr>
            <p:cNvPr id="7" name="Rectangle 6"/>
            <p:cNvSpPr/>
            <p:nvPr/>
          </p:nvSpPr>
          <p:spPr>
            <a:xfrm>
              <a:off x="2555050" y="3552824"/>
              <a:ext cx="2505075" cy="219075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3479006" y="3683796"/>
              <a:ext cx="3267075" cy="119062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3491" name="Object 3"/>
            <p:cNvGraphicFramePr>
              <a:graphicFrameLocks noChangeAspect="1"/>
            </p:cNvGraphicFramePr>
            <p:nvPr/>
          </p:nvGraphicFramePr>
          <p:xfrm>
            <a:off x="3194050" y="3048000"/>
            <a:ext cx="1271588" cy="361950"/>
          </p:xfrm>
          <a:graphic>
            <a:graphicData uri="http://schemas.openxmlformats.org/presentationml/2006/ole">
              <p:oleObj spid="_x0000_s89367" name="Equation" r:id="rId3" imgW="800100" imgH="228600" progId="Equation.DSMT4">
                <p:embed/>
              </p:oleObj>
            </a:graphicData>
          </a:graphic>
        </p:graphicFrame>
        <p:graphicFrame>
          <p:nvGraphicFramePr>
            <p:cNvPr id="63493" name="Object 5"/>
            <p:cNvGraphicFramePr>
              <a:graphicFrameLocks noChangeAspect="1"/>
            </p:cNvGraphicFramePr>
            <p:nvPr/>
          </p:nvGraphicFramePr>
          <p:xfrm>
            <a:off x="5402263" y="2381250"/>
            <a:ext cx="1371600" cy="361950"/>
          </p:xfrm>
          <a:graphic>
            <a:graphicData uri="http://schemas.openxmlformats.org/presentationml/2006/ole">
              <p:oleObj spid="_x0000_s89368" name="Equation" r:id="rId4" imgW="863225" imgH="228501" progId="Equation.DSMT4">
                <p:embed/>
              </p:oleObj>
            </a:graphicData>
          </a:graphic>
        </p:graphicFrame>
        <p:graphicFrame>
          <p:nvGraphicFramePr>
            <p:cNvPr id="63494" name="Object 6"/>
            <p:cNvGraphicFramePr>
              <a:graphicFrameLocks noChangeAspect="1"/>
            </p:cNvGraphicFramePr>
            <p:nvPr/>
          </p:nvGraphicFramePr>
          <p:xfrm>
            <a:off x="5478463" y="4629150"/>
            <a:ext cx="1371600" cy="361950"/>
          </p:xfrm>
          <a:graphic>
            <a:graphicData uri="http://schemas.openxmlformats.org/presentationml/2006/ole">
              <p:oleObj spid="_x0000_s89369" name="Equation" r:id="rId5" imgW="863225" imgH="228501" progId="Equation.DSMT4">
                <p:embed/>
              </p:oleObj>
            </a:graphicData>
          </a:graphic>
        </p:graphicFrame>
        <p:graphicFrame>
          <p:nvGraphicFramePr>
            <p:cNvPr id="63496" name="Object 8"/>
            <p:cNvGraphicFramePr>
              <a:graphicFrameLocks noChangeAspect="1"/>
            </p:cNvGraphicFramePr>
            <p:nvPr/>
          </p:nvGraphicFramePr>
          <p:xfrm>
            <a:off x="5649913" y="3476625"/>
            <a:ext cx="3056737" cy="311150"/>
          </p:xfrm>
          <a:graphic>
            <a:graphicData uri="http://schemas.openxmlformats.org/presentationml/2006/ole">
              <p:oleObj spid="_x0000_s89370" name="Equation" r:id="rId6" imgW="2501900" imgH="254000" progId="Equation.DSMT4">
                <p:embed/>
              </p:oleObj>
            </a:graphicData>
          </a:graphic>
        </p:graphicFrame>
        <p:cxnSp>
          <p:nvCxnSpPr>
            <p:cNvPr id="13" name="Straight Arrow Connector 12"/>
            <p:cNvCxnSpPr/>
            <p:nvPr/>
          </p:nvCxnSpPr>
          <p:spPr>
            <a:xfrm flipH="1">
              <a:off x="2914650" y="3933825"/>
              <a:ext cx="94297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V="1">
              <a:off x="4400551" y="2790825"/>
              <a:ext cx="94297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>
              <a:off x="4371976" y="4486276"/>
              <a:ext cx="94297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857500" y="4057650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outgoing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65614" y="4922577"/>
            <a:ext cx="3034241" cy="58477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Equal waves are incident from ports 2 and 3 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1093" y="5831241"/>
            <a:ext cx="405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There  is no reflection if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equal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waves are incident on ports 2 and 3, and port 1 is matched.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500377" y="5948884"/>
            <a:ext cx="382137" cy="259307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342900" y="2357438"/>
          <a:ext cx="1503363" cy="3721100"/>
        </p:xfrm>
        <a:graphic>
          <a:graphicData uri="http://schemas.openxmlformats.org/presentationml/2006/ole">
            <p:oleObj spid="_x0000_s89371" name="Equation" r:id="rId7" imgW="965200" imgH="2387600" progId="Equation.DSMT4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074863" y="4713288"/>
            <a:ext cx="2370137" cy="1779587"/>
            <a:chOff x="2074863" y="4713288"/>
            <a:chExt cx="2370137" cy="1779587"/>
          </a:xfrm>
        </p:grpSpPr>
        <p:graphicFrame>
          <p:nvGraphicFramePr>
            <p:cNvPr id="8909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33111794"/>
                </p:ext>
              </p:extLst>
            </p:nvPr>
          </p:nvGraphicFramePr>
          <p:xfrm>
            <a:off x="2074863" y="4713288"/>
            <a:ext cx="2370137" cy="1779587"/>
          </p:xfrm>
          <a:graphic>
            <a:graphicData uri="http://schemas.openxmlformats.org/presentationml/2006/ole">
              <p:oleObj spid="_x0000_s89372" name="Equation" r:id="rId8" imgW="1485900" imgH="1117600" progId="Equation.DSMT4">
                <p:embed/>
              </p:oleObj>
            </a:graphicData>
          </a:graphic>
        </p:graphicFrame>
        <p:cxnSp>
          <p:nvCxnSpPr>
            <p:cNvPr id="9" name="Straight Connector 8"/>
            <p:cNvCxnSpPr/>
            <p:nvPr/>
          </p:nvCxnSpPr>
          <p:spPr>
            <a:xfrm flipV="1">
              <a:off x="2511846" y="4713288"/>
              <a:ext cx="174204" cy="3875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407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4852988" y="4419600"/>
          <a:ext cx="2487612" cy="1379538"/>
        </p:xfrm>
        <a:graphic>
          <a:graphicData uri="http://schemas.openxmlformats.org/presentationml/2006/ole">
            <p:oleObj spid="_x0000_s18531" name="Equation" r:id="rId3" imgW="1282700" imgH="7112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1703" y="66675"/>
            <a:ext cx="490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Wilkinson Power Divider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904875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Equal-split (3 dB) power divider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3400425"/>
            <a:ext cx="472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All ports matched (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Output ports are isolated (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2591" y="6212032"/>
            <a:ext cx="2651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Obviously not unitary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306166" y="5543550"/>
            <a:ext cx="608734" cy="56036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6542" y="4536374"/>
            <a:ext cx="352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No power is lost in going from port 1 to ports 2 and 3: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1146340" y="5173122"/>
          <a:ext cx="1641042" cy="620552"/>
        </p:xfrm>
        <a:graphic>
          <a:graphicData uri="http://schemas.openxmlformats.org/presentationml/2006/ole">
            <p:oleObj spid="_x0000_s18532" name="Equation" r:id="rId4" imgW="1040948" imgH="393529" progId="Equation.DSMT4">
              <p:embed/>
            </p:oleObj>
          </a:graphicData>
        </a:graphic>
      </p:graphicFrame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3838" y="1024388"/>
            <a:ext cx="4389437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03775" y="1353787"/>
            <a:ext cx="5168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(The Wilkenson can also be designed to have an unequal split.)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825" y="596265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derivation is in the appendix.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02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151188" y="1066800"/>
          <a:ext cx="2576214" cy="1428750"/>
        </p:xfrm>
        <a:graphic>
          <a:graphicData uri="http://schemas.openxmlformats.org/presentationml/2006/ole">
            <p:oleObj spid="_x0000_s65724" name="Equation" r:id="rId3" imgW="1282700" imgH="7112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90651" y="123825"/>
            <a:ext cx="681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Wilkinson Power Divider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1152525" y="2574925"/>
          <a:ext cx="5467350" cy="2470150"/>
        </p:xfrm>
        <a:graphic>
          <a:graphicData uri="http://schemas.openxmlformats.org/presentationml/2006/ole">
            <p:oleObj spid="_x0000_s65725" name="Visio" r:id="rId4" imgW="3172230" imgH="1434681" progId="Visio.Drawing.11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1075" y="5524500"/>
            <a:ext cx="714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All three ports are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matched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and the output ports are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isolated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6130925" y="3419475"/>
          <a:ext cx="1881188" cy="382588"/>
        </p:xfrm>
        <a:graphic>
          <a:graphicData uri="http://schemas.openxmlformats.org/presentationml/2006/ole">
            <p:oleObj spid="_x0000_s65726" name="Equation" r:id="rId5" imgW="1130300" imgH="228600" progId="Equation.DSMT4">
              <p:embed/>
            </p:oleObj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6443663" y="4124325"/>
          <a:ext cx="1331912" cy="382588"/>
        </p:xfrm>
        <a:graphic>
          <a:graphicData uri="http://schemas.openxmlformats.org/presentationml/2006/ole">
            <p:oleObj spid="_x0000_s65727" name="Equation" r:id="rId6" imgW="800100" imgH="228600" progId="Equation.DSMT4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9147" y="307751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Microstrip layout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30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370263" y="983546"/>
          <a:ext cx="2382837" cy="1321504"/>
        </p:xfrm>
        <a:graphic>
          <a:graphicData uri="http://schemas.openxmlformats.org/presentationml/2006/ole">
            <p:oleObj spid="_x0000_s66743" name="Equation" r:id="rId3" imgW="1282700" imgH="7112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3475" y="123825"/>
            <a:ext cx="714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Wilkinson Power Divider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087" y="4934197"/>
            <a:ext cx="8514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When a wave is incident from port 1, half of the total incident power gets transmitted to each output port (no loss of power).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When a wave is incident from port 2 or port 3, half of the power gets transmitted to port 1 and half gets absorbed by the resistor, but nothing gets through to the other output port (the two output ports are isolated from each other).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432550" y="2814638"/>
          <a:ext cx="1543050" cy="677862"/>
        </p:xfrm>
        <a:graphic>
          <a:graphicData uri="http://schemas.openxmlformats.org/presentationml/2006/ole">
            <p:oleObj spid="_x0000_s66744" name="Equation" r:id="rId4" imgW="926698" imgH="406224" progId="Equation.DSMT4">
              <p:embed/>
            </p:oleObj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6403975" y="3709988"/>
          <a:ext cx="1541463" cy="677862"/>
        </p:xfrm>
        <a:graphic>
          <a:graphicData uri="http://schemas.openxmlformats.org/presentationml/2006/ole">
            <p:oleObj spid="_x0000_s66745" name="Equation" r:id="rId5" imgW="926698" imgH="406224" progId="Equation.DSMT4">
              <p:embed/>
            </p:oleObj>
          </a:graphicData>
        </a:graphic>
      </p:graphicFrame>
      <p:graphicFrame>
        <p:nvGraphicFramePr>
          <p:cNvPr id="66566" name="Object 8"/>
          <p:cNvGraphicFramePr>
            <a:graphicFrameLocks noChangeAspect="1"/>
          </p:cNvGraphicFramePr>
          <p:nvPr/>
        </p:nvGraphicFramePr>
        <p:xfrm>
          <a:off x="1152525" y="2279650"/>
          <a:ext cx="5467350" cy="2470150"/>
        </p:xfrm>
        <a:graphic>
          <a:graphicData uri="http://schemas.openxmlformats.org/presentationml/2006/ole">
            <p:oleObj spid="_x0000_s66746" name="Visio" r:id="rId6" imgW="3172230" imgH="1434681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67309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4348" y="1077194"/>
            <a:ext cx="58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Example: Microstrip Wilkinson power divider</a:t>
            </a:r>
            <a:endParaRPr lang="en-US" sz="2000" b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9254" y="171450"/>
            <a:ext cx="677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Wilkinson Power Divider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641514" y="2019303"/>
            <a:ext cx="5603836" cy="4076698"/>
            <a:chOff x="1641514" y="2019303"/>
            <a:chExt cx="5603836" cy="4076698"/>
          </a:xfrm>
        </p:grpSpPr>
        <p:sp>
          <p:nvSpPr>
            <p:cNvPr id="7" name="Rectangle 6"/>
            <p:cNvSpPr/>
            <p:nvPr/>
          </p:nvSpPr>
          <p:spPr>
            <a:xfrm>
              <a:off x="1641514" y="3879993"/>
              <a:ext cx="3573144" cy="22528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650580" y="2526509"/>
              <a:ext cx="1295399" cy="280987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349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30826742"/>
                </p:ext>
              </p:extLst>
            </p:nvPr>
          </p:nvGraphicFramePr>
          <p:xfrm>
            <a:off x="2061249" y="4195763"/>
            <a:ext cx="1271588" cy="361950"/>
          </p:xfrm>
          <a:graphic>
            <a:graphicData uri="http://schemas.openxmlformats.org/presentationml/2006/ole">
              <p:oleObj spid="_x0000_s64845" name="Equation" r:id="rId3" imgW="800100" imgH="228600" progId="Equation.DSMT4">
                <p:embed/>
              </p:oleObj>
            </a:graphicData>
          </a:graphic>
        </p:graphicFrame>
        <p:graphicFrame>
          <p:nvGraphicFramePr>
            <p:cNvPr id="6349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95701918"/>
                </p:ext>
              </p:extLst>
            </p:nvPr>
          </p:nvGraphicFramePr>
          <p:xfrm>
            <a:off x="5594350" y="5686425"/>
            <a:ext cx="1271588" cy="361950"/>
          </p:xfrm>
          <a:graphic>
            <a:graphicData uri="http://schemas.openxmlformats.org/presentationml/2006/ole">
              <p:oleObj spid="_x0000_s64846" name="Equation" r:id="rId4" imgW="800100" imgH="228600" progId="Equation.DSMT4">
                <p:embed/>
              </p:oleObj>
            </a:graphicData>
          </a:graphic>
        </p:graphicFrame>
        <p:graphicFrame>
          <p:nvGraphicFramePr>
            <p:cNvPr id="6451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03927628"/>
                </p:ext>
              </p:extLst>
            </p:nvPr>
          </p:nvGraphicFramePr>
          <p:xfrm>
            <a:off x="5613400" y="2114550"/>
            <a:ext cx="1271588" cy="361950"/>
          </p:xfrm>
          <a:graphic>
            <a:graphicData uri="http://schemas.openxmlformats.org/presentationml/2006/ole">
              <p:oleObj spid="_x0000_s64847" name="Equation" r:id="rId5" imgW="800100" imgH="228600" progId="Equation.DSMT4">
                <p:embed/>
              </p:oleObj>
            </a:graphicData>
          </a:graphic>
        </p:graphicFrame>
        <p:sp>
          <p:nvSpPr>
            <p:cNvPr id="15" name="Rectangle 14"/>
            <p:cNvSpPr/>
            <p:nvPr/>
          </p:nvSpPr>
          <p:spPr>
            <a:xfrm rot="5400000">
              <a:off x="4937284" y="3592355"/>
              <a:ext cx="704847" cy="149545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4907754" y="4326732"/>
              <a:ext cx="762002" cy="14764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629150" y="5295903"/>
              <a:ext cx="1319208" cy="280987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452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04224585"/>
                </p:ext>
              </p:extLst>
            </p:nvPr>
          </p:nvGraphicFramePr>
          <p:xfrm>
            <a:off x="3184523" y="5436396"/>
            <a:ext cx="1201737" cy="291485"/>
          </p:xfrm>
          <a:graphic>
            <a:graphicData uri="http://schemas.openxmlformats.org/presentationml/2006/ole">
              <p:oleObj spid="_x0000_s64848" name="Equation" r:id="rId6" imgW="939800" imgH="228600" progId="Equation.DSMT4">
                <p:embed/>
              </p:oleObj>
            </a:graphicData>
          </a:graphic>
        </p:graphicFrame>
        <p:pic>
          <p:nvPicPr>
            <p:cNvPr id="64521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00713" y="3843706"/>
              <a:ext cx="147637" cy="35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5781676" y="3105150"/>
              <a:ext cx="0" cy="7572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72150" y="4191001"/>
              <a:ext cx="1" cy="733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448300" y="3105150"/>
              <a:ext cx="342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429250" y="4924425"/>
              <a:ext cx="3429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452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81522827"/>
                </p:ext>
              </p:extLst>
            </p:nvPr>
          </p:nvGraphicFramePr>
          <p:xfrm>
            <a:off x="6013450" y="3830638"/>
            <a:ext cx="1231900" cy="320675"/>
          </p:xfrm>
          <a:graphic>
            <a:graphicData uri="http://schemas.openxmlformats.org/presentationml/2006/ole">
              <p:oleObj spid="_x0000_s64849" name="Equation" r:id="rId8" imgW="774364" imgH="203112" progId="Equation.DSMT4">
                <p:embed/>
              </p:oleObj>
            </a:graphicData>
          </a:graphic>
        </p:graphicFrame>
        <p:cxnSp>
          <p:nvCxnSpPr>
            <p:cNvPr id="4" name="Straight Arrow Connector 3"/>
            <p:cNvCxnSpPr/>
            <p:nvPr/>
          </p:nvCxnSpPr>
          <p:spPr>
            <a:xfrm>
              <a:off x="5298279" y="3317157"/>
              <a:ext cx="0" cy="7023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83411420"/>
                </p:ext>
              </p:extLst>
            </p:nvPr>
          </p:nvGraphicFramePr>
          <p:xfrm>
            <a:off x="4635020" y="3476224"/>
            <a:ext cx="520948" cy="341311"/>
          </p:xfrm>
          <a:graphic>
            <a:graphicData uri="http://schemas.openxmlformats.org/presentationml/2006/ole">
              <p:oleObj spid="_x0000_s64850" name="Equation" r:id="rId9" imgW="368300" imgH="241300" progId="Equation.DSMT4">
                <p:embed/>
              </p:oleObj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31820666"/>
                </p:ext>
              </p:extLst>
            </p:nvPr>
          </p:nvGraphicFramePr>
          <p:xfrm>
            <a:off x="3186110" y="2275197"/>
            <a:ext cx="1200150" cy="285750"/>
          </p:xfrm>
          <a:graphic>
            <a:graphicData uri="http://schemas.openxmlformats.org/presentationml/2006/ole">
              <p:oleObj spid="_x0000_s64851" name="Equation" r:id="rId10" imgW="1200317" imgH="285638" progId="Equation.DSMT4">
                <p:embed/>
              </p:oleObj>
            </a:graphicData>
          </a:graphic>
        </p:graphicFrame>
        <p:cxnSp>
          <p:nvCxnSpPr>
            <p:cNvPr id="31" name="Straight Arrow Connector 30"/>
            <p:cNvCxnSpPr/>
            <p:nvPr/>
          </p:nvCxnSpPr>
          <p:spPr>
            <a:xfrm flipV="1">
              <a:off x="4340646" y="4634229"/>
              <a:ext cx="793441" cy="6648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061480" y="2626588"/>
              <a:ext cx="1086779" cy="825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296617" y="4056493"/>
              <a:ext cx="0" cy="7023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407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179" y="180975"/>
            <a:ext cx="669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Wilkinson Power Divider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49" y="2400300"/>
            <a:ext cx="3648075" cy="187642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Figure 7.15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Pozar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Photograph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a four-way corporate power divider network using three microstrip Wilkinson power dividers. Note the isolation chip resistors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Courtesy of M.D.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Abouzahra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MIT Lincoln Laboratory.</a:t>
            </a:r>
          </a:p>
        </p:txBody>
      </p:sp>
      <p:pic>
        <p:nvPicPr>
          <p:cNvPr id="1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1700" y="1333499"/>
            <a:ext cx="3868703" cy="41243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2067309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0125" y="123825"/>
            <a:ext cx="71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Wilkinson Power Divider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6" y="5600700"/>
            <a:ext cx="8077200" cy="9906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7.12 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Pozar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1A1A1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1A1A1A"/>
                </a:solidFill>
                <a:latin typeface="Arial" pitchFamily="34" charset="0"/>
                <a:cs typeface="Arial" pitchFamily="34" charset="0"/>
              </a:rPr>
              <a:t>Frequency response of an equal-split Wilkinson power divider. Port 1 is the input</a:t>
            </a:r>
            <a:br>
              <a:rPr lang="en-US" sz="1800" dirty="0" smtClean="0">
                <a:solidFill>
                  <a:srgbClr val="1A1A1A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1A1A1A"/>
                </a:solidFill>
                <a:latin typeface="Arial" pitchFamily="34" charset="0"/>
                <a:cs typeface="Arial" pitchFamily="34" charset="0"/>
              </a:rPr>
              <a:t>port; ports 2 and 3 are the output ports.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96939" y="812879"/>
            <a:ext cx="6856948" cy="4583034"/>
            <a:chOff x="896939" y="812879"/>
            <a:chExt cx="6856948" cy="4583034"/>
          </a:xfrm>
        </p:grpSpPr>
        <p:pic>
          <p:nvPicPr>
            <p:cNvPr id="921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6939" y="812879"/>
              <a:ext cx="6742112" cy="458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" name="Straight Connector 2"/>
            <p:cNvCxnSpPr/>
            <p:nvPr/>
          </p:nvCxnSpPr>
          <p:spPr>
            <a:xfrm>
              <a:off x="2088682" y="1377108"/>
              <a:ext cx="482991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13894247"/>
                </p:ext>
              </p:extLst>
            </p:nvPr>
          </p:nvGraphicFramePr>
          <p:xfrm>
            <a:off x="7118960" y="1239550"/>
            <a:ext cx="634927" cy="335862"/>
          </p:xfrm>
          <a:graphic>
            <a:graphicData uri="http://schemas.openxmlformats.org/presentationml/2006/ole">
              <p:oleObj spid="_x0000_s98344" name="Equation" r:id="rId4" imgW="393529" imgH="203112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206730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7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Power Dividers and Couplers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05025" y="1123950"/>
            <a:ext cx="49444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power divider is used to split a signal.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coupler is used to combine a signal.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4243" y="5720443"/>
            <a:ext cx="5222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These are examples of a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three-port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network.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237" y="2699864"/>
            <a:ext cx="68341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0499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8125" y="722909"/>
            <a:ext cx="8394122" cy="696315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Now consider a 3-port network that is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non-reciprocal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with all ports matched, and is lossless: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842263" y="1538350"/>
          <a:ext cx="3013075" cy="1371600"/>
        </p:xfrm>
        <a:graphic>
          <a:graphicData uri="http://schemas.openxmlformats.org/presentationml/2006/ole">
            <p:oleObj spid="_x0000_s3356" name="Equation" r:id="rId3" imgW="1562100" imgH="711200" progId="Equation.DSMT4">
              <p:embed/>
            </p:oleObj>
          </a:graphicData>
        </a:graphic>
      </p:graphicFrame>
      <p:graphicFrame>
        <p:nvGraphicFramePr>
          <p:cNvPr id="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6138101"/>
              </p:ext>
            </p:extLst>
          </p:nvPr>
        </p:nvGraphicFramePr>
        <p:xfrm>
          <a:off x="1866900" y="5207000"/>
          <a:ext cx="1346200" cy="1498600"/>
        </p:xfrm>
        <a:graphic>
          <a:graphicData uri="http://schemas.openxmlformats.org/presentationml/2006/ole">
            <p:oleObj spid="_x0000_s3357" name="Equation" r:id="rId4" imgW="672808" imgH="748975" progId="Equation.DSMT4">
              <p:embed/>
            </p:oleObj>
          </a:graphicData>
        </a:graphic>
      </p:graphicFrame>
      <p:graphicFrame>
        <p:nvGraphicFramePr>
          <p:cNvPr id="7" name="Object 23"/>
          <p:cNvGraphicFramePr>
            <a:graphicFrameLocks noChangeAspect="1"/>
          </p:cNvGraphicFramePr>
          <p:nvPr/>
        </p:nvGraphicFramePr>
        <p:xfrm>
          <a:off x="1512888" y="3429000"/>
          <a:ext cx="2233612" cy="1644650"/>
        </p:xfrm>
        <a:graphic>
          <a:graphicData uri="http://schemas.openxmlformats.org/presentationml/2006/ole">
            <p:oleObj spid="_x0000_s3358" name="Equation" r:id="rId5" imgW="1155700" imgH="850900" progId="Equation.DSMT4">
              <p:embed/>
            </p:oleObj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52350" y="3429000"/>
            <a:ext cx="1447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ossless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26825" y="2685555"/>
            <a:ext cx="3581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These equations will be satisfied if: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3810000" y="3581400"/>
            <a:ext cx="381000" cy="28956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556772" y="1497263"/>
            <a:ext cx="168264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“Circulator”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5194300" y="3429000"/>
          <a:ext cx="2489200" cy="965200"/>
        </p:xfrm>
        <a:graphic>
          <a:graphicData uri="http://schemas.openxmlformats.org/presentationml/2006/ole">
            <p:oleObj spid="_x0000_s3359" name="Equation" r:id="rId6" imgW="1244600" imgH="482600" progId="Equation.DSMT4">
              <p:embed/>
            </p:oleObj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5218054" y="5045035"/>
          <a:ext cx="2489200" cy="965200"/>
        </p:xfrm>
        <a:graphic>
          <a:graphicData uri="http://schemas.openxmlformats.org/presentationml/2006/ole">
            <p:oleObj spid="_x0000_s3360" name="Equation" r:id="rId7" imgW="1244600" imgH="482600" progId="Equation.DSMT4">
              <p:embed/>
            </p:oleObj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19921" y="2959806"/>
            <a:ext cx="2571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(There are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six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distinct values.)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8595" y="4572000"/>
            <a:ext cx="41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74921" y="3384469"/>
            <a:ext cx="381000" cy="413656"/>
            <a:chOff x="8178142" y="3194463"/>
            <a:chExt cx="381000" cy="413656"/>
          </a:xfrm>
        </p:grpSpPr>
        <p:sp>
          <p:nvSpPr>
            <p:cNvPr id="17" name="Flowchart: Connector 16"/>
            <p:cNvSpPr/>
            <p:nvPr/>
          </p:nvSpPr>
          <p:spPr>
            <a:xfrm rot="19985110">
              <a:off x="8178142" y="3227119"/>
              <a:ext cx="381000" cy="381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17724" y="319446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89766" y="4724401"/>
            <a:ext cx="381000" cy="413656"/>
            <a:chOff x="8178142" y="3194463"/>
            <a:chExt cx="381000" cy="413656"/>
          </a:xfrm>
        </p:grpSpPr>
        <p:sp>
          <p:nvSpPr>
            <p:cNvPr id="27" name="Flowchart: Connector 26"/>
            <p:cNvSpPr/>
            <p:nvPr/>
          </p:nvSpPr>
          <p:spPr>
            <a:xfrm rot="19985110">
              <a:off x="8178142" y="3227119"/>
              <a:ext cx="381000" cy="381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17724" y="319446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Up Arrow 28"/>
          <p:cNvSpPr/>
          <p:nvPr/>
        </p:nvSpPr>
        <p:spPr>
          <a:xfrm>
            <a:off x="6270172" y="2054432"/>
            <a:ext cx="225631" cy="391885"/>
          </a:xfrm>
          <a:prstGeom prst="up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309121" y="0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Circulators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9916117"/>
              </p:ext>
            </p:extLst>
          </p:nvPr>
        </p:nvGraphicFramePr>
        <p:xfrm>
          <a:off x="4060167" y="1954741"/>
          <a:ext cx="1002587" cy="476229"/>
        </p:xfrm>
        <a:graphic>
          <a:graphicData uri="http://schemas.openxmlformats.org/presentationml/2006/ole">
            <p:oleObj spid="_x0000_s3361" name="Equation" r:id="rId8" imgW="508000" imgH="2413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3973" y="387550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(unitary)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338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9718773"/>
              </p:ext>
            </p:extLst>
          </p:nvPr>
        </p:nvGraphicFramePr>
        <p:xfrm>
          <a:off x="1180288" y="1056841"/>
          <a:ext cx="2036762" cy="1392238"/>
        </p:xfrm>
        <a:graphic>
          <a:graphicData uri="http://schemas.openxmlformats.org/presentationml/2006/ole">
            <p:oleObj spid="_x0000_s4205" name="Equation" r:id="rId3" imgW="1040948" imgH="710891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0283" y="823353"/>
            <a:ext cx="3021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Clockwise (LH) circulator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978" y="0"/>
            <a:ext cx="3826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Circulators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2570" y="5858987"/>
            <a:ext cx="3990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Counter-clockwise (RH) circulator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43346" y="1055027"/>
            <a:ext cx="381000" cy="404750"/>
            <a:chOff x="526472" y="1151907"/>
            <a:chExt cx="381000" cy="404750"/>
          </a:xfrm>
        </p:grpSpPr>
        <p:sp>
          <p:nvSpPr>
            <p:cNvPr id="9" name="Flowchart: Connector 8"/>
            <p:cNvSpPr/>
            <p:nvPr/>
          </p:nvSpPr>
          <p:spPr>
            <a:xfrm>
              <a:off x="526472" y="1175657"/>
              <a:ext cx="381000" cy="3810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8141" y="1151907"/>
              <a:ext cx="3016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1365" y="3665598"/>
            <a:ext cx="381000" cy="404750"/>
            <a:chOff x="526472" y="1151907"/>
            <a:chExt cx="381000" cy="404750"/>
          </a:xfrm>
        </p:grpSpPr>
        <p:sp>
          <p:nvSpPr>
            <p:cNvPr id="19" name="Flowchart: Connector 18"/>
            <p:cNvSpPr/>
            <p:nvPr/>
          </p:nvSpPr>
          <p:spPr>
            <a:xfrm>
              <a:off x="526472" y="1175657"/>
              <a:ext cx="381000" cy="3810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8141" y="1151907"/>
              <a:ext cx="3016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7519" y="2598822"/>
            <a:ext cx="35150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We have assumed here that the phases of all the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parameters are zero.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5439813"/>
              </p:ext>
            </p:extLst>
          </p:nvPr>
        </p:nvGraphicFramePr>
        <p:xfrm>
          <a:off x="1230729" y="3801552"/>
          <a:ext cx="2036762" cy="1390650"/>
        </p:xfrm>
        <a:graphic>
          <a:graphicData uri="http://schemas.openxmlformats.org/presentationml/2006/ole">
            <p:oleObj spid="_x0000_s4206" name="Equation" r:id="rId4" imgW="1040948" imgH="710891" progId="Equation.DSMT4">
              <p:embed/>
            </p:oleObj>
          </a:graphicData>
        </a:graphic>
      </p:graphicFrame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992" y="1279897"/>
            <a:ext cx="28321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4323" y="3592513"/>
            <a:ext cx="3886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22506" y="5569545"/>
            <a:ext cx="2952326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wave goes in one port and comes out from the adjacent port!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0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978" y="0"/>
            <a:ext cx="3826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Circulators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B5D3DE6-994F-49F8-A07F-4B31B997DA05}"/>
              </a:ext>
            </a:extLst>
          </p:cNvPr>
          <p:cNvSpPr txBox="1"/>
          <p:nvPr/>
        </p:nvSpPr>
        <p:spPr>
          <a:xfrm>
            <a:off x="5433392" y="2446622"/>
            <a:ext cx="3336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Frequency: 0.698 – 0.96 GHz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VSWR: &lt;1.3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Isolation : &gt;18 dB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Power: 1000 W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Insertion loss: &lt;0.35 dB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Length: 1.75 in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Width: 2 in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Height: 1.02 in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Temperature range: -20 – 70 deg C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Price: $439.94</a:t>
            </a:r>
          </a:p>
        </p:txBody>
      </p:sp>
      <p:pic>
        <p:nvPicPr>
          <p:cNvPr id="23" name="Picture 2" descr="High Power Circulator With 18 dB Isolation From 698 MHz to 960 MHz, 1000 Watts And SMA Female">
            <a:extLst>
              <a:ext uri="{FF2B5EF4-FFF2-40B4-BE49-F238E27FC236}">
                <a16:creationId xmlns:a16="http://schemas.microsoft.com/office/drawing/2014/main" xmlns="" id="{B443F721-1383-4C84-B470-7DC60C0F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09" y="2446622"/>
            <a:ext cx="3672568" cy="24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39368" y="1266666"/>
            <a:ext cx="350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 example of a circulator: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903" y="5821784"/>
            <a:ext cx="678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Circulators can be made using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biased ferrite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materials.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0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978" y="0"/>
            <a:ext cx="3826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Circulators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1273" y="1080655"/>
            <a:ext cx="3741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Application: Wireless system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694033" y="1675460"/>
            <a:ext cx="4947016" cy="3015351"/>
            <a:chOff x="1485689" y="1573479"/>
            <a:chExt cx="4947016" cy="3015351"/>
          </a:xfrm>
        </p:grpSpPr>
        <p:sp>
          <p:nvSpPr>
            <p:cNvPr id="22" name="Oval 21"/>
            <p:cNvSpPr/>
            <p:nvPr/>
          </p:nvSpPr>
          <p:spPr>
            <a:xfrm>
              <a:off x="3396343" y="2268187"/>
              <a:ext cx="1175657" cy="11756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2185060" y="2909454"/>
              <a:ext cx="121128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7"/>
            </p:cNvCxnSpPr>
            <p:nvPr/>
          </p:nvCxnSpPr>
          <p:spPr>
            <a:xfrm flipV="1">
              <a:off x="4399829" y="1864426"/>
              <a:ext cx="1062820" cy="5759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385974" y="3299361"/>
              <a:ext cx="1062820" cy="5759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>
            <a:xfrm rot="13926819">
              <a:off x="5427024" y="1567541"/>
              <a:ext cx="368135" cy="38001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81190" y="2004951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Antenna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911926" y="2766951"/>
              <a:ext cx="285008" cy="285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85689" y="3261755"/>
              <a:ext cx="1082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Transmitter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34682" y="4281053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Receiver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8099369">
              <a:off x="5308270" y="3823855"/>
              <a:ext cx="439387" cy="1900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74021" y="2737261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0182" y="241464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40078" y="2982684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372592" y="2097974"/>
              <a:ext cx="676894" cy="312717"/>
            </a:xfrm>
            <a:custGeom>
              <a:avLst/>
              <a:gdLst>
                <a:gd name="connsiteX0" fmla="*/ 0 w 676894"/>
                <a:gd name="connsiteY0" fmla="*/ 312717 h 312717"/>
                <a:gd name="connsiteX1" fmla="*/ 178130 w 676894"/>
                <a:gd name="connsiteY1" fmla="*/ 122712 h 312717"/>
                <a:gd name="connsiteX2" fmla="*/ 451263 w 676894"/>
                <a:gd name="connsiteY2" fmla="*/ 15834 h 312717"/>
                <a:gd name="connsiteX3" fmla="*/ 676894 w 676894"/>
                <a:gd name="connsiteY3" fmla="*/ 27709 h 31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894" h="312717">
                  <a:moveTo>
                    <a:pt x="0" y="312717"/>
                  </a:moveTo>
                  <a:cubicBezTo>
                    <a:pt x="51460" y="242455"/>
                    <a:pt x="102920" y="172193"/>
                    <a:pt x="178130" y="122712"/>
                  </a:cubicBezTo>
                  <a:cubicBezTo>
                    <a:pt x="253341" y="73232"/>
                    <a:pt x="368136" y="31668"/>
                    <a:pt x="451263" y="15834"/>
                  </a:cubicBezTo>
                  <a:cubicBezTo>
                    <a:pt x="534390" y="0"/>
                    <a:pt x="605642" y="13854"/>
                    <a:pt x="676894" y="27709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rot="7340633">
              <a:off x="4356265" y="2713511"/>
              <a:ext cx="676894" cy="312717"/>
            </a:xfrm>
            <a:custGeom>
              <a:avLst/>
              <a:gdLst>
                <a:gd name="connsiteX0" fmla="*/ 0 w 676894"/>
                <a:gd name="connsiteY0" fmla="*/ 312717 h 312717"/>
                <a:gd name="connsiteX1" fmla="*/ 178130 w 676894"/>
                <a:gd name="connsiteY1" fmla="*/ 122712 h 312717"/>
                <a:gd name="connsiteX2" fmla="*/ 451263 w 676894"/>
                <a:gd name="connsiteY2" fmla="*/ 15834 h 312717"/>
                <a:gd name="connsiteX3" fmla="*/ 676894 w 676894"/>
                <a:gd name="connsiteY3" fmla="*/ 27709 h 31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894" h="312717">
                  <a:moveTo>
                    <a:pt x="0" y="312717"/>
                  </a:moveTo>
                  <a:cubicBezTo>
                    <a:pt x="51460" y="242455"/>
                    <a:pt x="102920" y="172193"/>
                    <a:pt x="178130" y="122712"/>
                  </a:cubicBezTo>
                  <a:cubicBezTo>
                    <a:pt x="253341" y="73232"/>
                    <a:pt x="368136" y="31668"/>
                    <a:pt x="451263" y="15834"/>
                  </a:cubicBezTo>
                  <a:cubicBezTo>
                    <a:pt x="534390" y="0"/>
                    <a:pt x="605642" y="13854"/>
                    <a:pt x="676894" y="27709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13541082">
              <a:off x="3404259" y="3340922"/>
              <a:ext cx="676894" cy="312717"/>
            </a:xfrm>
            <a:custGeom>
              <a:avLst/>
              <a:gdLst>
                <a:gd name="connsiteX0" fmla="*/ 0 w 676894"/>
                <a:gd name="connsiteY0" fmla="*/ 312717 h 312717"/>
                <a:gd name="connsiteX1" fmla="*/ 178130 w 676894"/>
                <a:gd name="connsiteY1" fmla="*/ 122712 h 312717"/>
                <a:gd name="connsiteX2" fmla="*/ 451263 w 676894"/>
                <a:gd name="connsiteY2" fmla="*/ 15834 h 312717"/>
                <a:gd name="connsiteX3" fmla="*/ 676894 w 676894"/>
                <a:gd name="connsiteY3" fmla="*/ 27709 h 31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894" h="312717">
                  <a:moveTo>
                    <a:pt x="0" y="312717"/>
                  </a:moveTo>
                  <a:cubicBezTo>
                    <a:pt x="51460" y="242455"/>
                    <a:pt x="102920" y="172193"/>
                    <a:pt x="178130" y="122712"/>
                  </a:cubicBezTo>
                  <a:cubicBezTo>
                    <a:pt x="253341" y="73232"/>
                    <a:pt x="368136" y="31668"/>
                    <a:pt x="451263" y="15834"/>
                  </a:cubicBezTo>
                  <a:cubicBezTo>
                    <a:pt x="534390" y="0"/>
                    <a:pt x="605642" y="13854"/>
                    <a:pt x="676894" y="27709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707575" y="2897580"/>
              <a:ext cx="29688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738254" y="1911929"/>
              <a:ext cx="356260" cy="20187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4843153" y="2135581"/>
              <a:ext cx="356260" cy="20187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636321" y="2493818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TX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63142" y="1613065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TX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43054" y="2335481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RX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4676898" y="3465617"/>
              <a:ext cx="356260" cy="20187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017324" y="3200401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RX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87386" y="374864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178215" y="5084498"/>
            <a:ext cx="682334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antenna can be used for transmit and receive.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The transmit and receive frequencies can even be the same.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913" y="4145278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(matched receiver)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2081" y="6113835"/>
            <a:ext cx="609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circulator used this way is often called a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duplexer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0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88661" y="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Duplexer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530" y="1962996"/>
            <a:ext cx="5864435" cy="36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6446" y="1138818"/>
            <a:ext cx="1585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duplexer: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9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65606" y="0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Diplexer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66900" y="1006410"/>
            <a:ext cx="75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diplexer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is a type of filter that combines or splits two different frequencies (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7117" y="2643188"/>
            <a:ext cx="6511029" cy="1559483"/>
            <a:chOff x="1367117" y="2643188"/>
            <a:chExt cx="6511029" cy="1559483"/>
          </a:xfrm>
        </p:grpSpPr>
        <p:sp>
          <p:nvSpPr>
            <p:cNvPr id="40" name="Rectangle 39"/>
            <p:cNvSpPr/>
            <p:nvPr/>
          </p:nvSpPr>
          <p:spPr>
            <a:xfrm>
              <a:off x="2261939" y="2856795"/>
              <a:ext cx="235943" cy="807523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6929" y="3835497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Diplexer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2507079" y="3248524"/>
              <a:ext cx="424313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598821" y="3357345"/>
              <a:ext cx="1971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Transmission line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59413" y="2866730"/>
              <a:ext cx="235943" cy="807523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07834" y="3894894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Diplexer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133" y="3088575"/>
              <a:ext cx="8787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67117" y="3385357"/>
              <a:ext cx="8787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34517131"/>
                </p:ext>
              </p:extLst>
            </p:nvPr>
          </p:nvGraphicFramePr>
          <p:xfrm>
            <a:off x="1630363" y="2643188"/>
            <a:ext cx="222500" cy="333750"/>
          </p:xfrm>
          <a:graphic>
            <a:graphicData uri="http://schemas.openxmlformats.org/presentationml/2006/ole">
              <p:oleObj spid="_x0000_s97484" name="Equation" r:id="rId3" imgW="152280" imgH="228600" progId="Equation.DSMT4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88959444"/>
                </p:ext>
              </p:extLst>
            </p:nvPr>
          </p:nvGraphicFramePr>
          <p:xfrm>
            <a:off x="1630363" y="3494407"/>
            <a:ext cx="264306" cy="339822"/>
          </p:xfrm>
          <a:graphic>
            <a:graphicData uri="http://schemas.openxmlformats.org/presentationml/2006/ole">
              <p:oleObj spid="_x0000_s97485" name="Equation" r:id="rId4" imgW="177480" imgH="228600" progId="Equation.DSMT4">
                <p:embed/>
              </p:oleObj>
            </a:graphicData>
          </a:graphic>
        </p:graphicFrame>
        <p:cxnSp>
          <p:nvCxnSpPr>
            <p:cNvPr id="37" name="Straight Connector 36"/>
            <p:cNvCxnSpPr/>
            <p:nvPr/>
          </p:nvCxnSpPr>
          <p:spPr>
            <a:xfrm>
              <a:off x="6999372" y="3151803"/>
              <a:ext cx="8787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95356" y="3448585"/>
              <a:ext cx="8787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851563089"/>
                </p:ext>
              </p:extLst>
            </p:nvPr>
          </p:nvGraphicFramePr>
          <p:xfrm>
            <a:off x="7258602" y="2706416"/>
            <a:ext cx="222500" cy="333750"/>
          </p:xfrm>
          <a:graphic>
            <a:graphicData uri="http://schemas.openxmlformats.org/presentationml/2006/ole">
              <p:oleObj spid="_x0000_s97486" name="Equation" r:id="rId5" imgW="152280" imgH="228600" progId="Equation.DSMT4">
                <p:embed/>
              </p:oleObj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79324106"/>
                </p:ext>
              </p:extLst>
            </p:nvPr>
          </p:nvGraphicFramePr>
          <p:xfrm>
            <a:off x="7258602" y="3557635"/>
            <a:ext cx="264306" cy="339822"/>
          </p:xfrm>
          <a:graphic>
            <a:graphicData uri="http://schemas.openxmlformats.org/presentationml/2006/ole">
              <p:oleObj spid="_x0000_s97487" name="Equation" r:id="rId6" imgW="177480" imgH="228600" progId="Equation.DSMT4">
                <p:embed/>
              </p:oleObj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39978666"/>
                </p:ext>
              </p:extLst>
            </p:nvPr>
          </p:nvGraphicFramePr>
          <p:xfrm>
            <a:off x="4205537" y="2754433"/>
            <a:ext cx="631157" cy="334142"/>
          </p:xfrm>
          <a:graphic>
            <a:graphicData uri="http://schemas.openxmlformats.org/presentationml/2006/ole">
              <p:oleObj spid="_x0000_s97488" name="Equation" r:id="rId7" imgW="431640" imgH="228600" progId="Equation.DSMT4">
                <p:embed/>
              </p:oleObj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2945205" y="5254302"/>
            <a:ext cx="3918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Triplexer: three frequencies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Multiplexer: multiple frequencies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0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7463" y="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Diplexer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33155" y="1101413"/>
            <a:ext cx="597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 example of a diplexer: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594" name="Picture 2" descr="Image result for diplex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15" y="1760798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40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7460" y="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Diplexer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66900" y="1006410"/>
            <a:ext cx="75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A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diplexer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can be used to transmit and receive two different channels with the same antenna (as with a duplexer), if the frequencies are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separated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enough.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427817" y="2779970"/>
            <a:ext cx="5962359" cy="1904897"/>
            <a:chOff x="808795" y="2375065"/>
            <a:chExt cx="5962359" cy="1904897"/>
          </a:xfrm>
        </p:grpSpPr>
        <p:sp>
          <p:nvSpPr>
            <p:cNvPr id="28" name="Isosceles Triangle 27"/>
            <p:cNvSpPr/>
            <p:nvPr/>
          </p:nvSpPr>
          <p:spPr>
            <a:xfrm rot="16200000">
              <a:off x="5997041" y="3205339"/>
              <a:ext cx="368135" cy="38001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137557" y="2588819"/>
              <a:ext cx="285008" cy="285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8795" y="2537360"/>
              <a:ext cx="1082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Transmitter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03949" y="3912919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Receiver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2066306" y="3930733"/>
              <a:ext cx="439387" cy="1900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624449" y="2754078"/>
              <a:ext cx="285006" cy="14350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301340" y="3004457"/>
              <a:ext cx="1864426" cy="807523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88868" y="3259776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Diplexer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 flipV="1">
              <a:off x="2404577" y="2784589"/>
              <a:ext cx="908638" cy="4217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390722" y="3578257"/>
              <a:ext cx="908638" cy="4217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53891" y="3396343"/>
              <a:ext cx="8787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919638" y="3685309"/>
              <a:ext cx="8515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Antenna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>
              <a:off x="2646220" y="3595246"/>
              <a:ext cx="285006" cy="14350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413171" y="3203362"/>
              <a:ext cx="358236" cy="297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5423068" y="3533892"/>
              <a:ext cx="358236" cy="297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7282" name="Object 2"/>
            <p:cNvGraphicFramePr>
              <a:graphicFrameLocks noChangeAspect="1"/>
            </p:cNvGraphicFramePr>
            <p:nvPr/>
          </p:nvGraphicFramePr>
          <p:xfrm>
            <a:off x="2997860" y="2375065"/>
            <a:ext cx="255256" cy="327519"/>
          </p:xfrm>
          <a:graphic>
            <a:graphicData uri="http://schemas.openxmlformats.org/presentationml/2006/ole">
              <p:oleObj spid="_x0000_s109606" name="Equation" r:id="rId3" imgW="177646" imgH="228402" progId="Equation.DSMT4">
                <p:embed/>
              </p:oleObj>
            </a:graphicData>
          </a:graphic>
        </p:graphicFrame>
        <p:graphicFrame>
          <p:nvGraphicFramePr>
            <p:cNvPr id="97283" name="Object 3"/>
            <p:cNvGraphicFramePr>
              <a:graphicFrameLocks noChangeAspect="1"/>
            </p:cNvGraphicFramePr>
            <p:nvPr/>
          </p:nvGraphicFramePr>
          <p:xfrm>
            <a:off x="2843027" y="3952937"/>
            <a:ext cx="274638" cy="327025"/>
          </p:xfrm>
          <a:graphic>
            <a:graphicData uri="http://schemas.openxmlformats.org/presentationml/2006/ole">
              <p:oleObj spid="_x0000_s109607" name="Equation" r:id="rId4" imgW="190500" imgH="228600" progId="Equation.DSMT4">
                <p:embed/>
              </p:oleObj>
            </a:graphicData>
          </a:graphic>
        </p:graphicFrame>
        <p:graphicFrame>
          <p:nvGraphicFramePr>
            <p:cNvPr id="97284" name="Object 4"/>
            <p:cNvGraphicFramePr>
              <a:graphicFrameLocks noChangeAspect="1"/>
            </p:cNvGraphicFramePr>
            <p:nvPr/>
          </p:nvGraphicFramePr>
          <p:xfrm>
            <a:off x="5441538" y="2729181"/>
            <a:ext cx="255588" cy="327025"/>
          </p:xfrm>
          <a:graphic>
            <a:graphicData uri="http://schemas.openxmlformats.org/presentationml/2006/ole">
              <p:oleObj spid="_x0000_s109608" name="Equation" r:id="rId5" imgW="177646" imgH="228402" progId="Equation.DSMT4">
                <p:embed/>
              </p:oleObj>
            </a:graphicData>
          </a:graphic>
        </p:graphicFrame>
        <p:graphicFrame>
          <p:nvGraphicFramePr>
            <p:cNvPr id="97285" name="Object 5"/>
            <p:cNvGraphicFramePr>
              <a:graphicFrameLocks noChangeAspect="1"/>
            </p:cNvGraphicFramePr>
            <p:nvPr/>
          </p:nvGraphicFramePr>
          <p:xfrm>
            <a:off x="5465681" y="3689639"/>
            <a:ext cx="274637" cy="327025"/>
          </p:xfrm>
          <a:graphic>
            <a:graphicData uri="http://schemas.openxmlformats.org/presentationml/2006/ole">
              <p:oleObj spid="_x0000_s109609" name="Equation" r:id="rId6" imgW="190500" imgH="228600" progId="Equation.DSMT4">
                <p:embed/>
              </p:oleObj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1255502" y="5486599"/>
            <a:ext cx="649764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requires a high isolation between the transmit and receive ports, to avoid interference.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7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5373" y="0"/>
            <a:ext cx="1697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Isolator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18182" y="1035331"/>
            <a:ext cx="6292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 isolator is a two-port device that is nonreciprocal: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6405064"/>
              </p:ext>
            </p:extLst>
          </p:nvPr>
        </p:nvGraphicFramePr>
        <p:xfrm>
          <a:off x="2221597" y="1758519"/>
          <a:ext cx="1682184" cy="931671"/>
        </p:xfrm>
        <a:graphic>
          <a:graphicData uri="http://schemas.openxmlformats.org/presentationml/2006/ole">
            <p:oleObj spid="_x0000_s99363" name="Equation" r:id="rId3" imgW="825500" imgH="457200" progId="Equation.DSMT4">
              <p:embed/>
            </p:oleObj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30777E-3259-4AD9-B65D-59D551A905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723" y="3802575"/>
            <a:ext cx="3657600" cy="275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249" y="3013465"/>
            <a:ext cx="710329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wave coming in on port 1 goes through to port 2.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wave coming in on port 2 gets absorbed (does not go to port 1).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5D3DE6-994F-49F8-A07F-4B31B997DA05}"/>
              </a:ext>
            </a:extLst>
          </p:cNvPr>
          <p:cNvSpPr txBox="1"/>
          <p:nvPr/>
        </p:nvSpPr>
        <p:spPr>
          <a:xfrm>
            <a:off x="4869455" y="4192255"/>
            <a:ext cx="3361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Frequency: 0.8 - 1 GHz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VSWR: 1.25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Isolation : 20 dB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Power: 2 W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Insertion loss: &lt;0.4 dB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Length: 1.25 in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Width: 2 in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Height: 0.75 in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Temperature range: -20 – 60 deg C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Price: $279.82</a:t>
            </a:r>
          </a:p>
        </p:txBody>
      </p:sp>
    </p:spTree>
    <p:extLst>
      <p:ext uri="{BB962C8B-B14F-4D97-AF65-F5344CB8AC3E}">
        <p14:creationId xmlns:p14="http://schemas.microsoft.com/office/powerpoint/2010/main" xmlns="" val="7870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96029" y="0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Circulator as Isolator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8563" y="951008"/>
            <a:ext cx="639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circulator can also be used to make an isolator: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83117" y="5425412"/>
            <a:ext cx="651986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signal from the input port goes to the output port.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signal from the output port does not get to the input port.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003081" y="1701121"/>
            <a:ext cx="4532135" cy="3124208"/>
            <a:chOff x="1859862" y="1464622"/>
            <a:chExt cx="4532135" cy="3124208"/>
          </a:xfrm>
        </p:grpSpPr>
        <p:sp>
          <p:nvSpPr>
            <p:cNvPr id="22" name="Oval 21"/>
            <p:cNvSpPr/>
            <p:nvPr/>
          </p:nvSpPr>
          <p:spPr>
            <a:xfrm>
              <a:off x="3396343" y="2268187"/>
              <a:ext cx="1175657" cy="11756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2185060" y="2909454"/>
              <a:ext cx="121128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7"/>
            </p:cNvCxnSpPr>
            <p:nvPr/>
          </p:nvCxnSpPr>
          <p:spPr>
            <a:xfrm flipV="1">
              <a:off x="4399829" y="1864426"/>
              <a:ext cx="1062820" cy="5759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385974" y="3299361"/>
              <a:ext cx="1062820" cy="5759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911926" y="2766951"/>
              <a:ext cx="285008" cy="285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59862" y="3261755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In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51139" y="4281053"/>
              <a:ext cx="1258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Matched load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8099369">
              <a:off x="5308270" y="3823855"/>
              <a:ext cx="439387" cy="1900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74021" y="2737261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0182" y="241464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40078" y="2982684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372592" y="2097974"/>
              <a:ext cx="676894" cy="312717"/>
            </a:xfrm>
            <a:custGeom>
              <a:avLst/>
              <a:gdLst>
                <a:gd name="connsiteX0" fmla="*/ 0 w 676894"/>
                <a:gd name="connsiteY0" fmla="*/ 312717 h 312717"/>
                <a:gd name="connsiteX1" fmla="*/ 178130 w 676894"/>
                <a:gd name="connsiteY1" fmla="*/ 122712 h 312717"/>
                <a:gd name="connsiteX2" fmla="*/ 451263 w 676894"/>
                <a:gd name="connsiteY2" fmla="*/ 15834 h 312717"/>
                <a:gd name="connsiteX3" fmla="*/ 676894 w 676894"/>
                <a:gd name="connsiteY3" fmla="*/ 27709 h 31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894" h="312717">
                  <a:moveTo>
                    <a:pt x="0" y="312717"/>
                  </a:moveTo>
                  <a:cubicBezTo>
                    <a:pt x="51460" y="242455"/>
                    <a:pt x="102920" y="172193"/>
                    <a:pt x="178130" y="122712"/>
                  </a:cubicBezTo>
                  <a:cubicBezTo>
                    <a:pt x="253341" y="73232"/>
                    <a:pt x="368136" y="31668"/>
                    <a:pt x="451263" y="15834"/>
                  </a:cubicBezTo>
                  <a:cubicBezTo>
                    <a:pt x="534390" y="0"/>
                    <a:pt x="605642" y="13854"/>
                    <a:pt x="676894" y="27709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rot="7340633">
              <a:off x="4356265" y="2713511"/>
              <a:ext cx="676894" cy="312717"/>
            </a:xfrm>
            <a:custGeom>
              <a:avLst/>
              <a:gdLst>
                <a:gd name="connsiteX0" fmla="*/ 0 w 676894"/>
                <a:gd name="connsiteY0" fmla="*/ 312717 h 312717"/>
                <a:gd name="connsiteX1" fmla="*/ 178130 w 676894"/>
                <a:gd name="connsiteY1" fmla="*/ 122712 h 312717"/>
                <a:gd name="connsiteX2" fmla="*/ 451263 w 676894"/>
                <a:gd name="connsiteY2" fmla="*/ 15834 h 312717"/>
                <a:gd name="connsiteX3" fmla="*/ 676894 w 676894"/>
                <a:gd name="connsiteY3" fmla="*/ 27709 h 31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894" h="312717">
                  <a:moveTo>
                    <a:pt x="0" y="312717"/>
                  </a:moveTo>
                  <a:cubicBezTo>
                    <a:pt x="51460" y="242455"/>
                    <a:pt x="102920" y="172193"/>
                    <a:pt x="178130" y="122712"/>
                  </a:cubicBezTo>
                  <a:cubicBezTo>
                    <a:pt x="253341" y="73232"/>
                    <a:pt x="368136" y="31668"/>
                    <a:pt x="451263" y="15834"/>
                  </a:cubicBezTo>
                  <a:cubicBezTo>
                    <a:pt x="534390" y="0"/>
                    <a:pt x="605642" y="13854"/>
                    <a:pt x="676894" y="27709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13541082">
              <a:off x="3404259" y="3340922"/>
              <a:ext cx="676894" cy="312717"/>
            </a:xfrm>
            <a:custGeom>
              <a:avLst/>
              <a:gdLst>
                <a:gd name="connsiteX0" fmla="*/ 0 w 676894"/>
                <a:gd name="connsiteY0" fmla="*/ 312717 h 312717"/>
                <a:gd name="connsiteX1" fmla="*/ 178130 w 676894"/>
                <a:gd name="connsiteY1" fmla="*/ 122712 h 312717"/>
                <a:gd name="connsiteX2" fmla="*/ 451263 w 676894"/>
                <a:gd name="connsiteY2" fmla="*/ 15834 h 312717"/>
                <a:gd name="connsiteX3" fmla="*/ 676894 w 676894"/>
                <a:gd name="connsiteY3" fmla="*/ 27709 h 31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894" h="312717">
                  <a:moveTo>
                    <a:pt x="0" y="312717"/>
                  </a:moveTo>
                  <a:cubicBezTo>
                    <a:pt x="51460" y="242455"/>
                    <a:pt x="102920" y="172193"/>
                    <a:pt x="178130" y="122712"/>
                  </a:cubicBezTo>
                  <a:cubicBezTo>
                    <a:pt x="253341" y="73232"/>
                    <a:pt x="368136" y="31668"/>
                    <a:pt x="451263" y="15834"/>
                  </a:cubicBezTo>
                  <a:cubicBezTo>
                    <a:pt x="534390" y="0"/>
                    <a:pt x="605642" y="13854"/>
                    <a:pt x="676894" y="27709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707575" y="2897580"/>
              <a:ext cx="29688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738254" y="1911929"/>
              <a:ext cx="356260" cy="20187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676898" y="3465617"/>
              <a:ext cx="356260" cy="20187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487386" y="374864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436918" y="1636816"/>
              <a:ext cx="285008" cy="28500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4878778" y="2147456"/>
              <a:ext cx="356260" cy="20187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918791" y="1464622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Out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40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7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Three Port Networks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2565400" y="2895600"/>
          <a:ext cx="2644775" cy="1371600"/>
        </p:xfrm>
        <a:graphic>
          <a:graphicData uri="http://schemas.openxmlformats.org/presentationml/2006/ole">
            <p:oleObj spid="_x0000_s69680" name="Equation" r:id="rId4" imgW="1371600" imgH="7112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8225" y="1933575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General 3-port network: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499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696" y="2481944"/>
            <a:ext cx="3610097" cy="270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1160088" y="1056904"/>
            <a:ext cx="69270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waveguide-based circulator with a matched load at port 3, acting as an isolator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3190" y="6234545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https://en.wikipedia.org/wiki/Circulator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7886" y="0"/>
            <a:ext cx="5852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Circulator as Isolator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0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8701" y="123825"/>
            <a:ext cx="72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938" y="1306630"/>
            <a:ext cx="721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analysis of the Wilkinson power divider is given here.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265" y="2127183"/>
            <a:ext cx="8199681" cy="1668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Even/odd mode analysis is used to analyze the Wilkinson power divider.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This requires two separate analyzes (even and odd).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Each analysis involves only a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two-port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device instead of a three-port device.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265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576" y="1572434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Even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odd analysis is used to analyze the structure when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 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excited.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575" y="3521156"/>
            <a:ext cx="806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Only even analysis is needed to analyze the structure when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port 1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is excited.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8226" y="2314846"/>
            <a:ext cx="3332546" cy="504825"/>
            <a:chOff x="1560129" y="3048000"/>
            <a:chExt cx="3332546" cy="504825"/>
          </a:xfrm>
        </p:grpSpPr>
        <p:graphicFrame>
          <p:nvGraphicFramePr>
            <p:cNvPr id="1946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61937112"/>
                </p:ext>
              </p:extLst>
            </p:nvPr>
          </p:nvGraphicFramePr>
          <p:xfrm>
            <a:off x="3827463" y="3048000"/>
            <a:ext cx="1065212" cy="504825"/>
          </p:xfrm>
          <a:graphic>
            <a:graphicData uri="http://schemas.openxmlformats.org/presentationml/2006/ole">
              <p:oleObj spid="_x0000_s108564" name="Equation" r:id="rId3" imgW="482391" imgH="228501" progId="Equation.DSMT4">
                <p:embed/>
              </p:oleObj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560129" y="3095625"/>
              <a:ext cx="2126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   To determine</a:t>
              </a:r>
              <a:endPara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48226" y="4272465"/>
            <a:ext cx="3257550" cy="465137"/>
            <a:chOff x="1609725" y="5164138"/>
            <a:chExt cx="3257550" cy="465137"/>
          </a:xfrm>
        </p:grpSpPr>
        <p:graphicFrame>
          <p:nvGraphicFramePr>
            <p:cNvPr id="1946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52943873"/>
                </p:ext>
              </p:extLst>
            </p:nvPr>
          </p:nvGraphicFramePr>
          <p:xfrm>
            <a:off x="3911600" y="5164138"/>
            <a:ext cx="955675" cy="465137"/>
          </p:xfrm>
          <a:graphic>
            <a:graphicData uri="http://schemas.openxmlformats.org/presentationml/2006/ole">
              <p:oleObj spid="_x0000_s108565" name="Equation" r:id="rId4" imgW="469900" imgH="228600" progId="Equation.DSMT4">
                <p:embed/>
              </p:oleObj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609725" y="5181600"/>
              <a:ext cx="2197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   To determine</a:t>
              </a:r>
              <a:endPara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8701" y="123825"/>
            <a:ext cx="72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458" y="5509660"/>
            <a:ext cx="829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other five components of the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matrix can be found by using physical symmetry and reciprocity (the symmetry of the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matrix).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265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226" y="1227138"/>
            <a:ext cx="1104900" cy="354012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Top view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625" y="4716840"/>
            <a:ext cx="7924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Split structure along plane of symmetry (POS)</a:t>
            </a:r>
            <a:r>
              <a:rPr lang="en-US" dirty="0" smtClean="0">
                <a:solidFill>
                  <a:srgbClr val="007FB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7FBF"/>
                </a:solidFill>
                <a:latin typeface="Arial" pitchFamily="34" charset="0"/>
                <a:cs typeface="Arial" pitchFamily="34" charset="0"/>
              </a:rPr>
            </a:br>
            <a:endParaRPr lang="en-US" dirty="0" smtClean="0">
              <a:solidFill>
                <a:srgbClr val="007FBF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7FB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Even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  voltage even about POS    place OC along POS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       Odd     voltage odd  about POS    place SC along POS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57300" y="123825"/>
            <a:ext cx="696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575" y="3457575"/>
            <a:ext cx="315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 microstrip realization is shown.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1143000"/>
            <a:ext cx="803751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4768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3375025" y="5525559"/>
          <a:ext cx="2217738" cy="785813"/>
        </p:xfrm>
        <a:graphic>
          <a:graphicData uri="http://schemas.openxmlformats.org/presentationml/2006/ole">
            <p:oleObj spid="_x0000_s21602" name="Equation" r:id="rId3" imgW="1218671" imgH="431613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349" y="3151657"/>
            <a:ext cx="782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How do you split a transmission line? (This is needed for the even case.)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675" y="4457700"/>
            <a:ext cx="4557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Voltage is the same for each half of line </a:t>
            </a:r>
            <a:r>
              <a:rPr lang="en-US" dirty="0" smtClean="0"/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Current is halved for each half of line </a:t>
            </a:r>
            <a:r>
              <a:rPr lang="en-US" dirty="0" smtClean="0"/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4258" y="6360584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For each half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82111" y="6200775"/>
            <a:ext cx="718339" cy="3070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14425" y="123825"/>
            <a:ext cx="724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91050" y="3829050"/>
            <a:ext cx="4429125" cy="1734100"/>
            <a:chOff x="4591050" y="3829050"/>
            <a:chExt cx="4429125" cy="1734100"/>
          </a:xfrm>
        </p:grpSpPr>
        <p:graphicFrame>
          <p:nvGraphicFramePr>
            <p:cNvPr id="21513" name="Object 9"/>
            <p:cNvGraphicFramePr>
              <a:graphicFrameLocks noChangeAspect="1"/>
            </p:cNvGraphicFramePr>
            <p:nvPr/>
          </p:nvGraphicFramePr>
          <p:xfrm>
            <a:off x="5457825" y="3838575"/>
            <a:ext cx="3562350" cy="1323975"/>
          </p:xfrm>
          <a:graphic>
            <a:graphicData uri="http://schemas.openxmlformats.org/presentationml/2006/ole">
              <p:oleObj spid="_x0000_s21603" name="Visio" r:id="rId4" imgW="2170176" imgH="808819" progId="Visio.Drawing.11">
                <p:embed/>
              </p:oleObj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948754" y="5193818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microstrip line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1050" y="382905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Top view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1246" y="4698299"/>
              <a:ext cx="1679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CC"/>
                  </a:solidFill>
                </a:rPr>
                <a:t>(magnetic wall)</a:t>
              </a:r>
              <a:endParaRPr lang="en-US" dirty="0">
                <a:solidFill>
                  <a:srgbClr val="CC00CC"/>
                </a:solidFill>
              </a:endParaRPr>
            </a:p>
          </p:txBody>
        </p:sp>
      </p:grp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0513" y="788988"/>
            <a:ext cx="6251575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325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52400"/>
            <a:ext cx="703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3925" y="340995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Ports 2 and 3 are excited in phase.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1225" y="1276350"/>
            <a:ext cx="26574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resistor has been split into two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resistors in series.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3458962"/>
              </p:ext>
            </p:extLst>
          </p:nvPr>
        </p:nvGraphicFramePr>
        <p:xfrm>
          <a:off x="2924114" y="6146548"/>
          <a:ext cx="1826773" cy="450200"/>
        </p:xfrm>
        <a:graphic>
          <a:graphicData uri="http://schemas.openxmlformats.org/presentationml/2006/ole">
            <p:oleObj spid="_x0000_s22686" name="Equation" r:id="rId3" imgW="977900" imgH="241300" progId="Equation.DSMT4">
              <p:embed/>
            </p:oleObj>
          </a:graphicData>
        </a:graphic>
      </p:graphicFrame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3" y="1721882"/>
            <a:ext cx="4867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1945360"/>
              </p:ext>
            </p:extLst>
          </p:nvPr>
        </p:nvGraphicFramePr>
        <p:xfrm>
          <a:off x="5991225" y="3841750"/>
          <a:ext cx="1409700" cy="495300"/>
        </p:xfrm>
        <a:graphic>
          <a:graphicData uri="http://schemas.openxmlformats.org/presentationml/2006/ole">
            <p:oleObj spid="_x0000_s22687" name="Equation" r:id="rId5" imgW="685800" imgH="241300" progId="Equation.DSMT4">
              <p:embed/>
            </p:oleObj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19113" y="932242"/>
            <a:ext cx="2405001" cy="1081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Port 2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xcitation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“even” problem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verview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7444004"/>
              </p:ext>
            </p:extLst>
          </p:nvPr>
        </p:nvGraphicFramePr>
        <p:xfrm>
          <a:off x="6569439" y="4522332"/>
          <a:ext cx="1142368" cy="724964"/>
        </p:xfrm>
        <a:graphic>
          <a:graphicData uri="http://schemas.openxmlformats.org/presentationml/2006/ole">
            <p:oleObj spid="_x0000_s22688" name="Equation" r:id="rId6" imgW="660400" imgH="4191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5116212"/>
              </p:ext>
            </p:extLst>
          </p:nvPr>
        </p:nvGraphicFramePr>
        <p:xfrm>
          <a:off x="6580456" y="5299415"/>
          <a:ext cx="1598769" cy="712965"/>
        </p:xfrm>
        <a:graphic>
          <a:graphicData uri="http://schemas.openxmlformats.org/presentationml/2006/ole">
            <p:oleObj spid="_x0000_s22689" name="Equation" r:id="rId7" imgW="939800" imgH="4191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465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3202534"/>
              </p:ext>
            </p:extLst>
          </p:nvPr>
        </p:nvGraphicFramePr>
        <p:xfrm>
          <a:off x="2089476" y="6053105"/>
          <a:ext cx="2967037" cy="439770"/>
        </p:xfrm>
        <a:graphic>
          <a:graphicData uri="http://schemas.openxmlformats.org/presentationml/2006/ole">
            <p:oleObj spid="_x0000_s23711" name="Equation" r:id="rId3" imgW="1625600" imgH="2413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85479" y="123825"/>
            <a:ext cx="668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2450" y="3409950"/>
            <a:ext cx="468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Ports 2 and 3 are excited 180</a:t>
            </a:r>
            <a:r>
              <a:rPr lang="en-US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out of phase.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1225" y="1276350"/>
            <a:ext cx="26574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resistor has been split into two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resistors in series.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1877020"/>
            <a:ext cx="5427663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1764609"/>
              </p:ext>
            </p:extLst>
          </p:nvPr>
        </p:nvGraphicFramePr>
        <p:xfrm>
          <a:off x="6212423" y="3810179"/>
          <a:ext cx="1382712" cy="496887"/>
        </p:xfrm>
        <a:graphic>
          <a:graphicData uri="http://schemas.openxmlformats.org/presentationml/2006/ole">
            <p:oleObj spid="_x0000_s23712" name="Equation" r:id="rId5" imgW="672808" imgH="241195" progId="Equation.DSMT4">
              <p:embed/>
            </p:oleObj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557274" y="978874"/>
            <a:ext cx="2405001" cy="1048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Port 2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xcitation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“odd” problem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verview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01405"/>
              </p:ext>
            </p:extLst>
          </p:nvPr>
        </p:nvGraphicFramePr>
        <p:xfrm>
          <a:off x="6569439" y="4522332"/>
          <a:ext cx="1142368" cy="724964"/>
        </p:xfrm>
        <a:graphic>
          <a:graphicData uri="http://schemas.openxmlformats.org/presentationml/2006/ole">
            <p:oleObj spid="_x0000_s23713" name="Equation" r:id="rId6" imgW="660400" imgH="4191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40309782"/>
              </p:ext>
            </p:extLst>
          </p:nvPr>
        </p:nvGraphicFramePr>
        <p:xfrm>
          <a:off x="6583422" y="5299075"/>
          <a:ext cx="1944688" cy="712788"/>
        </p:xfrm>
        <a:graphic>
          <a:graphicData uri="http://schemas.openxmlformats.org/presentationml/2006/ole">
            <p:oleObj spid="_x0000_s23714" name="Equation" r:id="rId7" imgW="1143000" imgH="4191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797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8905523"/>
              </p:ext>
            </p:extLst>
          </p:nvPr>
        </p:nvGraphicFramePr>
        <p:xfrm>
          <a:off x="633474" y="3054829"/>
          <a:ext cx="3041650" cy="1903413"/>
        </p:xfrm>
        <a:graphic>
          <a:graphicData uri="http://schemas.openxmlformats.org/presentationml/2006/ole">
            <p:oleObj spid="_x0000_s24843" name="Equation" r:id="rId3" imgW="1663700" imgH="104140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583363" y="4114800"/>
          <a:ext cx="1090612" cy="836613"/>
        </p:xfrm>
        <a:graphic>
          <a:graphicData uri="http://schemas.openxmlformats.org/presentationml/2006/ole">
            <p:oleObj spid="_x0000_s24844" name="Equation" r:id="rId4" imgW="596900" imgH="4572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62750" y="367665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8825" y="5038725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(quarter-wave transformer)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5479" y="123825"/>
            <a:ext cx="668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3474" y="1214361"/>
            <a:ext cx="3070420" cy="960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Port 2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xcitation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“even” problem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Analysis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8937" y="5561013"/>
            <a:ext cx="4447768" cy="427037"/>
            <a:chOff x="438937" y="5660166"/>
            <a:chExt cx="4447768" cy="427037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57859813"/>
                </p:ext>
              </p:extLst>
            </p:nvPr>
          </p:nvGraphicFramePr>
          <p:xfrm>
            <a:off x="3472242" y="5660166"/>
            <a:ext cx="1414463" cy="427037"/>
          </p:xfrm>
          <a:graphic>
            <a:graphicData uri="http://schemas.openxmlformats.org/presentationml/2006/ole">
              <p:oleObj spid="_x0000_s24845" name="Equation" r:id="rId5" imgW="799753" imgH="241195" progId="Equation.DSMT4">
                <p:embed/>
              </p:oleObj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38937" y="5682385"/>
              <a:ext cx="3132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Also, by physical symmetry:</a:t>
              </a:r>
              <a:endPara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75413" y="6201061"/>
            <a:ext cx="4959159" cy="441325"/>
            <a:chOff x="1575413" y="6201061"/>
            <a:chExt cx="4959159" cy="441325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83237935"/>
                </p:ext>
              </p:extLst>
            </p:nvPr>
          </p:nvGraphicFramePr>
          <p:xfrm>
            <a:off x="4077122" y="6201061"/>
            <a:ext cx="2457450" cy="441325"/>
          </p:xfrm>
          <a:graphic>
            <a:graphicData uri="http://schemas.openxmlformats.org/presentationml/2006/ole">
              <p:oleObj spid="_x0000_s24846" name="Equation" r:id="rId6" imgW="1346200" imgH="241300" progId="Equation.DSMT4">
                <p:embed/>
              </p:oleObj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1575413" y="6222675"/>
              <a:ext cx="2644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Also, in the even case:</a:t>
              </a:r>
              <a:endPara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26427" y="876300"/>
            <a:ext cx="5369623" cy="2905125"/>
            <a:chOff x="3126427" y="876300"/>
            <a:chExt cx="5369623" cy="290512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9802152"/>
                </p:ext>
              </p:extLst>
            </p:nvPr>
          </p:nvGraphicFramePr>
          <p:xfrm>
            <a:off x="3126427" y="876300"/>
            <a:ext cx="4657725" cy="2905125"/>
          </p:xfrm>
          <a:graphic>
            <a:graphicData uri="http://schemas.openxmlformats.org/presentationml/2006/ole">
              <p:oleObj spid="_x0000_s24847" name="Visio" r:id="rId7" imgW="3231204" imgH="2011025" progId="Visio.Drawing.11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7695831" y="2054679"/>
              <a:ext cx="800219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05847" y="1079996"/>
              <a:ext cx="984784" cy="347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56342903"/>
                </p:ext>
              </p:extLst>
            </p:nvPr>
          </p:nvGraphicFramePr>
          <p:xfrm>
            <a:off x="5477323" y="976356"/>
            <a:ext cx="533400" cy="465137"/>
          </p:xfrm>
          <a:graphic>
            <a:graphicData uri="http://schemas.openxmlformats.org/presentationml/2006/ole">
              <p:oleObj spid="_x0000_s24848" name="Equation" r:id="rId8" imgW="291973" imgH="253890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450059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1900763"/>
              </p:ext>
            </p:extLst>
          </p:nvPr>
        </p:nvGraphicFramePr>
        <p:xfrm>
          <a:off x="949325" y="4055570"/>
          <a:ext cx="2730500" cy="1328738"/>
        </p:xfrm>
        <a:graphic>
          <a:graphicData uri="http://schemas.openxmlformats.org/presentationml/2006/ole">
            <p:oleObj spid="_x0000_s25825" name="Equation" r:id="rId3" imgW="1459866" imgH="710891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85479" y="123825"/>
            <a:ext cx="668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28664" y="1238690"/>
            <a:ext cx="3055876" cy="1052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Port 2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xcitation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“odd” problem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Analysis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23263307"/>
              </p:ext>
            </p:extLst>
          </p:nvPr>
        </p:nvGraphicFramePr>
        <p:xfrm>
          <a:off x="3716042" y="5690988"/>
          <a:ext cx="1562100" cy="471487"/>
        </p:xfrm>
        <a:graphic>
          <a:graphicData uri="http://schemas.openxmlformats.org/presentationml/2006/ole">
            <p:oleObj spid="_x0000_s25826" name="Equation" r:id="rId4" imgW="799753" imgH="241195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8289" y="5733842"/>
            <a:ext cx="337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by physical symmetry: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21351" y="6291227"/>
            <a:ext cx="4896155" cy="441325"/>
            <a:chOff x="2821351" y="6291227"/>
            <a:chExt cx="4896155" cy="441325"/>
          </a:xfrm>
        </p:grpSpPr>
        <p:graphicFrame>
          <p:nvGraphicFramePr>
            <p:cNvPr id="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43283606"/>
                </p:ext>
              </p:extLst>
            </p:nvPr>
          </p:nvGraphicFramePr>
          <p:xfrm>
            <a:off x="5214019" y="6291227"/>
            <a:ext cx="2503487" cy="441325"/>
          </p:xfrm>
          <a:graphic>
            <a:graphicData uri="http://schemas.openxmlformats.org/presentationml/2006/ole">
              <p:oleObj spid="_x0000_s25827" name="Equation" r:id="rId5" imgW="1371600" imgH="241300" progId="Equation.DSMT4">
                <p:embed/>
              </p:oleObj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821351" y="6306105"/>
              <a:ext cx="2644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Also, in the odd case:</a:t>
              </a:r>
              <a:endPara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45929" y="1096086"/>
            <a:ext cx="6085854" cy="3157251"/>
            <a:chOff x="2314575" y="957549"/>
            <a:chExt cx="6085854" cy="3157251"/>
          </a:xfrm>
        </p:grpSpPr>
        <p:graphicFrame>
          <p:nvGraphicFramePr>
            <p:cNvPr id="2560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33228313"/>
                </p:ext>
              </p:extLst>
            </p:nvPr>
          </p:nvGraphicFramePr>
          <p:xfrm>
            <a:off x="4143375" y="3657600"/>
            <a:ext cx="817563" cy="407988"/>
          </p:xfrm>
          <a:graphic>
            <a:graphicData uri="http://schemas.openxmlformats.org/presentationml/2006/ole">
              <p:oleObj spid="_x0000_s25828" name="Equation" r:id="rId6" imgW="482391" imgH="241195" progId="Equation.DSMT4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7600210" y="2054433"/>
              <a:ext cx="800219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608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14575" y="990600"/>
              <a:ext cx="5313363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5214019" y="1068636"/>
              <a:ext cx="1142714" cy="32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47511211"/>
                </p:ext>
              </p:extLst>
            </p:nvPr>
          </p:nvGraphicFramePr>
          <p:xfrm>
            <a:off x="5170410" y="957549"/>
            <a:ext cx="523875" cy="447675"/>
          </p:xfrm>
          <a:graphic>
            <a:graphicData uri="http://schemas.openxmlformats.org/presentationml/2006/ole">
              <p:oleObj spid="_x0000_s25829" name="Equation" r:id="rId8" imgW="523884" imgH="447712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4721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1226580"/>
              </p:ext>
            </p:extLst>
          </p:nvPr>
        </p:nvGraphicFramePr>
        <p:xfrm>
          <a:off x="1244600" y="1533525"/>
          <a:ext cx="6784975" cy="2987675"/>
        </p:xfrm>
        <a:graphic>
          <a:graphicData uri="http://schemas.openxmlformats.org/presentationml/2006/ole">
            <p:oleObj spid="_x0000_s26722" name="Equation" r:id="rId3" imgW="4368800" imgH="17272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5514377" y="5270964"/>
          <a:ext cx="1751589" cy="1411649"/>
        </p:xfrm>
        <a:graphic>
          <a:graphicData uri="http://schemas.openxmlformats.org/presentationml/2006/ole">
            <p:oleObj spid="_x0000_s26723" name="Equation" r:id="rId4" imgW="850900" imgH="6858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76922" y="4798497"/>
            <a:ext cx="498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summary, for port 2 excitation,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983" y="926152"/>
            <a:ext cx="745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now 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the results from the even and odd cases together: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214" y="5128283"/>
            <a:ext cx="276695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Since all ports have the same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we ignore the normalizing factor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parameter definition.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5479" y="123825"/>
            <a:ext cx="668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1164775"/>
            <a:ext cx="7305675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 all three ports are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matched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and the device is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reciprocal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lossless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2786063" y="2005013"/>
          <a:ext cx="2349500" cy="1217612"/>
        </p:xfrm>
        <a:graphic>
          <a:graphicData uri="http://schemas.openxmlformats.org/presentationml/2006/ole">
            <p:oleObj spid="_x0000_s2114" name="Equation" r:id="rId3" imgW="1371600" imgH="711200" progId="Equation.DSMT4">
              <p:embed/>
            </p:oleObj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1825847" y="4366648"/>
            <a:ext cx="4906178" cy="83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Such a device is 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ot physically possible!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(Please see the next slide.)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43150" y="3546521"/>
            <a:ext cx="3871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(There are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three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distinct values.)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85800" y="0"/>
            <a:ext cx="77724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Three Port Networks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0130" y="2437682"/>
            <a:ext cx="264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matrix is unitary.)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855121"/>
            <a:ext cx="802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we want a match at all ports, we have to have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lossy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device.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780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3638" y="5212034"/>
            <a:ext cx="682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When port 1 is excited, the response, by symmetry, is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(Hence, the total voltages are the same as the even voltages.)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0684" y="1009339"/>
            <a:ext cx="2491096" cy="915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Port 1 Excitation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“even” problem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Overview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4293" y="2259915"/>
            <a:ext cx="5858018" cy="2743200"/>
            <a:chOff x="1569895" y="1676400"/>
            <a:chExt cx="5858018" cy="2743200"/>
          </a:xfrm>
        </p:grpSpPr>
        <p:sp>
          <p:nvSpPr>
            <p:cNvPr id="14" name="TextBox 13"/>
            <p:cNvSpPr txBox="1"/>
            <p:nvPr/>
          </p:nvSpPr>
          <p:spPr>
            <a:xfrm>
              <a:off x="1569895" y="2769427"/>
              <a:ext cx="800219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1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65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7638" y="1676400"/>
              <a:ext cx="474027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1485479" y="123825"/>
            <a:ext cx="668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5687403"/>
              </p:ext>
            </p:extLst>
          </p:nvPr>
        </p:nvGraphicFramePr>
        <p:xfrm>
          <a:off x="1293412" y="2168325"/>
          <a:ext cx="1181100" cy="439737"/>
        </p:xfrm>
        <a:graphic>
          <a:graphicData uri="http://schemas.openxmlformats.org/presentationml/2006/ole">
            <p:oleObj spid="_x0000_s100381" name="Equation" r:id="rId4" imgW="647700" imgH="2413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14088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85479" y="123825"/>
            <a:ext cx="668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551030" y="5153108"/>
          <a:ext cx="936625" cy="727075"/>
        </p:xfrm>
        <a:graphic>
          <a:graphicData uri="http://schemas.openxmlformats.org/presentationml/2006/ole">
            <p:oleObj spid="_x0000_s91509" name="Equation" r:id="rId3" imgW="622030" imgH="482391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76925" y="165391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Top 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930732" y="4844081"/>
            <a:ext cx="3938506" cy="1256327"/>
            <a:chOff x="3930732" y="4844081"/>
            <a:chExt cx="3938506" cy="1256327"/>
          </a:xfrm>
        </p:grpSpPr>
        <p:sp>
          <p:nvSpPr>
            <p:cNvPr id="17" name="Rectangle 16"/>
            <p:cNvSpPr/>
            <p:nvPr/>
          </p:nvSpPr>
          <p:spPr>
            <a:xfrm>
              <a:off x="4286992" y="5284519"/>
              <a:ext cx="2683824" cy="39188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930732" y="5486399"/>
              <a:ext cx="3467595" cy="0"/>
            </a:xfrm>
            <a:prstGeom prst="line">
              <a:avLst/>
            </a:prstGeom>
            <a:ln w="1905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698472" y="5761854"/>
              <a:ext cx="19752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16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microstrip line #1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438898" y="5403273"/>
              <a:ext cx="415637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436923" y="5591298"/>
              <a:ext cx="415637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1143" name="Object 7"/>
            <p:cNvGraphicFramePr>
              <a:graphicFrameLocks noChangeAspect="1"/>
            </p:cNvGraphicFramePr>
            <p:nvPr/>
          </p:nvGraphicFramePr>
          <p:xfrm>
            <a:off x="5660035" y="4844081"/>
            <a:ext cx="249238" cy="363537"/>
          </p:xfrm>
          <a:graphic>
            <a:graphicData uri="http://schemas.openxmlformats.org/presentationml/2006/ole">
              <p:oleObj spid="_x0000_s91510" name="Equation" r:id="rId4" imgW="164957" imgH="241091" progId="Equation.DSMT4">
                <p:embed/>
              </p:oleObj>
            </a:graphicData>
          </a:graphic>
        </p:graphicFrame>
        <p:graphicFrame>
          <p:nvGraphicFramePr>
            <p:cNvPr id="91144" name="Object 8"/>
            <p:cNvGraphicFramePr>
              <a:graphicFrameLocks noChangeAspect="1"/>
            </p:cNvGraphicFramePr>
            <p:nvPr/>
          </p:nvGraphicFramePr>
          <p:xfrm>
            <a:off x="7659688" y="5313363"/>
            <a:ext cx="209550" cy="344487"/>
          </p:xfrm>
          <a:graphic>
            <a:graphicData uri="http://schemas.openxmlformats.org/presentationml/2006/ole">
              <p:oleObj spid="_x0000_s91511" name="Equation" r:id="rId5" imgW="139700" imgH="228600" progId="Equation.DSMT4">
                <p:embed/>
              </p:oleObj>
            </a:graphicData>
          </a:graphic>
        </p:graphicFrame>
        <p:cxnSp>
          <p:nvCxnSpPr>
            <p:cNvPr id="24" name="Straight Arrow Connector 23"/>
            <p:cNvCxnSpPr/>
            <p:nvPr/>
          </p:nvCxnSpPr>
          <p:spPr>
            <a:xfrm>
              <a:off x="7087589" y="5484421"/>
              <a:ext cx="415637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1145" name="Object 9"/>
            <p:cNvGraphicFramePr>
              <a:graphicFrameLocks noChangeAspect="1"/>
            </p:cNvGraphicFramePr>
            <p:nvPr/>
          </p:nvGraphicFramePr>
          <p:xfrm>
            <a:off x="4427538" y="4913313"/>
            <a:ext cx="574675" cy="268287"/>
          </p:xfrm>
          <a:graphic>
            <a:graphicData uri="http://schemas.openxmlformats.org/presentationml/2006/ole">
              <p:oleObj spid="_x0000_s91512" name="Equation" r:id="rId6" imgW="380670" imgH="177646" progId="Equation.DSMT4">
                <p:embed/>
              </p:oleObj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0" y="2124187"/>
            <a:ext cx="8834520" cy="2209800"/>
            <a:chOff x="0" y="2124187"/>
            <a:chExt cx="8834520" cy="2209800"/>
          </a:xfrm>
        </p:grpSpPr>
        <p:graphicFrame>
          <p:nvGraphicFramePr>
            <p:cNvPr id="27655" name="Object 7"/>
            <p:cNvGraphicFramePr>
              <a:graphicFrameLocks noChangeAspect="1"/>
            </p:cNvGraphicFramePr>
            <p:nvPr/>
          </p:nvGraphicFramePr>
          <p:xfrm>
            <a:off x="0" y="2124187"/>
            <a:ext cx="8834520" cy="2209800"/>
          </p:xfrm>
          <a:graphic>
            <a:graphicData uri="http://schemas.openxmlformats.org/presentationml/2006/ole">
              <p:oleObj spid="_x0000_s91513" name="Visio" r:id="rId7" imgW="5997780" imgH="1499379" progId="Visio.Drawing.11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236395" y="2959927"/>
              <a:ext cx="800219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1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1146" name="Object 10"/>
            <p:cNvGraphicFramePr>
              <a:graphicFrameLocks noChangeAspect="1"/>
            </p:cNvGraphicFramePr>
            <p:nvPr/>
          </p:nvGraphicFramePr>
          <p:xfrm>
            <a:off x="6738938" y="2809875"/>
            <a:ext cx="350427" cy="331788"/>
          </p:xfrm>
          <a:graphic>
            <a:graphicData uri="http://schemas.openxmlformats.org/presentationml/2006/ole">
              <p:oleObj spid="_x0000_s91514" name="Equation" r:id="rId8" imgW="253890" imgH="241195" progId="Equation.DSMT4">
                <p:embed/>
              </p:oleObj>
            </a:graphicData>
          </a:graphic>
        </p:graphicFrame>
        <p:graphicFrame>
          <p:nvGraphicFramePr>
            <p:cNvPr id="91147" name="Object 11"/>
            <p:cNvGraphicFramePr>
              <a:graphicFrameLocks noChangeAspect="1"/>
            </p:cNvGraphicFramePr>
            <p:nvPr/>
          </p:nvGraphicFramePr>
          <p:xfrm>
            <a:off x="6729413" y="2505075"/>
            <a:ext cx="350837" cy="331788"/>
          </p:xfrm>
          <a:graphic>
            <a:graphicData uri="http://schemas.openxmlformats.org/presentationml/2006/ole">
              <p:oleObj spid="_x0000_s91515" name="Equation" r:id="rId9" imgW="253890" imgH="241195" progId="Equation.DSMT4">
                <p:embed/>
              </p:oleObj>
            </a:graphicData>
          </a:graphic>
        </p:graphicFrame>
      </p:grpSp>
      <p:graphicFrame>
        <p:nvGraphicFramePr>
          <p:cNvPr id="91148" name="Object 12"/>
          <p:cNvGraphicFramePr>
            <a:graphicFrameLocks noChangeAspect="1"/>
          </p:cNvGraphicFramePr>
          <p:nvPr/>
        </p:nvGraphicFramePr>
        <p:xfrm>
          <a:off x="4902200" y="3743325"/>
          <a:ext cx="1949450" cy="363538"/>
        </p:xfrm>
        <a:graphic>
          <a:graphicData uri="http://schemas.openxmlformats.org/presentationml/2006/ole">
            <p:oleObj spid="_x0000_s91516" name="Equation" r:id="rId10" imgW="1295400" imgH="241300" progId="Equation.DSMT4">
              <p:embed/>
            </p:oleObj>
          </a:graphicData>
        </a:graphic>
      </p:graphicFrame>
      <p:sp>
        <p:nvSpPr>
          <p:cNvPr id="25" name="Title 1"/>
          <p:cNvSpPr txBox="1">
            <a:spLocks/>
          </p:cNvSpPr>
          <p:nvPr/>
        </p:nvSpPr>
        <p:spPr>
          <a:xfrm>
            <a:off x="652784" y="1000232"/>
            <a:ext cx="2513928" cy="93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Port 1 Excitation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“even” problem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Analysis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088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760410"/>
              </p:ext>
            </p:extLst>
          </p:nvPr>
        </p:nvGraphicFramePr>
        <p:xfrm>
          <a:off x="695325" y="2851150"/>
          <a:ext cx="4476750" cy="3562350"/>
        </p:xfrm>
        <a:graphic>
          <a:graphicData uri="http://schemas.openxmlformats.org/presentationml/2006/ole">
            <p:oleObj spid="_x0000_s28853" name="Equation" r:id="rId3" imgW="2235200" imgH="177800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6619875" y="6003924"/>
          <a:ext cx="1047750" cy="522967"/>
        </p:xfrm>
        <a:graphic>
          <a:graphicData uri="http://schemas.openxmlformats.org/presentationml/2006/ole">
            <p:oleObj spid="_x0000_s28854" name="Equation" r:id="rId4" imgW="457200" imgH="2286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77025" y="5514975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5479" y="123825"/>
            <a:ext cx="668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6583363" y="3943350"/>
          <a:ext cx="1090612" cy="836613"/>
        </p:xfrm>
        <a:graphic>
          <a:graphicData uri="http://schemas.openxmlformats.org/presentationml/2006/ole">
            <p:oleObj spid="_x0000_s28855" name="Equation" r:id="rId5" imgW="596900" imgH="4572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62750" y="350520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8825" y="480060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(quarter-wave transformer)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36845" y="1031905"/>
            <a:ext cx="4335605" cy="2510530"/>
            <a:chOff x="3836845" y="1031905"/>
            <a:chExt cx="4335605" cy="2510530"/>
          </a:xfrm>
        </p:grpSpPr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8650" y="1031905"/>
              <a:ext cx="373380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3836845" y="1826452"/>
              <a:ext cx="800219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Port 1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971144" y="3032239"/>
              <a:ext cx="947450" cy="351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30635430"/>
                </p:ext>
              </p:extLst>
            </p:nvPr>
          </p:nvGraphicFramePr>
          <p:xfrm>
            <a:off x="5858144" y="3032239"/>
            <a:ext cx="586725" cy="510196"/>
          </p:xfrm>
          <a:graphic>
            <a:graphicData uri="http://schemas.openxmlformats.org/presentationml/2006/ole">
              <p:oleObj spid="_x0000_s28856" name="Equation" r:id="rId7" imgW="291973" imgH="253890" progId="Equation.DSMT4">
                <p:embed/>
              </p:oleObj>
            </a:graphicData>
          </a:graphic>
        </p:graphicFrame>
      </p:grpSp>
      <p:sp>
        <p:nvSpPr>
          <p:cNvPr id="19" name="Title 1"/>
          <p:cNvSpPr txBox="1">
            <a:spLocks/>
          </p:cNvSpPr>
          <p:nvPr/>
        </p:nvSpPr>
        <p:spPr>
          <a:xfrm>
            <a:off x="391162" y="992699"/>
            <a:ext cx="3358608" cy="1144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Port 1 Excitation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“even” problem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Analysis (cont.)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4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60179632"/>
              </p:ext>
            </p:extLst>
          </p:nvPr>
        </p:nvGraphicFramePr>
        <p:xfrm>
          <a:off x="475519" y="2089620"/>
          <a:ext cx="3574473" cy="892179"/>
        </p:xfrm>
        <a:graphic>
          <a:graphicData uri="http://schemas.openxmlformats.org/presentationml/2006/ole">
            <p:oleObj spid="_x0000_s30234" name="Equation" r:id="rId3" imgW="2032000" imgH="508000" progId="Equation.DSMT4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91162" y="3045403"/>
            <a:ext cx="2298700" cy="854075"/>
            <a:chOff x="630238" y="2928938"/>
            <a:chExt cx="2298700" cy="854075"/>
          </a:xfrm>
        </p:grpSpPr>
        <p:graphicFrame>
          <p:nvGraphicFramePr>
            <p:cNvPr id="29703" name="Object 7"/>
            <p:cNvGraphicFramePr>
              <a:graphicFrameLocks noChangeAspect="1"/>
            </p:cNvGraphicFramePr>
            <p:nvPr/>
          </p:nvGraphicFramePr>
          <p:xfrm>
            <a:off x="630238" y="2928938"/>
            <a:ext cx="2298700" cy="854075"/>
          </p:xfrm>
          <a:graphic>
            <a:graphicData uri="http://schemas.openxmlformats.org/presentationml/2006/ole">
              <p:oleObj spid="_x0000_s30235" name="Equation" r:id="rId4" imgW="1435100" imgH="533400" progId="Equation.DSMT4">
                <p:embed/>
              </p:oleObj>
            </a:graphicData>
          </a:graphic>
        </p:graphicFrame>
        <p:cxnSp>
          <p:nvCxnSpPr>
            <p:cNvPr id="15" name="Straight Arrow Connector 14"/>
            <p:cNvCxnSpPr/>
            <p:nvPr/>
          </p:nvCxnSpPr>
          <p:spPr>
            <a:xfrm flipV="1">
              <a:off x="1825702" y="3363811"/>
              <a:ext cx="457200" cy="381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381124" y="6096000"/>
            <a:ext cx="21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(symmetry of S matrix)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304800" y="4313238"/>
          <a:ext cx="4254500" cy="784225"/>
        </p:xfrm>
        <a:graphic>
          <a:graphicData uri="http://schemas.openxmlformats.org/presentationml/2006/ole">
            <p:oleObj spid="_x0000_s30236" name="Equation" r:id="rId5" imgW="2552700" imgH="469900" progId="Equation.DSMT4">
              <p:embed/>
            </p:oleObj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1274763" y="5186363"/>
          <a:ext cx="1933932" cy="804862"/>
        </p:xfrm>
        <a:graphic>
          <a:graphicData uri="http://schemas.openxmlformats.org/presentationml/2006/ole">
            <p:oleObj spid="_x0000_s30237" name="Equation" r:id="rId6" imgW="977476" imgH="406224" progId="Equation.DSMT4">
              <p:embed/>
            </p:oleObj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7320553"/>
              </p:ext>
            </p:extLst>
          </p:nvPr>
        </p:nvGraphicFramePr>
        <p:xfrm>
          <a:off x="5476875" y="3642280"/>
          <a:ext cx="3195638" cy="788988"/>
        </p:xfrm>
        <a:graphic>
          <a:graphicData uri="http://schemas.openxmlformats.org/presentationml/2006/ole">
            <p:oleObj spid="_x0000_s30238" name="Equation" r:id="rId7" imgW="2057400" imgH="508000" progId="Equation.DSMT4">
              <p:embed/>
            </p:oleObj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4480251"/>
              </p:ext>
            </p:extLst>
          </p:nvPr>
        </p:nvGraphicFramePr>
        <p:xfrm>
          <a:off x="5791382" y="5554557"/>
          <a:ext cx="2057400" cy="641350"/>
        </p:xfrm>
        <a:graphic>
          <a:graphicData uri="http://schemas.openxmlformats.org/presentationml/2006/ole">
            <p:oleObj spid="_x0000_s30239" name="Equation" r:id="rId8" imgW="1548728" imgH="482391" progId="Equation.DSMT4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951023" y="3122320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Along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/4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wave transformer: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569465" y="5012675"/>
            <a:ext cx="2137273" cy="13135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85479" y="123825"/>
            <a:ext cx="668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282902" y="3640353"/>
            <a:ext cx="2981401" cy="777060"/>
          </a:xfrm>
          <a:custGeom>
            <a:avLst/>
            <a:gdLst>
              <a:gd name="connsiteX0" fmla="*/ 2076450 w 2076450"/>
              <a:gd name="connsiteY0" fmla="*/ 479425 h 479425"/>
              <a:gd name="connsiteX1" fmla="*/ 1457325 w 2076450"/>
              <a:gd name="connsiteY1" fmla="*/ 60325 h 479425"/>
              <a:gd name="connsiteX2" fmla="*/ 609600 w 2076450"/>
              <a:gd name="connsiteY2" fmla="*/ 117475 h 479425"/>
              <a:gd name="connsiteX3" fmla="*/ 0 w 2076450"/>
              <a:gd name="connsiteY3" fmla="*/ 460375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450" h="479425">
                <a:moveTo>
                  <a:pt x="2076450" y="479425"/>
                </a:moveTo>
                <a:cubicBezTo>
                  <a:pt x="1889125" y="300037"/>
                  <a:pt x="1701800" y="120650"/>
                  <a:pt x="1457325" y="60325"/>
                </a:cubicBezTo>
                <a:cubicBezTo>
                  <a:pt x="1212850" y="0"/>
                  <a:pt x="852487" y="50800"/>
                  <a:pt x="609600" y="117475"/>
                </a:cubicBezTo>
                <a:cubicBezTo>
                  <a:pt x="366713" y="184150"/>
                  <a:pt x="183356" y="322262"/>
                  <a:pt x="0" y="460375"/>
                </a:cubicBezTo>
              </a:path>
            </a:pathLst>
          </a:cu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395232" y="1078799"/>
            <a:ext cx="4748768" cy="1733550"/>
            <a:chOff x="4395232" y="1078799"/>
            <a:chExt cx="4748768" cy="1733550"/>
          </a:xfrm>
        </p:grpSpPr>
        <p:grpSp>
          <p:nvGrpSpPr>
            <p:cNvPr id="20" name="Group 19"/>
            <p:cNvGrpSpPr/>
            <p:nvPr/>
          </p:nvGrpSpPr>
          <p:grpSpPr>
            <a:xfrm>
              <a:off x="4395232" y="1078799"/>
              <a:ext cx="4748768" cy="1733550"/>
              <a:chOff x="4395232" y="1078799"/>
              <a:chExt cx="4748768" cy="173355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395232" y="1362201"/>
                <a:ext cx="800219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Port 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9714" name="Picture 1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724400" y="1078799"/>
                <a:ext cx="4419600" cy="173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aphicFrame>
          <p:nvGraphicFramePr>
            <p:cNvPr id="26" name="Object 10"/>
            <p:cNvGraphicFramePr>
              <a:graphicFrameLocks noChangeAspect="1"/>
            </p:cNvGraphicFramePr>
            <p:nvPr/>
          </p:nvGraphicFramePr>
          <p:xfrm>
            <a:off x="5967413" y="1828800"/>
            <a:ext cx="350427" cy="331788"/>
          </p:xfrm>
          <a:graphic>
            <a:graphicData uri="http://schemas.openxmlformats.org/presentationml/2006/ole">
              <p:oleObj spid="_x0000_s30240" name="Equation" r:id="rId10" imgW="253890" imgH="241195" progId="Equation.DSMT4">
                <p:embed/>
              </p:oleObj>
            </a:graphicData>
          </a:graphic>
        </p:graphicFrame>
        <p:graphicFrame>
          <p:nvGraphicFramePr>
            <p:cNvPr id="30" name="Object 11"/>
            <p:cNvGraphicFramePr>
              <a:graphicFrameLocks noChangeAspect="1"/>
            </p:cNvGraphicFramePr>
            <p:nvPr/>
          </p:nvGraphicFramePr>
          <p:xfrm>
            <a:off x="5957888" y="1524000"/>
            <a:ext cx="350837" cy="331788"/>
          </p:xfrm>
          <a:graphic>
            <a:graphicData uri="http://schemas.openxmlformats.org/presentationml/2006/ole">
              <p:oleObj spid="_x0000_s30241" name="Equation" r:id="rId11" imgW="253890" imgH="241195" progId="Equation.DSMT4">
                <p:embed/>
              </p:oleObj>
            </a:graphicData>
          </a:graphic>
        </p:graphicFrame>
        <p:graphicFrame>
          <p:nvGraphicFramePr>
            <p:cNvPr id="29717" name="Object 21"/>
            <p:cNvGraphicFramePr>
              <a:graphicFrameLocks noChangeAspect="1"/>
            </p:cNvGraphicFramePr>
            <p:nvPr/>
          </p:nvGraphicFramePr>
          <p:xfrm>
            <a:off x="8672513" y="1838325"/>
            <a:ext cx="350837" cy="331788"/>
          </p:xfrm>
          <a:graphic>
            <a:graphicData uri="http://schemas.openxmlformats.org/presentationml/2006/ole">
              <p:oleObj spid="_x0000_s30242" name="Equation" r:id="rId12" imgW="253890" imgH="241195" progId="Equation.DSMT4">
                <p:embed/>
              </p:oleObj>
            </a:graphicData>
          </a:graphic>
        </p:graphicFrame>
      </p:grpSp>
      <p:sp>
        <p:nvSpPr>
          <p:cNvPr id="3" name="Left Brace 2"/>
          <p:cNvSpPr/>
          <p:nvPr/>
        </p:nvSpPr>
        <p:spPr>
          <a:xfrm>
            <a:off x="5280179" y="4601374"/>
            <a:ext cx="106799" cy="76517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504338"/>
              </p:ext>
            </p:extLst>
          </p:nvPr>
        </p:nvGraphicFramePr>
        <p:xfrm>
          <a:off x="5476874" y="4540288"/>
          <a:ext cx="3139802" cy="891025"/>
        </p:xfrm>
        <a:graphic>
          <a:graphicData uri="http://schemas.openxmlformats.org/presentationml/2006/ole">
            <p:oleObj spid="_x0000_s30243" name="Equation" r:id="rId13" imgW="1879600" imgH="5334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8879160"/>
              </p:ext>
            </p:extLst>
          </p:nvPr>
        </p:nvGraphicFramePr>
        <p:xfrm>
          <a:off x="5833759" y="6236732"/>
          <a:ext cx="2006600" cy="457200"/>
        </p:xfrm>
        <a:graphic>
          <a:graphicData uri="http://schemas.openxmlformats.org/presentationml/2006/ole">
            <p:oleObj spid="_x0000_s30244" name="Equation" r:id="rId14" imgW="2006600" imgH="457200" progId="Equation.DSMT4">
              <p:embed/>
            </p:oleObj>
          </a:graphicData>
        </a:graphic>
      </p:graphicFrame>
      <p:sp>
        <p:nvSpPr>
          <p:cNvPr id="35" name="Title 1"/>
          <p:cNvSpPr txBox="1">
            <a:spLocks/>
          </p:cNvSpPr>
          <p:nvPr/>
        </p:nvSpPr>
        <p:spPr>
          <a:xfrm>
            <a:off x="400787" y="807035"/>
            <a:ext cx="2708173" cy="1144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Port 1 Excitation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“even” problem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Analysis (cont.)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693020" y="5476775"/>
            <a:ext cx="250257" cy="192505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2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6878405"/>
              </p:ext>
            </p:extLst>
          </p:nvPr>
        </p:nvGraphicFramePr>
        <p:xfrm>
          <a:off x="4134232" y="1748121"/>
          <a:ext cx="1892300" cy="828675"/>
        </p:xfrm>
        <a:graphic>
          <a:graphicData uri="http://schemas.openxmlformats.org/presentationml/2006/ole">
            <p:oleObj spid="_x0000_s30867" name="Equation" r:id="rId3" imgW="926698" imgH="406224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68375" y="1917602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By physical symmetry: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0598094"/>
              </p:ext>
            </p:extLst>
          </p:nvPr>
        </p:nvGraphicFramePr>
        <p:xfrm>
          <a:off x="5717224" y="2839053"/>
          <a:ext cx="1893888" cy="827087"/>
        </p:xfrm>
        <a:graphic>
          <a:graphicData uri="http://schemas.openxmlformats.org/presentationml/2006/ole">
            <p:oleObj spid="_x0000_s30868" name="Equation" r:id="rId4" imgW="926698" imgH="406224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23859" y="3041525"/>
            <a:ext cx="443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By reciprocity (symmetry of 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matrix):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89" y="1099053"/>
            <a:ext cx="3958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the other two components: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5479" y="123825"/>
            <a:ext cx="668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28" name="Object 6"/>
          <p:cNvGraphicFramePr>
            <a:graphicFrameLocks noChangeAspect="1"/>
          </p:cNvGraphicFramePr>
          <p:nvPr/>
        </p:nvGraphicFramePr>
        <p:xfrm>
          <a:off x="3189288" y="5019675"/>
          <a:ext cx="2576512" cy="1428750"/>
        </p:xfrm>
        <a:graphic>
          <a:graphicData uri="http://schemas.openxmlformats.org/presentationml/2006/ole">
            <p:oleObj spid="_x0000_s30869" name="Equation" r:id="rId5" imgW="1282700" imgH="7112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6775" y="4419600"/>
            <a:ext cx="3809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then have the final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matrix: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30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925513" y="862013"/>
          <a:ext cx="2392362" cy="1217612"/>
        </p:xfrm>
        <a:graphic>
          <a:graphicData uri="http://schemas.openxmlformats.org/presentationml/2006/ole">
            <p:oleObj spid="_x0000_s68748" name="Equation" r:id="rId3" imgW="1397000" imgH="711200" progId="Equation.DSMT4">
              <p:embed/>
            </p:oleObj>
          </a:graphicData>
        </a:graphic>
      </p:graphicFrame>
      <p:graphicFrame>
        <p:nvGraphicFramePr>
          <p:cNvPr id="207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0271414"/>
              </p:ext>
            </p:extLst>
          </p:nvPr>
        </p:nvGraphicFramePr>
        <p:xfrm>
          <a:off x="1616075" y="5060950"/>
          <a:ext cx="1320800" cy="1498600"/>
        </p:xfrm>
        <a:graphic>
          <a:graphicData uri="http://schemas.openxmlformats.org/presentationml/2006/ole">
            <p:oleObj spid="_x0000_s68749" name="Equation" r:id="rId4" imgW="660400" imgH="749300" progId="Equation.DSMT4">
              <p:embed/>
            </p:oleObj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/>
        </p:nvGraphicFramePr>
        <p:xfrm>
          <a:off x="1073150" y="3238500"/>
          <a:ext cx="1890713" cy="1644650"/>
        </p:xfrm>
        <a:graphic>
          <a:graphicData uri="http://schemas.openxmlformats.org/presentationml/2006/ole">
            <p:oleObj spid="_x0000_s68750" name="Equation" r:id="rId5" imgW="977900" imgH="850900" progId="Equation.DSMT4">
              <p:embed/>
            </p:oleObj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718698" y="2125662"/>
            <a:ext cx="3200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Lossless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Symbol"/>
              </a:rPr>
              <a:t>  [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Symbol"/>
              </a:rPr>
              <a:t>] is unitary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3733800" y="4076700"/>
            <a:ext cx="838200" cy="15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086225" y="1304925"/>
            <a:ext cx="4667250" cy="70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Lossless, reciprocal, and matched at all ports is </a:t>
            </a:r>
            <a:r>
              <a:rPr lang="en-US" sz="2000" u="sng" noProof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n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physically possible.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476750" y="3858428"/>
            <a:ext cx="3810000" cy="427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hese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cannot all be satisfied.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705225" y="5510150"/>
            <a:ext cx="5029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Symbol"/>
              </a:rPr>
              <a:t>  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 least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of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kumimoji="0" lang="en-US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kumimoji="0" lang="en-US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kumimoji="0" lang="en-US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23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must be zero.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3200400" y="3390900"/>
            <a:ext cx="381000" cy="13716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3200400" y="5143500"/>
            <a:ext cx="381000" cy="13716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57225" y="0"/>
            <a:ext cx="77724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Power Dividers and Couplers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6044540" y="2517073"/>
            <a:ext cx="391886" cy="617517"/>
          </a:xfrm>
          <a:prstGeom prst="up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6007192" y="4443433"/>
            <a:ext cx="391886" cy="617517"/>
          </a:xfrm>
          <a:prstGeom prst="up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8657" y="5945657"/>
            <a:ext cx="5266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(If only one is zero (or none is zero), we cannot satisfy all three.)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63550" y="2794000"/>
            <a:ext cx="1152525" cy="35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Hence: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624729" y="4619192"/>
            <a:ext cx="1951535" cy="390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Only one of them can be nonzero.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78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9138" y="0"/>
            <a:ext cx="3276600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Power Dividers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65" y="851934"/>
            <a:ext cx="3869066" cy="53636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T-Junction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 A lossless divider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7003038"/>
              </p:ext>
            </p:extLst>
          </p:nvPr>
        </p:nvGraphicFramePr>
        <p:xfrm>
          <a:off x="4101584" y="959073"/>
          <a:ext cx="2862263" cy="2459038"/>
        </p:xfrm>
        <a:graphic>
          <a:graphicData uri="http://schemas.openxmlformats.org/presentationml/2006/ole">
            <p:oleObj spid="_x0000_s5271" name="Visio" r:id="rId3" imgW="2042280" imgH="1741727" progId="Visio.Drawing.11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7164965"/>
              </p:ext>
            </p:extLst>
          </p:nvPr>
        </p:nvGraphicFramePr>
        <p:xfrm>
          <a:off x="582613" y="3146425"/>
          <a:ext cx="7878762" cy="2174875"/>
        </p:xfrm>
        <a:graphic>
          <a:graphicData uri="http://schemas.openxmlformats.org/presentationml/2006/ole">
            <p:oleObj spid="_x0000_s5272" name="Equation" r:id="rId4" imgW="5054400" imgH="139680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9138" y="5745055"/>
            <a:ext cx="3221665" cy="584775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If we match at port 1, we cannot match at the other ports!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7529477"/>
              </p:ext>
            </p:extLst>
          </p:nvPr>
        </p:nvGraphicFramePr>
        <p:xfrm>
          <a:off x="1543900" y="1713255"/>
          <a:ext cx="1606550" cy="717550"/>
        </p:xfrm>
        <a:graphic>
          <a:graphicData uri="http://schemas.openxmlformats.org/presentationml/2006/ole">
            <p:oleObj spid="_x0000_s5273" name="Equation" r:id="rId5" imgW="965200" imgH="4318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44018" y="5214590"/>
            <a:ext cx="202710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Matching at ports 2 and 3 would be helpful when output lines 2 and 3 are not matched to their loads.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23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40936311"/>
              </p:ext>
            </p:extLst>
          </p:nvPr>
        </p:nvGraphicFramePr>
        <p:xfrm>
          <a:off x="3840126" y="1334414"/>
          <a:ext cx="4229100" cy="3067050"/>
        </p:xfrm>
        <a:graphic>
          <a:graphicData uri="http://schemas.openxmlformats.org/presentationml/2006/ole">
            <p:oleObj spid="_x0000_s6346" name="Visio" r:id="rId3" imgW="2476710" imgH="1798877" progId="Visio.Drawing.11">
              <p:embed/>
            </p:oleObj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019868"/>
              </p:ext>
            </p:extLst>
          </p:nvPr>
        </p:nvGraphicFramePr>
        <p:xfrm>
          <a:off x="962025" y="3035300"/>
          <a:ext cx="2644775" cy="2619375"/>
        </p:xfrm>
        <a:graphic>
          <a:graphicData uri="http://schemas.openxmlformats.org/presentationml/2006/ole">
            <p:oleObj spid="_x0000_s6347" name="Equation" r:id="rId4" imgW="1511300" imgH="1498600" progId="Equation.DSMT4">
              <p:embed/>
            </p:oleObj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1350113" y="1600450"/>
          <a:ext cx="1512794" cy="685800"/>
        </p:xfrm>
        <a:graphic>
          <a:graphicData uri="http://schemas.openxmlformats.org/presentationml/2006/ole">
            <p:oleObj spid="_x0000_s6348" name="Equation" r:id="rId5" imgW="952087" imgH="431613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6060" y="979995"/>
            <a:ext cx="3159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Assuming port 1 matched: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7656" y="0"/>
            <a:ext cx="5108943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Power Dividers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861" y="6123543"/>
            <a:ext cx="822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can design the splitter to control the powers going into the two output lines.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6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6482893"/>
              </p:ext>
            </p:extLst>
          </p:nvPr>
        </p:nvGraphicFramePr>
        <p:xfrm>
          <a:off x="5126038" y="4522788"/>
          <a:ext cx="1306512" cy="808037"/>
        </p:xfrm>
        <a:graphic>
          <a:graphicData uri="http://schemas.openxmlformats.org/presentationml/2006/ole">
            <p:oleObj spid="_x0000_s6349" name="Equation" r:id="rId6" imgW="698197" imgH="431613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867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5820988"/>
              </p:ext>
            </p:extLst>
          </p:nvPr>
        </p:nvGraphicFramePr>
        <p:xfrm>
          <a:off x="336289" y="2246007"/>
          <a:ext cx="5614987" cy="3646488"/>
        </p:xfrm>
        <a:graphic>
          <a:graphicData uri="http://schemas.openxmlformats.org/presentationml/2006/ole">
            <p:oleObj spid="_x0000_s7317" name="Equation" r:id="rId3" imgW="3517900" imgH="22860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567" y="1289737"/>
            <a:ext cx="4740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Examine the reflection at each port (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77656" y="0"/>
            <a:ext cx="5127993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Power Dividers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201" y="1036823"/>
            <a:ext cx="3314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07254" y="4262763"/>
            <a:ext cx="364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match on port 1 requires: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6550244"/>
              </p:ext>
            </p:extLst>
          </p:nvPr>
        </p:nvGraphicFramePr>
        <p:xfrm>
          <a:off x="6115050" y="4727575"/>
          <a:ext cx="2005013" cy="363538"/>
        </p:xfrm>
        <a:graphic>
          <a:graphicData uri="http://schemas.openxmlformats.org/presentationml/2006/ole">
            <p:oleObj spid="_x0000_s7318" name="Equation" r:id="rId5" imgW="1257300" imgH="2286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64894" y="5094841"/>
            <a:ext cx="253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(The two output lines combine in parallel.)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8323176"/>
              </p:ext>
            </p:extLst>
          </p:nvPr>
        </p:nvGraphicFramePr>
        <p:xfrm>
          <a:off x="5951276" y="6263221"/>
          <a:ext cx="1905000" cy="363538"/>
        </p:xfrm>
        <a:graphic>
          <a:graphicData uri="http://schemas.openxmlformats.org/presentationml/2006/ole">
            <p:oleObj spid="_x0000_s7319" name="Equation" r:id="rId6" imgW="1193800" imgH="2286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7258" y="6291102"/>
            <a:ext cx="5513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term in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 numerators must be less than the second term.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2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8303561"/>
              </p:ext>
            </p:extLst>
          </p:nvPr>
        </p:nvGraphicFramePr>
        <p:xfrm>
          <a:off x="490169" y="1581490"/>
          <a:ext cx="2779712" cy="1497012"/>
        </p:xfrm>
        <a:graphic>
          <a:graphicData uri="http://schemas.openxmlformats.org/presentationml/2006/ole">
            <p:oleObj spid="_x0000_s8481" name="Equation" r:id="rId3" imgW="1816100" imgH="977900" progId="Equation.DSMT4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2261" y="1040218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Also,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77656" y="0"/>
            <a:ext cx="5127993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Power Dividers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260" y="920296"/>
            <a:ext cx="3314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5780088" y="5703888"/>
          <a:ext cx="2409825" cy="738187"/>
        </p:xfrm>
        <a:graphic>
          <a:graphicData uri="http://schemas.openxmlformats.org/presentationml/2006/ole">
            <p:oleObj spid="_x0000_s8482" name="Equation" r:id="rId5" imgW="1574800" imgH="4826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52511" y="4202518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Similarly: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2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1628073"/>
              </p:ext>
            </p:extLst>
          </p:nvPr>
        </p:nvGraphicFramePr>
        <p:xfrm>
          <a:off x="685431" y="3417888"/>
          <a:ext cx="2584450" cy="369887"/>
        </p:xfrm>
        <a:graphic>
          <a:graphicData uri="http://schemas.openxmlformats.org/presentationml/2006/ole">
            <p:oleObj spid="_x0000_s8483" name="Equation" r:id="rId6" imgW="1688367" imgH="241195" progId="Equation.DSMT4">
              <p:embed/>
            </p:oleObj>
          </a:graphicData>
        </a:graphic>
      </p:graphicFrame>
      <p:graphicFrame>
        <p:nvGraphicFramePr>
          <p:cNvPr id="82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2431093"/>
              </p:ext>
            </p:extLst>
          </p:nvPr>
        </p:nvGraphicFramePr>
        <p:xfrm>
          <a:off x="950913" y="4605338"/>
          <a:ext cx="3381375" cy="388937"/>
        </p:xfrm>
        <a:graphic>
          <a:graphicData uri="http://schemas.openxmlformats.org/presentationml/2006/ole">
            <p:oleObj spid="_x0000_s8484" name="Equation" r:id="rId7" imgW="2209800" imgH="2540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23261" y="4164418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1141413" y="5811838"/>
          <a:ext cx="2352675" cy="738187"/>
        </p:xfrm>
        <a:graphic>
          <a:graphicData uri="http://schemas.openxmlformats.org/presentationml/2006/ole">
            <p:oleObj spid="_x0000_s8485" name="Equation" r:id="rId8" imgW="1536700" imgH="4826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47111" y="5316943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210" name="Object 18"/>
          <p:cNvGraphicFramePr>
            <a:graphicFrameLocks noChangeAspect="1"/>
          </p:cNvGraphicFramePr>
          <p:nvPr/>
        </p:nvGraphicFramePr>
        <p:xfrm>
          <a:off x="5722938" y="4773613"/>
          <a:ext cx="2352675" cy="738187"/>
        </p:xfrm>
        <a:graphic>
          <a:graphicData uri="http://schemas.openxmlformats.org/presentationml/2006/ole">
            <p:oleObj spid="_x0000_s8486" name="Equation" r:id="rId9" imgW="1536700" imgH="482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5118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1776</Words>
  <Application>Microsoft Office PowerPoint</Application>
  <PresentationFormat>On-screen Show (4:3)</PresentationFormat>
  <Paragraphs>319</Paragraphs>
  <Slides>44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Office Theme</vt:lpstr>
      <vt:lpstr>Equation</vt:lpstr>
      <vt:lpstr>Visio</vt:lpstr>
      <vt:lpstr>MathType 7.0 Equation</vt:lpstr>
      <vt:lpstr>Slide 1</vt:lpstr>
      <vt:lpstr>Power Dividers and Couplers</vt:lpstr>
      <vt:lpstr>Three Port Networks</vt:lpstr>
      <vt:lpstr>If all three ports are matched, and the device is reciprocal and lossless, we have:</vt:lpstr>
      <vt:lpstr>Slide 5</vt:lpstr>
      <vt:lpstr>Power Dividers</vt:lpstr>
      <vt:lpstr>Power Dividers (cont.)</vt:lpstr>
      <vt:lpstr>Power Dividers (cont.)</vt:lpstr>
      <vt:lpstr>Slide 9</vt:lpstr>
      <vt:lpstr>Power Dividers (cont.)</vt:lpstr>
      <vt:lpstr>Power Dividers (cont.)</vt:lpstr>
      <vt:lpstr>Power Dividers (cont.)</vt:lpstr>
      <vt:lpstr>Power Dividers (cont.)</vt:lpstr>
      <vt:lpstr>Slide 14</vt:lpstr>
      <vt:lpstr>Slide 15</vt:lpstr>
      <vt:lpstr>Slide 16</vt:lpstr>
      <vt:lpstr>Slide 17</vt:lpstr>
      <vt:lpstr>Figure 7.15  of Pozar  Photograph of a four-way corporate power divider network using three microstrip Wilkinson power dividers. Note the isolation chip resistors.   Courtesy of M.D. Abouzahra, MIT Lincoln Laboratory.</vt:lpstr>
      <vt:lpstr>Figure 7.12  of Pozar   Frequency response of an equal-split Wilkinson power divider. Port 1 is the input port; ports 2 and 3 are the output ports.</vt:lpstr>
      <vt:lpstr>Now consider a 3-port network that is non-reciprocal, with all ports matched, and is lossless: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Top view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dividers and directional couplers  Three port networks</dc:title>
  <dc:creator/>
  <cp:lastModifiedBy>Anonymous</cp:lastModifiedBy>
  <cp:revision>464</cp:revision>
  <dcterms:created xsi:type="dcterms:W3CDTF">2006-08-16T00:00:00Z</dcterms:created>
  <dcterms:modified xsi:type="dcterms:W3CDTF">2021-02-25T13:24:15Z</dcterms:modified>
</cp:coreProperties>
</file>