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34" r:id="rId3"/>
    <p:sldId id="365" r:id="rId4"/>
    <p:sldId id="366" r:id="rId5"/>
    <p:sldId id="363" r:id="rId6"/>
    <p:sldId id="367" r:id="rId7"/>
    <p:sldId id="300" r:id="rId8"/>
    <p:sldId id="335" r:id="rId9"/>
    <p:sldId id="342" r:id="rId10"/>
    <p:sldId id="338" r:id="rId11"/>
    <p:sldId id="336" r:id="rId12"/>
    <p:sldId id="345" r:id="rId13"/>
    <p:sldId id="339" r:id="rId14"/>
    <p:sldId id="341" r:id="rId15"/>
    <p:sldId id="343" r:id="rId16"/>
    <p:sldId id="344" r:id="rId17"/>
    <p:sldId id="346" r:id="rId18"/>
    <p:sldId id="340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4" r:id="rId36"/>
    <p:sldId id="368" r:id="rId37"/>
    <p:sldId id="370" r:id="rId38"/>
    <p:sldId id="369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FF99"/>
    <a:srgbClr val="CC00FF"/>
    <a:srgbClr val="FFCCFF"/>
    <a:srgbClr val="D82ECC"/>
    <a:srgbClr val="009900"/>
    <a:srgbClr val="0000CC"/>
    <a:srgbClr val="00863D"/>
    <a:srgbClr val="7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89" autoAdjust="0"/>
  </p:normalViewPr>
  <p:slideViewPr>
    <p:cSldViewPr snapToGrid="0">
      <p:cViewPr>
        <p:scale>
          <a:sx n="90" d="100"/>
          <a:sy n="90" d="100"/>
        </p:scale>
        <p:origin x="14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13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4.wmf"/><Relationship Id="rId7" Type="http://schemas.openxmlformats.org/officeDocument/2006/relationships/image" Target="../media/image57.wmf"/><Relationship Id="rId2" Type="http://schemas.openxmlformats.org/officeDocument/2006/relationships/image" Target="../media/image73.wmf"/><Relationship Id="rId1" Type="http://schemas.openxmlformats.org/officeDocument/2006/relationships/image" Target="../media/image56.wmf"/><Relationship Id="rId6" Type="http://schemas.openxmlformats.org/officeDocument/2006/relationships/image" Target="../media/image13.wmf"/><Relationship Id="rId5" Type="http://schemas.openxmlformats.org/officeDocument/2006/relationships/image" Target="../media/image55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image" Target="../media/image85.wmf"/><Relationship Id="rId4" Type="http://schemas.openxmlformats.org/officeDocument/2006/relationships/image" Target="../media/image88.wmf"/><Relationship Id="rId9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98.wmf"/><Relationship Id="rId4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99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9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99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00.wmf"/><Relationship Id="rId1" Type="http://schemas.openxmlformats.org/officeDocument/2006/relationships/image" Target="../media/image119.wmf"/><Relationship Id="rId6" Type="http://schemas.openxmlformats.org/officeDocument/2006/relationships/image" Target="../media/image123.emf"/><Relationship Id="rId5" Type="http://schemas.openxmlformats.org/officeDocument/2006/relationships/image" Target="../media/image122.png"/><Relationship Id="rId4" Type="http://schemas.openxmlformats.org/officeDocument/2006/relationships/image" Target="../media/image12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07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2.wmf"/><Relationship Id="rId7" Type="http://schemas.openxmlformats.org/officeDocument/2006/relationships/image" Target="../media/image137.wmf"/><Relationship Id="rId2" Type="http://schemas.openxmlformats.org/officeDocument/2006/relationships/image" Target="../media/image133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00.wmf"/><Relationship Id="rId1" Type="http://schemas.openxmlformats.org/officeDocument/2006/relationships/image" Target="../media/image147.wmf"/><Relationship Id="rId5" Type="http://schemas.openxmlformats.org/officeDocument/2006/relationships/image" Target="../media/image148.png"/><Relationship Id="rId4" Type="http://schemas.openxmlformats.org/officeDocument/2006/relationships/image" Target="../media/image12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51.wmf"/><Relationship Id="rId1" Type="http://schemas.openxmlformats.org/officeDocument/2006/relationships/image" Target="../media/image126.wmf"/><Relationship Id="rId5" Type="http://schemas.openxmlformats.org/officeDocument/2006/relationships/image" Target="../media/image152.wmf"/><Relationship Id="rId4" Type="http://schemas.openxmlformats.org/officeDocument/2006/relationships/image" Target="../media/image13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40.wmf"/><Relationship Id="rId2" Type="http://schemas.openxmlformats.org/officeDocument/2006/relationships/image" Target="../media/image107.wmf"/><Relationship Id="rId1" Type="http://schemas.openxmlformats.org/officeDocument/2006/relationships/image" Target="../media/image153.wmf"/><Relationship Id="rId6" Type="http://schemas.openxmlformats.org/officeDocument/2006/relationships/image" Target="../media/image139.wmf"/><Relationship Id="rId5" Type="http://schemas.openxmlformats.org/officeDocument/2006/relationships/image" Target="../media/image155.wmf"/><Relationship Id="rId4" Type="http://schemas.openxmlformats.org/officeDocument/2006/relationships/image" Target="../media/image14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135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34.wmf"/><Relationship Id="rId5" Type="http://schemas.openxmlformats.org/officeDocument/2006/relationships/image" Target="../media/image159.wmf"/><Relationship Id="rId4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2.wmf"/><Relationship Id="rId7" Type="http://schemas.openxmlformats.org/officeDocument/2006/relationships/image" Target="../media/image137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2.wmf"/><Relationship Id="rId7" Type="http://schemas.openxmlformats.org/officeDocument/2006/relationships/image" Target="../media/image16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6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166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12" Type="http://schemas.openxmlformats.org/officeDocument/2006/relationships/image" Target="../media/image177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66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86.wmf"/><Relationship Id="rId7" Type="http://schemas.openxmlformats.org/officeDocument/2006/relationships/image" Target="../media/image170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69.wmf"/><Relationship Id="rId11" Type="http://schemas.openxmlformats.org/officeDocument/2006/relationships/image" Target="../media/image174.wmf"/><Relationship Id="rId5" Type="http://schemas.openxmlformats.org/officeDocument/2006/relationships/image" Target="../media/image168.wmf"/><Relationship Id="rId10" Type="http://schemas.openxmlformats.org/officeDocument/2006/relationships/image" Target="../media/image173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9" Type="http://schemas.openxmlformats.org/officeDocument/2006/relationships/image" Target="../media/image19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.wmf"/><Relationship Id="rId7" Type="http://schemas.openxmlformats.org/officeDocument/2006/relationships/image" Target="../media/image29.wmf"/><Relationship Id="rId2" Type="http://schemas.openxmlformats.org/officeDocument/2006/relationships/image" Target="../media/image2.wmf"/><Relationship Id="rId1" Type="http://schemas.openxmlformats.org/officeDocument/2006/relationships/image" Target="../media/image26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4.wmf"/><Relationship Id="rId7" Type="http://schemas.openxmlformats.org/officeDocument/2006/relationships/image" Target="../media/image38.wmf"/><Relationship Id="rId2" Type="http://schemas.openxmlformats.org/officeDocument/2006/relationships/image" Target="../media/image3.wmf"/><Relationship Id="rId1" Type="http://schemas.openxmlformats.org/officeDocument/2006/relationships/image" Target="../media/image34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2B29-87E5-4612-85C9-CEFD5FEA6444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C8F1-FB17-47A1-AA08-69BB6648E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5BE5-5FFE-44FD-B9C8-41596E7A1820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65FA-467B-4EBF-B547-9923F5560ABB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567-C045-4A30-8F9B-0DBA7CB9639F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1D16-174F-4196-8C42-8ACD9EAF7376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CD0-7B62-418B-90BD-C4656ECBB5F3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EC52-5261-49B8-8AAE-5FD95E0C4D0E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EB2A-2277-4973-B843-D337007778DD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653-001D-4CFC-8743-9EE020B201C4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15C6-02F9-4EA9-8F5B-F3BCF504C1BE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8F1-B172-4981-BBD0-AC9C14D1E921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7CA-CA4D-43A5-82B9-867F1918DAD0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0D5E-F97E-4E00-8F18-704DBA7FCD4E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41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6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6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75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79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78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7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8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2.wmf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1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90.wmf"/><Relationship Id="rId22" Type="http://schemas.openxmlformats.org/officeDocument/2006/relationships/image" Target="../media/image8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6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67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9.bin"/><Relationship Id="rId7" Type="http://schemas.openxmlformats.org/officeDocument/2006/relationships/image" Target="../media/image104.emf"/><Relationship Id="rId12" Type="http://schemas.openxmlformats.org/officeDocument/2006/relationships/image" Target="../media/image10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wmf"/><Relationship Id="rId11" Type="http://schemas.openxmlformats.org/officeDocument/2006/relationships/image" Target="../media/image102.wmf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2.bin"/><Relationship Id="rId4" Type="http://schemas.openxmlformats.org/officeDocument/2006/relationships/image" Target="../media/image99.wmf"/><Relationship Id="rId9" Type="http://schemas.openxmlformats.org/officeDocument/2006/relationships/image" Target="../media/image101.wmf"/><Relationship Id="rId14" Type="http://schemas.openxmlformats.org/officeDocument/2006/relationships/image" Target="../media/image10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0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3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1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16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1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2.png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3.e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0.wmf"/><Relationship Id="rId11" Type="http://schemas.openxmlformats.org/officeDocument/2006/relationships/image" Target="../media/image124.emf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21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2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61.bin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33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3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73.bin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9.bin"/><Relationship Id="rId10" Type="http://schemas.openxmlformats.org/officeDocument/2006/relationships/image" Target="../media/image133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4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143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4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48.png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0.wmf"/><Relationship Id="rId11" Type="http://schemas.openxmlformats.org/officeDocument/2006/relationships/image" Target="../media/image149.e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21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5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52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30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98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147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3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5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10" Type="http://schemas.openxmlformats.org/officeDocument/2006/relationships/image" Target="../media/image147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3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10" Type="http://schemas.openxmlformats.org/officeDocument/2006/relationships/image" Target="../media/image14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220.bin"/><Relationship Id="rId18" Type="http://schemas.openxmlformats.org/officeDocument/2006/relationships/image" Target="../media/image165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5" Type="http://schemas.openxmlformats.org/officeDocument/2006/relationships/oleObject" Target="../embeddings/oleObject22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23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8.bin"/><Relationship Id="rId14" Type="http://schemas.openxmlformats.org/officeDocument/2006/relationships/image" Target="../media/image16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174.wmf"/><Relationship Id="rId26" Type="http://schemas.openxmlformats.org/officeDocument/2006/relationships/image" Target="../media/image177.wmf"/><Relationship Id="rId3" Type="http://schemas.openxmlformats.org/officeDocument/2006/relationships/oleObject" Target="../embeddings/oleObject224.bin"/><Relationship Id="rId21" Type="http://schemas.openxmlformats.org/officeDocument/2006/relationships/oleObject" Target="../embeddings/oleObject233.bin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231.bin"/><Relationship Id="rId25" Type="http://schemas.openxmlformats.org/officeDocument/2006/relationships/oleObject" Target="../embeddings/oleObject23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228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23" Type="http://schemas.openxmlformats.org/officeDocument/2006/relationships/oleObject" Target="../embeddings/oleObject223.bin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232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172.wmf"/><Relationship Id="rId22" Type="http://schemas.openxmlformats.org/officeDocument/2006/relationships/image" Target="../media/image17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240.bin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239.bin"/><Relationship Id="rId5" Type="http://schemas.openxmlformats.org/officeDocument/2006/relationships/oleObject" Target="../embeddings/oleObject236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18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171.wmf"/><Relationship Id="rId3" Type="http://schemas.openxmlformats.org/officeDocument/2006/relationships/oleObject" Target="../embeddings/oleObject241.bin"/><Relationship Id="rId21" Type="http://schemas.openxmlformats.org/officeDocument/2006/relationships/oleObject" Target="../embeddings/oleObject250.bin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2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0.wmf"/><Relationship Id="rId20" Type="http://schemas.openxmlformats.org/officeDocument/2006/relationships/image" Target="../media/image172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45.bin"/><Relationship Id="rId24" Type="http://schemas.openxmlformats.org/officeDocument/2006/relationships/image" Target="../media/image174.wmf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23" Type="http://schemas.openxmlformats.org/officeDocument/2006/relationships/oleObject" Target="../embeddings/oleObject251.bin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249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169.wmf"/><Relationship Id="rId22" Type="http://schemas.openxmlformats.org/officeDocument/2006/relationships/image" Target="../media/image17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image" Target="../media/image191.wmf"/><Relationship Id="rId18" Type="http://schemas.openxmlformats.org/officeDocument/2006/relationships/oleObject" Target="../embeddings/oleObject259.bin"/><Relationship Id="rId3" Type="http://schemas.openxmlformats.org/officeDocument/2006/relationships/oleObject" Target="../embeddings/oleObject252.bin"/><Relationship Id="rId21" Type="http://schemas.openxmlformats.org/officeDocument/2006/relationships/image" Target="../media/image195.wmf"/><Relationship Id="rId7" Type="http://schemas.openxmlformats.org/officeDocument/2006/relationships/oleObject" Target="../embeddings/oleObject254.bin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19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8.bin"/><Relationship Id="rId20" Type="http://schemas.openxmlformats.org/officeDocument/2006/relationships/oleObject" Target="../embeddings/oleObject260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8.wmf"/><Relationship Id="rId11" Type="http://schemas.openxmlformats.org/officeDocument/2006/relationships/image" Target="../media/image196.png"/><Relationship Id="rId5" Type="http://schemas.openxmlformats.org/officeDocument/2006/relationships/oleObject" Target="../embeddings/oleObject253.bin"/><Relationship Id="rId15" Type="http://schemas.openxmlformats.org/officeDocument/2006/relationships/image" Target="../media/image192.wmf"/><Relationship Id="rId10" Type="http://schemas.openxmlformats.org/officeDocument/2006/relationships/image" Target="../media/image190.wmf"/><Relationship Id="rId19" Type="http://schemas.openxmlformats.org/officeDocument/2006/relationships/image" Target="../media/image194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55.bin"/><Relationship Id="rId14" Type="http://schemas.openxmlformats.org/officeDocument/2006/relationships/oleObject" Target="../embeddings/oleObject25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15.wmf"/><Relationship Id="rId19" Type="http://schemas.openxmlformats.org/officeDocument/2006/relationships/image" Target="../media/image19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5.emf"/><Relationship Id="rId4" Type="http://schemas.openxmlformats.org/officeDocument/2006/relationships/image" Target="../media/image21.wmf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58417" y="3312206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23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43350" y="1716088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313744" y="218598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52775" y="3787713"/>
            <a:ext cx="575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Filter Design Part 2: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cs typeface="Arial" pitchFamily="34" charset="0"/>
              </a:rPr>
              <a:t>General Filter Design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38975" y="142101"/>
            <a:ext cx="193357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7821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7973" y="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Butterworth Design Table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85" y="1338262"/>
            <a:ext cx="795255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5378450" y="2873375"/>
          <a:ext cx="5826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6" name="Equation" r:id="rId4" imgW="329914" imgH="177646" progId="Equation.DSMT4">
                  <p:embed/>
                </p:oleObj>
              </mc:Choice>
              <mc:Fallback>
                <p:oleObj name="Equation" r:id="rId4" imgW="329914" imgH="177646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873375"/>
                        <a:ext cx="582613" cy="312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613752" y="3446305"/>
          <a:ext cx="1419905" cy="34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7" name="Equation" r:id="rId6" imgW="952087" imgH="228501" progId="Equation.DSMT4">
                  <p:embed/>
                </p:oleObj>
              </mc:Choice>
              <mc:Fallback>
                <p:oleObj name="Equation" r:id="rId6" imgW="952087" imgH="228501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752" y="3446305"/>
                        <a:ext cx="1419905" cy="340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016160"/>
            <a:ext cx="6686550" cy="58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1488669" y="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Butterworth Attenuation Plot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76575" y="627287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Attenuation (Insertion Loss)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8944" y="5376231"/>
            <a:ext cx="3050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(Note the log scale on the horizontal axis.)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1768144" y="2905250"/>
            <a:ext cx="5377194" cy="2800225"/>
            <a:chOff x="1608817" y="1943101"/>
            <a:chExt cx="5377194" cy="28002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20685" y="4158344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835728" y="1943101"/>
              <a:ext cx="0" cy="2726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1" name="Object 2"/>
            <p:cNvGraphicFramePr>
              <a:graphicFrameLocks noChangeAspect="1"/>
            </p:cNvGraphicFramePr>
            <p:nvPr/>
          </p:nvGraphicFramePr>
          <p:xfrm>
            <a:off x="6716136" y="4028951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96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6136" y="4028951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2" name="Object 2"/>
            <p:cNvGraphicFramePr>
              <a:graphicFrameLocks noChangeAspect="1"/>
            </p:cNvGraphicFramePr>
            <p:nvPr/>
          </p:nvGraphicFramePr>
          <p:xfrm>
            <a:off x="1731281" y="2274208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97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281" y="2274208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2"/>
            <p:cNvGraphicFramePr>
              <a:graphicFrameLocks noChangeAspect="1"/>
            </p:cNvGraphicFramePr>
            <p:nvPr/>
          </p:nvGraphicFramePr>
          <p:xfrm>
            <a:off x="1608817" y="3995965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98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8817" y="3995965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2"/>
            <p:cNvGraphicFramePr>
              <a:graphicFrameLocks noChangeAspect="1"/>
            </p:cNvGraphicFramePr>
            <p:nvPr/>
          </p:nvGraphicFramePr>
          <p:xfrm>
            <a:off x="3857048" y="4343276"/>
            <a:ext cx="7175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99" name="Equation" r:id="rId9" imgW="406224" imgH="228501" progId="Equation.DSMT4">
                    <p:embed/>
                  </p:oleObj>
                </mc:Choice>
                <mc:Fallback>
                  <p:oleObj name="Equation" r:id="rId9" imgW="406224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048" y="4343276"/>
                          <a:ext cx="7175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4201885" y="4005944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52056" y="3788233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5" name="Object 2"/>
            <p:cNvGraphicFramePr>
              <a:graphicFrameLocks noChangeAspect="1"/>
            </p:cNvGraphicFramePr>
            <p:nvPr/>
          </p:nvGraphicFramePr>
          <p:xfrm>
            <a:off x="2094592" y="3570515"/>
            <a:ext cx="6524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000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592" y="3570515"/>
                          <a:ext cx="652463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flipV="1">
              <a:off x="4201885" y="1970315"/>
              <a:ext cx="0" cy="16763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2841172" y="1992084"/>
              <a:ext cx="1894114" cy="2155372"/>
            </a:xfrm>
            <a:custGeom>
              <a:avLst/>
              <a:gdLst>
                <a:gd name="connsiteX0" fmla="*/ 0 w 2166257"/>
                <a:gd name="connsiteY0" fmla="*/ 2155372 h 2180772"/>
                <a:gd name="connsiteX1" fmla="*/ 163286 w 2166257"/>
                <a:gd name="connsiteY1" fmla="*/ 2013858 h 2180772"/>
                <a:gd name="connsiteX2" fmla="*/ 489857 w 2166257"/>
                <a:gd name="connsiteY2" fmla="*/ 1828800 h 2180772"/>
                <a:gd name="connsiteX3" fmla="*/ 783772 w 2166257"/>
                <a:gd name="connsiteY3" fmla="*/ 1828800 h 2180772"/>
                <a:gd name="connsiteX4" fmla="*/ 1110343 w 2166257"/>
                <a:gd name="connsiteY4" fmla="*/ 2144486 h 2180772"/>
                <a:gd name="connsiteX5" fmla="*/ 1317172 w 2166257"/>
                <a:gd name="connsiteY5" fmla="*/ 2046515 h 2180772"/>
                <a:gd name="connsiteX6" fmla="*/ 1556657 w 2166257"/>
                <a:gd name="connsiteY6" fmla="*/ 1796143 h 2180772"/>
                <a:gd name="connsiteX7" fmla="*/ 1861457 w 2166257"/>
                <a:gd name="connsiteY7" fmla="*/ 1186543 h 2180772"/>
                <a:gd name="connsiteX8" fmla="*/ 2111829 w 2166257"/>
                <a:gd name="connsiteY8" fmla="*/ 348343 h 2180772"/>
                <a:gd name="connsiteX9" fmla="*/ 2166257 w 2166257"/>
                <a:gd name="connsiteY9" fmla="*/ 0 h 2180772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489857 w 2166257"/>
                <a:gd name="connsiteY2" fmla="*/ 1828800 h 2169886"/>
                <a:gd name="connsiteX3" fmla="*/ 783772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375844 w 2166257"/>
                <a:gd name="connsiteY2" fmla="*/ 1817915 h 2169886"/>
                <a:gd name="connsiteX3" fmla="*/ 783772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375844 w 2166257"/>
                <a:gd name="connsiteY2" fmla="*/ 1817915 h 2169886"/>
                <a:gd name="connsiteX3" fmla="*/ 682427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4443"/>
                <a:gd name="connsiteX1" fmla="*/ 163286 w 2166257"/>
                <a:gd name="connsiteY1" fmla="*/ 2013858 h 2164443"/>
                <a:gd name="connsiteX2" fmla="*/ 375844 w 2166257"/>
                <a:gd name="connsiteY2" fmla="*/ 1817915 h 2164443"/>
                <a:gd name="connsiteX3" fmla="*/ 682427 w 2166257"/>
                <a:gd name="connsiteY3" fmla="*/ 1828800 h 2164443"/>
                <a:gd name="connsiteX4" fmla="*/ 958326 w 2166257"/>
                <a:gd name="connsiteY4" fmla="*/ 2133600 h 2164443"/>
                <a:gd name="connsiteX5" fmla="*/ 1367843 w 2166257"/>
                <a:gd name="connsiteY5" fmla="*/ 2013858 h 2164443"/>
                <a:gd name="connsiteX6" fmla="*/ 1556657 w 2166257"/>
                <a:gd name="connsiteY6" fmla="*/ 1796143 h 2164443"/>
                <a:gd name="connsiteX7" fmla="*/ 1861457 w 2166257"/>
                <a:gd name="connsiteY7" fmla="*/ 1186543 h 2164443"/>
                <a:gd name="connsiteX8" fmla="*/ 2111829 w 2166257"/>
                <a:gd name="connsiteY8" fmla="*/ 348343 h 2164443"/>
                <a:gd name="connsiteX9" fmla="*/ 2166257 w 2166257"/>
                <a:gd name="connsiteY9" fmla="*/ 0 h 2164443"/>
                <a:gd name="connsiteX0" fmla="*/ 0 w 2166257"/>
                <a:gd name="connsiteY0" fmla="*/ 2155372 h 2164443"/>
                <a:gd name="connsiteX1" fmla="*/ 163286 w 2166257"/>
                <a:gd name="connsiteY1" fmla="*/ 2013858 h 2164443"/>
                <a:gd name="connsiteX2" fmla="*/ 401181 w 2166257"/>
                <a:gd name="connsiteY2" fmla="*/ 1850572 h 2164443"/>
                <a:gd name="connsiteX3" fmla="*/ 682427 w 2166257"/>
                <a:gd name="connsiteY3" fmla="*/ 1828800 h 2164443"/>
                <a:gd name="connsiteX4" fmla="*/ 958326 w 2166257"/>
                <a:gd name="connsiteY4" fmla="*/ 2133600 h 2164443"/>
                <a:gd name="connsiteX5" fmla="*/ 1367843 w 2166257"/>
                <a:gd name="connsiteY5" fmla="*/ 2013858 h 2164443"/>
                <a:gd name="connsiteX6" fmla="*/ 1556657 w 2166257"/>
                <a:gd name="connsiteY6" fmla="*/ 1796143 h 2164443"/>
                <a:gd name="connsiteX7" fmla="*/ 1861457 w 2166257"/>
                <a:gd name="connsiteY7" fmla="*/ 1186543 h 2164443"/>
                <a:gd name="connsiteX8" fmla="*/ 2111829 w 2166257"/>
                <a:gd name="connsiteY8" fmla="*/ 348343 h 2164443"/>
                <a:gd name="connsiteX9" fmla="*/ 2166257 w 2166257"/>
                <a:gd name="connsiteY9" fmla="*/ 0 h 2164443"/>
                <a:gd name="connsiteX0" fmla="*/ 0 w 2166257"/>
                <a:gd name="connsiteY0" fmla="*/ 2155372 h 2155372"/>
                <a:gd name="connsiteX1" fmla="*/ 163286 w 2166257"/>
                <a:gd name="connsiteY1" fmla="*/ 2013858 h 2155372"/>
                <a:gd name="connsiteX2" fmla="*/ 401181 w 2166257"/>
                <a:gd name="connsiteY2" fmla="*/ 1850572 h 2155372"/>
                <a:gd name="connsiteX3" fmla="*/ 682427 w 2166257"/>
                <a:gd name="connsiteY3" fmla="*/ 1828800 h 2155372"/>
                <a:gd name="connsiteX4" fmla="*/ 1034335 w 2166257"/>
                <a:gd name="connsiteY4" fmla="*/ 2122714 h 2155372"/>
                <a:gd name="connsiteX5" fmla="*/ 1367843 w 2166257"/>
                <a:gd name="connsiteY5" fmla="*/ 2013858 h 2155372"/>
                <a:gd name="connsiteX6" fmla="*/ 1556657 w 2166257"/>
                <a:gd name="connsiteY6" fmla="*/ 1796143 h 2155372"/>
                <a:gd name="connsiteX7" fmla="*/ 1861457 w 2166257"/>
                <a:gd name="connsiteY7" fmla="*/ 1186543 h 2155372"/>
                <a:gd name="connsiteX8" fmla="*/ 2111829 w 2166257"/>
                <a:gd name="connsiteY8" fmla="*/ 348343 h 2155372"/>
                <a:gd name="connsiteX9" fmla="*/ 2166257 w 2166257"/>
                <a:gd name="connsiteY9" fmla="*/ 0 h 2155372"/>
                <a:gd name="connsiteX0" fmla="*/ 0 w 2204261"/>
                <a:gd name="connsiteY0" fmla="*/ 2155372 h 2155372"/>
                <a:gd name="connsiteX1" fmla="*/ 163286 w 2204261"/>
                <a:gd name="connsiteY1" fmla="*/ 2013858 h 2155372"/>
                <a:gd name="connsiteX2" fmla="*/ 401181 w 2204261"/>
                <a:gd name="connsiteY2" fmla="*/ 1850572 h 2155372"/>
                <a:gd name="connsiteX3" fmla="*/ 682427 w 2204261"/>
                <a:gd name="connsiteY3" fmla="*/ 1828800 h 2155372"/>
                <a:gd name="connsiteX4" fmla="*/ 1034335 w 2204261"/>
                <a:gd name="connsiteY4" fmla="*/ 2122714 h 2155372"/>
                <a:gd name="connsiteX5" fmla="*/ 1367843 w 2204261"/>
                <a:gd name="connsiteY5" fmla="*/ 2013858 h 2155372"/>
                <a:gd name="connsiteX6" fmla="*/ 1556657 w 2204261"/>
                <a:gd name="connsiteY6" fmla="*/ 1796143 h 2155372"/>
                <a:gd name="connsiteX7" fmla="*/ 1861457 w 2204261"/>
                <a:gd name="connsiteY7" fmla="*/ 1186543 h 2155372"/>
                <a:gd name="connsiteX8" fmla="*/ 2111829 w 2204261"/>
                <a:gd name="connsiteY8" fmla="*/ 348343 h 2155372"/>
                <a:gd name="connsiteX9" fmla="*/ 2204261 w 2204261"/>
                <a:gd name="connsiteY9" fmla="*/ 0 h 21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261" h="2155372">
                  <a:moveTo>
                    <a:pt x="0" y="2155372"/>
                  </a:moveTo>
                  <a:cubicBezTo>
                    <a:pt x="40821" y="2111829"/>
                    <a:pt x="96423" y="2064658"/>
                    <a:pt x="163286" y="2013858"/>
                  </a:cubicBezTo>
                  <a:cubicBezTo>
                    <a:pt x="230150" y="1963058"/>
                    <a:pt x="314658" y="1881415"/>
                    <a:pt x="401181" y="1850572"/>
                  </a:cubicBezTo>
                  <a:cubicBezTo>
                    <a:pt x="487705" y="1819729"/>
                    <a:pt x="576901" y="1783443"/>
                    <a:pt x="682427" y="1828800"/>
                  </a:cubicBezTo>
                  <a:cubicBezTo>
                    <a:pt x="787953" y="1874157"/>
                    <a:pt x="920099" y="2091871"/>
                    <a:pt x="1034335" y="2122714"/>
                  </a:cubicBezTo>
                  <a:cubicBezTo>
                    <a:pt x="1148571" y="2153557"/>
                    <a:pt x="1280789" y="2068286"/>
                    <a:pt x="1367843" y="2013858"/>
                  </a:cubicBezTo>
                  <a:cubicBezTo>
                    <a:pt x="1454897" y="1959430"/>
                    <a:pt x="1474388" y="1934029"/>
                    <a:pt x="1556657" y="1796143"/>
                  </a:cubicBezTo>
                  <a:cubicBezTo>
                    <a:pt x="1638926" y="1658257"/>
                    <a:pt x="1768928" y="1427843"/>
                    <a:pt x="1861457" y="1186543"/>
                  </a:cubicBezTo>
                  <a:cubicBezTo>
                    <a:pt x="1953986" y="945243"/>
                    <a:pt x="2054695" y="546100"/>
                    <a:pt x="2111829" y="348343"/>
                  </a:cubicBezTo>
                  <a:cubicBezTo>
                    <a:pt x="2168963" y="150586"/>
                    <a:pt x="2202447" y="75293"/>
                    <a:pt x="2204261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130385" y="3712029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2470" y="0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Behavior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3159352" y="1683590"/>
          <a:ext cx="2744787" cy="43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01" name="Equation" r:id="rId13" imgW="1765300" imgH="279400" progId="Equation.DSMT4">
                  <p:embed/>
                </p:oleObj>
              </mc:Choice>
              <mc:Fallback>
                <p:oleObj name="Equation" r:id="rId13" imgW="1765300" imgH="2794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352" y="1683590"/>
                        <a:ext cx="2744787" cy="433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967"/>
              </p:ext>
            </p:extLst>
          </p:nvPr>
        </p:nvGraphicFramePr>
        <p:xfrm>
          <a:off x="5037138" y="4133850"/>
          <a:ext cx="2655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02" name="Equation" r:id="rId15" imgW="1663560" imgH="279360" progId="Equation.DSMT4">
                  <p:embed/>
                </p:oleObj>
              </mc:Choice>
              <mc:Fallback>
                <p:oleObj name="Equation" r:id="rId15" imgW="1663560" imgH="2793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4133850"/>
                        <a:ext cx="2655887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1"/>
          <p:cNvGraphicFramePr>
            <a:graphicFrameLocks noChangeAspect="1"/>
          </p:cNvGraphicFramePr>
          <p:nvPr/>
        </p:nvGraphicFramePr>
        <p:xfrm>
          <a:off x="2205038" y="920750"/>
          <a:ext cx="4456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03" name="Equation" r:id="rId17" imgW="2527300" imgH="254000" progId="Equation.DSMT4">
                  <p:embed/>
                </p:oleObj>
              </mc:Choice>
              <mc:Fallback>
                <p:oleObj name="Equation" r:id="rId17" imgW="2527300" imgH="254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920750"/>
                        <a:ext cx="4456112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783626" y="0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Design Table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3821113" y="936625"/>
          <a:ext cx="14112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2" name="Equation" r:id="rId3" imgW="799753" imgH="203112" progId="Equation.DSMT4">
                  <p:embed/>
                </p:oleObj>
              </mc:Choice>
              <mc:Fallback>
                <p:oleObj name="Equation" r:id="rId3" imgW="799753" imgH="20311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936625"/>
                        <a:ext cx="1411287" cy="357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" y="2533650"/>
            <a:ext cx="6915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5" y="1738313"/>
            <a:ext cx="7048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09696"/>
              </p:ext>
            </p:extLst>
          </p:nvPr>
        </p:nvGraphicFramePr>
        <p:xfrm>
          <a:off x="3479800" y="5973763"/>
          <a:ext cx="2143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3" name="Equation" r:id="rId7" imgW="1663560" imgH="279360" progId="Equation.DSMT4">
                  <p:embed/>
                </p:oleObj>
              </mc:Choice>
              <mc:Fallback>
                <p:oleObj name="Equation" r:id="rId7" imgW="166356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973763"/>
                        <a:ext cx="21431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11398"/>
              </p:ext>
            </p:extLst>
          </p:nvPr>
        </p:nvGraphicFramePr>
        <p:xfrm>
          <a:off x="5326063" y="3500438"/>
          <a:ext cx="31448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4" name="Equation" r:id="rId9" imgW="2108200" imgH="228600" progId="Equation.DSMT4">
                  <p:embed/>
                </p:oleObj>
              </mc:Choice>
              <mc:Fallback>
                <p:oleObj name="Equation" r:id="rId9" imgW="21082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500438"/>
                        <a:ext cx="3144837" cy="339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783626" y="0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Design Table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3821113" y="936625"/>
          <a:ext cx="14112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7" name="Equation" r:id="rId3" imgW="799753" imgH="203112" progId="Equation.DSMT4">
                  <p:embed/>
                </p:oleObj>
              </mc:Choice>
              <mc:Fallback>
                <p:oleObj name="Equation" r:id="rId3" imgW="799753" imgH="203112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936625"/>
                        <a:ext cx="1411287" cy="357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8" y="2357438"/>
            <a:ext cx="7419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1595438"/>
            <a:ext cx="7048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53088"/>
              </p:ext>
            </p:extLst>
          </p:nvPr>
        </p:nvGraphicFramePr>
        <p:xfrm>
          <a:off x="3471863" y="6069013"/>
          <a:ext cx="21415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8" name="Equation" r:id="rId7" imgW="1663560" imgH="279360" progId="Equation.DSMT4">
                  <p:embed/>
                </p:oleObj>
              </mc:Choice>
              <mc:Fallback>
                <p:oleObj name="Equation" r:id="rId7" imgW="16635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6069013"/>
                        <a:ext cx="21415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5141006" y="3010581"/>
          <a:ext cx="31448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9" name="Equation" r:id="rId9" imgW="2108200" imgH="228600" progId="Equation.DSMT4">
                  <p:embed/>
                </p:oleObj>
              </mc:Choice>
              <mc:Fallback>
                <p:oleObj name="Equation" r:id="rId9" imgW="21082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006" y="3010581"/>
                        <a:ext cx="3144837" cy="339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514318" y="0"/>
            <a:ext cx="587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Attenuation Plot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21084" y="714375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Attenuation (Insertion Loss)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757363"/>
            <a:ext cx="6696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859213" y="1270000"/>
          <a:ext cx="14112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8" name="Equation" r:id="rId4" imgW="799753" imgH="203112" progId="Equation.DSMT4">
                  <p:embed/>
                </p:oleObj>
              </mc:Choice>
              <mc:Fallback>
                <p:oleObj name="Equation" r:id="rId4" imgW="799753" imgH="203112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1270000"/>
                        <a:ext cx="1411287" cy="357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96176" y="0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Attenuation Plot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76575" y="714375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Attenuation (Insertion Loss)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887788" y="1336675"/>
          <a:ext cx="14112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1" name="Equation" r:id="rId3" imgW="799753" imgH="203112" progId="Equation.DSMT4">
                  <p:embed/>
                </p:oleObj>
              </mc:Choice>
              <mc:Fallback>
                <p:oleObj name="Equation" r:id="rId3" imgW="799753" imgH="20311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336675"/>
                        <a:ext cx="1411287" cy="357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852613"/>
            <a:ext cx="6667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8439" y="0"/>
            <a:ext cx="575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Linear Phase Design Table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747838"/>
            <a:ext cx="7077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85427" y="93355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(Minimal Pulse Distortion)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6221640" y="3304948"/>
          <a:ext cx="14208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4" name="Equation" r:id="rId4" imgW="952087" imgH="228501" progId="Equation.DSMT4">
                  <p:embed/>
                </p:oleObj>
              </mc:Choice>
              <mc:Fallback>
                <p:oleObj name="Equation" r:id="rId4" imgW="952087" imgH="228501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640" y="3304948"/>
                        <a:ext cx="1420813" cy="339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3571" y="0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25" y="1057275"/>
            <a:ext cx="797242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 normalized low-pass Butterworth filter for a matched load with an attenuation greater than 15 dB when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/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1.5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0063" y="2441776"/>
            <a:ext cx="5639054" cy="1690713"/>
            <a:chOff x="1714248" y="2104319"/>
            <a:chExt cx="5639054" cy="1690713"/>
          </a:xfrm>
        </p:grpSpPr>
        <p:sp>
          <p:nvSpPr>
            <p:cNvPr id="9" name="Rectangle 8"/>
            <p:cNvSpPr/>
            <p:nvPr/>
          </p:nvSpPr>
          <p:spPr>
            <a:xfrm>
              <a:off x="3724023" y="2140403"/>
              <a:ext cx="1251857" cy="16546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17937" y="27500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Filter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986766" y="2661557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62060" y="3305008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498394" y="2605771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618137" y="2646593"/>
              <a:ext cx="47431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2"/>
            <p:cNvGrpSpPr/>
            <p:nvPr/>
          </p:nvGrpSpPr>
          <p:grpSpPr>
            <a:xfrm>
              <a:off x="6011112" y="2633664"/>
              <a:ext cx="151311" cy="664707"/>
              <a:chOff x="6000479" y="2633664"/>
              <a:chExt cx="151311" cy="664707"/>
            </a:xfrm>
          </p:grpSpPr>
          <p:grpSp>
            <p:nvGrpSpPr>
              <p:cNvPr id="36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 flipH="1">
              <a:off x="3206952" y="2690132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96319" y="3339193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 flipH="1">
              <a:off x="3087210" y="2634346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103"/>
            <p:cNvGraphicFramePr>
              <a:graphicFrameLocks noChangeAspect="1"/>
            </p:cNvGraphicFramePr>
            <p:nvPr/>
          </p:nvGraphicFramePr>
          <p:xfrm>
            <a:off x="6313041" y="2765033"/>
            <a:ext cx="1040261" cy="353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94" name="Equation" r:id="rId3" imgW="672808" imgH="228501" progId="Equation.DSMT4">
                    <p:embed/>
                  </p:oleObj>
                </mc:Choice>
                <mc:Fallback>
                  <p:oleObj name="Equation" r:id="rId3" imgW="672808" imgH="228501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3041" y="2765033"/>
                          <a:ext cx="1040261" cy="353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flipV="1">
              <a:off x="2617762" y="2704851"/>
              <a:ext cx="4694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6170" y="3336472"/>
              <a:ext cx="12285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63"/>
            <p:cNvGrpSpPr/>
            <p:nvPr/>
          </p:nvGrpSpPr>
          <p:grpSpPr>
            <a:xfrm rot="16200000">
              <a:off x="2410662" y="2564947"/>
              <a:ext cx="151311" cy="266699"/>
              <a:chOff x="6912429" y="4024491"/>
              <a:chExt cx="163285" cy="32538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995604" y="4024491"/>
                <a:ext cx="80110" cy="794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912429" y="4094117"/>
                <a:ext cx="163285" cy="18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27669" y="4279971"/>
                <a:ext cx="64359" cy="69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1871331" y="2698297"/>
              <a:ext cx="481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44"/>
            <p:cNvGrpSpPr/>
            <p:nvPr/>
          </p:nvGrpSpPr>
          <p:grpSpPr>
            <a:xfrm>
              <a:off x="1714248" y="2707821"/>
              <a:ext cx="304800" cy="619125"/>
              <a:chOff x="1703615" y="2707821"/>
              <a:chExt cx="304800" cy="61912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66648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aphicFrame>
          <p:nvGraphicFramePr>
            <p:cNvPr id="25" name="Object 103"/>
            <p:cNvGraphicFramePr>
              <a:graphicFrameLocks noChangeAspect="1"/>
            </p:cNvGraphicFramePr>
            <p:nvPr/>
          </p:nvGraphicFramePr>
          <p:xfrm>
            <a:off x="2049463" y="2104319"/>
            <a:ext cx="993094" cy="336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95" name="Equation" r:id="rId5" imgW="672808" imgH="228501" progId="Equation.DSMT4">
                    <p:embed/>
                  </p:oleObj>
                </mc:Choice>
                <mc:Fallback>
                  <p:oleObj name="Equation" r:id="rId5" imgW="672808" imgH="228501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9463" y="2104319"/>
                          <a:ext cx="993094" cy="336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5"/>
            <p:cNvCxnSpPr/>
            <p:nvPr/>
          </p:nvCxnSpPr>
          <p:spPr>
            <a:xfrm>
              <a:off x="5587377" y="3298214"/>
              <a:ext cx="4994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498395" y="3236889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3087209" y="3276097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52575" y="462915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attenuation plot: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69885"/>
              </p:ext>
            </p:extLst>
          </p:nvPr>
        </p:nvGraphicFramePr>
        <p:xfrm>
          <a:off x="4249057" y="4691126"/>
          <a:ext cx="631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96"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057" y="4691126"/>
                        <a:ext cx="631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752600" y="536257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05106"/>
              </p:ext>
            </p:extLst>
          </p:nvPr>
        </p:nvGraphicFramePr>
        <p:xfrm>
          <a:off x="2858408" y="5457110"/>
          <a:ext cx="6111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97" name="Equation" r:id="rId9" imgW="393359" imgH="164957" progId="Equation.DSMT4">
                  <p:embed/>
                </p:oleObj>
              </mc:Choice>
              <mc:Fallback>
                <p:oleObj name="Equation" r:id="rId9" imgW="393359" imgH="164957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408" y="5457110"/>
                        <a:ext cx="611188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743075" y="592455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“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design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550" y="76200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Proposed filter layout: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304306" y="1319213"/>
            <a:ext cx="7260257" cy="1869557"/>
            <a:chOff x="1847231" y="1747838"/>
            <a:chExt cx="7260257" cy="1869557"/>
          </a:xfrm>
        </p:grpSpPr>
        <p:sp>
          <p:nvSpPr>
            <p:cNvPr id="47" name="Freeform 46"/>
            <p:cNvSpPr/>
            <p:nvPr/>
          </p:nvSpPr>
          <p:spPr>
            <a:xfrm>
              <a:off x="4425785" y="227028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3572987" y="2931967"/>
              <a:ext cx="359230" cy="119743"/>
              <a:chOff x="5486399" y="2514600"/>
              <a:chExt cx="359230" cy="119743"/>
            </a:xfrm>
          </p:grpSpPr>
          <p:cxnSp>
            <p:nvCxnSpPr>
              <p:cNvPr id="10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3761261" y="2430852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59035" y="241996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58046" y="30530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75686" y="2411802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09086" y="3573851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03121" y="2433574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670464" y="240908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659578" y="353030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2735778" y="3573853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6741720" y="2350570"/>
              <a:ext cx="602055" cy="1249135"/>
              <a:chOff x="7027470" y="2379145"/>
              <a:chExt cx="602055" cy="124913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27470" y="354119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44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6062661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061169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092785" y="3594263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541077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541076" y="3290823"/>
                <a:ext cx="0" cy="293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62"/>
            <p:cNvGrpSpPr/>
            <p:nvPr/>
          </p:nvGrpSpPr>
          <p:grpSpPr>
            <a:xfrm rot="16200000">
              <a:off x="2248371" y="2114488"/>
              <a:ext cx="151311" cy="664707"/>
              <a:chOff x="6000479" y="2633664"/>
              <a:chExt cx="151311" cy="664707"/>
            </a:xfrm>
          </p:grpSpPr>
          <p:grpSp>
            <p:nvGrpSpPr>
              <p:cNvPr id="4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76"/>
            <p:cNvGrpSpPr/>
            <p:nvPr/>
          </p:nvGrpSpPr>
          <p:grpSpPr>
            <a:xfrm>
              <a:off x="1847231" y="2722045"/>
              <a:ext cx="304800" cy="619125"/>
              <a:chOff x="1703615" y="2707821"/>
              <a:chExt cx="304800" cy="61912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984663" y="357385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995550" y="243975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95550" y="333337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1849438" y="1863725"/>
            <a:ext cx="15351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4" name="Equation" r:id="rId3" imgW="965200" imgH="228600" progId="Equation.DSMT4">
                    <p:embed/>
                  </p:oleObj>
                </mc:Choice>
                <mc:Fallback>
                  <p:oleObj name="Equation" r:id="rId3" imgW="9652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1863725"/>
                          <a:ext cx="15351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2819874" y="3167063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5" name="Equation" r:id="rId5" imgW="520700" imgH="228600" progId="Equation.DSMT4">
                    <p:embed/>
                  </p:oleObj>
                </mc:Choice>
                <mc:Fallback>
                  <p:oleObj name="Equation" r:id="rId5" imgW="5207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874" y="3167063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9"/>
            <p:cNvGraphicFramePr>
              <a:graphicFrameLocks noChangeAspect="1"/>
            </p:cNvGraphicFramePr>
            <p:nvPr/>
          </p:nvGraphicFramePr>
          <p:xfrm>
            <a:off x="4179888" y="1757363"/>
            <a:ext cx="83343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6" name="Equation" r:id="rId7" imgW="533169" imgH="228501" progId="Equation.DSMT4">
                    <p:embed/>
                  </p:oleObj>
                </mc:Choice>
                <mc:Fallback>
                  <p:oleObj name="Equation" r:id="rId7" imgW="533169" imgH="228501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9888" y="1757363"/>
                          <a:ext cx="833437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0"/>
            <p:cNvGraphicFramePr>
              <a:graphicFrameLocks noChangeAspect="1"/>
            </p:cNvGraphicFramePr>
            <p:nvPr/>
          </p:nvGraphicFramePr>
          <p:xfrm>
            <a:off x="4495800" y="3167063"/>
            <a:ext cx="8334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7" name="Equation" r:id="rId9" imgW="533169" imgH="228501" progId="Equation.DSMT4">
                    <p:embed/>
                  </p:oleObj>
                </mc:Choice>
                <mc:Fallback>
                  <p:oleObj name="Equation" r:id="rId9" imgW="533169" imgH="228501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3167063"/>
                          <a:ext cx="833438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Connector 75"/>
            <p:cNvCxnSpPr/>
            <p:nvPr/>
          </p:nvCxnSpPr>
          <p:spPr>
            <a:xfrm>
              <a:off x="5407594" y="2411801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744" name="Group 24"/>
            <p:cNvGrpSpPr/>
            <p:nvPr/>
          </p:nvGrpSpPr>
          <p:grpSpPr>
            <a:xfrm>
              <a:off x="5220812" y="2922442"/>
              <a:ext cx="359230" cy="119743"/>
              <a:chOff x="5486399" y="2514600"/>
              <a:chExt cx="359230" cy="119743"/>
            </a:xfrm>
          </p:grpSpPr>
          <p:cxnSp>
            <p:nvCxnSpPr>
              <p:cNvPr id="82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>
              <a:off x="5406860" y="240091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05871" y="3048000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>
              <a:off x="5883110" y="223218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24"/>
            <p:cNvGrpSpPr/>
            <p:nvPr/>
          </p:nvGrpSpPr>
          <p:grpSpPr>
            <a:xfrm>
              <a:off x="6592412" y="2903392"/>
              <a:ext cx="359230" cy="119743"/>
              <a:chOff x="5486399" y="2514600"/>
              <a:chExt cx="359230" cy="119743"/>
            </a:xfrm>
          </p:grpSpPr>
          <p:cxnSp>
            <p:nvCxnSpPr>
              <p:cNvPr id="107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>
              <a:off x="6778460" y="238186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7471" y="3028950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04436" y="2383226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0778" name="Object 10"/>
            <p:cNvGraphicFramePr>
              <a:graphicFrameLocks noChangeAspect="1"/>
            </p:cNvGraphicFramePr>
            <p:nvPr/>
          </p:nvGraphicFramePr>
          <p:xfrm>
            <a:off x="5705475" y="1747838"/>
            <a:ext cx="8318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8" name="Equation" r:id="rId11" imgW="533169" imgH="228501" progId="Equation.DSMT4">
                    <p:embed/>
                  </p:oleObj>
                </mc:Choice>
                <mc:Fallback>
                  <p:oleObj name="Equation" r:id="rId11" imgW="533169" imgH="228501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5475" y="1747838"/>
                          <a:ext cx="8318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9" name="Object 10"/>
            <p:cNvGraphicFramePr>
              <a:graphicFrameLocks noChangeAspect="1"/>
            </p:cNvGraphicFramePr>
            <p:nvPr/>
          </p:nvGraphicFramePr>
          <p:xfrm>
            <a:off x="5838825" y="3128963"/>
            <a:ext cx="8318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49" name="Equation" r:id="rId13" imgW="533169" imgH="228501" progId="Equation.DSMT4">
                    <p:embed/>
                  </p:oleObj>
                </mc:Choice>
                <mc:Fallback>
                  <p:oleObj name="Equation" r:id="rId13" imgW="533169" imgH="228501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8825" y="3128963"/>
                          <a:ext cx="8318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80" name="Object 6"/>
            <p:cNvGraphicFramePr>
              <a:graphicFrameLocks noChangeAspect="1"/>
            </p:cNvGraphicFramePr>
            <p:nvPr/>
          </p:nvGraphicFramePr>
          <p:xfrm>
            <a:off x="7472363" y="2801938"/>
            <a:ext cx="16351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50" name="Equation" r:id="rId15" imgW="1028700" imgH="228600" progId="Equation.DSMT4">
                    <p:embed/>
                  </p:oleObj>
                </mc:Choice>
                <mc:Fallback>
                  <p:oleObj name="Equation" r:id="rId15" imgW="10287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2363" y="2801938"/>
                          <a:ext cx="16351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781" name="Object 13"/>
          <p:cNvGraphicFramePr>
            <a:graphicFrameLocks noChangeAspect="1"/>
          </p:cNvGraphicFramePr>
          <p:nvPr/>
        </p:nvGraphicFramePr>
        <p:xfrm>
          <a:off x="1430338" y="3444875"/>
          <a:ext cx="61150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1" name="Equation" r:id="rId17" imgW="4305300" imgH="482600" progId="Equation.DSMT4">
                  <p:embed/>
                </p:oleObj>
              </mc:Choice>
              <mc:Fallback>
                <p:oleObj name="Equation" r:id="rId17" imgW="4305300" imgH="482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444875"/>
                        <a:ext cx="61150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03"/>
          <p:cNvGraphicFramePr>
            <a:graphicFrameLocks noChangeAspect="1"/>
          </p:cNvGraphicFramePr>
          <p:nvPr/>
        </p:nvGraphicFramePr>
        <p:xfrm>
          <a:off x="2640244" y="4843088"/>
          <a:ext cx="1039130" cy="173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2" name="Equation" r:id="rId19" imgW="685800" imgH="1143000" progId="Equation.DSMT4">
                  <p:embed/>
                </p:oleObj>
              </mc:Choice>
              <mc:Fallback>
                <p:oleObj name="Equation" r:id="rId19" imgW="685800" imgH="1143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44" y="4843088"/>
                        <a:ext cx="1039130" cy="1731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2422072" y="4354285"/>
            <a:ext cx="153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83" name="Object 103"/>
          <p:cNvGraphicFramePr>
            <a:graphicFrameLocks noChangeAspect="1"/>
          </p:cNvGraphicFramePr>
          <p:nvPr/>
        </p:nvGraphicFramePr>
        <p:xfrm>
          <a:off x="5356225" y="4833938"/>
          <a:ext cx="14525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3" name="Equation" r:id="rId21" imgW="1016000" imgH="1244600" progId="Equation.DSMT4">
                  <p:embed/>
                </p:oleObj>
              </mc:Choice>
              <mc:Fallback>
                <p:oleObj name="Equation" r:id="rId21" imgW="1016000" imgH="1244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833938"/>
                        <a:ext cx="1452563" cy="17780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5589815" y="4346122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7040" y="0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Filter Design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1000" y="955221"/>
            <a:ext cx="6203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this set of notes we examine a general method for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designing filters of arbitrary order.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6325" y="2933700"/>
            <a:ext cx="73601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Start with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normalized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low-pass “prototype” design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1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De-normalize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get a low-pass design with a specified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Use </a:t>
            </a:r>
            <a:r>
              <a:rPr lang="en-US" u="sng" dirty="0" smtClean="0">
                <a:latin typeface="Arial" pitchFamily="34" charset="0"/>
                <a:cs typeface="Arial" pitchFamily="34" charset="0"/>
                <a:sym typeface="Symbol"/>
              </a:rPr>
              <a:t>frequency transformations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to convert the normalized low-pass to a high-pass, bandpass, or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bandstop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design.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7700" y="225742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Recipe: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73212" y="892629"/>
            <a:ext cx="375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Results from Ansys Designer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53345" y="1573667"/>
            <a:ext cx="7329261" cy="4816021"/>
            <a:chOff x="453345" y="1573667"/>
            <a:chExt cx="7329261" cy="4816021"/>
          </a:xfrm>
        </p:grpSpPr>
        <p:pic>
          <p:nvPicPr>
            <p:cNvPr id="16180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081" y="1573667"/>
              <a:ext cx="6486525" cy="427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7" name="Object 6"/>
            <p:cNvGraphicFramePr>
              <a:graphicFrameLocks noChangeAspect="1"/>
            </p:cNvGraphicFramePr>
            <p:nvPr/>
          </p:nvGraphicFramePr>
          <p:xfrm>
            <a:off x="4148138" y="6030913"/>
            <a:ext cx="949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55" name="Equation" r:id="rId4" imgW="596900" imgH="228600" progId="Equation.DSMT4">
                    <p:embed/>
                  </p:oleObj>
                </mc:Choice>
                <mc:Fallback>
                  <p:oleObj name="Equation" r:id="rId4" imgW="5969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138" y="6030913"/>
                          <a:ext cx="949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808" name="Object 16"/>
            <p:cNvGraphicFramePr>
              <a:graphicFrameLocks noChangeAspect="1"/>
            </p:cNvGraphicFramePr>
            <p:nvPr/>
          </p:nvGraphicFramePr>
          <p:xfrm>
            <a:off x="453345" y="2462440"/>
            <a:ext cx="86836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56" name="Equation" r:id="rId6" imgW="545863" imgH="241195" progId="Equation.DSMT4">
                    <p:embed/>
                  </p:oleObj>
                </mc:Choice>
                <mc:Fallback>
                  <p:oleObj name="Equation" r:id="rId6" imgW="545863" imgH="241195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345" y="2462440"/>
                          <a:ext cx="868362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77"/>
            <p:cNvSpPr/>
            <p:nvPr/>
          </p:nvSpPr>
          <p:spPr>
            <a:xfrm>
              <a:off x="4582886" y="5148943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1809" name="Object 17"/>
            <p:cNvGraphicFramePr>
              <a:graphicFrameLocks noChangeAspect="1"/>
            </p:cNvGraphicFramePr>
            <p:nvPr/>
          </p:nvGraphicFramePr>
          <p:xfrm>
            <a:off x="3320824" y="4005941"/>
            <a:ext cx="687813" cy="752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57" name="Equation" r:id="rId8" imgW="457200" imgH="508000" progId="Equation.DSMT4">
                    <p:embed/>
                  </p:oleObj>
                </mc:Choice>
                <mc:Fallback>
                  <p:oleObj name="Equation" r:id="rId8" imgW="457200" imgH="5080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824" y="4005941"/>
                          <a:ext cx="687813" cy="75224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Arrow Connector 84"/>
            <p:cNvCxnSpPr/>
            <p:nvPr/>
          </p:nvCxnSpPr>
          <p:spPr>
            <a:xfrm>
              <a:off x="5442856" y="2035628"/>
              <a:ext cx="1175658" cy="22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810" name="Object 18"/>
            <p:cNvGraphicFramePr>
              <a:graphicFrameLocks noChangeAspect="1"/>
            </p:cNvGraphicFramePr>
            <p:nvPr/>
          </p:nvGraphicFramePr>
          <p:xfrm>
            <a:off x="3407683" y="1796091"/>
            <a:ext cx="1708604" cy="740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58" name="Equation" r:id="rId10" imgW="1155700" imgH="508000" progId="Equation.DSMT4">
                    <p:embed/>
                  </p:oleObj>
                </mc:Choice>
                <mc:Fallback>
                  <p:oleObj name="Equation" r:id="rId10" imgW="1155700" imgH="5080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683" y="1796091"/>
                          <a:ext cx="1708604" cy="7400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90"/>
            <p:cNvCxnSpPr/>
            <p:nvPr/>
          </p:nvCxnSpPr>
          <p:spPr>
            <a:xfrm>
              <a:off x="4082142" y="4593771"/>
              <a:ext cx="424544" cy="4680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3571" y="0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1057275"/>
            <a:ext cx="852351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 normalized Chebyshev low-pass filter for a matched load with 3.0 dB of ripple in the passband and an attenuation greater than 15 dB when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/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1.5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980948" y="2140403"/>
            <a:ext cx="5617281" cy="1654629"/>
            <a:chOff x="1714248" y="2140403"/>
            <a:chExt cx="5617281" cy="1654629"/>
          </a:xfrm>
        </p:grpSpPr>
        <p:sp>
          <p:nvSpPr>
            <p:cNvPr id="9" name="Rectangle 8"/>
            <p:cNvSpPr/>
            <p:nvPr/>
          </p:nvSpPr>
          <p:spPr>
            <a:xfrm>
              <a:off x="3724023" y="2140403"/>
              <a:ext cx="1251857" cy="16546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17937" y="27500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Filter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986766" y="2661557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72946" y="3305008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498394" y="2605771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618137" y="2646593"/>
              <a:ext cx="47431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2"/>
            <p:cNvGrpSpPr/>
            <p:nvPr/>
          </p:nvGrpSpPr>
          <p:grpSpPr>
            <a:xfrm>
              <a:off x="6011112" y="2633664"/>
              <a:ext cx="151311" cy="664707"/>
              <a:chOff x="6000479" y="2633664"/>
              <a:chExt cx="151311" cy="664707"/>
            </a:xfrm>
          </p:grpSpPr>
          <p:grpSp>
            <p:nvGrpSpPr>
              <p:cNvPr id="4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 flipH="1">
              <a:off x="3206952" y="2690132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96319" y="3339193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 flipH="1">
              <a:off x="3087210" y="2634346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103"/>
            <p:cNvGraphicFramePr>
              <a:graphicFrameLocks noChangeAspect="1"/>
            </p:cNvGraphicFramePr>
            <p:nvPr/>
          </p:nvGraphicFramePr>
          <p:xfrm>
            <a:off x="6313035" y="2772425"/>
            <a:ext cx="1018494" cy="345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66" name="Equation" r:id="rId3" imgW="672808" imgH="228501" progId="Equation.DSMT4">
                    <p:embed/>
                  </p:oleObj>
                </mc:Choice>
                <mc:Fallback>
                  <p:oleObj name="Equation" r:id="rId3" imgW="672808" imgH="228501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3035" y="2772425"/>
                          <a:ext cx="1018494" cy="3458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flipV="1">
              <a:off x="2617762" y="2704851"/>
              <a:ext cx="4694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6170" y="3336472"/>
              <a:ext cx="12285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63"/>
            <p:cNvGrpSpPr/>
            <p:nvPr/>
          </p:nvGrpSpPr>
          <p:grpSpPr>
            <a:xfrm rot="16200000">
              <a:off x="2410662" y="2564947"/>
              <a:ext cx="151311" cy="266699"/>
              <a:chOff x="6912429" y="4024491"/>
              <a:chExt cx="163285" cy="32538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995604" y="4024491"/>
                <a:ext cx="80110" cy="794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912429" y="4094117"/>
                <a:ext cx="163285" cy="18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27669" y="4279971"/>
                <a:ext cx="64359" cy="69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1871331" y="2698297"/>
              <a:ext cx="481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4"/>
            <p:cNvGrpSpPr/>
            <p:nvPr/>
          </p:nvGrpSpPr>
          <p:grpSpPr>
            <a:xfrm>
              <a:off x="1714248" y="2707821"/>
              <a:ext cx="304800" cy="619125"/>
              <a:chOff x="1703615" y="2707821"/>
              <a:chExt cx="304800" cy="61912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66648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aphicFrame>
          <p:nvGraphicFramePr>
            <p:cNvPr id="25" name="Object 103"/>
            <p:cNvGraphicFramePr>
              <a:graphicFrameLocks noChangeAspect="1"/>
            </p:cNvGraphicFramePr>
            <p:nvPr/>
          </p:nvGraphicFramePr>
          <p:xfrm>
            <a:off x="2071235" y="2191580"/>
            <a:ext cx="960437" cy="32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67" name="Equation" r:id="rId5" imgW="672808" imgH="228501" progId="Equation.DSMT4">
                    <p:embed/>
                  </p:oleObj>
                </mc:Choice>
                <mc:Fallback>
                  <p:oleObj name="Equation" r:id="rId5" imgW="672808" imgH="228501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235" y="2191580"/>
                          <a:ext cx="960437" cy="32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5"/>
            <p:cNvCxnSpPr/>
            <p:nvPr/>
          </p:nvCxnSpPr>
          <p:spPr>
            <a:xfrm>
              <a:off x="5587377" y="3309100"/>
              <a:ext cx="4994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498395" y="3236889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3087209" y="3276097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80432" y="4661807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attenuation plot: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276406"/>
              </p:ext>
            </p:extLst>
          </p:nvPr>
        </p:nvGraphicFramePr>
        <p:xfrm>
          <a:off x="3977595" y="4714424"/>
          <a:ext cx="631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8"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595" y="4714424"/>
                        <a:ext cx="631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480457" y="539523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65124"/>
              </p:ext>
            </p:extLst>
          </p:nvPr>
        </p:nvGraphicFramePr>
        <p:xfrm>
          <a:off x="2586945" y="5459281"/>
          <a:ext cx="6111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9" name="Equation" r:id="rId9" imgW="393359" imgH="177646" progId="Equation.DSMT4">
                  <p:embed/>
                </p:oleObj>
              </mc:Choice>
              <mc:Fallback>
                <p:oleObj name="Equation" r:id="rId9" imgW="393359" imgH="17764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945" y="5459281"/>
                        <a:ext cx="61118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470932" y="5957207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“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design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2512" y="3988253"/>
            <a:ext cx="3478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has to be odd when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550" y="76200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Proposed filter layout: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" name="Object 9"/>
          <p:cNvGraphicFramePr>
            <a:graphicFrameLocks noChangeAspect="1"/>
          </p:cNvGraphicFramePr>
          <p:nvPr/>
        </p:nvGraphicFramePr>
        <p:xfrm>
          <a:off x="3593421" y="1459367"/>
          <a:ext cx="8334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4" name="Equation" r:id="rId3" imgW="533169" imgH="228501" progId="Equation.DSMT4">
                  <p:embed/>
                </p:oleObj>
              </mc:Choice>
              <mc:Fallback>
                <p:oleObj name="Equation" r:id="rId3" imgW="533169" imgH="22850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421" y="1459367"/>
                        <a:ext cx="8334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1" name="Object 13"/>
          <p:cNvGraphicFramePr>
            <a:graphicFrameLocks noChangeAspect="1"/>
          </p:cNvGraphicFramePr>
          <p:nvPr/>
        </p:nvGraphicFramePr>
        <p:xfrm>
          <a:off x="1485222" y="3575370"/>
          <a:ext cx="6024562" cy="68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5" name="Equation" r:id="rId5" imgW="4241800" imgH="482600" progId="Equation.DSMT4">
                  <p:embed/>
                </p:oleObj>
              </mc:Choice>
              <mc:Fallback>
                <p:oleObj name="Equation" r:id="rId5" imgW="42418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22" y="3575370"/>
                        <a:ext cx="6024562" cy="684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03"/>
          <p:cNvGraphicFramePr>
            <a:graphicFrameLocks noChangeAspect="1"/>
          </p:cNvGraphicFramePr>
          <p:nvPr/>
        </p:nvGraphicFramePr>
        <p:xfrm>
          <a:off x="2573338" y="5189538"/>
          <a:ext cx="11763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6" name="Equation" r:id="rId7" imgW="774364" imgH="685502" progId="Equation.DSMT4">
                  <p:embed/>
                </p:oleObj>
              </mc:Choice>
              <mc:Fallback>
                <p:oleObj name="Equation" r:id="rId7" imgW="774364" imgH="68550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5189538"/>
                        <a:ext cx="117633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2400301" y="4650921"/>
            <a:ext cx="153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83" name="Object 103"/>
          <p:cNvGraphicFramePr>
            <a:graphicFrameLocks noChangeAspect="1"/>
          </p:cNvGraphicFramePr>
          <p:nvPr/>
        </p:nvGraphicFramePr>
        <p:xfrm>
          <a:off x="5346700" y="5195888"/>
          <a:ext cx="15811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7" name="Equation" r:id="rId9" imgW="1104900" imgH="736600" progId="Equation.DSMT4">
                  <p:embed/>
                </p:oleObj>
              </mc:Choice>
              <mc:Fallback>
                <p:oleObj name="Equation" r:id="rId9" imgW="1104900" imgH="736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5195888"/>
                        <a:ext cx="1581150" cy="105251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5611587" y="466180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739736" y="1456871"/>
            <a:ext cx="6334971" cy="1753670"/>
            <a:chOff x="1304306" y="1435100"/>
            <a:chExt cx="6334971" cy="1753670"/>
          </a:xfrm>
        </p:grpSpPr>
        <p:sp>
          <p:nvSpPr>
            <p:cNvPr id="47" name="Freeform 46"/>
            <p:cNvSpPr/>
            <p:nvPr/>
          </p:nvSpPr>
          <p:spPr>
            <a:xfrm>
              <a:off x="3882860" y="184166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030062" y="2503342"/>
              <a:ext cx="359230" cy="119743"/>
              <a:chOff x="5486399" y="2514600"/>
              <a:chExt cx="359230" cy="119743"/>
            </a:xfrm>
          </p:grpSpPr>
          <p:cxnSp>
            <p:nvCxnSpPr>
              <p:cNvPr id="10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3218336" y="2002227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16110" y="199134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15121" y="262444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21744" y="1983177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60196" y="2004949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27539" y="198045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16653" y="310168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2192853" y="3145228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12"/>
            <p:cNvGrpSpPr/>
            <p:nvPr/>
          </p:nvGrpSpPr>
          <p:grpSpPr>
            <a:xfrm>
              <a:off x="5338801" y="1932831"/>
              <a:ext cx="602055" cy="1249135"/>
              <a:chOff x="7027470" y="2379145"/>
              <a:chExt cx="602055" cy="124913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27470" y="354119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8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092785" y="3583246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550702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550701" y="3290823"/>
                <a:ext cx="0" cy="293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2"/>
            <p:cNvGrpSpPr/>
            <p:nvPr/>
          </p:nvGrpSpPr>
          <p:grpSpPr>
            <a:xfrm rot="16200000">
              <a:off x="1705446" y="1685863"/>
              <a:ext cx="151311" cy="664707"/>
              <a:chOff x="6000479" y="2633664"/>
              <a:chExt cx="151311" cy="664707"/>
            </a:xfrm>
          </p:grpSpPr>
          <p:grpSp>
            <p:nvGrpSpPr>
              <p:cNvPr id="10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6"/>
            <p:cNvGrpSpPr/>
            <p:nvPr/>
          </p:nvGrpSpPr>
          <p:grpSpPr>
            <a:xfrm>
              <a:off x="1304306" y="2293420"/>
              <a:ext cx="304800" cy="619125"/>
              <a:chOff x="1703615" y="2707821"/>
              <a:chExt cx="304800" cy="61912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446818" y="314522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457705" y="201621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457705" y="291491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1306513" y="1435100"/>
            <a:ext cx="15351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68" name="Equation" r:id="rId11" imgW="965200" imgH="228600" progId="Equation.DSMT4">
                    <p:embed/>
                  </p:oleObj>
                </mc:Choice>
                <mc:Fallback>
                  <p:oleObj name="Equation" r:id="rId11" imgW="9652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6513" y="1435100"/>
                          <a:ext cx="15351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2276949" y="2738438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69" name="Equation" r:id="rId13" imgW="520700" imgH="228600" progId="Equation.DSMT4">
                    <p:embed/>
                  </p:oleObj>
                </mc:Choice>
                <mc:Fallback>
                  <p:oleObj name="Equation" r:id="rId13" imgW="5207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6949" y="2738438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0"/>
            <p:cNvGraphicFramePr>
              <a:graphicFrameLocks noChangeAspect="1"/>
            </p:cNvGraphicFramePr>
            <p:nvPr/>
          </p:nvGraphicFramePr>
          <p:xfrm>
            <a:off x="3952875" y="2738438"/>
            <a:ext cx="8334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70" name="Equation" r:id="rId15" imgW="533169" imgH="228501" progId="Equation.DSMT4">
                    <p:embed/>
                  </p:oleObj>
                </mc:Choice>
                <mc:Fallback>
                  <p:oleObj name="Equation" r:id="rId15" imgW="533169" imgH="228501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75" y="2738438"/>
                          <a:ext cx="833438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Connector 75"/>
            <p:cNvCxnSpPr/>
            <p:nvPr/>
          </p:nvCxnSpPr>
          <p:spPr>
            <a:xfrm>
              <a:off x="4875686" y="1983176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24"/>
            <p:cNvGrpSpPr/>
            <p:nvPr/>
          </p:nvGrpSpPr>
          <p:grpSpPr>
            <a:xfrm>
              <a:off x="4677887" y="2493817"/>
              <a:ext cx="359230" cy="119743"/>
              <a:chOff x="5486399" y="2514600"/>
              <a:chExt cx="359230" cy="119743"/>
            </a:xfrm>
          </p:grpSpPr>
          <p:cxnSp>
            <p:nvCxnSpPr>
              <p:cNvPr id="82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>
              <a:off x="4863935" y="197229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862946" y="2619375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0780" name="Object 6"/>
            <p:cNvGraphicFramePr>
              <a:graphicFrameLocks noChangeAspect="1"/>
            </p:cNvGraphicFramePr>
            <p:nvPr/>
          </p:nvGraphicFramePr>
          <p:xfrm>
            <a:off x="6004152" y="2297113"/>
            <a:ext cx="16351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71" name="Equation" r:id="rId17" imgW="1028700" imgH="228600" progId="Equation.DSMT4">
                    <p:embed/>
                  </p:oleObj>
                </mc:Choice>
                <mc:Fallback>
                  <p:oleObj name="Equation" r:id="rId17" imgW="10287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4152" y="2297113"/>
                          <a:ext cx="16351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Connector 72"/>
            <p:cNvCxnSpPr/>
            <p:nvPr/>
          </p:nvCxnSpPr>
          <p:spPr>
            <a:xfrm>
              <a:off x="4864800" y="3136931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11006" y="892629"/>
            <a:ext cx="347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Results from Ansys Designer</a:t>
            </a:r>
            <a:endParaRPr lang="en-US" sz="2000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3345" y="1470932"/>
            <a:ext cx="7164611" cy="4624842"/>
            <a:chOff x="453345" y="1470932"/>
            <a:chExt cx="7164611" cy="4624842"/>
          </a:xfrm>
        </p:grpSpPr>
        <p:pic>
          <p:nvPicPr>
            <p:cNvPr id="1658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7181" y="1470932"/>
              <a:ext cx="6200775" cy="413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7" name="Object 6"/>
            <p:cNvGraphicFramePr>
              <a:graphicFrameLocks noChangeAspect="1"/>
            </p:cNvGraphicFramePr>
            <p:nvPr/>
          </p:nvGraphicFramePr>
          <p:xfrm>
            <a:off x="4137252" y="5736999"/>
            <a:ext cx="949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38" name="Equation" r:id="rId4" imgW="596900" imgH="228600" progId="Equation.DSMT4">
                    <p:embed/>
                  </p:oleObj>
                </mc:Choice>
                <mc:Fallback>
                  <p:oleObj name="Equation" r:id="rId4" imgW="59690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252" y="5736999"/>
                          <a:ext cx="949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808" name="Object 16"/>
            <p:cNvGraphicFramePr>
              <a:graphicFrameLocks noChangeAspect="1"/>
            </p:cNvGraphicFramePr>
            <p:nvPr/>
          </p:nvGraphicFramePr>
          <p:xfrm>
            <a:off x="453345" y="2462440"/>
            <a:ext cx="86836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39" name="Equation" r:id="rId6" imgW="545863" imgH="241195" progId="Equation.DSMT4">
                    <p:embed/>
                  </p:oleObj>
                </mc:Choice>
                <mc:Fallback>
                  <p:oleObj name="Equation" r:id="rId6" imgW="545863" imgH="241195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345" y="2462440"/>
                          <a:ext cx="868362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77"/>
            <p:cNvSpPr/>
            <p:nvPr/>
          </p:nvSpPr>
          <p:spPr>
            <a:xfrm>
              <a:off x="4582886" y="4931223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1809" name="Object 17"/>
            <p:cNvGraphicFramePr>
              <a:graphicFrameLocks noChangeAspect="1"/>
            </p:cNvGraphicFramePr>
            <p:nvPr/>
          </p:nvGraphicFramePr>
          <p:xfrm>
            <a:off x="2930979" y="3603172"/>
            <a:ext cx="1399783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0" name="Equation" r:id="rId8" imgW="1002865" imgH="507780" progId="Equation.DSMT4">
                    <p:embed/>
                  </p:oleObj>
                </mc:Choice>
                <mc:Fallback>
                  <p:oleObj name="Equation" r:id="rId8" imgW="1002865" imgH="5077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979" y="3603172"/>
                          <a:ext cx="1399783" cy="698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Arrow Connector 84"/>
            <p:cNvCxnSpPr/>
            <p:nvPr/>
          </p:nvCxnSpPr>
          <p:spPr>
            <a:xfrm>
              <a:off x="5442856" y="2035628"/>
              <a:ext cx="1175658" cy="22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81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725304"/>
                </p:ext>
              </p:extLst>
            </p:nvPr>
          </p:nvGraphicFramePr>
          <p:xfrm>
            <a:off x="3622675" y="1768475"/>
            <a:ext cx="15652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1" name="Equation" r:id="rId10" imgW="1143000" imgH="533160" progId="Equation.DSMT4">
                    <p:embed/>
                  </p:oleObj>
                </mc:Choice>
                <mc:Fallback>
                  <p:oleObj name="Equation" r:id="rId10" imgW="1143000" imgH="53316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675" y="1768475"/>
                          <a:ext cx="1565275" cy="719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90"/>
            <p:cNvCxnSpPr/>
            <p:nvPr/>
          </p:nvCxnSpPr>
          <p:spPr>
            <a:xfrm>
              <a:off x="3933825" y="4381500"/>
              <a:ext cx="594632" cy="517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305175" y="4363810"/>
              <a:ext cx="227238" cy="598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135" y="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Denormalization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350" y="1045029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Impedance scaling: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143" y="1665513"/>
            <a:ext cx="40212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This accounts for arbitrary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Scale all impedances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217863" y="2705100"/>
          <a:ext cx="1373187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3" name="Equation" r:id="rId3" imgW="863600" imgH="1016000" progId="Equation.DSMT4">
                  <p:embed/>
                </p:oleObj>
              </mc:Choice>
              <mc:Fallback>
                <p:oleObj name="Equation" r:id="rId3" imgW="863600" imgH="1016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05100"/>
                        <a:ext cx="1373187" cy="1593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ct 7"/>
          <p:cNvGraphicFramePr>
            <a:graphicFrameLocks noChangeAspect="1"/>
          </p:cNvGraphicFramePr>
          <p:nvPr/>
        </p:nvGraphicFramePr>
        <p:xfrm>
          <a:off x="2698978" y="4705577"/>
          <a:ext cx="23002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4" name="Equation" r:id="rId5" imgW="1447800" imgH="228600" progId="Equation.DSMT4">
                  <p:embed/>
                </p:oleObj>
              </mc:Choice>
              <mc:Fallback>
                <p:oleObj name="Equation" r:id="rId5" imgW="14478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78" y="4705577"/>
                        <a:ext cx="23002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5686" y="5431971"/>
            <a:ext cx="843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prime denotes that there is no longer impedance scaling, but a normalized frequency is still being used 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5350" y="749754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Frequency scaling: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8993" y="1274988"/>
            <a:ext cx="5900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This allows us to shift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1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to arbitrary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Replace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(and require same impedances)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649436" y="5050972"/>
          <a:ext cx="129222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0" name="Equation" r:id="rId3" imgW="812800" imgH="965200" progId="Equation.DSMT4">
                  <p:embed/>
                </p:oleObj>
              </mc:Choice>
              <mc:Fallback>
                <p:oleObj name="Equation" r:id="rId3" imgW="812800" imgH="965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436" y="5050972"/>
                        <a:ext cx="1292225" cy="1512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5991" y="0"/>
            <a:ext cx="495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Denormalization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940" name="Object 16"/>
          <p:cNvGraphicFramePr>
            <a:graphicFrameLocks noChangeAspect="1"/>
          </p:cNvGraphicFramePr>
          <p:nvPr/>
        </p:nvGraphicFramePr>
        <p:xfrm>
          <a:off x="2354263" y="3049588"/>
          <a:ext cx="35290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1" name="Equation" r:id="rId5" imgW="2222500" imgH="482600" progId="Equation.DSMT4">
                  <p:embed/>
                </p:oleObj>
              </mc:Choice>
              <mc:Fallback>
                <p:oleObj name="Equation" r:id="rId5" imgW="2222500" imgH="482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9588"/>
                        <a:ext cx="352901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1" name="Object 16"/>
          <p:cNvGraphicFramePr>
            <a:graphicFrameLocks noChangeAspect="1"/>
          </p:cNvGraphicFramePr>
          <p:nvPr/>
        </p:nvGraphicFramePr>
        <p:xfrm>
          <a:off x="2303463" y="3986213"/>
          <a:ext cx="35877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2" name="Equation" r:id="rId7" imgW="2260600" imgH="482600" progId="Equation.DSMT4">
                  <p:embed/>
                </p:oleObj>
              </mc:Choice>
              <mc:Fallback>
                <p:oleObj name="Equation" r:id="rId7" imgW="2260600" imgH="482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986213"/>
                        <a:ext cx="358775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53343" y="52183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093" y="2295525"/>
            <a:ext cx="1168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in prototype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00325" y="2638425"/>
            <a:ext cx="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85939" y="2295525"/>
            <a:ext cx="1143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in final filter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29025" y="2638425"/>
            <a:ext cx="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5350" y="1045029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Impedance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frequency scaling: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486" y="1828798"/>
            <a:ext cx="687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This scales the impedance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shifts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1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to arbitrary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146425" y="2877231"/>
          <a:ext cx="2255790" cy="198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9" name="Equation" r:id="rId3" imgW="1079500" imgH="965200" progId="Equation.DSMT4">
                  <p:embed/>
                </p:oleObj>
              </mc:Choice>
              <mc:Fallback>
                <p:oleObj name="Equation" r:id="rId3" imgW="1079500" imgH="965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2877231"/>
                        <a:ext cx="2255790" cy="198868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5991" y="0"/>
            <a:ext cx="495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Denormalization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081" y="5529944"/>
            <a:ext cx="827791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takes us from the normalized “prototype” low-pass filter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low-pass filter.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3571" y="0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24" y="770835"/>
            <a:ext cx="8165646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 low-pass Butterworth filter for a matched 50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load with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1.0 GHz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and 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attenuation greater than 15 dB when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/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1.5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99460" y="2099602"/>
            <a:ext cx="6762009" cy="1826694"/>
            <a:chOff x="1847231" y="1790701"/>
            <a:chExt cx="6762009" cy="1826694"/>
          </a:xfrm>
        </p:grpSpPr>
        <p:sp>
          <p:nvSpPr>
            <p:cNvPr id="51" name="Freeform 50"/>
            <p:cNvSpPr/>
            <p:nvPr/>
          </p:nvSpPr>
          <p:spPr>
            <a:xfrm>
              <a:off x="4425785" y="227028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4"/>
            <p:cNvGrpSpPr/>
            <p:nvPr/>
          </p:nvGrpSpPr>
          <p:grpSpPr>
            <a:xfrm>
              <a:off x="3572987" y="2931967"/>
              <a:ext cx="359230" cy="119743"/>
              <a:chOff x="5486399" y="2514600"/>
              <a:chExt cx="359230" cy="119743"/>
            </a:xfrm>
          </p:grpSpPr>
          <p:cxnSp>
            <p:nvCxnSpPr>
              <p:cNvPr id="111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3761261" y="2430852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59035" y="241996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58046" y="30530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875686" y="2411802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09086" y="3573851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703121" y="2433574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2659447" y="240908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659578" y="353030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735778" y="3573853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112"/>
            <p:cNvGrpSpPr/>
            <p:nvPr/>
          </p:nvGrpSpPr>
          <p:grpSpPr>
            <a:xfrm>
              <a:off x="6741720" y="2350570"/>
              <a:ext cx="602055" cy="1249135"/>
              <a:chOff x="7027470" y="2379145"/>
              <a:chExt cx="602055" cy="1249135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7027470" y="354119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105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082819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7103802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092785" y="3594263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552094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541460" y="3290823"/>
                <a:ext cx="0" cy="293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rot="16200000">
              <a:off x="2242863" y="2119997"/>
              <a:ext cx="151311" cy="653690"/>
              <a:chOff x="6000479" y="2633664"/>
              <a:chExt cx="151311" cy="653690"/>
            </a:xfrm>
          </p:grpSpPr>
          <p:grpSp>
            <p:nvGrpSpPr>
              <p:cNvPr id="92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072186" y="3089372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76"/>
            <p:cNvGrpSpPr/>
            <p:nvPr/>
          </p:nvGrpSpPr>
          <p:grpSpPr>
            <a:xfrm>
              <a:off x="1847231" y="2722045"/>
              <a:ext cx="304800" cy="619125"/>
              <a:chOff x="1703615" y="2707821"/>
              <a:chExt cx="304800" cy="619125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>
              <a:off x="1984663" y="357385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996811" y="243975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996811" y="333337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009096" y="1906603"/>
            <a:ext cx="1070201" cy="316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3" name="Equation" r:id="rId3" imgW="761669" imgH="228501" progId="Equation.DSMT4">
                    <p:embed/>
                  </p:oleObj>
                </mc:Choice>
                <mc:Fallback>
                  <p:oleObj name="Equation" r:id="rId3" imgW="761669" imgH="228501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096" y="1906603"/>
                          <a:ext cx="1070201" cy="316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3087008" y="3167743"/>
            <a:ext cx="27781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4" name="Equation" r:id="rId5" imgW="177646" imgH="228402" progId="Equation.DSMT4">
                    <p:embed/>
                  </p:oleObj>
                </mc:Choice>
                <mc:Fallback>
                  <p:oleObj name="Equation" r:id="rId5" imgW="177646" imgH="228402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7008" y="3167743"/>
                          <a:ext cx="27781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9"/>
            <p:cNvGraphicFramePr>
              <a:graphicFrameLocks noChangeAspect="1"/>
            </p:cNvGraphicFramePr>
            <p:nvPr/>
          </p:nvGraphicFramePr>
          <p:xfrm>
            <a:off x="4489678" y="1790701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5" name="Equation" r:id="rId7" imgW="177646" imgH="228402" progId="Equation.DSMT4">
                    <p:embed/>
                  </p:oleObj>
                </mc:Choice>
                <mc:Fallback>
                  <p:oleObj name="Equation" r:id="rId7" imgW="177646" imgH="228402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678" y="1790701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4763408" y="3167743"/>
            <a:ext cx="296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6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408" y="3167743"/>
                          <a:ext cx="2968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Connector 71"/>
            <p:cNvCxnSpPr/>
            <p:nvPr/>
          </p:nvCxnSpPr>
          <p:spPr>
            <a:xfrm>
              <a:off x="5418611" y="2411801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5220812" y="2922442"/>
              <a:ext cx="359230" cy="119743"/>
              <a:chOff x="5486399" y="2514600"/>
              <a:chExt cx="359230" cy="119743"/>
            </a:xfrm>
          </p:grpSpPr>
          <p:cxnSp>
            <p:nvCxnSpPr>
              <p:cNvPr id="86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5406860" y="240091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05871" y="3048000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5883110" y="223218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24"/>
            <p:cNvGrpSpPr/>
            <p:nvPr/>
          </p:nvGrpSpPr>
          <p:grpSpPr>
            <a:xfrm>
              <a:off x="6592412" y="2903392"/>
              <a:ext cx="359230" cy="119743"/>
              <a:chOff x="5486399" y="2514600"/>
              <a:chExt cx="359230" cy="119743"/>
            </a:xfrm>
          </p:grpSpPr>
          <p:cxnSp>
            <p:nvCxnSpPr>
              <p:cNvPr id="8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>
              <a:off x="6778460" y="238186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777471" y="3028950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04436" y="2383226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10"/>
            <p:cNvGraphicFramePr>
              <a:graphicFrameLocks noChangeAspect="1"/>
            </p:cNvGraphicFramePr>
            <p:nvPr/>
          </p:nvGraphicFramePr>
          <p:xfrm>
            <a:off x="5959249" y="1792062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7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249" y="1792062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6246364" y="3129643"/>
            <a:ext cx="2968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8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6364" y="3129643"/>
                          <a:ext cx="29686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6"/>
            <p:cNvGraphicFramePr>
              <a:graphicFrameLocks noChangeAspect="1"/>
            </p:cNvGraphicFramePr>
            <p:nvPr/>
          </p:nvGraphicFramePr>
          <p:xfrm>
            <a:off x="7520896" y="2800884"/>
            <a:ext cx="1088344" cy="31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19" name="Equation" r:id="rId15" imgW="774364" imgH="228501" progId="Equation.DSMT4">
                    <p:embed/>
                  </p:oleObj>
                </mc:Choice>
                <mc:Fallback>
                  <p:oleObj name="Equation" r:id="rId15" imgW="774364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0896" y="2800884"/>
                          <a:ext cx="1088344" cy="316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00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77077"/>
              </p:ext>
            </p:extLst>
          </p:nvPr>
        </p:nvGraphicFramePr>
        <p:xfrm>
          <a:off x="4052660" y="4757218"/>
          <a:ext cx="1450975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0" name="Equation" r:id="rId17" imgW="1016000" imgH="1244600" progId="Equation.DSMT4">
                  <p:embed/>
                </p:oleObj>
              </mc:Choice>
              <mc:Fallback>
                <p:oleObj name="Equation" r:id="rId17" imgW="1016000" imgH="1244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660" y="4757218"/>
                        <a:ext cx="1450975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625929" y="4244069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 the normalized design: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74831"/>
              </p:ext>
            </p:extLst>
          </p:nvPr>
        </p:nvGraphicFramePr>
        <p:xfrm>
          <a:off x="2116737" y="4792663"/>
          <a:ext cx="10287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1" name="Equation" r:id="rId19" imgW="1028700" imgH="1723876" progId="Equation.DSMT4">
                  <p:embed/>
                </p:oleObj>
              </mc:Choice>
              <mc:Fallback>
                <p:oleObj name="Equation" r:id="rId19" imgW="1028700" imgH="17238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6737" y="4792663"/>
                        <a:ext cx="10287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8045" y="1571948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type “a” design (arbitrary choice)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6281205" y="5272655"/>
            <a:ext cx="402771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9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94492"/>
              </p:ext>
            </p:extLst>
          </p:nvPr>
        </p:nvGraphicFramePr>
        <p:xfrm>
          <a:off x="7198712" y="4557032"/>
          <a:ext cx="1487487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4" name="Equation" r:id="rId3" imgW="1041400" imgH="1244600" progId="Equation.DSMT4">
                  <p:embed/>
                </p:oleObj>
              </mc:Choice>
              <mc:Fallback>
                <p:oleObj name="Equation" r:id="rId3" imgW="1041400" imgH="1244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712" y="4557032"/>
                        <a:ext cx="1487487" cy="17795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1467591" y="1209676"/>
            <a:ext cx="6762009" cy="1826694"/>
            <a:chOff x="1565562" y="1949904"/>
            <a:chExt cx="6762009" cy="1826694"/>
          </a:xfrm>
        </p:grpSpPr>
        <p:sp>
          <p:nvSpPr>
            <p:cNvPr id="48" name="Freeform 47"/>
            <p:cNvSpPr/>
            <p:nvPr/>
          </p:nvSpPr>
          <p:spPr>
            <a:xfrm>
              <a:off x="4144116" y="2429491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24"/>
            <p:cNvGrpSpPr/>
            <p:nvPr/>
          </p:nvGrpSpPr>
          <p:grpSpPr>
            <a:xfrm>
              <a:off x="3291318" y="3091170"/>
              <a:ext cx="359230" cy="119743"/>
              <a:chOff x="5486399" y="2514600"/>
              <a:chExt cx="359230" cy="119743"/>
            </a:xfrm>
          </p:grpSpPr>
          <p:cxnSp>
            <p:nvCxnSpPr>
              <p:cNvPr id="108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3479592" y="2590055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77366" y="2579170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476377" y="3212274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594017" y="2571005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27417" y="3733054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21452" y="2592777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388795" y="256828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377909" y="3689512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2454109" y="3733056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112"/>
            <p:cNvGrpSpPr/>
            <p:nvPr/>
          </p:nvGrpSpPr>
          <p:grpSpPr>
            <a:xfrm>
              <a:off x="6460051" y="2509773"/>
              <a:ext cx="602055" cy="1249135"/>
              <a:chOff x="7027470" y="2379145"/>
              <a:chExt cx="602055" cy="1249135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027470" y="354119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102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062561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092785" y="3594263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541077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540068" y="3290823"/>
                <a:ext cx="0" cy="293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62"/>
            <p:cNvGrpSpPr/>
            <p:nvPr/>
          </p:nvGrpSpPr>
          <p:grpSpPr>
            <a:xfrm rot="16200000">
              <a:off x="1966702" y="2273691"/>
              <a:ext cx="151311" cy="664707"/>
              <a:chOff x="6000479" y="2633664"/>
              <a:chExt cx="151311" cy="664707"/>
            </a:xfrm>
          </p:grpSpPr>
          <p:grpSp>
            <p:nvGrpSpPr>
              <p:cNvPr id="89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76"/>
            <p:cNvGrpSpPr/>
            <p:nvPr/>
          </p:nvGrpSpPr>
          <p:grpSpPr>
            <a:xfrm>
              <a:off x="1565562" y="2881248"/>
              <a:ext cx="304800" cy="619125"/>
              <a:chOff x="1703615" y="2707821"/>
              <a:chExt cx="304800" cy="619125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1702994" y="3733054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15142" y="2598962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15142" y="349258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7965811"/>
                </p:ext>
              </p:extLst>
            </p:nvPr>
          </p:nvGraphicFramePr>
          <p:xfrm>
            <a:off x="1726746" y="2048328"/>
            <a:ext cx="107156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85" name="Equation" r:id="rId5" imgW="761760" imgH="253800" progId="Equation.DSMT4">
                    <p:embed/>
                  </p:oleObj>
                </mc:Choice>
                <mc:Fallback>
                  <p:oleObj name="Equation" r:id="rId5" imgW="761760" imgH="2538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746" y="2048328"/>
                          <a:ext cx="1071563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2805339" y="3326946"/>
            <a:ext cx="27781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86" name="Equation" r:id="rId7" imgW="177646" imgH="228402" progId="Equation.DSMT4">
                    <p:embed/>
                  </p:oleObj>
                </mc:Choice>
                <mc:Fallback>
                  <p:oleObj name="Equation" r:id="rId7" imgW="177646" imgH="228402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339" y="3326946"/>
                          <a:ext cx="27781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/>
          </p:nvGraphicFramePr>
          <p:xfrm>
            <a:off x="4208009" y="1949904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87"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8009" y="1949904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/>
          </p:nvGraphicFramePr>
          <p:xfrm>
            <a:off x="4481739" y="3326946"/>
            <a:ext cx="296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88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1739" y="3326946"/>
                          <a:ext cx="2968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Connector 68"/>
            <p:cNvCxnSpPr/>
            <p:nvPr/>
          </p:nvCxnSpPr>
          <p:spPr>
            <a:xfrm>
              <a:off x="5136942" y="2571004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72"/>
            <p:cNvGrpSpPr/>
            <p:nvPr/>
          </p:nvGrpSpPr>
          <p:grpSpPr>
            <a:xfrm>
              <a:off x="4939143" y="3081645"/>
              <a:ext cx="359230" cy="119743"/>
              <a:chOff x="5486399" y="2514600"/>
              <a:chExt cx="359230" cy="119743"/>
            </a:xfrm>
          </p:grpSpPr>
          <p:cxnSp>
            <p:nvCxnSpPr>
              <p:cNvPr id="8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>
              <a:off x="5125191" y="2560120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124202" y="3207203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5601441" y="2391391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24"/>
            <p:cNvGrpSpPr/>
            <p:nvPr/>
          </p:nvGrpSpPr>
          <p:grpSpPr>
            <a:xfrm>
              <a:off x="6310743" y="3062595"/>
              <a:ext cx="359230" cy="119743"/>
              <a:chOff x="5486399" y="2514600"/>
              <a:chExt cx="359230" cy="119743"/>
            </a:xfrm>
          </p:grpSpPr>
          <p:cxnSp>
            <p:nvCxnSpPr>
              <p:cNvPr id="81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>
              <a:off x="6496791" y="2541070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95802" y="3188153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22767" y="2542429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8" name="Object 10"/>
            <p:cNvGraphicFramePr>
              <a:graphicFrameLocks noChangeAspect="1"/>
            </p:cNvGraphicFramePr>
            <p:nvPr/>
          </p:nvGraphicFramePr>
          <p:xfrm>
            <a:off x="5677580" y="1951265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89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7580" y="1951265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0"/>
            <p:cNvGraphicFramePr>
              <a:graphicFrameLocks noChangeAspect="1"/>
            </p:cNvGraphicFramePr>
            <p:nvPr/>
          </p:nvGraphicFramePr>
          <p:xfrm>
            <a:off x="5964695" y="3288846"/>
            <a:ext cx="2968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90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4695" y="3288846"/>
                          <a:ext cx="29686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6"/>
            <p:cNvGraphicFramePr>
              <a:graphicFrameLocks noChangeAspect="1"/>
            </p:cNvGraphicFramePr>
            <p:nvPr/>
          </p:nvGraphicFramePr>
          <p:xfrm>
            <a:off x="7239227" y="2960087"/>
            <a:ext cx="1088344" cy="31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91" name="Equation" r:id="rId17" imgW="774364" imgH="228501" progId="Equation.DSMT4">
                    <p:embed/>
                  </p:oleObj>
                </mc:Choice>
                <mc:Fallback>
                  <p:oleObj name="Equation" r:id="rId17" imgW="774364" imgH="228501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227" y="2960087"/>
                          <a:ext cx="1088344" cy="316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TextBox 110"/>
          <p:cNvSpPr txBox="1"/>
          <p:nvPr/>
        </p:nvSpPr>
        <p:spPr>
          <a:xfrm>
            <a:off x="797379" y="3852183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De-normalization: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2618014" y="5197928"/>
            <a:ext cx="402771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Object 16"/>
          <p:cNvGraphicFramePr>
            <a:graphicFrameLocks noChangeAspect="1"/>
          </p:cNvGraphicFramePr>
          <p:nvPr/>
        </p:nvGraphicFramePr>
        <p:xfrm>
          <a:off x="3584883" y="4645478"/>
          <a:ext cx="2314997" cy="165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2" name="Equation" r:id="rId19" imgW="1435100" imgH="1041400" progId="Equation.DSMT4">
                  <p:embed/>
                </p:oleObj>
              </mc:Choice>
              <mc:Fallback>
                <p:oleObj name="Equation" r:id="rId19" imgW="1435100" imgH="10414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883" y="4645478"/>
                        <a:ext cx="2314997" cy="1656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6"/>
          <p:cNvGraphicFramePr>
            <a:graphicFrameLocks noChangeAspect="1"/>
          </p:cNvGraphicFramePr>
          <p:nvPr/>
        </p:nvGraphicFramePr>
        <p:xfrm>
          <a:off x="434521" y="4630511"/>
          <a:ext cx="1851530" cy="163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3" name="Equation" r:id="rId21" imgW="1079500" imgH="965200" progId="Equation.DSMT4">
                  <p:embed/>
                </p:oleObj>
              </mc:Choice>
              <mc:Fallback>
                <p:oleObj name="Equation" r:id="rId21" imgW="1079500" imgH="965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21" y="4630511"/>
                        <a:ext cx="1851530" cy="1632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428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26050" y="892629"/>
            <a:ext cx="364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Results </a:t>
            </a:r>
            <a:r>
              <a:rPr lang="en-US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Ansys Designer)</a:t>
            </a:r>
            <a:endParaRPr lang="en-US" sz="2000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5"/>
          <p:cNvGrpSpPr/>
          <p:nvPr/>
        </p:nvGrpSpPr>
        <p:grpSpPr>
          <a:xfrm>
            <a:off x="453345" y="1573667"/>
            <a:ext cx="7329261" cy="4816021"/>
            <a:chOff x="453345" y="1573667"/>
            <a:chExt cx="7329261" cy="4816021"/>
          </a:xfrm>
        </p:grpSpPr>
        <p:pic>
          <p:nvPicPr>
            <p:cNvPr id="16180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081" y="1573667"/>
              <a:ext cx="6486525" cy="427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7" name="Object 6"/>
            <p:cNvGraphicFramePr>
              <a:graphicFrameLocks noChangeAspect="1"/>
            </p:cNvGraphicFramePr>
            <p:nvPr/>
          </p:nvGraphicFramePr>
          <p:xfrm>
            <a:off x="4148138" y="6030913"/>
            <a:ext cx="949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82" name="Equation" r:id="rId4" imgW="596900" imgH="228600" progId="Equation.DSMT4">
                    <p:embed/>
                  </p:oleObj>
                </mc:Choice>
                <mc:Fallback>
                  <p:oleObj name="Equation" r:id="rId4" imgW="59690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138" y="6030913"/>
                          <a:ext cx="9493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808" name="Object 16"/>
            <p:cNvGraphicFramePr>
              <a:graphicFrameLocks noChangeAspect="1"/>
            </p:cNvGraphicFramePr>
            <p:nvPr/>
          </p:nvGraphicFramePr>
          <p:xfrm>
            <a:off x="453345" y="2462440"/>
            <a:ext cx="86836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83" name="Equation" r:id="rId6" imgW="545863" imgH="241195" progId="Equation.DSMT4">
                    <p:embed/>
                  </p:oleObj>
                </mc:Choice>
                <mc:Fallback>
                  <p:oleObj name="Equation" r:id="rId6" imgW="545863" imgH="241195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345" y="2462440"/>
                          <a:ext cx="868362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77"/>
            <p:cNvSpPr/>
            <p:nvPr/>
          </p:nvSpPr>
          <p:spPr>
            <a:xfrm>
              <a:off x="4582886" y="5148943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1809" name="Object 17"/>
            <p:cNvGraphicFramePr>
              <a:graphicFrameLocks noChangeAspect="1"/>
            </p:cNvGraphicFramePr>
            <p:nvPr/>
          </p:nvGraphicFramePr>
          <p:xfrm>
            <a:off x="3320824" y="4005941"/>
            <a:ext cx="687813" cy="752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84" name="Equation" r:id="rId8" imgW="457200" imgH="508000" progId="Equation.DSMT4">
                    <p:embed/>
                  </p:oleObj>
                </mc:Choice>
                <mc:Fallback>
                  <p:oleObj name="Equation" r:id="rId8" imgW="457200" imgH="5080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824" y="4005941"/>
                          <a:ext cx="687813" cy="75224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Arrow Connector 84"/>
            <p:cNvCxnSpPr/>
            <p:nvPr/>
          </p:nvCxnSpPr>
          <p:spPr>
            <a:xfrm>
              <a:off x="5442856" y="2035628"/>
              <a:ext cx="1175658" cy="22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810" name="Object 18"/>
            <p:cNvGraphicFramePr>
              <a:graphicFrameLocks noChangeAspect="1"/>
            </p:cNvGraphicFramePr>
            <p:nvPr/>
          </p:nvGraphicFramePr>
          <p:xfrm>
            <a:off x="3407683" y="1796091"/>
            <a:ext cx="1708604" cy="740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85" name="Equation" r:id="rId10" imgW="1155700" imgH="508000" progId="Equation.DSMT4">
                    <p:embed/>
                  </p:oleObj>
                </mc:Choice>
                <mc:Fallback>
                  <p:oleObj name="Equation" r:id="rId10" imgW="1155700" imgH="5080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683" y="1796091"/>
                          <a:ext cx="1708604" cy="7400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90"/>
            <p:cNvCxnSpPr/>
            <p:nvPr/>
          </p:nvCxnSpPr>
          <p:spPr>
            <a:xfrm>
              <a:off x="4082142" y="4593771"/>
              <a:ext cx="424544" cy="4680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2104117" y="2397579"/>
            <a:ext cx="5279118" cy="3165273"/>
            <a:chOff x="1744889" y="2833008"/>
            <a:chExt cx="5279118" cy="3165273"/>
          </a:xfrm>
        </p:grpSpPr>
        <p:grpSp>
          <p:nvGrpSpPr>
            <p:cNvPr id="3" name="Group 34"/>
            <p:cNvGrpSpPr/>
            <p:nvPr/>
          </p:nvGrpSpPr>
          <p:grpSpPr>
            <a:xfrm>
              <a:off x="1744889" y="2833008"/>
              <a:ext cx="5279118" cy="2799896"/>
              <a:chOff x="1717675" y="1801586"/>
              <a:chExt cx="5279118" cy="27998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329543" y="4016829"/>
                <a:ext cx="419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944586" y="1801586"/>
                <a:ext cx="0" cy="27268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1" name="Object 2"/>
              <p:cNvGraphicFramePr>
                <a:graphicFrameLocks noChangeAspect="1"/>
              </p:cNvGraphicFramePr>
              <p:nvPr/>
            </p:nvGraphicFramePr>
            <p:xfrm>
              <a:off x="6726918" y="3909106"/>
              <a:ext cx="269875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459" name="Equation" r:id="rId3" imgW="152334" imgH="139639" progId="Equation.DSMT4">
                      <p:embed/>
                    </p:oleObj>
                  </mc:Choice>
                  <mc:Fallback>
                    <p:oleObj name="Equation" r:id="rId3" imgW="152334" imgH="139639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6918" y="3909106"/>
                            <a:ext cx="269875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2" name="Object 2"/>
              <p:cNvGraphicFramePr>
                <a:graphicFrameLocks noChangeAspect="1"/>
              </p:cNvGraphicFramePr>
              <p:nvPr/>
            </p:nvGraphicFramePr>
            <p:xfrm>
              <a:off x="1840139" y="2132693"/>
              <a:ext cx="8540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460" name="Equation" r:id="rId5" imgW="482391" imgH="253890" progId="Equation.DSMT4">
                      <p:embed/>
                    </p:oleObj>
                  </mc:Choice>
                  <mc:Fallback>
                    <p:oleObj name="Equation" r:id="rId5" imgW="482391" imgH="25389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0139" y="2132693"/>
                            <a:ext cx="854075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3" name="Object 2"/>
              <p:cNvGraphicFramePr>
                <a:graphicFrameLocks noChangeAspect="1"/>
              </p:cNvGraphicFramePr>
              <p:nvPr/>
            </p:nvGraphicFramePr>
            <p:xfrm>
              <a:off x="1717675" y="3854450"/>
              <a:ext cx="404813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461" name="Equation" r:id="rId7" imgW="228402" imgH="177646" progId="Equation.DSMT4">
                      <p:embed/>
                    </p:oleObj>
                  </mc:Choice>
                  <mc:Fallback>
                    <p:oleObj name="Equation" r:id="rId7" imgW="228402" imgH="177646" progId="Equation.DSMT4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7675" y="3854450"/>
                            <a:ext cx="404813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4" name="Object 2"/>
              <p:cNvGraphicFramePr>
                <a:graphicFrameLocks noChangeAspect="1"/>
              </p:cNvGraphicFramePr>
              <p:nvPr/>
            </p:nvGraphicFramePr>
            <p:xfrm>
              <a:off x="4155396" y="4201432"/>
              <a:ext cx="3365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462" name="Equation" r:id="rId9" imgW="190500" imgH="228600" progId="Equation.DSMT4">
                      <p:embed/>
                    </p:oleObj>
                  </mc:Choice>
                  <mc:Fallback>
                    <p:oleObj name="Equation" r:id="rId9" imgW="190500" imgH="228600" progId="Equation.DSMT4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5396" y="4201432"/>
                            <a:ext cx="33655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Connector 23"/>
              <p:cNvCxnSpPr/>
              <p:nvPr/>
            </p:nvCxnSpPr>
            <p:spPr>
              <a:xfrm>
                <a:off x="4310743" y="3864429"/>
                <a:ext cx="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2950029" y="1970314"/>
                <a:ext cx="2852057" cy="2046515"/>
              </a:xfrm>
              <a:custGeom>
                <a:avLst/>
                <a:gdLst>
                  <a:gd name="connsiteX0" fmla="*/ 0 w 2852057"/>
                  <a:gd name="connsiteY0" fmla="*/ 2046515 h 2046515"/>
                  <a:gd name="connsiteX1" fmla="*/ 566057 w 2852057"/>
                  <a:gd name="connsiteY1" fmla="*/ 1959429 h 2046515"/>
                  <a:gd name="connsiteX2" fmla="*/ 1208314 w 2852057"/>
                  <a:gd name="connsiteY2" fmla="*/ 1752600 h 2046515"/>
                  <a:gd name="connsiteX3" fmla="*/ 1752600 w 2852057"/>
                  <a:gd name="connsiteY3" fmla="*/ 1382486 h 2046515"/>
                  <a:gd name="connsiteX4" fmla="*/ 2188028 w 2852057"/>
                  <a:gd name="connsiteY4" fmla="*/ 947057 h 2046515"/>
                  <a:gd name="connsiteX5" fmla="*/ 2852057 w 2852057"/>
                  <a:gd name="connsiteY5" fmla="*/ 0 h 204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2057" h="2046515">
                    <a:moveTo>
                      <a:pt x="0" y="2046515"/>
                    </a:moveTo>
                    <a:cubicBezTo>
                      <a:pt x="182335" y="2027465"/>
                      <a:pt x="364671" y="2008415"/>
                      <a:pt x="566057" y="1959429"/>
                    </a:cubicBezTo>
                    <a:cubicBezTo>
                      <a:pt x="767443" y="1910443"/>
                      <a:pt x="1010557" y="1848757"/>
                      <a:pt x="1208314" y="1752600"/>
                    </a:cubicBezTo>
                    <a:cubicBezTo>
                      <a:pt x="1406071" y="1656443"/>
                      <a:pt x="1589314" y="1516743"/>
                      <a:pt x="1752600" y="1382486"/>
                    </a:cubicBezTo>
                    <a:cubicBezTo>
                      <a:pt x="1915886" y="1248229"/>
                      <a:pt x="2004785" y="1177471"/>
                      <a:pt x="2188028" y="947057"/>
                    </a:cubicBezTo>
                    <a:cubicBezTo>
                      <a:pt x="2371271" y="716643"/>
                      <a:pt x="2611664" y="358321"/>
                      <a:pt x="2852057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960914" y="3646718"/>
                <a:ext cx="34834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5" name="Object 2"/>
              <p:cNvGraphicFramePr>
                <a:graphicFrameLocks noChangeAspect="1"/>
              </p:cNvGraphicFramePr>
              <p:nvPr/>
            </p:nvGraphicFramePr>
            <p:xfrm>
              <a:off x="2082121" y="3472770"/>
              <a:ext cx="519112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463" name="Equation" r:id="rId11" imgW="368140" imgH="203112" progId="Equation.DSMT4">
                      <p:embed/>
                    </p:oleObj>
                  </mc:Choice>
                  <mc:Fallback>
                    <p:oleObj name="Equation" r:id="rId11" imgW="368140" imgH="203112" progId="Equation.DSMT4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121" y="3472770"/>
                            <a:ext cx="519112" cy="284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V="1">
                <a:off x="4310743" y="1828800"/>
                <a:ext cx="0" cy="167639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26229" y="261257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Passband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77035" y="3047999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Stopband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234543" y="3570514"/>
                <a:ext cx="141514" cy="141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80407" y="5690504"/>
              <a:ext cx="1494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Cutoff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55804" y="0"/>
            <a:ext cx="259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 Types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3544" y="859972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Low-pass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5389" y="0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0196" y="850805"/>
            <a:ext cx="4116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low-pass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High-pass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3861253" y="1510803"/>
          <a:ext cx="1138011" cy="69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4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253" y="1510803"/>
                        <a:ext cx="1138011" cy="69219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4694" y="1661892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Replace: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419600" y="3897085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095" name="Object 6"/>
          <p:cNvGraphicFramePr>
            <a:graphicFrameLocks noChangeAspect="1"/>
          </p:cNvGraphicFramePr>
          <p:nvPr/>
        </p:nvGraphicFramePr>
        <p:xfrm>
          <a:off x="2352369" y="5793507"/>
          <a:ext cx="3191784" cy="38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5" name="Equation" r:id="rId5" imgW="2108200" imgH="254000" progId="Equation.DSMT4">
                  <p:embed/>
                </p:oleObj>
              </mc:Choice>
              <mc:Fallback>
                <p:oleObj name="Equation" r:id="rId5" imgW="2108200" imgH="254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369" y="5793507"/>
                        <a:ext cx="3191784" cy="385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6838" y="6219825"/>
            <a:ext cx="820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(Negative values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in the normalized prototype (red color) have been converted to positive values.)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664" y="2685150"/>
            <a:ext cx="1143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in final filter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90975" y="2266050"/>
            <a:ext cx="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18508" y="5283487"/>
            <a:ext cx="0" cy="7796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819650" y="2256525"/>
            <a:ext cx="4189587" cy="3416785"/>
            <a:chOff x="4819650" y="2256525"/>
            <a:chExt cx="4189587" cy="341678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819650" y="2256525"/>
              <a:ext cx="0" cy="3619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2514" y="2739974"/>
              <a:ext cx="3936723" cy="293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6574054" y="3484346"/>
              <a:ext cx="160766" cy="28681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89478"/>
              </p:ext>
            </p:extLst>
          </p:nvPr>
        </p:nvGraphicFramePr>
        <p:xfrm>
          <a:off x="6331743" y="1533508"/>
          <a:ext cx="1357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6" name="Equation" r:id="rId8" imgW="1193760" imgH="672840" progId="Equation.DSMT4">
                  <p:embed/>
                </p:oleObj>
              </mc:Choice>
              <mc:Fallback>
                <p:oleObj name="Equation" r:id="rId8" imgW="11937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1743" y="1533508"/>
                        <a:ext cx="1357313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74043" y="2685150"/>
            <a:ext cx="1168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in prototype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528" y="3249910"/>
            <a:ext cx="3916636" cy="2401366"/>
            <a:chOff x="219528" y="3249910"/>
            <a:chExt cx="3916636" cy="2401366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732314" y="3526972"/>
              <a:ext cx="195943" cy="2939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409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81429"/>
                </p:ext>
              </p:extLst>
            </p:nvPr>
          </p:nvGraphicFramePr>
          <p:xfrm>
            <a:off x="2430445" y="3367890"/>
            <a:ext cx="334153" cy="193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7" name="Equation" r:id="rId10" imgW="241200" imgH="139680" progId="Equation.DSMT4">
                    <p:embed/>
                  </p:oleObj>
                </mc:Choice>
                <mc:Fallback>
                  <p:oleObj name="Equation" r:id="rId10" imgW="241200" imgH="1396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445" y="3367890"/>
                          <a:ext cx="334153" cy="193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9528" y="3249910"/>
              <a:ext cx="3916636" cy="2401366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340108"/>
                </p:ext>
              </p:extLst>
            </p:nvPr>
          </p:nvGraphicFramePr>
          <p:xfrm>
            <a:off x="1850358" y="4988411"/>
            <a:ext cx="573387" cy="322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8" name="Equation" r:id="rId13" imgW="406080" imgH="228600" progId="Equation.DSMT4">
                    <p:embed/>
                  </p:oleObj>
                </mc:Choice>
                <mc:Fallback>
                  <p:oleObj name="Equation" r:id="rId13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50358" y="4988411"/>
                          <a:ext cx="573387" cy="3225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08073"/>
              </p:ext>
            </p:extLst>
          </p:nvPr>
        </p:nvGraphicFramePr>
        <p:xfrm>
          <a:off x="3884587" y="1389734"/>
          <a:ext cx="1138011" cy="69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5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587" y="1389734"/>
                        <a:ext cx="1138011" cy="6921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1800679" y="2317296"/>
          <a:ext cx="4889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6" name="Equation" r:id="rId5" imgW="2781300" imgH="469900" progId="Equation.DSMT4">
                  <p:embed/>
                </p:oleObj>
              </mc:Choice>
              <mc:Fallback>
                <p:oleObj name="Equation" r:id="rId5" imgW="2781300" imgH="469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679" y="2317296"/>
                        <a:ext cx="4889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915886" y="3866405"/>
            <a:ext cx="1447799" cy="317500"/>
            <a:chOff x="1937657" y="3616034"/>
            <a:chExt cx="1447799" cy="317500"/>
          </a:xfrm>
        </p:grpSpPr>
        <p:sp>
          <p:nvSpPr>
            <p:cNvPr id="36" name="Freeform 35"/>
            <p:cNvSpPr/>
            <p:nvPr/>
          </p:nvSpPr>
          <p:spPr>
            <a:xfrm>
              <a:off x="2435059" y="361603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937657" y="3777344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73828" y="3744687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2" name="Object 6"/>
          <p:cNvGraphicFramePr>
            <a:graphicFrameLocks noChangeAspect="1"/>
          </p:cNvGraphicFramePr>
          <p:nvPr/>
        </p:nvGraphicFramePr>
        <p:xfrm>
          <a:off x="2456090" y="4325031"/>
          <a:ext cx="312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7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90" y="4325031"/>
                        <a:ext cx="3127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180114" y="3886199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 rot="16200000">
            <a:off x="6082144" y="3444584"/>
            <a:ext cx="359230" cy="1173307"/>
            <a:chOff x="6114800" y="3292184"/>
            <a:chExt cx="359230" cy="1173307"/>
          </a:xfrm>
        </p:grpSpPr>
        <p:grpSp>
          <p:nvGrpSpPr>
            <p:cNvPr id="44" name="Group 24"/>
            <p:cNvGrpSpPr/>
            <p:nvPr/>
          </p:nvGrpSpPr>
          <p:grpSpPr>
            <a:xfrm>
              <a:off x="6114800" y="3813709"/>
              <a:ext cx="359230" cy="119743"/>
              <a:chOff x="5486399" y="2514600"/>
              <a:chExt cx="359230" cy="119743"/>
            </a:xfrm>
          </p:grpSpPr>
          <p:cxnSp>
            <p:nvCxnSpPr>
              <p:cNvPr id="4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6300848" y="3292184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299859" y="3939267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3" name="Object 6"/>
          <p:cNvGraphicFramePr>
            <a:graphicFrameLocks noChangeAspect="1"/>
          </p:cNvGraphicFramePr>
          <p:nvPr/>
        </p:nvGraphicFramePr>
        <p:xfrm>
          <a:off x="6103485" y="4413477"/>
          <a:ext cx="2682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8" name="Equation" r:id="rId9" imgW="152202" imgH="177569" progId="Equation.DSMT4">
                  <p:embed/>
                </p:oleObj>
              </mc:Choice>
              <mc:Fallback>
                <p:oleObj name="Equation" r:id="rId9" imgW="152202" imgH="17756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485" y="4413477"/>
                        <a:ext cx="26828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4" name="Object 6"/>
          <p:cNvGraphicFramePr>
            <a:graphicFrameLocks noChangeAspect="1"/>
          </p:cNvGraphicFramePr>
          <p:nvPr/>
        </p:nvGraphicFramePr>
        <p:xfrm>
          <a:off x="3686403" y="4625067"/>
          <a:ext cx="10937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9" name="Equation" r:id="rId11" imgW="622030" imgH="431613" progId="Equation.DSMT4">
                  <p:embed/>
                </p:oleObj>
              </mc:Choice>
              <mc:Fallback>
                <p:oleObj name="Equation" r:id="rId11" imgW="622030" imgH="43161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403" y="4625067"/>
                        <a:ext cx="1093787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76817" y="5976257"/>
            <a:ext cx="792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also need to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divide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a factor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611" y="741405"/>
            <a:ext cx="609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What happens to the circuit elements in the prototype?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3771445" y="1153837"/>
          <a:ext cx="1138011" cy="69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9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445" y="1153837"/>
                        <a:ext cx="1138011" cy="6921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1767568" y="2393497"/>
          <a:ext cx="49355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0" name="Equation" r:id="rId5" imgW="2806700" imgH="469900" progId="Equation.DSMT4">
                  <p:embed/>
                </p:oleObj>
              </mc:Choice>
              <mc:Fallback>
                <p:oleObj name="Equation" r:id="rId5" imgW="2806700" imgH="4699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568" y="2393497"/>
                        <a:ext cx="49355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5410200" y="3920834"/>
            <a:ext cx="1447799" cy="317500"/>
            <a:chOff x="1937657" y="3616034"/>
            <a:chExt cx="1447799" cy="317500"/>
          </a:xfrm>
        </p:grpSpPr>
        <p:sp>
          <p:nvSpPr>
            <p:cNvPr id="36" name="Freeform 35"/>
            <p:cNvSpPr/>
            <p:nvPr/>
          </p:nvSpPr>
          <p:spPr>
            <a:xfrm>
              <a:off x="2435059" y="361603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937657" y="3777344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73828" y="3744687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2" name="Object 6"/>
          <p:cNvGraphicFramePr>
            <a:graphicFrameLocks noChangeAspect="1"/>
          </p:cNvGraphicFramePr>
          <p:nvPr/>
        </p:nvGraphicFramePr>
        <p:xfrm>
          <a:off x="2434318" y="4401685"/>
          <a:ext cx="3349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1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318" y="4401685"/>
                        <a:ext cx="3349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169228" y="3962400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9"/>
          <p:cNvGrpSpPr/>
          <p:nvPr/>
        </p:nvGrpSpPr>
        <p:grpSpPr>
          <a:xfrm rot="16200000">
            <a:off x="2348346" y="3509899"/>
            <a:ext cx="359230" cy="1173307"/>
            <a:chOff x="6114800" y="3292184"/>
            <a:chExt cx="359230" cy="1173307"/>
          </a:xfrm>
        </p:grpSpPr>
        <p:grpSp>
          <p:nvGrpSpPr>
            <p:cNvPr id="4" name="Group 24"/>
            <p:cNvGrpSpPr/>
            <p:nvPr/>
          </p:nvGrpSpPr>
          <p:grpSpPr>
            <a:xfrm>
              <a:off x="6114800" y="3813709"/>
              <a:ext cx="359230" cy="119743"/>
              <a:chOff x="5486399" y="2514600"/>
              <a:chExt cx="359230" cy="119743"/>
            </a:xfrm>
          </p:grpSpPr>
          <p:cxnSp>
            <p:nvCxnSpPr>
              <p:cNvPr id="4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6300848" y="3292184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299859" y="3939267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3" name="Object 6"/>
          <p:cNvGraphicFramePr>
            <a:graphicFrameLocks noChangeAspect="1"/>
          </p:cNvGraphicFramePr>
          <p:nvPr/>
        </p:nvGraphicFramePr>
        <p:xfrm>
          <a:off x="6103031" y="4511222"/>
          <a:ext cx="2444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2" name="Equation" r:id="rId9" imgW="139639" imgH="152334" progId="Equation.DSMT4">
                  <p:embed/>
                </p:oleObj>
              </mc:Choice>
              <mc:Fallback>
                <p:oleObj name="Equation" r:id="rId9" imgW="139639" imgH="152334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031" y="4511222"/>
                        <a:ext cx="24447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4" name="Object 6"/>
          <p:cNvGraphicFramePr>
            <a:graphicFrameLocks noChangeAspect="1"/>
          </p:cNvGraphicFramePr>
          <p:nvPr/>
        </p:nvGraphicFramePr>
        <p:xfrm>
          <a:off x="3795260" y="4668611"/>
          <a:ext cx="10937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3" name="Equation" r:id="rId11" imgW="622030" imgH="431613" progId="Equation.DSMT4">
                  <p:embed/>
                </p:oleObj>
              </mc:Choice>
              <mc:Fallback>
                <p:oleObj name="Equation" r:id="rId11" imgW="622030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260" y="4668611"/>
                        <a:ext cx="1093787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650" y="5987142"/>
            <a:ext cx="8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need to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multiply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a factor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3629929" y="2090008"/>
          <a:ext cx="1138011" cy="69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0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29" y="2090008"/>
                        <a:ext cx="1138011" cy="6921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31568"/>
              </p:ext>
            </p:extLst>
          </p:nvPr>
        </p:nvGraphicFramePr>
        <p:xfrm>
          <a:off x="6536417" y="3538311"/>
          <a:ext cx="1338263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1" name="Equation" r:id="rId5" imgW="761760" imgH="1346040" progId="Equation.DSMT4">
                  <p:embed/>
                </p:oleObj>
              </mc:Choice>
              <mc:Fallback>
                <p:oleObj name="Equation" r:id="rId5" imgW="761760" imgH="1346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417" y="3538311"/>
                        <a:ext cx="1338263" cy="2360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81400" y="91440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4486" y="1458683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low-pass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High-pass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7572" y="3326100"/>
            <a:ext cx="3345234" cy="2869587"/>
            <a:chOff x="707572" y="3326100"/>
            <a:chExt cx="3345234" cy="2869587"/>
          </a:xfrm>
        </p:grpSpPr>
        <p:grpSp>
          <p:nvGrpSpPr>
            <p:cNvPr id="24" name="Group 23"/>
            <p:cNvGrpSpPr/>
            <p:nvPr/>
          </p:nvGrpSpPr>
          <p:grpSpPr>
            <a:xfrm>
              <a:off x="707572" y="3954167"/>
              <a:ext cx="1447799" cy="317500"/>
              <a:chOff x="1937657" y="3616034"/>
              <a:chExt cx="1447799" cy="31750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9"/>
            <p:cNvGrpSpPr/>
            <p:nvPr/>
          </p:nvGrpSpPr>
          <p:grpSpPr>
            <a:xfrm rot="16200000">
              <a:off x="3175662" y="3510576"/>
              <a:ext cx="359230" cy="1173307"/>
              <a:chOff x="6114800" y="3292184"/>
              <a:chExt cx="359230" cy="1173307"/>
            </a:xfrm>
          </p:grpSpPr>
          <p:grpSp>
            <p:nvGrpSpPr>
              <p:cNvPr id="29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32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99859" y="3939267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49"/>
            <p:cNvGrpSpPr/>
            <p:nvPr/>
          </p:nvGrpSpPr>
          <p:grpSpPr>
            <a:xfrm rot="16200000">
              <a:off x="1273982" y="4800042"/>
              <a:ext cx="359230" cy="1173307"/>
              <a:chOff x="6114800" y="3292184"/>
              <a:chExt cx="359230" cy="1173307"/>
            </a:xfrm>
          </p:grpSpPr>
          <p:grpSp>
            <p:nvGrpSpPr>
              <p:cNvPr id="35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39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299859" y="3939267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605007" y="5232749"/>
              <a:ext cx="1447799" cy="317500"/>
              <a:chOff x="1937657" y="3616034"/>
              <a:chExt cx="1447799" cy="31750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818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5587291"/>
                </p:ext>
              </p:extLst>
            </p:nvPr>
          </p:nvGraphicFramePr>
          <p:xfrm>
            <a:off x="3544661" y="4173306"/>
            <a:ext cx="334963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12" name="Equation" r:id="rId7" imgW="190500" imgH="228600" progId="Equation.DSMT4">
                    <p:embed/>
                  </p:oleObj>
                </mc:Choice>
                <mc:Fallback>
                  <p:oleObj name="Equation" r:id="rId7" imgW="19050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661" y="4173306"/>
                          <a:ext cx="334963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294558"/>
                </p:ext>
              </p:extLst>
            </p:nvPr>
          </p:nvGraphicFramePr>
          <p:xfrm>
            <a:off x="1684111" y="4151535"/>
            <a:ext cx="3127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13"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111" y="4151535"/>
                          <a:ext cx="312738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040998"/>
                </p:ext>
              </p:extLst>
            </p:nvPr>
          </p:nvGraphicFramePr>
          <p:xfrm>
            <a:off x="1634136" y="5463678"/>
            <a:ext cx="26828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14" name="Equation" r:id="rId11" imgW="152202" imgH="177569" progId="Equation.DSMT4">
                    <p:embed/>
                  </p:oleObj>
                </mc:Choice>
                <mc:Fallback>
                  <p:oleObj name="Equation" r:id="rId11" imgW="152202" imgH="177569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136" y="5463678"/>
                          <a:ext cx="268287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667111"/>
                </p:ext>
              </p:extLst>
            </p:nvPr>
          </p:nvGraphicFramePr>
          <p:xfrm>
            <a:off x="3581774" y="5475927"/>
            <a:ext cx="2444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415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774" y="5475927"/>
                          <a:ext cx="2444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wn Arrow 51"/>
            <p:cNvSpPr/>
            <p:nvPr/>
          </p:nvSpPr>
          <p:spPr>
            <a:xfrm>
              <a:off x="1259402" y="4553172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22392" y="3326100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Normalized low-pass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0665" y="5887910"/>
              <a:ext cx="1398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Final high-pass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3182281" y="4533832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27515" y="936172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 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Bandpass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2769960" y="1619931"/>
          <a:ext cx="20081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9" name="Equation" r:id="rId3" imgW="1143000" imgH="482600" progId="Equation.DSMT4">
                  <p:embed/>
                </p:oleObj>
              </mc:Choice>
              <mc:Fallback>
                <p:oleObj name="Equation" r:id="rId3" imgW="1143000" imgH="482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960" y="1619931"/>
                        <a:ext cx="2008188" cy="8493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49200" y="1797402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Replace: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54286" y="3918857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0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86224"/>
              </p:ext>
            </p:extLst>
          </p:nvPr>
        </p:nvGraphicFramePr>
        <p:xfrm>
          <a:off x="2678745" y="5784169"/>
          <a:ext cx="3585518" cy="43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0" name="Equation" r:id="rId5" imgW="2108200" imgH="254000" progId="Equation.DSMT4">
                  <p:embed/>
                </p:oleObj>
              </mc:Choice>
              <mc:Fallback>
                <p:oleObj name="Equation" r:id="rId5" imgW="2108200" imgH="254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745" y="5784169"/>
                        <a:ext cx="3585518" cy="433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6"/>
          <p:cNvGraphicFramePr>
            <a:graphicFrameLocks noChangeAspect="1"/>
          </p:cNvGraphicFramePr>
          <p:nvPr/>
        </p:nvGraphicFramePr>
        <p:xfrm>
          <a:off x="5182735" y="1686606"/>
          <a:ext cx="1339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1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735" y="1686606"/>
                        <a:ext cx="1339850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16287" y="2547254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Relative bandwidth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208" name="Object 6"/>
          <p:cNvGraphicFramePr>
            <a:graphicFrameLocks noChangeAspect="1"/>
          </p:cNvGraphicFramePr>
          <p:nvPr/>
        </p:nvGraphicFramePr>
        <p:xfrm>
          <a:off x="6836455" y="1863725"/>
          <a:ext cx="1317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2" name="Equation" r:id="rId9" imgW="748975" imgH="266584" progId="Equation.DSMT4">
                  <p:embed/>
                </p:oleObj>
              </mc:Choice>
              <mc:Fallback>
                <p:oleObj name="Equation" r:id="rId9" imgW="748975" imgH="266584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455" y="1863725"/>
                        <a:ext cx="1317625" cy="468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87920" y="3132670"/>
            <a:ext cx="4179887" cy="2552621"/>
            <a:chOff x="4887920" y="3132670"/>
            <a:chExt cx="4179887" cy="2552621"/>
          </a:xfrm>
        </p:grpSpPr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87920" y="3132670"/>
              <a:ext cx="4179887" cy="255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5" name="Straight Arrow Connector 44"/>
            <p:cNvCxnSpPr/>
            <p:nvPr/>
          </p:nvCxnSpPr>
          <p:spPr>
            <a:xfrm>
              <a:off x="6509658" y="3450773"/>
              <a:ext cx="108856" cy="37011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7881257" y="3461660"/>
              <a:ext cx="108856" cy="370113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20598" y="6335792"/>
            <a:ext cx="820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(Negative values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in the normalized prototype (red color) have been converted to positive values.)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5208" y="3243114"/>
            <a:ext cx="3851035" cy="2361145"/>
            <a:chOff x="225208" y="3243114"/>
            <a:chExt cx="3851035" cy="2361145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721427" y="3537857"/>
              <a:ext cx="206830" cy="31568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939143" y="3701143"/>
              <a:ext cx="206830" cy="31568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921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111331"/>
                </p:ext>
              </p:extLst>
            </p:nvPr>
          </p:nvGraphicFramePr>
          <p:xfrm>
            <a:off x="2446621" y="3391602"/>
            <a:ext cx="3413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13" name="Equation" r:id="rId12" imgW="341406" imgH="207282" progId="Equation.DSMT4">
                    <p:embed/>
                  </p:oleObj>
                </mc:Choice>
                <mc:Fallback>
                  <p:oleObj name="Equation" r:id="rId12" imgW="341406" imgH="207282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621" y="3391602"/>
                          <a:ext cx="341313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H="1">
              <a:off x="1478163" y="4620126"/>
              <a:ext cx="321761" cy="11733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713297" y="4697128"/>
              <a:ext cx="336884" cy="12512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5208" y="3243114"/>
              <a:ext cx="3851035" cy="2361145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526624"/>
                </p:ext>
              </p:extLst>
            </p:nvPr>
          </p:nvGraphicFramePr>
          <p:xfrm>
            <a:off x="1865540" y="5009092"/>
            <a:ext cx="5619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14" name="Equation" r:id="rId15" imgW="562021" imgH="314437" progId="Equation.DSMT4">
                    <p:embed/>
                  </p:oleObj>
                </mc:Choice>
                <mc:Fallback>
                  <p:oleObj name="Equation" r:id="rId15" imgW="562021" imgH="31443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65540" y="5009092"/>
                          <a:ext cx="561975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3828" y="718458"/>
            <a:ext cx="2849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Verification of mapping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5406815" y="1314873"/>
          <a:ext cx="2343831" cy="36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6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15" y="1314873"/>
                        <a:ext cx="2343831" cy="3637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6"/>
          <p:cNvGraphicFramePr>
            <a:graphicFrameLocks noChangeAspect="1"/>
          </p:cNvGraphicFramePr>
          <p:nvPr/>
        </p:nvGraphicFramePr>
        <p:xfrm>
          <a:off x="5644032" y="2405743"/>
          <a:ext cx="1809138" cy="42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7" name="Equation" r:id="rId5" imgW="1092200" imgH="2565400" progId="Equation.DSMT4">
                  <p:embed/>
                </p:oleObj>
              </mc:Choice>
              <mc:Fallback>
                <p:oleObj name="Equation" r:id="rId5" imgW="1092200" imgH="2565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032" y="2405743"/>
                        <a:ext cx="1809138" cy="425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6"/>
          <p:cNvGraphicFramePr>
            <a:graphicFrameLocks noChangeAspect="1"/>
          </p:cNvGraphicFramePr>
          <p:nvPr/>
        </p:nvGraphicFramePr>
        <p:xfrm>
          <a:off x="1303559" y="1321822"/>
          <a:ext cx="2277835" cy="35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8" name="Equation" r:id="rId7" imgW="1460500" imgH="228600" progId="Equation.DSMT4">
                  <p:embed/>
                </p:oleObj>
              </mc:Choice>
              <mc:Fallback>
                <p:oleObj name="Equation" r:id="rId7" imgW="14605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559" y="1321822"/>
                        <a:ext cx="2277835" cy="35661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6"/>
          <p:cNvGraphicFramePr>
            <a:graphicFrameLocks noChangeAspect="1"/>
          </p:cNvGraphicFramePr>
          <p:nvPr/>
        </p:nvGraphicFramePr>
        <p:xfrm>
          <a:off x="1289725" y="2503714"/>
          <a:ext cx="1753558" cy="412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9" name="Equation" r:id="rId9" imgW="1092200" imgH="2565400" progId="Equation.DSMT4">
                  <p:embed/>
                </p:oleObj>
              </mc:Choice>
              <mc:Fallback>
                <p:oleObj name="Equation" r:id="rId9" imgW="1092200" imgH="2565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725" y="2503714"/>
                        <a:ext cx="1753558" cy="412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6"/>
          <p:cNvGraphicFramePr>
            <a:graphicFrameLocks noChangeAspect="1"/>
          </p:cNvGraphicFramePr>
          <p:nvPr/>
        </p:nvGraphicFramePr>
        <p:xfrm>
          <a:off x="1565745" y="2034298"/>
          <a:ext cx="1406071" cy="28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0" name="Equation" r:id="rId11" imgW="863225" imgH="177723" progId="Equation.DSMT4">
                  <p:embed/>
                </p:oleObj>
              </mc:Choice>
              <mc:Fallback>
                <p:oleObj name="Equation" r:id="rId11" imgW="863225" imgH="17772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745" y="2034298"/>
                        <a:ext cx="1406071" cy="28974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6"/>
          <p:cNvGraphicFramePr>
            <a:graphicFrameLocks noChangeAspect="1"/>
          </p:cNvGraphicFramePr>
          <p:nvPr/>
        </p:nvGraphicFramePr>
        <p:xfrm>
          <a:off x="6015804" y="1987058"/>
          <a:ext cx="1373414" cy="28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1" name="Equation" r:id="rId13" imgW="863225" imgH="177723" progId="Equation.DSMT4">
                  <p:embed/>
                </p:oleObj>
              </mc:Choice>
              <mc:Fallback>
                <p:oleObj name="Equation" r:id="rId13" imgW="863225" imgH="177723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804" y="1987058"/>
                        <a:ext cx="1373414" cy="2830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373063" y="2393950"/>
          <a:ext cx="778986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9" name="Equation" r:id="rId3" imgW="4432300" imgH="495300" progId="Equation.DSMT4">
                  <p:embed/>
                </p:oleObj>
              </mc:Choice>
              <mc:Fallback>
                <p:oleObj name="Equation" r:id="rId3" imgW="4432300" imgH="4953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393950"/>
                        <a:ext cx="7789862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1915886" y="3866405"/>
            <a:ext cx="1447799" cy="317500"/>
            <a:chOff x="1937657" y="3616034"/>
            <a:chExt cx="1447799" cy="317500"/>
          </a:xfrm>
        </p:grpSpPr>
        <p:sp>
          <p:nvSpPr>
            <p:cNvPr id="36" name="Freeform 35"/>
            <p:cNvSpPr/>
            <p:nvPr/>
          </p:nvSpPr>
          <p:spPr>
            <a:xfrm>
              <a:off x="2435059" y="361603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937657" y="3777344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73828" y="3744687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2" name="Object 6"/>
          <p:cNvGraphicFramePr>
            <a:graphicFrameLocks noChangeAspect="1"/>
          </p:cNvGraphicFramePr>
          <p:nvPr/>
        </p:nvGraphicFramePr>
        <p:xfrm>
          <a:off x="2456090" y="4325031"/>
          <a:ext cx="312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0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90" y="4325031"/>
                        <a:ext cx="3127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180114" y="3886199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51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46746"/>
              </p:ext>
            </p:extLst>
          </p:nvPr>
        </p:nvGraphicFramePr>
        <p:xfrm>
          <a:off x="2997654" y="4862408"/>
          <a:ext cx="2657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1" name="Equation" r:id="rId7" imgW="1511300" imgH="431800" progId="Equation.DSMT4">
                  <p:embed/>
                </p:oleObj>
              </mc:Choice>
              <mc:Fallback>
                <p:oleObj name="Equation" r:id="rId7" imgW="1511300" imgH="431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654" y="4862408"/>
                        <a:ext cx="2657475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6"/>
          <p:cNvGraphicFramePr>
            <a:graphicFrameLocks noChangeAspect="1"/>
          </p:cNvGraphicFramePr>
          <p:nvPr/>
        </p:nvGraphicFramePr>
        <p:xfrm>
          <a:off x="3292245" y="1199748"/>
          <a:ext cx="20081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2" name="Equation" r:id="rId9" imgW="1143000" imgH="482600" progId="Equation.DSMT4">
                  <p:embed/>
                </p:oleObj>
              </mc:Choice>
              <mc:Fallback>
                <p:oleObj name="Equation" r:id="rId9" imgW="11430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245" y="1199748"/>
                        <a:ext cx="2008187" cy="849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399315" y="3851623"/>
            <a:ext cx="2156677" cy="931515"/>
            <a:chOff x="5399315" y="3851623"/>
            <a:chExt cx="2156677" cy="931515"/>
          </a:xfrm>
        </p:grpSpPr>
        <p:grpSp>
          <p:nvGrpSpPr>
            <p:cNvPr id="3" name="Group 49"/>
            <p:cNvGrpSpPr/>
            <p:nvPr/>
          </p:nvGrpSpPr>
          <p:grpSpPr>
            <a:xfrm rot="16200000">
              <a:off x="6789724" y="3444584"/>
              <a:ext cx="359230" cy="1173307"/>
              <a:chOff x="6114800" y="3292184"/>
              <a:chExt cx="359230" cy="1173307"/>
            </a:xfrm>
          </p:grpSpPr>
          <p:grpSp>
            <p:nvGrpSpPr>
              <p:cNvPr id="4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45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299859" y="3939267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5113" name="Object 6"/>
            <p:cNvGraphicFramePr>
              <a:graphicFrameLocks noChangeAspect="1"/>
            </p:cNvGraphicFramePr>
            <p:nvPr/>
          </p:nvGraphicFramePr>
          <p:xfrm>
            <a:off x="6788150" y="4379913"/>
            <a:ext cx="3365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03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150" y="4379913"/>
                          <a:ext cx="3365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41"/>
            <p:cNvGrpSpPr/>
            <p:nvPr/>
          </p:nvGrpSpPr>
          <p:grpSpPr>
            <a:xfrm>
              <a:off x="5399315" y="3899063"/>
              <a:ext cx="1447799" cy="317500"/>
              <a:chOff x="1937657" y="3616034"/>
              <a:chExt cx="1447799" cy="317500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73828" y="3744303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6376" name="Object 9"/>
            <p:cNvGraphicFramePr>
              <a:graphicFrameLocks noChangeAspect="1"/>
            </p:cNvGraphicFramePr>
            <p:nvPr/>
          </p:nvGraphicFramePr>
          <p:xfrm>
            <a:off x="5940425" y="4379913"/>
            <a:ext cx="31432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04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4379913"/>
                          <a:ext cx="31432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941913" y="5967889"/>
            <a:ext cx="7135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need to add factors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(multiply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divide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5230" y="674914"/>
            <a:ext cx="329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Transformation of elements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284163" y="2295525"/>
          <a:ext cx="79263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0" name="Equation" r:id="rId3" imgW="4508500" imgH="495300" progId="Equation.DSMT4">
                  <p:embed/>
                </p:oleObj>
              </mc:Choice>
              <mc:Fallback>
                <p:oleObj name="Equation" r:id="rId3" imgW="4508500" imgH="4953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295525"/>
                        <a:ext cx="7926387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2" name="Object 6"/>
          <p:cNvGraphicFramePr>
            <a:graphicFrameLocks noChangeAspect="1"/>
          </p:cNvGraphicFramePr>
          <p:nvPr/>
        </p:nvGraphicFramePr>
        <p:xfrm>
          <a:off x="2357664" y="4378777"/>
          <a:ext cx="3349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64" y="4378777"/>
                        <a:ext cx="3349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180114" y="3929743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51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060018"/>
              </p:ext>
            </p:extLst>
          </p:nvPr>
        </p:nvGraphicFramePr>
        <p:xfrm>
          <a:off x="2991983" y="4758293"/>
          <a:ext cx="27463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2" name="Equation" r:id="rId7" imgW="1562100" imgH="431800" progId="Equation.DSMT4">
                  <p:embed/>
                </p:oleObj>
              </mc:Choice>
              <mc:Fallback>
                <p:oleObj name="Equation" r:id="rId7" imgW="1562100" imgH="431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983" y="4758293"/>
                        <a:ext cx="2746375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6"/>
          <p:cNvGraphicFramePr>
            <a:graphicFrameLocks noChangeAspect="1"/>
          </p:cNvGraphicFramePr>
          <p:nvPr/>
        </p:nvGraphicFramePr>
        <p:xfrm>
          <a:off x="3412445" y="1020535"/>
          <a:ext cx="20081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3" name="Equation" r:id="rId9" imgW="1143000" imgH="482600" progId="Equation.DSMT4">
                  <p:embed/>
                </p:oleObj>
              </mc:Choice>
              <mc:Fallback>
                <p:oleObj name="Equation" r:id="rId9" imgW="11430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445" y="1020535"/>
                        <a:ext cx="2008187" cy="849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606146" y="3346450"/>
            <a:ext cx="2503715" cy="1457325"/>
            <a:chOff x="5606146" y="3346450"/>
            <a:chExt cx="2503715" cy="1457325"/>
          </a:xfrm>
        </p:grpSpPr>
        <p:grpSp>
          <p:nvGrpSpPr>
            <p:cNvPr id="4" name="Group 49"/>
            <p:cNvGrpSpPr/>
            <p:nvPr/>
          </p:nvGrpSpPr>
          <p:grpSpPr>
            <a:xfrm rot="16200000">
              <a:off x="6683829" y="3623025"/>
              <a:ext cx="359230" cy="1469571"/>
              <a:chOff x="6114800" y="3179669"/>
              <a:chExt cx="359230" cy="1469571"/>
            </a:xfrm>
          </p:grpSpPr>
          <p:grpSp>
            <p:nvGrpSpPr>
              <p:cNvPr id="6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45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 rot="5400000">
                <a:off x="5988776" y="3491741"/>
                <a:ext cx="6241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944873" y="4294254"/>
                <a:ext cx="7099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5113" name="Object 6"/>
            <p:cNvGraphicFramePr>
              <a:graphicFrameLocks noChangeAspect="1"/>
            </p:cNvGraphicFramePr>
            <p:nvPr/>
          </p:nvGraphicFramePr>
          <p:xfrm>
            <a:off x="6886575" y="4379913"/>
            <a:ext cx="3587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44" name="Equation" r:id="rId11" imgW="203112" imgH="241195" progId="Equation.DSMT4">
                    <p:embed/>
                  </p:oleObj>
                </mc:Choice>
                <mc:Fallback>
                  <p:oleObj name="Equation" r:id="rId11" imgW="203112" imgH="241195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575" y="4379913"/>
                          <a:ext cx="3587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41"/>
            <p:cNvGrpSpPr/>
            <p:nvPr/>
          </p:nvGrpSpPr>
          <p:grpSpPr>
            <a:xfrm>
              <a:off x="6139544" y="3670462"/>
              <a:ext cx="1447799" cy="317500"/>
              <a:chOff x="1937657" y="3616034"/>
              <a:chExt cx="1447799" cy="317500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6376" name="Object 9"/>
            <p:cNvGraphicFramePr>
              <a:graphicFrameLocks noChangeAspect="1"/>
            </p:cNvGraphicFramePr>
            <p:nvPr/>
          </p:nvGraphicFramePr>
          <p:xfrm>
            <a:off x="6985000" y="3346450"/>
            <a:ext cx="33655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45" name="Equation" r:id="rId13" imgW="190417" imgH="241195" progId="Equation.DSMT4">
                    <p:embed/>
                  </p:oleObj>
                </mc:Choice>
                <mc:Fallback>
                  <p:oleObj name="Equation" r:id="rId13" imgW="190417" imgH="241195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0" y="3346450"/>
                          <a:ext cx="33655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>
              <a:off x="6139546" y="3820886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76460" y="3799115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5878289" y="3831772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7837719" y="3810001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9"/>
          <p:cNvGrpSpPr/>
          <p:nvPr/>
        </p:nvGrpSpPr>
        <p:grpSpPr>
          <a:xfrm rot="16200000">
            <a:off x="2348346" y="3509899"/>
            <a:ext cx="359230" cy="1173307"/>
            <a:chOff x="6114800" y="3292184"/>
            <a:chExt cx="359230" cy="1173307"/>
          </a:xfrm>
        </p:grpSpPr>
        <p:grpSp>
          <p:nvGrpSpPr>
            <p:cNvPr id="38" name="Group 24"/>
            <p:cNvGrpSpPr/>
            <p:nvPr/>
          </p:nvGrpSpPr>
          <p:grpSpPr>
            <a:xfrm>
              <a:off x="6114800" y="3813709"/>
              <a:ext cx="359230" cy="119743"/>
              <a:chOff x="5486399" y="2514600"/>
              <a:chExt cx="359230" cy="119743"/>
            </a:xfrm>
          </p:grpSpPr>
          <p:cxnSp>
            <p:nvCxnSpPr>
              <p:cNvPr id="4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6300848" y="3292184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299859" y="3939267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41913" y="5967889"/>
            <a:ext cx="7135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need to add factors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(multiply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divide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83" name="Object 6"/>
          <p:cNvGraphicFramePr>
            <a:graphicFrameLocks noChangeAspect="1"/>
          </p:cNvGraphicFramePr>
          <p:nvPr/>
        </p:nvGraphicFramePr>
        <p:xfrm>
          <a:off x="6775223" y="2475593"/>
          <a:ext cx="1404937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1" name="Equation" r:id="rId3" imgW="800100" imgH="2235200" progId="Equation.DSMT4">
                  <p:embed/>
                </p:oleObj>
              </mc:Choice>
              <mc:Fallback>
                <p:oleObj name="Equation" r:id="rId3" imgW="800100" imgH="2235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223" y="2475593"/>
                        <a:ext cx="1404937" cy="39227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27464" y="759938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5536" y="1258157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low-pass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Bandpass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6" name="Object 6"/>
          <p:cNvGraphicFramePr>
            <a:graphicFrameLocks noChangeAspect="1"/>
          </p:cNvGraphicFramePr>
          <p:nvPr/>
        </p:nvGraphicFramePr>
        <p:xfrm>
          <a:off x="3259463" y="1803732"/>
          <a:ext cx="20081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2" name="Equation" r:id="rId5" imgW="1143000" imgH="482600" progId="Equation.DSMT4">
                  <p:embed/>
                </p:oleObj>
              </mc:Choice>
              <mc:Fallback>
                <p:oleObj name="Equation" r:id="rId5" imgW="11430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463" y="1803732"/>
                        <a:ext cx="2008188" cy="849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609143" y="3248984"/>
            <a:ext cx="4963888" cy="3144138"/>
            <a:chOff x="609143" y="3248984"/>
            <a:chExt cx="4963888" cy="3144138"/>
          </a:xfrm>
        </p:grpSpPr>
        <p:grpSp>
          <p:nvGrpSpPr>
            <p:cNvPr id="9" name="Group 41"/>
            <p:cNvGrpSpPr/>
            <p:nvPr/>
          </p:nvGrpSpPr>
          <p:grpSpPr>
            <a:xfrm>
              <a:off x="821014" y="3654877"/>
              <a:ext cx="1447799" cy="317500"/>
              <a:chOff x="1937657" y="3616034"/>
              <a:chExt cx="1447799" cy="3175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9"/>
            <p:cNvGrpSpPr/>
            <p:nvPr/>
          </p:nvGrpSpPr>
          <p:grpSpPr>
            <a:xfrm rot="16200000">
              <a:off x="4127304" y="3189515"/>
              <a:ext cx="359230" cy="1173307"/>
              <a:chOff x="6114800" y="3292184"/>
              <a:chExt cx="359230" cy="1173307"/>
            </a:xfrm>
          </p:grpSpPr>
          <p:grpSp>
            <p:nvGrpSpPr>
              <p:cNvPr id="14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17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299859" y="3939267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09143" y="5264030"/>
              <a:ext cx="2156677" cy="932641"/>
              <a:chOff x="5399315" y="3851623"/>
              <a:chExt cx="2156677" cy="932641"/>
            </a:xfrm>
          </p:grpSpPr>
          <p:grpSp>
            <p:nvGrpSpPr>
              <p:cNvPr id="21" name="Group 49"/>
              <p:cNvGrpSpPr/>
              <p:nvPr/>
            </p:nvGrpSpPr>
            <p:grpSpPr>
              <a:xfrm rot="16200000">
                <a:off x="6789724" y="3444584"/>
                <a:ext cx="359230" cy="1173307"/>
                <a:chOff x="6114800" y="3292184"/>
                <a:chExt cx="359230" cy="1173307"/>
              </a:xfrm>
            </p:grpSpPr>
            <p:grpSp>
              <p:nvGrpSpPr>
                <p:cNvPr id="30" name="Group 24"/>
                <p:cNvGrpSpPr/>
                <p:nvPr/>
              </p:nvGrpSpPr>
              <p:grpSpPr>
                <a:xfrm>
                  <a:off x="6114800" y="3813709"/>
                  <a:ext cx="359230" cy="119743"/>
                  <a:chOff x="5486399" y="2514600"/>
                  <a:chExt cx="359230" cy="119743"/>
                </a:xfrm>
              </p:grpSpPr>
              <p:cxnSp>
                <p:nvCxnSpPr>
                  <p:cNvPr id="33" name="Straight Connector 21"/>
                  <p:cNvCxnSpPr/>
                  <p:nvPr/>
                </p:nvCxnSpPr>
                <p:spPr>
                  <a:xfrm>
                    <a:off x="5486400" y="2514600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5486399" y="2634343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300848" y="3292184"/>
                  <a:ext cx="0" cy="5116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99859" y="3939267"/>
                  <a:ext cx="0" cy="526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4" name="Object 6"/>
              <p:cNvGraphicFramePr>
                <a:graphicFrameLocks noChangeAspect="1"/>
              </p:cNvGraphicFramePr>
              <p:nvPr/>
            </p:nvGraphicFramePr>
            <p:xfrm>
              <a:off x="6788150" y="4379452"/>
              <a:ext cx="336550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693" name="Equation" r:id="rId7" imgW="190500" imgH="228600" progId="Equation.DSMT4">
                      <p:embed/>
                    </p:oleObj>
                  </mc:Choice>
                  <mc:Fallback>
                    <p:oleObj name="Equation" r:id="rId7" imgW="190500" imgH="228600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8150" y="4379452"/>
                            <a:ext cx="336550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" name="Group 41"/>
              <p:cNvGrpSpPr/>
              <p:nvPr/>
            </p:nvGrpSpPr>
            <p:grpSpPr>
              <a:xfrm>
                <a:off x="5399315" y="3899063"/>
                <a:ext cx="1447799" cy="317500"/>
                <a:chOff x="1937657" y="3616034"/>
                <a:chExt cx="1447799" cy="31750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435059" y="3616034"/>
                  <a:ext cx="435429" cy="317500"/>
                </a:xfrm>
                <a:custGeom>
                  <a:avLst/>
                  <a:gdLst>
                    <a:gd name="connsiteX0" fmla="*/ 0 w 957943"/>
                    <a:gd name="connsiteY0" fmla="*/ 322942 h 618671"/>
                    <a:gd name="connsiteX1" fmla="*/ 76200 w 957943"/>
                    <a:gd name="connsiteY1" fmla="*/ 126999 h 618671"/>
                    <a:gd name="connsiteX2" fmla="*/ 217714 w 957943"/>
                    <a:gd name="connsiteY2" fmla="*/ 29028 h 618671"/>
                    <a:gd name="connsiteX3" fmla="*/ 391886 w 957943"/>
                    <a:gd name="connsiteY3" fmla="*/ 170542 h 618671"/>
                    <a:gd name="connsiteX4" fmla="*/ 381000 w 957943"/>
                    <a:gd name="connsiteY4" fmla="*/ 540657 h 618671"/>
                    <a:gd name="connsiteX5" fmla="*/ 283029 w 957943"/>
                    <a:gd name="connsiteY5" fmla="*/ 584199 h 618671"/>
                    <a:gd name="connsiteX6" fmla="*/ 206829 w 957943"/>
                    <a:gd name="connsiteY6" fmla="*/ 442685 h 618671"/>
                    <a:gd name="connsiteX7" fmla="*/ 326571 w 957943"/>
                    <a:gd name="connsiteY7" fmla="*/ 148771 h 618671"/>
                    <a:gd name="connsiteX8" fmla="*/ 457200 w 957943"/>
                    <a:gd name="connsiteY8" fmla="*/ 7257 h 618671"/>
                    <a:gd name="connsiteX9" fmla="*/ 674914 w 957943"/>
                    <a:gd name="connsiteY9" fmla="*/ 192314 h 618671"/>
                    <a:gd name="connsiteX10" fmla="*/ 729343 w 957943"/>
                    <a:gd name="connsiteY10" fmla="*/ 388257 h 618671"/>
                    <a:gd name="connsiteX11" fmla="*/ 707571 w 957943"/>
                    <a:gd name="connsiteY11" fmla="*/ 551542 h 618671"/>
                    <a:gd name="connsiteX12" fmla="*/ 620486 w 957943"/>
                    <a:gd name="connsiteY12" fmla="*/ 595085 h 618671"/>
                    <a:gd name="connsiteX13" fmla="*/ 533400 w 957943"/>
                    <a:gd name="connsiteY13" fmla="*/ 410028 h 618671"/>
                    <a:gd name="connsiteX14" fmla="*/ 609600 w 957943"/>
                    <a:gd name="connsiteY14" fmla="*/ 192314 h 618671"/>
                    <a:gd name="connsiteX15" fmla="*/ 772886 w 957943"/>
                    <a:gd name="connsiteY15" fmla="*/ 29028 h 618671"/>
                    <a:gd name="connsiteX16" fmla="*/ 925286 w 957943"/>
                    <a:gd name="connsiteY16" fmla="*/ 181428 h 618671"/>
                    <a:gd name="connsiteX17" fmla="*/ 957943 w 957943"/>
                    <a:gd name="connsiteY17" fmla="*/ 279399 h 618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57943" h="618671">
                      <a:moveTo>
                        <a:pt x="0" y="322942"/>
                      </a:moveTo>
                      <a:cubicBezTo>
                        <a:pt x="19957" y="249463"/>
                        <a:pt x="39914" y="175985"/>
                        <a:pt x="76200" y="126999"/>
                      </a:cubicBezTo>
                      <a:cubicBezTo>
                        <a:pt x="112486" y="78013"/>
                        <a:pt x="165100" y="21771"/>
                        <a:pt x="217714" y="29028"/>
                      </a:cubicBezTo>
                      <a:cubicBezTo>
                        <a:pt x="270328" y="36285"/>
                        <a:pt x="364672" y="85271"/>
                        <a:pt x="391886" y="170542"/>
                      </a:cubicBezTo>
                      <a:cubicBezTo>
                        <a:pt x="419100" y="255813"/>
                        <a:pt x="399143" y="471714"/>
                        <a:pt x="381000" y="540657"/>
                      </a:cubicBezTo>
                      <a:cubicBezTo>
                        <a:pt x="362857" y="609600"/>
                        <a:pt x="312057" y="600528"/>
                        <a:pt x="283029" y="584199"/>
                      </a:cubicBezTo>
                      <a:cubicBezTo>
                        <a:pt x="254001" y="567870"/>
                        <a:pt x="199572" y="515256"/>
                        <a:pt x="206829" y="442685"/>
                      </a:cubicBezTo>
                      <a:cubicBezTo>
                        <a:pt x="214086" y="370114"/>
                        <a:pt x="284843" y="221342"/>
                        <a:pt x="326571" y="148771"/>
                      </a:cubicBezTo>
                      <a:cubicBezTo>
                        <a:pt x="368299" y="76200"/>
                        <a:pt x="399143" y="0"/>
                        <a:pt x="457200" y="7257"/>
                      </a:cubicBezTo>
                      <a:cubicBezTo>
                        <a:pt x="515257" y="14514"/>
                        <a:pt x="629557" y="128814"/>
                        <a:pt x="674914" y="192314"/>
                      </a:cubicBezTo>
                      <a:cubicBezTo>
                        <a:pt x="720271" y="255814"/>
                        <a:pt x="723900" y="328386"/>
                        <a:pt x="729343" y="388257"/>
                      </a:cubicBezTo>
                      <a:cubicBezTo>
                        <a:pt x="734786" y="448128"/>
                        <a:pt x="725714" y="517071"/>
                        <a:pt x="707571" y="551542"/>
                      </a:cubicBezTo>
                      <a:cubicBezTo>
                        <a:pt x="689428" y="586013"/>
                        <a:pt x="649514" y="618671"/>
                        <a:pt x="620486" y="595085"/>
                      </a:cubicBezTo>
                      <a:cubicBezTo>
                        <a:pt x="591458" y="571499"/>
                        <a:pt x="535214" y="477156"/>
                        <a:pt x="533400" y="410028"/>
                      </a:cubicBezTo>
                      <a:cubicBezTo>
                        <a:pt x="531586" y="342900"/>
                        <a:pt x="569686" y="255814"/>
                        <a:pt x="609600" y="192314"/>
                      </a:cubicBezTo>
                      <a:cubicBezTo>
                        <a:pt x="649514" y="128814"/>
                        <a:pt x="720272" y="30842"/>
                        <a:pt x="772886" y="29028"/>
                      </a:cubicBezTo>
                      <a:cubicBezTo>
                        <a:pt x="825500" y="27214"/>
                        <a:pt x="894443" y="139700"/>
                        <a:pt x="925286" y="181428"/>
                      </a:cubicBezTo>
                      <a:cubicBezTo>
                        <a:pt x="956129" y="223156"/>
                        <a:pt x="957036" y="251277"/>
                        <a:pt x="957943" y="27939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937657" y="3777344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73828" y="3744687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6" name="Object 9"/>
              <p:cNvGraphicFramePr>
                <a:graphicFrameLocks noChangeAspect="1"/>
              </p:cNvGraphicFramePr>
              <p:nvPr/>
            </p:nvGraphicFramePr>
            <p:xfrm>
              <a:off x="5940425" y="4381039"/>
              <a:ext cx="314325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694" name="Equation" r:id="rId9" imgW="177646" imgH="228402" progId="Equation.DSMT4">
                      <p:embed/>
                    </p:oleObj>
                  </mc:Choice>
                  <mc:Fallback>
                    <p:oleObj name="Equation" r:id="rId9" imgW="177646" imgH="228402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0425" y="4381039"/>
                            <a:ext cx="314325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Group 34"/>
            <p:cNvGrpSpPr/>
            <p:nvPr/>
          </p:nvGrpSpPr>
          <p:grpSpPr>
            <a:xfrm>
              <a:off x="3069316" y="4693309"/>
              <a:ext cx="2503715" cy="1457325"/>
              <a:chOff x="5606146" y="3346216"/>
              <a:chExt cx="2503715" cy="1457325"/>
            </a:xfrm>
          </p:grpSpPr>
          <p:grpSp>
            <p:nvGrpSpPr>
              <p:cNvPr id="36" name="Group 49"/>
              <p:cNvGrpSpPr/>
              <p:nvPr/>
            </p:nvGrpSpPr>
            <p:grpSpPr>
              <a:xfrm rot="16200000">
                <a:off x="6683829" y="3623025"/>
                <a:ext cx="359230" cy="1469571"/>
                <a:chOff x="6114800" y="3179669"/>
                <a:chExt cx="359230" cy="1469571"/>
              </a:xfrm>
            </p:grpSpPr>
            <p:grpSp>
              <p:nvGrpSpPr>
                <p:cNvPr id="47" name="Group 24"/>
                <p:cNvGrpSpPr/>
                <p:nvPr/>
              </p:nvGrpSpPr>
              <p:grpSpPr>
                <a:xfrm>
                  <a:off x="6114800" y="3813709"/>
                  <a:ext cx="359230" cy="119743"/>
                  <a:chOff x="5486399" y="2514600"/>
                  <a:chExt cx="359230" cy="119743"/>
                </a:xfrm>
              </p:grpSpPr>
              <p:cxnSp>
                <p:nvCxnSpPr>
                  <p:cNvPr id="50" name="Straight Connector 21"/>
                  <p:cNvCxnSpPr/>
                  <p:nvPr/>
                </p:nvCxnSpPr>
                <p:spPr>
                  <a:xfrm>
                    <a:off x="5486400" y="2514600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486399" y="2634343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5988776" y="3491741"/>
                  <a:ext cx="6241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5944873" y="4294254"/>
                  <a:ext cx="7099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7" name="Object 6"/>
              <p:cNvGraphicFramePr>
                <a:graphicFrameLocks noChangeAspect="1"/>
              </p:cNvGraphicFramePr>
              <p:nvPr/>
            </p:nvGraphicFramePr>
            <p:xfrm>
              <a:off x="6885896" y="4379678"/>
              <a:ext cx="358775" cy="423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695" name="Equation" r:id="rId11" imgW="203112" imgH="241195" progId="Equation.DSMT4">
                      <p:embed/>
                    </p:oleObj>
                  </mc:Choice>
                  <mc:Fallback>
                    <p:oleObj name="Equation" r:id="rId11" imgW="203112" imgH="241195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5896" y="4379678"/>
                            <a:ext cx="358775" cy="4238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oup 41"/>
              <p:cNvGrpSpPr/>
              <p:nvPr/>
            </p:nvGrpSpPr>
            <p:grpSpPr>
              <a:xfrm>
                <a:off x="6139544" y="3670462"/>
                <a:ext cx="1447799" cy="317500"/>
                <a:chOff x="1937657" y="3616034"/>
                <a:chExt cx="1447799" cy="317500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435059" y="3616034"/>
                  <a:ext cx="435429" cy="317500"/>
                </a:xfrm>
                <a:custGeom>
                  <a:avLst/>
                  <a:gdLst>
                    <a:gd name="connsiteX0" fmla="*/ 0 w 957943"/>
                    <a:gd name="connsiteY0" fmla="*/ 322942 h 618671"/>
                    <a:gd name="connsiteX1" fmla="*/ 76200 w 957943"/>
                    <a:gd name="connsiteY1" fmla="*/ 126999 h 618671"/>
                    <a:gd name="connsiteX2" fmla="*/ 217714 w 957943"/>
                    <a:gd name="connsiteY2" fmla="*/ 29028 h 618671"/>
                    <a:gd name="connsiteX3" fmla="*/ 391886 w 957943"/>
                    <a:gd name="connsiteY3" fmla="*/ 170542 h 618671"/>
                    <a:gd name="connsiteX4" fmla="*/ 381000 w 957943"/>
                    <a:gd name="connsiteY4" fmla="*/ 540657 h 618671"/>
                    <a:gd name="connsiteX5" fmla="*/ 283029 w 957943"/>
                    <a:gd name="connsiteY5" fmla="*/ 584199 h 618671"/>
                    <a:gd name="connsiteX6" fmla="*/ 206829 w 957943"/>
                    <a:gd name="connsiteY6" fmla="*/ 442685 h 618671"/>
                    <a:gd name="connsiteX7" fmla="*/ 326571 w 957943"/>
                    <a:gd name="connsiteY7" fmla="*/ 148771 h 618671"/>
                    <a:gd name="connsiteX8" fmla="*/ 457200 w 957943"/>
                    <a:gd name="connsiteY8" fmla="*/ 7257 h 618671"/>
                    <a:gd name="connsiteX9" fmla="*/ 674914 w 957943"/>
                    <a:gd name="connsiteY9" fmla="*/ 192314 h 618671"/>
                    <a:gd name="connsiteX10" fmla="*/ 729343 w 957943"/>
                    <a:gd name="connsiteY10" fmla="*/ 388257 h 618671"/>
                    <a:gd name="connsiteX11" fmla="*/ 707571 w 957943"/>
                    <a:gd name="connsiteY11" fmla="*/ 551542 h 618671"/>
                    <a:gd name="connsiteX12" fmla="*/ 620486 w 957943"/>
                    <a:gd name="connsiteY12" fmla="*/ 595085 h 618671"/>
                    <a:gd name="connsiteX13" fmla="*/ 533400 w 957943"/>
                    <a:gd name="connsiteY13" fmla="*/ 410028 h 618671"/>
                    <a:gd name="connsiteX14" fmla="*/ 609600 w 957943"/>
                    <a:gd name="connsiteY14" fmla="*/ 192314 h 618671"/>
                    <a:gd name="connsiteX15" fmla="*/ 772886 w 957943"/>
                    <a:gd name="connsiteY15" fmla="*/ 29028 h 618671"/>
                    <a:gd name="connsiteX16" fmla="*/ 925286 w 957943"/>
                    <a:gd name="connsiteY16" fmla="*/ 181428 h 618671"/>
                    <a:gd name="connsiteX17" fmla="*/ 957943 w 957943"/>
                    <a:gd name="connsiteY17" fmla="*/ 279399 h 618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57943" h="618671">
                      <a:moveTo>
                        <a:pt x="0" y="322942"/>
                      </a:moveTo>
                      <a:cubicBezTo>
                        <a:pt x="19957" y="249463"/>
                        <a:pt x="39914" y="175985"/>
                        <a:pt x="76200" y="126999"/>
                      </a:cubicBezTo>
                      <a:cubicBezTo>
                        <a:pt x="112486" y="78013"/>
                        <a:pt x="165100" y="21771"/>
                        <a:pt x="217714" y="29028"/>
                      </a:cubicBezTo>
                      <a:cubicBezTo>
                        <a:pt x="270328" y="36285"/>
                        <a:pt x="364672" y="85271"/>
                        <a:pt x="391886" y="170542"/>
                      </a:cubicBezTo>
                      <a:cubicBezTo>
                        <a:pt x="419100" y="255813"/>
                        <a:pt x="399143" y="471714"/>
                        <a:pt x="381000" y="540657"/>
                      </a:cubicBezTo>
                      <a:cubicBezTo>
                        <a:pt x="362857" y="609600"/>
                        <a:pt x="312057" y="600528"/>
                        <a:pt x="283029" y="584199"/>
                      </a:cubicBezTo>
                      <a:cubicBezTo>
                        <a:pt x="254001" y="567870"/>
                        <a:pt x="199572" y="515256"/>
                        <a:pt x="206829" y="442685"/>
                      </a:cubicBezTo>
                      <a:cubicBezTo>
                        <a:pt x="214086" y="370114"/>
                        <a:pt x="284843" y="221342"/>
                        <a:pt x="326571" y="148771"/>
                      </a:cubicBezTo>
                      <a:cubicBezTo>
                        <a:pt x="368299" y="76200"/>
                        <a:pt x="399143" y="0"/>
                        <a:pt x="457200" y="7257"/>
                      </a:cubicBezTo>
                      <a:cubicBezTo>
                        <a:pt x="515257" y="14514"/>
                        <a:pt x="629557" y="128814"/>
                        <a:pt x="674914" y="192314"/>
                      </a:cubicBezTo>
                      <a:cubicBezTo>
                        <a:pt x="720271" y="255814"/>
                        <a:pt x="723900" y="328386"/>
                        <a:pt x="729343" y="388257"/>
                      </a:cubicBezTo>
                      <a:cubicBezTo>
                        <a:pt x="734786" y="448128"/>
                        <a:pt x="725714" y="517071"/>
                        <a:pt x="707571" y="551542"/>
                      </a:cubicBezTo>
                      <a:cubicBezTo>
                        <a:pt x="689428" y="586013"/>
                        <a:pt x="649514" y="618671"/>
                        <a:pt x="620486" y="595085"/>
                      </a:cubicBezTo>
                      <a:cubicBezTo>
                        <a:pt x="591458" y="571499"/>
                        <a:pt x="535214" y="477156"/>
                        <a:pt x="533400" y="410028"/>
                      </a:cubicBezTo>
                      <a:cubicBezTo>
                        <a:pt x="531586" y="342900"/>
                        <a:pt x="569686" y="255814"/>
                        <a:pt x="609600" y="192314"/>
                      </a:cubicBezTo>
                      <a:cubicBezTo>
                        <a:pt x="649514" y="128814"/>
                        <a:pt x="720272" y="30842"/>
                        <a:pt x="772886" y="29028"/>
                      </a:cubicBezTo>
                      <a:cubicBezTo>
                        <a:pt x="825500" y="27214"/>
                        <a:pt x="894443" y="139700"/>
                        <a:pt x="925286" y="181428"/>
                      </a:cubicBezTo>
                      <a:cubicBezTo>
                        <a:pt x="956129" y="223156"/>
                        <a:pt x="957036" y="251277"/>
                        <a:pt x="957943" y="27939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37657" y="3777344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73828" y="3744687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9" name="Object 9"/>
              <p:cNvGraphicFramePr>
                <a:graphicFrameLocks noChangeAspect="1"/>
              </p:cNvGraphicFramePr>
              <p:nvPr/>
            </p:nvGraphicFramePr>
            <p:xfrm>
              <a:off x="6985908" y="3346216"/>
              <a:ext cx="334963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696" name="Equation" r:id="rId13" imgW="190417" imgH="241195" progId="Equation.DSMT4">
                      <p:embed/>
                    </p:oleObj>
                  </mc:Choice>
                  <mc:Fallback>
                    <p:oleObj name="Equation" r:id="rId13" imgW="190417" imgH="241195" progId="Equation.DSMT4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5908" y="3346216"/>
                            <a:ext cx="334963" cy="425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0" name="Straight Connector 39"/>
              <p:cNvCxnSpPr/>
              <p:nvPr/>
            </p:nvCxnSpPr>
            <p:spPr>
              <a:xfrm>
                <a:off x="6139546" y="3820886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576460" y="3799115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5878289" y="3831772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7837719" y="3810001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7401" name="Object 8"/>
            <p:cNvGraphicFramePr>
              <a:graphicFrameLocks noChangeAspect="1"/>
            </p:cNvGraphicFramePr>
            <p:nvPr/>
          </p:nvGraphicFramePr>
          <p:xfrm>
            <a:off x="4506508" y="3894655"/>
            <a:ext cx="334962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97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508" y="3894655"/>
                          <a:ext cx="334962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2" name="Object 8"/>
            <p:cNvGraphicFramePr>
              <a:graphicFrameLocks noChangeAspect="1"/>
            </p:cNvGraphicFramePr>
            <p:nvPr/>
          </p:nvGraphicFramePr>
          <p:xfrm>
            <a:off x="1807078" y="3872657"/>
            <a:ext cx="3127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98" name="Equation" r:id="rId17" imgW="177646" imgH="228402" progId="Equation.DSMT4">
                    <p:embed/>
                  </p:oleObj>
                </mc:Choice>
                <mc:Fallback>
                  <p:oleObj name="Equation" r:id="rId17" imgW="177646" imgH="228402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7078" y="3872657"/>
                          <a:ext cx="312738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wn Arrow 51"/>
            <p:cNvSpPr/>
            <p:nvPr/>
          </p:nvSpPr>
          <p:spPr>
            <a:xfrm>
              <a:off x="1350486" y="4368560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37690" y="3248984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Normalized low-pass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23183" y="6085345"/>
              <a:ext cx="1398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Final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bandpass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4082406" y="4331201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56370" y="936172"/>
            <a:ext cx="403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 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Bandstop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96093"/>
              </p:ext>
            </p:extLst>
          </p:nvPr>
        </p:nvGraphicFramePr>
        <p:xfrm>
          <a:off x="2625725" y="1541940"/>
          <a:ext cx="2298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2" name="Equation" r:id="rId3" imgW="1308100" imgH="508000" progId="Equation.DSMT4">
                  <p:embed/>
                </p:oleObj>
              </mc:Choice>
              <mc:Fallback>
                <p:oleObj name="Equation" r:id="rId3" imgW="1308100" imgH="508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1541940"/>
                        <a:ext cx="2298700" cy="893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1823" y="1807028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Replace: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133846" y="3918857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0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62195"/>
              </p:ext>
            </p:extLst>
          </p:nvPr>
        </p:nvGraphicFramePr>
        <p:xfrm>
          <a:off x="2625725" y="5695690"/>
          <a:ext cx="3595143" cy="43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3" name="Equation" r:id="rId5" imgW="2108200" imgH="254000" progId="Equation.DSMT4">
                  <p:embed/>
                </p:oleObj>
              </mc:Choice>
              <mc:Fallback>
                <p:oleObj name="Equation" r:id="rId5" imgW="2108200" imgH="254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695690"/>
                        <a:ext cx="3595143" cy="43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05165"/>
              </p:ext>
            </p:extLst>
          </p:nvPr>
        </p:nvGraphicFramePr>
        <p:xfrm>
          <a:off x="5182735" y="1620504"/>
          <a:ext cx="1339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4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735" y="1620504"/>
                        <a:ext cx="1339850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16287" y="2547254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Relative bandwidth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2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19414"/>
              </p:ext>
            </p:extLst>
          </p:nvPr>
        </p:nvGraphicFramePr>
        <p:xfrm>
          <a:off x="6836455" y="1786606"/>
          <a:ext cx="1317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5" name="Equation" r:id="rId9" imgW="748975" imgH="266584" progId="Equation.DSMT4">
                  <p:embed/>
                </p:oleObj>
              </mc:Choice>
              <mc:Fallback>
                <p:oleObj name="Equation" r:id="rId9" imgW="748975" imgH="266584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455" y="1786606"/>
                        <a:ext cx="1317625" cy="468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698" y="6229777"/>
            <a:ext cx="820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(Negative values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in the normalized prototype (red color) have been converted to positive values.)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720" y="3211439"/>
            <a:ext cx="3940175" cy="2333373"/>
            <a:chOff x="217720" y="3211439"/>
            <a:chExt cx="3940175" cy="2333373"/>
          </a:xfrm>
        </p:grpSpPr>
        <p:pic>
          <p:nvPicPr>
            <p:cNvPr id="174093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7720" y="3211439"/>
              <a:ext cx="3940175" cy="2084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2710541" y="3559629"/>
              <a:ext cx="206830" cy="31568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950027" y="3712029"/>
              <a:ext cx="206830" cy="31568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476904" y="4610501"/>
              <a:ext cx="323020" cy="1102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58179" y="4724401"/>
              <a:ext cx="323020" cy="110233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945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890403"/>
                </p:ext>
              </p:extLst>
            </p:nvPr>
          </p:nvGraphicFramePr>
          <p:xfrm>
            <a:off x="2372895" y="3434966"/>
            <a:ext cx="3540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36" name="Equation" r:id="rId12" imgW="353599" imgH="219475" progId="Equation.DSMT4">
                    <p:embed/>
                  </p:oleObj>
                </mc:Choice>
                <mc:Fallback>
                  <p:oleObj name="Equation" r:id="rId12" imgW="353599" imgH="219475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895" y="3434966"/>
                          <a:ext cx="354013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505136" y="5267813"/>
              <a:ext cx="1308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Cutoff frequency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38841" y="3212605"/>
            <a:ext cx="4061688" cy="2419729"/>
            <a:chOff x="4838841" y="3212605"/>
            <a:chExt cx="4061688" cy="2419729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6837028" y="3461916"/>
              <a:ext cx="65315" cy="326571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7566371" y="3461915"/>
              <a:ext cx="65315" cy="32657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9450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38841" y="3212605"/>
              <a:ext cx="4061688" cy="241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" name="Straight Arrow Connector 25"/>
            <p:cNvCxnSpPr/>
            <p:nvPr/>
          </p:nvCxnSpPr>
          <p:spPr>
            <a:xfrm flipH="1" flipV="1">
              <a:off x="7878726" y="4529470"/>
              <a:ext cx="198475" cy="24431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293468" y="4529470"/>
              <a:ext cx="229117" cy="219571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071460" y="1719943"/>
            <a:ext cx="5279118" cy="3940422"/>
            <a:chOff x="2071460" y="1719943"/>
            <a:chExt cx="5279118" cy="39404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683328" y="4623708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298371" y="1719943"/>
              <a:ext cx="0" cy="3415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1" name="Object 2"/>
            <p:cNvGraphicFramePr>
              <a:graphicFrameLocks noChangeAspect="1"/>
            </p:cNvGraphicFramePr>
            <p:nvPr/>
          </p:nvGraphicFramePr>
          <p:xfrm>
            <a:off x="7080703" y="4515985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83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0703" y="4515985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2" name="Object 2"/>
            <p:cNvGraphicFramePr>
              <a:graphicFrameLocks noChangeAspect="1"/>
            </p:cNvGraphicFramePr>
            <p:nvPr/>
          </p:nvGraphicFramePr>
          <p:xfrm>
            <a:off x="2193924" y="2739572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84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924" y="2739572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2"/>
            <p:cNvGraphicFramePr>
              <a:graphicFrameLocks noChangeAspect="1"/>
            </p:cNvGraphicFramePr>
            <p:nvPr/>
          </p:nvGraphicFramePr>
          <p:xfrm>
            <a:off x="2071460" y="4461329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85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460" y="4461329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2"/>
            <p:cNvGraphicFramePr>
              <a:graphicFrameLocks noChangeAspect="1"/>
            </p:cNvGraphicFramePr>
            <p:nvPr/>
          </p:nvGraphicFramePr>
          <p:xfrm>
            <a:off x="5173324" y="4875688"/>
            <a:ext cx="3365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86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324" y="4875688"/>
                          <a:ext cx="3365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5319028" y="4471308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 flipH="1">
              <a:off x="3657600" y="1915885"/>
              <a:ext cx="3009900" cy="2686052"/>
            </a:xfrm>
            <a:custGeom>
              <a:avLst/>
              <a:gdLst>
                <a:gd name="connsiteX0" fmla="*/ 0 w 2852057"/>
                <a:gd name="connsiteY0" fmla="*/ 2046515 h 2046515"/>
                <a:gd name="connsiteX1" fmla="*/ 566057 w 2852057"/>
                <a:gd name="connsiteY1" fmla="*/ 1959429 h 2046515"/>
                <a:gd name="connsiteX2" fmla="*/ 1208314 w 2852057"/>
                <a:gd name="connsiteY2" fmla="*/ 1752600 h 2046515"/>
                <a:gd name="connsiteX3" fmla="*/ 1752600 w 2852057"/>
                <a:gd name="connsiteY3" fmla="*/ 1382486 h 2046515"/>
                <a:gd name="connsiteX4" fmla="*/ 2188028 w 2852057"/>
                <a:gd name="connsiteY4" fmla="*/ 947057 h 2046515"/>
                <a:gd name="connsiteX5" fmla="*/ 2852057 w 2852057"/>
                <a:gd name="connsiteY5" fmla="*/ 0 h 2046515"/>
                <a:gd name="connsiteX0" fmla="*/ 0 w 2963636"/>
                <a:gd name="connsiteY0" fmla="*/ 2207533 h 2207533"/>
                <a:gd name="connsiteX1" fmla="*/ 566057 w 2963636"/>
                <a:gd name="connsiteY1" fmla="*/ 2120447 h 2207533"/>
                <a:gd name="connsiteX2" fmla="*/ 1208314 w 2963636"/>
                <a:gd name="connsiteY2" fmla="*/ 1913618 h 2207533"/>
                <a:gd name="connsiteX3" fmla="*/ 1752600 w 2963636"/>
                <a:gd name="connsiteY3" fmla="*/ 1543504 h 2207533"/>
                <a:gd name="connsiteX4" fmla="*/ 2188028 w 2963636"/>
                <a:gd name="connsiteY4" fmla="*/ 1108075 h 2207533"/>
                <a:gd name="connsiteX5" fmla="*/ 2852057 w 2963636"/>
                <a:gd name="connsiteY5" fmla="*/ 161018 h 2207533"/>
                <a:gd name="connsiteX6" fmla="*/ 2857500 w 2963636"/>
                <a:gd name="connsiteY6" fmla="*/ 141967 h 2207533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852057 w 3009900"/>
                <a:gd name="connsiteY5" fmla="*/ 639537 h 2686052"/>
                <a:gd name="connsiteX6" fmla="*/ 3009900 w 3009900"/>
                <a:gd name="connsiteY6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596243 w 3009900"/>
                <a:gd name="connsiteY5" fmla="*/ 1034144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275114 w 3009900"/>
                <a:gd name="connsiteY4" fmla="*/ 1575708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294164 w 3009900"/>
                <a:gd name="connsiteY4" fmla="*/ 1604283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900" h="2686052">
                  <a:moveTo>
                    <a:pt x="0" y="2686052"/>
                  </a:moveTo>
                  <a:cubicBezTo>
                    <a:pt x="182335" y="2667002"/>
                    <a:pt x="364671" y="2647952"/>
                    <a:pt x="566057" y="2598966"/>
                  </a:cubicBezTo>
                  <a:cubicBezTo>
                    <a:pt x="767443" y="2549980"/>
                    <a:pt x="1008743" y="2482851"/>
                    <a:pt x="1208314" y="2392137"/>
                  </a:cubicBezTo>
                  <a:cubicBezTo>
                    <a:pt x="1407885" y="2301423"/>
                    <a:pt x="1582510" y="2185990"/>
                    <a:pt x="1763485" y="2054681"/>
                  </a:cubicBezTo>
                  <a:cubicBezTo>
                    <a:pt x="1944460" y="1923372"/>
                    <a:pt x="2149928" y="1758044"/>
                    <a:pt x="2294164" y="1604283"/>
                  </a:cubicBezTo>
                  <a:cubicBezTo>
                    <a:pt x="2438400" y="1450522"/>
                    <a:pt x="2535918" y="1292906"/>
                    <a:pt x="2628900" y="1132115"/>
                  </a:cubicBezTo>
                  <a:cubicBezTo>
                    <a:pt x="2721882" y="971324"/>
                    <a:pt x="2788557" y="828223"/>
                    <a:pt x="2852057" y="639537"/>
                  </a:cubicBezTo>
                  <a:cubicBezTo>
                    <a:pt x="2915557" y="450851"/>
                    <a:pt x="3008766" y="3969"/>
                    <a:pt x="300990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90206" y="4231827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5" name="Object 2"/>
            <p:cNvGraphicFramePr>
              <a:graphicFrameLocks noChangeAspect="1"/>
            </p:cNvGraphicFramePr>
            <p:nvPr/>
          </p:nvGraphicFramePr>
          <p:xfrm>
            <a:off x="2578681" y="4077356"/>
            <a:ext cx="519112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87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681" y="4077356"/>
                          <a:ext cx="519112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flipV="1">
              <a:off x="5312228" y="2340429"/>
              <a:ext cx="0" cy="16763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34049" y="295002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7002" y="3739242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37388" y="4156985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1120" y="5352588"/>
              <a:ext cx="1494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Cutoff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37662" y="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 Types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3544" y="859972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High-pass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3828" y="718458"/>
            <a:ext cx="2849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Verification of mapping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5319729" y="1401958"/>
          <a:ext cx="2343831" cy="36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89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29" y="1401958"/>
                        <a:ext cx="2343831" cy="3637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6"/>
          <p:cNvGraphicFramePr>
            <a:graphicFrameLocks noChangeAspect="1"/>
          </p:cNvGraphicFramePr>
          <p:nvPr/>
        </p:nvGraphicFramePr>
        <p:xfrm>
          <a:off x="5348967" y="2403475"/>
          <a:ext cx="2290763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0" name="Equation" r:id="rId5" imgW="1384300" imgH="2590800" progId="Equation.DSMT4">
                  <p:embed/>
                </p:oleObj>
              </mc:Choice>
              <mc:Fallback>
                <p:oleObj name="Equation" r:id="rId5" imgW="1384300" imgH="2590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967" y="2403475"/>
                        <a:ext cx="2290763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6"/>
          <p:cNvGraphicFramePr>
            <a:graphicFrameLocks noChangeAspect="1"/>
          </p:cNvGraphicFramePr>
          <p:nvPr/>
        </p:nvGraphicFramePr>
        <p:xfrm>
          <a:off x="1227361" y="1365366"/>
          <a:ext cx="2277835" cy="35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1" name="Equation" r:id="rId7" imgW="1460500" imgH="228600" progId="Equation.DSMT4">
                  <p:embed/>
                </p:oleObj>
              </mc:Choice>
              <mc:Fallback>
                <p:oleObj name="Equation" r:id="rId7" imgW="14605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361" y="1365366"/>
                        <a:ext cx="2277835" cy="35661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6"/>
          <p:cNvGraphicFramePr>
            <a:graphicFrameLocks noChangeAspect="1"/>
          </p:cNvGraphicFramePr>
          <p:nvPr/>
        </p:nvGraphicFramePr>
        <p:xfrm>
          <a:off x="1576631" y="1963598"/>
          <a:ext cx="1406071" cy="28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2" name="Equation" r:id="rId9" imgW="863225" imgH="177723" progId="Equation.DSMT4">
                  <p:embed/>
                </p:oleObj>
              </mc:Choice>
              <mc:Fallback>
                <p:oleObj name="Equation" r:id="rId9" imgW="863225" imgH="177723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631" y="1963598"/>
                        <a:ext cx="1406071" cy="28974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6"/>
          <p:cNvGraphicFramePr>
            <a:graphicFrameLocks noChangeAspect="1"/>
          </p:cNvGraphicFramePr>
          <p:nvPr/>
        </p:nvGraphicFramePr>
        <p:xfrm>
          <a:off x="5843810" y="2002986"/>
          <a:ext cx="1373414" cy="28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3" name="Equation" r:id="rId11" imgW="863225" imgH="177723" progId="Equation.DSMT4">
                  <p:embed/>
                </p:oleObj>
              </mc:Choice>
              <mc:Fallback>
                <p:oleObj name="Equation" r:id="rId11" imgW="863225" imgH="17772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810" y="2002986"/>
                        <a:ext cx="1373414" cy="28301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2" name="Object 7"/>
          <p:cNvGraphicFramePr>
            <a:graphicFrameLocks noChangeAspect="1"/>
          </p:cNvGraphicFramePr>
          <p:nvPr/>
        </p:nvGraphicFramePr>
        <p:xfrm>
          <a:off x="1016455" y="2414358"/>
          <a:ext cx="2290763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4" name="Equation" r:id="rId12" imgW="1384300" imgH="2590800" progId="Equation.DSMT4">
                  <p:embed/>
                </p:oleObj>
              </mc:Choice>
              <mc:Fallback>
                <p:oleObj name="Equation" r:id="rId12" imgW="1384300" imgH="2590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55" y="2414358"/>
                        <a:ext cx="2290763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1250294" y="2156162"/>
          <a:ext cx="6757925" cy="88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3" name="Equation" r:id="rId3" imgW="4279900" imgH="558800" progId="Equation.DSMT4">
                  <p:embed/>
                </p:oleObj>
              </mc:Choice>
              <mc:Fallback>
                <p:oleObj name="Equation" r:id="rId3" imgW="4279900" imgH="558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294" y="2156162"/>
                        <a:ext cx="6757925" cy="884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1665514" y="4530434"/>
            <a:ext cx="1447799" cy="317500"/>
            <a:chOff x="1937657" y="3616034"/>
            <a:chExt cx="1447799" cy="317500"/>
          </a:xfrm>
        </p:grpSpPr>
        <p:sp>
          <p:nvSpPr>
            <p:cNvPr id="36" name="Freeform 35"/>
            <p:cNvSpPr/>
            <p:nvPr/>
          </p:nvSpPr>
          <p:spPr>
            <a:xfrm>
              <a:off x="2435059" y="361603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937657" y="3777344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73828" y="3744687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5112" name="Object 6"/>
          <p:cNvGraphicFramePr>
            <a:graphicFrameLocks noChangeAspect="1"/>
          </p:cNvGraphicFramePr>
          <p:nvPr/>
        </p:nvGraphicFramePr>
        <p:xfrm>
          <a:off x="2205718" y="4989060"/>
          <a:ext cx="312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4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718" y="4989060"/>
                        <a:ext cx="3127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267199" y="4593771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51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68370"/>
              </p:ext>
            </p:extLst>
          </p:nvPr>
        </p:nvGraphicFramePr>
        <p:xfrm>
          <a:off x="2921430" y="5178619"/>
          <a:ext cx="28575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5" name="Equation" r:id="rId7" imgW="1625600" imgH="431800" progId="Equation.DSMT4">
                  <p:embed/>
                </p:oleObj>
              </mc:Choice>
              <mc:Fallback>
                <p:oleObj name="Equation" r:id="rId7" imgW="1625600" imgH="431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30" y="5178619"/>
                        <a:ext cx="2857500" cy="757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6"/>
          <p:cNvGraphicFramePr>
            <a:graphicFrameLocks noChangeAspect="1"/>
          </p:cNvGraphicFramePr>
          <p:nvPr/>
        </p:nvGraphicFramePr>
        <p:xfrm>
          <a:off x="3355068" y="1100863"/>
          <a:ext cx="2298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6" name="Equation" r:id="rId9" imgW="1308100" imgH="508000" progId="Equation.DSMT4">
                  <p:embed/>
                </p:oleObj>
              </mc:Choice>
              <mc:Fallback>
                <p:oleObj name="Equation" r:id="rId9" imgW="1308100" imgH="508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068" y="1100863"/>
                        <a:ext cx="2298700" cy="893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7"/>
          <p:cNvGraphicFramePr>
            <a:graphicFrameLocks noChangeAspect="1"/>
          </p:cNvGraphicFramePr>
          <p:nvPr/>
        </p:nvGraphicFramePr>
        <p:xfrm>
          <a:off x="2407558" y="3186378"/>
          <a:ext cx="4079870" cy="78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57" name="Equation" r:id="rId11" imgW="2514600" imgH="482600" progId="Equation.DSMT4">
                  <p:embed/>
                </p:oleObj>
              </mc:Choice>
              <mc:Fallback>
                <p:oleObj name="Equation" r:id="rId11" imgW="2514600" imgH="482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558" y="3186378"/>
                        <a:ext cx="4079870" cy="785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11086" y="332014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04118" y="4010478"/>
            <a:ext cx="2503715" cy="1457325"/>
            <a:chOff x="5606146" y="3346450"/>
            <a:chExt cx="2503715" cy="1457325"/>
          </a:xfrm>
        </p:grpSpPr>
        <p:grpSp>
          <p:nvGrpSpPr>
            <p:cNvPr id="32" name="Group 49"/>
            <p:cNvGrpSpPr/>
            <p:nvPr/>
          </p:nvGrpSpPr>
          <p:grpSpPr>
            <a:xfrm rot="16200000">
              <a:off x="6683829" y="3623025"/>
              <a:ext cx="359230" cy="1469571"/>
              <a:chOff x="6114800" y="3179669"/>
              <a:chExt cx="359230" cy="1469571"/>
            </a:xfrm>
          </p:grpSpPr>
          <p:grpSp>
            <p:nvGrpSpPr>
              <p:cNvPr id="51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54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/>
              <p:cNvCxnSpPr/>
              <p:nvPr/>
            </p:nvCxnSpPr>
            <p:spPr>
              <a:xfrm rot="5400000">
                <a:off x="5988776" y="3491741"/>
                <a:ext cx="6241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944873" y="4294254"/>
                <a:ext cx="7099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6"/>
            <p:cNvGraphicFramePr>
              <a:graphicFrameLocks noChangeAspect="1"/>
            </p:cNvGraphicFramePr>
            <p:nvPr/>
          </p:nvGraphicFramePr>
          <p:xfrm>
            <a:off x="6886575" y="4379913"/>
            <a:ext cx="3587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758" name="Equation" r:id="rId13" imgW="203112" imgH="241195" progId="Equation.DSMT4">
                    <p:embed/>
                  </p:oleObj>
                </mc:Choice>
                <mc:Fallback>
                  <p:oleObj name="Equation" r:id="rId13" imgW="203112" imgH="241195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575" y="4379913"/>
                          <a:ext cx="3587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Group 41"/>
            <p:cNvGrpSpPr/>
            <p:nvPr/>
          </p:nvGrpSpPr>
          <p:grpSpPr>
            <a:xfrm>
              <a:off x="6139544" y="3670462"/>
              <a:ext cx="1447799" cy="317500"/>
              <a:chOff x="1937657" y="3616034"/>
              <a:chExt cx="1447799" cy="31750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5" name="Object 9"/>
            <p:cNvGraphicFramePr>
              <a:graphicFrameLocks noChangeAspect="1"/>
            </p:cNvGraphicFramePr>
            <p:nvPr/>
          </p:nvGraphicFramePr>
          <p:xfrm>
            <a:off x="6985000" y="3346450"/>
            <a:ext cx="33655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759" name="Equation" r:id="rId15" imgW="190417" imgH="241195" progId="Equation.DSMT4">
                    <p:embed/>
                  </p:oleObj>
                </mc:Choice>
                <mc:Fallback>
                  <p:oleObj name="Equation" r:id="rId15" imgW="190417" imgH="241195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0" y="3346450"/>
                          <a:ext cx="33655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Connector 36"/>
            <p:cNvCxnSpPr/>
            <p:nvPr/>
          </p:nvCxnSpPr>
          <p:spPr>
            <a:xfrm>
              <a:off x="6139546" y="3820886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576460" y="3799115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5878289" y="3831772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7837719" y="3810001"/>
              <a:ext cx="0" cy="54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852058" y="587828"/>
            <a:ext cx="329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Transformation of elements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1913" y="6105038"/>
            <a:ext cx="7135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need to add factors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(multiply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divide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5111" name="Object 6"/>
          <p:cNvGraphicFramePr>
            <a:graphicFrameLocks noChangeAspect="1"/>
          </p:cNvGraphicFramePr>
          <p:nvPr/>
        </p:nvGraphicFramePr>
        <p:xfrm>
          <a:off x="1103747" y="1963457"/>
          <a:ext cx="6779344" cy="87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5" name="Equation" r:id="rId3" imgW="4343400" imgH="558800" progId="Equation.DSMT4">
                  <p:embed/>
                </p:oleObj>
              </mc:Choice>
              <mc:Fallback>
                <p:oleObj name="Equation" r:id="rId3" imgW="4343400" imgH="558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747" y="1963457"/>
                        <a:ext cx="6779344" cy="874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69251"/>
              </p:ext>
            </p:extLst>
          </p:nvPr>
        </p:nvGraphicFramePr>
        <p:xfrm>
          <a:off x="2193925" y="4681039"/>
          <a:ext cx="3349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6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681039"/>
                        <a:ext cx="3349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4267199" y="4285297"/>
            <a:ext cx="370114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51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631"/>
              </p:ext>
            </p:extLst>
          </p:nvPr>
        </p:nvGraphicFramePr>
        <p:xfrm>
          <a:off x="3012735" y="4825807"/>
          <a:ext cx="28575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7" name="Equation" r:id="rId7" imgW="1625600" imgH="431800" progId="Equation.DSMT4">
                  <p:embed/>
                </p:oleObj>
              </mc:Choice>
              <mc:Fallback>
                <p:oleObj name="Equation" r:id="rId7" imgW="1625600" imgH="431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735" y="4825807"/>
                        <a:ext cx="2857500" cy="757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6"/>
          <p:cNvGraphicFramePr>
            <a:graphicFrameLocks noChangeAspect="1"/>
          </p:cNvGraphicFramePr>
          <p:nvPr/>
        </p:nvGraphicFramePr>
        <p:xfrm>
          <a:off x="3376839" y="802366"/>
          <a:ext cx="2298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8" name="Equation" r:id="rId9" imgW="1308100" imgH="508000" progId="Equation.DSMT4">
                  <p:embed/>
                </p:oleObj>
              </mc:Choice>
              <mc:Fallback>
                <p:oleObj name="Equation" r:id="rId9" imgW="1308100" imgH="5080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839" y="802366"/>
                        <a:ext cx="2298700" cy="893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7"/>
          <p:cNvGraphicFramePr>
            <a:graphicFrameLocks noChangeAspect="1"/>
          </p:cNvGraphicFramePr>
          <p:nvPr/>
        </p:nvGraphicFramePr>
        <p:xfrm>
          <a:off x="2363788" y="3174545"/>
          <a:ext cx="4123639" cy="77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79" name="Equation" r:id="rId11" imgW="2565400" imgH="482600" progId="Equation.DSMT4">
                  <p:embed/>
                </p:oleObj>
              </mc:Choice>
              <mc:Fallback>
                <p:oleObj name="Equation" r:id="rId11" imgW="2565400" imgH="482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174545"/>
                        <a:ext cx="4123639" cy="779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11086" y="332014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49"/>
          <p:cNvGrpSpPr/>
          <p:nvPr/>
        </p:nvGrpSpPr>
        <p:grpSpPr>
          <a:xfrm rot="16200000">
            <a:off x="2195947" y="3854569"/>
            <a:ext cx="359230" cy="1173307"/>
            <a:chOff x="6114800" y="3292184"/>
            <a:chExt cx="359230" cy="1173307"/>
          </a:xfrm>
        </p:grpSpPr>
        <p:grpSp>
          <p:nvGrpSpPr>
            <p:cNvPr id="45" name="Group 24"/>
            <p:cNvGrpSpPr/>
            <p:nvPr/>
          </p:nvGrpSpPr>
          <p:grpSpPr>
            <a:xfrm>
              <a:off x="6114800" y="3813709"/>
              <a:ext cx="359230" cy="119743"/>
              <a:chOff x="5486399" y="2514600"/>
              <a:chExt cx="359230" cy="119743"/>
            </a:xfrm>
          </p:grpSpPr>
          <p:cxnSp>
            <p:nvCxnSpPr>
              <p:cNvPr id="48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6300848" y="3292184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299859" y="3939267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812972" y="4250720"/>
            <a:ext cx="2156677" cy="931515"/>
            <a:chOff x="5399315" y="3851623"/>
            <a:chExt cx="2156677" cy="931515"/>
          </a:xfrm>
        </p:grpSpPr>
        <p:grpSp>
          <p:nvGrpSpPr>
            <p:cNvPr id="57" name="Group 49"/>
            <p:cNvGrpSpPr/>
            <p:nvPr/>
          </p:nvGrpSpPr>
          <p:grpSpPr>
            <a:xfrm rot="16200000">
              <a:off x="6789724" y="3444584"/>
              <a:ext cx="359230" cy="1173307"/>
              <a:chOff x="6114800" y="3292184"/>
              <a:chExt cx="359230" cy="1173307"/>
            </a:xfrm>
          </p:grpSpPr>
          <p:grpSp>
            <p:nvGrpSpPr>
              <p:cNvPr id="64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67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299859" y="3939267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8" name="Object 6"/>
            <p:cNvGraphicFramePr>
              <a:graphicFrameLocks noChangeAspect="1"/>
            </p:cNvGraphicFramePr>
            <p:nvPr/>
          </p:nvGraphicFramePr>
          <p:xfrm>
            <a:off x="6788150" y="4379913"/>
            <a:ext cx="3365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80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150" y="4379913"/>
                          <a:ext cx="3365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" name="Group 41"/>
            <p:cNvGrpSpPr/>
            <p:nvPr/>
          </p:nvGrpSpPr>
          <p:grpSpPr>
            <a:xfrm>
              <a:off x="5399315" y="3899063"/>
              <a:ext cx="1447799" cy="317500"/>
              <a:chOff x="1937657" y="3616034"/>
              <a:chExt cx="1447799" cy="317500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0" name="Object 9"/>
            <p:cNvGraphicFramePr>
              <a:graphicFrameLocks noChangeAspect="1"/>
            </p:cNvGraphicFramePr>
            <p:nvPr/>
          </p:nvGraphicFramePr>
          <p:xfrm>
            <a:off x="5940425" y="4379913"/>
            <a:ext cx="31432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81" name="Equation" r:id="rId15" imgW="177646" imgH="228402" progId="Equation.DSMT4">
                    <p:embed/>
                  </p:oleObj>
                </mc:Choice>
                <mc:Fallback>
                  <p:oleObj name="Equation" r:id="rId15" imgW="177646" imgH="228402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4379913"/>
                          <a:ext cx="31432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941913" y="5994868"/>
            <a:ext cx="7135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need to add factors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impedance scaling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(multiply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divide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37246" y="0"/>
            <a:ext cx="703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Frequency Transformation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37290"/>
              </p:ext>
            </p:extLst>
          </p:nvPr>
        </p:nvGraphicFramePr>
        <p:xfrm>
          <a:off x="6577013" y="2224088"/>
          <a:ext cx="1604962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2" name="Equation" r:id="rId3" imgW="914400" imgH="2260440" progId="Equation.DSMT4">
                  <p:embed/>
                </p:oleObj>
              </mc:Choice>
              <mc:Fallback>
                <p:oleObj name="Equation" r:id="rId3" imgW="914400" imgH="22604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224088"/>
                        <a:ext cx="1604962" cy="3967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46714" y="82731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014" y="1306284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low-pass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Bandstop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396" name="Object 6"/>
          <p:cNvGraphicFramePr>
            <a:graphicFrameLocks noChangeAspect="1"/>
          </p:cNvGraphicFramePr>
          <p:nvPr/>
        </p:nvGraphicFramePr>
        <p:xfrm>
          <a:off x="3105150" y="1858963"/>
          <a:ext cx="22971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3" name="Equation" r:id="rId5" imgW="1308100" imgH="508000" progId="Equation.DSMT4">
                  <p:embed/>
                </p:oleObj>
              </mc:Choice>
              <mc:Fallback>
                <p:oleObj name="Equation" r:id="rId5" imgW="1308100" imgH="508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858963"/>
                        <a:ext cx="2297113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487684" y="3259336"/>
            <a:ext cx="4986961" cy="3202649"/>
            <a:chOff x="304804" y="3183726"/>
            <a:chExt cx="4986961" cy="3202649"/>
          </a:xfrm>
        </p:grpSpPr>
        <p:grpSp>
          <p:nvGrpSpPr>
            <p:cNvPr id="3" name="Group 41"/>
            <p:cNvGrpSpPr/>
            <p:nvPr/>
          </p:nvGrpSpPr>
          <p:grpSpPr>
            <a:xfrm>
              <a:off x="878762" y="3606347"/>
              <a:ext cx="1447799" cy="317500"/>
              <a:chOff x="1937657" y="3616034"/>
              <a:chExt cx="1447799" cy="3175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435059" y="3616034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937657" y="3777344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73828" y="3744687"/>
                <a:ext cx="5116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9"/>
            <p:cNvGrpSpPr/>
            <p:nvPr/>
          </p:nvGrpSpPr>
          <p:grpSpPr>
            <a:xfrm rot="16200000">
              <a:off x="4185053" y="3140985"/>
              <a:ext cx="359230" cy="1173308"/>
              <a:chOff x="6114800" y="3292184"/>
              <a:chExt cx="359230" cy="1173308"/>
            </a:xfrm>
          </p:grpSpPr>
          <p:grpSp>
            <p:nvGrpSpPr>
              <p:cNvPr id="5" name="Group 24"/>
              <p:cNvGrpSpPr/>
              <p:nvPr/>
            </p:nvGrpSpPr>
            <p:grpSpPr>
              <a:xfrm>
                <a:off x="6114800" y="3813709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17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300848" y="3292184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11891" y="3939268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8"/>
            <p:cNvGrpSpPr/>
            <p:nvPr/>
          </p:nvGrpSpPr>
          <p:grpSpPr>
            <a:xfrm>
              <a:off x="3135088" y="5216773"/>
              <a:ext cx="2156677" cy="932641"/>
              <a:chOff x="5399315" y="3851623"/>
              <a:chExt cx="2156677" cy="932641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>
                <a:off x="6789724" y="3444584"/>
                <a:ext cx="359230" cy="1173307"/>
                <a:chOff x="6114800" y="3292184"/>
                <a:chExt cx="359230" cy="1173307"/>
              </a:xfrm>
            </p:grpSpPr>
            <p:grpSp>
              <p:nvGrpSpPr>
                <p:cNvPr id="9" name="Group 24"/>
                <p:cNvGrpSpPr/>
                <p:nvPr/>
              </p:nvGrpSpPr>
              <p:grpSpPr>
                <a:xfrm>
                  <a:off x="6114800" y="3813709"/>
                  <a:ext cx="359230" cy="119743"/>
                  <a:chOff x="5486399" y="2514600"/>
                  <a:chExt cx="359230" cy="119743"/>
                </a:xfrm>
              </p:grpSpPr>
              <p:cxnSp>
                <p:nvCxnSpPr>
                  <p:cNvPr id="33" name="Straight Connector 21"/>
                  <p:cNvCxnSpPr/>
                  <p:nvPr/>
                </p:nvCxnSpPr>
                <p:spPr>
                  <a:xfrm>
                    <a:off x="5486400" y="2514600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5486399" y="2634343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300848" y="3292184"/>
                  <a:ext cx="0" cy="5116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99859" y="3939267"/>
                  <a:ext cx="0" cy="526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4" name="Object 6"/>
              <p:cNvGraphicFramePr>
                <a:graphicFrameLocks noChangeAspect="1"/>
              </p:cNvGraphicFramePr>
              <p:nvPr/>
            </p:nvGraphicFramePr>
            <p:xfrm>
              <a:off x="6788150" y="4379452"/>
              <a:ext cx="336550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844" name="Equation" r:id="rId7" imgW="190500" imgH="228600" progId="Equation.DSMT4">
                      <p:embed/>
                    </p:oleObj>
                  </mc:Choice>
                  <mc:Fallback>
                    <p:oleObj name="Equation" r:id="rId7" imgW="190500" imgH="228600" progId="Equation.DSMT4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8150" y="4379452"/>
                            <a:ext cx="336550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41"/>
              <p:cNvGrpSpPr/>
              <p:nvPr/>
            </p:nvGrpSpPr>
            <p:grpSpPr>
              <a:xfrm>
                <a:off x="5399315" y="3899063"/>
                <a:ext cx="1447799" cy="317500"/>
                <a:chOff x="1937657" y="3616034"/>
                <a:chExt cx="1447799" cy="31750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435059" y="3616034"/>
                  <a:ext cx="435429" cy="317500"/>
                </a:xfrm>
                <a:custGeom>
                  <a:avLst/>
                  <a:gdLst>
                    <a:gd name="connsiteX0" fmla="*/ 0 w 957943"/>
                    <a:gd name="connsiteY0" fmla="*/ 322942 h 618671"/>
                    <a:gd name="connsiteX1" fmla="*/ 76200 w 957943"/>
                    <a:gd name="connsiteY1" fmla="*/ 126999 h 618671"/>
                    <a:gd name="connsiteX2" fmla="*/ 217714 w 957943"/>
                    <a:gd name="connsiteY2" fmla="*/ 29028 h 618671"/>
                    <a:gd name="connsiteX3" fmla="*/ 391886 w 957943"/>
                    <a:gd name="connsiteY3" fmla="*/ 170542 h 618671"/>
                    <a:gd name="connsiteX4" fmla="*/ 381000 w 957943"/>
                    <a:gd name="connsiteY4" fmla="*/ 540657 h 618671"/>
                    <a:gd name="connsiteX5" fmla="*/ 283029 w 957943"/>
                    <a:gd name="connsiteY5" fmla="*/ 584199 h 618671"/>
                    <a:gd name="connsiteX6" fmla="*/ 206829 w 957943"/>
                    <a:gd name="connsiteY6" fmla="*/ 442685 h 618671"/>
                    <a:gd name="connsiteX7" fmla="*/ 326571 w 957943"/>
                    <a:gd name="connsiteY7" fmla="*/ 148771 h 618671"/>
                    <a:gd name="connsiteX8" fmla="*/ 457200 w 957943"/>
                    <a:gd name="connsiteY8" fmla="*/ 7257 h 618671"/>
                    <a:gd name="connsiteX9" fmla="*/ 674914 w 957943"/>
                    <a:gd name="connsiteY9" fmla="*/ 192314 h 618671"/>
                    <a:gd name="connsiteX10" fmla="*/ 729343 w 957943"/>
                    <a:gd name="connsiteY10" fmla="*/ 388257 h 618671"/>
                    <a:gd name="connsiteX11" fmla="*/ 707571 w 957943"/>
                    <a:gd name="connsiteY11" fmla="*/ 551542 h 618671"/>
                    <a:gd name="connsiteX12" fmla="*/ 620486 w 957943"/>
                    <a:gd name="connsiteY12" fmla="*/ 595085 h 618671"/>
                    <a:gd name="connsiteX13" fmla="*/ 533400 w 957943"/>
                    <a:gd name="connsiteY13" fmla="*/ 410028 h 618671"/>
                    <a:gd name="connsiteX14" fmla="*/ 609600 w 957943"/>
                    <a:gd name="connsiteY14" fmla="*/ 192314 h 618671"/>
                    <a:gd name="connsiteX15" fmla="*/ 772886 w 957943"/>
                    <a:gd name="connsiteY15" fmla="*/ 29028 h 618671"/>
                    <a:gd name="connsiteX16" fmla="*/ 925286 w 957943"/>
                    <a:gd name="connsiteY16" fmla="*/ 181428 h 618671"/>
                    <a:gd name="connsiteX17" fmla="*/ 957943 w 957943"/>
                    <a:gd name="connsiteY17" fmla="*/ 279399 h 618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57943" h="618671">
                      <a:moveTo>
                        <a:pt x="0" y="322942"/>
                      </a:moveTo>
                      <a:cubicBezTo>
                        <a:pt x="19957" y="249463"/>
                        <a:pt x="39914" y="175985"/>
                        <a:pt x="76200" y="126999"/>
                      </a:cubicBezTo>
                      <a:cubicBezTo>
                        <a:pt x="112486" y="78013"/>
                        <a:pt x="165100" y="21771"/>
                        <a:pt x="217714" y="29028"/>
                      </a:cubicBezTo>
                      <a:cubicBezTo>
                        <a:pt x="270328" y="36285"/>
                        <a:pt x="364672" y="85271"/>
                        <a:pt x="391886" y="170542"/>
                      </a:cubicBezTo>
                      <a:cubicBezTo>
                        <a:pt x="419100" y="255813"/>
                        <a:pt x="399143" y="471714"/>
                        <a:pt x="381000" y="540657"/>
                      </a:cubicBezTo>
                      <a:cubicBezTo>
                        <a:pt x="362857" y="609600"/>
                        <a:pt x="312057" y="600528"/>
                        <a:pt x="283029" y="584199"/>
                      </a:cubicBezTo>
                      <a:cubicBezTo>
                        <a:pt x="254001" y="567870"/>
                        <a:pt x="199572" y="515256"/>
                        <a:pt x="206829" y="442685"/>
                      </a:cubicBezTo>
                      <a:cubicBezTo>
                        <a:pt x="214086" y="370114"/>
                        <a:pt x="284843" y="221342"/>
                        <a:pt x="326571" y="148771"/>
                      </a:cubicBezTo>
                      <a:cubicBezTo>
                        <a:pt x="368299" y="76200"/>
                        <a:pt x="399143" y="0"/>
                        <a:pt x="457200" y="7257"/>
                      </a:cubicBezTo>
                      <a:cubicBezTo>
                        <a:pt x="515257" y="14514"/>
                        <a:pt x="629557" y="128814"/>
                        <a:pt x="674914" y="192314"/>
                      </a:cubicBezTo>
                      <a:cubicBezTo>
                        <a:pt x="720271" y="255814"/>
                        <a:pt x="723900" y="328386"/>
                        <a:pt x="729343" y="388257"/>
                      </a:cubicBezTo>
                      <a:cubicBezTo>
                        <a:pt x="734786" y="448128"/>
                        <a:pt x="725714" y="517071"/>
                        <a:pt x="707571" y="551542"/>
                      </a:cubicBezTo>
                      <a:cubicBezTo>
                        <a:pt x="689428" y="586013"/>
                        <a:pt x="649514" y="618671"/>
                        <a:pt x="620486" y="595085"/>
                      </a:cubicBezTo>
                      <a:cubicBezTo>
                        <a:pt x="591458" y="571499"/>
                        <a:pt x="535214" y="477156"/>
                        <a:pt x="533400" y="410028"/>
                      </a:cubicBezTo>
                      <a:cubicBezTo>
                        <a:pt x="531586" y="342900"/>
                        <a:pt x="569686" y="255814"/>
                        <a:pt x="609600" y="192314"/>
                      </a:cubicBezTo>
                      <a:cubicBezTo>
                        <a:pt x="649514" y="128814"/>
                        <a:pt x="720272" y="30842"/>
                        <a:pt x="772886" y="29028"/>
                      </a:cubicBezTo>
                      <a:cubicBezTo>
                        <a:pt x="825500" y="27214"/>
                        <a:pt x="894443" y="139700"/>
                        <a:pt x="925286" y="181428"/>
                      </a:cubicBezTo>
                      <a:cubicBezTo>
                        <a:pt x="956129" y="223156"/>
                        <a:pt x="957036" y="251277"/>
                        <a:pt x="957943" y="27939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937657" y="3777344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73828" y="3744787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6" name="Object 9"/>
              <p:cNvGraphicFramePr>
                <a:graphicFrameLocks noChangeAspect="1"/>
              </p:cNvGraphicFramePr>
              <p:nvPr/>
            </p:nvGraphicFramePr>
            <p:xfrm>
              <a:off x="5940425" y="4381039"/>
              <a:ext cx="314325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845" name="Equation" r:id="rId9" imgW="177646" imgH="228402" progId="Equation.DSMT4">
                      <p:embed/>
                    </p:oleObj>
                  </mc:Choice>
                  <mc:Fallback>
                    <p:oleObj name="Equation" r:id="rId9" imgW="177646" imgH="228402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0425" y="4381039"/>
                            <a:ext cx="314325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34"/>
            <p:cNvGrpSpPr/>
            <p:nvPr/>
          </p:nvGrpSpPr>
          <p:grpSpPr>
            <a:xfrm>
              <a:off x="304804" y="4689596"/>
              <a:ext cx="2503715" cy="1457325"/>
              <a:chOff x="5606146" y="3346216"/>
              <a:chExt cx="2503715" cy="1457325"/>
            </a:xfrm>
          </p:grpSpPr>
          <p:grpSp>
            <p:nvGrpSpPr>
              <p:cNvPr id="19" name="Group 49"/>
              <p:cNvGrpSpPr/>
              <p:nvPr/>
            </p:nvGrpSpPr>
            <p:grpSpPr>
              <a:xfrm rot="16200000">
                <a:off x="6683829" y="3623025"/>
                <a:ext cx="359230" cy="1469571"/>
                <a:chOff x="6114800" y="3179669"/>
                <a:chExt cx="359230" cy="1469571"/>
              </a:xfrm>
            </p:grpSpPr>
            <p:grpSp>
              <p:nvGrpSpPr>
                <p:cNvPr id="21" name="Group 24"/>
                <p:cNvGrpSpPr/>
                <p:nvPr/>
              </p:nvGrpSpPr>
              <p:grpSpPr>
                <a:xfrm>
                  <a:off x="6114800" y="3813709"/>
                  <a:ext cx="359230" cy="119743"/>
                  <a:chOff x="5486399" y="2514600"/>
                  <a:chExt cx="359230" cy="119743"/>
                </a:xfrm>
              </p:grpSpPr>
              <p:cxnSp>
                <p:nvCxnSpPr>
                  <p:cNvPr id="50" name="Straight Connector 21"/>
                  <p:cNvCxnSpPr/>
                  <p:nvPr/>
                </p:nvCxnSpPr>
                <p:spPr>
                  <a:xfrm>
                    <a:off x="5486400" y="2514600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486399" y="2634343"/>
                    <a:ext cx="3592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5988776" y="3491741"/>
                  <a:ext cx="6241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5944873" y="4294254"/>
                  <a:ext cx="7099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7" name="Object 6"/>
              <p:cNvGraphicFramePr>
                <a:graphicFrameLocks noChangeAspect="1"/>
              </p:cNvGraphicFramePr>
              <p:nvPr/>
            </p:nvGraphicFramePr>
            <p:xfrm>
              <a:off x="6885896" y="4379678"/>
              <a:ext cx="358775" cy="423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846" name="Equation" r:id="rId11" imgW="203112" imgH="241195" progId="Equation.DSMT4">
                      <p:embed/>
                    </p:oleObj>
                  </mc:Choice>
                  <mc:Fallback>
                    <p:oleObj name="Equation" r:id="rId11" imgW="203112" imgH="241195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5896" y="4379678"/>
                            <a:ext cx="358775" cy="4238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" name="Group 41"/>
              <p:cNvGrpSpPr/>
              <p:nvPr/>
            </p:nvGrpSpPr>
            <p:grpSpPr>
              <a:xfrm>
                <a:off x="6139544" y="3670462"/>
                <a:ext cx="1447799" cy="317500"/>
                <a:chOff x="1937657" y="3616034"/>
                <a:chExt cx="1447799" cy="317500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435059" y="3616034"/>
                  <a:ext cx="435429" cy="317500"/>
                </a:xfrm>
                <a:custGeom>
                  <a:avLst/>
                  <a:gdLst>
                    <a:gd name="connsiteX0" fmla="*/ 0 w 957943"/>
                    <a:gd name="connsiteY0" fmla="*/ 322942 h 618671"/>
                    <a:gd name="connsiteX1" fmla="*/ 76200 w 957943"/>
                    <a:gd name="connsiteY1" fmla="*/ 126999 h 618671"/>
                    <a:gd name="connsiteX2" fmla="*/ 217714 w 957943"/>
                    <a:gd name="connsiteY2" fmla="*/ 29028 h 618671"/>
                    <a:gd name="connsiteX3" fmla="*/ 391886 w 957943"/>
                    <a:gd name="connsiteY3" fmla="*/ 170542 h 618671"/>
                    <a:gd name="connsiteX4" fmla="*/ 381000 w 957943"/>
                    <a:gd name="connsiteY4" fmla="*/ 540657 h 618671"/>
                    <a:gd name="connsiteX5" fmla="*/ 283029 w 957943"/>
                    <a:gd name="connsiteY5" fmla="*/ 584199 h 618671"/>
                    <a:gd name="connsiteX6" fmla="*/ 206829 w 957943"/>
                    <a:gd name="connsiteY6" fmla="*/ 442685 h 618671"/>
                    <a:gd name="connsiteX7" fmla="*/ 326571 w 957943"/>
                    <a:gd name="connsiteY7" fmla="*/ 148771 h 618671"/>
                    <a:gd name="connsiteX8" fmla="*/ 457200 w 957943"/>
                    <a:gd name="connsiteY8" fmla="*/ 7257 h 618671"/>
                    <a:gd name="connsiteX9" fmla="*/ 674914 w 957943"/>
                    <a:gd name="connsiteY9" fmla="*/ 192314 h 618671"/>
                    <a:gd name="connsiteX10" fmla="*/ 729343 w 957943"/>
                    <a:gd name="connsiteY10" fmla="*/ 388257 h 618671"/>
                    <a:gd name="connsiteX11" fmla="*/ 707571 w 957943"/>
                    <a:gd name="connsiteY11" fmla="*/ 551542 h 618671"/>
                    <a:gd name="connsiteX12" fmla="*/ 620486 w 957943"/>
                    <a:gd name="connsiteY12" fmla="*/ 595085 h 618671"/>
                    <a:gd name="connsiteX13" fmla="*/ 533400 w 957943"/>
                    <a:gd name="connsiteY13" fmla="*/ 410028 h 618671"/>
                    <a:gd name="connsiteX14" fmla="*/ 609600 w 957943"/>
                    <a:gd name="connsiteY14" fmla="*/ 192314 h 618671"/>
                    <a:gd name="connsiteX15" fmla="*/ 772886 w 957943"/>
                    <a:gd name="connsiteY15" fmla="*/ 29028 h 618671"/>
                    <a:gd name="connsiteX16" fmla="*/ 925286 w 957943"/>
                    <a:gd name="connsiteY16" fmla="*/ 181428 h 618671"/>
                    <a:gd name="connsiteX17" fmla="*/ 957943 w 957943"/>
                    <a:gd name="connsiteY17" fmla="*/ 279399 h 618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57943" h="618671">
                      <a:moveTo>
                        <a:pt x="0" y="322942"/>
                      </a:moveTo>
                      <a:cubicBezTo>
                        <a:pt x="19957" y="249463"/>
                        <a:pt x="39914" y="175985"/>
                        <a:pt x="76200" y="126999"/>
                      </a:cubicBezTo>
                      <a:cubicBezTo>
                        <a:pt x="112486" y="78013"/>
                        <a:pt x="165100" y="21771"/>
                        <a:pt x="217714" y="29028"/>
                      </a:cubicBezTo>
                      <a:cubicBezTo>
                        <a:pt x="270328" y="36285"/>
                        <a:pt x="364672" y="85271"/>
                        <a:pt x="391886" y="170542"/>
                      </a:cubicBezTo>
                      <a:cubicBezTo>
                        <a:pt x="419100" y="255813"/>
                        <a:pt x="399143" y="471714"/>
                        <a:pt x="381000" y="540657"/>
                      </a:cubicBezTo>
                      <a:cubicBezTo>
                        <a:pt x="362857" y="609600"/>
                        <a:pt x="312057" y="600528"/>
                        <a:pt x="283029" y="584199"/>
                      </a:cubicBezTo>
                      <a:cubicBezTo>
                        <a:pt x="254001" y="567870"/>
                        <a:pt x="199572" y="515256"/>
                        <a:pt x="206829" y="442685"/>
                      </a:cubicBezTo>
                      <a:cubicBezTo>
                        <a:pt x="214086" y="370114"/>
                        <a:pt x="284843" y="221342"/>
                        <a:pt x="326571" y="148771"/>
                      </a:cubicBezTo>
                      <a:cubicBezTo>
                        <a:pt x="368299" y="76200"/>
                        <a:pt x="399143" y="0"/>
                        <a:pt x="457200" y="7257"/>
                      </a:cubicBezTo>
                      <a:cubicBezTo>
                        <a:pt x="515257" y="14514"/>
                        <a:pt x="629557" y="128814"/>
                        <a:pt x="674914" y="192314"/>
                      </a:cubicBezTo>
                      <a:cubicBezTo>
                        <a:pt x="720271" y="255814"/>
                        <a:pt x="723900" y="328386"/>
                        <a:pt x="729343" y="388257"/>
                      </a:cubicBezTo>
                      <a:cubicBezTo>
                        <a:pt x="734786" y="448128"/>
                        <a:pt x="725714" y="517071"/>
                        <a:pt x="707571" y="551542"/>
                      </a:cubicBezTo>
                      <a:cubicBezTo>
                        <a:pt x="689428" y="586013"/>
                        <a:pt x="649514" y="618671"/>
                        <a:pt x="620486" y="595085"/>
                      </a:cubicBezTo>
                      <a:cubicBezTo>
                        <a:pt x="591458" y="571499"/>
                        <a:pt x="535214" y="477156"/>
                        <a:pt x="533400" y="410028"/>
                      </a:cubicBezTo>
                      <a:cubicBezTo>
                        <a:pt x="531586" y="342900"/>
                        <a:pt x="569686" y="255814"/>
                        <a:pt x="609600" y="192314"/>
                      </a:cubicBezTo>
                      <a:cubicBezTo>
                        <a:pt x="649514" y="128814"/>
                        <a:pt x="720272" y="30842"/>
                        <a:pt x="772886" y="29028"/>
                      </a:cubicBezTo>
                      <a:cubicBezTo>
                        <a:pt x="825500" y="27214"/>
                        <a:pt x="894443" y="139700"/>
                        <a:pt x="925286" y="181428"/>
                      </a:cubicBezTo>
                      <a:cubicBezTo>
                        <a:pt x="956129" y="223156"/>
                        <a:pt x="957036" y="251277"/>
                        <a:pt x="957943" y="27939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37657" y="3777344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73828" y="3744687"/>
                  <a:ext cx="511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9" name="Object 9"/>
              <p:cNvGraphicFramePr>
                <a:graphicFrameLocks noChangeAspect="1"/>
              </p:cNvGraphicFramePr>
              <p:nvPr/>
            </p:nvGraphicFramePr>
            <p:xfrm>
              <a:off x="6985908" y="3346216"/>
              <a:ext cx="334963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847" name="Equation" r:id="rId13" imgW="190417" imgH="241195" progId="Equation.DSMT4">
                      <p:embed/>
                    </p:oleObj>
                  </mc:Choice>
                  <mc:Fallback>
                    <p:oleObj name="Equation" r:id="rId13" imgW="190417" imgH="241195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5908" y="3346216"/>
                            <a:ext cx="334963" cy="425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0" name="Straight Connector 39"/>
              <p:cNvCxnSpPr/>
              <p:nvPr/>
            </p:nvCxnSpPr>
            <p:spPr>
              <a:xfrm>
                <a:off x="6139546" y="3820886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576460" y="3799115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5878289" y="3831772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7837719" y="3810001"/>
                <a:ext cx="0" cy="5442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7401" name="Object 8"/>
            <p:cNvGraphicFramePr>
              <a:graphicFrameLocks noChangeAspect="1"/>
            </p:cNvGraphicFramePr>
            <p:nvPr/>
          </p:nvGraphicFramePr>
          <p:xfrm>
            <a:off x="4564256" y="3846125"/>
            <a:ext cx="334962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8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4256" y="3846125"/>
                          <a:ext cx="334962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2" name="Object 8"/>
            <p:cNvGraphicFramePr>
              <a:graphicFrameLocks noChangeAspect="1"/>
            </p:cNvGraphicFramePr>
            <p:nvPr/>
          </p:nvGraphicFramePr>
          <p:xfrm>
            <a:off x="1864826" y="3824127"/>
            <a:ext cx="3127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9" name="Equation" r:id="rId17" imgW="177646" imgH="228402" progId="Equation.DSMT4">
                    <p:embed/>
                  </p:oleObj>
                </mc:Choice>
                <mc:Fallback>
                  <p:oleObj name="Equation" r:id="rId17" imgW="177646" imgH="228402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4826" y="3824127"/>
                          <a:ext cx="312738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Down Arrow 51"/>
            <p:cNvSpPr/>
            <p:nvPr/>
          </p:nvSpPr>
          <p:spPr>
            <a:xfrm>
              <a:off x="1405175" y="4271068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74792" y="3183726"/>
              <a:ext cx="17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Prototype low-pass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06097" y="6078598"/>
              <a:ext cx="1358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Final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bandstop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4192577" y="4303856"/>
              <a:ext cx="326571" cy="435428"/>
            </a:xfrm>
            <a:prstGeom prst="down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63579" y="0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114" y="1057275"/>
            <a:ext cx="852351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Chebyshev bandpass filter for a matched 50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load with 0.5 dB of ripple in the passband, a 10% bandwidth, and a center frequency of 1.0 GHz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3143" y="2133600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type “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low-pass prototype: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901376" y="2971122"/>
            <a:ext cx="6602862" cy="1793357"/>
            <a:chOff x="1074062" y="2982008"/>
            <a:chExt cx="6602862" cy="1793357"/>
          </a:xfrm>
        </p:grpSpPr>
        <p:sp>
          <p:nvSpPr>
            <p:cNvPr id="58" name="Freeform 57"/>
            <p:cNvSpPr/>
            <p:nvPr/>
          </p:nvSpPr>
          <p:spPr>
            <a:xfrm>
              <a:off x="2785878" y="345683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4"/>
            <p:cNvGrpSpPr/>
            <p:nvPr/>
          </p:nvGrpSpPr>
          <p:grpSpPr>
            <a:xfrm>
              <a:off x="3657105" y="4099462"/>
              <a:ext cx="359230" cy="119743"/>
              <a:chOff x="5486399" y="2514600"/>
              <a:chExt cx="359230" cy="119743"/>
            </a:xfrm>
          </p:grpSpPr>
          <p:cxnSp>
            <p:nvCxnSpPr>
              <p:cNvPr id="109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3216729" y="3588822"/>
              <a:ext cx="6481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43153" y="357793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842164" y="42205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848596" y="3588822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849957" y="4731821"/>
              <a:ext cx="1571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375311" y="352496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86196" y="467752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949039" y="3610594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916382" y="356705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905496" y="468827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1981695" y="4731823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46"/>
            <p:cNvGrpSpPr/>
            <p:nvPr/>
          </p:nvGrpSpPr>
          <p:grpSpPr>
            <a:xfrm>
              <a:off x="5826054" y="3762316"/>
              <a:ext cx="151311" cy="674332"/>
              <a:chOff x="6000479" y="2633664"/>
              <a:chExt cx="151311" cy="674332"/>
            </a:xfrm>
          </p:grpSpPr>
          <p:grpSp>
            <p:nvGrpSpPr>
              <p:cNvPr id="103" name="Group 46"/>
              <p:cNvGrpSpPr/>
              <p:nvPr/>
            </p:nvGrpSpPr>
            <p:grpSpPr>
              <a:xfrm>
                <a:off x="6000479" y="2831647"/>
                <a:ext cx="151311" cy="276324"/>
                <a:chOff x="6912429" y="4024491"/>
                <a:chExt cx="163285" cy="337129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993176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912429" y="4105860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27669" y="4291714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/>
              <p:cNvCxnSpPr/>
              <p:nvPr/>
            </p:nvCxnSpPr>
            <p:spPr>
              <a:xfrm>
                <a:off x="6083203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072186" y="311001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5461891" y="3565759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40625" y="4730562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910436" y="3558887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888785" y="4436647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62"/>
            <p:cNvGrpSpPr/>
            <p:nvPr/>
          </p:nvGrpSpPr>
          <p:grpSpPr>
            <a:xfrm rot="16200000">
              <a:off x="1494289" y="3272458"/>
              <a:ext cx="151311" cy="664707"/>
              <a:chOff x="6000479" y="2633664"/>
              <a:chExt cx="151311" cy="664707"/>
            </a:xfrm>
          </p:grpSpPr>
          <p:grpSp>
            <p:nvGrpSpPr>
              <p:cNvPr id="97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093149" y="3880015"/>
              <a:ext cx="304800" cy="619125"/>
              <a:chOff x="1703615" y="2707821"/>
              <a:chExt cx="304800" cy="61912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1230581" y="473182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41468" y="359772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241468" y="449134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2"/>
            <p:cNvGraphicFramePr>
              <a:graphicFrameLocks noChangeAspect="1"/>
            </p:cNvGraphicFramePr>
            <p:nvPr/>
          </p:nvGraphicFramePr>
          <p:xfrm>
            <a:off x="1074062" y="3125544"/>
            <a:ext cx="1233714" cy="287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0" name="Equation" r:id="rId3" imgW="965200" imgH="228600" progId="Equation.DSMT4">
                    <p:embed/>
                  </p:oleObj>
                </mc:Choice>
                <mc:Fallback>
                  <p:oleObj name="Equation" r:id="rId3" imgW="96520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062" y="3125544"/>
                          <a:ext cx="1233714" cy="287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2627767" y="2982008"/>
            <a:ext cx="7937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1" name="Equation" r:id="rId5" imgW="508000" imgH="228600" progId="Equation.DSMT4">
                    <p:embed/>
                  </p:oleObj>
                </mc:Choice>
                <mc:Fallback>
                  <p:oleObj name="Equation" r:id="rId5" imgW="5080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67" y="2982008"/>
                          <a:ext cx="7937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6127524" y="3966936"/>
            <a:ext cx="15494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2" name="Equation" r:id="rId7" imgW="990600" imgH="228600" progId="Equation.DSMT4">
                    <p:embed/>
                  </p:oleObj>
                </mc:Choice>
                <mc:Fallback>
                  <p:oleObj name="Equation" r:id="rId7" imgW="9906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524" y="3966936"/>
                          <a:ext cx="15494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Freeform 83"/>
            <p:cNvSpPr/>
            <p:nvPr/>
          </p:nvSpPr>
          <p:spPr>
            <a:xfrm>
              <a:off x="4386078" y="342825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5" name="Object 9"/>
            <p:cNvGraphicFramePr>
              <a:graphicFrameLocks noChangeAspect="1"/>
            </p:cNvGraphicFramePr>
            <p:nvPr/>
          </p:nvGraphicFramePr>
          <p:xfrm>
            <a:off x="2730954" y="4201208"/>
            <a:ext cx="8540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3" name="Equation" r:id="rId9" imgW="545863" imgH="228501" progId="Equation.DSMT4">
                    <p:embed/>
                  </p:oleObj>
                </mc:Choice>
                <mc:Fallback>
                  <p:oleObj name="Equation" r:id="rId9" imgW="545863" imgH="228501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954" y="4201208"/>
                          <a:ext cx="854075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0"/>
            <p:cNvGraphicFramePr>
              <a:graphicFrameLocks noChangeAspect="1"/>
            </p:cNvGraphicFramePr>
            <p:nvPr/>
          </p:nvGraphicFramePr>
          <p:xfrm>
            <a:off x="4237492" y="2982008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4" name="Equation" r:id="rId11" imgW="520700" imgH="228600" progId="Equation.DSMT4">
                    <p:embed/>
                  </p:oleObj>
                </mc:Choice>
                <mc:Fallback>
                  <p:oleObj name="Equation" r:id="rId11" imgW="5207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7492" y="2982008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Straight Connector 86"/>
            <p:cNvCxnSpPr/>
            <p:nvPr/>
          </p:nvCxnSpPr>
          <p:spPr>
            <a:xfrm>
              <a:off x="4831032" y="3559138"/>
              <a:ext cx="677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312111"/>
              </p:ext>
            </p:extLst>
          </p:nvPr>
        </p:nvGraphicFramePr>
        <p:xfrm>
          <a:off x="2911770" y="5398028"/>
          <a:ext cx="5592468" cy="71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5" name="Equation" r:id="rId13" imgW="3771900" imgH="482600" progId="Equation.DSMT4">
                  <p:embed/>
                </p:oleObj>
              </mc:Choice>
              <mc:Fallback>
                <p:oleObj name="Equation" r:id="rId13" imgW="3771900" imgH="482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770" y="5398028"/>
                        <a:ext cx="5592468" cy="714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6" name="Object 6"/>
          <p:cNvGraphicFramePr>
            <a:graphicFrameLocks noChangeAspect="1"/>
          </p:cNvGraphicFramePr>
          <p:nvPr/>
        </p:nvGraphicFramePr>
        <p:xfrm>
          <a:off x="6392863" y="2040618"/>
          <a:ext cx="14049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6" name="Equation" r:id="rId15" imgW="799753" imgH="177723" progId="Equation.DSMT4">
                  <p:embed/>
                </p:oleObj>
              </mc:Choice>
              <mc:Fallback>
                <p:oleObj name="Equation" r:id="rId15" imgW="799753" imgH="177723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2040618"/>
                        <a:ext cx="14049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7" name="Object 6"/>
          <p:cNvGraphicFramePr>
            <a:graphicFrameLocks noChangeAspect="1"/>
          </p:cNvGraphicFramePr>
          <p:nvPr/>
        </p:nvGraphicFramePr>
        <p:xfrm>
          <a:off x="6614432" y="2343831"/>
          <a:ext cx="1027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7" name="Equation" r:id="rId17" imgW="583947" imgH="228501" progId="Equation.DSMT4">
                  <p:embed/>
                </p:oleObj>
              </mc:Choice>
              <mc:Fallback>
                <p:oleObj name="Equation" r:id="rId17" imgW="583947" imgH="228501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432" y="2343831"/>
                        <a:ext cx="10271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96306" y="504220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11561"/>
              </p:ext>
            </p:extLst>
          </p:nvPr>
        </p:nvGraphicFramePr>
        <p:xfrm>
          <a:off x="525095" y="5550661"/>
          <a:ext cx="16954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8" name="Equation" r:id="rId19" imgW="1117600" imgH="685800" progId="Equation.DSMT4">
                  <p:embed/>
                </p:oleObj>
              </mc:Choice>
              <mc:Fallback>
                <p:oleObj name="Equation" r:id="rId19" imgW="1117600" imgH="685800" progId="Equation.DSMT4">
                  <p:embed/>
                  <p:pic>
                    <p:nvPicPr>
                      <p:cNvPr id="224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95" y="5550661"/>
                        <a:ext cx="16954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5436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6140" y="898587"/>
            <a:ext cx="287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Transform to bandpass: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70471" y="1575350"/>
            <a:ext cx="7646720" cy="1815583"/>
            <a:chOff x="1202005" y="2208667"/>
            <a:chExt cx="7646720" cy="1815583"/>
          </a:xfrm>
        </p:grpSpPr>
        <p:sp>
          <p:nvSpPr>
            <p:cNvPr id="152" name="Freeform 151"/>
            <p:cNvSpPr/>
            <p:nvPr/>
          </p:nvSpPr>
          <p:spPr>
            <a:xfrm>
              <a:off x="2894734" y="270571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24"/>
            <p:cNvGrpSpPr/>
            <p:nvPr/>
          </p:nvGrpSpPr>
          <p:grpSpPr>
            <a:xfrm>
              <a:off x="4103427" y="3348347"/>
              <a:ext cx="359230" cy="119743"/>
              <a:chOff x="5486399" y="2514600"/>
              <a:chExt cx="359230" cy="119743"/>
            </a:xfrm>
          </p:grpSpPr>
          <p:cxnSp>
            <p:nvCxnSpPr>
              <p:cNvPr id="198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>
              <a:off x="3325585" y="2837707"/>
              <a:ext cx="2993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289475" y="282682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8486" y="346945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750755" y="2837707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7204109" y="2753342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214994" y="392627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2057895" y="2859479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2025238" y="281593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2014352" y="393716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H="1">
              <a:off x="2090552" y="3980708"/>
              <a:ext cx="51593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46"/>
            <p:cNvGrpSpPr/>
            <p:nvPr/>
          </p:nvGrpSpPr>
          <p:grpSpPr>
            <a:xfrm>
              <a:off x="7654852" y="3011200"/>
              <a:ext cx="151311" cy="664707"/>
              <a:chOff x="6000479" y="2633664"/>
              <a:chExt cx="151311" cy="664707"/>
            </a:xfrm>
          </p:grpSpPr>
          <p:grpSp>
            <p:nvGrpSpPr>
              <p:cNvPr id="192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3" name="Straight Connector 192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/>
            <p:nvPr/>
          </p:nvCxnSpPr>
          <p:spPr>
            <a:xfrm>
              <a:off x="7269423" y="280641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7269423" y="3969821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728601" y="2796885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7728600" y="3675906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62"/>
            <p:cNvGrpSpPr/>
            <p:nvPr/>
          </p:nvGrpSpPr>
          <p:grpSpPr>
            <a:xfrm rot="16200000">
              <a:off x="1603145" y="2521343"/>
              <a:ext cx="151311" cy="664707"/>
              <a:chOff x="6000479" y="2633664"/>
              <a:chExt cx="151311" cy="664707"/>
            </a:xfrm>
          </p:grpSpPr>
          <p:grpSp>
            <p:nvGrpSpPr>
              <p:cNvPr id="186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76"/>
            <p:cNvGrpSpPr/>
            <p:nvPr/>
          </p:nvGrpSpPr>
          <p:grpSpPr>
            <a:xfrm>
              <a:off x="1202005" y="3128900"/>
              <a:ext cx="304800" cy="619125"/>
              <a:chOff x="1703615" y="2707821"/>
              <a:chExt cx="304800" cy="619125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1848064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729255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172" name="Straight Connector 171"/>
            <p:cNvCxnSpPr/>
            <p:nvPr/>
          </p:nvCxnSpPr>
          <p:spPr>
            <a:xfrm>
              <a:off x="1339437" y="398070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342373" y="2854565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342373" y="374023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5" name="Object 2"/>
            <p:cNvGraphicFramePr>
              <a:graphicFrameLocks noChangeAspect="1"/>
            </p:cNvGraphicFramePr>
            <p:nvPr/>
          </p:nvGraphicFramePr>
          <p:xfrm>
            <a:off x="1310821" y="2373993"/>
            <a:ext cx="976313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1" name="Equation" r:id="rId3" imgW="761669" imgH="228501" progId="Equation.DSMT4">
                    <p:embed/>
                  </p:oleObj>
                </mc:Choice>
                <mc:Fallback>
                  <p:oleObj name="Equation" r:id="rId3" imgW="761669" imgH="228501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0821" y="2373993"/>
                          <a:ext cx="976313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" name="Object 2"/>
            <p:cNvGraphicFramePr>
              <a:graphicFrameLocks noChangeAspect="1"/>
            </p:cNvGraphicFramePr>
            <p:nvPr/>
          </p:nvGraphicFramePr>
          <p:xfrm>
            <a:off x="2974975" y="2230438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2"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975" y="2230438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" name="Object 9"/>
            <p:cNvGraphicFramePr>
              <a:graphicFrameLocks noChangeAspect="1"/>
            </p:cNvGraphicFramePr>
            <p:nvPr/>
          </p:nvGraphicFramePr>
          <p:xfrm>
            <a:off x="3633334" y="3386591"/>
            <a:ext cx="39846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3" name="Equation" r:id="rId7" imgW="253890" imgH="241195" progId="Equation.DSMT4">
                    <p:embed/>
                  </p:oleObj>
                </mc:Choice>
                <mc:Fallback>
                  <p:oleObj name="Equation" r:id="rId7" imgW="253890" imgH="241195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334" y="3386591"/>
                          <a:ext cx="398462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" name="Object 10"/>
            <p:cNvGraphicFramePr>
              <a:graphicFrameLocks noChangeAspect="1"/>
            </p:cNvGraphicFramePr>
            <p:nvPr/>
          </p:nvGraphicFramePr>
          <p:xfrm>
            <a:off x="5890986" y="2208667"/>
            <a:ext cx="3365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4" name="Equation" r:id="rId9" imgW="215806" imgH="228501" progId="Equation.DSMT4">
                    <p:embed/>
                  </p:oleObj>
                </mc:Choice>
                <mc:Fallback>
                  <p:oleObj name="Equation" r:id="rId9" imgW="215806" imgH="228501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6" y="2208667"/>
                          <a:ext cx="3365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1" name="Straight Connector 180"/>
            <p:cNvCxnSpPr/>
            <p:nvPr/>
          </p:nvCxnSpPr>
          <p:spPr>
            <a:xfrm>
              <a:off x="4297631" y="2829794"/>
              <a:ext cx="677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Freeform 199"/>
            <p:cNvSpPr/>
            <p:nvPr/>
          </p:nvSpPr>
          <p:spPr>
            <a:xfrm rot="5400000">
              <a:off x="4745308" y="3282916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4"/>
            <p:cNvGrpSpPr/>
            <p:nvPr/>
          </p:nvGrpSpPr>
          <p:grpSpPr>
            <a:xfrm rot="5400000">
              <a:off x="3504704" y="2771406"/>
              <a:ext cx="359230" cy="119743"/>
              <a:chOff x="5486399" y="2514600"/>
              <a:chExt cx="359230" cy="119743"/>
            </a:xfrm>
          </p:grpSpPr>
          <p:cxnSp>
            <p:nvCxnSpPr>
              <p:cNvPr id="202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/>
            <p:cNvCxnSpPr/>
            <p:nvPr/>
          </p:nvCxnSpPr>
          <p:spPr>
            <a:xfrm>
              <a:off x="4962775" y="2841558"/>
              <a:ext cx="0" cy="370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4973794" y="3657603"/>
              <a:ext cx="0" cy="315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Freeform 209"/>
            <p:cNvSpPr/>
            <p:nvPr/>
          </p:nvSpPr>
          <p:spPr>
            <a:xfrm>
              <a:off x="5812105" y="2683950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6264728" y="2815939"/>
              <a:ext cx="2993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4"/>
            <p:cNvGrpSpPr/>
            <p:nvPr/>
          </p:nvGrpSpPr>
          <p:grpSpPr>
            <a:xfrm rot="5400000">
              <a:off x="6443847" y="2716980"/>
              <a:ext cx="359230" cy="119743"/>
              <a:chOff x="5486399" y="2514600"/>
              <a:chExt cx="359230" cy="119743"/>
            </a:xfrm>
          </p:grpSpPr>
          <p:cxnSp>
            <p:nvCxnSpPr>
              <p:cNvPr id="21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15"/>
            <p:cNvCxnSpPr/>
            <p:nvPr/>
          </p:nvCxnSpPr>
          <p:spPr>
            <a:xfrm>
              <a:off x="4964381" y="2837708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6695209" y="2805051"/>
              <a:ext cx="5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5608" name="Object 24"/>
            <p:cNvGraphicFramePr>
              <a:graphicFrameLocks noChangeAspect="1"/>
            </p:cNvGraphicFramePr>
            <p:nvPr/>
          </p:nvGraphicFramePr>
          <p:xfrm>
            <a:off x="7856538" y="3200400"/>
            <a:ext cx="99218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5" name="Equation" r:id="rId11" imgW="774364" imgH="228501" progId="Equation.DSMT4">
                    <p:embed/>
                  </p:oleObj>
                </mc:Choice>
                <mc:Fallback>
                  <p:oleObj name="Equation" r:id="rId11" imgW="774364" imgH="228501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3200400"/>
                          <a:ext cx="992187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09" name="Object 25"/>
            <p:cNvGraphicFramePr>
              <a:graphicFrameLocks noChangeAspect="1"/>
            </p:cNvGraphicFramePr>
            <p:nvPr/>
          </p:nvGraphicFramePr>
          <p:xfrm>
            <a:off x="5264150" y="3397250"/>
            <a:ext cx="3778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6" name="Equation" r:id="rId13" imgW="241195" imgH="241195" progId="Equation.DSMT4">
                    <p:embed/>
                  </p:oleObj>
                </mc:Choice>
                <mc:Fallback>
                  <p:oleObj name="Equation" r:id="rId13" imgW="241195" imgH="241195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150" y="3397250"/>
                          <a:ext cx="3778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10" name="Object 26"/>
            <p:cNvGraphicFramePr>
              <a:graphicFrameLocks noChangeAspect="1"/>
            </p:cNvGraphicFramePr>
            <p:nvPr/>
          </p:nvGraphicFramePr>
          <p:xfrm>
            <a:off x="6621463" y="2219778"/>
            <a:ext cx="3556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7"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1463" y="2219778"/>
                          <a:ext cx="3556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11" name="Object 27"/>
            <p:cNvGraphicFramePr>
              <a:graphicFrameLocks noChangeAspect="1"/>
            </p:cNvGraphicFramePr>
            <p:nvPr/>
          </p:nvGraphicFramePr>
          <p:xfrm>
            <a:off x="3747634" y="2241550"/>
            <a:ext cx="3556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68"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634" y="2241550"/>
                          <a:ext cx="3556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5613" name="Object 7"/>
          <p:cNvGraphicFramePr>
            <a:graphicFrameLocks noChangeAspect="1"/>
          </p:cNvGraphicFramePr>
          <p:nvPr/>
        </p:nvGraphicFramePr>
        <p:xfrm>
          <a:off x="3314307" y="4556329"/>
          <a:ext cx="1404937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9" name="Equation" r:id="rId19" imgW="800100" imgH="889000" progId="Equation.DSMT4">
                  <p:embed/>
                </p:oleObj>
              </mc:Choice>
              <mc:Fallback>
                <p:oleObj name="Equation" r:id="rId19" imgW="800100" imgH="8890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307" y="4556329"/>
                        <a:ext cx="1404937" cy="1560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4" name="Object 7"/>
          <p:cNvGraphicFramePr>
            <a:graphicFrameLocks noChangeAspect="1"/>
          </p:cNvGraphicFramePr>
          <p:nvPr/>
        </p:nvGraphicFramePr>
        <p:xfrm>
          <a:off x="5142880" y="4544312"/>
          <a:ext cx="1360488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0" name="Equation" r:id="rId21" imgW="774364" imgH="888614" progId="Equation.DSMT4">
                  <p:embed/>
                </p:oleObj>
              </mc:Choice>
              <mc:Fallback>
                <p:oleObj name="Equation" r:id="rId21" imgW="774364" imgH="888614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880" y="4544312"/>
                        <a:ext cx="1360488" cy="15605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TextBox 222"/>
          <p:cNvSpPr txBox="1"/>
          <p:nvPr/>
        </p:nvSpPr>
        <p:spPr>
          <a:xfrm>
            <a:off x="794888" y="4534301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4" name="Object 103"/>
          <p:cNvGraphicFramePr>
            <a:graphicFrameLocks noChangeAspect="1"/>
          </p:cNvGraphicFramePr>
          <p:nvPr/>
        </p:nvGraphicFramePr>
        <p:xfrm>
          <a:off x="723677" y="5042755"/>
          <a:ext cx="16954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1" name="Equation" r:id="rId23" imgW="1117600" imgH="685800" progId="Equation.DSMT4">
                  <p:embed/>
                </p:oleObj>
              </mc:Choice>
              <mc:Fallback>
                <p:oleObj name="Equation" r:id="rId23" imgW="1117600" imgH="6858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77" y="5042755"/>
                        <a:ext cx="16954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224230" y="410185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 3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70385" y="4101851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5628" name="Object 44"/>
          <p:cNvGraphicFramePr>
            <a:graphicFrameLocks noChangeAspect="1"/>
          </p:cNvGraphicFramePr>
          <p:nvPr/>
        </p:nvGraphicFramePr>
        <p:xfrm>
          <a:off x="7377097" y="3994483"/>
          <a:ext cx="943620" cy="264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2" name="Equation" r:id="rId25" imgW="1397160" imgH="3911760" progId="Equation.DSMT4">
                  <p:embed/>
                </p:oleObj>
              </mc:Choice>
              <mc:Fallback>
                <p:oleObj name="Equation" r:id="rId25" imgW="1397160" imgH="391176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097" y="3994483"/>
                        <a:ext cx="943620" cy="2642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267074" y="359984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Bandpass: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5436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5171" y="1273629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3" name="Object 7"/>
          <p:cNvGraphicFramePr>
            <a:graphicFrameLocks noChangeAspect="1"/>
          </p:cNvGraphicFramePr>
          <p:nvPr/>
        </p:nvGraphicFramePr>
        <p:xfrm>
          <a:off x="1500642" y="2104686"/>
          <a:ext cx="1538287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5" name="Equation" r:id="rId3" imgW="876300" imgH="889000" progId="Equation.DSMT4">
                  <p:embed/>
                </p:oleObj>
              </mc:Choice>
              <mc:Fallback>
                <p:oleObj name="Equation" r:id="rId3" imgW="876300" imgH="889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642" y="2104686"/>
                        <a:ext cx="1538287" cy="1560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7"/>
          <p:cNvGraphicFramePr>
            <a:graphicFrameLocks noChangeAspect="1"/>
          </p:cNvGraphicFramePr>
          <p:nvPr/>
        </p:nvGraphicFramePr>
        <p:xfrm>
          <a:off x="3644561" y="2104686"/>
          <a:ext cx="14509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6" name="Equation" r:id="rId5" imgW="825500" imgH="889000" progId="Equation.DSMT4">
                  <p:embed/>
                </p:oleObj>
              </mc:Choice>
              <mc:Fallback>
                <p:oleObj name="Equation" r:id="rId5" imgW="825500" imgH="889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561" y="2104686"/>
                        <a:ext cx="1450975" cy="15605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5701167" y="2104686"/>
          <a:ext cx="1560512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7" name="Equation" r:id="rId7" imgW="889000" imgH="889000" progId="Equation.DSMT4">
                  <p:embed/>
                </p:oleObj>
              </mc:Choice>
              <mc:Fallback>
                <p:oleObj name="Equation" r:id="rId7" imgW="889000" imgH="889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67" y="2104686"/>
                        <a:ext cx="1560512" cy="1560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6" name="Object 7"/>
          <p:cNvGraphicFramePr>
            <a:graphicFrameLocks noChangeAspect="1"/>
          </p:cNvGraphicFramePr>
          <p:nvPr/>
        </p:nvGraphicFramePr>
        <p:xfrm>
          <a:off x="624115" y="4452257"/>
          <a:ext cx="2371506" cy="13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8" name="Equation" r:id="rId9" imgW="1727200" imgH="990600" progId="Equation.DSMT4">
                  <p:embed/>
                </p:oleObj>
              </mc:Choice>
              <mc:Fallback>
                <p:oleObj name="Equation" r:id="rId9" imgW="1727200" imgH="990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5" y="4452257"/>
                        <a:ext cx="2371506" cy="135958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7" name="Object 9"/>
          <p:cNvGraphicFramePr>
            <a:graphicFrameLocks noChangeAspect="1"/>
          </p:cNvGraphicFramePr>
          <p:nvPr/>
        </p:nvGraphicFramePr>
        <p:xfrm>
          <a:off x="3348264" y="4482110"/>
          <a:ext cx="2116364" cy="136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9" name="Equation" r:id="rId11" imgW="1536700" imgH="990600" progId="Equation.DSMT4">
                  <p:embed/>
                </p:oleObj>
              </mc:Choice>
              <mc:Fallback>
                <p:oleObj name="Equation" r:id="rId11" imgW="1536700" imgH="990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264" y="4482110"/>
                        <a:ext cx="2116364" cy="136238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5890307" y="4474028"/>
          <a:ext cx="2407412" cy="137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40" name="Equation" r:id="rId13" imgW="1739900" imgH="990600" progId="Equation.DSMT4">
                  <p:embed/>
                </p:oleObj>
              </mc:Choice>
              <mc:Fallback>
                <p:oleObj name="Equation" r:id="rId13" imgW="1739900" imgH="990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307" y="4474028"/>
                        <a:ext cx="2407412" cy="137137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5436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3142" y="126274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gives us: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3" name="Object 7"/>
          <p:cNvGraphicFramePr>
            <a:graphicFrameLocks noChangeAspect="1"/>
          </p:cNvGraphicFramePr>
          <p:nvPr/>
        </p:nvGraphicFramePr>
        <p:xfrm>
          <a:off x="1301297" y="1992539"/>
          <a:ext cx="18272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6" name="Equation" r:id="rId3" imgW="1040948" imgH="482391" progId="Equation.DSMT4">
                  <p:embed/>
                </p:oleObj>
              </mc:Choice>
              <mc:Fallback>
                <p:oleObj name="Equation" r:id="rId3" imgW="1040948" imgH="48239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297" y="1992539"/>
                        <a:ext cx="1827213" cy="8461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7"/>
          <p:cNvGraphicFramePr>
            <a:graphicFrameLocks noChangeAspect="1"/>
          </p:cNvGraphicFramePr>
          <p:nvPr/>
        </p:nvGraphicFramePr>
        <p:xfrm>
          <a:off x="3357110" y="1970314"/>
          <a:ext cx="19192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7" name="Equation" r:id="rId5" imgW="1091726" imgH="507780" progId="Equation.DSMT4">
                  <p:embed/>
                </p:oleObj>
              </mc:Choice>
              <mc:Fallback>
                <p:oleObj name="Equation" r:id="rId5" imgW="1091726" imgH="5077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110" y="1970314"/>
                        <a:ext cx="1919287" cy="8921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0" name="Object 7"/>
          <p:cNvGraphicFramePr>
            <a:graphicFrameLocks noChangeAspect="1"/>
          </p:cNvGraphicFramePr>
          <p:nvPr/>
        </p:nvGraphicFramePr>
        <p:xfrm>
          <a:off x="5514069" y="2003425"/>
          <a:ext cx="18272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8" name="Equation" r:id="rId7" imgW="1040948" imgH="482391" progId="Equation.DSMT4">
                  <p:embed/>
                </p:oleObj>
              </mc:Choice>
              <mc:Fallback>
                <p:oleObj name="Equation" r:id="rId7" imgW="1040948" imgH="482391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69" y="2003425"/>
                        <a:ext cx="1827213" cy="8461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62519" y="3395211"/>
            <a:ext cx="7646720" cy="1815583"/>
            <a:chOff x="1202005" y="2208667"/>
            <a:chExt cx="7646720" cy="1815583"/>
          </a:xfrm>
        </p:grpSpPr>
        <p:sp>
          <p:nvSpPr>
            <p:cNvPr id="13" name="Freeform 12"/>
            <p:cNvSpPr/>
            <p:nvPr/>
          </p:nvSpPr>
          <p:spPr>
            <a:xfrm>
              <a:off x="2894734" y="270571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4103427" y="3348347"/>
              <a:ext cx="359230" cy="119743"/>
              <a:chOff x="5486399" y="2514600"/>
              <a:chExt cx="359230" cy="119743"/>
            </a:xfrm>
          </p:grpSpPr>
          <p:cxnSp>
            <p:nvCxnSpPr>
              <p:cNvPr id="7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3325585" y="2837707"/>
              <a:ext cx="2993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9475" y="284847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88486" y="346945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51770" y="2849739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04109" y="2753342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14994" y="392627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7895" y="2859479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025238" y="281593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14352" y="393716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090552" y="3980708"/>
              <a:ext cx="51593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6"/>
            <p:cNvGrpSpPr/>
            <p:nvPr/>
          </p:nvGrpSpPr>
          <p:grpSpPr>
            <a:xfrm>
              <a:off x="7654852" y="3011200"/>
              <a:ext cx="151311" cy="664707"/>
              <a:chOff x="6000479" y="2633664"/>
              <a:chExt cx="151311" cy="664707"/>
            </a:xfrm>
          </p:grpSpPr>
          <p:grpSp>
            <p:nvGrpSpPr>
              <p:cNvPr id="6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7269423" y="280641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69423" y="3969821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28601" y="2796885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728600" y="3675906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62"/>
            <p:cNvGrpSpPr/>
            <p:nvPr/>
          </p:nvGrpSpPr>
          <p:grpSpPr>
            <a:xfrm rot="16200000">
              <a:off x="1603145" y="2521343"/>
              <a:ext cx="151311" cy="664707"/>
              <a:chOff x="6000479" y="2633664"/>
              <a:chExt cx="151311" cy="664707"/>
            </a:xfrm>
          </p:grpSpPr>
          <p:grpSp>
            <p:nvGrpSpPr>
              <p:cNvPr id="62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76"/>
            <p:cNvGrpSpPr/>
            <p:nvPr/>
          </p:nvGrpSpPr>
          <p:grpSpPr>
            <a:xfrm>
              <a:off x="1202005" y="3140828"/>
              <a:ext cx="304800" cy="619125"/>
              <a:chOff x="1703615" y="2719749"/>
              <a:chExt cx="304800" cy="61912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852039" y="2719749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1349062" y="398070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48932" y="2850590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48932" y="376011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1310821" y="2373993"/>
            <a:ext cx="976313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59" name="Equation" r:id="rId9" imgW="761669" imgH="228501" progId="Equation.DSMT4">
                    <p:embed/>
                  </p:oleObj>
                </mc:Choice>
                <mc:Fallback>
                  <p:oleObj name="Equation" r:id="rId9" imgW="761669" imgH="228501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0821" y="2373993"/>
                          <a:ext cx="976313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974975" y="2230438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0" name="Equation" r:id="rId11" imgW="203112" imgH="228501" progId="Equation.DSMT4">
                    <p:embed/>
                  </p:oleObj>
                </mc:Choice>
                <mc:Fallback>
                  <p:oleObj name="Equation" r:id="rId11" imgW="203112" imgH="228501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975" y="2230438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9"/>
            <p:cNvGraphicFramePr>
              <a:graphicFrameLocks noChangeAspect="1"/>
            </p:cNvGraphicFramePr>
            <p:nvPr/>
          </p:nvGraphicFramePr>
          <p:xfrm>
            <a:off x="3633334" y="3386591"/>
            <a:ext cx="39846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1" name="Equation" r:id="rId13" imgW="253890" imgH="241195" progId="Equation.DSMT4">
                    <p:embed/>
                  </p:oleObj>
                </mc:Choice>
                <mc:Fallback>
                  <p:oleObj name="Equation" r:id="rId13" imgW="253890" imgH="241195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334" y="3386591"/>
                          <a:ext cx="398462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0"/>
            <p:cNvGraphicFramePr>
              <a:graphicFrameLocks noChangeAspect="1"/>
            </p:cNvGraphicFramePr>
            <p:nvPr/>
          </p:nvGraphicFramePr>
          <p:xfrm>
            <a:off x="5890986" y="2208667"/>
            <a:ext cx="3365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2" name="Equation" r:id="rId15" imgW="215806" imgH="228501" progId="Equation.DSMT4">
                    <p:embed/>
                  </p:oleObj>
                </mc:Choice>
                <mc:Fallback>
                  <p:oleObj name="Equation" r:id="rId15" imgW="215806" imgH="228501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6" y="2208667"/>
                          <a:ext cx="3365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>
              <a:off x="4297631" y="2843786"/>
              <a:ext cx="677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rot="5400000">
              <a:off x="4745308" y="328402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4"/>
            <p:cNvGrpSpPr/>
            <p:nvPr/>
          </p:nvGrpSpPr>
          <p:grpSpPr>
            <a:xfrm rot="5400000">
              <a:off x="3504704" y="2771406"/>
              <a:ext cx="359230" cy="119743"/>
              <a:chOff x="5486399" y="2514600"/>
              <a:chExt cx="359230" cy="119743"/>
            </a:xfrm>
          </p:grpSpPr>
          <p:cxnSp>
            <p:nvCxnSpPr>
              <p:cNvPr id="56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4962775" y="2841174"/>
              <a:ext cx="0" cy="370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72302" y="3657603"/>
              <a:ext cx="0" cy="315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5812105" y="2683950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252696" y="2815939"/>
              <a:ext cx="2993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4"/>
            <p:cNvGrpSpPr/>
            <p:nvPr/>
          </p:nvGrpSpPr>
          <p:grpSpPr>
            <a:xfrm rot="5400000">
              <a:off x="6443847" y="2716980"/>
              <a:ext cx="359230" cy="119743"/>
              <a:chOff x="5486399" y="2514600"/>
              <a:chExt cx="359230" cy="119743"/>
            </a:xfrm>
          </p:grpSpPr>
          <p:cxnSp>
            <p:nvCxnSpPr>
              <p:cNvPr id="5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4964381" y="2849740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95209" y="2805051"/>
              <a:ext cx="5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24"/>
            <p:cNvGraphicFramePr>
              <a:graphicFrameLocks noChangeAspect="1"/>
            </p:cNvGraphicFramePr>
            <p:nvPr/>
          </p:nvGraphicFramePr>
          <p:xfrm>
            <a:off x="7856538" y="3200400"/>
            <a:ext cx="99218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3" name="Equation" r:id="rId17" imgW="774364" imgH="228501" progId="Equation.DSMT4">
                    <p:embed/>
                  </p:oleObj>
                </mc:Choice>
                <mc:Fallback>
                  <p:oleObj name="Equation" r:id="rId17" imgW="774364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3200400"/>
                          <a:ext cx="992187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5"/>
            <p:cNvGraphicFramePr>
              <a:graphicFrameLocks noChangeAspect="1"/>
            </p:cNvGraphicFramePr>
            <p:nvPr/>
          </p:nvGraphicFramePr>
          <p:xfrm>
            <a:off x="5264150" y="3397250"/>
            <a:ext cx="3778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4" name="Equation" r:id="rId19" imgW="241195" imgH="241195" progId="Equation.DSMT4">
                    <p:embed/>
                  </p:oleObj>
                </mc:Choice>
                <mc:Fallback>
                  <p:oleObj name="Equation" r:id="rId19" imgW="241195" imgH="241195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150" y="3397250"/>
                          <a:ext cx="3778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6"/>
            <p:cNvGraphicFramePr>
              <a:graphicFrameLocks noChangeAspect="1"/>
            </p:cNvGraphicFramePr>
            <p:nvPr/>
          </p:nvGraphicFramePr>
          <p:xfrm>
            <a:off x="6621463" y="2219778"/>
            <a:ext cx="3556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5" name="Equation" r:id="rId21" imgW="228600" imgH="228600" progId="Equation.DSMT4">
                    <p:embed/>
                  </p:oleObj>
                </mc:Choice>
                <mc:Fallback>
                  <p:oleObj name="Equation" r:id="rId21" imgW="22860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1463" y="2219778"/>
                          <a:ext cx="3556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7"/>
            <p:cNvGraphicFramePr>
              <a:graphicFrameLocks noChangeAspect="1"/>
            </p:cNvGraphicFramePr>
            <p:nvPr/>
          </p:nvGraphicFramePr>
          <p:xfrm>
            <a:off x="3747634" y="2241550"/>
            <a:ext cx="3556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66" name="Equation" r:id="rId23" imgW="228600" imgH="228600" progId="Equation.DSMT4">
                    <p:embed/>
                  </p:oleObj>
                </mc:Choice>
                <mc:Fallback>
                  <p:oleObj name="Equation" r:id="rId23" imgW="22860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634" y="2241550"/>
                          <a:ext cx="3556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5436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8673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35434"/>
              </p:ext>
            </p:extLst>
          </p:nvPr>
        </p:nvGraphicFramePr>
        <p:xfrm>
          <a:off x="1519238" y="5935663"/>
          <a:ext cx="5721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8" name="Equation" r:id="rId3" imgW="4533840" imgH="558720" progId="Equation.DSMT4">
                  <p:embed/>
                </p:oleObj>
              </mc:Choice>
              <mc:Fallback>
                <p:oleObj name="Equation" r:id="rId3" imgW="4533840" imgH="5587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5935663"/>
                        <a:ext cx="5721350" cy="704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63408" y="892629"/>
            <a:ext cx="3475888" cy="1377759"/>
            <a:chOff x="2863408" y="892629"/>
            <a:chExt cx="3475888" cy="1377759"/>
          </a:xfrm>
        </p:grpSpPr>
        <p:sp>
          <p:nvSpPr>
            <p:cNvPr id="77" name="TextBox 76"/>
            <p:cNvSpPr txBox="1"/>
            <p:nvPr/>
          </p:nvSpPr>
          <p:spPr>
            <a:xfrm>
              <a:off x="2863408" y="892629"/>
              <a:ext cx="3475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Results from Ansys Designer</a:t>
              </a:r>
              <a:endParaRPr lang="en-US" sz="2000" dirty="0">
                <a:solidFill>
                  <a:srgbClr val="CC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275597" y="2178589"/>
              <a:ext cx="91799" cy="917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86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92881"/>
              </p:ext>
            </p:extLst>
          </p:nvPr>
        </p:nvGraphicFramePr>
        <p:xfrm>
          <a:off x="7910414" y="1622531"/>
          <a:ext cx="8461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9" name="Equation" r:id="rId5" imgW="838080" imgH="711000" progId="Equation.DSMT4">
                  <p:embed/>
                </p:oleObj>
              </mc:Choice>
              <mc:Fallback>
                <p:oleObj name="Equation" r:id="rId5" imgW="838080" imgH="7110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414" y="1622531"/>
                        <a:ext cx="846138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63711"/>
              </p:ext>
            </p:extLst>
          </p:nvPr>
        </p:nvGraphicFramePr>
        <p:xfrm>
          <a:off x="7937340" y="4091534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80" name="Equation" r:id="rId7" imgW="888840" imgH="457200" progId="Equation.DSMT4">
                  <p:embed/>
                </p:oleObj>
              </mc:Choice>
              <mc:Fallback>
                <p:oleObj name="Equation" r:id="rId7" imgW="888840" imgH="457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340" y="4091534"/>
                        <a:ext cx="8890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8291534" y="3715048"/>
            <a:ext cx="163629" cy="221382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11087"/>
              </p:ext>
            </p:extLst>
          </p:nvPr>
        </p:nvGraphicFramePr>
        <p:xfrm>
          <a:off x="7973299" y="2870778"/>
          <a:ext cx="800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81" name="Equation" r:id="rId9" imgW="799920" imgH="711000" progId="Equation.DSMT4">
                  <p:embed/>
                </p:oleObj>
              </mc:Choice>
              <mc:Fallback>
                <p:oleObj name="Equation" r:id="rId9" imgW="7999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73299" y="2870778"/>
                        <a:ext cx="800100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>
            <a:off x="8277819" y="2502774"/>
            <a:ext cx="163629" cy="221382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5979" y="1409020"/>
            <a:ext cx="6666139" cy="4328754"/>
            <a:chOff x="1025979" y="1409020"/>
            <a:chExt cx="6666139" cy="4328754"/>
          </a:xfrm>
        </p:grpSpPr>
        <p:pic>
          <p:nvPicPr>
            <p:cNvPr id="198669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86568" y="1409020"/>
              <a:ext cx="6305550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98670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357973"/>
                </p:ext>
              </p:extLst>
            </p:nvPr>
          </p:nvGraphicFramePr>
          <p:xfrm>
            <a:off x="4159402" y="5391699"/>
            <a:ext cx="9048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82" name="Equation" r:id="rId12" imgW="596900" imgH="228600" progId="Equation.DSMT4">
                    <p:embed/>
                  </p:oleObj>
                </mc:Choice>
                <mc:Fallback>
                  <p:oleObj name="Equation" r:id="rId12" imgW="5969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402" y="5391699"/>
                          <a:ext cx="904875" cy="346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1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828941"/>
                </p:ext>
              </p:extLst>
            </p:nvPr>
          </p:nvGraphicFramePr>
          <p:xfrm>
            <a:off x="1025979" y="2405290"/>
            <a:ext cx="327025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83" name="Equation" r:id="rId14" imgW="215619" imgH="177569" progId="Equation.DSMT4">
                    <p:embed/>
                  </p:oleObj>
                </mc:Choice>
                <mc:Fallback>
                  <p:oleObj name="Equation" r:id="rId14" imgW="215619" imgH="177569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979" y="2405290"/>
                          <a:ext cx="327025" cy="2682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67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325914"/>
                </p:ext>
              </p:extLst>
            </p:nvPr>
          </p:nvGraphicFramePr>
          <p:xfrm>
            <a:off x="5456770" y="4241494"/>
            <a:ext cx="1765051" cy="307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84" name="Equation" r:id="rId16" imgW="1460160" imgH="253800" progId="Equation.DSMT4">
                    <p:embed/>
                  </p:oleObj>
                </mc:Choice>
                <mc:Fallback>
                  <p:oleObj name="Equation" r:id="rId16" imgW="1460160" imgH="2538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6770" y="4241494"/>
                          <a:ext cx="1765051" cy="307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 flipH="1" flipV="1">
              <a:off x="4332514" y="2296886"/>
              <a:ext cx="1415143" cy="18832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36732" y="4908884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867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864104"/>
                </p:ext>
              </p:extLst>
            </p:nvPr>
          </p:nvGraphicFramePr>
          <p:xfrm>
            <a:off x="3809613" y="5091765"/>
            <a:ext cx="22763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85" name="Equation" r:id="rId18" imgW="164880" imgH="228600" progId="Equation.DSMT4">
                    <p:embed/>
                  </p:oleObj>
                </mc:Choice>
                <mc:Fallback>
                  <p:oleObj name="Equation" r:id="rId18" imgW="16488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9613" y="5091765"/>
                          <a:ext cx="22763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5369292" y="4897654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868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711854"/>
                </p:ext>
              </p:extLst>
            </p:nvPr>
          </p:nvGraphicFramePr>
          <p:xfrm>
            <a:off x="5265925" y="5113038"/>
            <a:ext cx="2508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86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925" y="5113038"/>
                          <a:ext cx="250825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3936730" y="1578543"/>
              <a:ext cx="0" cy="34458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69290" y="1605814"/>
              <a:ext cx="0" cy="34458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64963" y="2171204"/>
              <a:ext cx="85271" cy="85271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10001" y="968829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Bandpass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7662" y="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 Types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1103" y="2145846"/>
            <a:ext cx="5417277" cy="3331279"/>
            <a:chOff x="1734003" y="2002971"/>
            <a:chExt cx="5417277" cy="333127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45871" y="4286251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60914" y="2071008"/>
              <a:ext cx="0" cy="2726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743246" y="4178528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5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3246" y="4178528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1856467" y="2402115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6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6467" y="2402115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1734003" y="4123872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7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003" y="4123872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704897" y="4590368"/>
            <a:ext cx="3349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8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897" y="4590368"/>
                          <a:ext cx="3349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4860471" y="413385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77242" y="3916140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2098902" y="3743325"/>
            <a:ext cx="5207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9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8902" y="3743325"/>
                          <a:ext cx="5207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272642" y="2305051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79163" y="3023506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9860" y="5026473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Center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592285" y="2002971"/>
              <a:ext cx="2438400" cy="2269672"/>
            </a:xfrm>
            <a:custGeom>
              <a:avLst/>
              <a:gdLst>
                <a:gd name="connsiteX0" fmla="*/ 10885 w 1883228"/>
                <a:gd name="connsiteY0" fmla="*/ 0 h 2133600"/>
                <a:gd name="connsiteX1" fmla="*/ 21771 w 1883228"/>
                <a:gd name="connsiteY1" fmla="*/ 642257 h 2133600"/>
                <a:gd name="connsiteX2" fmla="*/ 141514 w 1883228"/>
                <a:gd name="connsiteY2" fmla="*/ 1110343 h 2133600"/>
                <a:gd name="connsiteX3" fmla="*/ 348342 w 1883228"/>
                <a:gd name="connsiteY3" fmla="*/ 1719943 h 2133600"/>
                <a:gd name="connsiteX4" fmla="*/ 653142 w 1883228"/>
                <a:gd name="connsiteY4" fmla="*/ 2002972 h 2133600"/>
                <a:gd name="connsiteX5" fmla="*/ 903514 w 1883228"/>
                <a:gd name="connsiteY5" fmla="*/ 2122714 h 2133600"/>
                <a:gd name="connsiteX6" fmla="*/ 1284514 w 1883228"/>
                <a:gd name="connsiteY6" fmla="*/ 2068286 h 2133600"/>
                <a:gd name="connsiteX7" fmla="*/ 1502228 w 1883228"/>
                <a:gd name="connsiteY7" fmla="*/ 1785257 h 2133600"/>
                <a:gd name="connsiteX8" fmla="*/ 1774371 w 1883228"/>
                <a:gd name="connsiteY8" fmla="*/ 957943 h 2133600"/>
                <a:gd name="connsiteX9" fmla="*/ 1850571 w 1883228"/>
                <a:gd name="connsiteY9" fmla="*/ 370114 h 2133600"/>
                <a:gd name="connsiteX10" fmla="*/ 1883228 w 1883228"/>
                <a:gd name="connsiteY10" fmla="*/ 32657 h 2133600"/>
                <a:gd name="connsiteX0" fmla="*/ 10885 w 1883228"/>
                <a:gd name="connsiteY0" fmla="*/ 0 h 2135414"/>
                <a:gd name="connsiteX1" fmla="*/ 21771 w 1883228"/>
                <a:gd name="connsiteY1" fmla="*/ 642257 h 2135414"/>
                <a:gd name="connsiteX2" fmla="*/ 141514 w 1883228"/>
                <a:gd name="connsiteY2" fmla="*/ 1110343 h 2135414"/>
                <a:gd name="connsiteX3" fmla="*/ 348342 w 1883228"/>
                <a:gd name="connsiteY3" fmla="*/ 1719943 h 2135414"/>
                <a:gd name="connsiteX4" fmla="*/ 598713 w 1883228"/>
                <a:gd name="connsiteY4" fmla="*/ 1992087 h 2135414"/>
                <a:gd name="connsiteX5" fmla="*/ 903514 w 1883228"/>
                <a:gd name="connsiteY5" fmla="*/ 2122714 h 2135414"/>
                <a:gd name="connsiteX6" fmla="*/ 1284514 w 1883228"/>
                <a:gd name="connsiteY6" fmla="*/ 2068286 h 2135414"/>
                <a:gd name="connsiteX7" fmla="*/ 1502228 w 1883228"/>
                <a:gd name="connsiteY7" fmla="*/ 1785257 h 2135414"/>
                <a:gd name="connsiteX8" fmla="*/ 1774371 w 1883228"/>
                <a:gd name="connsiteY8" fmla="*/ 957943 h 2135414"/>
                <a:gd name="connsiteX9" fmla="*/ 1850571 w 1883228"/>
                <a:gd name="connsiteY9" fmla="*/ 370114 h 2135414"/>
                <a:gd name="connsiteX10" fmla="*/ 1883228 w 1883228"/>
                <a:gd name="connsiteY10" fmla="*/ 32657 h 2135414"/>
                <a:gd name="connsiteX0" fmla="*/ 5443 w 1877786"/>
                <a:gd name="connsiteY0" fmla="*/ 0 h 2135414"/>
                <a:gd name="connsiteX1" fmla="*/ 16329 w 1877786"/>
                <a:gd name="connsiteY1" fmla="*/ 642257 h 2135414"/>
                <a:gd name="connsiteX2" fmla="*/ 103415 w 1877786"/>
                <a:gd name="connsiteY2" fmla="*/ 1164771 h 2135414"/>
                <a:gd name="connsiteX3" fmla="*/ 342900 w 1877786"/>
                <a:gd name="connsiteY3" fmla="*/ 1719943 h 2135414"/>
                <a:gd name="connsiteX4" fmla="*/ 593271 w 1877786"/>
                <a:gd name="connsiteY4" fmla="*/ 1992087 h 2135414"/>
                <a:gd name="connsiteX5" fmla="*/ 898072 w 1877786"/>
                <a:gd name="connsiteY5" fmla="*/ 2122714 h 2135414"/>
                <a:gd name="connsiteX6" fmla="*/ 1279072 w 1877786"/>
                <a:gd name="connsiteY6" fmla="*/ 2068286 h 2135414"/>
                <a:gd name="connsiteX7" fmla="*/ 1496786 w 1877786"/>
                <a:gd name="connsiteY7" fmla="*/ 1785257 h 2135414"/>
                <a:gd name="connsiteX8" fmla="*/ 1768929 w 1877786"/>
                <a:gd name="connsiteY8" fmla="*/ 957943 h 2135414"/>
                <a:gd name="connsiteX9" fmla="*/ 1845129 w 1877786"/>
                <a:gd name="connsiteY9" fmla="*/ 370114 h 2135414"/>
                <a:gd name="connsiteX10" fmla="*/ 1877786 w 1877786"/>
                <a:gd name="connsiteY10" fmla="*/ 32657 h 2135414"/>
                <a:gd name="connsiteX0" fmla="*/ 5443 w 1877786"/>
                <a:gd name="connsiteY0" fmla="*/ 0 h 2139043"/>
                <a:gd name="connsiteX1" fmla="*/ 16329 w 1877786"/>
                <a:gd name="connsiteY1" fmla="*/ 642257 h 2139043"/>
                <a:gd name="connsiteX2" fmla="*/ 103415 w 1877786"/>
                <a:gd name="connsiteY2" fmla="*/ 1164771 h 2139043"/>
                <a:gd name="connsiteX3" fmla="*/ 342900 w 1877786"/>
                <a:gd name="connsiteY3" fmla="*/ 1719943 h 2139043"/>
                <a:gd name="connsiteX4" fmla="*/ 593271 w 1877786"/>
                <a:gd name="connsiteY4" fmla="*/ 1992087 h 2139043"/>
                <a:gd name="connsiteX5" fmla="*/ 898072 w 1877786"/>
                <a:gd name="connsiteY5" fmla="*/ 2122714 h 2139043"/>
                <a:gd name="connsiteX6" fmla="*/ 1279072 w 1877786"/>
                <a:gd name="connsiteY6" fmla="*/ 2068286 h 2139043"/>
                <a:gd name="connsiteX7" fmla="*/ 1551215 w 1877786"/>
                <a:gd name="connsiteY7" fmla="*/ 1698172 h 2139043"/>
                <a:gd name="connsiteX8" fmla="*/ 1768929 w 1877786"/>
                <a:gd name="connsiteY8" fmla="*/ 957943 h 2139043"/>
                <a:gd name="connsiteX9" fmla="*/ 1845129 w 1877786"/>
                <a:gd name="connsiteY9" fmla="*/ 370114 h 2139043"/>
                <a:gd name="connsiteX10" fmla="*/ 1877786 w 1877786"/>
                <a:gd name="connsiteY10" fmla="*/ 32657 h 2139043"/>
                <a:gd name="connsiteX0" fmla="*/ 5443 w 1877786"/>
                <a:gd name="connsiteY0" fmla="*/ 0 h 2139043"/>
                <a:gd name="connsiteX1" fmla="*/ 16329 w 1877786"/>
                <a:gd name="connsiteY1" fmla="*/ 642257 h 2139043"/>
                <a:gd name="connsiteX2" fmla="*/ 103415 w 1877786"/>
                <a:gd name="connsiteY2" fmla="*/ 1164771 h 2139043"/>
                <a:gd name="connsiteX3" fmla="*/ 342900 w 1877786"/>
                <a:gd name="connsiteY3" fmla="*/ 1719943 h 2139043"/>
                <a:gd name="connsiteX4" fmla="*/ 593271 w 1877786"/>
                <a:gd name="connsiteY4" fmla="*/ 1992087 h 2139043"/>
                <a:gd name="connsiteX5" fmla="*/ 898072 w 1877786"/>
                <a:gd name="connsiteY5" fmla="*/ 2122714 h 2139043"/>
                <a:gd name="connsiteX6" fmla="*/ 1279072 w 1877786"/>
                <a:gd name="connsiteY6" fmla="*/ 2068286 h 2139043"/>
                <a:gd name="connsiteX7" fmla="*/ 1551215 w 1877786"/>
                <a:gd name="connsiteY7" fmla="*/ 1698172 h 2139043"/>
                <a:gd name="connsiteX8" fmla="*/ 1725386 w 1877786"/>
                <a:gd name="connsiteY8" fmla="*/ 1197429 h 2139043"/>
                <a:gd name="connsiteX9" fmla="*/ 1845129 w 1877786"/>
                <a:gd name="connsiteY9" fmla="*/ 370114 h 2139043"/>
                <a:gd name="connsiteX10" fmla="*/ 1877786 w 1877786"/>
                <a:gd name="connsiteY10" fmla="*/ 32657 h 2139043"/>
                <a:gd name="connsiteX0" fmla="*/ 5443 w 1877786"/>
                <a:gd name="connsiteY0" fmla="*/ 0 h 2139043"/>
                <a:gd name="connsiteX1" fmla="*/ 16329 w 1877786"/>
                <a:gd name="connsiteY1" fmla="*/ 642257 h 2139043"/>
                <a:gd name="connsiteX2" fmla="*/ 103415 w 1877786"/>
                <a:gd name="connsiteY2" fmla="*/ 1164771 h 2139043"/>
                <a:gd name="connsiteX3" fmla="*/ 342900 w 1877786"/>
                <a:gd name="connsiteY3" fmla="*/ 1719943 h 2139043"/>
                <a:gd name="connsiteX4" fmla="*/ 593271 w 1877786"/>
                <a:gd name="connsiteY4" fmla="*/ 1992087 h 2139043"/>
                <a:gd name="connsiteX5" fmla="*/ 898072 w 1877786"/>
                <a:gd name="connsiteY5" fmla="*/ 2122714 h 2139043"/>
                <a:gd name="connsiteX6" fmla="*/ 1279072 w 1877786"/>
                <a:gd name="connsiteY6" fmla="*/ 2068286 h 2139043"/>
                <a:gd name="connsiteX7" fmla="*/ 1551215 w 1877786"/>
                <a:gd name="connsiteY7" fmla="*/ 1698172 h 2139043"/>
                <a:gd name="connsiteX8" fmla="*/ 1725386 w 1877786"/>
                <a:gd name="connsiteY8" fmla="*/ 1197429 h 2139043"/>
                <a:gd name="connsiteX9" fmla="*/ 1845129 w 1877786"/>
                <a:gd name="connsiteY9" fmla="*/ 609600 h 2139043"/>
                <a:gd name="connsiteX10" fmla="*/ 1877786 w 1877786"/>
                <a:gd name="connsiteY10" fmla="*/ 32657 h 2139043"/>
                <a:gd name="connsiteX0" fmla="*/ 7257 w 1879600"/>
                <a:gd name="connsiteY0" fmla="*/ 0 h 2139043"/>
                <a:gd name="connsiteX1" fmla="*/ 18143 w 1879600"/>
                <a:gd name="connsiteY1" fmla="*/ 642257 h 2139043"/>
                <a:gd name="connsiteX2" fmla="*/ 116114 w 1879600"/>
                <a:gd name="connsiteY2" fmla="*/ 1273628 h 2139043"/>
                <a:gd name="connsiteX3" fmla="*/ 344714 w 1879600"/>
                <a:gd name="connsiteY3" fmla="*/ 1719943 h 2139043"/>
                <a:gd name="connsiteX4" fmla="*/ 595085 w 1879600"/>
                <a:gd name="connsiteY4" fmla="*/ 1992087 h 2139043"/>
                <a:gd name="connsiteX5" fmla="*/ 899886 w 1879600"/>
                <a:gd name="connsiteY5" fmla="*/ 2122714 h 2139043"/>
                <a:gd name="connsiteX6" fmla="*/ 1280886 w 1879600"/>
                <a:gd name="connsiteY6" fmla="*/ 2068286 h 2139043"/>
                <a:gd name="connsiteX7" fmla="*/ 1553029 w 1879600"/>
                <a:gd name="connsiteY7" fmla="*/ 1698172 h 2139043"/>
                <a:gd name="connsiteX8" fmla="*/ 1727200 w 1879600"/>
                <a:gd name="connsiteY8" fmla="*/ 1197429 h 2139043"/>
                <a:gd name="connsiteX9" fmla="*/ 1846943 w 1879600"/>
                <a:gd name="connsiteY9" fmla="*/ 609600 h 2139043"/>
                <a:gd name="connsiteX10" fmla="*/ 1879600 w 1879600"/>
                <a:gd name="connsiteY10" fmla="*/ 32657 h 2139043"/>
                <a:gd name="connsiteX0" fmla="*/ 7257 w 1879600"/>
                <a:gd name="connsiteY0" fmla="*/ 0 h 2168071"/>
                <a:gd name="connsiteX1" fmla="*/ 18143 w 1879600"/>
                <a:gd name="connsiteY1" fmla="*/ 642257 h 2168071"/>
                <a:gd name="connsiteX2" fmla="*/ 116114 w 1879600"/>
                <a:gd name="connsiteY2" fmla="*/ 1273628 h 2168071"/>
                <a:gd name="connsiteX3" fmla="*/ 344714 w 1879600"/>
                <a:gd name="connsiteY3" fmla="*/ 1719943 h 2168071"/>
                <a:gd name="connsiteX4" fmla="*/ 595085 w 1879600"/>
                <a:gd name="connsiteY4" fmla="*/ 1992087 h 2168071"/>
                <a:gd name="connsiteX5" fmla="*/ 899886 w 1879600"/>
                <a:gd name="connsiteY5" fmla="*/ 2155371 h 2168071"/>
                <a:gd name="connsiteX6" fmla="*/ 1280886 w 1879600"/>
                <a:gd name="connsiteY6" fmla="*/ 2068286 h 2168071"/>
                <a:gd name="connsiteX7" fmla="*/ 1553029 w 1879600"/>
                <a:gd name="connsiteY7" fmla="*/ 1698172 h 2168071"/>
                <a:gd name="connsiteX8" fmla="*/ 1727200 w 1879600"/>
                <a:gd name="connsiteY8" fmla="*/ 1197429 h 2168071"/>
                <a:gd name="connsiteX9" fmla="*/ 1846943 w 1879600"/>
                <a:gd name="connsiteY9" fmla="*/ 609600 h 2168071"/>
                <a:gd name="connsiteX10" fmla="*/ 1879600 w 1879600"/>
                <a:gd name="connsiteY10" fmla="*/ 32657 h 2168071"/>
                <a:gd name="connsiteX0" fmla="*/ 7257 w 1879600"/>
                <a:gd name="connsiteY0" fmla="*/ 0 h 2157185"/>
                <a:gd name="connsiteX1" fmla="*/ 18143 w 1879600"/>
                <a:gd name="connsiteY1" fmla="*/ 642257 h 2157185"/>
                <a:gd name="connsiteX2" fmla="*/ 116114 w 1879600"/>
                <a:gd name="connsiteY2" fmla="*/ 1273628 h 2157185"/>
                <a:gd name="connsiteX3" fmla="*/ 344714 w 1879600"/>
                <a:gd name="connsiteY3" fmla="*/ 1719943 h 2157185"/>
                <a:gd name="connsiteX4" fmla="*/ 595085 w 1879600"/>
                <a:gd name="connsiteY4" fmla="*/ 1992087 h 2157185"/>
                <a:gd name="connsiteX5" fmla="*/ 899886 w 1879600"/>
                <a:gd name="connsiteY5" fmla="*/ 2155371 h 2157185"/>
                <a:gd name="connsiteX6" fmla="*/ 1357086 w 1879600"/>
                <a:gd name="connsiteY6" fmla="*/ 1981201 h 2157185"/>
                <a:gd name="connsiteX7" fmla="*/ 1553029 w 1879600"/>
                <a:gd name="connsiteY7" fmla="*/ 1698172 h 2157185"/>
                <a:gd name="connsiteX8" fmla="*/ 1727200 w 1879600"/>
                <a:gd name="connsiteY8" fmla="*/ 1197429 h 2157185"/>
                <a:gd name="connsiteX9" fmla="*/ 1846943 w 1879600"/>
                <a:gd name="connsiteY9" fmla="*/ 609600 h 2157185"/>
                <a:gd name="connsiteX10" fmla="*/ 1879600 w 1879600"/>
                <a:gd name="connsiteY10" fmla="*/ 32657 h 2157185"/>
                <a:gd name="connsiteX0" fmla="*/ 7257 w 1879600"/>
                <a:gd name="connsiteY0" fmla="*/ 0 h 2135413"/>
                <a:gd name="connsiteX1" fmla="*/ 18143 w 1879600"/>
                <a:gd name="connsiteY1" fmla="*/ 642257 h 2135413"/>
                <a:gd name="connsiteX2" fmla="*/ 116114 w 1879600"/>
                <a:gd name="connsiteY2" fmla="*/ 1273628 h 2135413"/>
                <a:gd name="connsiteX3" fmla="*/ 344714 w 1879600"/>
                <a:gd name="connsiteY3" fmla="*/ 1719943 h 2135413"/>
                <a:gd name="connsiteX4" fmla="*/ 595085 w 1879600"/>
                <a:gd name="connsiteY4" fmla="*/ 1992087 h 2135413"/>
                <a:gd name="connsiteX5" fmla="*/ 997857 w 1879600"/>
                <a:gd name="connsiteY5" fmla="*/ 2133599 h 2135413"/>
                <a:gd name="connsiteX6" fmla="*/ 1357086 w 1879600"/>
                <a:gd name="connsiteY6" fmla="*/ 1981201 h 2135413"/>
                <a:gd name="connsiteX7" fmla="*/ 1553029 w 1879600"/>
                <a:gd name="connsiteY7" fmla="*/ 1698172 h 2135413"/>
                <a:gd name="connsiteX8" fmla="*/ 1727200 w 1879600"/>
                <a:gd name="connsiteY8" fmla="*/ 1197429 h 2135413"/>
                <a:gd name="connsiteX9" fmla="*/ 1846943 w 1879600"/>
                <a:gd name="connsiteY9" fmla="*/ 609600 h 2135413"/>
                <a:gd name="connsiteX10" fmla="*/ 1879600 w 1879600"/>
                <a:gd name="connsiteY10" fmla="*/ 32657 h 2135413"/>
                <a:gd name="connsiteX0" fmla="*/ 7257 w 1879600"/>
                <a:gd name="connsiteY0" fmla="*/ 0 h 2135413"/>
                <a:gd name="connsiteX1" fmla="*/ 18143 w 1879600"/>
                <a:gd name="connsiteY1" fmla="*/ 642257 h 2135413"/>
                <a:gd name="connsiteX2" fmla="*/ 116114 w 1879600"/>
                <a:gd name="connsiteY2" fmla="*/ 1273628 h 2135413"/>
                <a:gd name="connsiteX3" fmla="*/ 333828 w 1879600"/>
                <a:gd name="connsiteY3" fmla="*/ 1752600 h 2135413"/>
                <a:gd name="connsiteX4" fmla="*/ 595085 w 1879600"/>
                <a:gd name="connsiteY4" fmla="*/ 1992087 h 2135413"/>
                <a:gd name="connsiteX5" fmla="*/ 997857 w 1879600"/>
                <a:gd name="connsiteY5" fmla="*/ 2133599 h 2135413"/>
                <a:gd name="connsiteX6" fmla="*/ 1357086 w 1879600"/>
                <a:gd name="connsiteY6" fmla="*/ 1981201 h 2135413"/>
                <a:gd name="connsiteX7" fmla="*/ 1553029 w 1879600"/>
                <a:gd name="connsiteY7" fmla="*/ 1698172 h 2135413"/>
                <a:gd name="connsiteX8" fmla="*/ 1727200 w 1879600"/>
                <a:gd name="connsiteY8" fmla="*/ 1197429 h 2135413"/>
                <a:gd name="connsiteX9" fmla="*/ 1846943 w 1879600"/>
                <a:gd name="connsiteY9" fmla="*/ 609600 h 2135413"/>
                <a:gd name="connsiteX10" fmla="*/ 1879600 w 1879600"/>
                <a:gd name="connsiteY10" fmla="*/ 32657 h 2135413"/>
                <a:gd name="connsiteX0" fmla="*/ 7257 w 1879600"/>
                <a:gd name="connsiteY0" fmla="*/ 0 h 2139042"/>
                <a:gd name="connsiteX1" fmla="*/ 18143 w 1879600"/>
                <a:gd name="connsiteY1" fmla="*/ 642257 h 2139042"/>
                <a:gd name="connsiteX2" fmla="*/ 116114 w 1879600"/>
                <a:gd name="connsiteY2" fmla="*/ 1273628 h 2139042"/>
                <a:gd name="connsiteX3" fmla="*/ 333828 w 1879600"/>
                <a:gd name="connsiteY3" fmla="*/ 1752600 h 2139042"/>
                <a:gd name="connsiteX4" fmla="*/ 595085 w 1879600"/>
                <a:gd name="connsiteY4" fmla="*/ 1992087 h 2139042"/>
                <a:gd name="connsiteX5" fmla="*/ 997857 w 1879600"/>
                <a:gd name="connsiteY5" fmla="*/ 2133599 h 2139042"/>
                <a:gd name="connsiteX6" fmla="*/ 1367972 w 1879600"/>
                <a:gd name="connsiteY6" fmla="*/ 1959429 h 2139042"/>
                <a:gd name="connsiteX7" fmla="*/ 1553029 w 1879600"/>
                <a:gd name="connsiteY7" fmla="*/ 1698172 h 2139042"/>
                <a:gd name="connsiteX8" fmla="*/ 1727200 w 1879600"/>
                <a:gd name="connsiteY8" fmla="*/ 1197429 h 2139042"/>
                <a:gd name="connsiteX9" fmla="*/ 1846943 w 1879600"/>
                <a:gd name="connsiteY9" fmla="*/ 609600 h 2139042"/>
                <a:gd name="connsiteX10" fmla="*/ 1879600 w 1879600"/>
                <a:gd name="connsiteY10" fmla="*/ 32657 h 2139042"/>
                <a:gd name="connsiteX0" fmla="*/ 5443 w 2215243"/>
                <a:gd name="connsiteY0" fmla="*/ 0 h 2258785"/>
                <a:gd name="connsiteX1" fmla="*/ 353786 w 2215243"/>
                <a:gd name="connsiteY1" fmla="*/ 762000 h 2258785"/>
                <a:gd name="connsiteX2" fmla="*/ 451757 w 2215243"/>
                <a:gd name="connsiteY2" fmla="*/ 1393371 h 2258785"/>
                <a:gd name="connsiteX3" fmla="*/ 669471 w 2215243"/>
                <a:gd name="connsiteY3" fmla="*/ 1872343 h 2258785"/>
                <a:gd name="connsiteX4" fmla="*/ 930728 w 2215243"/>
                <a:gd name="connsiteY4" fmla="*/ 2111830 h 2258785"/>
                <a:gd name="connsiteX5" fmla="*/ 1333500 w 2215243"/>
                <a:gd name="connsiteY5" fmla="*/ 2253342 h 2258785"/>
                <a:gd name="connsiteX6" fmla="*/ 1703615 w 2215243"/>
                <a:gd name="connsiteY6" fmla="*/ 2079172 h 2258785"/>
                <a:gd name="connsiteX7" fmla="*/ 1888672 w 2215243"/>
                <a:gd name="connsiteY7" fmla="*/ 1817915 h 2258785"/>
                <a:gd name="connsiteX8" fmla="*/ 2062843 w 2215243"/>
                <a:gd name="connsiteY8" fmla="*/ 1317172 h 2258785"/>
                <a:gd name="connsiteX9" fmla="*/ 2182586 w 2215243"/>
                <a:gd name="connsiteY9" fmla="*/ 729343 h 2258785"/>
                <a:gd name="connsiteX10" fmla="*/ 2215243 w 2215243"/>
                <a:gd name="connsiteY10" fmla="*/ 152400 h 2258785"/>
                <a:gd name="connsiteX0" fmla="*/ 5443 w 2215243"/>
                <a:gd name="connsiteY0" fmla="*/ 0 h 2258785"/>
                <a:gd name="connsiteX1" fmla="*/ 212272 w 2215243"/>
                <a:gd name="connsiteY1" fmla="*/ 827314 h 2258785"/>
                <a:gd name="connsiteX2" fmla="*/ 451757 w 2215243"/>
                <a:gd name="connsiteY2" fmla="*/ 1393371 h 2258785"/>
                <a:gd name="connsiteX3" fmla="*/ 669471 w 2215243"/>
                <a:gd name="connsiteY3" fmla="*/ 1872343 h 2258785"/>
                <a:gd name="connsiteX4" fmla="*/ 930728 w 2215243"/>
                <a:gd name="connsiteY4" fmla="*/ 2111830 h 2258785"/>
                <a:gd name="connsiteX5" fmla="*/ 1333500 w 2215243"/>
                <a:gd name="connsiteY5" fmla="*/ 2253342 h 2258785"/>
                <a:gd name="connsiteX6" fmla="*/ 1703615 w 2215243"/>
                <a:gd name="connsiteY6" fmla="*/ 2079172 h 2258785"/>
                <a:gd name="connsiteX7" fmla="*/ 1888672 w 2215243"/>
                <a:gd name="connsiteY7" fmla="*/ 1817915 h 2258785"/>
                <a:gd name="connsiteX8" fmla="*/ 2062843 w 2215243"/>
                <a:gd name="connsiteY8" fmla="*/ 1317172 h 2258785"/>
                <a:gd name="connsiteX9" fmla="*/ 2182586 w 2215243"/>
                <a:gd name="connsiteY9" fmla="*/ 729343 h 2258785"/>
                <a:gd name="connsiteX10" fmla="*/ 2215243 w 2215243"/>
                <a:gd name="connsiteY10" fmla="*/ 152400 h 2258785"/>
                <a:gd name="connsiteX0" fmla="*/ 78012 w 2287812"/>
                <a:gd name="connsiteY0" fmla="*/ 105230 h 2364015"/>
                <a:gd name="connsiteX1" fmla="*/ 34471 w 2287812"/>
                <a:gd name="connsiteY1" fmla="*/ 137886 h 2364015"/>
                <a:gd name="connsiteX2" fmla="*/ 284841 w 2287812"/>
                <a:gd name="connsiteY2" fmla="*/ 932544 h 2364015"/>
                <a:gd name="connsiteX3" fmla="*/ 524326 w 2287812"/>
                <a:gd name="connsiteY3" fmla="*/ 1498601 h 2364015"/>
                <a:gd name="connsiteX4" fmla="*/ 742040 w 2287812"/>
                <a:gd name="connsiteY4" fmla="*/ 1977573 h 2364015"/>
                <a:gd name="connsiteX5" fmla="*/ 1003297 w 2287812"/>
                <a:gd name="connsiteY5" fmla="*/ 2217060 h 2364015"/>
                <a:gd name="connsiteX6" fmla="*/ 1406069 w 2287812"/>
                <a:gd name="connsiteY6" fmla="*/ 2358572 h 2364015"/>
                <a:gd name="connsiteX7" fmla="*/ 1776184 w 2287812"/>
                <a:gd name="connsiteY7" fmla="*/ 2184402 h 2364015"/>
                <a:gd name="connsiteX8" fmla="*/ 1961241 w 2287812"/>
                <a:gd name="connsiteY8" fmla="*/ 1923145 h 2364015"/>
                <a:gd name="connsiteX9" fmla="*/ 2135412 w 2287812"/>
                <a:gd name="connsiteY9" fmla="*/ 1422402 h 2364015"/>
                <a:gd name="connsiteX10" fmla="*/ 2255155 w 2287812"/>
                <a:gd name="connsiteY10" fmla="*/ 834573 h 2364015"/>
                <a:gd name="connsiteX11" fmla="*/ 2287812 w 2287812"/>
                <a:gd name="connsiteY11" fmla="*/ 257630 h 2364015"/>
                <a:gd name="connsiteX0" fmla="*/ 0 w 2209800"/>
                <a:gd name="connsiteY0" fmla="*/ 0 h 2258785"/>
                <a:gd name="connsiteX1" fmla="*/ 206829 w 2209800"/>
                <a:gd name="connsiteY1" fmla="*/ 827314 h 2258785"/>
                <a:gd name="connsiteX2" fmla="*/ 446314 w 2209800"/>
                <a:gd name="connsiteY2" fmla="*/ 1393371 h 2258785"/>
                <a:gd name="connsiteX3" fmla="*/ 664028 w 2209800"/>
                <a:gd name="connsiteY3" fmla="*/ 1872343 h 2258785"/>
                <a:gd name="connsiteX4" fmla="*/ 925285 w 2209800"/>
                <a:gd name="connsiteY4" fmla="*/ 2111830 h 2258785"/>
                <a:gd name="connsiteX5" fmla="*/ 1328057 w 2209800"/>
                <a:gd name="connsiteY5" fmla="*/ 2253342 h 2258785"/>
                <a:gd name="connsiteX6" fmla="*/ 1698172 w 2209800"/>
                <a:gd name="connsiteY6" fmla="*/ 2079172 h 2258785"/>
                <a:gd name="connsiteX7" fmla="*/ 1883229 w 2209800"/>
                <a:gd name="connsiteY7" fmla="*/ 1817915 h 2258785"/>
                <a:gd name="connsiteX8" fmla="*/ 2057400 w 2209800"/>
                <a:gd name="connsiteY8" fmla="*/ 1317172 h 2258785"/>
                <a:gd name="connsiteX9" fmla="*/ 2177143 w 2209800"/>
                <a:gd name="connsiteY9" fmla="*/ 729343 h 2258785"/>
                <a:gd name="connsiteX10" fmla="*/ 2209800 w 2209800"/>
                <a:gd name="connsiteY10" fmla="*/ 152400 h 2258785"/>
                <a:gd name="connsiteX0" fmla="*/ 0 w 2209800"/>
                <a:gd name="connsiteY0" fmla="*/ 0 h 2258785"/>
                <a:gd name="connsiteX1" fmla="*/ 206829 w 2209800"/>
                <a:gd name="connsiteY1" fmla="*/ 827314 h 2258785"/>
                <a:gd name="connsiteX2" fmla="*/ 402772 w 2209800"/>
                <a:gd name="connsiteY2" fmla="*/ 1404256 h 2258785"/>
                <a:gd name="connsiteX3" fmla="*/ 664028 w 2209800"/>
                <a:gd name="connsiteY3" fmla="*/ 1872343 h 2258785"/>
                <a:gd name="connsiteX4" fmla="*/ 925285 w 2209800"/>
                <a:gd name="connsiteY4" fmla="*/ 2111830 h 2258785"/>
                <a:gd name="connsiteX5" fmla="*/ 1328057 w 2209800"/>
                <a:gd name="connsiteY5" fmla="*/ 2253342 h 2258785"/>
                <a:gd name="connsiteX6" fmla="*/ 1698172 w 2209800"/>
                <a:gd name="connsiteY6" fmla="*/ 2079172 h 2258785"/>
                <a:gd name="connsiteX7" fmla="*/ 1883229 w 2209800"/>
                <a:gd name="connsiteY7" fmla="*/ 1817915 h 2258785"/>
                <a:gd name="connsiteX8" fmla="*/ 2057400 w 2209800"/>
                <a:gd name="connsiteY8" fmla="*/ 1317172 h 2258785"/>
                <a:gd name="connsiteX9" fmla="*/ 2177143 w 2209800"/>
                <a:gd name="connsiteY9" fmla="*/ 729343 h 2258785"/>
                <a:gd name="connsiteX10" fmla="*/ 2209800 w 2209800"/>
                <a:gd name="connsiteY10" fmla="*/ 152400 h 2258785"/>
                <a:gd name="connsiteX0" fmla="*/ 0 w 2329543"/>
                <a:gd name="connsiteY0" fmla="*/ 0 h 2258785"/>
                <a:gd name="connsiteX1" fmla="*/ 206829 w 2329543"/>
                <a:gd name="connsiteY1" fmla="*/ 827314 h 2258785"/>
                <a:gd name="connsiteX2" fmla="*/ 402772 w 2329543"/>
                <a:gd name="connsiteY2" fmla="*/ 1404256 h 2258785"/>
                <a:gd name="connsiteX3" fmla="*/ 664028 w 2329543"/>
                <a:gd name="connsiteY3" fmla="*/ 1872343 h 2258785"/>
                <a:gd name="connsiteX4" fmla="*/ 925285 w 2329543"/>
                <a:gd name="connsiteY4" fmla="*/ 2111830 h 2258785"/>
                <a:gd name="connsiteX5" fmla="*/ 1328057 w 2329543"/>
                <a:gd name="connsiteY5" fmla="*/ 2253342 h 2258785"/>
                <a:gd name="connsiteX6" fmla="*/ 1698172 w 2329543"/>
                <a:gd name="connsiteY6" fmla="*/ 2079172 h 2258785"/>
                <a:gd name="connsiteX7" fmla="*/ 1883229 w 2329543"/>
                <a:gd name="connsiteY7" fmla="*/ 1817915 h 2258785"/>
                <a:gd name="connsiteX8" fmla="*/ 2057400 w 2329543"/>
                <a:gd name="connsiteY8" fmla="*/ 1317172 h 2258785"/>
                <a:gd name="connsiteX9" fmla="*/ 2177143 w 2329543"/>
                <a:gd name="connsiteY9" fmla="*/ 729343 h 2258785"/>
                <a:gd name="connsiteX10" fmla="*/ 2329543 w 2329543"/>
                <a:gd name="connsiteY10" fmla="*/ 97971 h 2258785"/>
                <a:gd name="connsiteX0" fmla="*/ 0 w 2329543"/>
                <a:gd name="connsiteY0" fmla="*/ 0 h 2258785"/>
                <a:gd name="connsiteX1" fmla="*/ 206829 w 2329543"/>
                <a:gd name="connsiteY1" fmla="*/ 827314 h 2258785"/>
                <a:gd name="connsiteX2" fmla="*/ 402772 w 2329543"/>
                <a:gd name="connsiteY2" fmla="*/ 1404256 h 2258785"/>
                <a:gd name="connsiteX3" fmla="*/ 664028 w 2329543"/>
                <a:gd name="connsiteY3" fmla="*/ 1872343 h 2258785"/>
                <a:gd name="connsiteX4" fmla="*/ 925285 w 2329543"/>
                <a:gd name="connsiteY4" fmla="*/ 2111830 h 2258785"/>
                <a:gd name="connsiteX5" fmla="*/ 1328057 w 2329543"/>
                <a:gd name="connsiteY5" fmla="*/ 2253342 h 2258785"/>
                <a:gd name="connsiteX6" fmla="*/ 1698172 w 2329543"/>
                <a:gd name="connsiteY6" fmla="*/ 2079172 h 2258785"/>
                <a:gd name="connsiteX7" fmla="*/ 1883229 w 2329543"/>
                <a:gd name="connsiteY7" fmla="*/ 1817915 h 2258785"/>
                <a:gd name="connsiteX8" fmla="*/ 2057400 w 2329543"/>
                <a:gd name="connsiteY8" fmla="*/ 1317172 h 2258785"/>
                <a:gd name="connsiteX9" fmla="*/ 2220686 w 2329543"/>
                <a:gd name="connsiteY9" fmla="*/ 729343 h 2258785"/>
                <a:gd name="connsiteX10" fmla="*/ 2329543 w 2329543"/>
                <a:gd name="connsiteY10" fmla="*/ 97971 h 2258785"/>
                <a:gd name="connsiteX0" fmla="*/ 0 w 2394857"/>
                <a:gd name="connsiteY0" fmla="*/ 0 h 2258785"/>
                <a:gd name="connsiteX1" fmla="*/ 206829 w 2394857"/>
                <a:gd name="connsiteY1" fmla="*/ 827314 h 2258785"/>
                <a:gd name="connsiteX2" fmla="*/ 402772 w 2394857"/>
                <a:gd name="connsiteY2" fmla="*/ 1404256 h 2258785"/>
                <a:gd name="connsiteX3" fmla="*/ 664028 w 2394857"/>
                <a:gd name="connsiteY3" fmla="*/ 1872343 h 2258785"/>
                <a:gd name="connsiteX4" fmla="*/ 925285 w 2394857"/>
                <a:gd name="connsiteY4" fmla="*/ 2111830 h 2258785"/>
                <a:gd name="connsiteX5" fmla="*/ 1328057 w 2394857"/>
                <a:gd name="connsiteY5" fmla="*/ 2253342 h 2258785"/>
                <a:gd name="connsiteX6" fmla="*/ 1698172 w 2394857"/>
                <a:gd name="connsiteY6" fmla="*/ 2079172 h 2258785"/>
                <a:gd name="connsiteX7" fmla="*/ 1883229 w 2394857"/>
                <a:gd name="connsiteY7" fmla="*/ 1817915 h 2258785"/>
                <a:gd name="connsiteX8" fmla="*/ 2057400 w 2394857"/>
                <a:gd name="connsiteY8" fmla="*/ 1317172 h 2258785"/>
                <a:gd name="connsiteX9" fmla="*/ 2220686 w 2394857"/>
                <a:gd name="connsiteY9" fmla="*/ 729343 h 2258785"/>
                <a:gd name="connsiteX10" fmla="*/ 2394857 w 2394857"/>
                <a:gd name="connsiteY10" fmla="*/ 76199 h 2258785"/>
                <a:gd name="connsiteX0" fmla="*/ 0 w 2394857"/>
                <a:gd name="connsiteY0" fmla="*/ 0 h 2258785"/>
                <a:gd name="connsiteX1" fmla="*/ 206829 w 2394857"/>
                <a:gd name="connsiteY1" fmla="*/ 827314 h 2258785"/>
                <a:gd name="connsiteX2" fmla="*/ 402772 w 2394857"/>
                <a:gd name="connsiteY2" fmla="*/ 1404256 h 2258785"/>
                <a:gd name="connsiteX3" fmla="*/ 664028 w 2394857"/>
                <a:gd name="connsiteY3" fmla="*/ 1872343 h 2258785"/>
                <a:gd name="connsiteX4" fmla="*/ 925285 w 2394857"/>
                <a:gd name="connsiteY4" fmla="*/ 2111830 h 2258785"/>
                <a:gd name="connsiteX5" fmla="*/ 1328057 w 2394857"/>
                <a:gd name="connsiteY5" fmla="*/ 2253342 h 2258785"/>
                <a:gd name="connsiteX6" fmla="*/ 1698172 w 2394857"/>
                <a:gd name="connsiteY6" fmla="*/ 2079172 h 2258785"/>
                <a:gd name="connsiteX7" fmla="*/ 1883229 w 2394857"/>
                <a:gd name="connsiteY7" fmla="*/ 1817915 h 2258785"/>
                <a:gd name="connsiteX8" fmla="*/ 2057400 w 2394857"/>
                <a:gd name="connsiteY8" fmla="*/ 1317172 h 2258785"/>
                <a:gd name="connsiteX9" fmla="*/ 2253343 w 2394857"/>
                <a:gd name="connsiteY9" fmla="*/ 729343 h 2258785"/>
                <a:gd name="connsiteX10" fmla="*/ 2394857 w 2394857"/>
                <a:gd name="connsiteY10" fmla="*/ 76199 h 2258785"/>
                <a:gd name="connsiteX0" fmla="*/ 0 w 2394857"/>
                <a:gd name="connsiteY0" fmla="*/ 0 h 2258785"/>
                <a:gd name="connsiteX1" fmla="*/ 206829 w 2394857"/>
                <a:gd name="connsiteY1" fmla="*/ 827314 h 2258785"/>
                <a:gd name="connsiteX2" fmla="*/ 402772 w 2394857"/>
                <a:gd name="connsiteY2" fmla="*/ 1404256 h 2258785"/>
                <a:gd name="connsiteX3" fmla="*/ 664028 w 2394857"/>
                <a:gd name="connsiteY3" fmla="*/ 1872343 h 2258785"/>
                <a:gd name="connsiteX4" fmla="*/ 925285 w 2394857"/>
                <a:gd name="connsiteY4" fmla="*/ 2111830 h 2258785"/>
                <a:gd name="connsiteX5" fmla="*/ 1328057 w 2394857"/>
                <a:gd name="connsiteY5" fmla="*/ 2253342 h 2258785"/>
                <a:gd name="connsiteX6" fmla="*/ 1698172 w 2394857"/>
                <a:gd name="connsiteY6" fmla="*/ 2079172 h 2258785"/>
                <a:gd name="connsiteX7" fmla="*/ 1883229 w 2394857"/>
                <a:gd name="connsiteY7" fmla="*/ 1817915 h 2258785"/>
                <a:gd name="connsiteX8" fmla="*/ 2068286 w 2394857"/>
                <a:gd name="connsiteY8" fmla="*/ 1306287 h 2258785"/>
                <a:gd name="connsiteX9" fmla="*/ 2253343 w 2394857"/>
                <a:gd name="connsiteY9" fmla="*/ 729343 h 2258785"/>
                <a:gd name="connsiteX10" fmla="*/ 2394857 w 2394857"/>
                <a:gd name="connsiteY10" fmla="*/ 76199 h 2258785"/>
                <a:gd name="connsiteX0" fmla="*/ 0 w 2394857"/>
                <a:gd name="connsiteY0" fmla="*/ 0 h 2258785"/>
                <a:gd name="connsiteX1" fmla="*/ 206829 w 2394857"/>
                <a:gd name="connsiteY1" fmla="*/ 827314 h 2258785"/>
                <a:gd name="connsiteX2" fmla="*/ 402772 w 2394857"/>
                <a:gd name="connsiteY2" fmla="*/ 1404256 h 2258785"/>
                <a:gd name="connsiteX3" fmla="*/ 664028 w 2394857"/>
                <a:gd name="connsiteY3" fmla="*/ 1872343 h 2258785"/>
                <a:gd name="connsiteX4" fmla="*/ 925285 w 2394857"/>
                <a:gd name="connsiteY4" fmla="*/ 2111830 h 2258785"/>
                <a:gd name="connsiteX5" fmla="*/ 1328057 w 2394857"/>
                <a:gd name="connsiteY5" fmla="*/ 2253342 h 2258785"/>
                <a:gd name="connsiteX6" fmla="*/ 1698172 w 2394857"/>
                <a:gd name="connsiteY6" fmla="*/ 2079172 h 2258785"/>
                <a:gd name="connsiteX7" fmla="*/ 1883229 w 2394857"/>
                <a:gd name="connsiteY7" fmla="*/ 1817915 h 2258785"/>
                <a:gd name="connsiteX8" fmla="*/ 2079172 w 2394857"/>
                <a:gd name="connsiteY8" fmla="*/ 1349830 h 2258785"/>
                <a:gd name="connsiteX9" fmla="*/ 2253343 w 2394857"/>
                <a:gd name="connsiteY9" fmla="*/ 729343 h 2258785"/>
                <a:gd name="connsiteX10" fmla="*/ 2394857 w 2394857"/>
                <a:gd name="connsiteY10" fmla="*/ 76199 h 2258785"/>
                <a:gd name="connsiteX0" fmla="*/ 0 w 2438400"/>
                <a:gd name="connsiteY0" fmla="*/ 10887 h 2269672"/>
                <a:gd name="connsiteX1" fmla="*/ 206829 w 2438400"/>
                <a:gd name="connsiteY1" fmla="*/ 838201 h 2269672"/>
                <a:gd name="connsiteX2" fmla="*/ 402772 w 2438400"/>
                <a:gd name="connsiteY2" fmla="*/ 1415143 h 2269672"/>
                <a:gd name="connsiteX3" fmla="*/ 664028 w 2438400"/>
                <a:gd name="connsiteY3" fmla="*/ 1883230 h 2269672"/>
                <a:gd name="connsiteX4" fmla="*/ 925285 w 2438400"/>
                <a:gd name="connsiteY4" fmla="*/ 2122717 h 2269672"/>
                <a:gd name="connsiteX5" fmla="*/ 1328057 w 2438400"/>
                <a:gd name="connsiteY5" fmla="*/ 2264229 h 2269672"/>
                <a:gd name="connsiteX6" fmla="*/ 1698172 w 2438400"/>
                <a:gd name="connsiteY6" fmla="*/ 2090059 h 2269672"/>
                <a:gd name="connsiteX7" fmla="*/ 1883229 w 2438400"/>
                <a:gd name="connsiteY7" fmla="*/ 1828802 h 2269672"/>
                <a:gd name="connsiteX8" fmla="*/ 2079172 w 2438400"/>
                <a:gd name="connsiteY8" fmla="*/ 1360717 h 2269672"/>
                <a:gd name="connsiteX9" fmla="*/ 2253343 w 2438400"/>
                <a:gd name="connsiteY9" fmla="*/ 740230 h 2269672"/>
                <a:gd name="connsiteX10" fmla="*/ 2438400 w 2438400"/>
                <a:gd name="connsiteY10" fmla="*/ 0 h 226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8400" h="2269672">
                  <a:moveTo>
                    <a:pt x="0" y="10887"/>
                  </a:moveTo>
                  <a:cubicBezTo>
                    <a:pt x="43089" y="183244"/>
                    <a:pt x="139700" y="604158"/>
                    <a:pt x="206829" y="838201"/>
                  </a:cubicBezTo>
                  <a:cubicBezTo>
                    <a:pt x="273958" y="1072244"/>
                    <a:pt x="326572" y="1240972"/>
                    <a:pt x="402772" y="1415143"/>
                  </a:cubicBezTo>
                  <a:cubicBezTo>
                    <a:pt x="478972" y="1589314"/>
                    <a:pt x="576943" y="1765301"/>
                    <a:pt x="664028" y="1883230"/>
                  </a:cubicBezTo>
                  <a:cubicBezTo>
                    <a:pt x="751113" y="2001159"/>
                    <a:pt x="814613" y="2059217"/>
                    <a:pt x="925285" y="2122717"/>
                  </a:cubicBezTo>
                  <a:cubicBezTo>
                    <a:pt x="1035957" y="2186217"/>
                    <a:pt x="1199243" y="2269672"/>
                    <a:pt x="1328057" y="2264229"/>
                  </a:cubicBezTo>
                  <a:cubicBezTo>
                    <a:pt x="1456872" y="2258786"/>
                    <a:pt x="1605643" y="2162630"/>
                    <a:pt x="1698172" y="2090059"/>
                  </a:cubicBezTo>
                  <a:cubicBezTo>
                    <a:pt x="1790701" y="2017488"/>
                    <a:pt x="1819729" y="1950359"/>
                    <a:pt x="1883229" y="1828802"/>
                  </a:cubicBezTo>
                  <a:cubicBezTo>
                    <a:pt x="1946729" y="1707245"/>
                    <a:pt x="2017486" y="1542146"/>
                    <a:pt x="2079172" y="1360717"/>
                  </a:cubicBezTo>
                  <a:cubicBezTo>
                    <a:pt x="2140858" y="1179288"/>
                    <a:pt x="2193472" y="967016"/>
                    <a:pt x="2253343" y="740230"/>
                  </a:cubicBezTo>
                  <a:cubicBezTo>
                    <a:pt x="2313214" y="513444"/>
                    <a:pt x="2431143" y="91621"/>
                    <a:pt x="2438400" y="0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196458" y="3829051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72115" y="3829051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0234" name="Object 8"/>
            <p:cNvGraphicFramePr>
              <a:graphicFrameLocks noChangeAspect="1"/>
            </p:cNvGraphicFramePr>
            <p:nvPr/>
          </p:nvGraphicFramePr>
          <p:xfrm>
            <a:off x="4647292" y="3155270"/>
            <a:ext cx="5397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0" name="Equation" r:id="rId13" imgW="304536" imgH="164957" progId="Equation.DSMT4">
                    <p:embed/>
                  </p:oleObj>
                </mc:Choice>
                <mc:Fallback>
                  <p:oleObj name="Equation" r:id="rId13" imgW="304536" imgH="164957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292" y="3155270"/>
                          <a:ext cx="5397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>
            <a:xfrm>
              <a:off x="4343398" y="3559629"/>
              <a:ext cx="10232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72642" y="4155622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48300" y="413385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0235" name="Object 10"/>
            <p:cNvGraphicFramePr>
              <a:graphicFrameLocks noChangeAspect="1"/>
            </p:cNvGraphicFramePr>
            <p:nvPr/>
          </p:nvGraphicFramePr>
          <p:xfrm>
            <a:off x="4138839" y="4448400"/>
            <a:ext cx="3127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1" name="Equation" r:id="rId15" imgW="177646" imgH="228402" progId="Equation.DSMT4">
                    <p:embed/>
                  </p:oleObj>
                </mc:Choice>
                <mc:Fallback>
                  <p:oleObj name="Equation" r:id="rId15" imgW="177646" imgH="228402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8839" y="4448400"/>
                          <a:ext cx="3127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6" name="Object 10"/>
            <p:cNvGraphicFramePr>
              <a:graphicFrameLocks noChangeAspect="1"/>
            </p:cNvGraphicFramePr>
            <p:nvPr/>
          </p:nvGraphicFramePr>
          <p:xfrm>
            <a:off x="5270727" y="4469490"/>
            <a:ext cx="3349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2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727" y="4469490"/>
                          <a:ext cx="3349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flipV="1">
              <a:off x="4283528" y="2079173"/>
              <a:ext cx="0" cy="166278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448300" y="2087335"/>
              <a:ext cx="0" cy="16763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97086" y="849087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Bandstop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7662" y="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 Types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48253" y="2175783"/>
            <a:ext cx="5327654" cy="3205492"/>
            <a:chOff x="1734003" y="2071008"/>
            <a:chExt cx="5327654" cy="320549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45871" y="4286251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60914" y="2071008"/>
              <a:ext cx="0" cy="2726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743246" y="4178528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2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3246" y="4178528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1900010" y="2685144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3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010" y="2685144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1734003" y="4123872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4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003" y="4123872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753022" y="4590368"/>
            <a:ext cx="3349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5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022" y="4590368"/>
                          <a:ext cx="3349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4918221" y="413385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77242" y="3932460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2240417" y="3460296"/>
            <a:ext cx="5207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6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0417" y="3460296"/>
                          <a:ext cx="5207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851069" y="2533653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9567" y="3463019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5735" y="4968723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Center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186017" y="4155622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50425" y="413385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0235" name="Object 10"/>
            <p:cNvGraphicFramePr>
              <a:graphicFrameLocks noChangeAspect="1"/>
            </p:cNvGraphicFramePr>
            <p:nvPr/>
          </p:nvGraphicFramePr>
          <p:xfrm>
            <a:off x="4071464" y="4448400"/>
            <a:ext cx="3127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7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464" y="4448400"/>
                          <a:ext cx="3127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6" name="Object 10"/>
            <p:cNvGraphicFramePr>
              <a:graphicFrameLocks noChangeAspect="1"/>
            </p:cNvGraphicFramePr>
            <p:nvPr/>
          </p:nvGraphicFramePr>
          <p:xfrm>
            <a:off x="5472852" y="4469490"/>
            <a:ext cx="3349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8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852" y="4469490"/>
                          <a:ext cx="3349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Freeform 32"/>
            <p:cNvSpPr/>
            <p:nvPr/>
          </p:nvSpPr>
          <p:spPr>
            <a:xfrm>
              <a:off x="3676316" y="2427514"/>
              <a:ext cx="928337" cy="1836961"/>
            </a:xfrm>
            <a:custGeom>
              <a:avLst/>
              <a:gdLst>
                <a:gd name="connsiteX0" fmla="*/ 0 w 2852057"/>
                <a:gd name="connsiteY0" fmla="*/ 2046515 h 2046515"/>
                <a:gd name="connsiteX1" fmla="*/ 566057 w 2852057"/>
                <a:gd name="connsiteY1" fmla="*/ 1959429 h 2046515"/>
                <a:gd name="connsiteX2" fmla="*/ 1208314 w 2852057"/>
                <a:gd name="connsiteY2" fmla="*/ 1752600 h 2046515"/>
                <a:gd name="connsiteX3" fmla="*/ 1752600 w 2852057"/>
                <a:gd name="connsiteY3" fmla="*/ 1382486 h 2046515"/>
                <a:gd name="connsiteX4" fmla="*/ 2188028 w 2852057"/>
                <a:gd name="connsiteY4" fmla="*/ 947057 h 2046515"/>
                <a:gd name="connsiteX5" fmla="*/ 2852057 w 2852057"/>
                <a:gd name="connsiteY5" fmla="*/ 0 h 2046515"/>
                <a:gd name="connsiteX0" fmla="*/ 0 w 2963636"/>
                <a:gd name="connsiteY0" fmla="*/ 2207533 h 2207533"/>
                <a:gd name="connsiteX1" fmla="*/ 566057 w 2963636"/>
                <a:gd name="connsiteY1" fmla="*/ 2120447 h 2207533"/>
                <a:gd name="connsiteX2" fmla="*/ 1208314 w 2963636"/>
                <a:gd name="connsiteY2" fmla="*/ 1913618 h 2207533"/>
                <a:gd name="connsiteX3" fmla="*/ 1752600 w 2963636"/>
                <a:gd name="connsiteY3" fmla="*/ 1543504 h 2207533"/>
                <a:gd name="connsiteX4" fmla="*/ 2188028 w 2963636"/>
                <a:gd name="connsiteY4" fmla="*/ 1108075 h 2207533"/>
                <a:gd name="connsiteX5" fmla="*/ 2852057 w 2963636"/>
                <a:gd name="connsiteY5" fmla="*/ 161018 h 2207533"/>
                <a:gd name="connsiteX6" fmla="*/ 2857500 w 2963636"/>
                <a:gd name="connsiteY6" fmla="*/ 141967 h 2207533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852057 w 3009900"/>
                <a:gd name="connsiteY5" fmla="*/ 639537 h 2686052"/>
                <a:gd name="connsiteX6" fmla="*/ 3009900 w 3009900"/>
                <a:gd name="connsiteY6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596243 w 3009900"/>
                <a:gd name="connsiteY5" fmla="*/ 1034144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275114 w 3009900"/>
                <a:gd name="connsiteY4" fmla="*/ 1575708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2852058"/>
                <a:gd name="connsiteY0" fmla="*/ 2046515 h 2046515"/>
                <a:gd name="connsiteX1" fmla="*/ 566057 w 2852058"/>
                <a:gd name="connsiteY1" fmla="*/ 1959429 h 2046515"/>
                <a:gd name="connsiteX2" fmla="*/ 1208314 w 2852058"/>
                <a:gd name="connsiteY2" fmla="*/ 1752600 h 2046515"/>
                <a:gd name="connsiteX3" fmla="*/ 1763485 w 2852058"/>
                <a:gd name="connsiteY3" fmla="*/ 1415144 h 2046515"/>
                <a:gd name="connsiteX4" fmla="*/ 2275114 w 2852058"/>
                <a:gd name="connsiteY4" fmla="*/ 936171 h 2046515"/>
                <a:gd name="connsiteX5" fmla="*/ 2628900 w 2852058"/>
                <a:gd name="connsiteY5" fmla="*/ 492578 h 2046515"/>
                <a:gd name="connsiteX6" fmla="*/ 2852057 w 2852058"/>
                <a:gd name="connsiteY6" fmla="*/ 0 h 204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2058" h="2046515">
                  <a:moveTo>
                    <a:pt x="0" y="2046515"/>
                  </a:moveTo>
                  <a:cubicBezTo>
                    <a:pt x="182335" y="2027465"/>
                    <a:pt x="364671" y="2008415"/>
                    <a:pt x="566057" y="1959429"/>
                  </a:cubicBezTo>
                  <a:cubicBezTo>
                    <a:pt x="767443" y="1910443"/>
                    <a:pt x="1008743" y="1843314"/>
                    <a:pt x="1208314" y="1752600"/>
                  </a:cubicBezTo>
                  <a:cubicBezTo>
                    <a:pt x="1407885" y="1661886"/>
                    <a:pt x="1585685" y="1551215"/>
                    <a:pt x="1763485" y="1415144"/>
                  </a:cubicBezTo>
                  <a:cubicBezTo>
                    <a:pt x="1941285" y="1279073"/>
                    <a:pt x="2130878" y="1089932"/>
                    <a:pt x="2275114" y="936171"/>
                  </a:cubicBezTo>
                  <a:cubicBezTo>
                    <a:pt x="2419350" y="782410"/>
                    <a:pt x="2532743" y="648606"/>
                    <a:pt x="2628900" y="492578"/>
                  </a:cubicBezTo>
                  <a:cubicBezTo>
                    <a:pt x="2725057" y="336550"/>
                    <a:pt x="2788557" y="188686"/>
                    <a:pt x="2852057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1863" y="2533654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094604" y="3838568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5189439" y="2427514"/>
              <a:ext cx="928337" cy="1836961"/>
            </a:xfrm>
            <a:custGeom>
              <a:avLst/>
              <a:gdLst>
                <a:gd name="connsiteX0" fmla="*/ 0 w 2852057"/>
                <a:gd name="connsiteY0" fmla="*/ 2046515 h 2046515"/>
                <a:gd name="connsiteX1" fmla="*/ 566057 w 2852057"/>
                <a:gd name="connsiteY1" fmla="*/ 1959429 h 2046515"/>
                <a:gd name="connsiteX2" fmla="*/ 1208314 w 2852057"/>
                <a:gd name="connsiteY2" fmla="*/ 1752600 h 2046515"/>
                <a:gd name="connsiteX3" fmla="*/ 1752600 w 2852057"/>
                <a:gd name="connsiteY3" fmla="*/ 1382486 h 2046515"/>
                <a:gd name="connsiteX4" fmla="*/ 2188028 w 2852057"/>
                <a:gd name="connsiteY4" fmla="*/ 947057 h 2046515"/>
                <a:gd name="connsiteX5" fmla="*/ 2852057 w 2852057"/>
                <a:gd name="connsiteY5" fmla="*/ 0 h 2046515"/>
                <a:gd name="connsiteX0" fmla="*/ 0 w 2963636"/>
                <a:gd name="connsiteY0" fmla="*/ 2207533 h 2207533"/>
                <a:gd name="connsiteX1" fmla="*/ 566057 w 2963636"/>
                <a:gd name="connsiteY1" fmla="*/ 2120447 h 2207533"/>
                <a:gd name="connsiteX2" fmla="*/ 1208314 w 2963636"/>
                <a:gd name="connsiteY2" fmla="*/ 1913618 h 2207533"/>
                <a:gd name="connsiteX3" fmla="*/ 1752600 w 2963636"/>
                <a:gd name="connsiteY3" fmla="*/ 1543504 h 2207533"/>
                <a:gd name="connsiteX4" fmla="*/ 2188028 w 2963636"/>
                <a:gd name="connsiteY4" fmla="*/ 1108075 h 2207533"/>
                <a:gd name="connsiteX5" fmla="*/ 2852057 w 2963636"/>
                <a:gd name="connsiteY5" fmla="*/ 161018 h 2207533"/>
                <a:gd name="connsiteX6" fmla="*/ 2857500 w 2963636"/>
                <a:gd name="connsiteY6" fmla="*/ 141967 h 2207533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852057 w 3009900"/>
                <a:gd name="connsiteY5" fmla="*/ 639537 h 2686052"/>
                <a:gd name="connsiteX6" fmla="*/ 3009900 w 3009900"/>
                <a:gd name="connsiteY6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596243 w 3009900"/>
                <a:gd name="connsiteY5" fmla="*/ 1034144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88028 w 3009900"/>
                <a:gd name="connsiteY4" fmla="*/ 1586594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07129 w 3009900"/>
                <a:gd name="connsiteY5" fmla="*/ 1066801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52600 w 3009900"/>
                <a:gd name="connsiteY3" fmla="*/ 2022023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198914 w 3009900"/>
                <a:gd name="connsiteY4" fmla="*/ 1630137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3009900"/>
                <a:gd name="connsiteY0" fmla="*/ 2686052 h 2686052"/>
                <a:gd name="connsiteX1" fmla="*/ 566057 w 3009900"/>
                <a:gd name="connsiteY1" fmla="*/ 2598966 h 2686052"/>
                <a:gd name="connsiteX2" fmla="*/ 1208314 w 3009900"/>
                <a:gd name="connsiteY2" fmla="*/ 2392137 h 2686052"/>
                <a:gd name="connsiteX3" fmla="*/ 1763485 w 3009900"/>
                <a:gd name="connsiteY3" fmla="*/ 2054681 h 2686052"/>
                <a:gd name="connsiteX4" fmla="*/ 2275114 w 3009900"/>
                <a:gd name="connsiteY4" fmla="*/ 1575708 h 2686052"/>
                <a:gd name="connsiteX5" fmla="*/ 2628900 w 3009900"/>
                <a:gd name="connsiteY5" fmla="*/ 1132115 h 2686052"/>
                <a:gd name="connsiteX6" fmla="*/ 2852057 w 3009900"/>
                <a:gd name="connsiteY6" fmla="*/ 639537 h 2686052"/>
                <a:gd name="connsiteX7" fmla="*/ 3009900 w 3009900"/>
                <a:gd name="connsiteY7" fmla="*/ 0 h 2686052"/>
                <a:gd name="connsiteX0" fmla="*/ 0 w 2852058"/>
                <a:gd name="connsiteY0" fmla="*/ 2046515 h 2046515"/>
                <a:gd name="connsiteX1" fmla="*/ 566057 w 2852058"/>
                <a:gd name="connsiteY1" fmla="*/ 1959429 h 2046515"/>
                <a:gd name="connsiteX2" fmla="*/ 1208314 w 2852058"/>
                <a:gd name="connsiteY2" fmla="*/ 1752600 h 2046515"/>
                <a:gd name="connsiteX3" fmla="*/ 1763485 w 2852058"/>
                <a:gd name="connsiteY3" fmla="*/ 1415144 h 2046515"/>
                <a:gd name="connsiteX4" fmla="*/ 2275114 w 2852058"/>
                <a:gd name="connsiteY4" fmla="*/ 936171 h 2046515"/>
                <a:gd name="connsiteX5" fmla="*/ 2628900 w 2852058"/>
                <a:gd name="connsiteY5" fmla="*/ 492578 h 2046515"/>
                <a:gd name="connsiteX6" fmla="*/ 2852057 w 2852058"/>
                <a:gd name="connsiteY6" fmla="*/ 0 h 204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2058" h="2046515">
                  <a:moveTo>
                    <a:pt x="0" y="2046515"/>
                  </a:moveTo>
                  <a:cubicBezTo>
                    <a:pt x="182335" y="2027465"/>
                    <a:pt x="364671" y="2008415"/>
                    <a:pt x="566057" y="1959429"/>
                  </a:cubicBezTo>
                  <a:cubicBezTo>
                    <a:pt x="767443" y="1910443"/>
                    <a:pt x="1008743" y="1843314"/>
                    <a:pt x="1208314" y="1752600"/>
                  </a:cubicBezTo>
                  <a:cubicBezTo>
                    <a:pt x="1407885" y="1661886"/>
                    <a:pt x="1585685" y="1551215"/>
                    <a:pt x="1763485" y="1415144"/>
                  </a:cubicBezTo>
                  <a:cubicBezTo>
                    <a:pt x="1941285" y="1279073"/>
                    <a:pt x="2130878" y="1089932"/>
                    <a:pt x="2275114" y="936171"/>
                  </a:cubicBezTo>
                  <a:cubicBezTo>
                    <a:pt x="2419350" y="782410"/>
                    <a:pt x="2532743" y="648606"/>
                    <a:pt x="2628900" y="492578"/>
                  </a:cubicBezTo>
                  <a:cubicBezTo>
                    <a:pt x="2725057" y="336550"/>
                    <a:pt x="2788557" y="188686"/>
                    <a:pt x="2852057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577488" y="3846739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4169531" y="2330904"/>
              <a:ext cx="0" cy="133620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66013" y="2404382"/>
              <a:ext cx="0" cy="131444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4657" y="774246"/>
            <a:ext cx="7138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Consider a general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 low-pass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filter ladder network: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1181595" y="1271588"/>
            <a:ext cx="7078532" cy="1860032"/>
            <a:chOff x="1305420" y="1671638"/>
            <a:chExt cx="7078532" cy="1860032"/>
          </a:xfrm>
        </p:grpSpPr>
        <p:sp>
          <p:nvSpPr>
            <p:cNvPr id="50" name="Freeform 49"/>
            <p:cNvSpPr/>
            <p:nvPr/>
          </p:nvSpPr>
          <p:spPr>
            <a:xfrm>
              <a:off x="3883974" y="218456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24"/>
            <p:cNvGrpSpPr/>
            <p:nvPr/>
          </p:nvGrpSpPr>
          <p:grpSpPr>
            <a:xfrm>
              <a:off x="3031176" y="2846242"/>
              <a:ext cx="359230" cy="119743"/>
              <a:chOff x="5486399" y="2514600"/>
              <a:chExt cx="359230" cy="119743"/>
            </a:xfrm>
          </p:grpSpPr>
          <p:cxnSp>
            <p:nvCxnSpPr>
              <p:cNvPr id="11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3219450" y="2345127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217224" y="233424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16235" y="296734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333875" y="2326077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67275" y="3488126"/>
              <a:ext cx="13049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485660" y="229342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96545" y="344458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161310" y="2347849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128653" y="232335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117767" y="344458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2193967" y="3488128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46"/>
            <p:cNvGrpSpPr/>
            <p:nvPr/>
          </p:nvGrpSpPr>
          <p:grpSpPr>
            <a:xfrm>
              <a:off x="6936403" y="2540392"/>
              <a:ext cx="151311" cy="664707"/>
              <a:chOff x="6000479" y="2633664"/>
              <a:chExt cx="151311" cy="664707"/>
            </a:xfrm>
          </p:grpSpPr>
          <p:grpSp>
            <p:nvGrpSpPr>
              <p:cNvPr id="107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6550974" y="2335602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50974" y="349901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010152" y="2336963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010151" y="320509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62"/>
            <p:cNvGrpSpPr/>
            <p:nvPr/>
          </p:nvGrpSpPr>
          <p:grpSpPr>
            <a:xfrm rot="16200000">
              <a:off x="1706560" y="2028763"/>
              <a:ext cx="151311" cy="664707"/>
              <a:chOff x="6000479" y="2633664"/>
              <a:chExt cx="151311" cy="664707"/>
            </a:xfrm>
          </p:grpSpPr>
          <p:grpSp>
            <p:nvGrpSpPr>
              <p:cNvPr id="101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76"/>
            <p:cNvGrpSpPr/>
            <p:nvPr/>
          </p:nvGrpSpPr>
          <p:grpSpPr>
            <a:xfrm>
              <a:off x="1305420" y="2636320"/>
              <a:ext cx="304800" cy="619125"/>
              <a:chOff x="1703615" y="2707821"/>
              <a:chExt cx="304800" cy="619125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1442852" y="348812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453739" y="235403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53739" y="324765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" name="Object 2"/>
            <p:cNvGraphicFramePr>
              <a:graphicFrameLocks noChangeAspect="1"/>
            </p:cNvGraphicFramePr>
            <p:nvPr/>
          </p:nvGraphicFramePr>
          <p:xfrm>
            <a:off x="1460501" y="1840821"/>
            <a:ext cx="1265011" cy="295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6" name="Equation" r:id="rId3" imgW="965200" imgH="228600" progId="Equation.DSMT4">
                    <p:embed/>
                  </p:oleObj>
                </mc:Choice>
                <mc:Fallback>
                  <p:oleObj name="Equation" r:id="rId3" imgW="9652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0501" y="1840821"/>
                          <a:ext cx="1265011" cy="2959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2278063" y="2995613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7" name="Equation" r:id="rId5" imgW="520700" imgH="228600" progId="Equation.DSMT4">
                    <p:embed/>
                  </p:oleObj>
                </mc:Choice>
                <mc:Fallback>
                  <p:oleObj name="Equation" r:id="rId5" imgW="5207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8063" y="2995613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"/>
            <p:cNvGraphicFramePr>
              <a:graphicFrameLocks noChangeAspect="1"/>
            </p:cNvGraphicFramePr>
            <p:nvPr/>
          </p:nvGraphicFramePr>
          <p:xfrm>
            <a:off x="7205663" y="2679700"/>
            <a:ext cx="4778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8" name="Equation" r:id="rId7" imgW="304668" imgH="228501" progId="Equation.DSMT4">
                    <p:embed/>
                  </p:oleObj>
                </mc:Choice>
                <mc:Fallback>
                  <p:oleObj name="Equation" r:id="rId7" imgW="304668" imgH="228501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5663" y="2679700"/>
                          <a:ext cx="4778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9" name="Object 9"/>
            <p:cNvGraphicFramePr>
              <a:graphicFrameLocks noChangeAspect="1"/>
            </p:cNvGraphicFramePr>
            <p:nvPr/>
          </p:nvGraphicFramePr>
          <p:xfrm>
            <a:off x="3638550" y="1671638"/>
            <a:ext cx="8334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9" name="Equation" r:id="rId9" imgW="533169" imgH="228501" progId="Equation.DSMT4">
                    <p:embed/>
                  </p:oleObj>
                </mc:Choice>
                <mc:Fallback>
                  <p:oleObj name="Equation" r:id="rId9" imgW="533169" imgH="228501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550" y="1671638"/>
                          <a:ext cx="833438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0" name="Object 10"/>
            <p:cNvGraphicFramePr>
              <a:graphicFrameLocks noChangeAspect="1"/>
            </p:cNvGraphicFramePr>
            <p:nvPr/>
          </p:nvGraphicFramePr>
          <p:xfrm>
            <a:off x="3954463" y="3081338"/>
            <a:ext cx="8318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0" name="Equation" r:id="rId11" imgW="533169" imgH="228501" progId="Equation.DSMT4">
                    <p:embed/>
                  </p:oleObj>
                </mc:Choice>
                <mc:Fallback>
                  <p:oleObj name="Equation" r:id="rId11" imgW="533169" imgH="228501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63" y="3081338"/>
                          <a:ext cx="8318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5" name="Straight Connector 134"/>
            <p:cNvCxnSpPr/>
            <p:nvPr/>
          </p:nvCxnSpPr>
          <p:spPr>
            <a:xfrm>
              <a:off x="4876800" y="2326076"/>
              <a:ext cx="12763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7886700" y="2695575"/>
              <a:ext cx="49725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5981700" y="2847974"/>
              <a:ext cx="409575" cy="66675"/>
              <a:chOff x="5324475" y="4914899"/>
              <a:chExt cx="409575" cy="66675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5324475" y="49148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495925" y="49148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667375" y="49148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24"/>
            <p:cNvGrpSpPr/>
            <p:nvPr/>
          </p:nvGrpSpPr>
          <p:grpSpPr>
            <a:xfrm>
              <a:off x="4679001" y="2836717"/>
              <a:ext cx="359230" cy="119743"/>
              <a:chOff x="5486399" y="2514600"/>
              <a:chExt cx="359230" cy="119743"/>
            </a:xfrm>
          </p:grpSpPr>
          <p:cxnSp>
            <p:nvCxnSpPr>
              <p:cNvPr id="19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/>
            <p:cNvCxnSpPr/>
            <p:nvPr/>
          </p:nvCxnSpPr>
          <p:spPr>
            <a:xfrm>
              <a:off x="4865049" y="231519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4864060" y="2962275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095833" y="4016151"/>
            <a:ext cx="7145244" cy="1793357"/>
            <a:chOff x="1295858" y="3852863"/>
            <a:chExt cx="7145244" cy="1793357"/>
          </a:xfrm>
        </p:grpSpPr>
        <p:sp>
          <p:nvSpPr>
            <p:cNvPr id="140" name="Freeform 139"/>
            <p:cNvSpPr/>
            <p:nvPr/>
          </p:nvSpPr>
          <p:spPr>
            <a:xfrm>
              <a:off x="3007674" y="432768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24"/>
            <p:cNvGrpSpPr/>
            <p:nvPr/>
          </p:nvGrpSpPr>
          <p:grpSpPr>
            <a:xfrm>
              <a:off x="3878901" y="4970317"/>
              <a:ext cx="359230" cy="119743"/>
              <a:chOff x="5486399" y="2514600"/>
              <a:chExt cx="359230" cy="119743"/>
            </a:xfrm>
          </p:grpSpPr>
          <p:cxnSp>
            <p:nvCxnSpPr>
              <p:cNvPr id="189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>
              <a:off x="3438525" y="4459677"/>
              <a:ext cx="6481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064949" y="444879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063960" y="509142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070392" y="4459677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071753" y="5602676"/>
              <a:ext cx="21104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6457085" y="440797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467970" y="555913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2170835" y="4481449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2138178" y="443790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127292" y="555913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>
              <a:off x="2203491" y="5602678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46"/>
            <p:cNvGrpSpPr/>
            <p:nvPr/>
          </p:nvGrpSpPr>
          <p:grpSpPr>
            <a:xfrm>
              <a:off x="6907828" y="4654942"/>
              <a:ext cx="151311" cy="664707"/>
              <a:chOff x="6000479" y="2633664"/>
              <a:chExt cx="151311" cy="664707"/>
            </a:xfrm>
          </p:grpSpPr>
          <p:grpSp>
            <p:nvGrpSpPr>
              <p:cNvPr id="183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Straight Connector 183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>
              <a:off x="6522399" y="4450152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522399" y="561356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971952" y="4451513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971951" y="531964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62"/>
            <p:cNvGrpSpPr/>
            <p:nvPr/>
          </p:nvGrpSpPr>
          <p:grpSpPr>
            <a:xfrm rot="16200000">
              <a:off x="1716085" y="4143313"/>
              <a:ext cx="151311" cy="664707"/>
              <a:chOff x="6000479" y="2633664"/>
              <a:chExt cx="151311" cy="664707"/>
            </a:xfrm>
          </p:grpSpPr>
          <p:grpSp>
            <p:nvGrpSpPr>
              <p:cNvPr id="177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17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76"/>
            <p:cNvGrpSpPr/>
            <p:nvPr/>
          </p:nvGrpSpPr>
          <p:grpSpPr>
            <a:xfrm>
              <a:off x="1314945" y="4750870"/>
              <a:ext cx="304800" cy="619125"/>
              <a:chOff x="1703615" y="2707821"/>
              <a:chExt cx="304800" cy="619125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>
              <a:off x="1452377" y="560267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463264" y="446858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463264" y="536220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3" name="Object 2"/>
            <p:cNvGraphicFramePr>
              <a:graphicFrameLocks noChangeAspect="1"/>
            </p:cNvGraphicFramePr>
            <p:nvPr/>
          </p:nvGraphicFramePr>
          <p:xfrm>
            <a:off x="1295858" y="3996399"/>
            <a:ext cx="1233714" cy="287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1" name="Equation" r:id="rId13" imgW="965200" imgH="228600" progId="Equation.DSMT4">
                    <p:embed/>
                  </p:oleObj>
                </mc:Choice>
                <mc:Fallback>
                  <p:oleObj name="Equation" r:id="rId13" imgW="96520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858" y="3996399"/>
                          <a:ext cx="1233714" cy="287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2"/>
            <p:cNvGraphicFramePr>
              <a:graphicFrameLocks noChangeAspect="1"/>
            </p:cNvGraphicFramePr>
            <p:nvPr/>
          </p:nvGraphicFramePr>
          <p:xfrm>
            <a:off x="2849563" y="3852863"/>
            <a:ext cx="7937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2" name="Equation" r:id="rId15" imgW="508000" imgH="228600" progId="Equation.DSMT4">
                    <p:embed/>
                  </p:oleObj>
                </mc:Choice>
                <mc:Fallback>
                  <p:oleObj name="Equation" r:id="rId15" imgW="5080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563" y="3852863"/>
                          <a:ext cx="7937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2"/>
            <p:cNvGraphicFramePr>
              <a:graphicFrameLocks noChangeAspect="1"/>
            </p:cNvGraphicFramePr>
            <p:nvPr/>
          </p:nvGraphicFramePr>
          <p:xfrm>
            <a:off x="7177088" y="4794250"/>
            <a:ext cx="4778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3" name="Equation" r:id="rId17" imgW="304668" imgH="228501" progId="Equation.DSMT4">
                    <p:embed/>
                  </p:oleObj>
                </mc:Choice>
                <mc:Fallback>
                  <p:oleObj name="Equation" r:id="rId17" imgW="304668" imgH="228501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7088" y="4794250"/>
                          <a:ext cx="4778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Freeform 165"/>
            <p:cNvSpPr/>
            <p:nvPr/>
          </p:nvSpPr>
          <p:spPr>
            <a:xfrm>
              <a:off x="4607874" y="429911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0" name="Object 9"/>
            <p:cNvGraphicFramePr>
              <a:graphicFrameLocks noChangeAspect="1"/>
            </p:cNvGraphicFramePr>
            <p:nvPr/>
          </p:nvGraphicFramePr>
          <p:xfrm>
            <a:off x="2952750" y="5072063"/>
            <a:ext cx="8540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4" name="Equation" r:id="rId18" imgW="545863" imgH="228501" progId="Equation.DSMT4">
                    <p:embed/>
                  </p:oleObj>
                </mc:Choice>
                <mc:Fallback>
                  <p:oleObj name="Equation" r:id="rId18" imgW="545863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0" y="5072063"/>
                          <a:ext cx="854075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0"/>
            <p:cNvGraphicFramePr>
              <a:graphicFrameLocks noChangeAspect="1"/>
            </p:cNvGraphicFramePr>
            <p:nvPr/>
          </p:nvGraphicFramePr>
          <p:xfrm>
            <a:off x="4459288" y="3852863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5" name="Equation" r:id="rId20" imgW="520700" imgH="228600" progId="Equation.DSMT4">
                    <p:embed/>
                  </p:oleObj>
                </mc:Choice>
                <mc:Fallback>
                  <p:oleObj name="Equation" r:id="rId20" imgW="520700" imgH="2286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9288" y="3852863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2" name="Straight Connector 171"/>
            <p:cNvCxnSpPr/>
            <p:nvPr/>
          </p:nvCxnSpPr>
          <p:spPr>
            <a:xfrm>
              <a:off x="5052828" y="4440626"/>
              <a:ext cx="11098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7943850" y="4781550"/>
              <a:ext cx="49725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5981700" y="4981574"/>
              <a:ext cx="409575" cy="66675"/>
              <a:chOff x="5476875" y="5067299"/>
              <a:chExt cx="409575" cy="66675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5476875" y="50672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5648325" y="50672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819775" y="5067299"/>
                <a:ext cx="66675" cy="666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4" name="TextBox 213"/>
          <p:cNvSpPr txBox="1"/>
          <p:nvPr/>
        </p:nvSpPr>
        <p:spPr>
          <a:xfrm>
            <a:off x="338040" y="6222045"/>
            <a:ext cx="837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Both forms 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have the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frequency response (for the same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964436" y="3171825"/>
            <a:ext cx="201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Capacitor comes first</a:t>
            </a:r>
            <a:endParaRPr lang="en-US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038790" y="564560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Inductor comes first</a:t>
            </a:r>
            <a:endParaRPr lang="en-US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44862" y="3612234"/>
            <a:ext cx="824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last element can be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either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 series inductor or a parallel capacitor in designs (a) and (b).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398896" y="0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Filter Design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47725" y="87538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8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83465"/>
              </p:ext>
            </p:extLst>
          </p:nvPr>
        </p:nvGraphicFramePr>
        <p:xfrm>
          <a:off x="1365250" y="1441045"/>
          <a:ext cx="37099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5" name="Equation" r:id="rId3" imgW="2108200" imgH="228600" progId="Equation.DSMT4">
                  <p:embed/>
                </p:oleObj>
              </mc:Choice>
              <mc:Fallback>
                <p:oleObj name="Equation" r:id="rId3" imgW="210820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441045"/>
                        <a:ext cx="370998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25839"/>
              </p:ext>
            </p:extLst>
          </p:nvPr>
        </p:nvGraphicFramePr>
        <p:xfrm>
          <a:off x="1379538" y="2088745"/>
          <a:ext cx="50720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6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088745"/>
                        <a:ext cx="50720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071472"/>
              </p:ext>
            </p:extLst>
          </p:nvPr>
        </p:nvGraphicFramePr>
        <p:xfrm>
          <a:off x="1250950" y="3219045"/>
          <a:ext cx="67040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7" name="Equation" r:id="rId7" imgW="3809880" imgH="482400" progId="Equation.DSMT4">
                  <p:embed/>
                </p:oleObj>
              </mc:Choice>
              <mc:Fallback>
                <p:oleObj name="Equation" r:id="rId7" imgW="3809880" imgH="482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219045"/>
                        <a:ext cx="67040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398896" y="0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Filter Design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50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7951" y="5210782"/>
            <a:ext cx="3861250" cy="10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r="9137"/>
          <a:stretch/>
        </p:blipFill>
        <p:spPr>
          <a:xfrm>
            <a:off x="366227" y="5053349"/>
            <a:ext cx="4382042" cy="1252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783" y="4384570"/>
            <a:ext cx="706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most cases,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1.0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load resistance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source resistance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06815" y="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Butterworth Behavior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3921126" y="1706507"/>
          <a:ext cx="1355724" cy="376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4" name="Equation" r:id="rId3" imgW="914400" imgH="254000" progId="Equation.DSMT4">
                  <p:embed/>
                </p:oleObj>
              </mc:Choice>
              <mc:Fallback>
                <p:oleObj name="Equation" r:id="rId3" imgW="9144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6" y="1706507"/>
                        <a:ext cx="1355724" cy="376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802039" y="3166383"/>
            <a:ext cx="5279118" cy="3165273"/>
            <a:chOff x="1744889" y="2833008"/>
            <a:chExt cx="5279118" cy="3165273"/>
          </a:xfrm>
        </p:grpSpPr>
        <p:grpSp>
          <p:nvGrpSpPr>
            <p:cNvPr id="3" name="Group 34"/>
            <p:cNvGrpSpPr/>
            <p:nvPr/>
          </p:nvGrpSpPr>
          <p:grpSpPr>
            <a:xfrm>
              <a:off x="1744889" y="2833008"/>
              <a:ext cx="5279118" cy="2799442"/>
              <a:chOff x="1717675" y="1801586"/>
              <a:chExt cx="5279118" cy="279944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329543" y="4016829"/>
                <a:ext cx="419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944586" y="1801586"/>
                <a:ext cx="0" cy="27268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1" name="Object 2"/>
              <p:cNvGraphicFramePr>
                <a:graphicFrameLocks noChangeAspect="1"/>
              </p:cNvGraphicFramePr>
              <p:nvPr/>
            </p:nvGraphicFramePr>
            <p:xfrm>
              <a:off x="6726918" y="3909106"/>
              <a:ext cx="269875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25" name="Equation" r:id="rId5" imgW="152334" imgH="139639" progId="Equation.DSMT4">
                      <p:embed/>
                    </p:oleObj>
                  </mc:Choice>
                  <mc:Fallback>
                    <p:oleObj name="Equation" r:id="rId5" imgW="152334" imgH="139639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6918" y="3909106"/>
                            <a:ext cx="269875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2" name="Object 2"/>
              <p:cNvGraphicFramePr>
                <a:graphicFrameLocks noChangeAspect="1"/>
              </p:cNvGraphicFramePr>
              <p:nvPr/>
            </p:nvGraphicFramePr>
            <p:xfrm>
              <a:off x="1840139" y="2132693"/>
              <a:ext cx="8540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26" name="Equation" r:id="rId7" imgW="482391" imgH="253890" progId="Equation.DSMT4">
                      <p:embed/>
                    </p:oleObj>
                  </mc:Choice>
                  <mc:Fallback>
                    <p:oleObj name="Equation" r:id="rId7" imgW="482391" imgH="25389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0139" y="2132693"/>
                            <a:ext cx="854075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3" name="Object 2"/>
              <p:cNvGraphicFramePr>
                <a:graphicFrameLocks noChangeAspect="1"/>
              </p:cNvGraphicFramePr>
              <p:nvPr/>
            </p:nvGraphicFramePr>
            <p:xfrm>
              <a:off x="1717675" y="3854450"/>
              <a:ext cx="404813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27" name="Equation" r:id="rId9" imgW="228402" imgH="177646" progId="Equation.DSMT4">
                      <p:embed/>
                    </p:oleObj>
                  </mc:Choice>
                  <mc:Fallback>
                    <p:oleObj name="Equation" r:id="rId9" imgW="228402" imgH="177646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7675" y="3854450"/>
                            <a:ext cx="404813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4" name="Object 2"/>
              <p:cNvGraphicFramePr>
                <a:graphicFrameLocks noChangeAspect="1"/>
              </p:cNvGraphicFramePr>
              <p:nvPr/>
            </p:nvGraphicFramePr>
            <p:xfrm>
              <a:off x="3965349" y="4200978"/>
              <a:ext cx="7175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28" name="Equation" r:id="rId11" imgW="406224" imgH="228501" progId="Equation.DSMT4">
                      <p:embed/>
                    </p:oleObj>
                  </mc:Choice>
                  <mc:Fallback>
                    <p:oleObj name="Equation" r:id="rId11" imgW="406224" imgH="228501" progId="Equation.DSMT4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5349" y="4200978"/>
                            <a:ext cx="71755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Connector 23"/>
              <p:cNvCxnSpPr/>
              <p:nvPr/>
            </p:nvCxnSpPr>
            <p:spPr>
              <a:xfrm>
                <a:off x="4310743" y="3864429"/>
                <a:ext cx="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2950029" y="1970314"/>
                <a:ext cx="2852057" cy="2046515"/>
              </a:xfrm>
              <a:custGeom>
                <a:avLst/>
                <a:gdLst>
                  <a:gd name="connsiteX0" fmla="*/ 0 w 2852057"/>
                  <a:gd name="connsiteY0" fmla="*/ 2046515 h 2046515"/>
                  <a:gd name="connsiteX1" fmla="*/ 566057 w 2852057"/>
                  <a:gd name="connsiteY1" fmla="*/ 1959429 h 2046515"/>
                  <a:gd name="connsiteX2" fmla="*/ 1208314 w 2852057"/>
                  <a:gd name="connsiteY2" fmla="*/ 1752600 h 2046515"/>
                  <a:gd name="connsiteX3" fmla="*/ 1752600 w 2852057"/>
                  <a:gd name="connsiteY3" fmla="*/ 1382486 h 2046515"/>
                  <a:gd name="connsiteX4" fmla="*/ 2188028 w 2852057"/>
                  <a:gd name="connsiteY4" fmla="*/ 947057 h 2046515"/>
                  <a:gd name="connsiteX5" fmla="*/ 2852057 w 2852057"/>
                  <a:gd name="connsiteY5" fmla="*/ 0 h 204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2057" h="2046515">
                    <a:moveTo>
                      <a:pt x="0" y="2046515"/>
                    </a:moveTo>
                    <a:cubicBezTo>
                      <a:pt x="182335" y="2027465"/>
                      <a:pt x="364671" y="2008415"/>
                      <a:pt x="566057" y="1959429"/>
                    </a:cubicBezTo>
                    <a:cubicBezTo>
                      <a:pt x="767443" y="1910443"/>
                      <a:pt x="1010557" y="1848757"/>
                      <a:pt x="1208314" y="1752600"/>
                    </a:cubicBezTo>
                    <a:cubicBezTo>
                      <a:pt x="1406071" y="1656443"/>
                      <a:pt x="1589314" y="1516743"/>
                      <a:pt x="1752600" y="1382486"/>
                    </a:cubicBezTo>
                    <a:cubicBezTo>
                      <a:pt x="1915886" y="1248229"/>
                      <a:pt x="2004785" y="1177471"/>
                      <a:pt x="2188028" y="947057"/>
                    </a:cubicBezTo>
                    <a:cubicBezTo>
                      <a:pt x="2371271" y="716643"/>
                      <a:pt x="2611664" y="358321"/>
                      <a:pt x="2852057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960914" y="3646718"/>
                <a:ext cx="34834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5" name="Object 2"/>
              <p:cNvGraphicFramePr>
                <a:graphicFrameLocks noChangeAspect="1"/>
              </p:cNvGraphicFramePr>
              <p:nvPr/>
            </p:nvGraphicFramePr>
            <p:xfrm>
              <a:off x="1912711" y="3473460"/>
              <a:ext cx="860425" cy="283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29" name="Equation" r:id="rId13" imgW="609336" imgH="203112" progId="Equation.DSMT4">
                      <p:embed/>
                    </p:oleObj>
                  </mc:Choice>
                  <mc:Fallback>
                    <p:oleObj name="Equation" r:id="rId13" imgW="609336" imgH="203112" progId="Equation.DSMT4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2711" y="3473460"/>
                            <a:ext cx="860425" cy="2830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V="1">
                <a:off x="4310743" y="1828800"/>
                <a:ext cx="0" cy="167639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26229" y="261257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Passband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77035" y="3047999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Stopband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234543" y="3570514"/>
                <a:ext cx="141514" cy="141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80407" y="5690504"/>
              <a:ext cx="1494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Cutoff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4633" name="Object 9"/>
            <p:cNvGraphicFramePr>
              <a:graphicFrameLocks noChangeAspect="1"/>
            </p:cNvGraphicFramePr>
            <p:nvPr/>
          </p:nvGraphicFramePr>
          <p:xfrm>
            <a:off x="4645025" y="3044825"/>
            <a:ext cx="582613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30" name="Equation" r:id="rId15" imgW="329914" imgH="177646" progId="Equation.DSMT4">
                    <p:embed/>
                  </p:oleObj>
                </mc:Choice>
                <mc:Fallback>
                  <p:oleObj name="Equation" r:id="rId15" imgW="329914" imgH="177646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025" y="3044825"/>
                          <a:ext cx="582613" cy="3127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4635" name="Object 11"/>
          <p:cNvGraphicFramePr>
            <a:graphicFrameLocks noChangeAspect="1"/>
          </p:cNvGraphicFramePr>
          <p:nvPr/>
        </p:nvGraphicFramePr>
        <p:xfrm>
          <a:off x="2205038" y="920750"/>
          <a:ext cx="4456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1" name="Equation" r:id="rId17" imgW="2527300" imgH="254000" progId="Equation.DSMT4">
                  <p:embed/>
                </p:oleObj>
              </mc:Choice>
              <mc:Fallback>
                <p:oleObj name="Equation" r:id="rId17" imgW="2527300" imgH="254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920750"/>
                        <a:ext cx="4456112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09850" y="244792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Normalized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loss-pass prototype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8218</TotalTime>
  <Words>1159</Words>
  <Application>Microsoft Office PowerPoint</Application>
  <PresentationFormat>On-screen Show (4:3)</PresentationFormat>
  <Paragraphs>259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642</cp:revision>
  <dcterms:created xsi:type="dcterms:W3CDTF">2010-12-13T17:34:38Z</dcterms:created>
  <dcterms:modified xsi:type="dcterms:W3CDTF">2019-11-27T02:14:39Z</dcterms:modified>
</cp:coreProperties>
</file>