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71" r:id="rId3"/>
    <p:sldId id="384" r:id="rId4"/>
    <p:sldId id="374" r:id="rId5"/>
    <p:sldId id="372" r:id="rId6"/>
    <p:sldId id="375" r:id="rId7"/>
    <p:sldId id="403" r:id="rId8"/>
    <p:sldId id="376" r:id="rId9"/>
    <p:sldId id="377" r:id="rId10"/>
    <p:sldId id="381" r:id="rId11"/>
    <p:sldId id="387" r:id="rId12"/>
    <p:sldId id="378" r:id="rId13"/>
    <p:sldId id="379" r:id="rId14"/>
    <p:sldId id="404" r:id="rId15"/>
    <p:sldId id="405" r:id="rId16"/>
    <p:sldId id="382" r:id="rId17"/>
    <p:sldId id="388" r:id="rId18"/>
    <p:sldId id="385" r:id="rId19"/>
    <p:sldId id="407" r:id="rId20"/>
    <p:sldId id="383" r:id="rId21"/>
    <p:sldId id="400" r:id="rId22"/>
    <p:sldId id="392" r:id="rId23"/>
    <p:sldId id="393" r:id="rId24"/>
    <p:sldId id="389" r:id="rId25"/>
    <p:sldId id="391" r:id="rId26"/>
    <p:sldId id="394" r:id="rId27"/>
    <p:sldId id="402" r:id="rId28"/>
    <p:sldId id="386" r:id="rId29"/>
    <p:sldId id="390" r:id="rId30"/>
    <p:sldId id="406" r:id="rId31"/>
    <p:sldId id="401" r:id="rId32"/>
    <p:sldId id="398" r:id="rId33"/>
    <p:sldId id="399" r:id="rId34"/>
    <p:sldId id="395" r:id="rId35"/>
    <p:sldId id="408" r:id="rId36"/>
    <p:sldId id="396" r:id="rId37"/>
  </p:sldIdLst>
  <p:sldSz cx="9144000" cy="6858000" type="screen4x3"/>
  <p:notesSz cx="7315200" cy="96012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CCECFF"/>
    <a:srgbClr val="0000FF"/>
    <a:srgbClr val="66FFFF"/>
    <a:srgbClr val="CCFFFF"/>
    <a:srgbClr val="006600"/>
    <a:srgbClr val="FF00FF"/>
    <a:srgbClr val="FFFF99"/>
    <a:srgbClr val="0000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491" autoAdjust="0"/>
    <p:restoredTop sz="97494" autoAdjust="0"/>
  </p:normalViewPr>
  <p:slideViewPr>
    <p:cSldViewPr snapToGrid="0">
      <p:cViewPr>
        <p:scale>
          <a:sx n="90" d="100"/>
          <a:sy n="90" d="100"/>
        </p:scale>
        <p:origin x="1476"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5" Type="http://schemas.openxmlformats.org/officeDocument/2006/relationships/image" Target="../media/image47.wmf"/><Relationship Id="rId4"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5" Type="http://schemas.openxmlformats.org/officeDocument/2006/relationships/image" Target="../media/image60.wmf"/><Relationship Id="rId4"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19.wmf"/><Relationship Id="rId6" Type="http://schemas.openxmlformats.org/officeDocument/2006/relationships/image" Target="../media/image28.wmf"/><Relationship Id="rId5" Type="http://schemas.openxmlformats.org/officeDocument/2006/relationships/image" Target="../media/image20.wmf"/><Relationship Id="rId4"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emf"/><Relationship Id="rId5" Type="http://schemas.openxmlformats.org/officeDocument/2006/relationships/image" Target="../media/image35.wmf"/><Relationship Id="rId10" Type="http://schemas.openxmlformats.org/officeDocument/2006/relationships/image" Target="../media/image40.emf"/><Relationship Id="rId4" Type="http://schemas.openxmlformats.org/officeDocument/2006/relationships/image" Target="../media/image34.wmf"/><Relationship Id="rId9"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b="0">
                <a:latin typeface="Calibri" pitchFamily="34" charset="0"/>
              </a:defRPr>
            </a:lvl1pPr>
          </a:lstStyle>
          <a:p>
            <a:endParaRPr lang="en-US"/>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b="0">
                <a:latin typeface="Calibri" pitchFamily="34" charset="0"/>
              </a:defRPr>
            </a:lvl1pPr>
          </a:lstStyle>
          <a:p>
            <a:fld id="{2A375401-1611-4C30-913C-0E02E329767E}" type="datetimeFigureOut">
              <a:rPr lang="en-US"/>
              <a:pPr/>
              <a:t>9/5/2019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b="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b="0">
                <a:latin typeface="Calibri" pitchFamily="34" charset="0"/>
              </a:defRPr>
            </a:lvl1pPr>
          </a:lstStyle>
          <a:p>
            <a:fld id="{797FBFC1-83AF-4AF7-8DF9-D5870027C017}"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extLst>
      <p:ext uri="{BB962C8B-B14F-4D97-AF65-F5344CB8AC3E}">
        <p14:creationId xmlns:p14="http://schemas.microsoft.com/office/powerpoint/2010/main" val="1576063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extLst>
      <p:ext uri="{BB962C8B-B14F-4D97-AF65-F5344CB8AC3E}">
        <p14:creationId xmlns:p14="http://schemas.microsoft.com/office/powerpoint/2010/main" val="24293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extLst>
      <p:ext uri="{BB962C8B-B14F-4D97-AF65-F5344CB8AC3E}">
        <p14:creationId xmlns:p14="http://schemas.microsoft.com/office/powerpoint/2010/main" val="3437334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232450" name="Rectangle 3"/>
          <p:cNvSpPr>
            <a:spLocks noGrp="1" noChangeArrowheads="1"/>
          </p:cNvSpPr>
          <p:nvPr>
            <p:ph type="body" idx="1"/>
          </p:nvPr>
        </p:nvSpPr>
        <p:spPr>
          <a:xfrm>
            <a:off x="974725" y="4560888"/>
            <a:ext cx="5365750" cy="4321175"/>
          </a:xfrm>
        </p:spPr>
        <p:txBody>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0C9FBE-CAA3-46D1-80EB-61FC61819FF2}" type="datetime1">
              <a:rPr lang="en-US" smtClean="0"/>
              <a:pPr>
                <a:defRPr/>
              </a:pPr>
              <a:t>9/5/2019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7001937" y="6492875"/>
            <a:ext cx="2133600" cy="365125"/>
          </a:xfrm>
        </p:spPr>
        <p:txBody>
          <a:bodyPr/>
          <a:lstStyle>
            <a:lvl1pPr>
              <a:defRPr sz="1200"/>
            </a:lvl1pPr>
          </a:lstStyle>
          <a:p>
            <a:pPr>
              <a:defRPr/>
            </a:pPr>
            <a:fld id="{A8A72091-C054-4895-B148-D741E914C426}"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smtClean="0">
                <a:solidFill>
                  <a:schemeClr val="tx1">
                    <a:tint val="75000"/>
                  </a:schemeClr>
                </a:solidFill>
                <a:latin typeface="+mn-lt"/>
              </a:defRPr>
            </a:lvl1pPr>
          </a:lstStyle>
          <a:p>
            <a:pPr>
              <a:defRPr/>
            </a:pPr>
            <a:fld id="{908AE101-5309-4E4F-BF1A-80705446FEC3}" type="datetime1">
              <a:rPr lang="en-US" smtClean="0"/>
              <a:pPr>
                <a:defRPr/>
              </a:pPr>
              <a:t>9/5/2019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fontAlgn="auto">
              <a:spcBef>
                <a:spcPts val="0"/>
              </a:spcBef>
              <a:spcAft>
                <a:spcPts val="0"/>
              </a:spcAft>
              <a:defRPr sz="1200" b="0" baseline="0" smtClean="0">
                <a:solidFill>
                  <a:schemeClr val="tx1">
                    <a:tint val="75000"/>
                  </a:schemeClr>
                </a:solidFill>
                <a:latin typeface="Arial" pitchFamily="34" charset="0"/>
              </a:defRPr>
            </a:lvl1pPr>
          </a:lstStyle>
          <a:p>
            <a:pPr>
              <a:defRPr/>
            </a:pPr>
            <a:fld id="{445457DB-A7B0-4E60-BEFD-118952530ECB}"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3.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2.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0.xml"/><Relationship Id="rId7" Type="http://schemas.openxmlformats.org/officeDocument/2006/relationships/image" Target="../media/image15.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4.wmf"/><Relationship Id="rId4" Type="http://schemas.openxmlformats.org/officeDocument/2006/relationships/oleObject" Target="../embeddings/oleObject7.bin"/><Relationship Id="rId9"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7.w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2.xml"/><Relationship Id="rId7"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18.w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oleObject" Target="../embeddings/oleObject19.bin"/><Relationship Id="rId18" Type="http://schemas.openxmlformats.org/officeDocument/2006/relationships/oleObject" Target="../embeddings/oleObject22.bin"/><Relationship Id="rId3" Type="http://schemas.openxmlformats.org/officeDocument/2006/relationships/notesSlide" Target="../notesSlides/notesSlide15.xml"/><Relationship Id="rId7" Type="http://schemas.openxmlformats.org/officeDocument/2006/relationships/image" Target="../media/image19.wmf"/><Relationship Id="rId12" Type="http://schemas.openxmlformats.org/officeDocument/2006/relationships/image" Target="../media/image21.wmf"/><Relationship Id="rId17" Type="http://schemas.openxmlformats.org/officeDocument/2006/relationships/image" Target="../media/image23.wmf"/><Relationship Id="rId2" Type="http://schemas.openxmlformats.org/officeDocument/2006/relationships/slideLayout" Target="../slideLayouts/slideLayout1.xml"/><Relationship Id="rId16" Type="http://schemas.openxmlformats.org/officeDocument/2006/relationships/oleObject" Target="../embeddings/oleObject21.bin"/><Relationship Id="rId20" Type="http://schemas.openxmlformats.org/officeDocument/2006/relationships/oleObject" Target="../embeddings/oleObject24.bin"/><Relationship Id="rId1" Type="http://schemas.openxmlformats.org/officeDocument/2006/relationships/vmlDrawing" Target="../drawings/vmlDrawing7.vml"/><Relationship Id="rId6" Type="http://schemas.openxmlformats.org/officeDocument/2006/relationships/oleObject" Target="../embeddings/oleObject15.bin"/><Relationship Id="rId11" Type="http://schemas.openxmlformats.org/officeDocument/2006/relationships/oleObject" Target="../embeddings/oleObject18.bin"/><Relationship Id="rId5" Type="http://schemas.openxmlformats.org/officeDocument/2006/relationships/image" Target="../media/image25.png"/><Relationship Id="rId15" Type="http://schemas.openxmlformats.org/officeDocument/2006/relationships/oleObject" Target="../embeddings/oleObject20.bin"/><Relationship Id="rId10" Type="http://schemas.openxmlformats.org/officeDocument/2006/relationships/oleObject" Target="../embeddings/oleObject17.bin"/><Relationship Id="rId19" Type="http://schemas.openxmlformats.org/officeDocument/2006/relationships/oleObject" Target="../embeddings/oleObject23.bin"/><Relationship Id="rId4" Type="http://schemas.openxmlformats.org/officeDocument/2006/relationships/image" Target="../media/image24.png"/><Relationship Id="rId9" Type="http://schemas.openxmlformats.org/officeDocument/2006/relationships/image" Target="../media/image20.wmf"/><Relationship Id="rId14" Type="http://schemas.openxmlformats.org/officeDocument/2006/relationships/image" Target="../media/image22.wmf"/></Relationships>
</file>

<file path=ppt/slides/_rels/slide17.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31.bin"/><Relationship Id="rId18" Type="http://schemas.openxmlformats.org/officeDocument/2006/relationships/oleObject" Target="../embeddings/oleObject34.bin"/><Relationship Id="rId26" Type="http://schemas.openxmlformats.org/officeDocument/2006/relationships/image" Target="../media/image28.wmf"/><Relationship Id="rId3" Type="http://schemas.openxmlformats.org/officeDocument/2006/relationships/notesSlide" Target="../notesSlides/notesSlide16.xml"/><Relationship Id="rId21" Type="http://schemas.openxmlformats.org/officeDocument/2006/relationships/oleObject" Target="../embeddings/oleObject36.bin"/><Relationship Id="rId7" Type="http://schemas.openxmlformats.org/officeDocument/2006/relationships/oleObject" Target="../embeddings/oleObject26.bin"/><Relationship Id="rId12" Type="http://schemas.openxmlformats.org/officeDocument/2006/relationships/oleObject" Target="../embeddings/oleObject30.bin"/><Relationship Id="rId17" Type="http://schemas.openxmlformats.org/officeDocument/2006/relationships/image" Target="../media/image22.wmf"/><Relationship Id="rId25" Type="http://schemas.openxmlformats.org/officeDocument/2006/relationships/oleObject" Target="../embeddings/oleObject40.bin"/><Relationship Id="rId2" Type="http://schemas.openxmlformats.org/officeDocument/2006/relationships/slideLayout" Target="../slideLayouts/slideLayout1.xml"/><Relationship Id="rId16" Type="http://schemas.openxmlformats.org/officeDocument/2006/relationships/oleObject" Target="../embeddings/oleObject33.bin"/><Relationship Id="rId20" Type="http://schemas.openxmlformats.org/officeDocument/2006/relationships/image" Target="../media/image20.wmf"/><Relationship Id="rId29" Type="http://schemas.openxmlformats.org/officeDocument/2006/relationships/oleObject" Target="../embeddings/oleObject43.bin"/><Relationship Id="rId1" Type="http://schemas.openxmlformats.org/officeDocument/2006/relationships/vmlDrawing" Target="../drawings/vmlDrawing8.vml"/><Relationship Id="rId6" Type="http://schemas.openxmlformats.org/officeDocument/2006/relationships/image" Target="../media/image19.wmf"/><Relationship Id="rId11" Type="http://schemas.openxmlformats.org/officeDocument/2006/relationships/oleObject" Target="../embeddings/oleObject29.bin"/><Relationship Id="rId24" Type="http://schemas.openxmlformats.org/officeDocument/2006/relationships/oleObject" Target="../embeddings/oleObject39.bin"/><Relationship Id="rId5" Type="http://schemas.openxmlformats.org/officeDocument/2006/relationships/oleObject" Target="../embeddings/oleObject25.bin"/><Relationship Id="rId15" Type="http://schemas.openxmlformats.org/officeDocument/2006/relationships/oleObject" Target="../embeddings/oleObject32.bin"/><Relationship Id="rId23" Type="http://schemas.openxmlformats.org/officeDocument/2006/relationships/oleObject" Target="../embeddings/oleObject38.bin"/><Relationship Id="rId28" Type="http://schemas.openxmlformats.org/officeDocument/2006/relationships/oleObject" Target="../embeddings/oleObject42.bin"/><Relationship Id="rId10" Type="http://schemas.openxmlformats.org/officeDocument/2006/relationships/oleObject" Target="../embeddings/oleObject28.bin"/><Relationship Id="rId19" Type="http://schemas.openxmlformats.org/officeDocument/2006/relationships/oleObject" Target="../embeddings/oleObject35.bin"/><Relationship Id="rId4" Type="http://schemas.openxmlformats.org/officeDocument/2006/relationships/image" Target="../media/image29.jpeg"/><Relationship Id="rId9" Type="http://schemas.openxmlformats.org/officeDocument/2006/relationships/oleObject" Target="../embeddings/oleObject27.bin"/><Relationship Id="rId14" Type="http://schemas.openxmlformats.org/officeDocument/2006/relationships/image" Target="../media/image27.wmf"/><Relationship Id="rId22" Type="http://schemas.openxmlformats.org/officeDocument/2006/relationships/oleObject" Target="../embeddings/oleObject37.bin"/><Relationship Id="rId27" Type="http://schemas.openxmlformats.org/officeDocument/2006/relationships/oleObject" Target="../embeddings/oleObject41.bin"/></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LLS5-OT1scCFcQaPgod8XUIJg&amp;url=http://mikeyancey.com/FM-Transmit-Antenna.php&amp;ei=sMTlVbK6DcS1-AHx66GwAg&amp;psig=AFQjCNGQZDEZBizQRKaNWmQ4taCq7hgGZg&amp;ust=1441207718365119"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48.bin"/><Relationship Id="rId18" Type="http://schemas.openxmlformats.org/officeDocument/2006/relationships/image" Target="../media/image37.wmf"/><Relationship Id="rId3" Type="http://schemas.openxmlformats.org/officeDocument/2006/relationships/notesSlide" Target="../notesSlides/notesSlide18.xml"/><Relationship Id="rId21" Type="http://schemas.openxmlformats.org/officeDocument/2006/relationships/oleObject" Target="../embeddings/oleObject52.bin"/><Relationship Id="rId7" Type="http://schemas.openxmlformats.org/officeDocument/2006/relationships/oleObject" Target="../embeddings/oleObject45.bin"/><Relationship Id="rId12" Type="http://schemas.openxmlformats.org/officeDocument/2006/relationships/image" Target="../media/image34.wmf"/><Relationship Id="rId17" Type="http://schemas.openxmlformats.org/officeDocument/2006/relationships/oleObject" Target="../embeddings/oleObject50.bin"/><Relationship Id="rId2" Type="http://schemas.openxmlformats.org/officeDocument/2006/relationships/slideLayout" Target="../slideLayouts/slideLayout1.xml"/><Relationship Id="rId16" Type="http://schemas.openxmlformats.org/officeDocument/2006/relationships/image" Target="../media/image36.emf"/><Relationship Id="rId20" Type="http://schemas.openxmlformats.org/officeDocument/2006/relationships/image" Target="../media/image38.wmf"/><Relationship Id="rId1" Type="http://schemas.openxmlformats.org/officeDocument/2006/relationships/vmlDrawing" Target="../drawings/vmlDrawing9.vml"/><Relationship Id="rId6" Type="http://schemas.openxmlformats.org/officeDocument/2006/relationships/image" Target="../media/image31.wmf"/><Relationship Id="rId11" Type="http://schemas.openxmlformats.org/officeDocument/2006/relationships/oleObject" Target="../embeddings/oleObject47.bin"/><Relationship Id="rId24" Type="http://schemas.openxmlformats.org/officeDocument/2006/relationships/image" Target="../media/image40.emf"/><Relationship Id="rId5" Type="http://schemas.openxmlformats.org/officeDocument/2006/relationships/oleObject" Target="../embeddings/oleObject44.bin"/><Relationship Id="rId15" Type="http://schemas.openxmlformats.org/officeDocument/2006/relationships/oleObject" Target="../embeddings/oleObject49.bin"/><Relationship Id="rId23" Type="http://schemas.openxmlformats.org/officeDocument/2006/relationships/oleObject" Target="../embeddings/oleObject53.bin"/><Relationship Id="rId10" Type="http://schemas.openxmlformats.org/officeDocument/2006/relationships/image" Target="../media/image33.wmf"/><Relationship Id="rId19" Type="http://schemas.openxmlformats.org/officeDocument/2006/relationships/oleObject" Target="../embeddings/oleObject51.bin"/><Relationship Id="rId4" Type="http://schemas.openxmlformats.org/officeDocument/2006/relationships/image" Target="../media/image41.gif"/><Relationship Id="rId9" Type="http://schemas.openxmlformats.org/officeDocument/2006/relationships/oleObject" Target="../embeddings/oleObject46.bin"/><Relationship Id="rId14" Type="http://schemas.openxmlformats.org/officeDocument/2006/relationships/image" Target="../media/image35.wmf"/><Relationship Id="rId22" Type="http://schemas.openxmlformats.org/officeDocument/2006/relationships/image" Target="../media/image39.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6.bin"/><Relationship Id="rId13" Type="http://schemas.openxmlformats.org/officeDocument/2006/relationships/image" Target="../media/image47.wmf"/><Relationship Id="rId3" Type="http://schemas.openxmlformats.org/officeDocument/2006/relationships/notesSlide" Target="../notesSlides/notesSlide22.xml"/><Relationship Id="rId7" Type="http://schemas.openxmlformats.org/officeDocument/2006/relationships/image" Target="../media/image44.wmf"/><Relationship Id="rId12"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oleObject" Target="../embeddings/oleObject55.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57.bin"/><Relationship Id="rId4" Type="http://schemas.openxmlformats.org/officeDocument/2006/relationships/oleObject" Target="../embeddings/oleObject54.bin"/><Relationship Id="rId9" Type="http://schemas.openxmlformats.org/officeDocument/2006/relationships/image" Target="../media/image45.wmf"/></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UQjRxqFQoTCPS125Lc1scCFYaMDQodha0NgQ&amp;url=http://www.ndt.net/article/apcndt2013/papers/219.pdf&amp;psig=AFQjCNHquqBvjdsOFXvtdUgM7dcryftj6w&amp;ust=1441227250810749"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hyperlink" Target="http://www.google.com/url?sa=i&amp;rct=j&amp;q=&amp;esrc=s&amp;source=images&amp;cd=&amp;cad=rja&amp;uact=8&amp;ved=0CAcQjRxqFQoTCJqm09Xb1scCFUWRDQodyIkK-Q&amp;url=http://www.hindawi.com/journals/ijap/2013/651040/fig1/&amp;psig=AFQjCNFkRL3fSUWjQJvUHCYtQEMOBF3tVA&amp;ust=1441226505071283" TargetMode="External"/><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P7pjoTd1scCFdCrgAod1HgAYQ&amp;url=http://www.embedded.com/print/4009468&amp;psig=AFQjCNHKNDGrgLCB6-geSD6grP-r2hY5Jg&amp;ust=1441227505654185"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hyperlink" Target="https://www.google.com/url?sa=i&amp;rct=j&amp;q=&amp;esrc=s&amp;source=images&amp;cd=&amp;cad=rja&amp;uact=8&amp;ved=0CAcQjRxqFQoTCLKuuNjd1scCFYjSgAodoc8Hsg&amp;url=https://en.wikipedia.org/wiki/Rat-race_coupler&amp;psig=AFQjCNHNGMs8qo4vfzKRTgFWkrR4Rk38Pg&amp;ust=1441227606062288" TargetMode="External"/><Relationship Id="rId4" Type="http://schemas.openxmlformats.org/officeDocument/2006/relationships/image" Target="../media/image50.gif"/></Relationships>
</file>

<file path=ppt/slides/_rels/slide26.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notesSlide" Target="../notesSlides/notesSlide25.xml"/><Relationship Id="rId7"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52.wmf"/><Relationship Id="rId5" Type="http://schemas.openxmlformats.org/officeDocument/2006/relationships/oleObject" Target="../embeddings/oleObject59.bin"/><Relationship Id="rId10" Type="http://schemas.openxmlformats.org/officeDocument/2006/relationships/image" Target="../media/image54.wmf"/><Relationship Id="rId4" Type="http://schemas.openxmlformats.org/officeDocument/2006/relationships/image" Target="../media/image55.jpeg"/><Relationship Id="rId9" Type="http://schemas.openxmlformats.org/officeDocument/2006/relationships/oleObject" Target="../embeddings/oleObject61.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60.wmf"/><Relationship Id="rId3" Type="http://schemas.openxmlformats.org/officeDocument/2006/relationships/notesSlide" Target="../notesSlides/notesSlide26.xml"/><Relationship Id="rId7" Type="http://schemas.openxmlformats.org/officeDocument/2006/relationships/image" Target="../media/image57.wmf"/><Relationship Id="rId12" Type="http://schemas.openxmlformats.org/officeDocument/2006/relationships/oleObject" Target="../embeddings/oleObject66.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63.bin"/><Relationship Id="rId11" Type="http://schemas.openxmlformats.org/officeDocument/2006/relationships/image" Target="../media/image59.wmf"/><Relationship Id="rId5" Type="http://schemas.openxmlformats.org/officeDocument/2006/relationships/image" Target="../media/image56.w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58.wmf"/></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NDb35yw1scCFUfSgAodMFYExA&amp;url=http://www.instructables.com/id/Good-HDTV-antenna-cheap/&amp;ei=g-LlVZCOMsekgwSwrJGgDA&amp;psig=AFQjCNHglHYlERAVyxPkItO3Y4Kh_kXWiQ&amp;ust=1441215471592087"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62.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67.bin"/><Relationship Id="rId5" Type="http://schemas.openxmlformats.org/officeDocument/2006/relationships/image" Target="../media/image63.png"/><Relationship Id="rId4" Type="http://schemas.openxmlformats.org/officeDocument/2006/relationships/hyperlink" Target="http://www.google.com/url?sa=i&amp;rct=j&amp;q=&amp;esrc=s&amp;source=images&amp;cd=&amp;cad=rja&amp;uact=8&amp;ved=0CAcQjRxqFQoTCNGqsKza1scCFcXTgAodUqEAxg&amp;url=http://www.antennamagus.com/blog/page/7&amp;psig=AFQjCNFkRL3fSUWjQJvUHCYtQEMOBF3tVA&amp;ust=1441226505071283"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KuovreT1scCFYJ0PgodqgkHhg&amp;url=http://www.ukradioamateur.co.uk/foundation/html/f5-1-5.htm&amp;ei=U8TlVeuyEILp-QGqk5ywCA&amp;psig=AFQjCNGQZDEZBizQRKaNWmQ4taCq7hgGZg&amp;ust=1441207718365119"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notesSlide" Target="../notesSlides/notesSlide29.xml"/><Relationship Id="rId7" Type="http://schemas.openxmlformats.org/officeDocument/2006/relationships/image" Target="../media/image64.w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68.bin"/><Relationship Id="rId5" Type="http://schemas.openxmlformats.org/officeDocument/2006/relationships/image" Target="../media/image63.png"/><Relationship Id="rId4" Type="http://schemas.openxmlformats.org/officeDocument/2006/relationships/hyperlink" Target="http://www.google.com/url?sa=i&amp;rct=j&amp;q=&amp;esrc=s&amp;source=images&amp;cd=&amp;cad=rja&amp;uact=8&amp;ved=0CAcQjRxqFQoTCNGqsKza1scCFcXTgAodUqEAxg&amp;url=http://www.antennamagus.com/blog/page/7&amp;psig=AFQjCNFkRL3fSUWjQJvUHCYtQEMOBF3tVA&amp;ust=1441226505071283" TargetMode="External"/><Relationship Id="rId9" Type="http://schemas.openxmlformats.org/officeDocument/2006/relationships/image" Target="../media/image65.w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66.wmf"/><Relationship Id="rId4" Type="http://schemas.openxmlformats.org/officeDocument/2006/relationships/oleObject" Target="../embeddings/oleObject70.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70.wmf"/><Relationship Id="rId3" Type="http://schemas.openxmlformats.org/officeDocument/2006/relationships/notesSlide" Target="../notesSlides/notesSlide31.xml"/><Relationship Id="rId7" Type="http://schemas.openxmlformats.org/officeDocument/2006/relationships/image" Target="../media/image67.wmf"/><Relationship Id="rId12" Type="http://schemas.openxmlformats.org/officeDocument/2006/relationships/oleObject" Target="../embeddings/oleObject74.bin"/><Relationship Id="rId17" Type="http://schemas.openxmlformats.org/officeDocument/2006/relationships/image" Target="../media/image72.wmf"/><Relationship Id="rId2" Type="http://schemas.openxmlformats.org/officeDocument/2006/relationships/slideLayout" Target="../slideLayouts/slideLayout1.xml"/><Relationship Id="rId16" Type="http://schemas.openxmlformats.org/officeDocument/2006/relationships/oleObject" Target="../embeddings/oleObject76.bin"/><Relationship Id="rId1" Type="http://schemas.openxmlformats.org/officeDocument/2006/relationships/vmlDrawing" Target="../drawings/vmlDrawing16.vml"/><Relationship Id="rId6" Type="http://schemas.openxmlformats.org/officeDocument/2006/relationships/oleObject" Target="../embeddings/oleObject71.bin"/><Relationship Id="rId11" Type="http://schemas.openxmlformats.org/officeDocument/2006/relationships/image" Target="../media/image69.wmf"/><Relationship Id="rId5" Type="http://schemas.openxmlformats.org/officeDocument/2006/relationships/image" Target="../media/image73.gif"/><Relationship Id="rId15" Type="http://schemas.openxmlformats.org/officeDocument/2006/relationships/image" Target="../media/image71.wmf"/><Relationship Id="rId10" Type="http://schemas.openxmlformats.org/officeDocument/2006/relationships/oleObject" Target="../embeddings/oleObject73.bin"/><Relationship Id="rId4" Type="http://schemas.openxmlformats.org/officeDocument/2006/relationships/hyperlink" Target="http://www.google.com/url?sa=i&amp;rct=j&amp;q=&amp;esrc=s&amp;source=images&amp;cd=&amp;cad=rja&amp;uact=8&amp;ved=0CAcQjRxqFQoTCJbF4Ims1scCFQPMgAodVYgNzw&amp;url=http://www.suggestkeyword.com/c2xlZXZlIGFudGVubmE/&amp;ei=Kt7lVZaID4OYgwTVkLb4DA&amp;psig=AFQjCNH3eJ8XNGDQA4Fiup47VixcSIsk5A&amp;ust=1441214332105644" TargetMode="External"/><Relationship Id="rId9" Type="http://schemas.openxmlformats.org/officeDocument/2006/relationships/image" Target="../media/image68.wmf"/><Relationship Id="rId14" Type="http://schemas.openxmlformats.org/officeDocument/2006/relationships/oleObject" Target="../embeddings/oleObject75.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8.xml"/><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3284375" y="2333625"/>
            <a:ext cx="2791150" cy="707886"/>
          </a:xfrm>
          <a:prstGeom prst="rect">
            <a:avLst/>
          </a:prstGeom>
          <a:noFill/>
          <a:ln w="9525">
            <a:noFill/>
            <a:miter lim="800000"/>
            <a:headEnd/>
            <a:tailEnd/>
          </a:ln>
        </p:spPr>
        <p:txBody>
          <a:bodyPr wrap="none">
            <a:spAutoFit/>
          </a:bodyPr>
          <a:lstStyle/>
          <a:p>
            <a:pPr algn="ctr" eaLnBrk="0" hangingPunct="0"/>
            <a:r>
              <a:rPr lang="en-US" sz="2000" b="0" dirty="0">
                <a:latin typeface="Arial" pitchFamily="34" charset="0"/>
                <a:cs typeface="Arial" pitchFamily="34" charset="0"/>
              </a:rPr>
              <a:t>Prof. David R. Jackson</a:t>
            </a:r>
          </a:p>
          <a:p>
            <a:pPr algn="ctr" eaLnBrk="0" hangingPunct="0"/>
            <a:r>
              <a:rPr lang="en-US" sz="2000" b="0" dirty="0">
                <a:latin typeface="Arial" pitchFamily="34" charset="0"/>
                <a:cs typeface="Arial" pitchFamily="34" charset="0"/>
              </a:rPr>
              <a:t>Dept. of ECE</a:t>
            </a:r>
          </a:p>
        </p:txBody>
      </p:sp>
      <p:sp>
        <p:nvSpPr>
          <p:cNvPr id="27650" name="Rectangle 4"/>
          <p:cNvSpPr>
            <a:spLocks noChangeArrowheads="1"/>
          </p:cNvSpPr>
          <p:nvPr/>
        </p:nvSpPr>
        <p:spPr bwMode="auto">
          <a:xfrm>
            <a:off x="4524374" y="3409950"/>
            <a:ext cx="2680305" cy="523220"/>
          </a:xfrm>
          <a:prstGeom prst="rect">
            <a:avLst/>
          </a:prstGeom>
          <a:noFill/>
          <a:ln w="9525">
            <a:noFill/>
            <a:miter lim="800000"/>
            <a:headEnd/>
            <a:tailEnd/>
          </a:ln>
        </p:spPr>
        <p:txBody>
          <a:bodyPr wrap="square">
            <a:spAutoFit/>
          </a:bodyPr>
          <a:lstStyle/>
          <a:p>
            <a:pPr algn="ctr" eaLnBrk="0" hangingPunct="0"/>
            <a:r>
              <a:rPr lang="en-US" sz="2800" dirty="0">
                <a:solidFill>
                  <a:srgbClr val="0000FF"/>
                </a:solidFill>
                <a:latin typeface="Arial" pitchFamily="34" charset="0"/>
                <a:cs typeface="Arial" pitchFamily="34" charset="0"/>
              </a:rPr>
              <a:t>Notes </a:t>
            </a:r>
            <a:r>
              <a:rPr lang="en-US" sz="2800" dirty="0" smtClean="0">
                <a:solidFill>
                  <a:srgbClr val="0000FF"/>
                </a:solidFill>
                <a:latin typeface="Arial" pitchFamily="34" charset="0"/>
                <a:cs typeface="Arial" pitchFamily="34" charset="0"/>
              </a:rPr>
              <a:t>4</a:t>
            </a:r>
            <a:endParaRPr lang="en-US" sz="2800" dirty="0">
              <a:solidFill>
                <a:srgbClr val="0000FF"/>
              </a:solidFill>
              <a:latin typeface="Arial" pitchFamily="34" charset="0"/>
              <a:cs typeface="Arial" pitchFamily="34" charset="0"/>
            </a:endParaRPr>
          </a:p>
        </p:txBody>
      </p:sp>
      <p:sp>
        <p:nvSpPr>
          <p:cNvPr id="12" name="Text Box 6"/>
          <p:cNvSpPr txBox="1">
            <a:spLocks noChangeArrowheads="1"/>
          </p:cNvSpPr>
          <p:nvPr/>
        </p:nvSpPr>
        <p:spPr bwMode="auto">
          <a:xfrm>
            <a:off x="1063625" y="360363"/>
            <a:ext cx="7118350" cy="1190625"/>
          </a:xfrm>
          <a:prstGeom prst="rect">
            <a:avLst/>
          </a:prstGeom>
          <a:noFill/>
          <a:ln w="12700">
            <a:noFill/>
            <a:miter lim="800000"/>
            <a:headEnd type="none" w="sm" len="sm"/>
            <a:tailEnd type="none" w="sm" len="sm"/>
          </a:ln>
          <a:effectLst/>
        </p:spPr>
        <p:txBody>
          <a:bodyPr>
            <a:spAutoFit/>
          </a:bodyPr>
          <a:lstStyle/>
          <a:p>
            <a:pPr algn="ctr" fontAlgn="auto">
              <a:spcBef>
                <a:spcPts val="0"/>
              </a:spcBef>
              <a:spcAft>
                <a:spcPts val="0"/>
              </a:spcAft>
              <a:defRPr/>
            </a:pPr>
            <a:r>
              <a:rPr lang="en-US" sz="3600" b="0" dirty="0">
                <a:solidFill>
                  <a:srgbClr val="FF9933"/>
                </a:solidFill>
                <a:effectLst>
                  <a:outerShdw blurRad="38100" dist="38100" dir="2700000" algn="tl">
                    <a:srgbClr val="C0C0C0"/>
                  </a:outerShdw>
                </a:effectLst>
                <a:latin typeface="Arial" pitchFamily="34" charset="0"/>
                <a:cs typeface="Arial" pitchFamily="34" charset="0"/>
              </a:rPr>
              <a:t>ECE 5317-6351 </a:t>
            </a:r>
          </a:p>
          <a:p>
            <a:pPr algn="ctr" fontAlgn="auto">
              <a:spcBef>
                <a:spcPts val="0"/>
              </a:spcBef>
              <a:spcAft>
                <a:spcPts val="0"/>
              </a:spcAft>
              <a:defRPr/>
            </a:pPr>
            <a:r>
              <a:rPr lang="en-US" sz="3600" b="0" dirty="0">
                <a:solidFill>
                  <a:srgbClr val="FF9933"/>
                </a:solidFill>
                <a:effectLst>
                  <a:outerShdw blurRad="38100" dist="38100" dir="2700000" algn="tl">
                    <a:srgbClr val="C0C0C0"/>
                  </a:outerShdw>
                </a:effectLst>
                <a:latin typeface="Arial" pitchFamily="34" charset="0"/>
                <a:cs typeface="Arial" pitchFamily="34" charset="0"/>
              </a:rPr>
              <a:t>Microwave Engineering</a:t>
            </a:r>
          </a:p>
        </p:txBody>
      </p:sp>
      <p:sp>
        <p:nvSpPr>
          <p:cNvPr id="27652" name="Text Box 19"/>
          <p:cNvSpPr txBox="1">
            <a:spLocks noChangeArrowheads="1"/>
          </p:cNvSpPr>
          <p:nvPr/>
        </p:nvSpPr>
        <p:spPr bwMode="auto">
          <a:xfrm>
            <a:off x="3886200" y="1854200"/>
            <a:ext cx="1471613" cy="461665"/>
          </a:xfrm>
          <a:prstGeom prst="rect">
            <a:avLst/>
          </a:prstGeom>
          <a:noFill/>
          <a:ln w="12700">
            <a:noFill/>
            <a:miter lim="800000"/>
            <a:headEnd type="none" w="sm" len="sm"/>
            <a:tailEnd type="none" w="sm" len="sm"/>
          </a:ln>
        </p:spPr>
        <p:txBody>
          <a:bodyPr>
            <a:spAutoFit/>
          </a:bodyPr>
          <a:lstStyle/>
          <a:p>
            <a:pPr eaLnBrk="0" hangingPunct="0"/>
            <a:r>
              <a:rPr lang="en-US" sz="2400" dirty="0">
                <a:latin typeface="Arial" pitchFamily="34" charset="0"/>
                <a:cs typeface="Arial" pitchFamily="34" charset="0"/>
              </a:rPr>
              <a:t>Fall </a:t>
            </a:r>
            <a:r>
              <a:rPr lang="en-US" sz="2400" dirty="0" smtClean="0">
                <a:latin typeface="Arial" pitchFamily="34" charset="0"/>
                <a:cs typeface="Arial" pitchFamily="34" charset="0"/>
              </a:rPr>
              <a:t>2019</a:t>
            </a:r>
            <a:endParaRPr lang="en-US" sz="2400" b="0" dirty="0">
              <a:latin typeface="Arial" pitchFamily="34" charset="0"/>
              <a:cs typeface="Arial" pitchFamily="34" charset="0"/>
            </a:endParaRPr>
          </a:p>
        </p:txBody>
      </p:sp>
      <p:sp>
        <p:nvSpPr>
          <p:cNvPr id="27656" name="Rectangle 4"/>
          <p:cNvSpPr>
            <a:spLocks noChangeArrowheads="1"/>
          </p:cNvSpPr>
          <p:nvPr/>
        </p:nvSpPr>
        <p:spPr bwMode="auto">
          <a:xfrm>
            <a:off x="3276600" y="3867150"/>
            <a:ext cx="5276850" cy="954107"/>
          </a:xfrm>
          <a:prstGeom prst="rect">
            <a:avLst/>
          </a:prstGeom>
          <a:noFill/>
          <a:ln w="9525">
            <a:noFill/>
            <a:miter lim="800000"/>
            <a:headEnd/>
            <a:tailEnd/>
          </a:ln>
        </p:spPr>
        <p:txBody>
          <a:bodyPr wrap="square">
            <a:spAutoFit/>
          </a:bodyPr>
          <a:lstStyle/>
          <a:p>
            <a:pPr algn="ctr" eaLnBrk="0" hangingPunct="0"/>
            <a:r>
              <a:rPr lang="en-US" sz="2800" b="0" dirty="0">
                <a:solidFill>
                  <a:srgbClr val="0000FF"/>
                </a:solidFill>
                <a:latin typeface="Arial" pitchFamily="34" charset="0"/>
                <a:cs typeface="Arial" pitchFamily="34" charset="0"/>
              </a:rPr>
              <a:t>Transmission </a:t>
            </a:r>
            <a:r>
              <a:rPr lang="en-US" sz="2800" b="0" dirty="0" smtClean="0">
                <a:solidFill>
                  <a:srgbClr val="0000FF"/>
                </a:solidFill>
                <a:latin typeface="Arial" pitchFamily="34" charset="0"/>
                <a:cs typeface="Arial" pitchFamily="34" charset="0"/>
              </a:rPr>
              <a:t>Lines</a:t>
            </a:r>
          </a:p>
          <a:p>
            <a:pPr algn="ctr" eaLnBrk="0" hangingPunct="0"/>
            <a:r>
              <a:rPr lang="en-US" sz="2800" b="0" dirty="0" smtClean="0">
                <a:solidFill>
                  <a:srgbClr val="0000FF"/>
                </a:solidFill>
                <a:latin typeface="Arial" pitchFamily="34" charset="0"/>
                <a:cs typeface="Arial" pitchFamily="34" charset="0"/>
              </a:rPr>
              <a:t>Part 3: Baluns</a:t>
            </a:r>
            <a:endParaRPr lang="en-US" sz="2800" b="0" dirty="0">
              <a:solidFill>
                <a:srgbClr val="0000FF"/>
              </a:solidFill>
              <a:latin typeface="Arial" pitchFamily="34" charset="0"/>
              <a:cs typeface="Arial" pitchFamily="34" charset="0"/>
            </a:endParaRPr>
          </a:p>
        </p:txBody>
      </p:sp>
      <p:sp>
        <p:nvSpPr>
          <p:cNvPr id="13" name="Slide Number Placeholder 12"/>
          <p:cNvSpPr>
            <a:spLocks noGrp="1"/>
          </p:cNvSpPr>
          <p:nvPr>
            <p:ph type="sldNum" sz="quarter" idx="12"/>
          </p:nvPr>
        </p:nvSpPr>
        <p:spPr/>
        <p:txBody>
          <a:bodyPr/>
          <a:lstStyle/>
          <a:p>
            <a:pPr>
              <a:defRPr/>
            </a:pPr>
            <a:fld id="{A8A72091-C054-4895-B148-D741E914C426}" type="slidenum">
              <a:rPr lang="en-US" smtClean="0"/>
              <a:pPr>
                <a:defRPr/>
              </a:pPr>
              <a:t>1</a:t>
            </a:fld>
            <a:endParaRPr lang="en-US" dirty="0"/>
          </a:p>
        </p:txBody>
      </p:sp>
      <p:pic>
        <p:nvPicPr>
          <p:cNvPr id="83969" name="Picture 1"/>
          <p:cNvPicPr>
            <a:picLocks noChangeAspect="1" noChangeArrowheads="1"/>
          </p:cNvPicPr>
          <p:nvPr/>
        </p:nvPicPr>
        <p:blipFill>
          <a:blip r:embed="rId2" cstate="print"/>
          <a:srcRect/>
          <a:stretch>
            <a:fillRect/>
          </a:stretch>
        </p:blipFill>
        <p:spPr bwMode="auto">
          <a:xfrm>
            <a:off x="151872" y="3310466"/>
            <a:ext cx="2336629" cy="3378730"/>
          </a:xfrm>
          <a:prstGeom prst="rect">
            <a:avLst/>
          </a:prstGeom>
          <a:noFill/>
          <a:ln w="9525">
            <a:noFill/>
            <a:miter lim="800000"/>
            <a:headEnd/>
            <a:tailEnd/>
          </a:ln>
          <a:effectLst/>
        </p:spPr>
      </p:pic>
      <p:pic>
        <p:nvPicPr>
          <p:cNvPr id="10" name="Picture 4" descr="http://s3.showmecables.com/images/catalog/product/Separator-Combiner-1.JPG"/>
          <p:cNvPicPr>
            <a:picLocks noChangeAspect="1" noChangeArrowheads="1"/>
          </p:cNvPicPr>
          <p:nvPr/>
        </p:nvPicPr>
        <p:blipFill>
          <a:blip r:embed="rId3" cstate="print"/>
          <a:srcRect/>
          <a:stretch>
            <a:fillRect/>
          </a:stretch>
        </p:blipFill>
        <p:spPr bwMode="auto">
          <a:xfrm>
            <a:off x="4914901" y="5050074"/>
            <a:ext cx="2181224" cy="1450515"/>
          </a:xfrm>
          <a:prstGeom prst="rect">
            <a:avLst/>
          </a:prstGeom>
          <a:noFill/>
        </p:spPr>
      </p:pic>
      <p:sp>
        <p:nvSpPr>
          <p:cNvPr id="11" name="TextBox 10"/>
          <p:cNvSpPr txBox="1"/>
          <p:nvPr/>
        </p:nvSpPr>
        <p:spPr>
          <a:xfrm>
            <a:off x="6875813" y="142101"/>
            <a:ext cx="2096737" cy="523220"/>
          </a:xfrm>
          <a:prstGeom prst="rect">
            <a:avLst/>
          </a:prstGeom>
          <a:noFill/>
          <a:ln>
            <a:solidFill>
              <a:schemeClr val="tx1"/>
            </a:solidFill>
          </a:ln>
        </p:spPr>
        <p:txBody>
          <a:bodyPr wrap="square" rtlCol="0">
            <a:spAutoFit/>
          </a:bodyPr>
          <a:lstStyle/>
          <a:p>
            <a:pPr algn="ctr"/>
            <a:r>
              <a:rPr lang="en-US" sz="1400" b="0" dirty="0" smtClean="0">
                <a:latin typeface="+mn-lt"/>
              </a:rPr>
              <a:t>Adapted from notes by Prof. Jeffery T. Williams</a:t>
            </a:r>
            <a:endParaRPr lang="en-US" sz="1400" b="0"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10</a:t>
            </a:fld>
            <a:endParaRPr lang="en-US"/>
          </a:p>
        </p:txBody>
      </p:sp>
      <p:sp>
        <p:nvSpPr>
          <p:cNvPr id="14" name="Text Box 199"/>
          <p:cNvSpPr txBox="1">
            <a:spLocks noChangeArrowheads="1"/>
          </p:cNvSpPr>
          <p:nvPr/>
        </p:nvSpPr>
        <p:spPr bwMode="auto">
          <a:xfrm>
            <a:off x="261938" y="922338"/>
            <a:ext cx="8408987" cy="707886"/>
          </a:xfrm>
          <a:prstGeom prst="rect">
            <a:avLst/>
          </a:prstGeom>
          <a:noFill/>
          <a:ln w="9525">
            <a:noFill/>
            <a:miter lim="800000"/>
            <a:headEnd/>
            <a:tailEnd/>
          </a:ln>
        </p:spPr>
        <p:txBody>
          <a:bodyPr>
            <a:spAutoFit/>
          </a:bodyPr>
          <a:lstStyle/>
          <a:p>
            <a:pPr algn="ctr"/>
            <a:r>
              <a:rPr lang="en-US" sz="2000" b="0" dirty="0" smtClean="0">
                <a:solidFill>
                  <a:srgbClr val="0000FF"/>
                </a:solidFill>
                <a:latin typeface="Arial" pitchFamily="34" charset="0"/>
                <a:cs typeface="Arial" pitchFamily="34" charset="0"/>
              </a:rPr>
              <a:t>A </a:t>
            </a:r>
            <a:r>
              <a:rPr lang="en-US" sz="2000" b="0" dirty="0" err="1" smtClean="0">
                <a:solidFill>
                  <a:srgbClr val="0000FF"/>
                </a:solidFill>
                <a:latin typeface="Arial" pitchFamily="34" charset="0"/>
                <a:cs typeface="Arial" pitchFamily="34" charset="0"/>
              </a:rPr>
              <a:t>balun</a:t>
            </a:r>
            <a:r>
              <a:rPr lang="en-US" sz="2000" b="0" dirty="0" smtClean="0">
                <a:solidFill>
                  <a:srgbClr val="0000FF"/>
                </a:solidFill>
                <a:latin typeface="Arial" pitchFamily="34" charset="0"/>
                <a:cs typeface="Arial" pitchFamily="34" charset="0"/>
              </a:rPr>
              <a:t> prevents common modes from being excited at the junction between a coax and a twin lead.</a:t>
            </a:r>
            <a:endParaRPr lang="en-US" sz="2000" b="0" dirty="0">
              <a:solidFill>
                <a:srgbClr val="0000FF"/>
              </a:solidFill>
              <a:latin typeface="Arial" pitchFamily="34" charset="0"/>
              <a:cs typeface="Arial" pitchFamily="34" charset="0"/>
            </a:endParaRPr>
          </a:p>
        </p:txBody>
      </p:sp>
      <p:cxnSp>
        <p:nvCxnSpPr>
          <p:cNvPr id="20" name="Straight Connector 19"/>
          <p:cNvCxnSpPr/>
          <p:nvPr/>
        </p:nvCxnSpPr>
        <p:spPr>
          <a:xfrm>
            <a:off x="466725" y="5124450"/>
            <a:ext cx="81153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48100" y="5314950"/>
            <a:ext cx="1018227" cy="369332"/>
          </a:xfrm>
          <a:prstGeom prst="rect">
            <a:avLst/>
          </a:prstGeom>
          <a:noFill/>
        </p:spPr>
        <p:txBody>
          <a:bodyPr wrap="none" rtlCol="0">
            <a:spAutoFit/>
          </a:bodyPr>
          <a:lstStyle/>
          <a:p>
            <a:r>
              <a:rPr lang="en-US" dirty="0" smtClean="0"/>
              <a:t>Ground</a:t>
            </a:r>
            <a:endParaRPr lang="en-US" dirty="0"/>
          </a:p>
        </p:txBody>
      </p:sp>
      <p:sp>
        <p:nvSpPr>
          <p:cNvPr id="30"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for Coax to Twin Lead (cont.)</a:t>
            </a:r>
            <a:endParaRPr lang="en-US" sz="2800" b="0" dirty="0">
              <a:solidFill>
                <a:srgbClr val="FF9933"/>
              </a:solidFill>
              <a:effectLst>
                <a:outerShdw blurRad="38100" dist="38100" dir="2700000" algn="tl">
                  <a:srgbClr val="C0C0C0"/>
                </a:outerShdw>
              </a:effectLst>
              <a:latin typeface="Arial" pitchFamily="34" charset="0"/>
            </a:endParaRPr>
          </a:p>
        </p:txBody>
      </p:sp>
      <p:grpSp>
        <p:nvGrpSpPr>
          <p:cNvPr id="6" name="Group 5"/>
          <p:cNvGrpSpPr/>
          <p:nvPr/>
        </p:nvGrpSpPr>
        <p:grpSpPr>
          <a:xfrm>
            <a:off x="361949" y="2352675"/>
            <a:ext cx="8181976" cy="2093357"/>
            <a:chOff x="361949" y="2352675"/>
            <a:chExt cx="8181976" cy="2093357"/>
          </a:xfrm>
        </p:grpSpPr>
        <p:sp>
          <p:nvSpPr>
            <p:cNvPr id="36" name="TextBox 35"/>
            <p:cNvSpPr txBox="1"/>
            <p:nvPr/>
          </p:nvSpPr>
          <p:spPr>
            <a:xfrm>
              <a:off x="3638550" y="2352675"/>
              <a:ext cx="1520929" cy="400110"/>
            </a:xfrm>
            <a:prstGeom prst="rect">
              <a:avLst/>
            </a:prstGeom>
            <a:noFill/>
          </p:spPr>
          <p:txBody>
            <a:bodyPr wrap="none" rtlCol="0">
              <a:spAutoFit/>
            </a:bodyPr>
            <a:lstStyle/>
            <a:p>
              <a:r>
                <a:rPr lang="en-US" sz="2000" dirty="0" smtClean="0"/>
                <a:t>With Balun</a:t>
              </a:r>
              <a:endParaRPr lang="en-US" sz="2000" dirty="0"/>
            </a:p>
          </p:txBody>
        </p:sp>
        <p:sp>
          <p:nvSpPr>
            <p:cNvPr id="24" name="Can 23"/>
            <p:cNvSpPr/>
            <p:nvPr/>
          </p:nvSpPr>
          <p:spPr>
            <a:xfrm rot="5400000">
              <a:off x="2069306" y="1697831"/>
              <a:ext cx="419100" cy="3833813"/>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361950" y="3629025"/>
              <a:ext cx="401002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24375" y="3328925"/>
              <a:ext cx="401002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33900" y="3905375"/>
              <a:ext cx="401002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809750" y="3905250"/>
              <a:ext cx="748923" cy="369332"/>
            </a:xfrm>
            <a:prstGeom prst="rect">
              <a:avLst/>
            </a:prstGeom>
            <a:noFill/>
          </p:spPr>
          <p:txBody>
            <a:bodyPr wrap="none" rtlCol="0">
              <a:spAutoFit/>
            </a:bodyPr>
            <a:lstStyle/>
            <a:p>
              <a:r>
                <a:rPr lang="en-US" dirty="0" smtClean="0"/>
                <a:t>Coax</a:t>
              </a:r>
              <a:endParaRPr lang="en-US" dirty="0"/>
            </a:p>
          </p:txBody>
        </p:sp>
        <p:sp>
          <p:nvSpPr>
            <p:cNvPr id="40" name="TextBox 39"/>
            <p:cNvSpPr txBox="1"/>
            <p:nvPr/>
          </p:nvSpPr>
          <p:spPr>
            <a:xfrm>
              <a:off x="6134100" y="4076700"/>
              <a:ext cx="1296060" cy="369332"/>
            </a:xfrm>
            <a:prstGeom prst="rect">
              <a:avLst/>
            </a:prstGeom>
            <a:noFill/>
          </p:spPr>
          <p:txBody>
            <a:bodyPr wrap="none" rtlCol="0">
              <a:spAutoFit/>
            </a:bodyPr>
            <a:lstStyle/>
            <a:p>
              <a:r>
                <a:rPr lang="en-US" dirty="0" smtClean="0"/>
                <a:t>Twin Lead</a:t>
              </a:r>
              <a:endParaRPr lang="en-US" dirty="0"/>
            </a:p>
          </p:txBody>
        </p:sp>
        <p:sp>
          <p:nvSpPr>
            <p:cNvPr id="32" name="TextBox 31"/>
            <p:cNvSpPr txBox="1"/>
            <p:nvPr/>
          </p:nvSpPr>
          <p:spPr>
            <a:xfrm>
              <a:off x="1152525" y="2686050"/>
              <a:ext cx="1534331" cy="307777"/>
            </a:xfrm>
            <a:prstGeom prst="rect">
              <a:avLst/>
            </a:prstGeom>
            <a:noFill/>
          </p:spPr>
          <p:txBody>
            <a:bodyPr wrap="none" rtlCol="0">
              <a:spAutoFit/>
            </a:bodyPr>
            <a:lstStyle/>
            <a:p>
              <a:r>
                <a:rPr lang="en-US" sz="1400" b="0" dirty="0" smtClean="0"/>
                <a:t>Differential mode</a:t>
              </a:r>
              <a:endParaRPr lang="en-US" sz="1400" b="0" dirty="0"/>
            </a:p>
          </p:txBody>
        </p:sp>
        <p:sp>
          <p:nvSpPr>
            <p:cNvPr id="34" name="Rectangle 33"/>
            <p:cNvSpPr/>
            <p:nvPr/>
          </p:nvSpPr>
          <p:spPr>
            <a:xfrm>
              <a:off x="4029075" y="3095625"/>
              <a:ext cx="752475" cy="981075"/>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505575" y="2619375"/>
              <a:ext cx="1534331" cy="307777"/>
            </a:xfrm>
            <a:prstGeom prst="rect">
              <a:avLst/>
            </a:prstGeom>
            <a:noFill/>
          </p:spPr>
          <p:txBody>
            <a:bodyPr wrap="none" rtlCol="0">
              <a:spAutoFit/>
            </a:bodyPr>
            <a:lstStyle/>
            <a:p>
              <a:r>
                <a:rPr lang="en-US" sz="1400" b="0" dirty="0" smtClean="0"/>
                <a:t>Differential mode</a:t>
              </a:r>
              <a:endParaRPr lang="en-US" sz="1400" b="0" dirty="0"/>
            </a:p>
          </p:txBody>
        </p:sp>
        <p:sp>
          <p:nvSpPr>
            <p:cNvPr id="42" name="TextBox 41"/>
            <p:cNvSpPr txBox="1"/>
            <p:nvPr/>
          </p:nvSpPr>
          <p:spPr>
            <a:xfrm>
              <a:off x="4086225" y="3438525"/>
              <a:ext cx="643125" cy="307777"/>
            </a:xfrm>
            <a:prstGeom prst="rect">
              <a:avLst/>
            </a:prstGeom>
            <a:noFill/>
          </p:spPr>
          <p:txBody>
            <a:bodyPr wrap="none" rtlCol="0">
              <a:spAutoFit/>
            </a:bodyPr>
            <a:lstStyle/>
            <a:p>
              <a:r>
                <a:rPr lang="en-US" sz="1400" b="0" dirty="0" smtClean="0"/>
                <a:t>Balun</a:t>
              </a:r>
              <a:endParaRPr lang="en-US" sz="1400" b="0" dirty="0"/>
            </a:p>
          </p:txBody>
        </p:sp>
        <p:cxnSp>
          <p:nvCxnSpPr>
            <p:cNvPr id="45" name="Straight Arrow Connector 44"/>
            <p:cNvCxnSpPr/>
            <p:nvPr/>
          </p:nvCxnSpPr>
          <p:spPr>
            <a:xfrm>
              <a:off x="6219825" y="3438525"/>
              <a:ext cx="676275" cy="0"/>
            </a:xfrm>
            <a:prstGeom prst="straightConnector1">
              <a:avLst/>
            </a:prstGeom>
            <a:ln w="28575">
              <a:solidFill>
                <a:srgbClr val="0000FF"/>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6238875" y="3810000"/>
              <a:ext cx="676275" cy="0"/>
            </a:xfrm>
            <a:prstGeom prst="straightConnector1">
              <a:avLst/>
            </a:prstGeom>
            <a:ln w="28575">
              <a:solidFill>
                <a:srgbClr val="0000FF"/>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876425" y="3590925"/>
              <a:ext cx="676275" cy="0"/>
            </a:xfrm>
            <a:prstGeom prst="straightConnector1">
              <a:avLst/>
            </a:prstGeom>
            <a:ln w="28575">
              <a:solidFill>
                <a:srgbClr val="0000FF"/>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1857375" y="3771900"/>
              <a:ext cx="676275" cy="0"/>
            </a:xfrm>
            <a:prstGeom prst="straightConnector1">
              <a:avLst/>
            </a:prstGeom>
            <a:ln w="28575">
              <a:solidFill>
                <a:srgbClr val="0000FF"/>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3" name="Notched Right Arrow 22"/>
            <p:cNvSpPr/>
            <p:nvPr/>
          </p:nvSpPr>
          <p:spPr>
            <a:xfrm>
              <a:off x="1615044" y="3092656"/>
              <a:ext cx="552450" cy="190500"/>
            </a:xfrm>
            <a:prstGeom prst="notched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otched Right Arrow 25"/>
            <p:cNvSpPr/>
            <p:nvPr/>
          </p:nvSpPr>
          <p:spPr>
            <a:xfrm>
              <a:off x="6958569" y="2997406"/>
              <a:ext cx="552450" cy="190500"/>
            </a:xfrm>
            <a:prstGeom prst="notchedRight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572982690"/>
                </p:ext>
              </p:extLst>
            </p:nvPr>
          </p:nvGraphicFramePr>
          <p:xfrm>
            <a:off x="7511019" y="3407344"/>
            <a:ext cx="304800" cy="365760"/>
          </p:xfrm>
          <a:graphic>
            <a:graphicData uri="http://schemas.openxmlformats.org/presentationml/2006/ole">
              <mc:AlternateContent xmlns:mc="http://schemas.openxmlformats.org/markup-compatibility/2006">
                <mc:Choice xmlns:v="urn:schemas-microsoft-com:vml" Requires="v">
                  <p:oleObj spid="_x0000_s502838" name="Equation" r:id="rId4" imgW="190440" imgH="228600" progId="Equation.DSMT4">
                    <p:embed/>
                  </p:oleObj>
                </mc:Choice>
                <mc:Fallback>
                  <p:oleObj name="Equation" r:id="rId4" imgW="190440" imgH="228600" progId="Equation.DSMT4">
                    <p:embed/>
                    <p:pic>
                      <p:nvPicPr>
                        <p:cNvPr id="0" name=""/>
                        <p:cNvPicPr/>
                        <p:nvPr/>
                      </p:nvPicPr>
                      <p:blipFill>
                        <a:blip r:embed="rId5"/>
                        <a:stretch>
                          <a:fillRect/>
                        </a:stretch>
                      </p:blipFill>
                      <p:spPr>
                        <a:xfrm>
                          <a:off x="7511019" y="3407344"/>
                          <a:ext cx="304800" cy="36576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33332947"/>
                </p:ext>
              </p:extLst>
            </p:nvPr>
          </p:nvGraphicFramePr>
          <p:xfrm>
            <a:off x="716136" y="2976562"/>
            <a:ext cx="295275" cy="352425"/>
          </p:xfrm>
          <a:graphic>
            <a:graphicData uri="http://schemas.openxmlformats.org/presentationml/2006/ole">
              <mc:AlternateContent xmlns:mc="http://schemas.openxmlformats.org/markup-compatibility/2006">
                <mc:Choice xmlns:v="urn:schemas-microsoft-com:vml" Requires="v">
                  <p:oleObj spid="_x0000_s502839" name="Equation" r:id="rId6" imgW="295396" imgH="352276" progId="Equation.DSMT4">
                    <p:embed/>
                  </p:oleObj>
                </mc:Choice>
                <mc:Fallback>
                  <p:oleObj name="Equation" r:id="rId6" imgW="295396" imgH="352276" progId="Equation.DSMT4">
                    <p:embed/>
                    <p:pic>
                      <p:nvPicPr>
                        <p:cNvPr id="0" name=""/>
                        <p:cNvPicPr/>
                        <p:nvPr/>
                      </p:nvPicPr>
                      <p:blipFill>
                        <a:blip r:embed="rId7"/>
                        <a:stretch>
                          <a:fillRect/>
                        </a:stretch>
                      </p:blipFill>
                      <p:spPr>
                        <a:xfrm>
                          <a:off x="716136" y="2976562"/>
                          <a:ext cx="295275" cy="352425"/>
                        </a:xfrm>
                        <a:prstGeom prst="rect">
                          <a:avLst/>
                        </a:prstGeom>
                      </p:spPr>
                    </p:pic>
                  </p:oleObj>
                </mc:Fallback>
              </mc:AlternateContent>
            </a:graphicData>
          </a:graphic>
        </p:graphicFrame>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11</a:t>
            </a:fld>
            <a:endParaRPr lang="en-US"/>
          </a:p>
        </p:txBody>
      </p:sp>
      <p:sp>
        <p:nvSpPr>
          <p:cNvPr id="14" name="Text Box 199"/>
          <p:cNvSpPr txBox="1">
            <a:spLocks noChangeArrowheads="1"/>
          </p:cNvSpPr>
          <p:nvPr/>
        </p:nvSpPr>
        <p:spPr bwMode="auto">
          <a:xfrm>
            <a:off x="261938" y="922338"/>
            <a:ext cx="8408987" cy="707886"/>
          </a:xfrm>
          <a:prstGeom prst="rect">
            <a:avLst/>
          </a:prstGeom>
          <a:noFill/>
          <a:ln w="9525">
            <a:noFill/>
            <a:miter lim="800000"/>
            <a:headEnd/>
            <a:tailEnd/>
          </a:ln>
        </p:spPr>
        <p:txBody>
          <a:bodyPr>
            <a:spAutoFit/>
          </a:bodyPr>
          <a:lstStyle/>
          <a:p>
            <a:pPr algn="ctr"/>
            <a:r>
              <a:rPr lang="en-US" sz="2000" b="0" dirty="0" smtClean="0">
                <a:solidFill>
                  <a:srgbClr val="0000FF"/>
                </a:solidFill>
                <a:latin typeface="Arial" pitchFamily="34" charset="0"/>
                <a:cs typeface="Arial" pitchFamily="34" charset="0"/>
              </a:rPr>
              <a:t>From another point of view, a </a:t>
            </a:r>
            <a:r>
              <a:rPr lang="en-US" sz="2000" b="0" dirty="0" err="1" smtClean="0">
                <a:solidFill>
                  <a:srgbClr val="0000FF"/>
                </a:solidFill>
                <a:latin typeface="Arial" pitchFamily="34" charset="0"/>
                <a:cs typeface="Arial" pitchFamily="34" charset="0"/>
              </a:rPr>
              <a:t>balun</a:t>
            </a:r>
            <a:r>
              <a:rPr lang="en-US" sz="2000" b="0" dirty="0" smtClean="0">
                <a:solidFill>
                  <a:srgbClr val="0000FF"/>
                </a:solidFill>
                <a:latin typeface="Arial" pitchFamily="34" charset="0"/>
                <a:cs typeface="Arial" pitchFamily="34" charset="0"/>
              </a:rPr>
              <a:t> prevents currents from flowing on the </a:t>
            </a:r>
            <a:r>
              <a:rPr lang="en-US" sz="2000" b="0" u="sng" dirty="0" smtClean="0">
                <a:solidFill>
                  <a:srgbClr val="0000FF"/>
                </a:solidFill>
                <a:latin typeface="Arial" pitchFamily="34" charset="0"/>
                <a:cs typeface="Arial" pitchFamily="34" charset="0"/>
              </a:rPr>
              <a:t>outside of the coax</a:t>
            </a:r>
            <a:r>
              <a:rPr lang="en-US" sz="2000" b="0" dirty="0" smtClean="0">
                <a:solidFill>
                  <a:srgbClr val="0000FF"/>
                </a:solidFill>
                <a:latin typeface="Arial" pitchFamily="34" charset="0"/>
                <a:cs typeface="Arial" pitchFamily="34" charset="0"/>
              </a:rPr>
              <a:t>.</a:t>
            </a:r>
            <a:endParaRPr lang="en-US" sz="2000" b="0" dirty="0">
              <a:solidFill>
                <a:srgbClr val="0000FF"/>
              </a:solidFill>
              <a:latin typeface="Arial" pitchFamily="34" charset="0"/>
              <a:cs typeface="Arial" pitchFamily="34" charset="0"/>
            </a:endParaRPr>
          </a:p>
        </p:txBody>
      </p:sp>
      <p:sp>
        <p:nvSpPr>
          <p:cNvPr id="34"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for Coax to Twin Lead (cont.)</a:t>
            </a:r>
            <a:endParaRPr lang="en-US" sz="2800" b="0" dirty="0">
              <a:solidFill>
                <a:srgbClr val="FF9933"/>
              </a:solidFill>
              <a:effectLst>
                <a:outerShdw blurRad="38100" dist="38100" dir="2700000" algn="tl">
                  <a:srgbClr val="C0C0C0"/>
                </a:outerShdw>
              </a:effectLst>
              <a:latin typeface="Arial" pitchFamily="34" charset="0"/>
            </a:endParaRPr>
          </a:p>
        </p:txBody>
      </p:sp>
      <p:sp>
        <p:nvSpPr>
          <p:cNvPr id="36" name="TextBox 35"/>
          <p:cNvSpPr txBox="1"/>
          <p:nvPr/>
        </p:nvSpPr>
        <p:spPr>
          <a:xfrm>
            <a:off x="3707465" y="1925938"/>
            <a:ext cx="1311578" cy="400110"/>
          </a:xfrm>
          <a:prstGeom prst="rect">
            <a:avLst/>
          </a:prstGeom>
          <a:noFill/>
        </p:spPr>
        <p:txBody>
          <a:bodyPr wrap="none" rtlCol="0">
            <a:spAutoFit/>
          </a:bodyPr>
          <a:lstStyle/>
          <a:p>
            <a:r>
              <a:rPr lang="en-US" sz="2000" dirty="0" smtClean="0"/>
              <a:t>No Balun</a:t>
            </a:r>
            <a:endParaRPr lang="en-US" sz="2000" dirty="0"/>
          </a:p>
        </p:txBody>
      </p:sp>
      <p:grpSp>
        <p:nvGrpSpPr>
          <p:cNvPr id="6" name="Group 5"/>
          <p:cNvGrpSpPr/>
          <p:nvPr/>
        </p:nvGrpSpPr>
        <p:grpSpPr>
          <a:xfrm>
            <a:off x="319088" y="2703746"/>
            <a:ext cx="8640872" cy="3221168"/>
            <a:chOff x="308759" y="2463114"/>
            <a:chExt cx="8640872" cy="3221168"/>
          </a:xfrm>
        </p:grpSpPr>
        <p:sp>
          <p:nvSpPr>
            <p:cNvPr id="24" name="Can 23"/>
            <p:cNvSpPr/>
            <p:nvPr/>
          </p:nvSpPr>
          <p:spPr>
            <a:xfrm rot="5400000">
              <a:off x="2069306" y="1697831"/>
              <a:ext cx="419100" cy="3833813"/>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361950" y="3629025"/>
              <a:ext cx="401002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24375" y="3305175"/>
              <a:ext cx="401002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33900" y="3952875"/>
              <a:ext cx="401002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010025" y="3829050"/>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000500" y="4162425"/>
              <a:ext cx="8667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857750" y="3971925"/>
              <a:ext cx="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352925" y="3086100"/>
              <a:ext cx="0" cy="523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352925" y="3089115"/>
              <a:ext cx="8667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210175" y="3094517"/>
              <a:ext cx="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809750" y="3905250"/>
              <a:ext cx="748923" cy="369332"/>
            </a:xfrm>
            <a:prstGeom prst="rect">
              <a:avLst/>
            </a:prstGeom>
            <a:noFill/>
          </p:spPr>
          <p:txBody>
            <a:bodyPr wrap="none" rtlCol="0">
              <a:spAutoFit/>
            </a:bodyPr>
            <a:lstStyle/>
            <a:p>
              <a:r>
                <a:rPr lang="en-US" dirty="0" smtClean="0"/>
                <a:t>Coax</a:t>
              </a:r>
              <a:endParaRPr lang="en-US" dirty="0"/>
            </a:p>
          </p:txBody>
        </p:sp>
        <p:sp>
          <p:nvSpPr>
            <p:cNvPr id="40" name="TextBox 39"/>
            <p:cNvSpPr txBox="1"/>
            <p:nvPr/>
          </p:nvSpPr>
          <p:spPr>
            <a:xfrm>
              <a:off x="6096000" y="4114800"/>
              <a:ext cx="1296060" cy="369332"/>
            </a:xfrm>
            <a:prstGeom prst="rect">
              <a:avLst/>
            </a:prstGeom>
            <a:noFill/>
          </p:spPr>
          <p:txBody>
            <a:bodyPr wrap="none" rtlCol="0">
              <a:spAutoFit/>
            </a:bodyPr>
            <a:lstStyle/>
            <a:p>
              <a:r>
                <a:rPr lang="en-US" dirty="0" smtClean="0"/>
                <a:t>Twin Lead</a:t>
              </a:r>
              <a:endParaRPr lang="en-US" dirty="0"/>
            </a:p>
          </p:txBody>
        </p:sp>
        <p:cxnSp>
          <p:nvCxnSpPr>
            <p:cNvPr id="20" name="Straight Connector 19"/>
            <p:cNvCxnSpPr/>
            <p:nvPr/>
          </p:nvCxnSpPr>
          <p:spPr>
            <a:xfrm>
              <a:off x="466725" y="5124450"/>
              <a:ext cx="81153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48100" y="5314950"/>
              <a:ext cx="1018227" cy="369332"/>
            </a:xfrm>
            <a:prstGeom prst="rect">
              <a:avLst/>
            </a:prstGeom>
            <a:noFill/>
          </p:spPr>
          <p:txBody>
            <a:bodyPr wrap="none" rtlCol="0">
              <a:spAutoFit/>
            </a:bodyPr>
            <a:lstStyle/>
            <a:p>
              <a:r>
                <a:rPr lang="en-US" dirty="0" smtClean="0"/>
                <a:t>Ground</a:t>
              </a:r>
              <a:endParaRPr lang="en-US" dirty="0"/>
            </a:p>
          </p:txBody>
        </p:sp>
        <p:cxnSp>
          <p:nvCxnSpPr>
            <p:cNvPr id="41" name="Straight Arrow Connector 40"/>
            <p:cNvCxnSpPr/>
            <p:nvPr/>
          </p:nvCxnSpPr>
          <p:spPr>
            <a:xfrm>
              <a:off x="2363189" y="3586348"/>
              <a:ext cx="688769" cy="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062844" y="3362696"/>
              <a:ext cx="303288" cy="307777"/>
            </a:xfrm>
            <a:prstGeom prst="rect">
              <a:avLst/>
            </a:prstGeom>
            <a:noFill/>
          </p:spPr>
          <p:txBody>
            <a:bodyPr wrap="none" rtlCol="0">
              <a:spAutoFit/>
            </a:bodyPr>
            <a:lstStyle/>
            <a:p>
              <a:r>
                <a:rPr lang="en-US" sz="1400" b="0" i="1" dirty="0" smtClean="0">
                  <a:latin typeface="Times New Roman" pitchFamily="18" charset="0"/>
                  <a:cs typeface="Times New Roman" pitchFamily="18" charset="0"/>
                </a:rPr>
                <a:t>I</a:t>
              </a:r>
              <a:r>
                <a:rPr lang="en-US" sz="1400" b="0" baseline="-25000" dirty="0" smtClean="0">
                  <a:latin typeface="Times New Roman" pitchFamily="18" charset="0"/>
                  <a:cs typeface="Times New Roman" pitchFamily="18" charset="0"/>
                </a:rPr>
                <a:t>1</a:t>
              </a:r>
              <a:endParaRPr lang="en-US" sz="1400" b="0" baseline="-25000" dirty="0">
                <a:latin typeface="Times New Roman" pitchFamily="18" charset="0"/>
                <a:cs typeface="Times New Roman" pitchFamily="18" charset="0"/>
              </a:endParaRPr>
            </a:p>
          </p:txBody>
        </p:sp>
        <p:cxnSp>
          <p:nvCxnSpPr>
            <p:cNvPr id="43" name="Straight Arrow Connector 42"/>
            <p:cNvCxnSpPr/>
            <p:nvPr/>
          </p:nvCxnSpPr>
          <p:spPr>
            <a:xfrm>
              <a:off x="5603173" y="3216234"/>
              <a:ext cx="688769" cy="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792190" y="2873829"/>
              <a:ext cx="303288" cy="307777"/>
            </a:xfrm>
            <a:prstGeom prst="rect">
              <a:avLst/>
            </a:prstGeom>
            <a:noFill/>
          </p:spPr>
          <p:txBody>
            <a:bodyPr wrap="none" rtlCol="0">
              <a:spAutoFit/>
            </a:bodyPr>
            <a:lstStyle/>
            <a:p>
              <a:r>
                <a:rPr lang="en-US" sz="1400" b="0" i="1" dirty="0" smtClean="0">
                  <a:latin typeface="Times New Roman" pitchFamily="18" charset="0"/>
                  <a:cs typeface="Times New Roman" pitchFamily="18" charset="0"/>
                </a:rPr>
                <a:t>I</a:t>
              </a:r>
              <a:r>
                <a:rPr lang="en-US" sz="1400" b="0" baseline="-25000" dirty="0" smtClean="0">
                  <a:latin typeface="Times New Roman" pitchFamily="18" charset="0"/>
                  <a:cs typeface="Times New Roman" pitchFamily="18" charset="0"/>
                </a:rPr>
                <a:t>1</a:t>
              </a:r>
              <a:endParaRPr lang="en-US" sz="1400" b="0" baseline="-25000" dirty="0">
                <a:latin typeface="Times New Roman" pitchFamily="18" charset="0"/>
                <a:cs typeface="Times New Roman" pitchFamily="18" charset="0"/>
              </a:endParaRPr>
            </a:p>
          </p:txBody>
        </p:sp>
        <p:cxnSp>
          <p:nvCxnSpPr>
            <p:cNvPr id="45" name="Straight Arrow Connector 44"/>
            <p:cNvCxnSpPr/>
            <p:nvPr/>
          </p:nvCxnSpPr>
          <p:spPr>
            <a:xfrm flipH="1">
              <a:off x="5613069" y="3843647"/>
              <a:ext cx="688769" cy="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837712" y="3501242"/>
              <a:ext cx="303288" cy="307777"/>
            </a:xfrm>
            <a:prstGeom prst="rect">
              <a:avLst/>
            </a:prstGeom>
            <a:noFill/>
          </p:spPr>
          <p:txBody>
            <a:bodyPr wrap="none" rtlCol="0">
              <a:spAutoFit/>
            </a:bodyPr>
            <a:lstStyle/>
            <a:p>
              <a:r>
                <a:rPr lang="en-US" sz="1400" b="0" i="1" dirty="0" smtClean="0">
                  <a:latin typeface="Times New Roman" pitchFamily="18" charset="0"/>
                  <a:cs typeface="Times New Roman" pitchFamily="18" charset="0"/>
                </a:rPr>
                <a:t>I</a:t>
              </a:r>
              <a:r>
                <a:rPr lang="en-US" sz="1400" b="0" baseline="-25000" dirty="0" smtClean="0">
                  <a:latin typeface="Times New Roman" pitchFamily="18" charset="0"/>
                  <a:cs typeface="Times New Roman" pitchFamily="18" charset="0"/>
                </a:rPr>
                <a:t>2</a:t>
              </a:r>
              <a:endParaRPr lang="en-US" sz="1400" b="0" baseline="-25000" dirty="0">
                <a:latin typeface="Times New Roman" pitchFamily="18" charset="0"/>
                <a:cs typeface="Times New Roman" pitchFamily="18" charset="0"/>
              </a:endParaRPr>
            </a:p>
          </p:txBody>
        </p:sp>
        <p:cxnSp>
          <p:nvCxnSpPr>
            <p:cNvPr id="47" name="Straight Arrow Connector 46"/>
            <p:cNvCxnSpPr/>
            <p:nvPr/>
          </p:nvCxnSpPr>
          <p:spPr>
            <a:xfrm flipH="1">
              <a:off x="2325589" y="3762498"/>
              <a:ext cx="688769" cy="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027712" y="3538847"/>
              <a:ext cx="303288" cy="307777"/>
            </a:xfrm>
            <a:prstGeom prst="rect">
              <a:avLst/>
            </a:prstGeom>
            <a:noFill/>
          </p:spPr>
          <p:txBody>
            <a:bodyPr wrap="none" rtlCol="0">
              <a:spAutoFit/>
            </a:bodyPr>
            <a:lstStyle/>
            <a:p>
              <a:r>
                <a:rPr lang="en-US" sz="1400" b="0" i="1" dirty="0" smtClean="0">
                  <a:latin typeface="Times New Roman" pitchFamily="18" charset="0"/>
                  <a:cs typeface="Times New Roman" pitchFamily="18" charset="0"/>
                </a:rPr>
                <a:t>I</a:t>
              </a:r>
              <a:r>
                <a:rPr lang="en-US" sz="1400" b="0" baseline="-25000" dirty="0" smtClean="0">
                  <a:latin typeface="Times New Roman" pitchFamily="18" charset="0"/>
                  <a:cs typeface="Times New Roman" pitchFamily="18" charset="0"/>
                </a:rPr>
                <a:t>1</a:t>
              </a:r>
              <a:endParaRPr lang="en-US" sz="1400" b="0" baseline="-25000" dirty="0">
                <a:latin typeface="Times New Roman" pitchFamily="18" charset="0"/>
                <a:cs typeface="Times New Roman" pitchFamily="18" charset="0"/>
              </a:endParaRPr>
            </a:p>
          </p:txBody>
        </p:sp>
        <p:cxnSp>
          <p:nvCxnSpPr>
            <p:cNvPr id="49" name="Straight Arrow Connector 48"/>
            <p:cNvCxnSpPr/>
            <p:nvPr/>
          </p:nvCxnSpPr>
          <p:spPr>
            <a:xfrm flipH="1">
              <a:off x="789708" y="4031673"/>
              <a:ext cx="688769" cy="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07476" y="4093030"/>
              <a:ext cx="601447" cy="307777"/>
            </a:xfrm>
            <a:prstGeom prst="rect">
              <a:avLst/>
            </a:prstGeom>
            <a:noFill/>
          </p:spPr>
          <p:txBody>
            <a:bodyPr wrap="none" rtlCol="0">
              <a:spAutoFit/>
            </a:bodyPr>
            <a:lstStyle/>
            <a:p>
              <a:r>
                <a:rPr lang="en-US" sz="1400" b="0" i="1" dirty="0" smtClean="0">
                  <a:latin typeface="Times New Roman" pitchFamily="18" charset="0"/>
                  <a:cs typeface="Times New Roman" pitchFamily="18" charset="0"/>
                </a:rPr>
                <a:t>I</a:t>
              </a:r>
              <a:r>
                <a:rPr lang="en-US" sz="1400" b="0" baseline="-25000" dirty="0" smtClean="0">
                  <a:latin typeface="Times New Roman" pitchFamily="18" charset="0"/>
                  <a:cs typeface="Times New Roman" pitchFamily="18" charset="0"/>
                </a:rPr>
                <a:t>2</a:t>
              </a:r>
              <a:r>
                <a:rPr lang="en-US" sz="1400" b="0" dirty="0" smtClean="0">
                  <a:latin typeface="Times New Roman" pitchFamily="18" charset="0"/>
                  <a:cs typeface="Times New Roman" pitchFamily="18" charset="0"/>
                </a:rPr>
                <a:t>-</a:t>
              </a:r>
              <a:r>
                <a:rPr lang="en-US" sz="1400" b="0" baseline="-25000" dirty="0" smtClean="0">
                  <a:latin typeface="Times New Roman" pitchFamily="18" charset="0"/>
                  <a:cs typeface="Times New Roman" pitchFamily="18" charset="0"/>
                </a:rPr>
                <a:t> </a:t>
              </a:r>
              <a:r>
                <a:rPr lang="en-US" sz="1400" b="0" i="1" dirty="0" smtClean="0">
                  <a:latin typeface="Times New Roman" pitchFamily="18" charset="0"/>
                  <a:cs typeface="Times New Roman" pitchFamily="18" charset="0"/>
                </a:rPr>
                <a:t>I</a:t>
              </a:r>
              <a:r>
                <a:rPr lang="en-US" sz="1400" b="0" baseline="-25000" dirty="0" smtClean="0">
                  <a:latin typeface="Times New Roman" pitchFamily="18" charset="0"/>
                  <a:cs typeface="Times New Roman" pitchFamily="18" charset="0"/>
                </a:rPr>
                <a:t>1</a:t>
              </a:r>
              <a:r>
                <a:rPr lang="en-US" sz="1400" b="0" dirty="0" smtClean="0">
                  <a:latin typeface="Times New Roman" pitchFamily="18" charset="0"/>
                  <a:cs typeface="Times New Roman" pitchFamily="18" charset="0"/>
                </a:rPr>
                <a:t>  </a:t>
              </a:r>
              <a:endParaRPr lang="en-US" sz="1400" b="0" baseline="-25000" dirty="0">
                <a:latin typeface="Times New Roman" pitchFamily="18" charset="0"/>
                <a:cs typeface="Times New Roman" pitchFamily="18" charset="0"/>
              </a:endParaRPr>
            </a:p>
          </p:txBody>
        </p:sp>
        <p:sp>
          <p:nvSpPr>
            <p:cNvPr id="51" name="TextBox 50"/>
            <p:cNvSpPr txBox="1"/>
            <p:nvPr/>
          </p:nvSpPr>
          <p:spPr>
            <a:xfrm>
              <a:off x="308759" y="4441371"/>
              <a:ext cx="2395207" cy="276999"/>
            </a:xfrm>
            <a:prstGeom prst="rect">
              <a:avLst/>
            </a:prstGeom>
            <a:noFill/>
          </p:spPr>
          <p:txBody>
            <a:bodyPr wrap="none" rtlCol="0">
              <a:spAutoFit/>
            </a:bodyPr>
            <a:lstStyle/>
            <a:p>
              <a:r>
                <a:rPr lang="en-US" sz="1200" b="0" dirty="0" smtClean="0"/>
                <a:t>(current on outside of the coax)</a:t>
              </a:r>
              <a:endParaRPr lang="en-US" sz="1200" b="0" dirty="0"/>
            </a:p>
          </p:txBody>
        </p:sp>
        <p:graphicFrame>
          <p:nvGraphicFramePr>
            <p:cNvPr id="303106" name="Object 2"/>
            <p:cNvGraphicFramePr>
              <a:graphicFrameLocks noChangeAspect="1"/>
            </p:cNvGraphicFramePr>
            <p:nvPr>
              <p:extLst>
                <p:ext uri="{D42A27DB-BD31-4B8C-83A1-F6EECF244321}">
                  <p14:modId xmlns:p14="http://schemas.microsoft.com/office/powerpoint/2010/main" val="329218769"/>
                </p:ext>
              </p:extLst>
            </p:nvPr>
          </p:nvGraphicFramePr>
          <p:xfrm>
            <a:off x="6856807" y="2782888"/>
            <a:ext cx="657225" cy="360363"/>
          </p:xfrm>
          <a:graphic>
            <a:graphicData uri="http://schemas.openxmlformats.org/presentationml/2006/ole">
              <mc:AlternateContent xmlns:mc="http://schemas.openxmlformats.org/markup-compatibility/2006">
                <mc:Choice xmlns:v="urn:schemas-microsoft-com:vml" Requires="v">
                  <p:oleObj spid="_x0000_s303189" name="Equation" r:id="rId4" imgW="419040" imgH="228600" progId="Equation.DSMT4">
                    <p:embed/>
                  </p:oleObj>
                </mc:Choice>
                <mc:Fallback>
                  <p:oleObj name="Equation" r:id="rId4" imgW="419040" imgH="2286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6807" y="2782888"/>
                          <a:ext cx="657225" cy="360363"/>
                        </a:xfrm>
                        <a:prstGeom prst="rect">
                          <a:avLst/>
                        </a:prstGeom>
                        <a:solidFill>
                          <a:srgbClr val="FFFF99"/>
                        </a:solidFill>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867081"/>
                </p:ext>
              </p:extLst>
            </p:nvPr>
          </p:nvGraphicFramePr>
          <p:xfrm>
            <a:off x="8030637" y="3471863"/>
            <a:ext cx="295275" cy="352425"/>
          </p:xfrm>
          <a:graphic>
            <a:graphicData uri="http://schemas.openxmlformats.org/presentationml/2006/ole">
              <mc:AlternateContent xmlns:mc="http://schemas.openxmlformats.org/markup-compatibility/2006">
                <mc:Choice xmlns:v="urn:schemas-microsoft-com:vml" Requires="v">
                  <p:oleObj spid="_x0000_s303190" name="Equation" r:id="rId6" imgW="295396" imgH="352276" progId="Equation.DSMT4">
                    <p:embed/>
                  </p:oleObj>
                </mc:Choice>
                <mc:Fallback>
                  <p:oleObj name="Equation" r:id="rId6" imgW="295396" imgH="352276" progId="Equation.DSMT4">
                    <p:embed/>
                    <p:pic>
                      <p:nvPicPr>
                        <p:cNvPr id="0" name=""/>
                        <p:cNvPicPr/>
                        <p:nvPr/>
                      </p:nvPicPr>
                      <p:blipFill>
                        <a:blip r:embed="rId7"/>
                        <a:stretch>
                          <a:fillRect/>
                        </a:stretch>
                      </p:blipFill>
                      <p:spPr>
                        <a:xfrm>
                          <a:off x="8030637" y="3471863"/>
                          <a:ext cx="295275" cy="3524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544804350"/>
                </p:ext>
              </p:extLst>
            </p:nvPr>
          </p:nvGraphicFramePr>
          <p:xfrm>
            <a:off x="896544" y="2931106"/>
            <a:ext cx="295275" cy="352425"/>
          </p:xfrm>
          <a:graphic>
            <a:graphicData uri="http://schemas.openxmlformats.org/presentationml/2006/ole">
              <mc:AlternateContent xmlns:mc="http://schemas.openxmlformats.org/markup-compatibility/2006">
                <mc:Choice xmlns:v="urn:schemas-microsoft-com:vml" Requires="v">
                  <p:oleObj spid="_x0000_s303191" name="Equation" r:id="rId8" imgW="295396" imgH="352276" progId="Equation.DSMT4">
                    <p:embed/>
                  </p:oleObj>
                </mc:Choice>
                <mc:Fallback>
                  <p:oleObj name="Equation" r:id="rId8" imgW="295396" imgH="352276" progId="Equation.DSMT4">
                    <p:embed/>
                    <p:pic>
                      <p:nvPicPr>
                        <p:cNvPr id="0" name=""/>
                        <p:cNvPicPr/>
                        <p:nvPr/>
                      </p:nvPicPr>
                      <p:blipFill>
                        <a:blip r:embed="rId9"/>
                        <a:stretch>
                          <a:fillRect/>
                        </a:stretch>
                      </p:blipFill>
                      <p:spPr>
                        <a:xfrm>
                          <a:off x="896544" y="2931106"/>
                          <a:ext cx="295275" cy="352425"/>
                        </a:xfrm>
                        <a:prstGeom prst="rect">
                          <a:avLst/>
                        </a:prstGeom>
                      </p:spPr>
                    </p:pic>
                  </p:oleObj>
                </mc:Fallback>
              </mc:AlternateContent>
            </a:graphicData>
          </a:graphic>
        </p:graphicFrame>
        <p:sp>
          <p:nvSpPr>
            <p:cNvPr id="5" name="TextBox 4"/>
            <p:cNvSpPr txBox="1"/>
            <p:nvPr/>
          </p:nvSpPr>
          <p:spPr>
            <a:xfrm>
              <a:off x="4786312" y="2463114"/>
              <a:ext cx="4163319" cy="307777"/>
            </a:xfrm>
            <a:prstGeom prst="rect">
              <a:avLst/>
            </a:prstGeom>
            <a:noFill/>
          </p:spPr>
          <p:txBody>
            <a:bodyPr wrap="none" rtlCol="0">
              <a:spAutoFit/>
            </a:bodyPr>
            <a:lstStyle/>
            <a:p>
              <a:r>
                <a:rPr lang="en-US" sz="1400" b="0" dirty="0" smtClean="0"/>
                <a:t>Assume we have some amount of common mode.</a:t>
              </a:r>
              <a:endParaRPr lang="en-US" sz="1400" b="0" dirty="0"/>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12</a:t>
            </a:fld>
            <a:endParaRPr lang="en-US"/>
          </a:p>
        </p:txBody>
      </p:sp>
      <p:sp>
        <p:nvSpPr>
          <p:cNvPr id="14" name="Text Box 199"/>
          <p:cNvSpPr txBox="1">
            <a:spLocks noChangeArrowheads="1"/>
          </p:cNvSpPr>
          <p:nvPr/>
        </p:nvSpPr>
        <p:spPr bwMode="auto">
          <a:xfrm>
            <a:off x="261938" y="922338"/>
            <a:ext cx="8408987" cy="461665"/>
          </a:xfrm>
          <a:prstGeom prst="rect">
            <a:avLst/>
          </a:prstGeom>
          <a:noFill/>
          <a:ln w="9525">
            <a:noFill/>
            <a:miter lim="800000"/>
            <a:headEnd/>
            <a:tailEnd/>
          </a:ln>
        </p:spPr>
        <p:txBody>
          <a:bodyPr>
            <a:spAutoFit/>
          </a:bodyPr>
          <a:lstStyle/>
          <a:p>
            <a:pPr algn="ctr"/>
            <a:r>
              <a:rPr lang="en-US" sz="2400" b="0" dirty="0" smtClean="0">
                <a:solidFill>
                  <a:srgbClr val="0000FF"/>
                </a:solidFill>
                <a:latin typeface="Arial" pitchFamily="34" charset="0"/>
                <a:cs typeface="Arial" pitchFamily="34" charset="0"/>
              </a:rPr>
              <a:t>A simple model for the mode excitation at the junction</a:t>
            </a:r>
            <a:endParaRPr lang="en-US" sz="2400" b="0" dirty="0">
              <a:solidFill>
                <a:srgbClr val="0000FF"/>
              </a:solidFill>
              <a:latin typeface="Arial" pitchFamily="34" charset="0"/>
              <a:cs typeface="Arial" pitchFamily="34" charset="0"/>
            </a:endParaRPr>
          </a:p>
        </p:txBody>
      </p:sp>
      <p:sp>
        <p:nvSpPr>
          <p:cNvPr id="71" name="Text Box 199"/>
          <p:cNvSpPr txBox="1">
            <a:spLocks noChangeArrowheads="1"/>
          </p:cNvSpPr>
          <p:nvPr/>
        </p:nvSpPr>
        <p:spPr bwMode="auto">
          <a:xfrm>
            <a:off x="395288" y="1808163"/>
            <a:ext cx="8408987" cy="369332"/>
          </a:xfrm>
          <a:prstGeom prst="rect">
            <a:avLst/>
          </a:prstGeom>
          <a:noFill/>
          <a:ln w="9525">
            <a:noFill/>
            <a:miter lim="800000"/>
            <a:headEnd/>
            <a:tailEnd/>
          </a:ln>
        </p:spPr>
        <p:txBody>
          <a:bodyPr>
            <a:spAutoFit/>
          </a:bodyPr>
          <a:lstStyle/>
          <a:p>
            <a:pPr algn="ctr"/>
            <a:r>
              <a:rPr lang="en-US" b="0" dirty="0" smtClean="0">
                <a:solidFill>
                  <a:srgbClr val="0000FF"/>
                </a:solidFill>
                <a:latin typeface="Arial" pitchFamily="34" charset="0"/>
                <a:cs typeface="Arial" pitchFamily="34" charset="0"/>
              </a:rPr>
              <a:t>The coax is replaced by a solid tube with a voltage source at the end.</a:t>
            </a:r>
            <a:endParaRPr lang="en-US" b="0" dirty="0">
              <a:solidFill>
                <a:srgbClr val="0000FF"/>
              </a:solidFill>
              <a:latin typeface="Arial" pitchFamily="34" charset="0"/>
              <a:cs typeface="Arial" pitchFamily="34" charset="0"/>
            </a:endParaRPr>
          </a:p>
        </p:txBody>
      </p:sp>
      <p:grpSp>
        <p:nvGrpSpPr>
          <p:cNvPr id="26" name="Group 25"/>
          <p:cNvGrpSpPr/>
          <p:nvPr/>
        </p:nvGrpSpPr>
        <p:grpSpPr>
          <a:xfrm>
            <a:off x="342899" y="2444750"/>
            <a:ext cx="8220076" cy="2906157"/>
            <a:chOff x="342899" y="2444750"/>
            <a:chExt cx="8220076" cy="2906157"/>
          </a:xfrm>
        </p:grpSpPr>
        <p:sp>
          <p:nvSpPr>
            <p:cNvPr id="24" name="Can 23"/>
            <p:cNvSpPr/>
            <p:nvPr/>
          </p:nvSpPr>
          <p:spPr>
            <a:xfrm rot="5400000">
              <a:off x="2050256" y="1364456"/>
              <a:ext cx="419100" cy="3833813"/>
            </a:xfrm>
            <a:prstGeom prst="ca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5353050" y="2982433"/>
              <a:ext cx="31623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152900" y="3457575"/>
              <a:ext cx="0" cy="142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924425" y="2985448"/>
              <a:ext cx="514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333875"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790700" y="3571875"/>
              <a:ext cx="1300356" cy="369332"/>
            </a:xfrm>
            <a:prstGeom prst="rect">
              <a:avLst/>
            </a:prstGeom>
            <a:noFill/>
          </p:spPr>
          <p:txBody>
            <a:bodyPr wrap="none" rtlCol="0">
              <a:spAutoFit/>
            </a:bodyPr>
            <a:lstStyle/>
            <a:p>
              <a:r>
                <a:rPr lang="en-US" dirty="0" smtClean="0"/>
                <a:t>Solid tube</a:t>
              </a:r>
              <a:endParaRPr lang="en-US" dirty="0"/>
            </a:p>
          </p:txBody>
        </p:sp>
        <p:sp>
          <p:nvSpPr>
            <p:cNvPr id="40" name="TextBox 39"/>
            <p:cNvSpPr txBox="1"/>
            <p:nvPr/>
          </p:nvSpPr>
          <p:spPr>
            <a:xfrm>
              <a:off x="6076950" y="3781425"/>
              <a:ext cx="1296060" cy="369332"/>
            </a:xfrm>
            <a:prstGeom prst="rect">
              <a:avLst/>
            </a:prstGeom>
            <a:noFill/>
          </p:spPr>
          <p:txBody>
            <a:bodyPr wrap="none" rtlCol="0">
              <a:spAutoFit/>
            </a:bodyPr>
            <a:lstStyle/>
            <a:p>
              <a:r>
                <a:rPr lang="en-US" dirty="0" smtClean="0"/>
                <a:t>Twin Lead</a:t>
              </a:r>
              <a:endParaRPr lang="en-US" dirty="0"/>
            </a:p>
          </p:txBody>
        </p:sp>
        <p:cxnSp>
          <p:nvCxnSpPr>
            <p:cNvPr id="20" name="Straight Connector 19"/>
            <p:cNvCxnSpPr/>
            <p:nvPr/>
          </p:nvCxnSpPr>
          <p:spPr>
            <a:xfrm>
              <a:off x="447675" y="4791075"/>
              <a:ext cx="81153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29050" y="4981575"/>
              <a:ext cx="1018227" cy="369332"/>
            </a:xfrm>
            <a:prstGeom prst="rect">
              <a:avLst/>
            </a:prstGeom>
            <a:noFill/>
          </p:spPr>
          <p:txBody>
            <a:bodyPr wrap="none" rtlCol="0">
              <a:spAutoFit/>
            </a:bodyPr>
            <a:lstStyle/>
            <a:p>
              <a:r>
                <a:rPr lang="en-US" dirty="0" smtClean="0"/>
                <a:t>Ground</a:t>
              </a:r>
              <a:endParaRPr lang="en-US" dirty="0"/>
            </a:p>
          </p:txBody>
        </p:sp>
        <p:cxnSp>
          <p:nvCxnSpPr>
            <p:cNvPr id="36" name="Straight Connector 35"/>
            <p:cNvCxnSpPr/>
            <p:nvPr/>
          </p:nvCxnSpPr>
          <p:spPr>
            <a:xfrm>
              <a:off x="5324475" y="3589683"/>
              <a:ext cx="31623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4562475" y="2752725"/>
              <a:ext cx="414568" cy="388382"/>
              <a:chOff x="5543550" y="1676400"/>
              <a:chExt cx="414568" cy="388382"/>
            </a:xfrm>
          </p:grpSpPr>
          <p:sp>
            <p:nvSpPr>
              <p:cNvPr id="41" name="Oval 40"/>
              <p:cNvSpPr/>
              <p:nvPr/>
            </p:nvSpPr>
            <p:spPr>
              <a:xfrm>
                <a:off x="5591175" y="1724025"/>
                <a:ext cx="3048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638800" y="1695450"/>
                <a:ext cx="319318" cy="369332"/>
              </a:xfrm>
              <a:prstGeom prst="rect">
                <a:avLst/>
              </a:prstGeom>
              <a:noFill/>
            </p:spPr>
            <p:txBody>
              <a:bodyPr wrap="none" rtlCol="0">
                <a:spAutoFit/>
              </a:bodyPr>
              <a:lstStyle/>
              <a:p>
                <a:r>
                  <a:rPr lang="en-US" b="0" dirty="0" smtClean="0"/>
                  <a:t>+</a:t>
                </a:r>
                <a:endParaRPr lang="en-US" b="0" dirty="0"/>
              </a:p>
            </p:txBody>
          </p:sp>
          <p:sp>
            <p:nvSpPr>
              <p:cNvPr id="43" name="TextBox 42"/>
              <p:cNvSpPr txBox="1"/>
              <p:nvPr/>
            </p:nvSpPr>
            <p:spPr>
              <a:xfrm>
                <a:off x="5543550" y="1676400"/>
                <a:ext cx="261610" cy="369332"/>
              </a:xfrm>
              <a:prstGeom prst="rect">
                <a:avLst/>
              </a:prstGeom>
              <a:noFill/>
            </p:spPr>
            <p:txBody>
              <a:bodyPr wrap="none" rtlCol="0">
                <a:spAutoFit/>
              </a:bodyPr>
              <a:lstStyle/>
              <a:p>
                <a:r>
                  <a:rPr lang="en-US" b="0" dirty="0" smtClean="0"/>
                  <a:t>-</a:t>
                </a:r>
                <a:endParaRPr lang="en-US" b="0" dirty="0"/>
              </a:p>
            </p:txBody>
          </p:sp>
        </p:grpSp>
        <p:cxnSp>
          <p:nvCxnSpPr>
            <p:cNvPr id="52" name="Straight Connector 51"/>
            <p:cNvCxnSpPr/>
            <p:nvPr/>
          </p:nvCxnSpPr>
          <p:spPr>
            <a:xfrm>
              <a:off x="4333875" y="2975923"/>
              <a:ext cx="2762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150684" y="3590925"/>
              <a:ext cx="1257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4071938" y="3276600"/>
              <a:ext cx="271462" cy="47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362497" name="Object 28"/>
            <p:cNvGraphicFramePr>
              <a:graphicFrameLocks noChangeAspect="1"/>
            </p:cNvGraphicFramePr>
            <p:nvPr/>
          </p:nvGraphicFramePr>
          <p:xfrm>
            <a:off x="4956175" y="2444750"/>
            <a:ext cx="201613" cy="342900"/>
          </p:xfrm>
          <a:graphic>
            <a:graphicData uri="http://schemas.openxmlformats.org/presentationml/2006/ole">
              <mc:AlternateContent xmlns:mc="http://schemas.openxmlformats.org/markup-compatibility/2006">
                <mc:Choice xmlns:v="urn:schemas-microsoft-com:vml" Requires="v">
                  <p:oleObj spid="_x0000_s362525" name="Equation" r:id="rId4" imgW="164880" imgH="228600" progId="Equation.DSMT4">
                    <p:embed/>
                  </p:oleObj>
                </mc:Choice>
                <mc:Fallback>
                  <p:oleObj name="Equation" r:id="rId4" imgW="164880" imgH="228600" progId="Equation.DSMT4">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6175" y="2444750"/>
                          <a:ext cx="2016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5"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for Coax to Twin Lead (cont.)</a:t>
            </a:r>
            <a:endParaRPr lang="en-US" sz="2800" b="0" dirty="0">
              <a:solidFill>
                <a:srgbClr val="FF9933"/>
              </a:solidFill>
              <a:effectLst>
                <a:outerShdw blurRad="38100" dist="38100" dir="2700000" algn="tl">
                  <a:srgbClr val="C0C0C0"/>
                </a:outerShdw>
              </a:effectLst>
              <a:latin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13</a:t>
            </a:fld>
            <a:endParaRPr lang="en-US"/>
          </a:p>
        </p:txBody>
      </p:sp>
      <p:sp>
        <p:nvSpPr>
          <p:cNvPr id="14" name="Text Box 199"/>
          <p:cNvSpPr txBox="1">
            <a:spLocks noChangeArrowheads="1"/>
          </p:cNvSpPr>
          <p:nvPr/>
        </p:nvSpPr>
        <p:spPr bwMode="auto">
          <a:xfrm>
            <a:off x="271463" y="722313"/>
            <a:ext cx="8408987" cy="400110"/>
          </a:xfrm>
          <a:prstGeom prst="rect">
            <a:avLst/>
          </a:prstGeom>
          <a:noFill/>
          <a:ln w="9525">
            <a:noFill/>
            <a:miter lim="800000"/>
            <a:headEnd/>
            <a:tailEnd/>
          </a:ln>
        </p:spPr>
        <p:txBody>
          <a:bodyPr>
            <a:spAutoFit/>
          </a:bodyPr>
          <a:lstStyle/>
          <a:p>
            <a:pPr algn="ctr"/>
            <a:r>
              <a:rPr lang="en-US" sz="2000" b="0" dirty="0" smtClean="0">
                <a:solidFill>
                  <a:srgbClr val="0000FF"/>
                </a:solidFill>
                <a:latin typeface="Arial" pitchFamily="34" charset="0"/>
                <a:cs typeface="Arial" pitchFamily="34" charset="0"/>
              </a:rPr>
              <a:t>Next, we use </a:t>
            </a:r>
            <a:r>
              <a:rPr lang="en-US" sz="2000" b="0" u="sng" dirty="0" smtClean="0">
                <a:solidFill>
                  <a:srgbClr val="0000FF"/>
                </a:solidFill>
                <a:latin typeface="Arial" pitchFamily="34" charset="0"/>
                <a:cs typeface="Arial" pitchFamily="34" charset="0"/>
              </a:rPr>
              <a:t>superposition</a:t>
            </a:r>
            <a:r>
              <a:rPr lang="en-US" sz="2000" b="0" dirty="0" smtClean="0">
                <a:solidFill>
                  <a:srgbClr val="0000FF"/>
                </a:solidFill>
                <a:latin typeface="Arial" pitchFamily="34" charset="0"/>
                <a:cs typeface="Arial" pitchFamily="34" charset="0"/>
              </a:rPr>
              <a:t>.</a:t>
            </a:r>
            <a:endParaRPr lang="en-US" sz="2000" b="0" dirty="0">
              <a:solidFill>
                <a:srgbClr val="0000FF"/>
              </a:solidFill>
              <a:latin typeface="Arial" pitchFamily="34" charset="0"/>
              <a:cs typeface="Arial" pitchFamily="34" charset="0"/>
            </a:endParaRPr>
          </a:p>
        </p:txBody>
      </p:sp>
      <p:sp>
        <p:nvSpPr>
          <p:cNvPr id="72" name="TextBox 71"/>
          <p:cNvSpPr txBox="1"/>
          <p:nvPr/>
        </p:nvSpPr>
        <p:spPr>
          <a:xfrm>
            <a:off x="4019550" y="3257550"/>
            <a:ext cx="904415" cy="1569660"/>
          </a:xfrm>
          <a:prstGeom prst="rect">
            <a:avLst/>
          </a:prstGeom>
          <a:noFill/>
        </p:spPr>
        <p:txBody>
          <a:bodyPr wrap="square" rtlCol="0">
            <a:spAutoFit/>
          </a:bodyPr>
          <a:lstStyle/>
          <a:p>
            <a:r>
              <a:rPr lang="en-US" sz="9600" dirty="0" smtClean="0">
                <a:solidFill>
                  <a:srgbClr val="0000FF"/>
                </a:solidFill>
              </a:rPr>
              <a:t>+</a:t>
            </a:r>
            <a:endParaRPr lang="en-US" sz="9600" dirty="0">
              <a:solidFill>
                <a:srgbClr val="0000FF"/>
              </a:solidFill>
            </a:endParaRPr>
          </a:p>
        </p:txBody>
      </p:sp>
      <p:grpSp>
        <p:nvGrpSpPr>
          <p:cNvPr id="69" name="Group 68"/>
          <p:cNvGrpSpPr/>
          <p:nvPr/>
        </p:nvGrpSpPr>
        <p:grpSpPr>
          <a:xfrm>
            <a:off x="266699" y="1419225"/>
            <a:ext cx="8220076" cy="2017157"/>
            <a:chOff x="266699" y="1419225"/>
            <a:chExt cx="8220076" cy="2017157"/>
          </a:xfrm>
        </p:grpSpPr>
        <p:sp>
          <p:nvSpPr>
            <p:cNvPr id="24" name="Can 23"/>
            <p:cNvSpPr/>
            <p:nvPr/>
          </p:nvSpPr>
          <p:spPr>
            <a:xfrm rot="5400000">
              <a:off x="1974056" y="30956"/>
              <a:ext cx="419100" cy="3833813"/>
            </a:xfrm>
            <a:prstGeom prst="ca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5276850" y="1626425"/>
              <a:ext cx="31623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076700" y="2124075"/>
              <a:ext cx="0" cy="142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848225" y="1627283"/>
              <a:ext cx="514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257675" y="1627283"/>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714500" y="2238375"/>
              <a:ext cx="1300356" cy="369332"/>
            </a:xfrm>
            <a:prstGeom prst="rect">
              <a:avLst/>
            </a:prstGeom>
            <a:noFill/>
          </p:spPr>
          <p:txBody>
            <a:bodyPr wrap="none" rtlCol="0">
              <a:spAutoFit/>
            </a:bodyPr>
            <a:lstStyle/>
            <a:p>
              <a:r>
                <a:rPr lang="en-US" dirty="0" smtClean="0"/>
                <a:t>Solid tube</a:t>
              </a:r>
              <a:endParaRPr lang="en-US" dirty="0"/>
            </a:p>
          </p:txBody>
        </p:sp>
        <p:sp>
          <p:nvSpPr>
            <p:cNvPr id="40" name="TextBox 39"/>
            <p:cNvSpPr txBox="1"/>
            <p:nvPr/>
          </p:nvSpPr>
          <p:spPr>
            <a:xfrm>
              <a:off x="6000750" y="2447925"/>
              <a:ext cx="1296060" cy="369332"/>
            </a:xfrm>
            <a:prstGeom prst="rect">
              <a:avLst/>
            </a:prstGeom>
            <a:noFill/>
          </p:spPr>
          <p:txBody>
            <a:bodyPr wrap="none" rtlCol="0">
              <a:spAutoFit/>
            </a:bodyPr>
            <a:lstStyle/>
            <a:p>
              <a:r>
                <a:rPr lang="en-US" dirty="0" smtClean="0"/>
                <a:t>Twin Lead</a:t>
              </a:r>
              <a:endParaRPr lang="en-US" dirty="0"/>
            </a:p>
          </p:txBody>
        </p:sp>
        <p:cxnSp>
          <p:nvCxnSpPr>
            <p:cNvPr id="20" name="Straight Connector 19"/>
            <p:cNvCxnSpPr/>
            <p:nvPr/>
          </p:nvCxnSpPr>
          <p:spPr>
            <a:xfrm>
              <a:off x="371475" y="3000375"/>
              <a:ext cx="81153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933825" y="3067050"/>
              <a:ext cx="1018227" cy="369332"/>
            </a:xfrm>
            <a:prstGeom prst="rect">
              <a:avLst/>
            </a:prstGeom>
            <a:noFill/>
          </p:spPr>
          <p:txBody>
            <a:bodyPr wrap="none" rtlCol="0">
              <a:spAutoFit/>
            </a:bodyPr>
            <a:lstStyle/>
            <a:p>
              <a:r>
                <a:rPr lang="en-US" dirty="0" smtClean="0"/>
                <a:t>Ground</a:t>
              </a:r>
              <a:endParaRPr lang="en-US" dirty="0"/>
            </a:p>
          </p:txBody>
        </p:sp>
        <p:cxnSp>
          <p:nvCxnSpPr>
            <p:cNvPr id="36" name="Straight Connector 35"/>
            <p:cNvCxnSpPr/>
            <p:nvPr/>
          </p:nvCxnSpPr>
          <p:spPr>
            <a:xfrm>
              <a:off x="5248275" y="2257425"/>
              <a:ext cx="31623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 name="Group 43"/>
            <p:cNvGrpSpPr/>
            <p:nvPr/>
          </p:nvGrpSpPr>
          <p:grpSpPr>
            <a:xfrm>
              <a:off x="4486275" y="1419225"/>
              <a:ext cx="414568" cy="388382"/>
              <a:chOff x="5543550" y="1676400"/>
              <a:chExt cx="414568" cy="388382"/>
            </a:xfrm>
          </p:grpSpPr>
          <p:sp>
            <p:nvSpPr>
              <p:cNvPr id="41" name="Oval 40"/>
              <p:cNvSpPr/>
              <p:nvPr/>
            </p:nvSpPr>
            <p:spPr>
              <a:xfrm>
                <a:off x="5591175" y="1724025"/>
                <a:ext cx="3048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638800" y="1695450"/>
                <a:ext cx="319318" cy="369332"/>
              </a:xfrm>
              <a:prstGeom prst="rect">
                <a:avLst/>
              </a:prstGeom>
              <a:noFill/>
            </p:spPr>
            <p:txBody>
              <a:bodyPr wrap="none" rtlCol="0">
                <a:spAutoFit/>
              </a:bodyPr>
              <a:lstStyle/>
              <a:p>
                <a:r>
                  <a:rPr lang="en-US" b="0" dirty="0" smtClean="0"/>
                  <a:t>+</a:t>
                </a:r>
                <a:endParaRPr lang="en-US" b="0" dirty="0"/>
              </a:p>
            </p:txBody>
          </p:sp>
          <p:sp>
            <p:nvSpPr>
              <p:cNvPr id="43" name="TextBox 42"/>
              <p:cNvSpPr txBox="1"/>
              <p:nvPr/>
            </p:nvSpPr>
            <p:spPr>
              <a:xfrm>
                <a:off x="5543550" y="1676400"/>
                <a:ext cx="261610" cy="369332"/>
              </a:xfrm>
              <a:prstGeom prst="rect">
                <a:avLst/>
              </a:prstGeom>
              <a:noFill/>
            </p:spPr>
            <p:txBody>
              <a:bodyPr wrap="none" rtlCol="0">
                <a:spAutoFit/>
              </a:bodyPr>
              <a:lstStyle/>
              <a:p>
                <a:r>
                  <a:rPr lang="en-US" b="0" dirty="0" smtClean="0"/>
                  <a:t>-</a:t>
                </a:r>
                <a:endParaRPr lang="en-US" b="0" dirty="0"/>
              </a:p>
            </p:txBody>
          </p:sp>
        </p:grpSp>
        <p:cxnSp>
          <p:nvCxnSpPr>
            <p:cNvPr id="52" name="Straight Connector 51"/>
            <p:cNvCxnSpPr/>
            <p:nvPr/>
          </p:nvCxnSpPr>
          <p:spPr>
            <a:xfrm>
              <a:off x="4257675" y="1628775"/>
              <a:ext cx="2762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095750" y="2257425"/>
              <a:ext cx="1257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995738" y="1943100"/>
              <a:ext cx="271462" cy="47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4467225" y="2047875"/>
              <a:ext cx="414010" cy="378857"/>
              <a:chOff x="4467225" y="1914525"/>
              <a:chExt cx="414010" cy="378857"/>
            </a:xfrm>
          </p:grpSpPr>
          <p:sp>
            <p:nvSpPr>
              <p:cNvPr id="60" name="Oval 59"/>
              <p:cNvSpPr/>
              <p:nvPr/>
            </p:nvSpPr>
            <p:spPr>
              <a:xfrm>
                <a:off x="4524375" y="1952625"/>
                <a:ext cx="3048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4467225" y="1924050"/>
                <a:ext cx="319318" cy="369332"/>
              </a:xfrm>
              <a:prstGeom prst="rect">
                <a:avLst/>
              </a:prstGeom>
              <a:noFill/>
            </p:spPr>
            <p:txBody>
              <a:bodyPr wrap="none" rtlCol="0">
                <a:spAutoFit/>
              </a:bodyPr>
              <a:lstStyle/>
              <a:p>
                <a:r>
                  <a:rPr lang="en-US" b="0" dirty="0" smtClean="0"/>
                  <a:t>+</a:t>
                </a:r>
                <a:endParaRPr lang="en-US" b="0" dirty="0"/>
              </a:p>
            </p:txBody>
          </p:sp>
          <p:sp>
            <p:nvSpPr>
              <p:cNvPr id="62" name="TextBox 61"/>
              <p:cNvSpPr txBox="1"/>
              <p:nvPr/>
            </p:nvSpPr>
            <p:spPr>
              <a:xfrm>
                <a:off x="4619625" y="1914525"/>
                <a:ext cx="261610" cy="369332"/>
              </a:xfrm>
              <a:prstGeom prst="rect">
                <a:avLst/>
              </a:prstGeom>
              <a:noFill/>
            </p:spPr>
            <p:txBody>
              <a:bodyPr wrap="none" rtlCol="0">
                <a:spAutoFit/>
              </a:bodyPr>
              <a:lstStyle/>
              <a:p>
                <a:r>
                  <a:rPr lang="en-US" b="0" dirty="0" smtClean="0"/>
                  <a:t>-</a:t>
                </a:r>
                <a:endParaRPr lang="en-US" b="0" dirty="0"/>
              </a:p>
            </p:txBody>
          </p:sp>
        </p:grpSp>
        <p:sp>
          <p:nvSpPr>
            <p:cNvPr id="73" name="TextBox 72"/>
            <p:cNvSpPr txBox="1"/>
            <p:nvPr/>
          </p:nvSpPr>
          <p:spPr>
            <a:xfrm>
              <a:off x="5867400" y="1771650"/>
              <a:ext cx="1924566" cy="369332"/>
            </a:xfrm>
            <a:prstGeom prst="rect">
              <a:avLst/>
            </a:prstGeom>
            <a:noFill/>
          </p:spPr>
          <p:txBody>
            <a:bodyPr wrap="none" rtlCol="0">
              <a:spAutoFit/>
            </a:bodyPr>
            <a:lstStyle/>
            <a:p>
              <a:r>
                <a:rPr lang="en-US" b="0" dirty="0" smtClean="0">
                  <a:solidFill>
                    <a:srgbClr val="FF0000"/>
                  </a:solidFill>
                </a:rPr>
                <a:t>Differential mode</a:t>
              </a:r>
              <a:endParaRPr lang="en-US" b="0" dirty="0">
                <a:solidFill>
                  <a:srgbClr val="FF0000"/>
                </a:solidFill>
              </a:endParaRPr>
            </a:p>
          </p:txBody>
        </p:sp>
        <p:graphicFrame>
          <p:nvGraphicFramePr>
            <p:cNvPr id="360449" name="Object 28"/>
            <p:cNvGraphicFramePr>
              <a:graphicFrameLocks noChangeAspect="1"/>
            </p:cNvGraphicFramePr>
            <p:nvPr/>
          </p:nvGraphicFramePr>
          <p:xfrm>
            <a:off x="4935538" y="1673225"/>
            <a:ext cx="434975" cy="342900"/>
          </p:xfrm>
          <a:graphic>
            <a:graphicData uri="http://schemas.openxmlformats.org/presentationml/2006/ole">
              <mc:AlternateContent xmlns:mc="http://schemas.openxmlformats.org/markup-compatibility/2006">
                <mc:Choice xmlns:v="urn:schemas-microsoft-com:vml" Requires="v">
                  <p:oleObj spid="_x0000_s360561" name="Equation" r:id="rId4" imgW="355320" imgH="228600" progId="Equation.DSMT4">
                    <p:embed/>
                  </p:oleObj>
                </mc:Choice>
                <mc:Fallback>
                  <p:oleObj name="Equation" r:id="rId4" imgW="355320" imgH="228600" progId="Equation.DSMT4">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5538" y="1673225"/>
                          <a:ext cx="4349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0450" name="Object 28"/>
            <p:cNvGraphicFramePr>
              <a:graphicFrameLocks noChangeAspect="1"/>
            </p:cNvGraphicFramePr>
            <p:nvPr/>
          </p:nvGraphicFramePr>
          <p:xfrm>
            <a:off x="4935538" y="2339975"/>
            <a:ext cx="434975" cy="342900"/>
          </p:xfrm>
          <a:graphic>
            <a:graphicData uri="http://schemas.openxmlformats.org/presentationml/2006/ole">
              <mc:AlternateContent xmlns:mc="http://schemas.openxmlformats.org/markup-compatibility/2006">
                <mc:Choice xmlns:v="urn:schemas-microsoft-com:vml" Requires="v">
                  <p:oleObj spid="_x0000_s360562" name="Equation" r:id="rId6" imgW="355320" imgH="228600" progId="Equation.DSMT4">
                    <p:embed/>
                  </p:oleObj>
                </mc:Choice>
                <mc:Fallback>
                  <p:oleObj name="Equation" r:id="rId6" imgW="355320" imgH="2286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5538" y="2339975"/>
                          <a:ext cx="4349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0" name="Group 69"/>
          <p:cNvGrpSpPr/>
          <p:nvPr/>
        </p:nvGrpSpPr>
        <p:grpSpPr>
          <a:xfrm>
            <a:off x="371474" y="4610100"/>
            <a:ext cx="8220076" cy="2045732"/>
            <a:chOff x="371474" y="4610100"/>
            <a:chExt cx="8220076" cy="2045732"/>
          </a:xfrm>
        </p:grpSpPr>
        <p:grpSp>
          <p:nvGrpSpPr>
            <p:cNvPr id="25" name="Group 24"/>
            <p:cNvGrpSpPr/>
            <p:nvPr/>
          </p:nvGrpSpPr>
          <p:grpSpPr>
            <a:xfrm>
              <a:off x="371474" y="4610100"/>
              <a:ext cx="8220076" cy="2045732"/>
              <a:chOff x="342899" y="2752725"/>
              <a:chExt cx="8220076" cy="2045732"/>
            </a:xfrm>
          </p:grpSpPr>
          <p:sp>
            <p:nvSpPr>
              <p:cNvPr id="26" name="Can 25"/>
              <p:cNvSpPr/>
              <p:nvPr/>
            </p:nvSpPr>
            <p:spPr>
              <a:xfrm rot="5400000">
                <a:off x="2050256" y="1364456"/>
                <a:ext cx="419100" cy="3833813"/>
              </a:xfrm>
              <a:prstGeom prst="ca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5353050" y="2959925"/>
                <a:ext cx="31623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152900" y="3457575"/>
                <a:ext cx="0" cy="142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24425" y="2960783"/>
                <a:ext cx="514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344892" y="2971800"/>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790700" y="3571875"/>
                <a:ext cx="1300356" cy="369332"/>
              </a:xfrm>
              <a:prstGeom prst="rect">
                <a:avLst/>
              </a:prstGeom>
              <a:noFill/>
            </p:spPr>
            <p:txBody>
              <a:bodyPr wrap="none" rtlCol="0">
                <a:spAutoFit/>
              </a:bodyPr>
              <a:lstStyle/>
              <a:p>
                <a:r>
                  <a:rPr lang="en-US" dirty="0" smtClean="0"/>
                  <a:t>Solid tube</a:t>
                </a:r>
                <a:endParaRPr lang="en-US" dirty="0"/>
              </a:p>
            </p:txBody>
          </p:sp>
          <p:sp>
            <p:nvSpPr>
              <p:cNvPr id="37" name="TextBox 36"/>
              <p:cNvSpPr txBox="1"/>
              <p:nvPr/>
            </p:nvSpPr>
            <p:spPr>
              <a:xfrm>
                <a:off x="6076950" y="3781425"/>
                <a:ext cx="1296060" cy="369332"/>
              </a:xfrm>
              <a:prstGeom prst="rect">
                <a:avLst/>
              </a:prstGeom>
              <a:noFill/>
            </p:spPr>
            <p:txBody>
              <a:bodyPr wrap="none" rtlCol="0">
                <a:spAutoFit/>
              </a:bodyPr>
              <a:lstStyle/>
              <a:p>
                <a:r>
                  <a:rPr lang="en-US" dirty="0" smtClean="0"/>
                  <a:t>Twin Lead</a:t>
                </a:r>
                <a:endParaRPr lang="en-US" dirty="0"/>
              </a:p>
            </p:txBody>
          </p:sp>
          <p:cxnSp>
            <p:nvCxnSpPr>
              <p:cNvPr id="38" name="Straight Connector 37"/>
              <p:cNvCxnSpPr/>
              <p:nvPr/>
            </p:nvCxnSpPr>
            <p:spPr>
              <a:xfrm>
                <a:off x="447675" y="4324350"/>
                <a:ext cx="81153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24300" y="4429125"/>
                <a:ext cx="1018227" cy="369332"/>
              </a:xfrm>
              <a:prstGeom prst="rect">
                <a:avLst/>
              </a:prstGeom>
              <a:noFill/>
            </p:spPr>
            <p:txBody>
              <a:bodyPr wrap="none" rtlCol="0">
                <a:spAutoFit/>
              </a:bodyPr>
              <a:lstStyle/>
              <a:p>
                <a:r>
                  <a:rPr lang="en-US" dirty="0" smtClean="0"/>
                  <a:t>Ground</a:t>
                </a:r>
                <a:endParaRPr lang="en-US" dirty="0"/>
              </a:p>
            </p:txBody>
          </p:sp>
          <p:cxnSp>
            <p:nvCxnSpPr>
              <p:cNvPr id="45" name="Straight Connector 44"/>
              <p:cNvCxnSpPr/>
              <p:nvPr/>
            </p:nvCxnSpPr>
            <p:spPr>
              <a:xfrm>
                <a:off x="5324475" y="3590925"/>
                <a:ext cx="31623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6" name="Group 43"/>
              <p:cNvGrpSpPr/>
              <p:nvPr/>
            </p:nvGrpSpPr>
            <p:grpSpPr>
              <a:xfrm>
                <a:off x="4562475" y="2752725"/>
                <a:ext cx="414568" cy="388382"/>
                <a:chOff x="5543550" y="1676400"/>
                <a:chExt cx="414568" cy="388382"/>
              </a:xfrm>
            </p:grpSpPr>
            <p:sp>
              <p:nvSpPr>
                <p:cNvPr id="50" name="Oval 49"/>
                <p:cNvSpPr/>
                <p:nvPr/>
              </p:nvSpPr>
              <p:spPr>
                <a:xfrm>
                  <a:off x="5591175" y="1724025"/>
                  <a:ext cx="3048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638800" y="1695450"/>
                  <a:ext cx="319318" cy="369332"/>
                </a:xfrm>
                <a:prstGeom prst="rect">
                  <a:avLst/>
                </a:prstGeom>
                <a:noFill/>
              </p:spPr>
              <p:txBody>
                <a:bodyPr wrap="none" rtlCol="0">
                  <a:spAutoFit/>
                </a:bodyPr>
                <a:lstStyle/>
                <a:p>
                  <a:r>
                    <a:rPr lang="en-US" b="0" dirty="0" smtClean="0"/>
                    <a:t>+</a:t>
                  </a:r>
                  <a:endParaRPr lang="en-US" b="0" dirty="0"/>
                </a:p>
              </p:txBody>
            </p:sp>
            <p:sp>
              <p:nvSpPr>
                <p:cNvPr id="53" name="TextBox 52"/>
                <p:cNvSpPr txBox="1"/>
                <p:nvPr/>
              </p:nvSpPr>
              <p:spPr>
                <a:xfrm>
                  <a:off x="5543550" y="1676400"/>
                  <a:ext cx="261610" cy="369332"/>
                </a:xfrm>
                <a:prstGeom prst="rect">
                  <a:avLst/>
                </a:prstGeom>
                <a:noFill/>
              </p:spPr>
              <p:txBody>
                <a:bodyPr wrap="none" rtlCol="0">
                  <a:spAutoFit/>
                </a:bodyPr>
                <a:lstStyle/>
                <a:p>
                  <a:r>
                    <a:rPr lang="en-US" b="0" dirty="0" smtClean="0"/>
                    <a:t>-</a:t>
                  </a:r>
                  <a:endParaRPr lang="en-US" b="0" dirty="0"/>
                </a:p>
              </p:txBody>
            </p:sp>
          </p:grpSp>
          <p:cxnSp>
            <p:nvCxnSpPr>
              <p:cNvPr id="47" name="Straight Connector 46"/>
              <p:cNvCxnSpPr/>
              <p:nvPr/>
            </p:nvCxnSpPr>
            <p:spPr>
              <a:xfrm>
                <a:off x="4333875" y="2962275"/>
                <a:ext cx="2762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171950" y="3590925"/>
                <a:ext cx="12573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082955" y="3276600"/>
                <a:ext cx="271462" cy="476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4" name="Group 43"/>
            <p:cNvGrpSpPr/>
            <p:nvPr/>
          </p:nvGrpSpPr>
          <p:grpSpPr>
            <a:xfrm>
              <a:off x="4581525" y="5229225"/>
              <a:ext cx="414568" cy="388382"/>
              <a:chOff x="5543550" y="1676400"/>
              <a:chExt cx="414568" cy="388382"/>
            </a:xfrm>
          </p:grpSpPr>
          <p:sp>
            <p:nvSpPr>
              <p:cNvPr id="56" name="Oval 55"/>
              <p:cNvSpPr/>
              <p:nvPr/>
            </p:nvSpPr>
            <p:spPr>
              <a:xfrm>
                <a:off x="5591175" y="1724025"/>
                <a:ext cx="30480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5638800" y="1695450"/>
                <a:ext cx="319318" cy="369332"/>
              </a:xfrm>
              <a:prstGeom prst="rect">
                <a:avLst/>
              </a:prstGeom>
              <a:noFill/>
            </p:spPr>
            <p:txBody>
              <a:bodyPr wrap="none" rtlCol="0">
                <a:spAutoFit/>
              </a:bodyPr>
              <a:lstStyle/>
              <a:p>
                <a:r>
                  <a:rPr lang="en-US" b="0" dirty="0" smtClean="0"/>
                  <a:t>+</a:t>
                </a:r>
                <a:endParaRPr lang="en-US" b="0" dirty="0"/>
              </a:p>
            </p:txBody>
          </p:sp>
          <p:sp>
            <p:nvSpPr>
              <p:cNvPr id="58" name="TextBox 57"/>
              <p:cNvSpPr txBox="1"/>
              <p:nvPr/>
            </p:nvSpPr>
            <p:spPr>
              <a:xfrm>
                <a:off x="5543550" y="1676400"/>
                <a:ext cx="261610" cy="369332"/>
              </a:xfrm>
              <a:prstGeom prst="rect">
                <a:avLst/>
              </a:prstGeom>
              <a:noFill/>
            </p:spPr>
            <p:txBody>
              <a:bodyPr wrap="none" rtlCol="0">
                <a:spAutoFit/>
              </a:bodyPr>
              <a:lstStyle/>
              <a:p>
                <a:r>
                  <a:rPr lang="en-US" b="0" dirty="0" smtClean="0"/>
                  <a:t>-</a:t>
                </a:r>
                <a:endParaRPr lang="en-US" b="0" dirty="0"/>
              </a:p>
            </p:txBody>
          </p:sp>
        </p:grpSp>
        <p:sp>
          <p:nvSpPr>
            <p:cNvPr id="74" name="TextBox 73"/>
            <p:cNvSpPr txBox="1"/>
            <p:nvPr/>
          </p:nvSpPr>
          <p:spPr>
            <a:xfrm>
              <a:off x="5848350" y="4953000"/>
              <a:ext cx="1762021" cy="369332"/>
            </a:xfrm>
            <a:prstGeom prst="rect">
              <a:avLst/>
            </a:prstGeom>
            <a:noFill/>
          </p:spPr>
          <p:txBody>
            <a:bodyPr wrap="none" rtlCol="0">
              <a:spAutoFit/>
            </a:bodyPr>
            <a:lstStyle/>
            <a:p>
              <a:r>
                <a:rPr lang="en-US" b="0" dirty="0" smtClean="0">
                  <a:solidFill>
                    <a:srgbClr val="FF0000"/>
                  </a:solidFill>
                </a:rPr>
                <a:t>Common mode</a:t>
              </a:r>
              <a:endParaRPr lang="en-US" b="0" dirty="0">
                <a:solidFill>
                  <a:srgbClr val="FF0000"/>
                </a:solidFill>
              </a:endParaRPr>
            </a:p>
          </p:txBody>
        </p:sp>
        <p:graphicFrame>
          <p:nvGraphicFramePr>
            <p:cNvPr id="360451" name="Object 28"/>
            <p:cNvGraphicFramePr>
              <a:graphicFrameLocks noChangeAspect="1"/>
            </p:cNvGraphicFramePr>
            <p:nvPr/>
          </p:nvGraphicFramePr>
          <p:xfrm>
            <a:off x="5040313" y="4921250"/>
            <a:ext cx="434975" cy="342900"/>
          </p:xfrm>
          <a:graphic>
            <a:graphicData uri="http://schemas.openxmlformats.org/presentationml/2006/ole">
              <mc:AlternateContent xmlns:mc="http://schemas.openxmlformats.org/markup-compatibility/2006">
                <mc:Choice xmlns:v="urn:schemas-microsoft-com:vml" Requires="v">
                  <p:oleObj spid="_x0000_s360563" name="Equation" r:id="rId7" imgW="355320" imgH="228600" progId="Equation.DSMT4">
                    <p:embed/>
                  </p:oleObj>
                </mc:Choice>
                <mc:Fallback>
                  <p:oleObj name="Equation" r:id="rId7" imgW="355320" imgH="2286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0313" y="4921250"/>
                          <a:ext cx="4349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0452" name="Object 28"/>
            <p:cNvGraphicFramePr>
              <a:graphicFrameLocks noChangeAspect="1"/>
            </p:cNvGraphicFramePr>
            <p:nvPr/>
          </p:nvGraphicFramePr>
          <p:xfrm>
            <a:off x="5068888" y="5549900"/>
            <a:ext cx="434975" cy="342900"/>
          </p:xfrm>
          <a:graphic>
            <a:graphicData uri="http://schemas.openxmlformats.org/presentationml/2006/ole">
              <mc:AlternateContent xmlns:mc="http://schemas.openxmlformats.org/markup-compatibility/2006">
                <mc:Choice xmlns:v="urn:schemas-microsoft-com:vml" Requires="v">
                  <p:oleObj spid="_x0000_s360564" name="Equation" r:id="rId8" imgW="355320" imgH="228600" progId="Equation.DSMT4">
                    <p:embed/>
                  </p:oleObj>
                </mc:Choice>
                <mc:Fallback>
                  <p:oleObj name="Equation" r:id="rId8" imgW="355320" imgH="2286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8888" y="5549900"/>
                          <a:ext cx="4349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9"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for Coax to Twin Lead (cont.)</a:t>
            </a:r>
            <a:endParaRPr lang="en-US" sz="2800" b="0" dirty="0">
              <a:solidFill>
                <a:srgbClr val="FF9933"/>
              </a:solidFill>
              <a:effectLst>
                <a:outerShdw blurRad="38100" dist="38100" dir="2700000" algn="tl">
                  <a:srgbClr val="C0C0C0"/>
                </a:outerShdw>
              </a:effectLst>
              <a:latin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14</a:t>
            </a:fld>
            <a:endParaRPr lang="en-US"/>
          </a:p>
        </p:txBody>
      </p:sp>
      <p:sp>
        <p:nvSpPr>
          <p:cNvPr id="14" name="Text Box 199"/>
          <p:cNvSpPr txBox="1">
            <a:spLocks noChangeArrowheads="1"/>
          </p:cNvSpPr>
          <p:nvPr/>
        </p:nvSpPr>
        <p:spPr bwMode="auto">
          <a:xfrm>
            <a:off x="271463" y="722313"/>
            <a:ext cx="8408987" cy="707886"/>
          </a:xfrm>
          <a:prstGeom prst="rect">
            <a:avLst/>
          </a:prstGeom>
          <a:noFill/>
          <a:ln w="9525">
            <a:noFill/>
            <a:miter lim="800000"/>
            <a:headEnd/>
            <a:tailEnd/>
          </a:ln>
        </p:spPr>
        <p:txBody>
          <a:bodyPr>
            <a:spAutoFit/>
          </a:bodyPr>
          <a:lstStyle/>
          <a:p>
            <a:r>
              <a:rPr lang="en-US" sz="2000" b="0" dirty="0" smtClean="0">
                <a:solidFill>
                  <a:srgbClr val="0000FF"/>
                </a:solidFill>
                <a:latin typeface="Arial" pitchFamily="34" charset="0"/>
                <a:cs typeface="Arial" pitchFamily="34" charset="0"/>
              </a:rPr>
              <a:t>Baluns are also useful whenever one transmission line is grounded and the other one isn’t.</a:t>
            </a:r>
            <a:endParaRPr lang="en-US" sz="2000" b="0" dirty="0">
              <a:solidFill>
                <a:srgbClr val="0000FF"/>
              </a:solidFill>
              <a:latin typeface="Arial" pitchFamily="34" charset="0"/>
              <a:cs typeface="Arial" pitchFamily="34" charset="0"/>
            </a:endParaRPr>
          </a:p>
        </p:txBody>
      </p:sp>
      <p:sp>
        <p:nvSpPr>
          <p:cNvPr id="59"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and Grounding</a:t>
            </a:r>
            <a:endParaRPr lang="en-US" sz="2800" b="0" dirty="0">
              <a:solidFill>
                <a:srgbClr val="FF9933"/>
              </a:solidFill>
              <a:effectLst>
                <a:outerShdw blurRad="38100" dist="38100" dir="2700000" algn="tl">
                  <a:srgbClr val="C0C0C0"/>
                </a:outerShdw>
              </a:effectLst>
              <a:latin typeface="Arial" pitchFamily="34" charset="0"/>
            </a:endParaRPr>
          </a:p>
        </p:txBody>
      </p:sp>
      <p:sp>
        <p:nvSpPr>
          <p:cNvPr id="85" name="TextBox 84"/>
          <p:cNvSpPr txBox="1"/>
          <p:nvPr/>
        </p:nvSpPr>
        <p:spPr>
          <a:xfrm>
            <a:off x="3883226" y="1803565"/>
            <a:ext cx="1311578" cy="400110"/>
          </a:xfrm>
          <a:prstGeom prst="rect">
            <a:avLst/>
          </a:prstGeom>
          <a:noFill/>
        </p:spPr>
        <p:txBody>
          <a:bodyPr wrap="none" rtlCol="0">
            <a:spAutoFit/>
          </a:bodyPr>
          <a:lstStyle/>
          <a:p>
            <a:r>
              <a:rPr lang="en-US" sz="2000" dirty="0" smtClean="0"/>
              <a:t>No Balun</a:t>
            </a:r>
            <a:endParaRPr lang="en-US" sz="2000" dirty="0"/>
          </a:p>
        </p:txBody>
      </p:sp>
      <p:grpSp>
        <p:nvGrpSpPr>
          <p:cNvPr id="100" name="Group 99"/>
          <p:cNvGrpSpPr/>
          <p:nvPr/>
        </p:nvGrpSpPr>
        <p:grpSpPr>
          <a:xfrm>
            <a:off x="397575" y="2717965"/>
            <a:ext cx="8220076" cy="2811980"/>
            <a:chOff x="397575" y="2717965"/>
            <a:chExt cx="8220076" cy="2811980"/>
          </a:xfrm>
        </p:grpSpPr>
        <p:sp>
          <p:nvSpPr>
            <p:cNvPr id="64" name="Can 63"/>
            <p:cNvSpPr/>
            <p:nvPr/>
          </p:nvSpPr>
          <p:spPr>
            <a:xfrm rot="5400000">
              <a:off x="2104932" y="1329696"/>
              <a:ext cx="419100" cy="3833813"/>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p:nvPr/>
          </p:nvCxnSpPr>
          <p:spPr>
            <a:xfrm>
              <a:off x="397576" y="3260890"/>
              <a:ext cx="401002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60001" y="2937040"/>
              <a:ext cx="401002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69526" y="3584740"/>
              <a:ext cx="401002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045651" y="3460915"/>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036126" y="3794290"/>
              <a:ext cx="8667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893376" y="3603790"/>
              <a:ext cx="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388551" y="2717965"/>
              <a:ext cx="0" cy="523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388551" y="2717965"/>
              <a:ext cx="8667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245801" y="2737015"/>
              <a:ext cx="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131626" y="3746665"/>
              <a:ext cx="1296060" cy="369332"/>
            </a:xfrm>
            <a:prstGeom prst="rect">
              <a:avLst/>
            </a:prstGeom>
            <a:noFill/>
          </p:spPr>
          <p:txBody>
            <a:bodyPr wrap="none" rtlCol="0">
              <a:spAutoFit/>
            </a:bodyPr>
            <a:lstStyle/>
            <a:p>
              <a:r>
                <a:rPr lang="en-US" dirty="0" smtClean="0"/>
                <a:t>Twin Lead</a:t>
              </a:r>
              <a:endParaRPr lang="en-US" dirty="0"/>
            </a:p>
          </p:txBody>
        </p:sp>
        <p:cxnSp>
          <p:nvCxnSpPr>
            <p:cNvPr id="80" name="Straight Connector 79"/>
            <p:cNvCxnSpPr/>
            <p:nvPr/>
          </p:nvCxnSpPr>
          <p:spPr>
            <a:xfrm>
              <a:off x="502351" y="4756315"/>
              <a:ext cx="81153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3978726" y="4911190"/>
              <a:ext cx="1018227" cy="369332"/>
            </a:xfrm>
            <a:prstGeom prst="rect">
              <a:avLst/>
            </a:prstGeom>
            <a:noFill/>
          </p:spPr>
          <p:txBody>
            <a:bodyPr wrap="none" rtlCol="0">
              <a:spAutoFit/>
            </a:bodyPr>
            <a:lstStyle/>
            <a:p>
              <a:r>
                <a:rPr lang="en-US" dirty="0" smtClean="0"/>
                <a:t>Ground</a:t>
              </a:r>
              <a:endParaRPr lang="en-US" dirty="0"/>
            </a:p>
          </p:txBody>
        </p:sp>
        <p:cxnSp>
          <p:nvCxnSpPr>
            <p:cNvPr id="92" name="Straight Connector 91"/>
            <p:cNvCxnSpPr/>
            <p:nvPr/>
          </p:nvCxnSpPr>
          <p:spPr>
            <a:xfrm>
              <a:off x="2755075" y="3443844"/>
              <a:ext cx="0" cy="1876301"/>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470067" y="5308270"/>
              <a:ext cx="59376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574967" y="5425045"/>
              <a:ext cx="370115"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679867" y="5529945"/>
              <a:ext cx="205838"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grpSp>
      <p:sp>
        <p:nvSpPr>
          <p:cNvPr id="99" name="TextBox 98"/>
          <p:cNvSpPr txBox="1"/>
          <p:nvPr/>
        </p:nvSpPr>
        <p:spPr>
          <a:xfrm>
            <a:off x="5961413" y="1520042"/>
            <a:ext cx="2576945" cy="923330"/>
          </a:xfrm>
          <a:prstGeom prst="rect">
            <a:avLst/>
          </a:prstGeom>
          <a:noFill/>
          <a:ln>
            <a:solidFill>
              <a:schemeClr val="tx1"/>
            </a:solidFill>
          </a:ln>
        </p:spPr>
        <p:txBody>
          <a:bodyPr wrap="square" rtlCol="0">
            <a:spAutoFit/>
          </a:bodyPr>
          <a:lstStyle/>
          <a:p>
            <a:pPr algn="ctr"/>
            <a:r>
              <a:rPr lang="en-US" b="0" dirty="0" smtClean="0"/>
              <a:t>The twin lead is now forced to also be grounded.</a:t>
            </a:r>
            <a:endParaRPr lang="en-US" b="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15</a:t>
            </a:fld>
            <a:endParaRPr lang="en-US"/>
          </a:p>
        </p:txBody>
      </p:sp>
      <p:sp>
        <p:nvSpPr>
          <p:cNvPr id="14" name="Text Box 199"/>
          <p:cNvSpPr txBox="1">
            <a:spLocks noChangeArrowheads="1"/>
          </p:cNvSpPr>
          <p:nvPr/>
        </p:nvSpPr>
        <p:spPr bwMode="auto">
          <a:xfrm>
            <a:off x="271463" y="722313"/>
            <a:ext cx="8408987" cy="707886"/>
          </a:xfrm>
          <a:prstGeom prst="rect">
            <a:avLst/>
          </a:prstGeom>
          <a:noFill/>
          <a:ln w="9525">
            <a:noFill/>
            <a:miter lim="800000"/>
            <a:headEnd/>
            <a:tailEnd/>
          </a:ln>
        </p:spPr>
        <p:txBody>
          <a:bodyPr>
            <a:spAutoFit/>
          </a:bodyPr>
          <a:lstStyle/>
          <a:p>
            <a:r>
              <a:rPr lang="en-US" sz="2000" b="0" dirty="0" smtClean="0">
                <a:solidFill>
                  <a:srgbClr val="0000FF"/>
                </a:solidFill>
                <a:latin typeface="Arial" pitchFamily="34" charset="0"/>
                <a:cs typeface="Arial" pitchFamily="34" charset="0"/>
              </a:rPr>
              <a:t>Baluns are also useful whenever one transmission line is grounded and the other one isn’t.</a:t>
            </a:r>
            <a:endParaRPr lang="en-US" sz="2000" b="0" dirty="0">
              <a:solidFill>
                <a:srgbClr val="0000FF"/>
              </a:solidFill>
              <a:latin typeface="Arial" pitchFamily="34" charset="0"/>
              <a:cs typeface="Arial" pitchFamily="34" charset="0"/>
            </a:endParaRPr>
          </a:p>
        </p:txBody>
      </p:sp>
      <p:sp>
        <p:nvSpPr>
          <p:cNvPr id="59"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and Grounding (cont.)</a:t>
            </a:r>
            <a:endParaRPr lang="en-US" sz="2800" b="0" dirty="0">
              <a:solidFill>
                <a:srgbClr val="FF9933"/>
              </a:solidFill>
              <a:effectLst>
                <a:outerShdw blurRad="38100" dist="38100" dir="2700000" algn="tl">
                  <a:srgbClr val="C0C0C0"/>
                </a:outerShdw>
              </a:effectLst>
              <a:latin typeface="Arial" pitchFamily="34" charset="0"/>
            </a:endParaRPr>
          </a:p>
        </p:txBody>
      </p:sp>
      <p:cxnSp>
        <p:nvCxnSpPr>
          <p:cNvPr id="92" name="Straight Connector 91"/>
          <p:cNvCxnSpPr/>
          <p:nvPr/>
        </p:nvCxnSpPr>
        <p:spPr>
          <a:xfrm>
            <a:off x="2755075" y="3443844"/>
            <a:ext cx="0" cy="1876301"/>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470067" y="5308270"/>
            <a:ext cx="593766"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574967" y="5425045"/>
            <a:ext cx="370115"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2679867" y="5529945"/>
            <a:ext cx="205838"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5961413" y="1520042"/>
            <a:ext cx="2736500" cy="923330"/>
          </a:xfrm>
          <a:prstGeom prst="rect">
            <a:avLst/>
          </a:prstGeom>
          <a:noFill/>
          <a:ln>
            <a:solidFill>
              <a:schemeClr val="tx1"/>
            </a:solidFill>
          </a:ln>
        </p:spPr>
        <p:txBody>
          <a:bodyPr wrap="square" rtlCol="0">
            <a:spAutoFit/>
          </a:bodyPr>
          <a:lstStyle/>
          <a:p>
            <a:pPr algn="ctr"/>
            <a:r>
              <a:rPr lang="en-US" b="0" dirty="0" smtClean="0"/>
              <a:t>The twin lead is now ungrounded (this is the usual case for twin lead).</a:t>
            </a:r>
            <a:endParaRPr lang="en-US" b="0" dirty="0"/>
          </a:p>
        </p:txBody>
      </p:sp>
      <p:sp>
        <p:nvSpPr>
          <p:cNvPr id="25" name="TextBox 24"/>
          <p:cNvSpPr txBox="1"/>
          <p:nvPr/>
        </p:nvSpPr>
        <p:spPr>
          <a:xfrm>
            <a:off x="3644847" y="2195485"/>
            <a:ext cx="1520929" cy="400110"/>
          </a:xfrm>
          <a:prstGeom prst="rect">
            <a:avLst/>
          </a:prstGeom>
          <a:noFill/>
        </p:spPr>
        <p:txBody>
          <a:bodyPr wrap="none" rtlCol="0">
            <a:spAutoFit/>
          </a:bodyPr>
          <a:lstStyle/>
          <a:p>
            <a:r>
              <a:rPr lang="en-US" sz="2000" dirty="0" smtClean="0"/>
              <a:t>With Balun</a:t>
            </a:r>
            <a:endParaRPr lang="en-US" sz="2000" dirty="0"/>
          </a:p>
        </p:txBody>
      </p:sp>
      <p:sp>
        <p:nvSpPr>
          <p:cNvPr id="26" name="Can 25"/>
          <p:cNvSpPr/>
          <p:nvPr/>
        </p:nvSpPr>
        <p:spPr>
          <a:xfrm rot="5400000">
            <a:off x="2069306" y="1697831"/>
            <a:ext cx="419100" cy="3833813"/>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361950" y="3629025"/>
            <a:ext cx="401002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24375" y="3328925"/>
            <a:ext cx="401002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533900" y="3905375"/>
            <a:ext cx="401002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809750" y="3905250"/>
            <a:ext cx="748923" cy="369332"/>
          </a:xfrm>
          <a:prstGeom prst="rect">
            <a:avLst/>
          </a:prstGeom>
          <a:noFill/>
        </p:spPr>
        <p:txBody>
          <a:bodyPr wrap="none" rtlCol="0">
            <a:spAutoFit/>
          </a:bodyPr>
          <a:lstStyle/>
          <a:p>
            <a:r>
              <a:rPr lang="en-US" dirty="0" smtClean="0"/>
              <a:t>Coax</a:t>
            </a:r>
            <a:endParaRPr lang="en-US" dirty="0"/>
          </a:p>
        </p:txBody>
      </p:sp>
      <p:sp>
        <p:nvSpPr>
          <p:cNvPr id="31" name="TextBox 30"/>
          <p:cNvSpPr txBox="1"/>
          <p:nvPr/>
        </p:nvSpPr>
        <p:spPr>
          <a:xfrm>
            <a:off x="6134100" y="4076700"/>
            <a:ext cx="1296060" cy="369332"/>
          </a:xfrm>
          <a:prstGeom prst="rect">
            <a:avLst/>
          </a:prstGeom>
          <a:noFill/>
        </p:spPr>
        <p:txBody>
          <a:bodyPr wrap="none" rtlCol="0">
            <a:spAutoFit/>
          </a:bodyPr>
          <a:lstStyle/>
          <a:p>
            <a:r>
              <a:rPr lang="en-US" dirty="0" smtClean="0"/>
              <a:t>Twin Lead</a:t>
            </a:r>
            <a:endParaRPr lang="en-US" dirty="0"/>
          </a:p>
        </p:txBody>
      </p:sp>
      <p:cxnSp>
        <p:nvCxnSpPr>
          <p:cNvPr id="32" name="Straight Connector 31"/>
          <p:cNvCxnSpPr/>
          <p:nvPr/>
        </p:nvCxnSpPr>
        <p:spPr>
          <a:xfrm>
            <a:off x="466725" y="5124450"/>
            <a:ext cx="81153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848100" y="5314950"/>
            <a:ext cx="1018227" cy="369332"/>
          </a:xfrm>
          <a:prstGeom prst="rect">
            <a:avLst/>
          </a:prstGeom>
          <a:noFill/>
        </p:spPr>
        <p:txBody>
          <a:bodyPr wrap="none" rtlCol="0">
            <a:spAutoFit/>
          </a:bodyPr>
          <a:lstStyle/>
          <a:p>
            <a:r>
              <a:rPr lang="en-US" dirty="0" smtClean="0"/>
              <a:t>Ground</a:t>
            </a:r>
            <a:endParaRPr lang="en-US" dirty="0"/>
          </a:p>
        </p:txBody>
      </p:sp>
      <p:sp>
        <p:nvSpPr>
          <p:cNvPr id="35" name="Rectangle 34"/>
          <p:cNvSpPr/>
          <p:nvPr/>
        </p:nvSpPr>
        <p:spPr>
          <a:xfrm>
            <a:off x="4029075" y="3095625"/>
            <a:ext cx="752475" cy="981075"/>
          </a:xfrm>
          <a:prstGeom prst="rect">
            <a:avLst/>
          </a:prstGeom>
          <a:solidFill>
            <a:schemeClr val="bg1"/>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086225" y="3438525"/>
            <a:ext cx="643125" cy="307777"/>
          </a:xfrm>
          <a:prstGeom prst="rect">
            <a:avLst/>
          </a:prstGeom>
          <a:noFill/>
        </p:spPr>
        <p:txBody>
          <a:bodyPr wrap="none" rtlCol="0">
            <a:spAutoFit/>
          </a:bodyPr>
          <a:lstStyle/>
          <a:p>
            <a:r>
              <a:rPr lang="en-US" sz="1400" b="0" dirty="0" smtClean="0"/>
              <a:t>Balun</a:t>
            </a:r>
            <a:endParaRPr lang="en-US" sz="1400" b="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using Transformers</a:t>
            </a:r>
            <a:endParaRPr lang="en-US" sz="2800" b="0" dirty="0">
              <a:solidFill>
                <a:srgbClr val="FF9933"/>
              </a:solidFill>
              <a:effectLst>
                <a:outerShdw blurRad="38100" dist="38100" dir="2700000" algn="tl">
                  <a:srgbClr val="C0C0C0"/>
                </a:outerShdw>
              </a:effectLst>
              <a:latin typeface="Arial" pitchFamily="34" charset="0"/>
            </a:endParaRPr>
          </a:p>
        </p:txBody>
      </p:sp>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16</a:t>
            </a:fld>
            <a:endParaRPr lang="en-US"/>
          </a:p>
        </p:txBody>
      </p:sp>
      <p:sp>
        <p:nvSpPr>
          <p:cNvPr id="14" name="Text Box 199"/>
          <p:cNvSpPr txBox="1">
            <a:spLocks noChangeArrowheads="1"/>
          </p:cNvSpPr>
          <p:nvPr/>
        </p:nvSpPr>
        <p:spPr bwMode="auto">
          <a:xfrm>
            <a:off x="273813" y="779834"/>
            <a:ext cx="8408987" cy="400110"/>
          </a:xfrm>
          <a:prstGeom prst="rect">
            <a:avLst/>
          </a:prstGeom>
          <a:noFill/>
          <a:ln w="9525">
            <a:noFill/>
            <a:miter lim="800000"/>
            <a:headEnd/>
            <a:tailEnd/>
          </a:ln>
        </p:spPr>
        <p:txBody>
          <a:bodyPr>
            <a:spAutoFit/>
          </a:bodyPr>
          <a:lstStyle/>
          <a:p>
            <a:pPr algn="ctr"/>
            <a:r>
              <a:rPr lang="en-US" sz="2000" b="0" dirty="0" smtClean="0">
                <a:solidFill>
                  <a:srgbClr val="0000FF"/>
                </a:solidFill>
                <a:latin typeface="Arial" pitchFamily="34" charset="0"/>
                <a:cs typeface="Arial" pitchFamily="34" charset="0"/>
              </a:rPr>
              <a:t>One type of </a:t>
            </a:r>
            <a:r>
              <a:rPr lang="en-US" sz="2000" b="0" dirty="0" err="1" smtClean="0">
                <a:solidFill>
                  <a:srgbClr val="0000FF"/>
                </a:solidFill>
                <a:latin typeface="Arial" pitchFamily="34" charset="0"/>
                <a:cs typeface="Arial" pitchFamily="34" charset="0"/>
              </a:rPr>
              <a:t>balun</a:t>
            </a:r>
            <a:r>
              <a:rPr lang="en-US" sz="2000" b="0" dirty="0" smtClean="0">
                <a:solidFill>
                  <a:srgbClr val="0000FF"/>
                </a:solidFill>
                <a:latin typeface="Arial" pitchFamily="34" charset="0"/>
                <a:cs typeface="Arial" pitchFamily="34" charset="0"/>
              </a:rPr>
              <a:t> uses an </a:t>
            </a:r>
            <a:r>
              <a:rPr lang="en-US" sz="2000" b="0" u="sng" dirty="0" smtClean="0">
                <a:solidFill>
                  <a:srgbClr val="0000FF"/>
                </a:solidFill>
                <a:latin typeface="Arial" pitchFamily="34" charset="0"/>
                <a:cs typeface="Arial" pitchFamily="34" charset="0"/>
              </a:rPr>
              <a:t>isolation transformer</a:t>
            </a:r>
            <a:r>
              <a:rPr lang="en-US" sz="2000" b="0" dirty="0" smtClean="0">
                <a:solidFill>
                  <a:srgbClr val="0000FF"/>
                </a:solidFill>
                <a:latin typeface="Arial" pitchFamily="34" charset="0"/>
                <a:cs typeface="Arial" pitchFamily="34" charset="0"/>
              </a:rPr>
              <a:t>.</a:t>
            </a:r>
            <a:endParaRPr lang="en-US" sz="2000" b="0" dirty="0">
              <a:solidFill>
                <a:srgbClr val="0000FF"/>
              </a:solidFill>
              <a:latin typeface="Arial" pitchFamily="34" charset="0"/>
              <a:cs typeface="Arial" pitchFamily="34" charset="0"/>
            </a:endParaRPr>
          </a:p>
        </p:txBody>
      </p:sp>
      <p:sp>
        <p:nvSpPr>
          <p:cNvPr id="29" name="Rectangle 28"/>
          <p:cNvSpPr/>
          <p:nvPr/>
        </p:nvSpPr>
        <p:spPr>
          <a:xfrm>
            <a:off x="2864843" y="6354308"/>
            <a:ext cx="3260829" cy="338554"/>
          </a:xfrm>
          <a:prstGeom prst="rect">
            <a:avLst/>
          </a:prstGeom>
        </p:spPr>
        <p:txBody>
          <a:bodyPr wrap="none">
            <a:spAutoFit/>
          </a:bodyPr>
          <a:lstStyle/>
          <a:p>
            <a:r>
              <a:rPr lang="en-US" sz="1600" b="0" dirty="0" smtClean="0"/>
              <a:t>https://en.wikipedia.org/wiki/Balun</a:t>
            </a:r>
            <a:endParaRPr lang="en-US" sz="1600" b="0" dirty="0"/>
          </a:p>
        </p:txBody>
      </p:sp>
      <p:sp>
        <p:nvSpPr>
          <p:cNvPr id="30" name="TextBox 29"/>
          <p:cNvSpPr txBox="1"/>
          <p:nvPr/>
        </p:nvSpPr>
        <p:spPr>
          <a:xfrm>
            <a:off x="391884" y="4618389"/>
            <a:ext cx="4667004" cy="1677382"/>
          </a:xfrm>
          <a:prstGeom prst="rect">
            <a:avLst/>
          </a:prstGeom>
          <a:noFill/>
        </p:spPr>
        <p:txBody>
          <a:bodyPr wrap="square" rtlCol="0">
            <a:spAutoFit/>
          </a:bodyPr>
          <a:lstStyle/>
          <a:p>
            <a:pPr marL="119063" indent="-119063">
              <a:spcAft>
                <a:spcPts val="600"/>
              </a:spcAft>
              <a:buFont typeface="Wingdings" pitchFamily="2" charset="2"/>
              <a:buChar char="Ø"/>
            </a:pPr>
            <a:r>
              <a:rPr lang="en-US" sz="1400" b="0" dirty="0" smtClean="0">
                <a:solidFill>
                  <a:srgbClr val="0000FF"/>
                </a:solidFill>
              </a:rPr>
              <a:t>The input and output are </a:t>
            </a:r>
            <a:r>
              <a:rPr lang="en-US" sz="1400" b="0" u="sng" dirty="0" smtClean="0">
                <a:solidFill>
                  <a:srgbClr val="0000FF"/>
                </a:solidFill>
              </a:rPr>
              <a:t>isolated</a:t>
            </a:r>
            <a:r>
              <a:rPr lang="en-US" sz="1400" b="0" dirty="0" smtClean="0">
                <a:solidFill>
                  <a:srgbClr val="0000FF"/>
                </a:solidFill>
              </a:rPr>
              <a:t> from each other, so the input can be grounded if desired (e.g., when using a coax feed for the primary) while the output is not (e.g., when using a twin lead feed for the secondary). </a:t>
            </a:r>
          </a:p>
          <a:p>
            <a:pPr marL="166688" indent="-166688">
              <a:buFont typeface="Wingdings" pitchFamily="2" charset="2"/>
              <a:buChar char="Ø"/>
            </a:pPr>
            <a:r>
              <a:rPr lang="en-US" sz="1400" b="0" dirty="0" smtClean="0">
                <a:solidFill>
                  <a:srgbClr val="0000FF"/>
                </a:solidFill>
              </a:rPr>
              <a:t>The common mode must be zero at the transformer, since a net current cannot flow off of the windings into the transformer core. </a:t>
            </a:r>
            <a:endParaRPr lang="en-US" sz="1400" b="0" dirty="0">
              <a:solidFill>
                <a:srgbClr val="0000FF"/>
              </a:solidFill>
            </a:endParaRPr>
          </a:p>
        </p:txBody>
      </p:sp>
      <p:sp>
        <p:nvSpPr>
          <p:cNvPr id="31" name="Rectangle 30"/>
          <p:cNvSpPr/>
          <p:nvPr/>
        </p:nvSpPr>
        <p:spPr>
          <a:xfrm>
            <a:off x="5290818" y="4619184"/>
            <a:ext cx="3710677" cy="1677382"/>
          </a:xfrm>
          <a:prstGeom prst="rect">
            <a:avLst/>
          </a:prstGeom>
        </p:spPr>
        <p:txBody>
          <a:bodyPr wrap="square">
            <a:spAutoFit/>
          </a:bodyPr>
          <a:lstStyle/>
          <a:p>
            <a:pPr marL="112713" indent="-112713">
              <a:spcAft>
                <a:spcPts val="600"/>
              </a:spcAft>
              <a:buFont typeface="Wingdings" pitchFamily="2" charset="2"/>
              <a:buChar char="Ø"/>
            </a:pPr>
            <a:r>
              <a:rPr lang="en-US" sz="1400" b="0" dirty="0" smtClean="0">
                <a:solidFill>
                  <a:srgbClr val="0000FF"/>
                </a:solidFill>
              </a:rPr>
              <a:t>This </a:t>
            </a:r>
            <a:r>
              <a:rPr lang="en-US" sz="1400" b="0" dirty="0" err="1" smtClean="0">
                <a:solidFill>
                  <a:srgbClr val="0000FF"/>
                </a:solidFill>
              </a:rPr>
              <a:t>balun</a:t>
            </a:r>
            <a:r>
              <a:rPr lang="en-US" sz="1400" b="0" dirty="0" smtClean="0">
                <a:solidFill>
                  <a:srgbClr val="0000FF"/>
                </a:solidFill>
              </a:rPr>
              <a:t> uses a 4:1 autotransformer, having three taps on a single winding, on a ferrite rod.</a:t>
            </a:r>
          </a:p>
          <a:p>
            <a:pPr marL="112713" indent="-112713">
              <a:buFont typeface="Wingdings" pitchFamily="2" charset="2"/>
              <a:buChar char="Ø"/>
            </a:pPr>
            <a:r>
              <a:rPr lang="en-US" sz="1400" b="0" dirty="0" smtClean="0">
                <a:solidFill>
                  <a:srgbClr val="0000FF"/>
                </a:solidFill>
              </a:rPr>
              <a:t>The center tap on the input can be grounded if desired, while the balanced output is not. The common mode is choked off due to the high impedance of the coil.</a:t>
            </a:r>
          </a:p>
        </p:txBody>
      </p:sp>
      <p:grpSp>
        <p:nvGrpSpPr>
          <p:cNvPr id="17" name="Group 16"/>
          <p:cNvGrpSpPr/>
          <p:nvPr/>
        </p:nvGrpSpPr>
        <p:grpSpPr>
          <a:xfrm>
            <a:off x="594754" y="1413418"/>
            <a:ext cx="3964781" cy="3171825"/>
            <a:chOff x="535379" y="1650918"/>
            <a:chExt cx="3964781" cy="3171825"/>
          </a:xfrm>
        </p:grpSpPr>
        <p:pic>
          <p:nvPicPr>
            <p:cNvPr id="311299" name="Picture 3"/>
            <p:cNvPicPr>
              <a:picLocks noChangeAspect="1" noChangeArrowheads="1"/>
            </p:cNvPicPr>
            <p:nvPr/>
          </p:nvPicPr>
          <p:blipFill>
            <a:blip r:embed="rId4" cstate="print"/>
            <a:srcRect/>
            <a:stretch>
              <a:fillRect/>
            </a:stretch>
          </p:blipFill>
          <p:spPr bwMode="auto">
            <a:xfrm>
              <a:off x="535379" y="1650918"/>
              <a:ext cx="3964781" cy="3171825"/>
            </a:xfrm>
            <a:prstGeom prst="rect">
              <a:avLst/>
            </a:prstGeom>
            <a:noFill/>
            <a:ln w="9525">
              <a:noFill/>
              <a:miter lim="800000"/>
              <a:headEnd/>
              <a:tailEnd/>
            </a:ln>
          </p:spPr>
        </p:pic>
        <p:cxnSp>
          <p:nvCxnSpPr>
            <p:cNvPr id="12" name="Straight Connector 11"/>
            <p:cNvCxnSpPr/>
            <p:nvPr/>
          </p:nvCxnSpPr>
          <p:spPr>
            <a:xfrm>
              <a:off x="1413164" y="3740729"/>
              <a:ext cx="0" cy="237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411189" y="3869379"/>
              <a:ext cx="0" cy="237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337479" y="4046828"/>
              <a:ext cx="1433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367050" y="4110518"/>
              <a:ext cx="864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5130800" y="1448485"/>
            <a:ext cx="3504662" cy="2892028"/>
            <a:chOff x="5130800" y="1448485"/>
            <a:chExt cx="3504662" cy="2892028"/>
          </a:xfrm>
        </p:grpSpPr>
        <p:pic>
          <p:nvPicPr>
            <p:cNvPr id="311298" name="Picture 2"/>
            <p:cNvPicPr>
              <a:picLocks noChangeAspect="1" noChangeArrowheads="1"/>
            </p:cNvPicPr>
            <p:nvPr/>
          </p:nvPicPr>
          <p:blipFill>
            <a:blip r:embed="rId5" cstate="print"/>
            <a:srcRect/>
            <a:stretch>
              <a:fillRect/>
            </a:stretch>
          </p:blipFill>
          <p:spPr bwMode="auto">
            <a:xfrm>
              <a:off x="5330287" y="1448485"/>
              <a:ext cx="3305175" cy="2892028"/>
            </a:xfrm>
            <a:prstGeom prst="rect">
              <a:avLst/>
            </a:prstGeom>
            <a:noFill/>
            <a:ln w="9525">
              <a:noFill/>
              <a:miter lim="800000"/>
              <a:headEnd/>
              <a:tailEnd/>
            </a:ln>
          </p:spPr>
        </p:pic>
        <p:graphicFrame>
          <p:nvGraphicFramePr>
            <p:cNvPr id="18" name="Object 28"/>
            <p:cNvGraphicFramePr>
              <a:graphicFrameLocks noChangeAspect="1"/>
            </p:cNvGraphicFramePr>
            <p:nvPr/>
          </p:nvGraphicFramePr>
          <p:xfrm>
            <a:off x="7861300" y="2082800"/>
            <a:ext cx="201613" cy="342900"/>
          </p:xfrm>
          <a:graphic>
            <a:graphicData uri="http://schemas.openxmlformats.org/presentationml/2006/ole">
              <mc:AlternateContent xmlns:mc="http://schemas.openxmlformats.org/markup-compatibility/2006">
                <mc:Choice xmlns:v="urn:schemas-microsoft-com:vml" Requires="v">
                  <p:oleObj spid="_x0000_s366873" name="Equation" r:id="rId6" imgW="164880" imgH="228600" progId="Equation.DSMT4">
                    <p:embed/>
                  </p:oleObj>
                </mc:Choice>
                <mc:Fallback>
                  <p:oleObj name="Equation" r:id="rId6" imgW="164880" imgH="228600" progId="Equation.DSMT4">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1300" y="2082800"/>
                          <a:ext cx="2016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28"/>
            <p:cNvGraphicFramePr>
              <a:graphicFrameLocks noChangeAspect="1"/>
            </p:cNvGraphicFramePr>
            <p:nvPr/>
          </p:nvGraphicFramePr>
          <p:xfrm>
            <a:off x="6653213" y="2130425"/>
            <a:ext cx="139700" cy="266700"/>
          </p:xfrm>
          <a:graphic>
            <a:graphicData uri="http://schemas.openxmlformats.org/presentationml/2006/ole">
              <mc:AlternateContent xmlns:mc="http://schemas.openxmlformats.org/markup-compatibility/2006">
                <mc:Choice xmlns:v="urn:schemas-microsoft-com:vml" Requires="v">
                  <p:oleObj spid="_x0000_s366874" name="Equation" r:id="rId8" imgW="114120" imgH="177480" progId="Equation.DSMT4">
                    <p:embed/>
                  </p:oleObj>
                </mc:Choice>
                <mc:Fallback>
                  <p:oleObj name="Equation" r:id="rId8" imgW="114120" imgH="177480" progId="Equation.DSMT4">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3213" y="2130425"/>
                          <a:ext cx="1397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595" name="Object 3"/>
            <p:cNvGraphicFramePr>
              <a:graphicFrameLocks noChangeAspect="1"/>
            </p:cNvGraphicFramePr>
            <p:nvPr/>
          </p:nvGraphicFramePr>
          <p:xfrm>
            <a:off x="8385175" y="3673475"/>
            <a:ext cx="201613" cy="342900"/>
          </p:xfrm>
          <a:graphic>
            <a:graphicData uri="http://schemas.openxmlformats.org/presentationml/2006/ole">
              <mc:AlternateContent xmlns:mc="http://schemas.openxmlformats.org/markup-compatibility/2006">
                <mc:Choice xmlns:v="urn:schemas-microsoft-com:vml" Requires="v">
                  <p:oleObj spid="_x0000_s366875" name="Equation" r:id="rId10" imgW="164880" imgH="228600" progId="Equation.DSMT4">
                    <p:embed/>
                  </p:oleObj>
                </mc:Choice>
                <mc:Fallback>
                  <p:oleObj name="Equation" r:id="rId10" imgW="16488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5175" y="3673475"/>
                          <a:ext cx="2016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596" name="Object 4"/>
            <p:cNvGraphicFramePr>
              <a:graphicFrameLocks noChangeAspect="1"/>
            </p:cNvGraphicFramePr>
            <p:nvPr/>
          </p:nvGraphicFramePr>
          <p:xfrm>
            <a:off x="5130800" y="3644900"/>
            <a:ext cx="309563" cy="342900"/>
          </p:xfrm>
          <a:graphic>
            <a:graphicData uri="http://schemas.openxmlformats.org/presentationml/2006/ole">
              <mc:AlternateContent xmlns:mc="http://schemas.openxmlformats.org/markup-compatibility/2006">
                <mc:Choice xmlns:v="urn:schemas-microsoft-com:vml" Requires="v">
                  <p:oleObj spid="_x0000_s366876" name="Equation" r:id="rId11" imgW="253800" imgH="228600" progId="Equation.DSMT4">
                    <p:embed/>
                  </p:oleObj>
                </mc:Choice>
                <mc:Fallback>
                  <p:oleObj name="Equation" r:id="rId11" imgW="253800" imgH="228600" progId="Equation.DSMT4">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30800" y="3644900"/>
                          <a:ext cx="30956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1" name="Straight Arrow Connector 20"/>
            <p:cNvCxnSpPr/>
            <p:nvPr/>
          </p:nvCxnSpPr>
          <p:spPr>
            <a:xfrm rot="16200000" flipH="1">
              <a:off x="7389051" y="2277343"/>
              <a:ext cx="403761" cy="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2" name="Object 28"/>
            <p:cNvGraphicFramePr>
              <a:graphicFrameLocks noChangeAspect="1"/>
            </p:cNvGraphicFramePr>
            <p:nvPr/>
          </p:nvGraphicFramePr>
          <p:xfrm>
            <a:off x="7346950" y="1987550"/>
            <a:ext cx="201613" cy="342900"/>
          </p:xfrm>
          <a:graphic>
            <a:graphicData uri="http://schemas.openxmlformats.org/presentationml/2006/ole">
              <mc:AlternateContent xmlns:mc="http://schemas.openxmlformats.org/markup-compatibility/2006">
                <mc:Choice xmlns:v="urn:schemas-microsoft-com:vml" Requires="v">
                  <p:oleObj spid="_x0000_s366877" name="Equation" r:id="rId13" imgW="164880" imgH="228600" progId="Equation.DSMT4">
                    <p:embed/>
                  </p:oleObj>
                </mc:Choice>
                <mc:Fallback>
                  <p:oleObj name="Equation" r:id="rId13" imgW="164880" imgH="228600" progId="Equation.DSMT4">
                    <p:embed/>
                    <p:pic>
                      <p:nvPicPr>
                        <p:cNvPr id="0"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46950" y="1987550"/>
                          <a:ext cx="2016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3" name="Straight Arrow Connector 22"/>
            <p:cNvCxnSpPr/>
            <p:nvPr/>
          </p:nvCxnSpPr>
          <p:spPr>
            <a:xfrm rot="5400000" flipH="1" flipV="1">
              <a:off x="6798502" y="2296393"/>
              <a:ext cx="403761" cy="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366598" name="Object 6"/>
            <p:cNvGraphicFramePr>
              <a:graphicFrameLocks noChangeAspect="1"/>
            </p:cNvGraphicFramePr>
            <p:nvPr/>
          </p:nvGraphicFramePr>
          <p:xfrm>
            <a:off x="7051675" y="2235200"/>
            <a:ext cx="201613" cy="342900"/>
          </p:xfrm>
          <a:graphic>
            <a:graphicData uri="http://schemas.openxmlformats.org/presentationml/2006/ole">
              <mc:AlternateContent xmlns:mc="http://schemas.openxmlformats.org/markup-compatibility/2006">
                <mc:Choice xmlns:v="urn:schemas-microsoft-com:vml" Requires="v">
                  <p:oleObj spid="_x0000_s366878" name="Equation" r:id="rId15" imgW="164880" imgH="228600" progId="Equation.DSMT4">
                    <p:embed/>
                  </p:oleObj>
                </mc:Choice>
                <mc:Fallback>
                  <p:oleObj name="Equation" r:id="rId15" imgW="164880" imgH="22860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51675" y="2235200"/>
                          <a:ext cx="2016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4" name="Straight Arrow Connector 23"/>
            <p:cNvCxnSpPr/>
            <p:nvPr/>
          </p:nvCxnSpPr>
          <p:spPr>
            <a:xfrm rot="16200000" flipH="1">
              <a:off x="7893876" y="3648944"/>
              <a:ext cx="403761" cy="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366599" name="Object 7"/>
            <p:cNvGraphicFramePr>
              <a:graphicFrameLocks noChangeAspect="1"/>
            </p:cNvGraphicFramePr>
            <p:nvPr/>
          </p:nvGraphicFramePr>
          <p:xfrm>
            <a:off x="7631113" y="3825875"/>
            <a:ext cx="434975" cy="342900"/>
          </p:xfrm>
          <a:graphic>
            <a:graphicData uri="http://schemas.openxmlformats.org/presentationml/2006/ole">
              <mc:AlternateContent xmlns:mc="http://schemas.openxmlformats.org/markup-compatibility/2006">
                <mc:Choice xmlns:v="urn:schemas-microsoft-com:vml" Requires="v">
                  <p:oleObj spid="_x0000_s366879" name="Equation" r:id="rId16" imgW="355320" imgH="228600" progId="Equation.DSMT4">
                    <p:embed/>
                  </p:oleObj>
                </mc:Choice>
                <mc:Fallback>
                  <p:oleObj name="Equation" r:id="rId16" imgW="355320" imgH="228600" progId="Equation.DSMT4">
                    <p:embed/>
                    <p:pic>
                      <p:nvPicPr>
                        <p:cNvPr id="0" name="Picture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31113" y="3825875"/>
                          <a:ext cx="4349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5" name="Straight Arrow Connector 24"/>
            <p:cNvCxnSpPr/>
            <p:nvPr/>
          </p:nvCxnSpPr>
          <p:spPr>
            <a:xfrm flipH="1">
              <a:off x="7128782" y="2967989"/>
              <a:ext cx="403761" cy="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366600" name="Object 8"/>
            <p:cNvGraphicFramePr>
              <a:graphicFrameLocks noChangeAspect="1"/>
            </p:cNvGraphicFramePr>
            <p:nvPr/>
          </p:nvGraphicFramePr>
          <p:xfrm>
            <a:off x="7135813" y="2568575"/>
            <a:ext cx="434975" cy="342900"/>
          </p:xfrm>
          <a:graphic>
            <a:graphicData uri="http://schemas.openxmlformats.org/presentationml/2006/ole">
              <mc:AlternateContent xmlns:mc="http://schemas.openxmlformats.org/markup-compatibility/2006">
                <mc:Choice xmlns:v="urn:schemas-microsoft-com:vml" Requires="v">
                  <p:oleObj spid="_x0000_s366880" name="Equation" r:id="rId18" imgW="355320" imgH="228600" progId="Equation.DSMT4">
                    <p:embed/>
                  </p:oleObj>
                </mc:Choice>
                <mc:Fallback>
                  <p:oleObj name="Equation" r:id="rId18" imgW="355320" imgH="228600" progId="Equation.DSMT4">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35813" y="2568575"/>
                          <a:ext cx="4349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7" name="Straight Arrow Connector 26"/>
            <p:cNvCxnSpPr/>
            <p:nvPr/>
          </p:nvCxnSpPr>
          <p:spPr>
            <a:xfrm>
              <a:off x="6309632" y="2963513"/>
              <a:ext cx="403761" cy="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366601" name="Object 9"/>
            <p:cNvGraphicFramePr>
              <a:graphicFrameLocks noChangeAspect="1"/>
            </p:cNvGraphicFramePr>
            <p:nvPr/>
          </p:nvGraphicFramePr>
          <p:xfrm>
            <a:off x="6307138" y="2540000"/>
            <a:ext cx="434975" cy="342900"/>
          </p:xfrm>
          <a:graphic>
            <a:graphicData uri="http://schemas.openxmlformats.org/presentationml/2006/ole">
              <mc:AlternateContent xmlns:mc="http://schemas.openxmlformats.org/markup-compatibility/2006">
                <mc:Choice xmlns:v="urn:schemas-microsoft-com:vml" Requires="v">
                  <p:oleObj spid="_x0000_s366881" name="Equation" r:id="rId19" imgW="355320" imgH="228600" progId="Equation.DSMT4">
                    <p:embed/>
                  </p:oleObj>
                </mc:Choice>
                <mc:Fallback>
                  <p:oleObj name="Equation" r:id="rId19" imgW="355320" imgH="2286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07138" y="2540000"/>
                          <a:ext cx="4349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2" name="Straight Arrow Connector 31"/>
            <p:cNvCxnSpPr/>
            <p:nvPr/>
          </p:nvCxnSpPr>
          <p:spPr>
            <a:xfrm rot="5400000" flipH="1" flipV="1">
              <a:off x="5493578" y="3467971"/>
              <a:ext cx="403761" cy="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366602" name="Object 10"/>
            <p:cNvGraphicFramePr>
              <a:graphicFrameLocks noChangeAspect="1"/>
            </p:cNvGraphicFramePr>
            <p:nvPr/>
          </p:nvGraphicFramePr>
          <p:xfrm>
            <a:off x="5830888" y="3521075"/>
            <a:ext cx="434975" cy="342900"/>
          </p:xfrm>
          <a:graphic>
            <a:graphicData uri="http://schemas.openxmlformats.org/presentationml/2006/ole">
              <mc:AlternateContent xmlns:mc="http://schemas.openxmlformats.org/markup-compatibility/2006">
                <mc:Choice xmlns:v="urn:schemas-microsoft-com:vml" Requires="v">
                  <p:oleObj spid="_x0000_s366882" name="Equation" r:id="rId20" imgW="355320" imgH="228600" progId="Equation.DSMT4">
                    <p:embed/>
                  </p:oleObj>
                </mc:Choice>
                <mc:Fallback>
                  <p:oleObj name="Equation" r:id="rId20" imgW="355320" imgH="2286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30888" y="3521075"/>
                          <a:ext cx="4349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17</a:t>
            </a:fld>
            <a:endParaRPr lang="en-US"/>
          </a:p>
        </p:txBody>
      </p:sp>
      <p:sp>
        <p:nvSpPr>
          <p:cNvPr id="14" name="Text Box 199"/>
          <p:cNvSpPr txBox="1">
            <a:spLocks noChangeArrowheads="1"/>
          </p:cNvSpPr>
          <p:nvPr/>
        </p:nvSpPr>
        <p:spPr bwMode="auto">
          <a:xfrm>
            <a:off x="261938" y="922338"/>
            <a:ext cx="8408987" cy="400110"/>
          </a:xfrm>
          <a:prstGeom prst="rect">
            <a:avLst/>
          </a:prstGeom>
          <a:noFill/>
          <a:ln w="9525">
            <a:noFill/>
            <a:miter lim="800000"/>
            <a:headEnd/>
            <a:tailEnd/>
          </a:ln>
        </p:spPr>
        <p:txBody>
          <a:bodyPr>
            <a:spAutoFit/>
          </a:bodyPr>
          <a:lstStyle/>
          <a:p>
            <a:pPr algn="ctr"/>
            <a:r>
              <a:rPr lang="en-US" sz="2000" b="0" dirty="0" smtClean="0">
                <a:solidFill>
                  <a:srgbClr val="0000FF"/>
                </a:solidFill>
                <a:latin typeface="Arial" pitchFamily="34" charset="0"/>
                <a:cs typeface="Arial" pitchFamily="34" charset="0"/>
              </a:rPr>
              <a:t>Here is a more exotic type of 4:1 impedance transforming </a:t>
            </a:r>
            <a:r>
              <a:rPr lang="en-US" sz="2000" b="0" dirty="0" err="1" smtClean="0">
                <a:solidFill>
                  <a:srgbClr val="0000FF"/>
                </a:solidFill>
                <a:latin typeface="Arial" pitchFamily="34" charset="0"/>
                <a:cs typeface="Arial" pitchFamily="34" charset="0"/>
              </a:rPr>
              <a:t>balun</a:t>
            </a:r>
            <a:r>
              <a:rPr lang="en-US" sz="2000" b="0" dirty="0" smtClean="0">
                <a:solidFill>
                  <a:srgbClr val="0000FF"/>
                </a:solidFill>
                <a:latin typeface="Arial" pitchFamily="34" charset="0"/>
                <a:cs typeface="Arial" pitchFamily="34" charset="0"/>
              </a:rPr>
              <a:t>.</a:t>
            </a:r>
            <a:endParaRPr lang="en-US" sz="2000" b="0" dirty="0">
              <a:solidFill>
                <a:srgbClr val="0000FF"/>
              </a:solidFill>
              <a:latin typeface="Arial" pitchFamily="34" charset="0"/>
              <a:cs typeface="Arial" pitchFamily="34" charset="0"/>
            </a:endParaRPr>
          </a:p>
        </p:txBody>
      </p:sp>
      <p:sp>
        <p:nvSpPr>
          <p:cNvPr id="29" name="TextBox 28"/>
          <p:cNvSpPr txBox="1"/>
          <p:nvPr/>
        </p:nvSpPr>
        <p:spPr>
          <a:xfrm>
            <a:off x="1524354" y="5517699"/>
            <a:ext cx="6263253" cy="646331"/>
          </a:xfrm>
          <a:prstGeom prst="rect">
            <a:avLst/>
          </a:prstGeom>
          <a:noFill/>
          <a:ln>
            <a:solidFill>
              <a:schemeClr val="tx1"/>
            </a:solidFill>
          </a:ln>
        </p:spPr>
        <p:txBody>
          <a:bodyPr wrap="none" rtlCol="0">
            <a:spAutoFit/>
          </a:bodyPr>
          <a:lstStyle/>
          <a:p>
            <a:pPr algn="ctr"/>
            <a:r>
              <a:rPr lang="en-US" b="0" dirty="0" smtClean="0"/>
              <a:t>This </a:t>
            </a:r>
            <a:r>
              <a:rPr lang="en-US" b="0" dirty="0" err="1" smtClean="0"/>
              <a:t>balun</a:t>
            </a:r>
            <a:r>
              <a:rPr lang="en-US" b="0" dirty="0" smtClean="0"/>
              <a:t> uses </a:t>
            </a:r>
            <a:r>
              <a:rPr lang="en-US" b="0" u="sng" dirty="0" smtClean="0"/>
              <a:t>two</a:t>
            </a:r>
            <a:r>
              <a:rPr lang="en-US" b="0" dirty="0" smtClean="0"/>
              <a:t> 1:1 transformers to achieve symmetric </a:t>
            </a:r>
          </a:p>
          <a:p>
            <a:pPr algn="ctr"/>
            <a:r>
              <a:rPr lang="en-US" b="0" dirty="0" smtClean="0"/>
              <a:t>(and ungrounded) output voltages.</a:t>
            </a:r>
            <a:endParaRPr lang="en-US" b="0" dirty="0"/>
          </a:p>
        </p:txBody>
      </p:sp>
      <p:sp>
        <p:nvSpPr>
          <p:cNvPr id="30" name="TextBox 29"/>
          <p:cNvSpPr txBox="1"/>
          <p:nvPr/>
        </p:nvSpPr>
        <p:spPr>
          <a:xfrm>
            <a:off x="3422818" y="1573420"/>
            <a:ext cx="2069797" cy="369332"/>
          </a:xfrm>
          <a:prstGeom prst="rect">
            <a:avLst/>
          </a:prstGeom>
          <a:noFill/>
        </p:spPr>
        <p:txBody>
          <a:bodyPr wrap="none" rtlCol="0">
            <a:spAutoFit/>
          </a:bodyPr>
          <a:lstStyle/>
          <a:p>
            <a:r>
              <a:rPr lang="en-US" dirty="0" smtClean="0"/>
              <a:t>“</a:t>
            </a:r>
            <a:r>
              <a:rPr lang="en-US" dirty="0" err="1" smtClean="0"/>
              <a:t>Guanella</a:t>
            </a:r>
            <a:r>
              <a:rPr lang="en-US" dirty="0" smtClean="0"/>
              <a:t> </a:t>
            </a:r>
            <a:r>
              <a:rPr lang="en-US" dirty="0" err="1" smtClean="0"/>
              <a:t>balun</a:t>
            </a:r>
            <a:r>
              <a:rPr lang="en-US" dirty="0" smtClean="0"/>
              <a:t>”</a:t>
            </a:r>
            <a:endParaRPr lang="en-US" dirty="0"/>
          </a:p>
        </p:txBody>
      </p:sp>
      <p:pic>
        <p:nvPicPr>
          <p:cNvPr id="105474" name="Picture 2" descr="http://cdn.instructables.com/FZ5/OFW2/H3Z3TWY0/FZ5OFW2H3Z3TWY0.LARGE.jpg"/>
          <p:cNvPicPr>
            <a:picLocks noChangeAspect="1" noChangeArrowheads="1"/>
          </p:cNvPicPr>
          <p:nvPr/>
        </p:nvPicPr>
        <p:blipFill>
          <a:blip r:embed="rId4" cstate="print"/>
          <a:srcRect/>
          <a:stretch>
            <a:fillRect/>
          </a:stretch>
        </p:blipFill>
        <p:spPr bwMode="auto">
          <a:xfrm>
            <a:off x="1213057" y="2669267"/>
            <a:ext cx="6574550" cy="2167205"/>
          </a:xfrm>
          <a:prstGeom prst="rect">
            <a:avLst/>
          </a:prstGeom>
          <a:noFill/>
        </p:spPr>
      </p:pic>
      <p:cxnSp>
        <p:nvCxnSpPr>
          <p:cNvPr id="24" name="Straight Arrow Connector 23"/>
          <p:cNvCxnSpPr/>
          <p:nvPr/>
        </p:nvCxnSpPr>
        <p:spPr>
          <a:xfrm>
            <a:off x="2313338" y="3482687"/>
            <a:ext cx="403761" cy="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145105" y="3943846"/>
            <a:ext cx="403761" cy="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995182" y="2744438"/>
            <a:ext cx="403761" cy="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16200000" flipH="1">
            <a:off x="5788850" y="3953743"/>
            <a:ext cx="403761" cy="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446437" y="3387684"/>
            <a:ext cx="878774" cy="166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54305" name="Object 28"/>
          <p:cNvGraphicFramePr>
            <a:graphicFrameLocks noChangeAspect="1"/>
          </p:cNvGraphicFramePr>
          <p:nvPr/>
        </p:nvGraphicFramePr>
        <p:xfrm>
          <a:off x="6003925" y="2482850"/>
          <a:ext cx="201613" cy="342900"/>
        </p:xfrm>
        <a:graphic>
          <a:graphicData uri="http://schemas.openxmlformats.org/presentationml/2006/ole">
            <mc:AlternateContent xmlns:mc="http://schemas.openxmlformats.org/markup-compatibility/2006">
              <mc:Choice xmlns:v="urn:schemas-microsoft-com:vml" Requires="v">
                <p:oleObj spid="_x0000_s354837" name="Equation" r:id="rId5" imgW="164880" imgH="228600" progId="Equation.DSMT4">
                  <p:embed/>
                </p:oleObj>
              </mc:Choice>
              <mc:Fallback>
                <p:oleObj name="Equation" r:id="rId5" imgW="164880" imgH="228600" progId="Equation.DSMT4">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3925" y="2482850"/>
                        <a:ext cx="2016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06" name="Object 28"/>
          <p:cNvGraphicFramePr>
            <a:graphicFrameLocks noChangeAspect="1"/>
          </p:cNvGraphicFramePr>
          <p:nvPr/>
        </p:nvGraphicFramePr>
        <p:xfrm>
          <a:off x="5949950" y="3197225"/>
          <a:ext cx="311150" cy="342900"/>
        </p:xfrm>
        <a:graphic>
          <a:graphicData uri="http://schemas.openxmlformats.org/presentationml/2006/ole">
            <mc:AlternateContent xmlns:mc="http://schemas.openxmlformats.org/markup-compatibility/2006">
              <mc:Choice xmlns:v="urn:schemas-microsoft-com:vml" Requires="v">
                <p:oleObj spid="_x0000_s354838" name="Equation" r:id="rId7" imgW="253800" imgH="228600" progId="Equation.DSMT4">
                  <p:embed/>
                </p:oleObj>
              </mc:Choice>
              <mc:Fallback>
                <p:oleObj name="Equation" r:id="rId7" imgW="253800" imgH="22860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9950" y="3197225"/>
                        <a:ext cx="3111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07" name="Object 28"/>
          <p:cNvGraphicFramePr>
            <a:graphicFrameLocks noChangeAspect="1"/>
          </p:cNvGraphicFramePr>
          <p:nvPr/>
        </p:nvGraphicFramePr>
        <p:xfrm>
          <a:off x="3127375" y="2501900"/>
          <a:ext cx="201613" cy="342900"/>
        </p:xfrm>
        <a:graphic>
          <a:graphicData uri="http://schemas.openxmlformats.org/presentationml/2006/ole">
            <mc:AlternateContent xmlns:mc="http://schemas.openxmlformats.org/markup-compatibility/2006">
              <mc:Choice xmlns:v="urn:schemas-microsoft-com:vml" Requires="v">
                <p:oleObj spid="_x0000_s354839" name="Equation" r:id="rId9" imgW="164880" imgH="228600" progId="Equation.DSMT4">
                  <p:embed/>
                </p:oleObj>
              </mc:Choice>
              <mc:Fallback>
                <p:oleObj name="Equation" r:id="rId9" imgW="16488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7375" y="2501900"/>
                        <a:ext cx="2016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08" name="Object 28"/>
          <p:cNvGraphicFramePr>
            <a:graphicFrameLocks noChangeAspect="1"/>
          </p:cNvGraphicFramePr>
          <p:nvPr/>
        </p:nvGraphicFramePr>
        <p:xfrm>
          <a:off x="1146175" y="3178175"/>
          <a:ext cx="201613" cy="342900"/>
        </p:xfrm>
        <a:graphic>
          <a:graphicData uri="http://schemas.openxmlformats.org/presentationml/2006/ole">
            <mc:AlternateContent xmlns:mc="http://schemas.openxmlformats.org/markup-compatibility/2006">
              <mc:Choice xmlns:v="urn:schemas-microsoft-com:vml" Requires="v">
                <p:oleObj spid="_x0000_s354840" name="Equation" r:id="rId10" imgW="164880" imgH="228600" progId="Equation.DSMT4">
                  <p:embed/>
                </p:oleObj>
              </mc:Choice>
              <mc:Fallback>
                <p:oleObj name="Equation" r:id="rId10" imgW="164880" imgH="228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6175" y="3178175"/>
                        <a:ext cx="2016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09" name="Object 28"/>
          <p:cNvGraphicFramePr>
            <a:graphicFrameLocks noChangeAspect="1"/>
          </p:cNvGraphicFramePr>
          <p:nvPr/>
        </p:nvGraphicFramePr>
        <p:xfrm>
          <a:off x="3222625" y="3473450"/>
          <a:ext cx="201613" cy="342900"/>
        </p:xfrm>
        <a:graphic>
          <a:graphicData uri="http://schemas.openxmlformats.org/presentationml/2006/ole">
            <mc:AlternateContent xmlns:mc="http://schemas.openxmlformats.org/markup-compatibility/2006">
              <mc:Choice xmlns:v="urn:schemas-microsoft-com:vml" Requires="v">
                <p:oleObj spid="_x0000_s354841" name="Equation" r:id="rId11" imgW="164880" imgH="228600" progId="Equation.DSMT4">
                  <p:embed/>
                </p:oleObj>
              </mc:Choice>
              <mc:Fallback>
                <p:oleObj name="Equation" r:id="rId11" imgW="164880" imgH="2286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25" y="3473450"/>
                        <a:ext cx="2016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10" name="Object 28"/>
          <p:cNvGraphicFramePr>
            <a:graphicFrameLocks noChangeAspect="1"/>
          </p:cNvGraphicFramePr>
          <p:nvPr/>
        </p:nvGraphicFramePr>
        <p:xfrm>
          <a:off x="4549775" y="4244975"/>
          <a:ext cx="311150" cy="342900"/>
        </p:xfrm>
        <a:graphic>
          <a:graphicData uri="http://schemas.openxmlformats.org/presentationml/2006/ole">
            <mc:AlternateContent xmlns:mc="http://schemas.openxmlformats.org/markup-compatibility/2006">
              <mc:Choice xmlns:v="urn:schemas-microsoft-com:vml" Requires="v">
                <p:oleObj spid="_x0000_s354842" name="Equation" r:id="rId12" imgW="253800" imgH="228600" progId="Equation.DSMT4">
                  <p:embed/>
                </p:oleObj>
              </mc:Choice>
              <mc:Fallback>
                <p:oleObj name="Equation" r:id="rId12" imgW="253800" imgH="22860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49775" y="4244975"/>
                        <a:ext cx="3111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11" name="Object 28"/>
          <p:cNvGraphicFramePr>
            <a:graphicFrameLocks noChangeAspect="1"/>
          </p:cNvGraphicFramePr>
          <p:nvPr/>
        </p:nvGraphicFramePr>
        <p:xfrm>
          <a:off x="4859338" y="2301875"/>
          <a:ext cx="433387" cy="342900"/>
        </p:xfrm>
        <a:graphic>
          <a:graphicData uri="http://schemas.openxmlformats.org/presentationml/2006/ole">
            <mc:AlternateContent xmlns:mc="http://schemas.openxmlformats.org/markup-compatibility/2006">
              <mc:Choice xmlns:v="urn:schemas-microsoft-com:vml" Requires="v">
                <p:oleObj spid="_x0000_s354843" name="Equation" r:id="rId13" imgW="355320" imgH="228600" progId="Equation.DSMT4">
                  <p:embed/>
                </p:oleObj>
              </mc:Choice>
              <mc:Fallback>
                <p:oleObj name="Equation" r:id="rId13" imgW="355320" imgH="2286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59338" y="2301875"/>
                        <a:ext cx="433387"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12" name="Object 28"/>
          <p:cNvGraphicFramePr>
            <a:graphicFrameLocks noChangeAspect="1"/>
          </p:cNvGraphicFramePr>
          <p:nvPr/>
        </p:nvGraphicFramePr>
        <p:xfrm>
          <a:off x="6116638" y="3759200"/>
          <a:ext cx="433387" cy="342900"/>
        </p:xfrm>
        <a:graphic>
          <a:graphicData uri="http://schemas.openxmlformats.org/presentationml/2006/ole">
            <mc:AlternateContent xmlns:mc="http://schemas.openxmlformats.org/markup-compatibility/2006">
              <mc:Choice xmlns:v="urn:schemas-microsoft-com:vml" Requires="v">
                <p:oleObj spid="_x0000_s354844" name="Equation" r:id="rId15" imgW="355320" imgH="228600" progId="Equation.DSMT4">
                  <p:embed/>
                </p:oleObj>
              </mc:Choice>
              <mc:Fallback>
                <p:oleObj name="Equation" r:id="rId15" imgW="355320" imgH="22860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16638" y="3759200"/>
                        <a:ext cx="433387"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13" name="Object 28"/>
          <p:cNvGraphicFramePr>
            <a:graphicFrameLocks noChangeAspect="1"/>
          </p:cNvGraphicFramePr>
          <p:nvPr/>
        </p:nvGraphicFramePr>
        <p:xfrm>
          <a:off x="2536825" y="3054350"/>
          <a:ext cx="201613" cy="342900"/>
        </p:xfrm>
        <a:graphic>
          <a:graphicData uri="http://schemas.openxmlformats.org/presentationml/2006/ole">
            <mc:AlternateContent xmlns:mc="http://schemas.openxmlformats.org/markup-compatibility/2006">
              <mc:Choice xmlns:v="urn:schemas-microsoft-com:vml" Requires="v">
                <p:oleObj spid="_x0000_s354845" name="Equation" r:id="rId16" imgW="164880" imgH="228600" progId="Equation.DSMT4">
                  <p:embed/>
                </p:oleObj>
              </mc:Choice>
              <mc:Fallback>
                <p:oleObj name="Equation" r:id="rId16" imgW="164880" imgH="228600" progId="Equation.DSMT4">
                  <p:embed/>
                  <p:pic>
                    <p:nvPicPr>
                      <p:cNvPr id="0"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36825" y="3054350"/>
                        <a:ext cx="2016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14" name="Object 28"/>
          <p:cNvGraphicFramePr>
            <a:graphicFrameLocks noChangeAspect="1"/>
          </p:cNvGraphicFramePr>
          <p:nvPr/>
        </p:nvGraphicFramePr>
        <p:xfrm>
          <a:off x="1879600" y="3844925"/>
          <a:ext cx="201613" cy="342900"/>
        </p:xfrm>
        <a:graphic>
          <a:graphicData uri="http://schemas.openxmlformats.org/presentationml/2006/ole">
            <mc:AlternateContent xmlns:mc="http://schemas.openxmlformats.org/markup-compatibility/2006">
              <mc:Choice xmlns:v="urn:schemas-microsoft-com:vml" Requires="v">
                <p:oleObj spid="_x0000_s354846" name="Equation" r:id="rId18" imgW="164880" imgH="228600" progId="Equation.DSMT4">
                  <p:embed/>
                </p:oleObj>
              </mc:Choice>
              <mc:Fallback>
                <p:oleObj name="Equation" r:id="rId18" imgW="164880" imgH="22860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79600" y="3844925"/>
                        <a:ext cx="2016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15" name="Object 28"/>
          <p:cNvGraphicFramePr>
            <a:graphicFrameLocks noChangeAspect="1"/>
          </p:cNvGraphicFramePr>
          <p:nvPr/>
        </p:nvGraphicFramePr>
        <p:xfrm>
          <a:off x="3071813" y="4206875"/>
          <a:ext cx="139700" cy="266700"/>
        </p:xfrm>
        <a:graphic>
          <a:graphicData uri="http://schemas.openxmlformats.org/presentationml/2006/ole">
            <mc:AlternateContent xmlns:mc="http://schemas.openxmlformats.org/markup-compatibility/2006">
              <mc:Choice xmlns:v="urn:schemas-microsoft-com:vml" Requires="v">
                <p:oleObj spid="_x0000_s354847" name="Equation" r:id="rId19" imgW="114120" imgH="177480" progId="Equation.DSMT4">
                  <p:embed/>
                </p:oleObj>
              </mc:Choice>
              <mc:Fallback>
                <p:oleObj name="Equation" r:id="rId19" imgW="114120" imgH="177480" progId="Equation.DSMT4">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071813" y="4206875"/>
                        <a:ext cx="1397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16" name="Object 28"/>
          <p:cNvGraphicFramePr>
            <a:graphicFrameLocks noChangeAspect="1"/>
          </p:cNvGraphicFramePr>
          <p:nvPr/>
        </p:nvGraphicFramePr>
        <p:xfrm>
          <a:off x="2452688" y="4178300"/>
          <a:ext cx="139700" cy="266700"/>
        </p:xfrm>
        <a:graphic>
          <a:graphicData uri="http://schemas.openxmlformats.org/presentationml/2006/ole">
            <mc:AlternateContent xmlns:mc="http://schemas.openxmlformats.org/markup-compatibility/2006">
              <mc:Choice xmlns:v="urn:schemas-microsoft-com:vml" Requires="v">
                <p:oleObj spid="_x0000_s354848" name="Equation" r:id="rId21" imgW="114120" imgH="177480" progId="Equation.DSMT4">
                  <p:embed/>
                </p:oleObj>
              </mc:Choice>
              <mc:Fallback>
                <p:oleObj name="Equation" r:id="rId21" imgW="114120" imgH="177480" progId="Equation.DSMT4">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52688" y="4178300"/>
                        <a:ext cx="1397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17" name="Object 28"/>
          <p:cNvGraphicFramePr>
            <a:graphicFrameLocks noChangeAspect="1"/>
          </p:cNvGraphicFramePr>
          <p:nvPr/>
        </p:nvGraphicFramePr>
        <p:xfrm>
          <a:off x="4729163" y="3292475"/>
          <a:ext cx="139700" cy="266700"/>
        </p:xfrm>
        <a:graphic>
          <a:graphicData uri="http://schemas.openxmlformats.org/presentationml/2006/ole">
            <mc:AlternateContent xmlns:mc="http://schemas.openxmlformats.org/markup-compatibility/2006">
              <mc:Choice xmlns:v="urn:schemas-microsoft-com:vml" Requires="v">
                <p:oleObj spid="_x0000_s354849" name="Equation" r:id="rId22" imgW="114120" imgH="177480" progId="Equation.DSMT4">
                  <p:embed/>
                </p:oleObj>
              </mc:Choice>
              <mc:Fallback>
                <p:oleObj name="Equation" r:id="rId22" imgW="114120" imgH="177480" progId="Equation.DSMT4">
                  <p:embed/>
                  <p:pic>
                    <p:nvPicPr>
                      <p:cNvPr id="0" name="Picture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29163" y="3292475"/>
                        <a:ext cx="1397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18" name="Object 28"/>
          <p:cNvGraphicFramePr>
            <a:graphicFrameLocks noChangeAspect="1"/>
          </p:cNvGraphicFramePr>
          <p:nvPr/>
        </p:nvGraphicFramePr>
        <p:xfrm>
          <a:off x="4833938" y="3559175"/>
          <a:ext cx="139700" cy="266700"/>
        </p:xfrm>
        <a:graphic>
          <a:graphicData uri="http://schemas.openxmlformats.org/presentationml/2006/ole">
            <mc:AlternateContent xmlns:mc="http://schemas.openxmlformats.org/markup-compatibility/2006">
              <mc:Choice xmlns:v="urn:schemas-microsoft-com:vml" Requires="v">
                <p:oleObj spid="_x0000_s354850" name="Equation" r:id="rId23" imgW="114120" imgH="177480" progId="Equation.DSMT4">
                  <p:embed/>
                </p:oleObj>
              </mc:Choice>
              <mc:Fallback>
                <p:oleObj name="Equation" r:id="rId23" imgW="114120" imgH="177480" progId="Equation.DSMT4">
                  <p:embed/>
                  <p:pic>
                    <p:nvPicPr>
                      <p:cNvPr id="0" name="Picture 1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33938" y="3559175"/>
                        <a:ext cx="1397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19" name="Object 28"/>
          <p:cNvGraphicFramePr>
            <a:graphicFrameLocks noChangeAspect="1"/>
          </p:cNvGraphicFramePr>
          <p:nvPr/>
        </p:nvGraphicFramePr>
        <p:xfrm>
          <a:off x="3567113" y="3282950"/>
          <a:ext cx="139700" cy="266700"/>
        </p:xfrm>
        <a:graphic>
          <a:graphicData uri="http://schemas.openxmlformats.org/presentationml/2006/ole">
            <mc:AlternateContent xmlns:mc="http://schemas.openxmlformats.org/markup-compatibility/2006">
              <mc:Choice xmlns:v="urn:schemas-microsoft-com:vml" Requires="v">
                <p:oleObj spid="_x0000_s354851" name="Equation" r:id="rId24" imgW="114120" imgH="177480" progId="Equation.DSMT4">
                  <p:embed/>
                </p:oleObj>
              </mc:Choice>
              <mc:Fallback>
                <p:oleObj name="Equation" r:id="rId24" imgW="114120" imgH="177480" progId="Equation.DSMT4">
                  <p:embed/>
                  <p:pic>
                    <p:nvPicPr>
                      <p:cNvPr id="0" name="Picture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67113" y="3282950"/>
                        <a:ext cx="1397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1" name="Straight Arrow Connector 30"/>
          <p:cNvCxnSpPr/>
          <p:nvPr/>
        </p:nvCxnSpPr>
        <p:spPr>
          <a:xfrm flipH="1">
            <a:off x="3995057" y="3373088"/>
            <a:ext cx="403761" cy="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004582" y="3773138"/>
            <a:ext cx="403761" cy="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004582" y="4382738"/>
            <a:ext cx="403761" cy="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3442607" y="4820888"/>
            <a:ext cx="403761" cy="0"/>
          </a:xfrm>
          <a:prstGeom prst="straightConnector1">
            <a:avLst/>
          </a:prstGeom>
          <a:ln>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354320" name="Object 16"/>
          <p:cNvGraphicFramePr>
            <a:graphicFrameLocks noChangeAspect="1"/>
          </p:cNvGraphicFramePr>
          <p:nvPr/>
        </p:nvGraphicFramePr>
        <p:xfrm>
          <a:off x="3919538" y="4692650"/>
          <a:ext cx="139700" cy="266700"/>
        </p:xfrm>
        <a:graphic>
          <a:graphicData uri="http://schemas.openxmlformats.org/presentationml/2006/ole">
            <mc:AlternateContent xmlns:mc="http://schemas.openxmlformats.org/markup-compatibility/2006">
              <mc:Choice xmlns:v="urn:schemas-microsoft-com:vml" Requires="v">
                <p:oleObj spid="_x0000_s354852" name="Equation" r:id="rId25" imgW="114120" imgH="177480" progId="Equation.DSMT4">
                  <p:embed/>
                </p:oleObj>
              </mc:Choice>
              <mc:Fallback>
                <p:oleObj name="Equation" r:id="rId25" imgW="114120" imgH="177480" progId="Equation.DSMT4">
                  <p:embed/>
                  <p:pic>
                    <p:nvPicPr>
                      <p:cNvPr id="0" name="Picture 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19538" y="4692650"/>
                        <a:ext cx="1397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21" name="Object 17"/>
          <p:cNvGraphicFramePr>
            <a:graphicFrameLocks noChangeAspect="1"/>
          </p:cNvGraphicFramePr>
          <p:nvPr/>
        </p:nvGraphicFramePr>
        <p:xfrm>
          <a:off x="3983038" y="3416300"/>
          <a:ext cx="433387" cy="342900"/>
        </p:xfrm>
        <a:graphic>
          <a:graphicData uri="http://schemas.openxmlformats.org/presentationml/2006/ole">
            <mc:AlternateContent xmlns:mc="http://schemas.openxmlformats.org/markup-compatibility/2006">
              <mc:Choice xmlns:v="urn:schemas-microsoft-com:vml" Requires="v">
                <p:oleObj spid="_x0000_s354853" name="Equation" r:id="rId27" imgW="355320" imgH="228600" progId="Equation.DSMT4">
                  <p:embed/>
                </p:oleObj>
              </mc:Choice>
              <mc:Fallback>
                <p:oleObj name="Equation" r:id="rId27" imgW="355320" imgH="228600" progId="Equation.DSMT4">
                  <p:embed/>
                  <p:pic>
                    <p:nvPicPr>
                      <p:cNvPr id="0"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83038" y="3416300"/>
                        <a:ext cx="433387"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22" name="Object 18"/>
          <p:cNvGraphicFramePr>
            <a:graphicFrameLocks noChangeAspect="1"/>
          </p:cNvGraphicFramePr>
          <p:nvPr/>
        </p:nvGraphicFramePr>
        <p:xfrm>
          <a:off x="3544888" y="4244975"/>
          <a:ext cx="433387" cy="342900"/>
        </p:xfrm>
        <a:graphic>
          <a:graphicData uri="http://schemas.openxmlformats.org/presentationml/2006/ole">
            <mc:AlternateContent xmlns:mc="http://schemas.openxmlformats.org/markup-compatibility/2006">
              <mc:Choice xmlns:v="urn:schemas-microsoft-com:vml" Requires="v">
                <p:oleObj spid="_x0000_s354854" name="Equation" r:id="rId28" imgW="355320" imgH="228600" progId="Equation.DSMT4">
                  <p:embed/>
                </p:oleObj>
              </mc:Choice>
              <mc:Fallback>
                <p:oleObj name="Equation" r:id="rId28" imgW="355320" imgH="228600" progId="Equation.DSMT4">
                  <p:embed/>
                  <p:pic>
                    <p:nvPicPr>
                      <p:cNvPr id="0"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44888" y="4244975"/>
                        <a:ext cx="433387"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4323" name="Object 19"/>
          <p:cNvGraphicFramePr>
            <a:graphicFrameLocks noChangeAspect="1"/>
          </p:cNvGraphicFramePr>
          <p:nvPr/>
        </p:nvGraphicFramePr>
        <p:xfrm>
          <a:off x="1995488" y="3559175"/>
          <a:ext cx="139700" cy="266700"/>
        </p:xfrm>
        <a:graphic>
          <a:graphicData uri="http://schemas.openxmlformats.org/presentationml/2006/ole">
            <mc:AlternateContent xmlns:mc="http://schemas.openxmlformats.org/markup-compatibility/2006">
              <mc:Choice xmlns:v="urn:schemas-microsoft-com:vml" Requires="v">
                <p:oleObj spid="_x0000_s354855" name="Equation" r:id="rId29" imgW="114120" imgH="177480" progId="Equation.DSMT4">
                  <p:embed/>
                </p:oleObj>
              </mc:Choice>
              <mc:Fallback>
                <p:oleObj name="Equation" r:id="rId29" imgW="114120" imgH="177480" progId="Equation.DSMT4">
                  <p:embed/>
                  <p:pic>
                    <p:nvPicPr>
                      <p:cNvPr id="0" name="Picture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95488" y="3559175"/>
                        <a:ext cx="1397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using Transformers (cont.)</a:t>
            </a:r>
            <a:endParaRPr lang="en-US" sz="2800" b="0" dirty="0">
              <a:solidFill>
                <a:srgbClr val="FF9933"/>
              </a:solidFill>
              <a:effectLst>
                <a:outerShdw blurRad="38100" dist="38100" dir="2700000" algn="tl">
                  <a:srgbClr val="C0C0C0"/>
                </a:outerShdw>
              </a:effectLst>
              <a:latin typeface="Arial" pitchFamily="34" charset="0"/>
            </a:endParaRPr>
          </a:p>
        </p:txBody>
      </p:sp>
      <p:sp>
        <p:nvSpPr>
          <p:cNvPr id="2" name="TextBox 1"/>
          <p:cNvSpPr txBox="1"/>
          <p:nvPr/>
        </p:nvSpPr>
        <p:spPr>
          <a:xfrm>
            <a:off x="5949950" y="2040179"/>
            <a:ext cx="2676530" cy="523220"/>
          </a:xfrm>
          <a:prstGeom prst="rect">
            <a:avLst/>
          </a:prstGeom>
          <a:noFill/>
        </p:spPr>
        <p:txBody>
          <a:bodyPr wrap="square" rtlCol="0">
            <a:spAutoFit/>
          </a:bodyPr>
          <a:lstStyle/>
          <a:p>
            <a:pPr algn="ctr"/>
            <a:r>
              <a:rPr lang="en-US" sz="1400" dirty="0" smtClean="0"/>
              <a:t>Balanced and ungrounded twin lead output</a:t>
            </a:r>
            <a:endParaRPr lang="en-US" sz="1400" dirty="0"/>
          </a:p>
        </p:txBody>
      </p:sp>
      <p:sp>
        <p:nvSpPr>
          <p:cNvPr id="40" name="TextBox 39"/>
          <p:cNvSpPr txBox="1"/>
          <p:nvPr/>
        </p:nvSpPr>
        <p:spPr>
          <a:xfrm>
            <a:off x="326516" y="2071562"/>
            <a:ext cx="2645284" cy="523220"/>
          </a:xfrm>
          <a:prstGeom prst="rect">
            <a:avLst/>
          </a:prstGeom>
          <a:noFill/>
        </p:spPr>
        <p:txBody>
          <a:bodyPr wrap="square" rtlCol="0">
            <a:spAutoFit/>
          </a:bodyPr>
          <a:lstStyle/>
          <a:p>
            <a:pPr algn="ctr"/>
            <a:r>
              <a:rPr lang="en-US" sz="1400" dirty="0" smtClean="0"/>
              <a:t>Unbalanced and grounded coax input</a:t>
            </a:r>
            <a:endParaRPr lang="en-US" sz="14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18</a:t>
            </a:fld>
            <a:endParaRPr lang="en-US"/>
          </a:p>
        </p:txBody>
      </p:sp>
      <p:sp>
        <p:nvSpPr>
          <p:cNvPr id="14" name="Text Box 199"/>
          <p:cNvSpPr txBox="1">
            <a:spLocks noChangeArrowheads="1"/>
          </p:cNvSpPr>
          <p:nvPr/>
        </p:nvSpPr>
        <p:spPr bwMode="auto">
          <a:xfrm>
            <a:off x="819150" y="1131888"/>
            <a:ext cx="7391400" cy="400110"/>
          </a:xfrm>
          <a:prstGeom prst="rect">
            <a:avLst/>
          </a:prstGeom>
          <a:noFill/>
          <a:ln w="9525">
            <a:noFill/>
            <a:miter lim="800000"/>
            <a:headEnd/>
            <a:tailEnd/>
          </a:ln>
        </p:spPr>
        <p:txBody>
          <a:bodyPr wrap="square">
            <a:spAutoFit/>
          </a:bodyPr>
          <a:lstStyle/>
          <a:p>
            <a:pPr algn="ctr"/>
            <a:r>
              <a:rPr lang="en-US" sz="2000" b="0" dirty="0" smtClean="0">
                <a:solidFill>
                  <a:srgbClr val="0000FF"/>
                </a:solidFill>
                <a:latin typeface="Arial" pitchFamily="34" charset="0"/>
                <a:cs typeface="Arial" pitchFamily="34" charset="0"/>
              </a:rPr>
              <a:t>Inside of  4:1 impedance transforming VHF/UHF </a:t>
            </a:r>
            <a:r>
              <a:rPr lang="en-US" sz="2000" b="0" dirty="0" err="1" smtClean="0">
                <a:solidFill>
                  <a:srgbClr val="0000FF"/>
                </a:solidFill>
                <a:latin typeface="Arial" pitchFamily="34" charset="0"/>
                <a:cs typeface="Arial" pitchFamily="34" charset="0"/>
              </a:rPr>
              <a:t>balun</a:t>
            </a:r>
            <a:r>
              <a:rPr lang="en-US" sz="2000" b="0" dirty="0" smtClean="0">
                <a:solidFill>
                  <a:srgbClr val="0000FF"/>
                </a:solidFill>
                <a:latin typeface="Arial" pitchFamily="34" charset="0"/>
                <a:cs typeface="Arial" pitchFamily="34" charset="0"/>
              </a:rPr>
              <a:t> for TV</a:t>
            </a:r>
            <a:endParaRPr lang="en-US" sz="2000" b="0" dirty="0">
              <a:solidFill>
                <a:srgbClr val="0000FF"/>
              </a:solidFill>
              <a:latin typeface="Arial" pitchFamily="34" charset="0"/>
              <a:cs typeface="Arial" pitchFamily="34" charset="0"/>
            </a:endParaRPr>
          </a:p>
        </p:txBody>
      </p:sp>
      <p:pic>
        <p:nvPicPr>
          <p:cNvPr id="334850" name="Picture 2" descr="http://mikeyancey.com/photo/FM_Antenna/Balun.jpg">
            <a:hlinkClick r:id="rId3"/>
          </p:cNvPr>
          <p:cNvPicPr>
            <a:picLocks noChangeAspect="1" noChangeArrowheads="1"/>
          </p:cNvPicPr>
          <p:nvPr/>
        </p:nvPicPr>
        <p:blipFill>
          <a:blip r:embed="rId4" cstate="print"/>
          <a:srcRect/>
          <a:stretch>
            <a:fillRect/>
          </a:stretch>
        </p:blipFill>
        <p:spPr bwMode="auto">
          <a:xfrm>
            <a:off x="469900" y="2039937"/>
            <a:ext cx="4552950" cy="3038476"/>
          </a:xfrm>
          <a:prstGeom prst="rect">
            <a:avLst/>
          </a:prstGeom>
          <a:noFill/>
        </p:spPr>
      </p:pic>
      <p:sp>
        <p:nvSpPr>
          <p:cNvPr id="11" name="TextBox 10"/>
          <p:cNvSpPr txBox="1"/>
          <p:nvPr/>
        </p:nvSpPr>
        <p:spPr>
          <a:xfrm>
            <a:off x="714375" y="6124575"/>
            <a:ext cx="1364476" cy="369332"/>
          </a:xfrm>
          <a:prstGeom prst="rect">
            <a:avLst/>
          </a:prstGeom>
          <a:noFill/>
        </p:spPr>
        <p:txBody>
          <a:bodyPr wrap="none" rtlCol="0">
            <a:spAutoFit/>
          </a:bodyPr>
          <a:lstStyle/>
          <a:p>
            <a:r>
              <a:rPr lang="en-US" b="0" dirty="0" smtClean="0"/>
              <a:t>Ferrite core</a:t>
            </a:r>
            <a:endParaRPr lang="en-US" b="0" dirty="0"/>
          </a:p>
        </p:txBody>
      </p:sp>
      <p:cxnSp>
        <p:nvCxnSpPr>
          <p:cNvPr id="13" name="Straight Arrow Connector 12"/>
          <p:cNvCxnSpPr/>
          <p:nvPr/>
        </p:nvCxnSpPr>
        <p:spPr>
          <a:xfrm flipV="1">
            <a:off x="1695450" y="3295650"/>
            <a:ext cx="1533525" cy="260985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334852" name="Picture 4" descr="http://s3.showmecables.com/images/catalog/product/Separator-Combiner-1.JPG"/>
          <p:cNvPicPr>
            <a:picLocks noChangeAspect="1" noChangeArrowheads="1"/>
          </p:cNvPicPr>
          <p:nvPr/>
        </p:nvPicPr>
        <p:blipFill>
          <a:blip r:embed="rId5" cstate="print"/>
          <a:srcRect/>
          <a:stretch>
            <a:fillRect/>
          </a:stretch>
        </p:blipFill>
        <p:spPr bwMode="auto">
          <a:xfrm>
            <a:off x="5133976" y="2266950"/>
            <a:ext cx="3845472" cy="2557240"/>
          </a:xfrm>
          <a:prstGeom prst="rect">
            <a:avLst/>
          </a:prstGeom>
          <a:noFill/>
        </p:spPr>
      </p:pic>
      <p:sp>
        <p:nvSpPr>
          <p:cNvPr id="9"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using Transformers (cont.)</a:t>
            </a:r>
            <a:endParaRPr lang="en-US" sz="2800" b="0" dirty="0">
              <a:solidFill>
                <a:srgbClr val="FF9933"/>
              </a:solidFill>
              <a:effectLst>
                <a:outerShdw blurRad="38100" dist="38100" dir="2700000" algn="tl">
                  <a:srgbClr val="C0C0C0"/>
                </a:outerShdw>
              </a:effectLst>
              <a:latin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19</a:t>
            </a:fld>
            <a:endParaRPr lang="en-US"/>
          </a:p>
        </p:txBody>
      </p:sp>
      <p:sp>
        <p:nvSpPr>
          <p:cNvPr id="14" name="Text Box 199"/>
          <p:cNvSpPr txBox="1">
            <a:spLocks noChangeArrowheads="1"/>
          </p:cNvSpPr>
          <p:nvPr/>
        </p:nvSpPr>
        <p:spPr bwMode="auto">
          <a:xfrm>
            <a:off x="819150" y="1131888"/>
            <a:ext cx="7391400" cy="400110"/>
          </a:xfrm>
          <a:prstGeom prst="rect">
            <a:avLst/>
          </a:prstGeom>
          <a:noFill/>
          <a:ln w="9525">
            <a:noFill/>
            <a:miter lim="800000"/>
            <a:headEnd/>
            <a:tailEnd/>
          </a:ln>
        </p:spPr>
        <p:txBody>
          <a:bodyPr wrap="square">
            <a:spAutoFit/>
          </a:bodyPr>
          <a:lstStyle/>
          <a:p>
            <a:pPr algn="ctr"/>
            <a:r>
              <a:rPr lang="en-US" sz="2000" b="0" dirty="0" smtClean="0">
                <a:solidFill>
                  <a:srgbClr val="0000FF"/>
                </a:solidFill>
                <a:latin typeface="Arial" pitchFamily="34" charset="0"/>
                <a:cs typeface="Arial" pitchFamily="34" charset="0"/>
              </a:rPr>
              <a:t>A 4:1 impedance transforming </a:t>
            </a:r>
            <a:r>
              <a:rPr lang="en-US" sz="2000" b="0" dirty="0" err="1" smtClean="0">
                <a:solidFill>
                  <a:srgbClr val="0000FF"/>
                </a:solidFill>
                <a:latin typeface="Arial" pitchFamily="34" charset="0"/>
                <a:cs typeface="Arial" pitchFamily="34" charset="0"/>
              </a:rPr>
              <a:t>balun</a:t>
            </a:r>
            <a:r>
              <a:rPr lang="en-US" sz="2000" b="0" dirty="0" smtClean="0">
                <a:solidFill>
                  <a:srgbClr val="0000FF"/>
                </a:solidFill>
                <a:latin typeface="Arial" pitchFamily="34" charset="0"/>
                <a:cs typeface="Arial" pitchFamily="34" charset="0"/>
              </a:rPr>
              <a:t> built using only coax</a:t>
            </a:r>
            <a:endParaRPr lang="en-US" sz="2000" b="0" dirty="0">
              <a:solidFill>
                <a:srgbClr val="0000FF"/>
              </a:solidFill>
              <a:latin typeface="Arial" pitchFamily="34" charset="0"/>
              <a:cs typeface="Arial" pitchFamily="34" charset="0"/>
            </a:endParaRPr>
          </a:p>
        </p:txBody>
      </p:sp>
      <p:sp>
        <p:nvSpPr>
          <p:cNvPr id="9"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err="1" smtClean="0">
                <a:solidFill>
                  <a:srgbClr val="FF9933"/>
                </a:solidFill>
                <a:effectLst>
                  <a:outerShdw blurRad="38100" dist="38100" dir="2700000" algn="tl">
                    <a:srgbClr val="C0C0C0"/>
                  </a:outerShdw>
                </a:effectLst>
                <a:latin typeface="Arial" pitchFamily="34" charset="0"/>
              </a:rPr>
              <a:t>Balun</a:t>
            </a:r>
            <a:r>
              <a:rPr lang="en-US" sz="2800" b="0" dirty="0" smtClean="0">
                <a:solidFill>
                  <a:srgbClr val="FF9933"/>
                </a:solidFill>
                <a:effectLst>
                  <a:outerShdw blurRad="38100" dist="38100" dir="2700000" algn="tl">
                    <a:srgbClr val="C0C0C0"/>
                  </a:outerShdw>
                </a:effectLst>
                <a:latin typeface="Arial" pitchFamily="34" charset="0"/>
              </a:rPr>
              <a:t> using Coax</a:t>
            </a:r>
            <a:endParaRPr lang="en-US" sz="2800" b="0" dirty="0">
              <a:solidFill>
                <a:srgbClr val="FF9933"/>
              </a:solidFill>
              <a:effectLst>
                <a:outerShdw blurRad="38100" dist="38100" dir="2700000" algn="tl">
                  <a:srgbClr val="C0C0C0"/>
                </a:outerShdw>
              </a:effectLst>
              <a:latin typeface="Arial" pitchFamily="34" charset="0"/>
            </a:endParaRPr>
          </a:p>
        </p:txBody>
      </p:sp>
      <p:sp>
        <p:nvSpPr>
          <p:cNvPr id="10" name="TextBox 9"/>
          <p:cNvSpPr txBox="1"/>
          <p:nvPr/>
        </p:nvSpPr>
        <p:spPr>
          <a:xfrm>
            <a:off x="2602332" y="5063590"/>
            <a:ext cx="4155305" cy="369332"/>
          </a:xfrm>
          <a:prstGeom prst="rect">
            <a:avLst/>
          </a:prstGeom>
          <a:noFill/>
        </p:spPr>
        <p:txBody>
          <a:bodyPr wrap="none" rtlCol="0">
            <a:spAutoFit/>
          </a:bodyPr>
          <a:lstStyle/>
          <a:p>
            <a:pPr algn="ctr"/>
            <a:r>
              <a:rPr lang="en-US" b="0" dirty="0" smtClean="0"/>
              <a:t>The two outputs are 180</a:t>
            </a:r>
            <a:r>
              <a:rPr lang="en-US" b="0" baseline="30000" dirty="0" smtClean="0"/>
              <a:t>o</a:t>
            </a:r>
            <a:r>
              <a:rPr lang="en-US" b="0" dirty="0" smtClean="0"/>
              <a:t> out of phase.</a:t>
            </a:r>
            <a:endParaRPr lang="en-US" b="0" dirty="0"/>
          </a:p>
        </p:txBody>
      </p:sp>
      <p:sp>
        <p:nvSpPr>
          <p:cNvPr id="16" name="TextBox 15"/>
          <p:cNvSpPr txBox="1"/>
          <p:nvPr/>
        </p:nvSpPr>
        <p:spPr>
          <a:xfrm>
            <a:off x="2729474" y="5621713"/>
            <a:ext cx="4070345" cy="369332"/>
          </a:xfrm>
          <a:prstGeom prst="rect">
            <a:avLst/>
          </a:prstGeom>
          <a:noFill/>
        </p:spPr>
        <p:txBody>
          <a:bodyPr wrap="none" rtlCol="0">
            <a:spAutoFit/>
          </a:bodyPr>
          <a:lstStyle/>
          <a:p>
            <a:pPr algn="ctr"/>
            <a:r>
              <a:rPr lang="en-US" b="0" dirty="0" smtClean="0"/>
              <a:t>(See slide 24 for a microstrip version.)</a:t>
            </a:r>
            <a:endParaRPr lang="en-US" b="0" dirty="0"/>
          </a:p>
        </p:txBody>
      </p:sp>
      <p:grpSp>
        <p:nvGrpSpPr>
          <p:cNvPr id="39" name="Group 38"/>
          <p:cNvGrpSpPr/>
          <p:nvPr/>
        </p:nvGrpSpPr>
        <p:grpSpPr>
          <a:xfrm>
            <a:off x="1765488" y="2238883"/>
            <a:ext cx="6460415" cy="2388201"/>
            <a:chOff x="1765488" y="2238883"/>
            <a:chExt cx="6460415" cy="2388201"/>
          </a:xfrm>
        </p:grpSpPr>
        <p:pic>
          <p:nvPicPr>
            <p:cNvPr id="504834" name="Picture 2" descr="Image result for bazooka balu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7425" y="2405809"/>
              <a:ext cx="4696410" cy="2221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65488" y="2921395"/>
              <a:ext cx="1492716" cy="369332"/>
            </a:xfrm>
            <a:prstGeom prst="rect">
              <a:avLst/>
            </a:prstGeom>
            <a:solidFill>
              <a:schemeClr val="bg1"/>
            </a:solidFill>
          </p:spPr>
          <p:txBody>
            <a:bodyPr wrap="none" rtlCol="0">
              <a:spAutoFit/>
            </a:bodyPr>
            <a:lstStyle/>
            <a:p>
              <a:r>
                <a:rPr lang="en-US" dirty="0" smtClean="0"/>
                <a:t>Unbalanced</a:t>
              </a:r>
              <a:endParaRPr lang="en-US" dirty="0"/>
            </a:p>
          </p:txBody>
        </p:sp>
        <p:sp>
          <p:nvSpPr>
            <p:cNvPr id="3" name="Rectangle 2"/>
            <p:cNvSpPr/>
            <p:nvPr/>
          </p:nvSpPr>
          <p:spPr>
            <a:xfrm>
              <a:off x="2641259" y="4208443"/>
              <a:ext cx="2239213" cy="335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376003631"/>
                </p:ext>
              </p:extLst>
            </p:nvPr>
          </p:nvGraphicFramePr>
          <p:xfrm>
            <a:off x="4314050" y="4051870"/>
            <a:ext cx="623182" cy="348982"/>
          </p:xfrm>
          <a:graphic>
            <a:graphicData uri="http://schemas.openxmlformats.org/presentationml/2006/ole">
              <mc:AlternateContent xmlns:mc="http://schemas.openxmlformats.org/markup-compatibility/2006">
                <mc:Choice xmlns:v="urn:schemas-microsoft-com:vml" Requires="v">
                  <p:oleObj spid="_x0000_s505043" name="Equation" r:id="rId5" imgW="317160" imgH="177480" progId="Equation.DSMT4">
                    <p:embed/>
                  </p:oleObj>
                </mc:Choice>
                <mc:Fallback>
                  <p:oleObj name="Equation" r:id="rId5" imgW="317160" imgH="177480" progId="Equation.DSMT4">
                    <p:embed/>
                    <p:pic>
                      <p:nvPicPr>
                        <p:cNvPr id="0" name=""/>
                        <p:cNvPicPr/>
                        <p:nvPr/>
                      </p:nvPicPr>
                      <p:blipFill>
                        <a:blip r:embed="rId6"/>
                        <a:stretch>
                          <a:fillRect/>
                        </a:stretch>
                      </p:blipFill>
                      <p:spPr>
                        <a:xfrm>
                          <a:off x="4314050" y="4051870"/>
                          <a:ext cx="623182" cy="348982"/>
                        </a:xfrm>
                        <a:prstGeom prst="rect">
                          <a:avLst/>
                        </a:prstGeom>
                        <a:solidFill>
                          <a:schemeClr val="bg1"/>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94102004"/>
                </p:ext>
              </p:extLst>
            </p:nvPr>
          </p:nvGraphicFramePr>
          <p:xfrm>
            <a:off x="3258204" y="2238883"/>
            <a:ext cx="278210" cy="333852"/>
          </p:xfrm>
          <a:graphic>
            <a:graphicData uri="http://schemas.openxmlformats.org/presentationml/2006/ole">
              <mc:AlternateContent xmlns:mc="http://schemas.openxmlformats.org/markup-compatibility/2006">
                <mc:Choice xmlns:v="urn:schemas-microsoft-com:vml" Requires="v">
                  <p:oleObj spid="_x0000_s505044" name="Equation" r:id="rId7" imgW="190440" imgH="228600" progId="Equation.DSMT4">
                    <p:embed/>
                  </p:oleObj>
                </mc:Choice>
                <mc:Fallback>
                  <p:oleObj name="Equation" r:id="rId7" imgW="190440" imgH="228600" progId="Equation.DSMT4">
                    <p:embed/>
                    <p:pic>
                      <p:nvPicPr>
                        <p:cNvPr id="0" name=""/>
                        <p:cNvPicPr/>
                        <p:nvPr/>
                      </p:nvPicPr>
                      <p:blipFill>
                        <a:blip r:embed="rId8"/>
                        <a:stretch>
                          <a:fillRect/>
                        </a:stretch>
                      </p:blipFill>
                      <p:spPr>
                        <a:xfrm>
                          <a:off x="3258204" y="2238883"/>
                          <a:ext cx="278210" cy="333852"/>
                        </a:xfrm>
                        <a:prstGeom prst="rect">
                          <a:avLst/>
                        </a:prstGeom>
                        <a:solidFill>
                          <a:schemeClr val="bg1"/>
                        </a:solidFill>
                      </p:spPr>
                    </p:pic>
                  </p:oleObj>
                </mc:Fallback>
              </mc:AlternateContent>
            </a:graphicData>
          </a:graphic>
        </p:graphicFrame>
        <p:sp>
          <p:nvSpPr>
            <p:cNvPr id="7" name="Rectangle 6"/>
            <p:cNvSpPr/>
            <p:nvPr/>
          </p:nvSpPr>
          <p:spPr>
            <a:xfrm>
              <a:off x="5739788" y="3038035"/>
              <a:ext cx="940996" cy="6290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320230910"/>
                </p:ext>
              </p:extLst>
            </p:nvPr>
          </p:nvGraphicFramePr>
          <p:xfrm>
            <a:off x="5742186" y="3162003"/>
            <a:ext cx="430346" cy="368868"/>
          </p:xfrm>
          <a:graphic>
            <a:graphicData uri="http://schemas.openxmlformats.org/presentationml/2006/ole">
              <mc:AlternateContent xmlns:mc="http://schemas.openxmlformats.org/markup-compatibility/2006">
                <mc:Choice xmlns:v="urn:schemas-microsoft-com:vml" Requires="v">
                  <p:oleObj spid="_x0000_s505045" name="Equation" r:id="rId9" imgW="266400" imgH="228600" progId="Equation.DSMT4">
                    <p:embed/>
                  </p:oleObj>
                </mc:Choice>
                <mc:Fallback>
                  <p:oleObj name="Equation" r:id="rId9" imgW="266400" imgH="228600" progId="Equation.DSMT4">
                    <p:embed/>
                    <p:pic>
                      <p:nvPicPr>
                        <p:cNvPr id="0" name=""/>
                        <p:cNvPicPr/>
                        <p:nvPr/>
                      </p:nvPicPr>
                      <p:blipFill>
                        <a:blip r:embed="rId10"/>
                        <a:stretch>
                          <a:fillRect/>
                        </a:stretch>
                      </p:blipFill>
                      <p:spPr>
                        <a:xfrm>
                          <a:off x="5742186" y="3162003"/>
                          <a:ext cx="430346" cy="368868"/>
                        </a:xfrm>
                        <a:prstGeom prst="rect">
                          <a:avLst/>
                        </a:prstGeom>
                        <a:solidFill>
                          <a:schemeClr val="bg1"/>
                        </a:solidFill>
                      </p:spPr>
                    </p:pic>
                  </p:oleObj>
                </mc:Fallback>
              </mc:AlternateContent>
            </a:graphicData>
          </a:graphic>
        </p:graphicFrame>
        <p:sp>
          <p:nvSpPr>
            <p:cNvPr id="12" name="TextBox 11"/>
            <p:cNvSpPr txBox="1"/>
            <p:nvPr/>
          </p:nvSpPr>
          <p:spPr>
            <a:xfrm>
              <a:off x="7015315" y="3125606"/>
              <a:ext cx="1210588" cy="369332"/>
            </a:xfrm>
            <a:prstGeom prst="rect">
              <a:avLst/>
            </a:prstGeom>
            <a:solidFill>
              <a:schemeClr val="bg1"/>
            </a:solidFill>
          </p:spPr>
          <p:txBody>
            <a:bodyPr wrap="none" rtlCol="0">
              <a:spAutoFit/>
            </a:bodyPr>
            <a:lstStyle/>
            <a:p>
              <a:r>
                <a:rPr lang="en-US" dirty="0" smtClean="0"/>
                <a:t>Balanced</a:t>
              </a:r>
              <a:endParaRPr lang="en-US" dirty="0"/>
            </a:p>
          </p:txBody>
        </p:sp>
        <p:graphicFrame>
          <p:nvGraphicFramePr>
            <p:cNvPr id="17" name="Object 16"/>
            <p:cNvGraphicFramePr>
              <a:graphicFrameLocks noChangeAspect="1"/>
            </p:cNvGraphicFramePr>
            <p:nvPr>
              <p:extLst>
                <p:ext uri="{D42A27DB-BD31-4B8C-83A1-F6EECF244321}">
                  <p14:modId xmlns:p14="http://schemas.microsoft.com/office/powerpoint/2010/main" val="1353061681"/>
                </p:ext>
              </p:extLst>
            </p:nvPr>
          </p:nvGraphicFramePr>
          <p:xfrm>
            <a:off x="6761543" y="2505423"/>
            <a:ext cx="253772" cy="351377"/>
          </p:xfrm>
          <a:graphic>
            <a:graphicData uri="http://schemas.openxmlformats.org/presentationml/2006/ole">
              <mc:AlternateContent xmlns:mc="http://schemas.openxmlformats.org/markup-compatibility/2006">
                <mc:Choice xmlns:v="urn:schemas-microsoft-com:vml" Requires="v">
                  <p:oleObj spid="_x0000_s505046" name="Equation" r:id="rId11" imgW="164880" imgH="228600" progId="Equation.DSMT4">
                    <p:embed/>
                  </p:oleObj>
                </mc:Choice>
                <mc:Fallback>
                  <p:oleObj name="Equation" r:id="rId11" imgW="164880" imgH="228600" progId="Equation.DSMT4">
                    <p:embed/>
                    <p:pic>
                      <p:nvPicPr>
                        <p:cNvPr id="0" name=""/>
                        <p:cNvPicPr/>
                        <p:nvPr/>
                      </p:nvPicPr>
                      <p:blipFill>
                        <a:blip r:embed="rId12"/>
                        <a:stretch>
                          <a:fillRect/>
                        </a:stretch>
                      </p:blipFill>
                      <p:spPr>
                        <a:xfrm>
                          <a:off x="6761543" y="2505423"/>
                          <a:ext cx="253772" cy="351377"/>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407423780"/>
                </p:ext>
              </p:extLst>
            </p:nvPr>
          </p:nvGraphicFramePr>
          <p:xfrm>
            <a:off x="6707767" y="3842397"/>
            <a:ext cx="398618" cy="358756"/>
          </p:xfrm>
          <a:graphic>
            <a:graphicData uri="http://schemas.openxmlformats.org/presentationml/2006/ole">
              <mc:AlternateContent xmlns:mc="http://schemas.openxmlformats.org/markup-compatibility/2006">
                <mc:Choice xmlns:v="urn:schemas-microsoft-com:vml" Requires="v">
                  <p:oleObj spid="_x0000_s505047" name="Equation" r:id="rId13" imgW="253800" imgH="228600" progId="Equation.DSMT4">
                    <p:embed/>
                  </p:oleObj>
                </mc:Choice>
                <mc:Fallback>
                  <p:oleObj name="Equation" r:id="rId13" imgW="253800" imgH="228600" progId="Equation.DSMT4">
                    <p:embed/>
                    <p:pic>
                      <p:nvPicPr>
                        <p:cNvPr id="0" name=""/>
                        <p:cNvPicPr/>
                        <p:nvPr/>
                      </p:nvPicPr>
                      <p:blipFill>
                        <a:blip r:embed="rId14"/>
                        <a:stretch>
                          <a:fillRect/>
                        </a:stretch>
                      </p:blipFill>
                      <p:spPr>
                        <a:xfrm>
                          <a:off x="6707767" y="3842397"/>
                          <a:ext cx="398618" cy="358756"/>
                        </a:xfrm>
                        <a:prstGeom prst="rect">
                          <a:avLst/>
                        </a:prstGeom>
                      </p:spPr>
                    </p:pic>
                  </p:oleObj>
                </mc:Fallback>
              </mc:AlternateContent>
            </a:graphicData>
          </a:graphic>
        </p:graphicFrame>
        <p:sp>
          <p:nvSpPr>
            <p:cNvPr id="21" name="Rectangle 20"/>
            <p:cNvSpPr/>
            <p:nvPr/>
          </p:nvSpPr>
          <p:spPr>
            <a:xfrm>
              <a:off x="2017425" y="2572735"/>
              <a:ext cx="419702" cy="338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2854200417"/>
                </p:ext>
              </p:extLst>
            </p:nvPr>
          </p:nvGraphicFramePr>
          <p:xfrm>
            <a:off x="2048366" y="2556973"/>
            <a:ext cx="247650" cy="342900"/>
          </p:xfrm>
          <a:graphic>
            <a:graphicData uri="http://schemas.openxmlformats.org/presentationml/2006/ole">
              <mc:AlternateContent xmlns:mc="http://schemas.openxmlformats.org/markup-compatibility/2006">
                <mc:Choice xmlns:v="urn:schemas-microsoft-com:vml" Requires="v">
                  <p:oleObj spid="_x0000_s505048" name="Equation" r:id="rId15" imgW="247557" imgH="342900" progId="Equation.DSMT4">
                    <p:embed/>
                  </p:oleObj>
                </mc:Choice>
                <mc:Fallback>
                  <p:oleObj name="Equation" r:id="rId15" imgW="247557" imgH="342900" progId="Equation.DSMT4">
                    <p:embed/>
                    <p:pic>
                      <p:nvPicPr>
                        <p:cNvPr id="0" name=""/>
                        <p:cNvPicPr/>
                        <p:nvPr/>
                      </p:nvPicPr>
                      <p:blipFill>
                        <a:blip r:embed="rId16"/>
                        <a:stretch>
                          <a:fillRect/>
                        </a:stretch>
                      </p:blipFill>
                      <p:spPr>
                        <a:xfrm>
                          <a:off x="2048366" y="2556973"/>
                          <a:ext cx="247650" cy="342900"/>
                        </a:xfrm>
                        <a:prstGeom prst="rect">
                          <a:avLst/>
                        </a:prstGeom>
                      </p:spPr>
                    </p:pic>
                  </p:oleObj>
                </mc:Fallback>
              </mc:AlternateContent>
            </a:graphicData>
          </a:graphic>
        </p:graphicFrame>
        <p:sp>
          <p:nvSpPr>
            <p:cNvPr id="25" name="Oval 24"/>
            <p:cNvSpPr/>
            <p:nvPr/>
          </p:nvSpPr>
          <p:spPr>
            <a:xfrm>
              <a:off x="2399487" y="2687523"/>
              <a:ext cx="99152" cy="9915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5553954" y="2687523"/>
              <a:ext cx="204530" cy="0"/>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6" name="Object 25"/>
            <p:cNvGraphicFramePr>
              <a:graphicFrameLocks noChangeAspect="1"/>
            </p:cNvGraphicFramePr>
            <p:nvPr>
              <p:extLst>
                <p:ext uri="{D42A27DB-BD31-4B8C-83A1-F6EECF244321}">
                  <p14:modId xmlns:p14="http://schemas.microsoft.com/office/powerpoint/2010/main" val="3962978919"/>
                </p:ext>
              </p:extLst>
            </p:nvPr>
          </p:nvGraphicFramePr>
          <p:xfrm>
            <a:off x="5591517" y="2301794"/>
            <a:ext cx="230187" cy="345281"/>
          </p:xfrm>
          <a:graphic>
            <a:graphicData uri="http://schemas.openxmlformats.org/presentationml/2006/ole">
              <mc:AlternateContent xmlns:mc="http://schemas.openxmlformats.org/markup-compatibility/2006">
                <mc:Choice xmlns:v="urn:schemas-microsoft-com:vml" Requires="v">
                  <p:oleObj spid="_x0000_s505049" name="Equation" r:id="rId17" imgW="152280" imgH="228600" progId="Equation.DSMT4">
                    <p:embed/>
                  </p:oleObj>
                </mc:Choice>
                <mc:Fallback>
                  <p:oleObj name="Equation" r:id="rId17" imgW="152280" imgH="228600" progId="Equation.DSMT4">
                    <p:embed/>
                    <p:pic>
                      <p:nvPicPr>
                        <p:cNvPr id="0" name=""/>
                        <p:cNvPicPr/>
                        <p:nvPr/>
                      </p:nvPicPr>
                      <p:blipFill>
                        <a:blip r:embed="rId18"/>
                        <a:stretch>
                          <a:fillRect/>
                        </a:stretch>
                      </p:blipFill>
                      <p:spPr>
                        <a:xfrm>
                          <a:off x="5591517" y="2301794"/>
                          <a:ext cx="230187" cy="345281"/>
                        </a:xfrm>
                        <a:prstGeom prst="rect">
                          <a:avLst/>
                        </a:prstGeom>
                      </p:spPr>
                    </p:pic>
                  </p:oleObj>
                </mc:Fallback>
              </mc:AlternateContent>
            </a:graphicData>
          </a:graphic>
        </p:graphicFrame>
        <p:cxnSp>
          <p:nvCxnSpPr>
            <p:cNvPr id="31" name="Straight Arrow Connector 30"/>
            <p:cNvCxnSpPr/>
            <p:nvPr/>
          </p:nvCxnSpPr>
          <p:spPr>
            <a:xfrm>
              <a:off x="5888272" y="2890418"/>
              <a:ext cx="204530" cy="0"/>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634239" y="2955789"/>
              <a:ext cx="11268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708061" y="2899873"/>
              <a:ext cx="99152" cy="9915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 name="Object 32"/>
            <p:cNvGraphicFramePr>
              <a:graphicFrameLocks noChangeAspect="1"/>
            </p:cNvGraphicFramePr>
            <p:nvPr>
              <p:extLst>
                <p:ext uri="{D42A27DB-BD31-4B8C-83A1-F6EECF244321}">
                  <p14:modId xmlns:p14="http://schemas.microsoft.com/office/powerpoint/2010/main" val="1631571088"/>
                </p:ext>
              </p:extLst>
            </p:nvPr>
          </p:nvGraphicFramePr>
          <p:xfrm>
            <a:off x="6038049" y="2508450"/>
            <a:ext cx="442315" cy="294877"/>
          </p:xfrm>
          <a:graphic>
            <a:graphicData uri="http://schemas.openxmlformats.org/presentationml/2006/ole">
              <mc:AlternateContent xmlns:mc="http://schemas.openxmlformats.org/markup-compatibility/2006">
                <mc:Choice xmlns:v="urn:schemas-microsoft-com:vml" Requires="v">
                  <p:oleObj spid="_x0000_s505050" name="Equation" r:id="rId19" imgW="342720" imgH="228600" progId="Equation.DSMT4">
                    <p:embed/>
                  </p:oleObj>
                </mc:Choice>
                <mc:Fallback>
                  <p:oleObj name="Equation" r:id="rId19" imgW="342720" imgH="228600" progId="Equation.DSMT4">
                    <p:embed/>
                    <p:pic>
                      <p:nvPicPr>
                        <p:cNvPr id="0" name=""/>
                        <p:cNvPicPr/>
                        <p:nvPr/>
                      </p:nvPicPr>
                      <p:blipFill>
                        <a:blip r:embed="rId20"/>
                        <a:stretch>
                          <a:fillRect/>
                        </a:stretch>
                      </p:blipFill>
                      <p:spPr>
                        <a:xfrm>
                          <a:off x="6038049" y="2508450"/>
                          <a:ext cx="442315" cy="294877"/>
                        </a:xfrm>
                        <a:prstGeom prst="rect">
                          <a:avLst/>
                        </a:prstGeom>
                      </p:spPr>
                    </p:pic>
                  </p:oleObj>
                </mc:Fallback>
              </mc:AlternateContent>
            </a:graphicData>
          </a:graphic>
        </p:graphicFrame>
        <p:cxnSp>
          <p:nvCxnSpPr>
            <p:cNvPr id="37" name="Straight Connector 36"/>
            <p:cNvCxnSpPr/>
            <p:nvPr/>
          </p:nvCxnSpPr>
          <p:spPr>
            <a:xfrm>
              <a:off x="5471063" y="3793152"/>
              <a:ext cx="12865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5888272" y="3713268"/>
              <a:ext cx="204530" cy="0"/>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4" name="Object 33"/>
            <p:cNvGraphicFramePr>
              <a:graphicFrameLocks noChangeAspect="1"/>
            </p:cNvGraphicFramePr>
            <p:nvPr>
              <p:extLst>
                <p:ext uri="{D42A27DB-BD31-4B8C-83A1-F6EECF244321}">
                  <p14:modId xmlns:p14="http://schemas.microsoft.com/office/powerpoint/2010/main" val="1747631987"/>
                </p:ext>
              </p:extLst>
            </p:nvPr>
          </p:nvGraphicFramePr>
          <p:xfrm>
            <a:off x="6117644" y="3494938"/>
            <a:ext cx="428625" cy="285750"/>
          </p:xfrm>
          <a:graphic>
            <a:graphicData uri="http://schemas.openxmlformats.org/presentationml/2006/ole">
              <mc:AlternateContent xmlns:mc="http://schemas.openxmlformats.org/markup-compatibility/2006">
                <mc:Choice xmlns:v="urn:schemas-microsoft-com:vml" Requires="v">
                  <p:oleObj spid="_x0000_s505051" name="Equation" r:id="rId21" imgW="428541" imgH="285638" progId="Equation.DSMT4">
                    <p:embed/>
                  </p:oleObj>
                </mc:Choice>
                <mc:Fallback>
                  <p:oleObj name="Equation" r:id="rId21" imgW="428541" imgH="285638" progId="Equation.DSMT4">
                    <p:embed/>
                    <p:pic>
                      <p:nvPicPr>
                        <p:cNvPr id="0" name=""/>
                        <p:cNvPicPr/>
                        <p:nvPr/>
                      </p:nvPicPr>
                      <p:blipFill>
                        <a:blip r:embed="rId22"/>
                        <a:stretch>
                          <a:fillRect/>
                        </a:stretch>
                      </p:blipFill>
                      <p:spPr>
                        <a:xfrm>
                          <a:off x="6117644" y="3494938"/>
                          <a:ext cx="428625" cy="285750"/>
                        </a:xfrm>
                        <a:prstGeom prst="rect">
                          <a:avLst/>
                        </a:prstGeom>
                      </p:spPr>
                    </p:pic>
                  </p:oleObj>
                </mc:Fallback>
              </mc:AlternateContent>
            </a:graphicData>
          </a:graphic>
        </p:graphicFrame>
        <p:sp>
          <p:nvSpPr>
            <p:cNvPr id="18" name="Oval 17"/>
            <p:cNvSpPr/>
            <p:nvPr/>
          </p:nvSpPr>
          <p:spPr>
            <a:xfrm>
              <a:off x="6705217" y="3743577"/>
              <a:ext cx="99152" cy="9915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flipH="1">
              <a:off x="5266533" y="3149734"/>
              <a:ext cx="204530" cy="0"/>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6" name="Object 35"/>
            <p:cNvGraphicFramePr>
              <a:graphicFrameLocks noChangeAspect="1"/>
            </p:cNvGraphicFramePr>
            <p:nvPr>
              <p:extLst>
                <p:ext uri="{D42A27DB-BD31-4B8C-83A1-F6EECF244321}">
                  <p14:modId xmlns:p14="http://schemas.microsoft.com/office/powerpoint/2010/main" val="679391274"/>
                </p:ext>
              </p:extLst>
            </p:nvPr>
          </p:nvGraphicFramePr>
          <p:xfrm>
            <a:off x="4754292" y="3021717"/>
            <a:ext cx="428625" cy="285750"/>
          </p:xfrm>
          <a:graphic>
            <a:graphicData uri="http://schemas.openxmlformats.org/presentationml/2006/ole">
              <mc:AlternateContent xmlns:mc="http://schemas.openxmlformats.org/markup-compatibility/2006">
                <mc:Choice xmlns:v="urn:schemas-microsoft-com:vml" Requires="v">
                  <p:oleObj spid="_x0000_s505052" name="Equation" r:id="rId23" imgW="428541" imgH="285638" progId="Equation.DSMT4">
                    <p:embed/>
                  </p:oleObj>
                </mc:Choice>
                <mc:Fallback>
                  <p:oleObj name="Equation" r:id="rId23" imgW="428541" imgH="285638" progId="Equation.DSMT4">
                    <p:embed/>
                    <p:pic>
                      <p:nvPicPr>
                        <p:cNvPr id="0" name=""/>
                        <p:cNvPicPr/>
                        <p:nvPr/>
                      </p:nvPicPr>
                      <p:blipFill>
                        <a:blip r:embed="rId24"/>
                        <a:stretch>
                          <a:fillRect/>
                        </a:stretch>
                      </p:blipFill>
                      <p:spPr>
                        <a:xfrm>
                          <a:off x="4754292" y="3021717"/>
                          <a:ext cx="428625" cy="285750"/>
                        </a:xfrm>
                        <a:prstGeom prst="rect">
                          <a:avLst/>
                        </a:prstGeom>
                      </p:spPr>
                    </p:pic>
                  </p:oleObj>
                </mc:Fallback>
              </mc:AlternateContent>
            </a:graphicData>
          </a:graphic>
        </p:graphicFrame>
      </p:grpSp>
    </p:spTree>
    <p:extLst>
      <p:ext uri="{BB962C8B-B14F-4D97-AF65-F5344CB8AC3E}">
        <p14:creationId xmlns:p14="http://schemas.microsoft.com/office/powerpoint/2010/main" val="328100319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a:t>
            </a:r>
            <a:endParaRPr lang="en-US" sz="2800" b="0" dirty="0">
              <a:solidFill>
                <a:srgbClr val="FF9933"/>
              </a:solidFill>
              <a:effectLst>
                <a:outerShdw blurRad="38100" dist="38100" dir="2700000" algn="tl">
                  <a:srgbClr val="C0C0C0"/>
                </a:outerShdw>
              </a:effectLst>
              <a:latin typeface="Arial" pitchFamily="34" charset="0"/>
            </a:endParaRPr>
          </a:p>
        </p:txBody>
      </p:sp>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2</a:t>
            </a:fld>
            <a:endParaRPr lang="en-US"/>
          </a:p>
        </p:txBody>
      </p:sp>
      <p:sp>
        <p:nvSpPr>
          <p:cNvPr id="14" name="Text Box 199"/>
          <p:cNvSpPr txBox="1">
            <a:spLocks noChangeArrowheads="1"/>
          </p:cNvSpPr>
          <p:nvPr/>
        </p:nvSpPr>
        <p:spPr bwMode="auto">
          <a:xfrm>
            <a:off x="261938" y="922338"/>
            <a:ext cx="8408987" cy="461665"/>
          </a:xfrm>
          <a:prstGeom prst="rect">
            <a:avLst/>
          </a:prstGeom>
          <a:noFill/>
          <a:ln w="9525">
            <a:noFill/>
            <a:miter lim="800000"/>
            <a:headEnd/>
            <a:tailEnd/>
          </a:ln>
        </p:spPr>
        <p:txBody>
          <a:bodyPr>
            <a:spAutoFit/>
          </a:bodyPr>
          <a:lstStyle/>
          <a:p>
            <a:pPr algn="ctr"/>
            <a:r>
              <a:rPr lang="en-US" sz="2400" b="0" dirty="0" smtClean="0">
                <a:solidFill>
                  <a:srgbClr val="0000FF"/>
                </a:solidFill>
                <a:latin typeface="Arial" pitchFamily="34" charset="0"/>
                <a:cs typeface="Arial" pitchFamily="34" charset="0"/>
              </a:rPr>
              <a:t>Baluns are used to connect coaxial cables to twin leads.</a:t>
            </a:r>
            <a:endParaRPr lang="en-US" sz="2400" b="0" dirty="0">
              <a:solidFill>
                <a:srgbClr val="0000FF"/>
              </a:solidFill>
              <a:latin typeface="Arial" pitchFamily="34" charset="0"/>
              <a:cs typeface="Arial" pitchFamily="34" charset="0"/>
            </a:endParaRPr>
          </a:p>
        </p:txBody>
      </p:sp>
      <p:pic>
        <p:nvPicPr>
          <p:cNvPr id="16" name="Picture 8" descr="CO105T"/>
          <p:cNvPicPr>
            <a:picLocks noChangeAspect="1" noChangeArrowheads="1"/>
          </p:cNvPicPr>
          <p:nvPr/>
        </p:nvPicPr>
        <p:blipFill>
          <a:blip r:embed="rId3" cstate="print"/>
          <a:srcRect/>
          <a:stretch>
            <a:fillRect/>
          </a:stretch>
        </p:blipFill>
        <p:spPr bwMode="auto">
          <a:xfrm>
            <a:off x="5030788" y="3397250"/>
            <a:ext cx="3021012" cy="2473325"/>
          </a:xfrm>
          <a:prstGeom prst="rect">
            <a:avLst/>
          </a:prstGeom>
          <a:noFill/>
          <a:ln w="9525">
            <a:noFill/>
            <a:miter lim="800000"/>
            <a:headEnd/>
            <a:tailEnd/>
          </a:ln>
        </p:spPr>
      </p:pic>
      <p:sp>
        <p:nvSpPr>
          <p:cNvPr id="17" name="Text Box 13"/>
          <p:cNvSpPr txBox="1">
            <a:spLocks noChangeArrowheads="1"/>
          </p:cNvSpPr>
          <p:nvPr/>
        </p:nvSpPr>
        <p:spPr bwMode="auto">
          <a:xfrm>
            <a:off x="0" y="5729288"/>
            <a:ext cx="8886825" cy="369332"/>
          </a:xfrm>
          <a:prstGeom prst="rect">
            <a:avLst/>
          </a:prstGeom>
          <a:noFill/>
          <a:ln w="9525">
            <a:noFill/>
            <a:miter lim="800000"/>
            <a:headEnd/>
            <a:tailEnd/>
          </a:ln>
        </p:spPr>
        <p:txBody>
          <a:bodyPr wrap="square">
            <a:spAutoFit/>
          </a:bodyPr>
          <a:lstStyle/>
          <a:p>
            <a:pPr algn="ctr"/>
            <a:r>
              <a:rPr lang="en-US" b="0" dirty="0" smtClean="0">
                <a:solidFill>
                  <a:srgbClr val="0000FF"/>
                </a:solidFill>
                <a:latin typeface="Arial" pitchFamily="34" charset="0"/>
                <a:cs typeface="Arial" pitchFamily="34" charset="0"/>
              </a:rPr>
              <a:t>4:1 </a:t>
            </a:r>
            <a:r>
              <a:rPr lang="en-US" b="0" dirty="0">
                <a:solidFill>
                  <a:srgbClr val="0000FF"/>
                </a:solidFill>
                <a:latin typeface="Arial" pitchFamily="34" charset="0"/>
                <a:cs typeface="Arial" pitchFamily="34" charset="0"/>
              </a:rPr>
              <a:t>impedance-transforming </a:t>
            </a:r>
            <a:r>
              <a:rPr lang="en-US" b="0" dirty="0" smtClean="0">
                <a:solidFill>
                  <a:srgbClr val="0000FF"/>
                </a:solidFill>
                <a:latin typeface="Arial" pitchFamily="34" charset="0"/>
                <a:cs typeface="Arial" pitchFamily="34" charset="0"/>
              </a:rPr>
              <a:t>baluns, connecting 75</a:t>
            </a:r>
            <a:r>
              <a:rPr lang="en-US" sz="600" b="0" dirty="0" smtClean="0">
                <a:solidFill>
                  <a:srgbClr val="0000FF"/>
                </a:solidFill>
                <a:latin typeface="Arial" pitchFamily="34" charset="0"/>
                <a:cs typeface="Arial" pitchFamily="34" charset="0"/>
              </a:rPr>
              <a:t> </a:t>
            </a:r>
            <a:r>
              <a:rPr lang="en-US" b="0" dirty="0" smtClean="0">
                <a:solidFill>
                  <a:srgbClr val="0000FF"/>
                </a:solidFill>
                <a:latin typeface="Arial" pitchFamily="34" charset="0"/>
                <a:cs typeface="Arial" pitchFamily="34" charset="0"/>
                <a:sym typeface="Symbol"/>
              </a:rPr>
              <a:t> </a:t>
            </a:r>
            <a:r>
              <a:rPr lang="en-US" b="0" dirty="0" smtClean="0">
                <a:solidFill>
                  <a:srgbClr val="0000FF"/>
                </a:solidFill>
                <a:latin typeface="Arial" pitchFamily="34" charset="0"/>
                <a:cs typeface="Arial" pitchFamily="34" charset="0"/>
              </a:rPr>
              <a:t>TV coax to 300</a:t>
            </a:r>
            <a:r>
              <a:rPr lang="en-US" sz="600" b="0" dirty="0" smtClean="0">
                <a:solidFill>
                  <a:srgbClr val="0000FF"/>
                </a:solidFill>
                <a:latin typeface="Arial" pitchFamily="34" charset="0"/>
                <a:cs typeface="Arial" pitchFamily="34" charset="0"/>
              </a:rPr>
              <a:t> </a:t>
            </a:r>
            <a:r>
              <a:rPr lang="en-US" b="0" dirty="0" smtClean="0">
                <a:solidFill>
                  <a:srgbClr val="0000FF"/>
                </a:solidFill>
                <a:latin typeface="Arial" pitchFamily="34" charset="0"/>
                <a:cs typeface="Arial" pitchFamily="34" charset="0"/>
                <a:sym typeface="Symbol"/>
              </a:rPr>
              <a:t> </a:t>
            </a:r>
            <a:r>
              <a:rPr lang="en-US" b="0" dirty="0" smtClean="0">
                <a:solidFill>
                  <a:srgbClr val="0000FF"/>
                </a:solidFill>
                <a:latin typeface="Arial" pitchFamily="34" charset="0"/>
                <a:cs typeface="Arial" pitchFamily="34" charset="0"/>
              </a:rPr>
              <a:t>TV twin lead</a:t>
            </a:r>
            <a:endParaRPr lang="en-US" b="0" dirty="0">
              <a:solidFill>
                <a:srgbClr val="0000FF"/>
              </a:solidFill>
              <a:latin typeface="Arial" pitchFamily="34" charset="0"/>
              <a:cs typeface="Arial" pitchFamily="34" charset="0"/>
            </a:endParaRPr>
          </a:p>
        </p:txBody>
      </p:sp>
      <p:sp>
        <p:nvSpPr>
          <p:cNvPr id="18" name="TextBox 17"/>
          <p:cNvSpPr txBox="1"/>
          <p:nvPr/>
        </p:nvSpPr>
        <p:spPr>
          <a:xfrm>
            <a:off x="1876425" y="2695575"/>
            <a:ext cx="5147563" cy="723275"/>
          </a:xfrm>
          <a:prstGeom prst="rect">
            <a:avLst/>
          </a:prstGeom>
          <a:noFill/>
        </p:spPr>
        <p:txBody>
          <a:bodyPr wrap="none" rtlCol="0">
            <a:spAutoFit/>
          </a:bodyPr>
          <a:lstStyle/>
          <a:p>
            <a:pPr>
              <a:spcAft>
                <a:spcPts val="600"/>
              </a:spcAft>
            </a:pPr>
            <a:r>
              <a:rPr lang="en-US" b="0" dirty="0" smtClean="0"/>
              <a:t>Coaxial cable: an “unbalanced” transmission line</a:t>
            </a:r>
          </a:p>
          <a:p>
            <a:r>
              <a:rPr lang="en-US" b="0" dirty="0" smtClean="0"/>
              <a:t>Twin lead: a “balanced” transmission line</a:t>
            </a:r>
            <a:endParaRPr lang="en-US" b="0" dirty="0"/>
          </a:p>
        </p:txBody>
      </p:sp>
      <p:sp>
        <p:nvSpPr>
          <p:cNvPr id="19" name="Text Box 199"/>
          <p:cNvSpPr txBox="1">
            <a:spLocks noChangeArrowheads="1"/>
          </p:cNvSpPr>
          <p:nvPr/>
        </p:nvSpPr>
        <p:spPr bwMode="auto">
          <a:xfrm>
            <a:off x="1766889" y="2132013"/>
            <a:ext cx="5319712" cy="400110"/>
          </a:xfrm>
          <a:prstGeom prst="rect">
            <a:avLst/>
          </a:prstGeom>
          <a:noFill/>
          <a:ln w="9525">
            <a:noFill/>
            <a:miter lim="800000"/>
            <a:headEnd/>
            <a:tailEnd/>
          </a:ln>
        </p:spPr>
        <p:txBody>
          <a:bodyPr wrap="square">
            <a:spAutoFit/>
          </a:bodyPr>
          <a:lstStyle/>
          <a:p>
            <a:pPr algn="ctr"/>
            <a:r>
              <a:rPr lang="en-US" sz="2000" b="0" dirty="0" smtClean="0">
                <a:solidFill>
                  <a:srgbClr val="0000FF"/>
                </a:solidFill>
                <a:latin typeface="Arial" pitchFamily="34" charset="0"/>
                <a:cs typeface="Arial" pitchFamily="34" charset="0"/>
              </a:rPr>
              <a:t>Balun: “</a:t>
            </a:r>
            <a:r>
              <a:rPr lang="en-US" sz="2000" b="0" dirty="0" smtClean="0">
                <a:solidFill>
                  <a:srgbClr val="FF0000"/>
                </a:solidFill>
                <a:latin typeface="Arial" pitchFamily="34" charset="0"/>
                <a:cs typeface="Arial" pitchFamily="34" charset="0"/>
              </a:rPr>
              <a:t>Bal</a:t>
            </a:r>
            <a:r>
              <a:rPr lang="en-US" sz="2000" b="0" dirty="0" smtClean="0">
                <a:solidFill>
                  <a:srgbClr val="0000FF"/>
                </a:solidFill>
                <a:latin typeface="Arial" pitchFamily="34" charset="0"/>
                <a:cs typeface="Arial" pitchFamily="34" charset="0"/>
              </a:rPr>
              <a:t>anced to “</a:t>
            </a:r>
            <a:r>
              <a:rPr lang="en-US" sz="2000" b="0" dirty="0" smtClean="0">
                <a:solidFill>
                  <a:srgbClr val="FF0000"/>
                </a:solidFill>
                <a:latin typeface="Arial" pitchFamily="34" charset="0"/>
                <a:cs typeface="Arial" pitchFamily="34" charset="0"/>
              </a:rPr>
              <a:t>un</a:t>
            </a:r>
            <a:r>
              <a:rPr lang="en-US" sz="2000" b="0" dirty="0" smtClean="0">
                <a:solidFill>
                  <a:srgbClr val="0000FF"/>
                </a:solidFill>
                <a:latin typeface="Arial" pitchFamily="34" charset="0"/>
                <a:cs typeface="Arial" pitchFamily="34" charset="0"/>
              </a:rPr>
              <a:t>balanced”</a:t>
            </a:r>
            <a:endParaRPr lang="en-US" sz="2000" b="0" dirty="0">
              <a:solidFill>
                <a:srgbClr val="0000FF"/>
              </a:solidFill>
              <a:latin typeface="Arial" pitchFamily="34" charset="0"/>
              <a:cs typeface="Arial" pitchFamily="34" charset="0"/>
            </a:endParaRPr>
          </a:p>
        </p:txBody>
      </p:sp>
      <p:pic>
        <p:nvPicPr>
          <p:cNvPr id="305154" name="Picture 2" descr="https://upload.wikimedia.org/wikipedia/commons/b/bb/Tvbalun.jpg"/>
          <p:cNvPicPr>
            <a:picLocks noChangeAspect="1" noChangeArrowheads="1"/>
          </p:cNvPicPr>
          <p:nvPr/>
        </p:nvPicPr>
        <p:blipFill>
          <a:blip r:embed="rId4" cstate="print"/>
          <a:srcRect/>
          <a:stretch>
            <a:fillRect/>
          </a:stretch>
        </p:blipFill>
        <p:spPr bwMode="auto">
          <a:xfrm>
            <a:off x="692150" y="4010976"/>
            <a:ext cx="3698875" cy="1405573"/>
          </a:xfrm>
          <a:prstGeom prst="rect">
            <a:avLst/>
          </a:prstGeom>
          <a:noFill/>
        </p:spPr>
      </p:pic>
      <p:sp>
        <p:nvSpPr>
          <p:cNvPr id="20" name="Rectangle 19"/>
          <p:cNvSpPr/>
          <p:nvPr/>
        </p:nvSpPr>
        <p:spPr>
          <a:xfrm>
            <a:off x="3077609" y="6304457"/>
            <a:ext cx="3260829" cy="338554"/>
          </a:xfrm>
          <a:prstGeom prst="rect">
            <a:avLst/>
          </a:prstGeom>
        </p:spPr>
        <p:txBody>
          <a:bodyPr wrap="none">
            <a:spAutoFit/>
          </a:bodyPr>
          <a:lstStyle/>
          <a:p>
            <a:pPr algn="ctr"/>
            <a:r>
              <a:rPr lang="en-US" sz="1600" b="0" dirty="0" smtClean="0"/>
              <a:t>https://en.wikipedia.org/wiki/Balun</a:t>
            </a:r>
            <a:endParaRPr lang="en-US" sz="1600" b="0" dirty="0"/>
          </a:p>
        </p:txBody>
      </p:sp>
      <p:sp>
        <p:nvSpPr>
          <p:cNvPr id="21" name="TextBox 20"/>
          <p:cNvSpPr txBox="1"/>
          <p:nvPr/>
        </p:nvSpPr>
        <p:spPr>
          <a:xfrm>
            <a:off x="819150" y="1409700"/>
            <a:ext cx="7763664" cy="369332"/>
          </a:xfrm>
          <a:prstGeom prst="rect">
            <a:avLst/>
          </a:prstGeom>
          <a:noFill/>
        </p:spPr>
        <p:txBody>
          <a:bodyPr wrap="none" rtlCol="0">
            <a:spAutoFit/>
          </a:bodyPr>
          <a:lstStyle/>
          <a:p>
            <a:r>
              <a:rPr lang="en-US" dirty="0" smtClean="0"/>
              <a:t>They suppress the </a:t>
            </a:r>
            <a:r>
              <a:rPr lang="en-US" u="sng" dirty="0" smtClean="0"/>
              <a:t>common mode</a:t>
            </a:r>
            <a:r>
              <a:rPr lang="en-US" dirty="0" smtClean="0"/>
              <a:t> currents on the transmission lines.</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Choke Baluns</a:t>
            </a:r>
            <a:endParaRPr lang="en-US" sz="2800" b="0" dirty="0">
              <a:solidFill>
                <a:srgbClr val="FF9933"/>
              </a:solidFill>
              <a:effectLst>
                <a:outerShdw blurRad="38100" dist="38100" dir="2700000" algn="tl">
                  <a:srgbClr val="C0C0C0"/>
                </a:outerShdw>
              </a:effectLst>
              <a:latin typeface="Arial" pitchFamily="34" charset="0"/>
            </a:endParaRPr>
          </a:p>
        </p:txBody>
      </p:sp>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20</a:t>
            </a:fld>
            <a:endParaRPr lang="en-US"/>
          </a:p>
        </p:txBody>
      </p:sp>
      <p:sp>
        <p:nvSpPr>
          <p:cNvPr id="14" name="Text Box 199"/>
          <p:cNvSpPr txBox="1">
            <a:spLocks noChangeArrowheads="1"/>
          </p:cNvSpPr>
          <p:nvPr/>
        </p:nvSpPr>
        <p:spPr bwMode="auto">
          <a:xfrm>
            <a:off x="261938" y="922338"/>
            <a:ext cx="8408987" cy="400110"/>
          </a:xfrm>
          <a:prstGeom prst="rect">
            <a:avLst/>
          </a:prstGeom>
          <a:noFill/>
          <a:ln w="9525">
            <a:noFill/>
            <a:miter lim="800000"/>
            <a:headEnd/>
            <a:tailEnd/>
          </a:ln>
        </p:spPr>
        <p:txBody>
          <a:bodyPr>
            <a:spAutoFit/>
          </a:bodyPr>
          <a:lstStyle/>
          <a:p>
            <a:pPr algn="ctr"/>
            <a:r>
              <a:rPr lang="en-US" sz="2000" b="0" dirty="0" smtClean="0">
                <a:solidFill>
                  <a:srgbClr val="0000FF"/>
                </a:solidFill>
                <a:latin typeface="Arial" pitchFamily="34" charset="0"/>
                <a:cs typeface="Arial" pitchFamily="34" charset="0"/>
              </a:rPr>
              <a:t>Another type of </a:t>
            </a:r>
            <a:r>
              <a:rPr lang="en-US" sz="2000" b="0" dirty="0" err="1" smtClean="0">
                <a:solidFill>
                  <a:srgbClr val="0000FF"/>
                </a:solidFill>
                <a:latin typeface="Arial" pitchFamily="34" charset="0"/>
                <a:cs typeface="Arial" pitchFamily="34" charset="0"/>
              </a:rPr>
              <a:t>balun</a:t>
            </a:r>
            <a:r>
              <a:rPr lang="en-US" sz="2000" b="0" dirty="0" smtClean="0">
                <a:solidFill>
                  <a:srgbClr val="0000FF"/>
                </a:solidFill>
                <a:latin typeface="Arial" pitchFamily="34" charset="0"/>
                <a:cs typeface="Arial" pitchFamily="34" charset="0"/>
              </a:rPr>
              <a:t> uses a choke to “choke off” the common mode.</a:t>
            </a:r>
            <a:endParaRPr lang="en-US" sz="2000" b="0" dirty="0">
              <a:solidFill>
                <a:srgbClr val="0000FF"/>
              </a:solidFill>
              <a:latin typeface="Arial" pitchFamily="34" charset="0"/>
              <a:cs typeface="Arial" pitchFamily="34" charset="0"/>
            </a:endParaRPr>
          </a:p>
        </p:txBody>
      </p:sp>
      <p:sp>
        <p:nvSpPr>
          <p:cNvPr id="29" name="Rectangle 28"/>
          <p:cNvSpPr/>
          <p:nvPr/>
        </p:nvSpPr>
        <p:spPr>
          <a:xfrm>
            <a:off x="2854823" y="6273284"/>
            <a:ext cx="3260829" cy="338554"/>
          </a:xfrm>
          <a:prstGeom prst="rect">
            <a:avLst/>
          </a:prstGeom>
        </p:spPr>
        <p:txBody>
          <a:bodyPr wrap="none">
            <a:spAutoFit/>
          </a:bodyPr>
          <a:lstStyle/>
          <a:p>
            <a:r>
              <a:rPr lang="en-US" sz="1600" b="0" dirty="0" smtClean="0"/>
              <a:t>https://en.wikipedia.org/wiki/Balun</a:t>
            </a:r>
            <a:endParaRPr lang="en-US" sz="1600" b="0" dirty="0"/>
          </a:p>
        </p:txBody>
      </p:sp>
      <p:pic>
        <p:nvPicPr>
          <p:cNvPr id="313346" name="Picture 2" descr="https://upload.wikimedia.org/wikipedia/commons/0/0c/Homemade_balun.jpg"/>
          <p:cNvPicPr>
            <a:picLocks noChangeAspect="1" noChangeArrowheads="1"/>
          </p:cNvPicPr>
          <p:nvPr/>
        </p:nvPicPr>
        <p:blipFill>
          <a:blip r:embed="rId3" cstate="print"/>
          <a:srcRect/>
          <a:stretch>
            <a:fillRect/>
          </a:stretch>
        </p:blipFill>
        <p:spPr bwMode="auto">
          <a:xfrm>
            <a:off x="3016249" y="1644650"/>
            <a:ext cx="2860675" cy="3172119"/>
          </a:xfrm>
          <a:prstGeom prst="rect">
            <a:avLst/>
          </a:prstGeom>
          <a:noFill/>
        </p:spPr>
      </p:pic>
      <p:sp>
        <p:nvSpPr>
          <p:cNvPr id="11" name="TextBox 10"/>
          <p:cNvSpPr txBox="1"/>
          <p:nvPr/>
        </p:nvSpPr>
        <p:spPr>
          <a:xfrm>
            <a:off x="285750" y="5429250"/>
            <a:ext cx="8667749" cy="584775"/>
          </a:xfrm>
          <a:prstGeom prst="rect">
            <a:avLst/>
          </a:prstGeom>
          <a:noFill/>
        </p:spPr>
        <p:txBody>
          <a:bodyPr wrap="square" rtlCol="0">
            <a:spAutoFit/>
          </a:bodyPr>
          <a:lstStyle/>
          <a:p>
            <a:r>
              <a:rPr lang="en-US" sz="1600" b="0" dirty="0" smtClean="0">
                <a:solidFill>
                  <a:srgbClr val="0000FF"/>
                </a:solidFill>
              </a:rPr>
              <a:t>A coax is wound around a ferrite core. This creates a large inductance for the common mode, while it does not affect the differential mode (whose fields are confined inside the coax).</a:t>
            </a:r>
            <a:endParaRPr lang="en-US" sz="1600" b="0" dirty="0">
              <a:solidFill>
                <a:srgbClr val="0000FF"/>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Microstrip Line</a:t>
            </a:r>
            <a:endParaRPr lang="en-US" sz="2800" b="0" dirty="0">
              <a:solidFill>
                <a:srgbClr val="FF9933"/>
              </a:solidFill>
              <a:effectLst>
                <a:outerShdw blurRad="38100" dist="38100" dir="2700000" algn="tl">
                  <a:srgbClr val="C0C0C0"/>
                </a:outerShdw>
              </a:effectLst>
              <a:latin typeface="Arial" pitchFamily="34" charset="0"/>
            </a:endParaRPr>
          </a:p>
        </p:txBody>
      </p:sp>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21</a:t>
            </a:fld>
            <a:endParaRPr lang="en-US"/>
          </a:p>
        </p:txBody>
      </p:sp>
      <p:sp>
        <p:nvSpPr>
          <p:cNvPr id="14" name="Text Box 199"/>
          <p:cNvSpPr txBox="1">
            <a:spLocks noChangeArrowheads="1"/>
          </p:cNvSpPr>
          <p:nvPr/>
        </p:nvSpPr>
        <p:spPr bwMode="auto">
          <a:xfrm>
            <a:off x="161925" y="931863"/>
            <a:ext cx="8905875" cy="400110"/>
          </a:xfrm>
          <a:prstGeom prst="rect">
            <a:avLst/>
          </a:prstGeom>
          <a:noFill/>
          <a:ln w="9525">
            <a:noFill/>
            <a:miter lim="800000"/>
            <a:headEnd/>
            <a:tailEnd/>
          </a:ln>
        </p:spPr>
        <p:txBody>
          <a:bodyPr wrap="square">
            <a:spAutoFit/>
          </a:bodyPr>
          <a:lstStyle/>
          <a:p>
            <a:pPr algn="ctr"/>
            <a:r>
              <a:rPr lang="en-US" sz="2000" b="0" dirty="0" smtClean="0">
                <a:solidFill>
                  <a:srgbClr val="0000FF"/>
                </a:solidFill>
                <a:latin typeface="Arial" pitchFamily="34" charset="0"/>
                <a:cs typeface="Arial" pitchFamily="34" charset="0"/>
              </a:rPr>
              <a:t>Coax can be used to feed a microstrip line on a PCB </a:t>
            </a:r>
            <a:r>
              <a:rPr lang="en-US" sz="2000" b="0" u="sng" dirty="0" smtClean="0">
                <a:solidFill>
                  <a:srgbClr val="0000FF"/>
                </a:solidFill>
                <a:latin typeface="Arial" pitchFamily="34" charset="0"/>
                <a:cs typeface="Arial" pitchFamily="34" charset="0"/>
              </a:rPr>
              <a:t>without</a:t>
            </a:r>
            <a:r>
              <a:rPr lang="en-US" sz="2000" b="0" dirty="0" smtClean="0">
                <a:solidFill>
                  <a:srgbClr val="0000FF"/>
                </a:solidFill>
                <a:latin typeface="Arial" pitchFamily="34" charset="0"/>
                <a:cs typeface="Arial" pitchFamily="34" charset="0"/>
              </a:rPr>
              <a:t> needing a </a:t>
            </a:r>
            <a:r>
              <a:rPr lang="en-US" sz="2000" b="0" dirty="0" err="1" smtClean="0">
                <a:solidFill>
                  <a:srgbClr val="0000FF"/>
                </a:solidFill>
                <a:latin typeface="Arial" pitchFamily="34" charset="0"/>
                <a:cs typeface="Arial" pitchFamily="34" charset="0"/>
              </a:rPr>
              <a:t>balun</a:t>
            </a:r>
            <a:r>
              <a:rPr lang="en-US" sz="2000" b="0" dirty="0" smtClean="0">
                <a:solidFill>
                  <a:srgbClr val="0000FF"/>
                </a:solidFill>
                <a:latin typeface="Arial" pitchFamily="34" charset="0"/>
                <a:cs typeface="Arial" pitchFamily="34" charset="0"/>
              </a:rPr>
              <a:t>. </a:t>
            </a:r>
            <a:endParaRPr lang="en-US" sz="2000" b="0" dirty="0">
              <a:solidFill>
                <a:srgbClr val="0000FF"/>
              </a:solidFill>
              <a:latin typeface="Arial" pitchFamily="34" charset="0"/>
              <a:cs typeface="Arial" pitchFamily="34" charset="0"/>
            </a:endParaRPr>
          </a:p>
        </p:txBody>
      </p:sp>
      <p:grpSp>
        <p:nvGrpSpPr>
          <p:cNvPr id="16" name="Group 15"/>
          <p:cNvGrpSpPr/>
          <p:nvPr/>
        </p:nvGrpSpPr>
        <p:grpSpPr>
          <a:xfrm>
            <a:off x="361949" y="1847850"/>
            <a:ext cx="7515225" cy="4464380"/>
            <a:chOff x="400049" y="2114550"/>
            <a:chExt cx="7515225" cy="4464380"/>
          </a:xfrm>
        </p:grpSpPr>
        <p:sp>
          <p:nvSpPr>
            <p:cNvPr id="21" name="Can 20"/>
            <p:cNvSpPr/>
            <p:nvPr/>
          </p:nvSpPr>
          <p:spPr>
            <a:xfrm>
              <a:off x="3724275" y="3781425"/>
              <a:ext cx="400050" cy="2781300"/>
            </a:xfrm>
            <a:prstGeom prst="ca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33"/>
            <p:cNvSpPr/>
            <p:nvPr/>
          </p:nvSpPr>
          <p:spPr>
            <a:xfrm>
              <a:off x="400049" y="2114550"/>
              <a:ext cx="7515225" cy="2686050"/>
            </a:xfrm>
            <a:prstGeom prst="parallelogram">
              <a:avLst>
                <a:gd name="adj" fmla="val 9840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1371600" y="2181225"/>
              <a:ext cx="5762625" cy="2276475"/>
            </a:xfrm>
            <a:prstGeom prst="cube">
              <a:avLst>
                <a:gd name="adj" fmla="val 9074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a:off x="3771900" y="2419350"/>
              <a:ext cx="1247775" cy="1066800"/>
            </a:xfrm>
            <a:prstGeom prst="parallelogram">
              <a:avLst>
                <a:gd name="adj" fmla="val 9464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3724275" y="3657600"/>
              <a:ext cx="400050" cy="2921330"/>
            </a:xfrm>
            <a:prstGeom prst="can">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3924300" y="3438525"/>
              <a:ext cx="0" cy="136207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4610100" y="4953000"/>
            <a:ext cx="4114799" cy="1200329"/>
          </a:xfrm>
          <a:prstGeom prst="rect">
            <a:avLst/>
          </a:prstGeom>
          <a:noFill/>
          <a:ln>
            <a:solidFill>
              <a:schemeClr val="tx1"/>
            </a:solidFill>
          </a:ln>
        </p:spPr>
        <p:txBody>
          <a:bodyPr wrap="square" rtlCol="0">
            <a:spAutoFit/>
          </a:bodyPr>
          <a:lstStyle/>
          <a:p>
            <a:pPr algn="ctr"/>
            <a:r>
              <a:rPr lang="en-US" b="0" dirty="0" smtClean="0">
                <a:solidFill>
                  <a:srgbClr val="0000FF"/>
                </a:solidFill>
              </a:rPr>
              <a:t>Both the microstrip line (with ground plane) and the coax are </a:t>
            </a:r>
            <a:r>
              <a:rPr lang="en-US" b="0" u="sng" dirty="0" smtClean="0">
                <a:solidFill>
                  <a:srgbClr val="0000FF"/>
                </a:solidFill>
              </a:rPr>
              <a:t>two-conductor</a:t>
            </a:r>
            <a:r>
              <a:rPr lang="en-US" b="0" dirty="0" smtClean="0">
                <a:solidFill>
                  <a:srgbClr val="0000FF"/>
                </a:solidFill>
              </a:rPr>
              <a:t> transmission line systems, so there is no common mode.</a:t>
            </a:r>
            <a:endParaRPr lang="en-US" b="0" dirty="0">
              <a:solidFill>
                <a:srgbClr val="0000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and CPS Line</a:t>
            </a:r>
            <a:endParaRPr lang="en-US" sz="2800" b="0" dirty="0">
              <a:solidFill>
                <a:srgbClr val="FF9933"/>
              </a:solidFill>
              <a:effectLst>
                <a:outerShdw blurRad="38100" dist="38100" dir="2700000" algn="tl">
                  <a:srgbClr val="C0C0C0"/>
                </a:outerShdw>
              </a:effectLst>
              <a:latin typeface="Arial" pitchFamily="34" charset="0"/>
            </a:endParaRPr>
          </a:p>
        </p:txBody>
      </p:sp>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22</a:t>
            </a:fld>
            <a:endParaRPr lang="en-US"/>
          </a:p>
        </p:txBody>
      </p:sp>
      <p:sp>
        <p:nvSpPr>
          <p:cNvPr id="14" name="Text Box 199"/>
          <p:cNvSpPr txBox="1">
            <a:spLocks noChangeArrowheads="1"/>
          </p:cNvSpPr>
          <p:nvPr/>
        </p:nvSpPr>
        <p:spPr bwMode="auto">
          <a:xfrm>
            <a:off x="261938" y="922338"/>
            <a:ext cx="8408987" cy="400110"/>
          </a:xfrm>
          <a:prstGeom prst="rect">
            <a:avLst/>
          </a:prstGeom>
          <a:noFill/>
          <a:ln w="9525">
            <a:noFill/>
            <a:miter lim="800000"/>
            <a:headEnd/>
            <a:tailEnd/>
          </a:ln>
        </p:spPr>
        <p:txBody>
          <a:bodyPr>
            <a:spAutoFit/>
          </a:bodyPr>
          <a:lstStyle/>
          <a:p>
            <a:pPr algn="ctr"/>
            <a:r>
              <a:rPr lang="en-US" sz="2000" b="0" dirty="0" smtClean="0">
                <a:solidFill>
                  <a:srgbClr val="0000FF"/>
                </a:solidFill>
                <a:latin typeface="Arial" pitchFamily="34" charset="0"/>
                <a:cs typeface="Arial" pitchFamily="34" charset="0"/>
              </a:rPr>
              <a:t>Baluns are very useful for feeding </a:t>
            </a:r>
            <a:r>
              <a:rPr lang="en-US" sz="2000" b="0" u="sng" dirty="0" smtClean="0">
                <a:solidFill>
                  <a:srgbClr val="0000FF"/>
                </a:solidFill>
                <a:latin typeface="Arial" pitchFamily="34" charset="0"/>
                <a:cs typeface="Arial" pitchFamily="34" charset="0"/>
              </a:rPr>
              <a:t>differential circuits</a:t>
            </a:r>
            <a:r>
              <a:rPr lang="en-US" sz="2000" b="0" dirty="0" smtClean="0">
                <a:solidFill>
                  <a:srgbClr val="0000FF"/>
                </a:solidFill>
                <a:latin typeface="Arial" pitchFamily="34" charset="0"/>
                <a:cs typeface="Arial" pitchFamily="34" charset="0"/>
              </a:rPr>
              <a:t> with coax on PCBs.</a:t>
            </a:r>
            <a:endParaRPr lang="en-US" sz="2000" b="0" dirty="0">
              <a:solidFill>
                <a:srgbClr val="0000FF"/>
              </a:solidFill>
              <a:latin typeface="Arial" pitchFamily="34" charset="0"/>
              <a:cs typeface="Arial" pitchFamily="34" charset="0"/>
            </a:endParaRPr>
          </a:p>
        </p:txBody>
      </p:sp>
      <p:grpSp>
        <p:nvGrpSpPr>
          <p:cNvPr id="38" name="Group 37"/>
          <p:cNvGrpSpPr/>
          <p:nvPr/>
        </p:nvGrpSpPr>
        <p:grpSpPr>
          <a:xfrm>
            <a:off x="400049" y="2114550"/>
            <a:ext cx="7515225" cy="4464380"/>
            <a:chOff x="400049" y="2114550"/>
            <a:chExt cx="7515225" cy="4464380"/>
          </a:xfrm>
        </p:grpSpPr>
        <p:sp>
          <p:nvSpPr>
            <p:cNvPr id="21" name="Can 20"/>
            <p:cNvSpPr/>
            <p:nvPr/>
          </p:nvSpPr>
          <p:spPr>
            <a:xfrm>
              <a:off x="3171825" y="3781425"/>
              <a:ext cx="400050" cy="2781300"/>
            </a:xfrm>
            <a:prstGeom prst="ca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allelogram 33"/>
            <p:cNvSpPr/>
            <p:nvPr/>
          </p:nvSpPr>
          <p:spPr>
            <a:xfrm>
              <a:off x="400049" y="2114550"/>
              <a:ext cx="7515225" cy="2686050"/>
            </a:xfrm>
            <a:prstGeom prst="parallelogram">
              <a:avLst>
                <a:gd name="adj" fmla="val 9840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1371600" y="2181225"/>
              <a:ext cx="5762625" cy="2276475"/>
            </a:xfrm>
            <a:prstGeom prst="cube">
              <a:avLst>
                <a:gd name="adj" fmla="val 9074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a:off x="3219450" y="2419350"/>
              <a:ext cx="1247775" cy="1066800"/>
            </a:xfrm>
            <a:prstGeom prst="parallelogram">
              <a:avLst>
                <a:gd name="adj" fmla="val 9464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p:nvSpPr>
          <p:spPr>
            <a:xfrm>
              <a:off x="4038600" y="2428875"/>
              <a:ext cx="1247775" cy="1066800"/>
            </a:xfrm>
            <a:prstGeom prst="parallelogram">
              <a:avLst>
                <a:gd name="adj" fmla="val 9464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22"/>
            <p:cNvSpPr/>
            <p:nvPr/>
          </p:nvSpPr>
          <p:spPr>
            <a:xfrm>
              <a:off x="3171825" y="3657600"/>
              <a:ext cx="400050" cy="2921330"/>
            </a:xfrm>
            <a:prstGeom prst="can">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3371850" y="3438525"/>
              <a:ext cx="0" cy="136207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200525" y="3419475"/>
              <a:ext cx="0" cy="43815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a:xfrm>
            <a:off x="6096000" y="4238625"/>
            <a:ext cx="1172116" cy="369332"/>
          </a:xfrm>
          <a:prstGeom prst="rect">
            <a:avLst/>
          </a:prstGeom>
          <a:noFill/>
        </p:spPr>
        <p:txBody>
          <a:bodyPr wrap="none" rtlCol="0">
            <a:spAutoFit/>
          </a:bodyPr>
          <a:lstStyle/>
          <a:p>
            <a:r>
              <a:rPr lang="en-US" dirty="0" smtClean="0"/>
              <a:t>No </a:t>
            </a:r>
            <a:r>
              <a:rPr lang="en-US" dirty="0" err="1" smtClean="0"/>
              <a:t>balun</a:t>
            </a:r>
            <a:endParaRPr lang="en-US" dirty="0"/>
          </a:p>
        </p:txBody>
      </p:sp>
      <p:sp>
        <p:nvSpPr>
          <p:cNvPr id="39" name="TextBox 38"/>
          <p:cNvSpPr txBox="1"/>
          <p:nvPr/>
        </p:nvSpPr>
        <p:spPr>
          <a:xfrm>
            <a:off x="4314825" y="5391150"/>
            <a:ext cx="3752850" cy="923330"/>
          </a:xfrm>
          <a:prstGeom prst="rect">
            <a:avLst/>
          </a:prstGeom>
          <a:noFill/>
          <a:ln>
            <a:solidFill>
              <a:schemeClr val="tx1"/>
            </a:solidFill>
          </a:ln>
        </p:spPr>
        <p:txBody>
          <a:bodyPr wrap="square" rtlCol="0">
            <a:spAutoFit/>
          </a:bodyPr>
          <a:lstStyle/>
          <a:p>
            <a:pPr algn="ctr"/>
            <a:r>
              <a:rPr lang="en-US" b="0" dirty="0" smtClean="0">
                <a:solidFill>
                  <a:srgbClr val="0000FF"/>
                </a:solidFill>
              </a:rPr>
              <a:t>Without a </a:t>
            </a:r>
            <a:r>
              <a:rPr lang="en-US" b="0" dirty="0" err="1" smtClean="0">
                <a:solidFill>
                  <a:srgbClr val="0000FF"/>
                </a:solidFill>
              </a:rPr>
              <a:t>balun</a:t>
            </a:r>
            <a:r>
              <a:rPr lang="en-US" b="0" dirty="0" smtClean="0">
                <a:solidFill>
                  <a:srgbClr val="0000FF"/>
                </a:solidFill>
              </a:rPr>
              <a:t>, there would be a common mode current on the coplanar strips (CPS) line.</a:t>
            </a:r>
            <a:endParaRPr lang="en-US" b="0" dirty="0">
              <a:solidFill>
                <a:srgbClr val="0000FF"/>
              </a:solidFill>
            </a:endParaRPr>
          </a:p>
        </p:txBody>
      </p:sp>
      <p:sp>
        <p:nvSpPr>
          <p:cNvPr id="16" name="TextBox 15"/>
          <p:cNvSpPr txBox="1"/>
          <p:nvPr/>
        </p:nvSpPr>
        <p:spPr>
          <a:xfrm>
            <a:off x="4810125" y="2990850"/>
            <a:ext cx="1120820" cy="369332"/>
          </a:xfrm>
          <a:prstGeom prst="rect">
            <a:avLst/>
          </a:prstGeom>
          <a:noFill/>
        </p:spPr>
        <p:txBody>
          <a:bodyPr wrap="none" rtlCol="0">
            <a:spAutoFit/>
          </a:bodyPr>
          <a:lstStyle/>
          <a:p>
            <a:r>
              <a:rPr lang="en-US" dirty="0" smtClean="0"/>
              <a:t>CPS line</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23</a:t>
            </a:fld>
            <a:endParaRPr lang="en-US"/>
          </a:p>
        </p:txBody>
      </p:sp>
      <p:sp>
        <p:nvSpPr>
          <p:cNvPr id="81" name="TextBox 80"/>
          <p:cNvSpPr txBox="1"/>
          <p:nvPr/>
        </p:nvSpPr>
        <p:spPr>
          <a:xfrm>
            <a:off x="3971925" y="2228850"/>
            <a:ext cx="784189" cy="1323439"/>
          </a:xfrm>
          <a:prstGeom prst="rect">
            <a:avLst/>
          </a:prstGeom>
          <a:noFill/>
        </p:spPr>
        <p:txBody>
          <a:bodyPr wrap="none" rtlCol="0">
            <a:spAutoFit/>
          </a:bodyPr>
          <a:lstStyle/>
          <a:p>
            <a:r>
              <a:rPr lang="en-US" sz="8000" dirty="0" smtClean="0">
                <a:solidFill>
                  <a:srgbClr val="0000FF"/>
                </a:solidFill>
              </a:rPr>
              <a:t>=</a:t>
            </a:r>
            <a:endParaRPr lang="en-US" sz="8000" dirty="0">
              <a:solidFill>
                <a:srgbClr val="0000FF"/>
              </a:solidFill>
            </a:endParaRPr>
          </a:p>
        </p:txBody>
      </p:sp>
      <p:sp>
        <p:nvSpPr>
          <p:cNvPr id="82" name="TextBox 81"/>
          <p:cNvSpPr txBox="1"/>
          <p:nvPr/>
        </p:nvSpPr>
        <p:spPr>
          <a:xfrm>
            <a:off x="6296025" y="3419475"/>
            <a:ext cx="784189" cy="1323439"/>
          </a:xfrm>
          <a:prstGeom prst="rect">
            <a:avLst/>
          </a:prstGeom>
          <a:noFill/>
        </p:spPr>
        <p:txBody>
          <a:bodyPr wrap="none" rtlCol="0">
            <a:spAutoFit/>
          </a:bodyPr>
          <a:lstStyle/>
          <a:p>
            <a:r>
              <a:rPr lang="en-US" sz="8000" dirty="0" smtClean="0">
                <a:solidFill>
                  <a:srgbClr val="0000FF"/>
                </a:solidFill>
              </a:rPr>
              <a:t>+</a:t>
            </a:r>
            <a:endParaRPr lang="en-US" sz="8000" dirty="0">
              <a:solidFill>
                <a:srgbClr val="0000FF"/>
              </a:solidFill>
            </a:endParaRPr>
          </a:p>
        </p:txBody>
      </p:sp>
      <p:sp>
        <p:nvSpPr>
          <p:cNvPr id="88" name="TextBox 87"/>
          <p:cNvSpPr txBox="1"/>
          <p:nvPr/>
        </p:nvSpPr>
        <p:spPr>
          <a:xfrm>
            <a:off x="619125" y="4629150"/>
            <a:ext cx="3514745" cy="369332"/>
          </a:xfrm>
          <a:prstGeom prst="rect">
            <a:avLst/>
          </a:prstGeom>
          <a:noFill/>
        </p:spPr>
        <p:txBody>
          <a:bodyPr wrap="none" rtlCol="0">
            <a:spAutoFit/>
          </a:bodyPr>
          <a:lstStyle/>
          <a:p>
            <a:r>
              <a:rPr lang="en-US" b="0" dirty="0" smtClean="0"/>
              <a:t>Excites desired differential mode</a:t>
            </a:r>
            <a:endParaRPr lang="en-US" b="0" dirty="0"/>
          </a:p>
        </p:txBody>
      </p:sp>
      <p:sp>
        <p:nvSpPr>
          <p:cNvPr id="89" name="TextBox 88"/>
          <p:cNvSpPr txBox="1"/>
          <p:nvPr/>
        </p:nvSpPr>
        <p:spPr>
          <a:xfrm>
            <a:off x="609600" y="4010025"/>
            <a:ext cx="3647152" cy="369332"/>
          </a:xfrm>
          <a:prstGeom prst="rect">
            <a:avLst/>
          </a:prstGeom>
          <a:noFill/>
        </p:spPr>
        <p:txBody>
          <a:bodyPr wrap="none" rtlCol="0">
            <a:spAutoFit/>
          </a:bodyPr>
          <a:lstStyle/>
          <a:p>
            <a:r>
              <a:rPr lang="en-US" b="0" dirty="0" smtClean="0"/>
              <a:t>Excites undesired common mode</a:t>
            </a:r>
            <a:endParaRPr lang="en-US" b="0" dirty="0"/>
          </a:p>
        </p:txBody>
      </p:sp>
      <p:cxnSp>
        <p:nvCxnSpPr>
          <p:cNvPr id="91" name="Straight Arrow Connector 90"/>
          <p:cNvCxnSpPr/>
          <p:nvPr/>
        </p:nvCxnSpPr>
        <p:spPr>
          <a:xfrm flipV="1">
            <a:off x="4286250" y="3324225"/>
            <a:ext cx="790575" cy="8096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4210070" y="4890016"/>
            <a:ext cx="1009630" cy="5297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1457325" y="1114425"/>
            <a:ext cx="6011582" cy="400110"/>
          </a:xfrm>
          <a:prstGeom prst="rect">
            <a:avLst/>
          </a:prstGeom>
          <a:noFill/>
        </p:spPr>
        <p:txBody>
          <a:bodyPr wrap="none" rtlCol="0">
            <a:spAutoFit/>
          </a:bodyPr>
          <a:lstStyle/>
          <a:p>
            <a:pPr algn="ctr"/>
            <a:r>
              <a:rPr lang="en-US" sz="2000" b="0" dirty="0" smtClean="0">
                <a:solidFill>
                  <a:srgbClr val="0000FF"/>
                </a:solidFill>
              </a:rPr>
              <a:t>Superposition allows us to see what the problem is.</a:t>
            </a:r>
            <a:endParaRPr lang="en-US" sz="2000" b="0" dirty="0">
              <a:solidFill>
                <a:srgbClr val="0000FF"/>
              </a:solidFill>
            </a:endParaRPr>
          </a:p>
        </p:txBody>
      </p:sp>
      <p:grpSp>
        <p:nvGrpSpPr>
          <p:cNvPr id="73" name="Group 72"/>
          <p:cNvGrpSpPr/>
          <p:nvPr/>
        </p:nvGrpSpPr>
        <p:grpSpPr>
          <a:xfrm>
            <a:off x="923925" y="2571750"/>
            <a:ext cx="2619375" cy="1092200"/>
            <a:chOff x="923925" y="2571750"/>
            <a:chExt cx="2619375" cy="1092200"/>
          </a:xfrm>
        </p:grpSpPr>
        <p:grpSp>
          <p:nvGrpSpPr>
            <p:cNvPr id="42" name="Group 41"/>
            <p:cNvGrpSpPr/>
            <p:nvPr/>
          </p:nvGrpSpPr>
          <p:grpSpPr>
            <a:xfrm>
              <a:off x="923925" y="2571750"/>
              <a:ext cx="2619375" cy="676276"/>
              <a:chOff x="838200" y="1781175"/>
              <a:chExt cx="2619375" cy="676276"/>
            </a:xfrm>
          </p:grpSpPr>
          <p:sp>
            <p:nvSpPr>
              <p:cNvPr id="16" name="Rectangle 15"/>
              <p:cNvSpPr/>
              <p:nvPr/>
            </p:nvSpPr>
            <p:spPr>
              <a:xfrm>
                <a:off x="847725" y="1809749"/>
                <a:ext cx="2609850" cy="600075"/>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1381125" y="1781175"/>
                <a:ext cx="5334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09825" y="1781175"/>
                <a:ext cx="5334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57325" y="1876425"/>
                <a:ext cx="319318" cy="445532"/>
                <a:chOff x="1457325" y="1876425"/>
                <a:chExt cx="319318" cy="445532"/>
              </a:xfrm>
            </p:grpSpPr>
            <p:sp>
              <p:nvSpPr>
                <p:cNvPr id="26" name="Oval 25"/>
                <p:cNvSpPr/>
                <p:nvPr/>
              </p:nvSpPr>
              <p:spPr>
                <a:xfrm>
                  <a:off x="1485900" y="1962150"/>
                  <a:ext cx="257175" cy="2571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457325" y="1876425"/>
                  <a:ext cx="319318" cy="369332"/>
                </a:xfrm>
                <a:prstGeom prst="rect">
                  <a:avLst/>
                </a:prstGeom>
                <a:noFill/>
              </p:spPr>
              <p:txBody>
                <a:bodyPr wrap="none" rtlCol="0">
                  <a:spAutoFit/>
                </a:bodyPr>
                <a:lstStyle/>
                <a:p>
                  <a:r>
                    <a:rPr lang="en-US" b="0" dirty="0" smtClean="0"/>
                    <a:t>+</a:t>
                  </a:r>
                  <a:endParaRPr lang="en-US" b="0" dirty="0"/>
                </a:p>
              </p:txBody>
            </p:sp>
            <p:sp>
              <p:nvSpPr>
                <p:cNvPr id="29" name="TextBox 28"/>
                <p:cNvSpPr txBox="1"/>
                <p:nvPr/>
              </p:nvSpPr>
              <p:spPr>
                <a:xfrm>
                  <a:off x="1485900" y="1952625"/>
                  <a:ext cx="261610" cy="369332"/>
                </a:xfrm>
                <a:prstGeom prst="rect">
                  <a:avLst/>
                </a:prstGeom>
                <a:noFill/>
              </p:spPr>
              <p:txBody>
                <a:bodyPr wrap="none" rtlCol="0">
                  <a:spAutoFit/>
                </a:bodyPr>
                <a:lstStyle/>
                <a:p>
                  <a:r>
                    <a:rPr lang="en-US" b="0" dirty="0" smtClean="0"/>
                    <a:t>-</a:t>
                  </a:r>
                  <a:endParaRPr lang="en-US" b="0" dirty="0"/>
                </a:p>
              </p:txBody>
            </p:sp>
          </p:grpSp>
          <p:cxnSp>
            <p:nvCxnSpPr>
              <p:cNvPr id="38" name="Straight Connector 37"/>
              <p:cNvCxnSpPr/>
              <p:nvPr/>
            </p:nvCxnSpPr>
            <p:spPr>
              <a:xfrm>
                <a:off x="1619250" y="2200275"/>
                <a:ext cx="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19250" y="1800225"/>
                <a:ext cx="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686050" y="1809750"/>
                <a:ext cx="0" cy="628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38200" y="2400301"/>
                <a:ext cx="2619375" cy="571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346113" name="Object 28"/>
            <p:cNvGraphicFramePr>
              <a:graphicFrameLocks noChangeAspect="1"/>
            </p:cNvGraphicFramePr>
            <p:nvPr/>
          </p:nvGraphicFramePr>
          <p:xfrm>
            <a:off x="1601788" y="3321050"/>
            <a:ext cx="201612" cy="342900"/>
          </p:xfrm>
          <a:graphic>
            <a:graphicData uri="http://schemas.openxmlformats.org/presentationml/2006/ole">
              <mc:AlternateContent xmlns:mc="http://schemas.openxmlformats.org/markup-compatibility/2006">
                <mc:Choice xmlns:v="urn:schemas-microsoft-com:vml" Requires="v">
                  <p:oleObj spid="_x0000_s346253" name="Equation" r:id="rId4" imgW="164880" imgH="228600" progId="Equation.DSMT4">
                    <p:embed/>
                  </p:oleObj>
                </mc:Choice>
                <mc:Fallback>
                  <p:oleObj name="Equation" r:id="rId4" imgW="164880" imgH="228600" progId="Equation.DSMT4">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788" y="3321050"/>
                          <a:ext cx="20161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90" name="Group 89"/>
          <p:cNvGrpSpPr/>
          <p:nvPr/>
        </p:nvGrpSpPr>
        <p:grpSpPr>
          <a:xfrm>
            <a:off x="5343525" y="2571750"/>
            <a:ext cx="2619375" cy="1063625"/>
            <a:chOff x="5343525" y="2571750"/>
            <a:chExt cx="2619375" cy="1063625"/>
          </a:xfrm>
        </p:grpSpPr>
        <p:sp>
          <p:nvSpPr>
            <p:cNvPr id="44" name="Rectangle 43"/>
            <p:cNvSpPr/>
            <p:nvPr/>
          </p:nvSpPr>
          <p:spPr>
            <a:xfrm>
              <a:off x="5353050" y="2600324"/>
              <a:ext cx="2609850" cy="600075"/>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a:off x="5886450" y="2571750"/>
              <a:ext cx="5334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915150" y="2571750"/>
              <a:ext cx="5334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47" name="Group 29"/>
            <p:cNvGrpSpPr/>
            <p:nvPr/>
          </p:nvGrpSpPr>
          <p:grpSpPr>
            <a:xfrm>
              <a:off x="5962650" y="2667000"/>
              <a:ext cx="319318" cy="445532"/>
              <a:chOff x="1457325" y="1876425"/>
              <a:chExt cx="319318" cy="445532"/>
            </a:xfrm>
          </p:grpSpPr>
          <p:sp>
            <p:nvSpPr>
              <p:cNvPr id="52" name="Oval 51"/>
              <p:cNvSpPr/>
              <p:nvPr/>
            </p:nvSpPr>
            <p:spPr>
              <a:xfrm>
                <a:off x="1485900" y="1962150"/>
                <a:ext cx="257175" cy="2571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457325" y="1876425"/>
                <a:ext cx="319318" cy="369332"/>
              </a:xfrm>
              <a:prstGeom prst="rect">
                <a:avLst/>
              </a:prstGeom>
              <a:noFill/>
            </p:spPr>
            <p:txBody>
              <a:bodyPr wrap="none" rtlCol="0">
                <a:spAutoFit/>
              </a:bodyPr>
              <a:lstStyle/>
              <a:p>
                <a:r>
                  <a:rPr lang="en-US" b="0" dirty="0" smtClean="0"/>
                  <a:t>+</a:t>
                </a:r>
                <a:endParaRPr lang="en-US" b="0" dirty="0"/>
              </a:p>
            </p:txBody>
          </p:sp>
          <p:sp>
            <p:nvSpPr>
              <p:cNvPr id="54" name="TextBox 53"/>
              <p:cNvSpPr txBox="1"/>
              <p:nvPr/>
            </p:nvSpPr>
            <p:spPr>
              <a:xfrm>
                <a:off x="1485900" y="1952625"/>
                <a:ext cx="261610" cy="369332"/>
              </a:xfrm>
              <a:prstGeom prst="rect">
                <a:avLst/>
              </a:prstGeom>
              <a:noFill/>
            </p:spPr>
            <p:txBody>
              <a:bodyPr wrap="none" rtlCol="0">
                <a:spAutoFit/>
              </a:bodyPr>
              <a:lstStyle/>
              <a:p>
                <a:r>
                  <a:rPr lang="en-US" b="0" dirty="0" smtClean="0"/>
                  <a:t>-</a:t>
                </a:r>
                <a:endParaRPr lang="en-US" b="0" dirty="0"/>
              </a:p>
            </p:txBody>
          </p:sp>
        </p:grpSp>
        <p:cxnSp>
          <p:nvCxnSpPr>
            <p:cNvPr id="48" name="Straight Connector 47"/>
            <p:cNvCxnSpPr/>
            <p:nvPr/>
          </p:nvCxnSpPr>
          <p:spPr>
            <a:xfrm>
              <a:off x="6124575" y="2990850"/>
              <a:ext cx="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124575" y="2590800"/>
              <a:ext cx="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5343525" y="3190876"/>
              <a:ext cx="2619375" cy="571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29"/>
            <p:cNvGrpSpPr/>
            <p:nvPr/>
          </p:nvGrpSpPr>
          <p:grpSpPr>
            <a:xfrm>
              <a:off x="7019925" y="2686050"/>
              <a:ext cx="319318" cy="445532"/>
              <a:chOff x="1457325" y="1876425"/>
              <a:chExt cx="319318" cy="445532"/>
            </a:xfrm>
          </p:grpSpPr>
          <p:sp>
            <p:nvSpPr>
              <p:cNvPr id="68" name="Oval 67"/>
              <p:cNvSpPr/>
              <p:nvPr/>
            </p:nvSpPr>
            <p:spPr>
              <a:xfrm>
                <a:off x="1485900" y="1962150"/>
                <a:ext cx="257175" cy="2571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1457325" y="1876425"/>
                <a:ext cx="319318" cy="369332"/>
              </a:xfrm>
              <a:prstGeom prst="rect">
                <a:avLst/>
              </a:prstGeom>
              <a:noFill/>
            </p:spPr>
            <p:txBody>
              <a:bodyPr wrap="none" rtlCol="0">
                <a:spAutoFit/>
              </a:bodyPr>
              <a:lstStyle/>
              <a:p>
                <a:r>
                  <a:rPr lang="en-US" b="0" dirty="0" smtClean="0"/>
                  <a:t>+</a:t>
                </a:r>
                <a:endParaRPr lang="en-US" b="0" dirty="0"/>
              </a:p>
            </p:txBody>
          </p:sp>
          <p:sp>
            <p:nvSpPr>
              <p:cNvPr id="70" name="TextBox 69"/>
              <p:cNvSpPr txBox="1"/>
              <p:nvPr/>
            </p:nvSpPr>
            <p:spPr>
              <a:xfrm>
                <a:off x="1485900" y="1952625"/>
                <a:ext cx="261610" cy="369332"/>
              </a:xfrm>
              <a:prstGeom prst="rect">
                <a:avLst/>
              </a:prstGeom>
              <a:noFill/>
            </p:spPr>
            <p:txBody>
              <a:bodyPr wrap="none" rtlCol="0">
                <a:spAutoFit/>
              </a:bodyPr>
              <a:lstStyle/>
              <a:p>
                <a:r>
                  <a:rPr lang="en-US" b="0" dirty="0" smtClean="0"/>
                  <a:t>-</a:t>
                </a:r>
                <a:endParaRPr lang="en-US" b="0" dirty="0"/>
              </a:p>
            </p:txBody>
          </p:sp>
        </p:grpSp>
        <p:cxnSp>
          <p:nvCxnSpPr>
            <p:cNvPr id="71" name="Straight Connector 70"/>
            <p:cNvCxnSpPr/>
            <p:nvPr/>
          </p:nvCxnSpPr>
          <p:spPr>
            <a:xfrm>
              <a:off x="7181850" y="3009900"/>
              <a:ext cx="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7181850" y="2609850"/>
              <a:ext cx="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46114" name="Object 28"/>
            <p:cNvGraphicFramePr>
              <a:graphicFrameLocks noChangeAspect="1"/>
            </p:cNvGraphicFramePr>
            <p:nvPr/>
          </p:nvGraphicFramePr>
          <p:xfrm>
            <a:off x="5905500" y="3292475"/>
            <a:ext cx="434975" cy="342900"/>
          </p:xfrm>
          <a:graphic>
            <a:graphicData uri="http://schemas.openxmlformats.org/presentationml/2006/ole">
              <mc:AlternateContent xmlns:mc="http://schemas.openxmlformats.org/markup-compatibility/2006">
                <mc:Choice xmlns:v="urn:schemas-microsoft-com:vml" Requires="v">
                  <p:oleObj spid="_x0000_s346254" name="Equation" r:id="rId6" imgW="355320" imgH="228600" progId="Equation.DSMT4">
                    <p:embed/>
                  </p:oleObj>
                </mc:Choice>
                <mc:Fallback>
                  <p:oleObj name="Equation" r:id="rId6" imgW="355320" imgH="22860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5500" y="3292475"/>
                          <a:ext cx="4349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6115" name="Object 28"/>
            <p:cNvGraphicFramePr>
              <a:graphicFrameLocks noChangeAspect="1"/>
            </p:cNvGraphicFramePr>
            <p:nvPr/>
          </p:nvGraphicFramePr>
          <p:xfrm>
            <a:off x="6943725" y="3292475"/>
            <a:ext cx="434975" cy="342900"/>
          </p:xfrm>
          <a:graphic>
            <a:graphicData uri="http://schemas.openxmlformats.org/presentationml/2006/ole">
              <mc:AlternateContent xmlns:mc="http://schemas.openxmlformats.org/markup-compatibility/2006">
                <mc:Choice xmlns:v="urn:schemas-microsoft-com:vml" Requires="v">
                  <p:oleObj spid="_x0000_s346255" name="Equation" r:id="rId8" imgW="355320" imgH="228600" progId="Equation.DSMT4">
                    <p:embed/>
                  </p:oleObj>
                </mc:Choice>
                <mc:Fallback>
                  <p:oleObj name="Equation" r:id="rId8" imgW="355320" imgH="22860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3725" y="3292475"/>
                          <a:ext cx="4349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93" name="Group 92"/>
          <p:cNvGrpSpPr/>
          <p:nvPr/>
        </p:nvGrpSpPr>
        <p:grpSpPr>
          <a:xfrm>
            <a:off x="5391150" y="4991100"/>
            <a:ext cx="2619375" cy="1101725"/>
            <a:chOff x="5391150" y="4991100"/>
            <a:chExt cx="2619375" cy="1101725"/>
          </a:xfrm>
        </p:grpSpPr>
        <p:grpSp>
          <p:nvGrpSpPr>
            <p:cNvPr id="80" name="Group 79"/>
            <p:cNvGrpSpPr/>
            <p:nvPr/>
          </p:nvGrpSpPr>
          <p:grpSpPr>
            <a:xfrm>
              <a:off x="5391150" y="4991100"/>
              <a:ext cx="2619375" cy="676276"/>
              <a:chOff x="5143500" y="4257675"/>
              <a:chExt cx="2619375" cy="676276"/>
            </a:xfrm>
          </p:grpSpPr>
          <p:sp>
            <p:nvSpPr>
              <p:cNvPr id="56" name="Rectangle 55"/>
              <p:cNvSpPr/>
              <p:nvPr/>
            </p:nvSpPr>
            <p:spPr>
              <a:xfrm>
                <a:off x="5153025" y="4286249"/>
                <a:ext cx="2609850" cy="600075"/>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29"/>
              <p:cNvGrpSpPr/>
              <p:nvPr/>
            </p:nvGrpSpPr>
            <p:grpSpPr>
              <a:xfrm>
                <a:off x="5762625" y="4352925"/>
                <a:ext cx="319318" cy="445532"/>
                <a:chOff x="1457325" y="1876425"/>
                <a:chExt cx="319318" cy="445532"/>
              </a:xfrm>
            </p:grpSpPr>
            <p:sp>
              <p:nvSpPr>
                <p:cNvPr id="64" name="Oval 63"/>
                <p:cNvSpPr/>
                <p:nvPr/>
              </p:nvSpPr>
              <p:spPr>
                <a:xfrm>
                  <a:off x="1485900" y="1962150"/>
                  <a:ext cx="257175" cy="2571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457325" y="1876425"/>
                  <a:ext cx="319318" cy="369332"/>
                </a:xfrm>
                <a:prstGeom prst="rect">
                  <a:avLst/>
                </a:prstGeom>
                <a:noFill/>
              </p:spPr>
              <p:txBody>
                <a:bodyPr wrap="none" rtlCol="0">
                  <a:spAutoFit/>
                </a:bodyPr>
                <a:lstStyle/>
                <a:p>
                  <a:r>
                    <a:rPr lang="en-US" b="0" dirty="0" smtClean="0"/>
                    <a:t>+</a:t>
                  </a:r>
                  <a:endParaRPr lang="en-US" b="0" dirty="0"/>
                </a:p>
              </p:txBody>
            </p:sp>
            <p:sp>
              <p:nvSpPr>
                <p:cNvPr id="66" name="TextBox 65"/>
                <p:cNvSpPr txBox="1"/>
                <p:nvPr/>
              </p:nvSpPr>
              <p:spPr>
                <a:xfrm>
                  <a:off x="1485900" y="1952625"/>
                  <a:ext cx="261610" cy="369332"/>
                </a:xfrm>
                <a:prstGeom prst="rect">
                  <a:avLst/>
                </a:prstGeom>
                <a:noFill/>
              </p:spPr>
              <p:txBody>
                <a:bodyPr wrap="none" rtlCol="0">
                  <a:spAutoFit/>
                </a:bodyPr>
                <a:lstStyle/>
                <a:p>
                  <a:r>
                    <a:rPr lang="en-US" b="0" dirty="0" smtClean="0"/>
                    <a:t>-</a:t>
                  </a:r>
                  <a:endParaRPr lang="en-US" b="0" dirty="0"/>
                </a:p>
              </p:txBody>
            </p:sp>
          </p:grpSp>
          <p:cxnSp>
            <p:nvCxnSpPr>
              <p:cNvPr id="60" name="Straight Connector 59"/>
              <p:cNvCxnSpPr/>
              <p:nvPr/>
            </p:nvCxnSpPr>
            <p:spPr>
              <a:xfrm>
                <a:off x="5924550" y="4676775"/>
                <a:ext cx="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924550" y="4276725"/>
                <a:ext cx="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5143500" y="4876801"/>
                <a:ext cx="2619375" cy="571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6831107" y="4322112"/>
                <a:ext cx="319318" cy="485871"/>
                <a:chOff x="7421657" y="3245787"/>
                <a:chExt cx="319318" cy="485871"/>
              </a:xfrm>
            </p:grpSpPr>
            <p:sp>
              <p:nvSpPr>
                <p:cNvPr id="74" name="Oval 73"/>
                <p:cNvSpPr/>
                <p:nvPr/>
              </p:nvSpPr>
              <p:spPr>
                <a:xfrm>
                  <a:off x="7448550" y="3371850"/>
                  <a:ext cx="257175" cy="25717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7451349" y="3245787"/>
                  <a:ext cx="261610" cy="369332"/>
                </a:xfrm>
                <a:prstGeom prst="rect">
                  <a:avLst/>
                </a:prstGeom>
                <a:noFill/>
              </p:spPr>
              <p:txBody>
                <a:bodyPr wrap="none" rtlCol="0">
                  <a:spAutoFit/>
                </a:bodyPr>
                <a:lstStyle/>
                <a:p>
                  <a:r>
                    <a:rPr lang="en-US" b="0" dirty="0" smtClean="0"/>
                    <a:t>-</a:t>
                  </a:r>
                  <a:endParaRPr lang="en-US" b="0" dirty="0"/>
                </a:p>
              </p:txBody>
            </p:sp>
            <p:sp>
              <p:nvSpPr>
                <p:cNvPr id="76" name="TextBox 75"/>
                <p:cNvSpPr txBox="1"/>
                <p:nvPr/>
              </p:nvSpPr>
              <p:spPr>
                <a:xfrm>
                  <a:off x="7421657" y="3362326"/>
                  <a:ext cx="319318" cy="369332"/>
                </a:xfrm>
                <a:prstGeom prst="rect">
                  <a:avLst/>
                </a:prstGeom>
                <a:noFill/>
              </p:spPr>
              <p:txBody>
                <a:bodyPr wrap="none" rtlCol="0">
                  <a:spAutoFit/>
                </a:bodyPr>
                <a:lstStyle/>
                <a:p>
                  <a:r>
                    <a:rPr lang="en-US" b="0" dirty="0" smtClean="0"/>
                    <a:t>+</a:t>
                  </a:r>
                  <a:endParaRPr lang="en-US" b="0" dirty="0"/>
                </a:p>
              </p:txBody>
            </p:sp>
          </p:grpSp>
          <p:cxnSp>
            <p:nvCxnSpPr>
              <p:cNvPr id="78" name="Straight Connector 77"/>
              <p:cNvCxnSpPr/>
              <p:nvPr/>
            </p:nvCxnSpPr>
            <p:spPr>
              <a:xfrm>
                <a:off x="6991350" y="4257675"/>
                <a:ext cx="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991350" y="4695825"/>
                <a:ext cx="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715125" y="4257675"/>
                <a:ext cx="5334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686425" y="4257675"/>
                <a:ext cx="5334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graphicFrame>
          <p:nvGraphicFramePr>
            <p:cNvPr id="346116" name="Object 28"/>
            <p:cNvGraphicFramePr>
              <a:graphicFrameLocks noChangeAspect="1"/>
            </p:cNvGraphicFramePr>
            <p:nvPr/>
          </p:nvGraphicFramePr>
          <p:xfrm>
            <a:off x="5962650" y="5749925"/>
            <a:ext cx="434975" cy="342900"/>
          </p:xfrm>
          <a:graphic>
            <a:graphicData uri="http://schemas.openxmlformats.org/presentationml/2006/ole">
              <mc:AlternateContent xmlns:mc="http://schemas.openxmlformats.org/markup-compatibility/2006">
                <mc:Choice xmlns:v="urn:schemas-microsoft-com:vml" Requires="v">
                  <p:oleObj spid="_x0000_s346256" name="Equation" r:id="rId10" imgW="355320" imgH="228600" progId="Equation.DSMT4">
                    <p:embed/>
                  </p:oleObj>
                </mc:Choice>
                <mc:Fallback>
                  <p:oleObj name="Equation" r:id="rId10" imgW="355320" imgH="228600" progId="Equation.DSMT4">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62650" y="5749925"/>
                          <a:ext cx="4349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6117" name="Object 28"/>
            <p:cNvGraphicFramePr>
              <a:graphicFrameLocks noChangeAspect="1"/>
            </p:cNvGraphicFramePr>
            <p:nvPr/>
          </p:nvGraphicFramePr>
          <p:xfrm>
            <a:off x="7029450" y="5749925"/>
            <a:ext cx="434975" cy="342900"/>
          </p:xfrm>
          <a:graphic>
            <a:graphicData uri="http://schemas.openxmlformats.org/presentationml/2006/ole">
              <mc:AlternateContent xmlns:mc="http://schemas.openxmlformats.org/markup-compatibility/2006">
                <mc:Choice xmlns:v="urn:schemas-microsoft-com:vml" Requires="v">
                  <p:oleObj spid="_x0000_s346257" name="Equation" r:id="rId12" imgW="355320" imgH="228600" progId="Equation.DSMT4">
                    <p:embed/>
                  </p:oleObj>
                </mc:Choice>
                <mc:Fallback>
                  <p:oleObj name="Equation" r:id="rId12" imgW="355320" imgH="228600" progId="Equation.DSMT4">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29450" y="5749925"/>
                          <a:ext cx="4349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83"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and CPS Line (cont.)</a:t>
            </a:r>
            <a:endParaRPr lang="en-US" sz="2800" b="0" dirty="0">
              <a:solidFill>
                <a:srgbClr val="FF9933"/>
              </a:solidFill>
              <a:effectLst>
                <a:outerShdw blurRad="38100" dist="38100" dir="2700000" algn="tl">
                  <a:srgbClr val="C0C0C0"/>
                </a:outerShdw>
              </a:effectLst>
              <a:latin typeface="Arial"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24</a:t>
            </a:fld>
            <a:endParaRPr lang="en-US"/>
          </a:p>
        </p:txBody>
      </p:sp>
      <p:sp>
        <p:nvSpPr>
          <p:cNvPr id="14" name="Text Box 199"/>
          <p:cNvSpPr txBox="1">
            <a:spLocks noChangeArrowheads="1"/>
          </p:cNvSpPr>
          <p:nvPr/>
        </p:nvSpPr>
        <p:spPr bwMode="auto">
          <a:xfrm>
            <a:off x="261938" y="922338"/>
            <a:ext cx="8408987" cy="400110"/>
          </a:xfrm>
          <a:prstGeom prst="rect">
            <a:avLst/>
          </a:prstGeom>
          <a:noFill/>
          <a:ln w="9525">
            <a:noFill/>
            <a:miter lim="800000"/>
            <a:headEnd/>
            <a:tailEnd/>
          </a:ln>
        </p:spPr>
        <p:txBody>
          <a:bodyPr>
            <a:spAutoFit/>
          </a:bodyPr>
          <a:lstStyle/>
          <a:p>
            <a:pPr algn="ctr"/>
            <a:r>
              <a:rPr lang="en-US" sz="2000" b="0" dirty="0" smtClean="0">
                <a:solidFill>
                  <a:srgbClr val="0000FF"/>
                </a:solidFill>
                <a:latin typeface="Arial" pitchFamily="34" charset="0"/>
                <a:cs typeface="Arial" pitchFamily="34" charset="0"/>
              </a:rPr>
              <a:t>Baluns for CPS can be implemented in microstrip form.</a:t>
            </a:r>
            <a:endParaRPr lang="en-US" sz="2000" b="0" dirty="0">
              <a:solidFill>
                <a:srgbClr val="0000FF"/>
              </a:solidFill>
              <a:latin typeface="Arial" pitchFamily="34" charset="0"/>
              <a:cs typeface="Arial" pitchFamily="34" charset="0"/>
            </a:endParaRPr>
          </a:p>
        </p:txBody>
      </p:sp>
      <p:sp>
        <p:nvSpPr>
          <p:cNvPr id="13" name="TextBox 12"/>
          <p:cNvSpPr txBox="1"/>
          <p:nvPr/>
        </p:nvSpPr>
        <p:spPr>
          <a:xfrm>
            <a:off x="3761632" y="6078188"/>
            <a:ext cx="5092163" cy="369332"/>
          </a:xfrm>
          <a:prstGeom prst="rect">
            <a:avLst/>
          </a:prstGeom>
          <a:noFill/>
        </p:spPr>
        <p:txBody>
          <a:bodyPr wrap="none" rtlCol="0">
            <a:spAutoFit/>
          </a:bodyPr>
          <a:lstStyle/>
          <a:p>
            <a:r>
              <a:rPr lang="en-US" dirty="0" smtClean="0">
                <a:solidFill>
                  <a:srgbClr val="0000FF"/>
                </a:solidFill>
              </a:rPr>
              <a:t>Balun feeding a microstrip </a:t>
            </a:r>
            <a:r>
              <a:rPr lang="en-US" dirty="0" err="1" smtClean="0">
                <a:solidFill>
                  <a:srgbClr val="0000FF"/>
                </a:solidFill>
              </a:rPr>
              <a:t>Yagi-Uda</a:t>
            </a:r>
            <a:r>
              <a:rPr lang="en-US" dirty="0" smtClean="0">
                <a:solidFill>
                  <a:srgbClr val="0000FF"/>
                </a:solidFill>
              </a:rPr>
              <a:t> antenna</a:t>
            </a:r>
            <a:endParaRPr lang="en-US" dirty="0">
              <a:solidFill>
                <a:srgbClr val="0000FF"/>
              </a:solidFill>
            </a:endParaRPr>
          </a:p>
        </p:txBody>
      </p:sp>
      <p:grpSp>
        <p:nvGrpSpPr>
          <p:cNvPr id="7" name="Group 6"/>
          <p:cNvGrpSpPr/>
          <p:nvPr/>
        </p:nvGrpSpPr>
        <p:grpSpPr>
          <a:xfrm>
            <a:off x="285008" y="1983179"/>
            <a:ext cx="4151305" cy="3600905"/>
            <a:chOff x="285008" y="1983179"/>
            <a:chExt cx="4151305" cy="3600905"/>
          </a:xfrm>
        </p:grpSpPr>
        <p:sp>
          <p:nvSpPr>
            <p:cNvPr id="12" name="TextBox 11"/>
            <p:cNvSpPr txBox="1"/>
            <p:nvPr/>
          </p:nvSpPr>
          <p:spPr>
            <a:xfrm>
              <a:off x="1268309" y="5214752"/>
              <a:ext cx="1744901" cy="369332"/>
            </a:xfrm>
            <a:prstGeom prst="rect">
              <a:avLst/>
            </a:prstGeom>
            <a:noFill/>
          </p:spPr>
          <p:txBody>
            <a:bodyPr wrap="none" rtlCol="0">
              <a:spAutoFit/>
            </a:bodyPr>
            <a:lstStyle/>
            <a:p>
              <a:r>
                <a:rPr lang="en-US" dirty="0" smtClean="0">
                  <a:solidFill>
                    <a:srgbClr val="0000FF"/>
                  </a:solidFill>
                </a:rPr>
                <a:t>Tapered </a:t>
              </a:r>
              <a:r>
                <a:rPr lang="en-US" dirty="0" err="1" smtClean="0">
                  <a:solidFill>
                    <a:srgbClr val="0000FF"/>
                  </a:solidFill>
                </a:rPr>
                <a:t>balun</a:t>
              </a:r>
              <a:endParaRPr lang="en-US" dirty="0">
                <a:solidFill>
                  <a:srgbClr val="0000FF"/>
                </a:solidFill>
              </a:endParaRPr>
            </a:p>
          </p:txBody>
        </p:sp>
        <p:grpSp>
          <p:nvGrpSpPr>
            <p:cNvPr id="18" name="Group 17"/>
            <p:cNvGrpSpPr/>
            <p:nvPr/>
          </p:nvGrpSpPr>
          <p:grpSpPr>
            <a:xfrm>
              <a:off x="285008" y="1983179"/>
              <a:ext cx="3906984" cy="2422569"/>
              <a:chOff x="285008" y="1983179"/>
              <a:chExt cx="3906984" cy="2422569"/>
            </a:xfrm>
          </p:grpSpPr>
          <p:pic>
            <p:nvPicPr>
              <p:cNvPr id="324614" name="Picture 6" descr="https://encrypted-tbn1.gstatic.com/images?q=tbn:ANd9GcTQJdEMGoy8NKU54PJRqBBo-3WZgjONff_G5rn6X8eB1d0a8NP6EA">
                <a:hlinkClick r:id="rId3"/>
              </p:cNvPr>
              <p:cNvPicPr>
                <a:picLocks noChangeAspect="1" noChangeArrowheads="1"/>
              </p:cNvPicPr>
              <p:nvPr/>
            </p:nvPicPr>
            <p:blipFill>
              <a:blip r:embed="rId4" cstate="print"/>
              <a:srcRect/>
              <a:stretch>
                <a:fillRect/>
              </a:stretch>
            </p:blipFill>
            <p:spPr bwMode="auto">
              <a:xfrm>
                <a:off x="502063" y="2113809"/>
                <a:ext cx="3517606" cy="2137434"/>
              </a:xfrm>
              <a:prstGeom prst="rect">
                <a:avLst/>
              </a:prstGeom>
              <a:noFill/>
            </p:spPr>
          </p:pic>
          <p:sp>
            <p:nvSpPr>
              <p:cNvPr id="16" name="Rectangle 15"/>
              <p:cNvSpPr/>
              <p:nvPr/>
            </p:nvSpPr>
            <p:spPr>
              <a:xfrm>
                <a:off x="285008" y="1983179"/>
                <a:ext cx="344384" cy="2066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5400000">
                <a:off x="2230583" y="2444338"/>
                <a:ext cx="197922" cy="3724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2905125" y="3990975"/>
              <a:ext cx="1531188" cy="338554"/>
            </a:xfrm>
            <a:prstGeom prst="rect">
              <a:avLst/>
            </a:prstGeom>
            <a:noFill/>
          </p:spPr>
          <p:txBody>
            <a:bodyPr wrap="none" rtlCol="0">
              <a:spAutoFit/>
            </a:bodyPr>
            <a:lstStyle/>
            <a:p>
              <a:r>
                <a:rPr lang="en-US" sz="1600" b="0" dirty="0" smtClean="0"/>
                <a:t>Coax feed port</a:t>
              </a:r>
              <a:endParaRPr lang="en-US" sz="1600" b="0" dirty="0"/>
            </a:p>
          </p:txBody>
        </p:sp>
        <p:cxnSp>
          <p:nvCxnSpPr>
            <p:cNvPr id="21" name="Straight Arrow Connector 20"/>
            <p:cNvCxnSpPr/>
            <p:nvPr/>
          </p:nvCxnSpPr>
          <p:spPr>
            <a:xfrm flipH="1" flipV="1">
              <a:off x="2924175" y="2952750"/>
              <a:ext cx="781050" cy="10477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000125" y="4714875"/>
              <a:ext cx="1861407" cy="338554"/>
            </a:xfrm>
            <a:prstGeom prst="rect">
              <a:avLst/>
            </a:prstGeom>
            <a:noFill/>
          </p:spPr>
          <p:txBody>
            <a:bodyPr wrap="none" rtlCol="0">
              <a:spAutoFit/>
            </a:bodyPr>
            <a:lstStyle/>
            <a:p>
              <a:r>
                <a:rPr lang="en-US" sz="1600" b="0" dirty="0" smtClean="0"/>
                <a:t>Paired-strip output</a:t>
              </a:r>
              <a:endParaRPr lang="en-US" sz="1600" b="0" dirty="0"/>
            </a:p>
          </p:txBody>
        </p:sp>
        <p:cxnSp>
          <p:nvCxnSpPr>
            <p:cNvPr id="23" name="Straight Arrow Connector 22"/>
            <p:cNvCxnSpPr>
              <a:stCxn id="22" idx="0"/>
            </p:cNvCxnSpPr>
            <p:nvPr/>
          </p:nvCxnSpPr>
          <p:spPr>
            <a:xfrm flipH="1" flipV="1">
              <a:off x="1162051" y="3724275"/>
              <a:ext cx="768778"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0"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and CPS Line (cont.)</a:t>
            </a:r>
            <a:endParaRPr lang="en-US" sz="2800" b="0" dirty="0">
              <a:solidFill>
                <a:srgbClr val="FF9933"/>
              </a:solidFill>
              <a:effectLst>
                <a:outerShdw blurRad="38100" dist="38100" dir="2700000" algn="tl">
                  <a:srgbClr val="C0C0C0"/>
                </a:outerShdw>
              </a:effectLst>
              <a:latin typeface="Arial" pitchFamily="34" charset="0"/>
            </a:endParaRPr>
          </a:p>
        </p:txBody>
      </p:sp>
      <p:grpSp>
        <p:nvGrpSpPr>
          <p:cNvPr id="8" name="Group 7"/>
          <p:cNvGrpSpPr/>
          <p:nvPr/>
        </p:nvGrpSpPr>
        <p:grpSpPr>
          <a:xfrm>
            <a:off x="4668198" y="1527937"/>
            <a:ext cx="3286125" cy="4467226"/>
            <a:chOff x="4668198" y="1527937"/>
            <a:chExt cx="3286125" cy="4467226"/>
          </a:xfrm>
        </p:grpSpPr>
        <p:pic>
          <p:nvPicPr>
            <p:cNvPr id="324612" name="Picture 4" descr="http://www.hindawi.com/journals/ijap/2013/651040.fig.001a.jpg">
              <a:hlinkClick r:id="rId5"/>
            </p:cNvPr>
            <p:cNvPicPr>
              <a:picLocks noChangeAspect="1" noChangeArrowheads="1"/>
            </p:cNvPicPr>
            <p:nvPr/>
          </p:nvPicPr>
          <p:blipFill>
            <a:blip r:embed="rId6" cstate="print"/>
            <a:srcRect/>
            <a:stretch>
              <a:fillRect/>
            </a:stretch>
          </p:blipFill>
          <p:spPr bwMode="auto">
            <a:xfrm>
              <a:off x="4668198" y="1527937"/>
              <a:ext cx="3286125" cy="4467226"/>
            </a:xfrm>
            <a:prstGeom prst="rect">
              <a:avLst/>
            </a:prstGeom>
            <a:noFill/>
          </p:spPr>
        </p:pic>
        <p:sp>
          <p:nvSpPr>
            <p:cNvPr id="24" name="TextBox 23"/>
            <p:cNvSpPr txBox="1"/>
            <p:nvPr/>
          </p:nvSpPr>
          <p:spPr>
            <a:xfrm>
              <a:off x="4722362" y="5290531"/>
              <a:ext cx="1531188" cy="338554"/>
            </a:xfrm>
            <a:prstGeom prst="rect">
              <a:avLst/>
            </a:prstGeom>
            <a:noFill/>
          </p:spPr>
          <p:txBody>
            <a:bodyPr wrap="none" rtlCol="0">
              <a:spAutoFit/>
            </a:bodyPr>
            <a:lstStyle/>
            <a:p>
              <a:r>
                <a:rPr lang="en-US" sz="1600" b="0" dirty="0" smtClean="0"/>
                <a:t>Coax feed port</a:t>
              </a:r>
              <a:endParaRPr lang="en-US" sz="1600" b="0" dirty="0"/>
            </a:p>
          </p:txBody>
        </p:sp>
        <p:cxnSp>
          <p:nvCxnSpPr>
            <p:cNvPr id="25" name="Straight Arrow Connector 24"/>
            <p:cNvCxnSpPr/>
            <p:nvPr/>
          </p:nvCxnSpPr>
          <p:spPr>
            <a:xfrm>
              <a:off x="5618748" y="5584084"/>
              <a:ext cx="713029" cy="2641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25</a:t>
            </a:fld>
            <a:endParaRPr lang="en-US"/>
          </a:p>
        </p:txBody>
      </p:sp>
      <p:sp>
        <p:nvSpPr>
          <p:cNvPr id="14" name="Text Box 199"/>
          <p:cNvSpPr txBox="1">
            <a:spLocks noChangeArrowheads="1"/>
          </p:cNvSpPr>
          <p:nvPr/>
        </p:nvSpPr>
        <p:spPr bwMode="auto">
          <a:xfrm>
            <a:off x="238187" y="732332"/>
            <a:ext cx="8408987" cy="400110"/>
          </a:xfrm>
          <a:prstGeom prst="rect">
            <a:avLst/>
          </a:prstGeom>
          <a:noFill/>
          <a:ln w="9525">
            <a:noFill/>
            <a:miter lim="800000"/>
            <a:headEnd/>
            <a:tailEnd/>
          </a:ln>
        </p:spPr>
        <p:txBody>
          <a:bodyPr>
            <a:spAutoFit/>
          </a:bodyPr>
          <a:lstStyle/>
          <a:p>
            <a:pPr algn="ctr"/>
            <a:r>
              <a:rPr lang="en-US" sz="2000" b="0" dirty="0" smtClean="0">
                <a:solidFill>
                  <a:srgbClr val="0000FF"/>
                </a:solidFill>
                <a:latin typeface="Arial" pitchFamily="34" charset="0"/>
                <a:cs typeface="Arial" pitchFamily="34" charset="0"/>
              </a:rPr>
              <a:t>Baluns for CPS can be implemented in other microstrip forms.</a:t>
            </a:r>
            <a:endParaRPr lang="en-US" sz="2000" b="0" dirty="0">
              <a:solidFill>
                <a:srgbClr val="0000FF"/>
              </a:solidFill>
              <a:latin typeface="Arial" pitchFamily="34" charset="0"/>
              <a:cs typeface="Arial" pitchFamily="34" charset="0"/>
            </a:endParaRPr>
          </a:p>
        </p:txBody>
      </p:sp>
      <p:sp>
        <p:nvSpPr>
          <p:cNvPr id="12" name="TextBox 11"/>
          <p:cNvSpPr txBox="1"/>
          <p:nvPr/>
        </p:nvSpPr>
        <p:spPr>
          <a:xfrm>
            <a:off x="3420093" y="2719451"/>
            <a:ext cx="1954381" cy="369332"/>
          </a:xfrm>
          <a:prstGeom prst="rect">
            <a:avLst/>
          </a:prstGeom>
          <a:noFill/>
        </p:spPr>
        <p:txBody>
          <a:bodyPr wrap="none" rtlCol="0">
            <a:spAutoFit/>
          </a:bodyPr>
          <a:lstStyle/>
          <a:p>
            <a:r>
              <a:rPr lang="en-US" dirty="0" err="1" smtClean="0">
                <a:solidFill>
                  <a:srgbClr val="0000FF"/>
                </a:solidFill>
              </a:rPr>
              <a:t>Marchand</a:t>
            </a:r>
            <a:r>
              <a:rPr lang="en-US" dirty="0" smtClean="0">
                <a:solidFill>
                  <a:srgbClr val="0000FF"/>
                </a:solidFill>
              </a:rPr>
              <a:t> </a:t>
            </a:r>
            <a:r>
              <a:rPr lang="en-US" dirty="0" err="1" smtClean="0">
                <a:solidFill>
                  <a:srgbClr val="0000FF"/>
                </a:solidFill>
              </a:rPr>
              <a:t>balun</a:t>
            </a:r>
            <a:endParaRPr lang="en-US" dirty="0">
              <a:solidFill>
                <a:srgbClr val="0000FF"/>
              </a:solidFill>
            </a:endParaRPr>
          </a:p>
        </p:txBody>
      </p:sp>
      <p:pic>
        <p:nvPicPr>
          <p:cNvPr id="337922" name="Picture 2" descr="http://m.eet.com/media/1048752/AWR_MIXER_FIG2.gif">
            <a:hlinkClick r:id="rId3"/>
          </p:cNvPr>
          <p:cNvPicPr>
            <a:picLocks noChangeAspect="1" noChangeArrowheads="1"/>
          </p:cNvPicPr>
          <p:nvPr/>
        </p:nvPicPr>
        <p:blipFill>
          <a:blip r:embed="rId4" cstate="print"/>
          <a:srcRect/>
          <a:stretch>
            <a:fillRect/>
          </a:stretch>
        </p:blipFill>
        <p:spPr bwMode="auto">
          <a:xfrm>
            <a:off x="2388134" y="1353788"/>
            <a:ext cx="4127471" cy="1363086"/>
          </a:xfrm>
          <a:prstGeom prst="rect">
            <a:avLst/>
          </a:prstGeom>
          <a:noFill/>
        </p:spPr>
      </p:pic>
      <p:pic>
        <p:nvPicPr>
          <p:cNvPr id="337924" name="Picture 4" descr="https://upload.wikimedia.org/wikipedia/commons/thumb/b/b7/Ratracecoupler-arithmetics.svg/2000px-Ratracecoupler-arithmetics.svg.png">
            <a:hlinkClick r:id="rId5"/>
          </p:cNvPr>
          <p:cNvPicPr>
            <a:picLocks noChangeAspect="1" noChangeArrowheads="1"/>
          </p:cNvPicPr>
          <p:nvPr/>
        </p:nvPicPr>
        <p:blipFill>
          <a:blip r:embed="rId6" cstate="print"/>
          <a:srcRect/>
          <a:stretch>
            <a:fillRect/>
          </a:stretch>
        </p:blipFill>
        <p:spPr bwMode="auto">
          <a:xfrm>
            <a:off x="2545443" y="3456706"/>
            <a:ext cx="3598926" cy="3085734"/>
          </a:xfrm>
          <a:prstGeom prst="rect">
            <a:avLst/>
          </a:prstGeom>
          <a:noFill/>
        </p:spPr>
      </p:pic>
      <p:sp>
        <p:nvSpPr>
          <p:cNvPr id="18" name="TextBox 17"/>
          <p:cNvSpPr txBox="1"/>
          <p:nvPr/>
        </p:nvSpPr>
        <p:spPr>
          <a:xfrm>
            <a:off x="2040576" y="6291944"/>
            <a:ext cx="5036956" cy="369332"/>
          </a:xfrm>
          <a:prstGeom prst="rect">
            <a:avLst/>
          </a:prstGeom>
          <a:noFill/>
        </p:spPr>
        <p:txBody>
          <a:bodyPr wrap="none" rtlCol="0">
            <a:spAutoFit/>
          </a:bodyPr>
          <a:lstStyle/>
          <a:p>
            <a:r>
              <a:rPr lang="en-US" dirty="0" smtClean="0">
                <a:solidFill>
                  <a:srgbClr val="0000FF"/>
                </a:solidFill>
              </a:rPr>
              <a:t>180</a:t>
            </a:r>
            <a:r>
              <a:rPr lang="en-US" baseline="30000" dirty="0" smtClean="0">
                <a:solidFill>
                  <a:srgbClr val="0000FF"/>
                </a:solidFill>
              </a:rPr>
              <a:t>o</a:t>
            </a:r>
            <a:r>
              <a:rPr lang="en-US" dirty="0" smtClean="0">
                <a:solidFill>
                  <a:srgbClr val="0000FF"/>
                </a:solidFill>
              </a:rPr>
              <a:t> hybrid rat-race coupler used as a </a:t>
            </a:r>
            <a:r>
              <a:rPr lang="en-US" dirty="0" err="1" smtClean="0">
                <a:solidFill>
                  <a:srgbClr val="0000FF"/>
                </a:solidFill>
              </a:rPr>
              <a:t>balun</a:t>
            </a:r>
            <a:endParaRPr lang="en-US" dirty="0">
              <a:solidFill>
                <a:srgbClr val="0000FF"/>
              </a:solidFill>
            </a:endParaRPr>
          </a:p>
        </p:txBody>
      </p:sp>
      <p:sp>
        <p:nvSpPr>
          <p:cNvPr id="19" name="TextBox 18"/>
          <p:cNvSpPr txBox="1"/>
          <p:nvPr/>
        </p:nvSpPr>
        <p:spPr>
          <a:xfrm>
            <a:off x="6365174" y="4940135"/>
            <a:ext cx="1814920" cy="307777"/>
          </a:xfrm>
          <a:prstGeom prst="rect">
            <a:avLst/>
          </a:prstGeom>
          <a:noFill/>
        </p:spPr>
        <p:txBody>
          <a:bodyPr wrap="none" rtlCol="0">
            <a:spAutoFit/>
          </a:bodyPr>
          <a:lstStyle/>
          <a:p>
            <a:r>
              <a:rPr lang="en-US" sz="1400" b="0" dirty="0" smtClean="0"/>
              <a:t>Output (unbalanced)</a:t>
            </a:r>
            <a:endParaRPr lang="en-US" sz="1400" b="0" dirty="0"/>
          </a:p>
        </p:txBody>
      </p:sp>
      <p:sp>
        <p:nvSpPr>
          <p:cNvPr id="20" name="TextBox 19"/>
          <p:cNvSpPr txBox="1"/>
          <p:nvPr/>
        </p:nvSpPr>
        <p:spPr>
          <a:xfrm>
            <a:off x="5591299" y="3643745"/>
            <a:ext cx="1725152" cy="307777"/>
          </a:xfrm>
          <a:prstGeom prst="rect">
            <a:avLst/>
          </a:prstGeom>
          <a:noFill/>
        </p:spPr>
        <p:txBody>
          <a:bodyPr wrap="none" rtlCol="0">
            <a:spAutoFit/>
          </a:bodyPr>
          <a:lstStyle/>
          <a:p>
            <a:r>
              <a:rPr lang="en-US" sz="1400" b="0" dirty="0" smtClean="0"/>
              <a:t>Input #2 (balanced)</a:t>
            </a:r>
            <a:endParaRPr lang="en-US" sz="1400" b="0" dirty="0"/>
          </a:p>
        </p:txBody>
      </p:sp>
      <p:sp>
        <p:nvSpPr>
          <p:cNvPr id="21" name="TextBox 20"/>
          <p:cNvSpPr txBox="1"/>
          <p:nvPr/>
        </p:nvSpPr>
        <p:spPr>
          <a:xfrm>
            <a:off x="737631" y="4959927"/>
            <a:ext cx="1725152" cy="307777"/>
          </a:xfrm>
          <a:prstGeom prst="rect">
            <a:avLst/>
          </a:prstGeom>
          <a:noFill/>
        </p:spPr>
        <p:txBody>
          <a:bodyPr wrap="none" rtlCol="0">
            <a:spAutoFit/>
          </a:bodyPr>
          <a:lstStyle/>
          <a:p>
            <a:r>
              <a:rPr lang="en-US" sz="1400" b="0" dirty="0" smtClean="0"/>
              <a:t>Input #1 (balanced)</a:t>
            </a:r>
            <a:endParaRPr lang="en-US" sz="1400" b="0" dirty="0"/>
          </a:p>
        </p:txBody>
      </p:sp>
      <p:sp>
        <p:nvSpPr>
          <p:cNvPr id="13" name="TextBox 12"/>
          <p:cNvSpPr txBox="1"/>
          <p:nvPr/>
        </p:nvSpPr>
        <p:spPr>
          <a:xfrm>
            <a:off x="2267074" y="3519920"/>
            <a:ext cx="1040670" cy="307777"/>
          </a:xfrm>
          <a:prstGeom prst="rect">
            <a:avLst/>
          </a:prstGeom>
          <a:noFill/>
        </p:spPr>
        <p:txBody>
          <a:bodyPr wrap="none" rtlCol="0">
            <a:spAutoFit/>
          </a:bodyPr>
          <a:lstStyle/>
          <a:p>
            <a:r>
              <a:rPr lang="en-US" sz="1400" b="0" dirty="0" smtClean="0"/>
              <a:t>Null output</a:t>
            </a:r>
            <a:endParaRPr lang="en-US" sz="1400" b="0" dirty="0"/>
          </a:p>
        </p:txBody>
      </p:sp>
      <p:sp>
        <p:nvSpPr>
          <p:cNvPr id="16"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and CPS Line (cont.)</a:t>
            </a:r>
            <a:endParaRPr lang="en-US" sz="2800" b="0" dirty="0">
              <a:solidFill>
                <a:srgbClr val="FF9933"/>
              </a:solidFill>
              <a:effectLst>
                <a:outerShdw blurRad="38100" dist="38100" dir="2700000" algn="tl">
                  <a:srgbClr val="C0C0C0"/>
                </a:outerShdw>
              </a:effectLst>
              <a:latin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26</a:t>
            </a:fld>
            <a:endParaRPr lang="en-US"/>
          </a:p>
        </p:txBody>
      </p:sp>
      <p:sp>
        <p:nvSpPr>
          <p:cNvPr id="14" name="Text Box 199"/>
          <p:cNvSpPr txBox="1">
            <a:spLocks noChangeArrowheads="1"/>
          </p:cNvSpPr>
          <p:nvPr/>
        </p:nvSpPr>
        <p:spPr bwMode="auto">
          <a:xfrm>
            <a:off x="261938" y="922338"/>
            <a:ext cx="8408987" cy="707886"/>
          </a:xfrm>
          <a:prstGeom prst="rect">
            <a:avLst/>
          </a:prstGeom>
          <a:noFill/>
          <a:ln w="9525">
            <a:noFill/>
            <a:miter lim="800000"/>
            <a:headEnd/>
            <a:tailEnd/>
          </a:ln>
        </p:spPr>
        <p:txBody>
          <a:bodyPr>
            <a:spAutoFit/>
          </a:bodyPr>
          <a:lstStyle/>
          <a:p>
            <a:pPr algn="ctr"/>
            <a:r>
              <a:rPr lang="en-US" sz="2000" b="0" dirty="0" smtClean="0">
                <a:solidFill>
                  <a:srgbClr val="0000FF"/>
                </a:solidFill>
                <a:latin typeface="Arial" pitchFamily="34" charset="0"/>
                <a:cs typeface="Arial" pitchFamily="34" charset="0"/>
              </a:rPr>
              <a:t>If you try to feed a </a:t>
            </a:r>
            <a:r>
              <a:rPr lang="en-US" sz="2000" b="0" u="sng" dirty="0" smtClean="0">
                <a:solidFill>
                  <a:srgbClr val="0000FF"/>
                </a:solidFill>
                <a:latin typeface="Arial" pitchFamily="34" charset="0"/>
                <a:cs typeface="Arial" pitchFamily="34" charset="0"/>
              </a:rPr>
              <a:t>dipole antenna</a:t>
            </a:r>
            <a:r>
              <a:rPr lang="en-US" sz="2000" b="0" dirty="0" smtClean="0">
                <a:solidFill>
                  <a:srgbClr val="0000FF"/>
                </a:solidFill>
                <a:latin typeface="Arial" pitchFamily="34" charset="0"/>
                <a:cs typeface="Arial" pitchFamily="34" charset="0"/>
              </a:rPr>
              <a:t> directly with coax, there will be a common mode current on the coax.</a:t>
            </a:r>
            <a:endParaRPr lang="en-US" sz="2000" b="0" dirty="0">
              <a:solidFill>
                <a:srgbClr val="0000FF"/>
              </a:solidFill>
              <a:latin typeface="Arial" pitchFamily="34" charset="0"/>
              <a:cs typeface="Arial" pitchFamily="34" charset="0"/>
            </a:endParaRPr>
          </a:p>
        </p:txBody>
      </p:sp>
      <p:pic>
        <p:nvPicPr>
          <p:cNvPr id="360450" name="Picture 2" descr="D:\USER\Classes\5317\Supplementary\temp.jpg"/>
          <p:cNvPicPr>
            <a:picLocks noChangeAspect="1" noChangeArrowheads="1"/>
          </p:cNvPicPr>
          <p:nvPr/>
        </p:nvPicPr>
        <p:blipFill>
          <a:blip r:embed="rId4" cstate="print"/>
          <a:srcRect/>
          <a:stretch>
            <a:fillRect/>
          </a:stretch>
        </p:blipFill>
        <p:spPr bwMode="auto">
          <a:xfrm>
            <a:off x="1428750" y="2160630"/>
            <a:ext cx="6248400" cy="4053016"/>
          </a:xfrm>
          <a:prstGeom prst="rect">
            <a:avLst/>
          </a:prstGeom>
          <a:noFill/>
        </p:spPr>
      </p:pic>
      <p:sp>
        <p:nvSpPr>
          <p:cNvPr id="20" name="TextBox 19"/>
          <p:cNvSpPr txBox="1"/>
          <p:nvPr/>
        </p:nvSpPr>
        <p:spPr>
          <a:xfrm>
            <a:off x="6696075" y="4943475"/>
            <a:ext cx="1172116" cy="369332"/>
          </a:xfrm>
          <a:prstGeom prst="rect">
            <a:avLst/>
          </a:prstGeom>
          <a:noFill/>
        </p:spPr>
        <p:txBody>
          <a:bodyPr wrap="none" rtlCol="0">
            <a:spAutoFit/>
          </a:bodyPr>
          <a:lstStyle/>
          <a:p>
            <a:pPr algn="ctr"/>
            <a:r>
              <a:rPr lang="en-US" dirty="0" smtClean="0"/>
              <a:t>No </a:t>
            </a:r>
            <a:r>
              <a:rPr lang="en-US" dirty="0" err="1" smtClean="0"/>
              <a:t>balun</a:t>
            </a:r>
            <a:endParaRPr lang="en-US" dirty="0"/>
          </a:p>
        </p:txBody>
      </p:sp>
      <p:graphicFrame>
        <p:nvGraphicFramePr>
          <p:cNvPr id="339969" name="Object 28"/>
          <p:cNvGraphicFramePr>
            <a:graphicFrameLocks noChangeAspect="1"/>
          </p:cNvGraphicFramePr>
          <p:nvPr>
            <p:extLst>
              <p:ext uri="{D42A27DB-BD31-4B8C-83A1-F6EECF244321}">
                <p14:modId xmlns:p14="http://schemas.microsoft.com/office/powerpoint/2010/main" val="507658184"/>
              </p:ext>
            </p:extLst>
          </p:nvPr>
        </p:nvGraphicFramePr>
        <p:xfrm>
          <a:off x="7716838" y="2419522"/>
          <a:ext cx="655637" cy="425278"/>
        </p:xfrm>
        <a:graphic>
          <a:graphicData uri="http://schemas.openxmlformats.org/presentationml/2006/ole">
            <mc:AlternateContent xmlns:mc="http://schemas.openxmlformats.org/markup-compatibility/2006">
              <mc:Choice xmlns:v="urn:schemas-microsoft-com:vml" Requires="v">
                <p:oleObj spid="_x0000_s340037" name="Equation" r:id="rId5" imgW="431640" imgH="228600" progId="Equation.DSMT4">
                  <p:embed/>
                </p:oleObj>
              </mc:Choice>
              <mc:Fallback>
                <p:oleObj name="Equation" r:id="rId5" imgW="431640" imgH="228600" progId="Equation.DSMT4">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6838" y="2419522"/>
                        <a:ext cx="655637" cy="425278"/>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9970" name="Object 28"/>
          <p:cNvGraphicFramePr>
            <a:graphicFrameLocks noChangeAspect="1"/>
          </p:cNvGraphicFramePr>
          <p:nvPr/>
        </p:nvGraphicFramePr>
        <p:xfrm>
          <a:off x="7759700" y="3009900"/>
          <a:ext cx="596812" cy="425450"/>
        </p:xfrm>
        <a:graphic>
          <a:graphicData uri="http://schemas.openxmlformats.org/presentationml/2006/ole">
            <mc:AlternateContent xmlns:mc="http://schemas.openxmlformats.org/markup-compatibility/2006">
              <mc:Choice xmlns:v="urn:schemas-microsoft-com:vml" Requires="v">
                <p:oleObj spid="_x0000_s340038" name="Equation" r:id="rId7" imgW="393480" imgH="228600" progId="Equation.DSMT4">
                  <p:embed/>
                </p:oleObj>
              </mc:Choice>
              <mc:Fallback>
                <p:oleObj name="Equation" r:id="rId7" imgW="393480" imgH="228600"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9700" y="3009900"/>
                        <a:ext cx="596812" cy="425450"/>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2"/>
          <p:cNvSpPr txBox="1">
            <a:spLocks noChangeArrowheads="1"/>
          </p:cNvSpPr>
          <p:nvPr/>
        </p:nvSpPr>
        <p:spPr bwMode="auto">
          <a:xfrm>
            <a:off x="319088" y="133830"/>
            <a:ext cx="8378825" cy="523220"/>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for Antennas</a:t>
            </a:r>
          </a:p>
        </p:txBody>
      </p:sp>
      <p:graphicFrame>
        <p:nvGraphicFramePr>
          <p:cNvPr id="2" name="Object 1"/>
          <p:cNvGraphicFramePr>
            <a:graphicFrameLocks noChangeAspect="1"/>
          </p:cNvGraphicFramePr>
          <p:nvPr>
            <p:extLst>
              <p:ext uri="{D42A27DB-BD31-4B8C-83A1-F6EECF244321}">
                <p14:modId xmlns:p14="http://schemas.microsoft.com/office/powerpoint/2010/main" val="2345838311"/>
              </p:ext>
            </p:extLst>
          </p:nvPr>
        </p:nvGraphicFramePr>
        <p:xfrm>
          <a:off x="7677150" y="4118491"/>
          <a:ext cx="870684" cy="469900"/>
        </p:xfrm>
        <a:graphic>
          <a:graphicData uri="http://schemas.openxmlformats.org/presentationml/2006/ole">
            <mc:AlternateContent xmlns:mc="http://schemas.openxmlformats.org/markup-compatibility/2006">
              <mc:Choice xmlns:v="urn:schemas-microsoft-com:vml" Requires="v">
                <p:oleObj spid="_x0000_s340039" name="Equation" r:id="rId9" imgW="419040" imgH="228600" progId="Equation.DSMT4">
                  <p:embed/>
                </p:oleObj>
              </mc:Choice>
              <mc:Fallback>
                <p:oleObj name="Equation" r:id="rId9" imgW="419040" imgH="228600" progId="Equation.DSMT4">
                  <p:embed/>
                  <p:pic>
                    <p:nvPicPr>
                      <p:cNvPr id="0" name=""/>
                      <p:cNvPicPr/>
                      <p:nvPr/>
                    </p:nvPicPr>
                    <p:blipFill>
                      <a:blip r:embed="rId10"/>
                      <a:stretch>
                        <a:fillRect/>
                      </a:stretch>
                    </p:blipFill>
                    <p:spPr>
                      <a:xfrm>
                        <a:off x="7677150" y="4118491"/>
                        <a:ext cx="870684" cy="469900"/>
                      </a:xfrm>
                      <a:prstGeom prst="rect">
                        <a:avLst/>
                      </a:prstGeom>
                    </p:spPr>
                  </p:pic>
                </p:oleObj>
              </mc:Fallback>
            </mc:AlternateContent>
          </a:graphicData>
        </a:graphic>
      </p:graphicFrame>
      <p:sp>
        <p:nvSpPr>
          <p:cNvPr id="3" name="Down Arrow 2"/>
          <p:cNvSpPr/>
          <p:nvPr/>
        </p:nvSpPr>
        <p:spPr>
          <a:xfrm>
            <a:off x="8068737" y="3600450"/>
            <a:ext cx="182897" cy="354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27</a:t>
            </a:fld>
            <a:endParaRPr lang="en-US"/>
          </a:p>
        </p:txBody>
      </p:sp>
      <p:sp>
        <p:nvSpPr>
          <p:cNvPr id="14" name="Text Box 199"/>
          <p:cNvSpPr txBox="1">
            <a:spLocks noChangeArrowheads="1"/>
          </p:cNvSpPr>
          <p:nvPr/>
        </p:nvSpPr>
        <p:spPr bwMode="auto">
          <a:xfrm>
            <a:off x="261938" y="922338"/>
            <a:ext cx="8634412" cy="400110"/>
          </a:xfrm>
          <a:prstGeom prst="rect">
            <a:avLst/>
          </a:prstGeom>
          <a:noFill/>
          <a:ln w="9525">
            <a:noFill/>
            <a:miter lim="800000"/>
            <a:headEnd/>
            <a:tailEnd/>
          </a:ln>
        </p:spPr>
        <p:txBody>
          <a:bodyPr wrap="square">
            <a:spAutoFit/>
          </a:bodyPr>
          <a:lstStyle/>
          <a:p>
            <a:pPr algn="ctr"/>
            <a:r>
              <a:rPr lang="en-US" sz="2000" b="0" dirty="0" smtClean="0">
                <a:solidFill>
                  <a:srgbClr val="0000FF"/>
                </a:solidFill>
                <a:latin typeface="Arial" pitchFamily="34" charset="0"/>
                <a:cs typeface="Arial" pitchFamily="34" charset="0"/>
              </a:rPr>
              <a:t>The equivalent circuit explains why there is a common mode on the coax. </a:t>
            </a:r>
            <a:endParaRPr lang="en-US" sz="2000" b="0" dirty="0">
              <a:solidFill>
                <a:srgbClr val="0000FF"/>
              </a:solidFill>
              <a:latin typeface="Arial" pitchFamily="34" charset="0"/>
              <a:cs typeface="Arial" pitchFamily="34" charset="0"/>
            </a:endParaRPr>
          </a:p>
        </p:txBody>
      </p:sp>
      <p:sp>
        <p:nvSpPr>
          <p:cNvPr id="20" name="TextBox 19"/>
          <p:cNvSpPr txBox="1"/>
          <p:nvPr/>
        </p:nvSpPr>
        <p:spPr>
          <a:xfrm>
            <a:off x="6124575" y="4724400"/>
            <a:ext cx="1172116" cy="369332"/>
          </a:xfrm>
          <a:prstGeom prst="rect">
            <a:avLst/>
          </a:prstGeom>
          <a:noFill/>
        </p:spPr>
        <p:txBody>
          <a:bodyPr wrap="none" rtlCol="0">
            <a:spAutoFit/>
          </a:bodyPr>
          <a:lstStyle/>
          <a:p>
            <a:pPr algn="ctr"/>
            <a:r>
              <a:rPr lang="en-US" dirty="0" smtClean="0"/>
              <a:t>No </a:t>
            </a:r>
            <a:r>
              <a:rPr lang="en-US" dirty="0" err="1" smtClean="0"/>
              <a:t>balun</a:t>
            </a:r>
            <a:endParaRPr lang="en-US" dirty="0"/>
          </a:p>
        </p:txBody>
      </p:sp>
      <p:sp>
        <p:nvSpPr>
          <p:cNvPr id="29" name="TextBox 28"/>
          <p:cNvSpPr txBox="1"/>
          <p:nvPr/>
        </p:nvSpPr>
        <p:spPr>
          <a:xfrm>
            <a:off x="752475" y="3405497"/>
            <a:ext cx="2038350" cy="2308324"/>
          </a:xfrm>
          <a:prstGeom prst="rect">
            <a:avLst/>
          </a:prstGeom>
          <a:noFill/>
          <a:ln>
            <a:solidFill>
              <a:schemeClr val="tx1"/>
            </a:solidFill>
          </a:ln>
        </p:spPr>
        <p:txBody>
          <a:bodyPr wrap="square" rtlCol="0">
            <a:spAutoFit/>
          </a:bodyPr>
          <a:lstStyle/>
          <a:p>
            <a:pPr algn="ctr"/>
            <a:r>
              <a:rPr lang="en-US" dirty="0" smtClean="0"/>
              <a:t>Note:</a:t>
            </a:r>
          </a:p>
          <a:p>
            <a:pPr algn="ctr"/>
            <a:r>
              <a:rPr lang="en-US" b="0" dirty="0" smtClean="0"/>
              <a:t>The voltage source sees an </a:t>
            </a:r>
            <a:r>
              <a:rPr lang="en-US" b="0" u="sng" dirty="0" smtClean="0"/>
              <a:t>asymmetric</a:t>
            </a:r>
            <a:r>
              <a:rPr lang="en-US" b="0" dirty="0" smtClean="0"/>
              <a:t> structure. The current flowing to the </a:t>
            </a:r>
            <a:r>
              <a:rPr lang="en-US" b="0" u="sng" dirty="0" smtClean="0"/>
              <a:t>right</a:t>
            </a:r>
            <a:r>
              <a:rPr lang="en-US" b="0" dirty="0" smtClean="0"/>
              <a:t> has two possible paths.</a:t>
            </a:r>
            <a:endParaRPr lang="en-US" b="0" dirty="0"/>
          </a:p>
        </p:txBody>
      </p:sp>
      <p:sp>
        <p:nvSpPr>
          <p:cNvPr id="9" name="Can 8"/>
          <p:cNvSpPr/>
          <p:nvPr/>
        </p:nvSpPr>
        <p:spPr>
          <a:xfrm>
            <a:off x="4133850" y="2552700"/>
            <a:ext cx="419100" cy="3562350"/>
          </a:xfrm>
          <a:prstGeom prst="can">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n 10"/>
          <p:cNvSpPr/>
          <p:nvPr/>
        </p:nvSpPr>
        <p:spPr>
          <a:xfrm rot="5400000">
            <a:off x="5162550" y="1485900"/>
            <a:ext cx="133350" cy="1581150"/>
          </a:xfrm>
          <a:prstGeom prst="ca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11"/>
          <p:cNvSpPr/>
          <p:nvPr/>
        </p:nvSpPr>
        <p:spPr>
          <a:xfrm rot="16200000" flipH="1">
            <a:off x="3267075" y="1485900"/>
            <a:ext cx="133350" cy="1581150"/>
          </a:xfrm>
          <a:prstGeom prst="ca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081691" y="2089138"/>
            <a:ext cx="412662" cy="378857"/>
            <a:chOff x="6996341" y="2070088"/>
            <a:chExt cx="412662" cy="378857"/>
          </a:xfrm>
        </p:grpSpPr>
        <p:sp>
          <p:nvSpPr>
            <p:cNvPr id="17" name="Oval 16"/>
            <p:cNvSpPr/>
            <p:nvPr/>
          </p:nvSpPr>
          <p:spPr>
            <a:xfrm>
              <a:off x="7015975" y="2076014"/>
              <a:ext cx="362385" cy="36238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996341" y="2079613"/>
              <a:ext cx="319318" cy="369332"/>
            </a:xfrm>
            <a:prstGeom prst="rect">
              <a:avLst/>
            </a:prstGeom>
            <a:noFill/>
          </p:spPr>
          <p:txBody>
            <a:bodyPr wrap="none" rtlCol="0">
              <a:spAutoFit/>
            </a:bodyPr>
            <a:lstStyle/>
            <a:p>
              <a:pPr algn="ctr"/>
              <a:r>
                <a:rPr lang="en-US" dirty="0" smtClean="0"/>
                <a:t>+</a:t>
              </a:r>
              <a:endParaRPr lang="en-US" dirty="0"/>
            </a:p>
          </p:txBody>
        </p:sp>
        <p:sp>
          <p:nvSpPr>
            <p:cNvPr id="19" name="TextBox 18"/>
            <p:cNvSpPr txBox="1"/>
            <p:nvPr/>
          </p:nvSpPr>
          <p:spPr>
            <a:xfrm>
              <a:off x="7147393" y="2070088"/>
              <a:ext cx="261610" cy="369332"/>
            </a:xfrm>
            <a:prstGeom prst="rect">
              <a:avLst/>
            </a:prstGeom>
            <a:noFill/>
          </p:spPr>
          <p:txBody>
            <a:bodyPr wrap="none" rtlCol="0">
              <a:spAutoFit/>
            </a:bodyPr>
            <a:lstStyle/>
            <a:p>
              <a:pPr algn="ctr"/>
              <a:r>
                <a:rPr lang="en-US" dirty="0" smtClean="0"/>
                <a:t>-</a:t>
              </a:r>
              <a:endParaRPr lang="en-US" dirty="0"/>
            </a:p>
          </p:txBody>
        </p:sp>
      </p:grpSp>
      <p:cxnSp>
        <p:nvCxnSpPr>
          <p:cNvPr id="27" name="Straight Connector 26"/>
          <p:cNvCxnSpPr/>
          <p:nvPr/>
        </p:nvCxnSpPr>
        <p:spPr>
          <a:xfrm>
            <a:off x="4543425" y="2343150"/>
            <a:ext cx="0" cy="3238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400425" y="2057400"/>
            <a:ext cx="657225" cy="0"/>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552950" y="2057400"/>
            <a:ext cx="333375" cy="0"/>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4524375" y="2686051"/>
            <a:ext cx="333375" cy="0"/>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492548" name="Object 28"/>
          <p:cNvGraphicFramePr>
            <a:graphicFrameLocks noChangeAspect="1"/>
          </p:cNvGraphicFramePr>
          <p:nvPr/>
        </p:nvGraphicFramePr>
        <p:xfrm>
          <a:off x="3535363" y="1568450"/>
          <a:ext cx="203200" cy="342900"/>
        </p:xfrm>
        <a:graphic>
          <a:graphicData uri="http://schemas.openxmlformats.org/presentationml/2006/ole">
            <mc:AlternateContent xmlns:mc="http://schemas.openxmlformats.org/markup-compatibility/2006">
              <mc:Choice xmlns:v="urn:schemas-microsoft-com:vml" Requires="v">
                <p:oleObj spid="_x0000_s492693" name="Equation" r:id="rId4" imgW="164880" imgH="228600" progId="Equation.DSMT4">
                  <p:embed/>
                </p:oleObj>
              </mc:Choice>
              <mc:Fallback>
                <p:oleObj name="Equation" r:id="rId4" imgW="164880" imgH="228600" progId="Equation.DSMT4">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5363" y="1568450"/>
                        <a:ext cx="203200" cy="342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49" name="Object 28"/>
          <p:cNvGraphicFramePr>
            <a:graphicFrameLocks noChangeAspect="1"/>
          </p:cNvGraphicFramePr>
          <p:nvPr/>
        </p:nvGraphicFramePr>
        <p:xfrm>
          <a:off x="4592638" y="1587500"/>
          <a:ext cx="203200" cy="342900"/>
        </p:xfrm>
        <a:graphic>
          <a:graphicData uri="http://schemas.openxmlformats.org/presentationml/2006/ole">
            <mc:AlternateContent xmlns:mc="http://schemas.openxmlformats.org/markup-compatibility/2006">
              <mc:Choice xmlns:v="urn:schemas-microsoft-com:vml" Requires="v">
                <p:oleObj spid="_x0000_s492694" name="Equation" r:id="rId6" imgW="164880" imgH="228600" progId="Equation.DSMT4">
                  <p:embed/>
                </p:oleObj>
              </mc:Choice>
              <mc:Fallback>
                <p:oleObj name="Equation" r:id="rId6" imgW="164880" imgH="2286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2638" y="1587500"/>
                        <a:ext cx="203200" cy="342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50" name="Object 28"/>
          <p:cNvGraphicFramePr>
            <a:graphicFrameLocks noChangeAspect="1"/>
          </p:cNvGraphicFramePr>
          <p:nvPr/>
        </p:nvGraphicFramePr>
        <p:xfrm>
          <a:off x="4846638" y="2606675"/>
          <a:ext cx="188912" cy="342900"/>
        </p:xfrm>
        <a:graphic>
          <a:graphicData uri="http://schemas.openxmlformats.org/presentationml/2006/ole">
            <mc:AlternateContent xmlns:mc="http://schemas.openxmlformats.org/markup-compatibility/2006">
              <mc:Choice xmlns:v="urn:schemas-microsoft-com:vml" Requires="v">
                <p:oleObj spid="_x0000_s492695" name="Equation" r:id="rId8" imgW="152280" imgH="228600" progId="Equation.DSMT4">
                  <p:embed/>
                </p:oleObj>
              </mc:Choice>
              <mc:Fallback>
                <p:oleObj name="Equation" r:id="rId8" imgW="152280" imgH="2286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6638" y="2606675"/>
                        <a:ext cx="188912" cy="342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51" name="Object 7"/>
          <p:cNvGraphicFramePr>
            <a:graphicFrameLocks noChangeAspect="1"/>
          </p:cNvGraphicFramePr>
          <p:nvPr/>
        </p:nvGraphicFramePr>
        <p:xfrm>
          <a:off x="5970588" y="2828962"/>
          <a:ext cx="1201737" cy="474626"/>
        </p:xfrm>
        <a:graphic>
          <a:graphicData uri="http://schemas.openxmlformats.org/presentationml/2006/ole">
            <mc:AlternateContent xmlns:mc="http://schemas.openxmlformats.org/markup-compatibility/2006">
              <mc:Choice xmlns:v="urn:schemas-microsoft-com:vml" Requires="v">
                <p:oleObj spid="_x0000_s492696" name="Equation" r:id="rId10" imgW="711000" imgH="228600" progId="Equation.DSMT4">
                  <p:embed/>
                </p:oleObj>
              </mc:Choice>
              <mc:Fallback>
                <p:oleObj name="Equation" r:id="rId10" imgW="711000" imgH="2286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70588" y="2828962"/>
                        <a:ext cx="1201737" cy="474626"/>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2552" name="Object 8"/>
          <p:cNvGraphicFramePr>
            <a:graphicFrameLocks noChangeAspect="1"/>
          </p:cNvGraphicFramePr>
          <p:nvPr/>
        </p:nvGraphicFramePr>
        <p:xfrm>
          <a:off x="6253163" y="3514725"/>
          <a:ext cx="750887" cy="474663"/>
        </p:xfrm>
        <a:graphic>
          <a:graphicData uri="http://schemas.openxmlformats.org/presentationml/2006/ole">
            <mc:AlternateContent xmlns:mc="http://schemas.openxmlformats.org/markup-compatibility/2006">
              <mc:Choice xmlns:v="urn:schemas-microsoft-com:vml" Requires="v">
                <p:oleObj spid="_x0000_s492697" name="Equation" r:id="rId12" imgW="444240" imgH="228600" progId="Equation.DSMT4">
                  <p:embed/>
                </p:oleObj>
              </mc:Choice>
              <mc:Fallback>
                <p:oleObj name="Equation" r:id="rId12" imgW="444240" imgH="22860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53163" y="3514725"/>
                        <a:ext cx="750887" cy="474663"/>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 name="Text Box 2"/>
          <p:cNvSpPr txBox="1">
            <a:spLocks noChangeArrowheads="1"/>
          </p:cNvSpPr>
          <p:nvPr/>
        </p:nvSpPr>
        <p:spPr bwMode="auto">
          <a:xfrm>
            <a:off x="319088" y="133830"/>
            <a:ext cx="8378825" cy="523220"/>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for Antennas (cont.)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28</a:t>
            </a:fld>
            <a:endParaRPr lang="en-US"/>
          </a:p>
        </p:txBody>
      </p:sp>
      <p:sp>
        <p:nvSpPr>
          <p:cNvPr id="14" name="Text Box 199"/>
          <p:cNvSpPr txBox="1">
            <a:spLocks noChangeArrowheads="1"/>
          </p:cNvSpPr>
          <p:nvPr/>
        </p:nvSpPr>
        <p:spPr bwMode="auto">
          <a:xfrm>
            <a:off x="333190" y="827335"/>
            <a:ext cx="8408987" cy="400110"/>
          </a:xfrm>
          <a:prstGeom prst="rect">
            <a:avLst/>
          </a:prstGeom>
          <a:noFill/>
          <a:ln w="9525">
            <a:noFill/>
            <a:miter lim="800000"/>
            <a:headEnd/>
            <a:tailEnd/>
          </a:ln>
        </p:spPr>
        <p:txBody>
          <a:bodyPr>
            <a:spAutoFit/>
          </a:bodyPr>
          <a:lstStyle/>
          <a:p>
            <a:pPr algn="ctr"/>
            <a:r>
              <a:rPr lang="en-US" sz="2000" b="0" dirty="0" smtClean="0">
                <a:solidFill>
                  <a:srgbClr val="0000FF"/>
                </a:solidFill>
                <a:latin typeface="Arial" pitchFamily="34" charset="0"/>
                <a:cs typeface="Arial" pitchFamily="34" charset="0"/>
              </a:rPr>
              <a:t>Baluns are commonly used to feed dipole antennas from coax.</a:t>
            </a:r>
            <a:endParaRPr lang="en-US" sz="2000" b="0" dirty="0">
              <a:solidFill>
                <a:srgbClr val="0000FF"/>
              </a:solidFill>
              <a:latin typeface="Arial" pitchFamily="34" charset="0"/>
              <a:cs typeface="Arial" pitchFamily="34" charset="0"/>
            </a:endParaRPr>
          </a:p>
        </p:txBody>
      </p:sp>
      <p:pic>
        <p:nvPicPr>
          <p:cNvPr id="306180" name="Picture 4" descr="http://cdn.instructables.com/FLW/PQDW/FMSGGNWS/FLWPQDWFMSGGNWS.MEDIUM.jpg">
            <a:hlinkClick r:id="rId3"/>
          </p:cNvPr>
          <p:cNvPicPr>
            <a:picLocks noChangeAspect="1" noChangeArrowheads="1"/>
          </p:cNvPicPr>
          <p:nvPr/>
        </p:nvPicPr>
        <p:blipFill>
          <a:blip r:embed="rId4" cstate="print"/>
          <a:srcRect/>
          <a:stretch>
            <a:fillRect/>
          </a:stretch>
        </p:blipFill>
        <p:spPr bwMode="auto">
          <a:xfrm>
            <a:off x="2791897" y="1876301"/>
            <a:ext cx="3226811" cy="3008455"/>
          </a:xfrm>
          <a:prstGeom prst="rect">
            <a:avLst/>
          </a:prstGeom>
          <a:noFill/>
        </p:spPr>
      </p:pic>
      <p:sp>
        <p:nvSpPr>
          <p:cNvPr id="7" name="TextBox 6"/>
          <p:cNvSpPr txBox="1"/>
          <p:nvPr/>
        </p:nvSpPr>
        <p:spPr>
          <a:xfrm>
            <a:off x="1840675" y="5165766"/>
            <a:ext cx="5023263" cy="523220"/>
          </a:xfrm>
          <a:prstGeom prst="rect">
            <a:avLst/>
          </a:prstGeom>
          <a:noFill/>
        </p:spPr>
        <p:txBody>
          <a:bodyPr wrap="square" rtlCol="0">
            <a:spAutoFit/>
          </a:bodyPr>
          <a:lstStyle/>
          <a:p>
            <a:pPr algn="ctr"/>
            <a:r>
              <a:rPr lang="en-US" sz="1400" b="0" dirty="0" smtClean="0"/>
              <a:t>A </a:t>
            </a:r>
            <a:r>
              <a:rPr lang="en-US" sz="1400" b="0" dirty="0" err="1" smtClean="0"/>
              <a:t>balun</a:t>
            </a:r>
            <a:r>
              <a:rPr lang="en-US" sz="1400" b="0" dirty="0" smtClean="0"/>
              <a:t> first converts the coax to a twin lead, and then the twin lead feeds the dipole.</a:t>
            </a:r>
            <a:endParaRPr lang="en-US" sz="1400" b="0" dirty="0"/>
          </a:p>
        </p:txBody>
      </p:sp>
      <p:sp>
        <p:nvSpPr>
          <p:cNvPr id="8" name="Text Box 2"/>
          <p:cNvSpPr txBox="1">
            <a:spLocks noChangeArrowheads="1"/>
          </p:cNvSpPr>
          <p:nvPr/>
        </p:nvSpPr>
        <p:spPr bwMode="auto">
          <a:xfrm>
            <a:off x="319088" y="133830"/>
            <a:ext cx="8378825" cy="523220"/>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for Antennas (cont.)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29</a:t>
            </a:fld>
            <a:endParaRPr lang="en-US"/>
          </a:p>
        </p:txBody>
      </p:sp>
      <p:pic>
        <p:nvPicPr>
          <p:cNvPr id="335874" name="Picture 2" descr="http://www.antennamagus.com/blog/resources/2009/10/sideview_with_semi-rigid.png">
            <a:hlinkClick r:id="rId4"/>
          </p:cNvPr>
          <p:cNvPicPr>
            <a:picLocks noChangeAspect="1" noChangeArrowheads="1"/>
          </p:cNvPicPr>
          <p:nvPr/>
        </p:nvPicPr>
        <p:blipFill>
          <a:blip r:embed="rId5" cstate="print"/>
          <a:srcRect/>
          <a:stretch>
            <a:fillRect/>
          </a:stretch>
        </p:blipFill>
        <p:spPr bwMode="auto">
          <a:xfrm>
            <a:off x="1582330" y="2675969"/>
            <a:ext cx="5170745" cy="3102449"/>
          </a:xfrm>
          <a:prstGeom prst="rect">
            <a:avLst/>
          </a:prstGeom>
          <a:noFill/>
        </p:spPr>
      </p:pic>
      <p:graphicFrame>
        <p:nvGraphicFramePr>
          <p:cNvPr id="17" name="Object 2"/>
          <p:cNvGraphicFramePr>
            <a:graphicFrameLocks noChangeAspect="1"/>
          </p:cNvGraphicFramePr>
          <p:nvPr>
            <p:extLst>
              <p:ext uri="{D42A27DB-BD31-4B8C-83A1-F6EECF244321}">
                <p14:modId xmlns:p14="http://schemas.microsoft.com/office/powerpoint/2010/main" val="930966410"/>
              </p:ext>
            </p:extLst>
          </p:nvPr>
        </p:nvGraphicFramePr>
        <p:xfrm>
          <a:off x="4959562" y="4080516"/>
          <a:ext cx="498475" cy="279400"/>
        </p:xfrm>
        <a:graphic>
          <a:graphicData uri="http://schemas.openxmlformats.org/presentationml/2006/ole">
            <mc:AlternateContent xmlns:mc="http://schemas.openxmlformats.org/markup-compatibility/2006">
              <mc:Choice xmlns:v="urn:schemas-microsoft-com:vml" Requires="v">
                <p:oleObj spid="_x0000_s335904" name="Equation" r:id="rId6" imgW="317160" imgH="177480" progId="Equation.DSMT4">
                  <p:embed/>
                </p:oleObj>
              </mc:Choice>
              <mc:Fallback>
                <p:oleObj name="Equation" r:id="rId6" imgW="317160" imgH="17748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9562" y="4080516"/>
                        <a:ext cx="498475" cy="279400"/>
                      </a:xfrm>
                      <a:prstGeom prst="rect">
                        <a:avLst/>
                      </a:prstGeom>
                      <a:solidFill>
                        <a:srgbClr val="FFFF99"/>
                      </a:solidFill>
                    </p:spPr>
                  </p:pic>
                </p:oleObj>
              </mc:Fallback>
            </mc:AlternateContent>
          </a:graphicData>
        </a:graphic>
      </p:graphicFrame>
      <p:cxnSp>
        <p:nvCxnSpPr>
          <p:cNvPr id="19" name="Straight Arrow Connector 18"/>
          <p:cNvCxnSpPr/>
          <p:nvPr/>
        </p:nvCxnSpPr>
        <p:spPr>
          <a:xfrm>
            <a:off x="4763721" y="3557733"/>
            <a:ext cx="0" cy="1508166"/>
          </a:xfrm>
          <a:prstGeom prst="straightConnector1">
            <a:avLst/>
          </a:prstGeom>
          <a:ln>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931340" y="2429577"/>
            <a:ext cx="5455789" cy="276999"/>
          </a:xfrm>
          <a:prstGeom prst="rect">
            <a:avLst/>
          </a:prstGeom>
          <a:noFill/>
        </p:spPr>
        <p:txBody>
          <a:bodyPr wrap="none" rtlCol="0">
            <a:spAutoFit/>
          </a:bodyPr>
          <a:lstStyle/>
          <a:p>
            <a:pPr algn="ctr"/>
            <a:r>
              <a:rPr lang="en-US" sz="1200" b="0" dirty="0" smtClean="0"/>
              <a:t>This acts like voltage source for the dipole, which forces the differential mode.</a:t>
            </a:r>
            <a:endParaRPr lang="en-US" sz="1200" b="0" dirty="0"/>
          </a:p>
        </p:txBody>
      </p:sp>
      <p:cxnSp>
        <p:nvCxnSpPr>
          <p:cNvPr id="22" name="Straight Arrow Connector 21"/>
          <p:cNvCxnSpPr/>
          <p:nvPr/>
        </p:nvCxnSpPr>
        <p:spPr>
          <a:xfrm flipH="1">
            <a:off x="4395587" y="2797712"/>
            <a:ext cx="641267" cy="296883"/>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12257" y="5859567"/>
            <a:ext cx="7720940" cy="523220"/>
          </a:xfrm>
          <a:prstGeom prst="rect">
            <a:avLst/>
          </a:prstGeom>
          <a:noFill/>
        </p:spPr>
        <p:txBody>
          <a:bodyPr wrap="square" rtlCol="0">
            <a:spAutoFit/>
          </a:bodyPr>
          <a:lstStyle/>
          <a:p>
            <a:r>
              <a:rPr lang="en-US" sz="1400" b="0" dirty="0" smtClean="0"/>
              <a:t>The dipole is loaded by a short-circuited section of “twin lead” (composed of the two hollow pipes). This is an open circuit at the source location because of the </a:t>
            </a:r>
            <a:r>
              <a:rPr lang="en-US" sz="1400" b="0" i="1" dirty="0" smtClean="0">
                <a:latin typeface="Times New Roman" pitchFamily="18" charset="0"/>
                <a:cs typeface="Times New Roman" pitchFamily="18" charset="0"/>
                <a:sym typeface="Symbol"/>
              </a:rPr>
              <a:t></a:t>
            </a:r>
            <a:r>
              <a:rPr lang="en-US" sz="1400" b="0" dirty="0" smtClean="0">
                <a:latin typeface="Times New Roman" pitchFamily="18" charset="0"/>
                <a:cs typeface="Times New Roman" pitchFamily="18" charset="0"/>
                <a:sym typeface="Symbol"/>
              </a:rPr>
              <a:t>/4 </a:t>
            </a:r>
            <a:r>
              <a:rPr lang="en-US" sz="1400" b="0" dirty="0" smtClean="0">
                <a:latin typeface="Arial" pitchFamily="34" charset="0"/>
                <a:cs typeface="Arial" pitchFamily="34" charset="0"/>
                <a:sym typeface="Symbol"/>
              </a:rPr>
              <a:t>height</a:t>
            </a:r>
            <a:r>
              <a:rPr lang="en-US" sz="1400" b="0" dirty="0" smtClean="0">
                <a:sym typeface="Symbol"/>
              </a:rPr>
              <a:t>.</a:t>
            </a:r>
            <a:endParaRPr lang="en-US" sz="1400" b="0" dirty="0"/>
          </a:p>
        </p:txBody>
      </p:sp>
      <p:sp>
        <p:nvSpPr>
          <p:cNvPr id="11" name="Text Box 199"/>
          <p:cNvSpPr txBox="1">
            <a:spLocks noChangeArrowheads="1"/>
          </p:cNvSpPr>
          <p:nvPr/>
        </p:nvSpPr>
        <p:spPr bwMode="auto">
          <a:xfrm>
            <a:off x="345065" y="779834"/>
            <a:ext cx="8408987" cy="400110"/>
          </a:xfrm>
          <a:prstGeom prst="rect">
            <a:avLst/>
          </a:prstGeom>
          <a:noFill/>
          <a:ln w="9525">
            <a:noFill/>
            <a:miter lim="800000"/>
            <a:headEnd/>
            <a:tailEnd/>
          </a:ln>
        </p:spPr>
        <p:txBody>
          <a:bodyPr>
            <a:spAutoFit/>
          </a:bodyPr>
          <a:lstStyle/>
          <a:p>
            <a:pPr algn="ctr"/>
            <a:r>
              <a:rPr lang="en-US" sz="2000" b="0" dirty="0" smtClean="0">
                <a:solidFill>
                  <a:srgbClr val="0000FF"/>
                </a:solidFill>
                <a:latin typeface="Arial" pitchFamily="34" charset="0"/>
                <a:cs typeface="Arial" pitchFamily="34" charset="0"/>
              </a:rPr>
              <a:t>Baluns are commonly used to feed dipole antennas from coax.</a:t>
            </a:r>
            <a:endParaRPr lang="en-US" sz="2000" b="0" dirty="0">
              <a:solidFill>
                <a:srgbClr val="0000FF"/>
              </a:solidFill>
              <a:latin typeface="Arial" pitchFamily="34" charset="0"/>
              <a:cs typeface="Arial" pitchFamily="34" charset="0"/>
            </a:endParaRPr>
          </a:p>
        </p:txBody>
      </p:sp>
      <p:sp>
        <p:nvSpPr>
          <p:cNvPr id="12" name="Text Box 2"/>
          <p:cNvSpPr txBox="1">
            <a:spLocks noChangeArrowheads="1"/>
          </p:cNvSpPr>
          <p:nvPr/>
        </p:nvSpPr>
        <p:spPr bwMode="auto">
          <a:xfrm>
            <a:off x="319088" y="133830"/>
            <a:ext cx="8378825" cy="523220"/>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for Antennas (cont.)</a:t>
            </a:r>
          </a:p>
        </p:txBody>
      </p:sp>
      <p:sp>
        <p:nvSpPr>
          <p:cNvPr id="13" name="TextBox 12"/>
          <p:cNvSpPr txBox="1"/>
          <p:nvPr/>
        </p:nvSpPr>
        <p:spPr>
          <a:xfrm>
            <a:off x="3143831" y="1645596"/>
            <a:ext cx="2146678" cy="369332"/>
          </a:xfrm>
          <a:prstGeom prst="rect">
            <a:avLst/>
          </a:prstGeom>
          <a:solidFill>
            <a:schemeClr val="bg1"/>
          </a:solidFill>
        </p:spPr>
        <p:txBody>
          <a:bodyPr wrap="none" rtlCol="0">
            <a:spAutoFit/>
          </a:bodyPr>
          <a:lstStyle/>
          <a:p>
            <a:r>
              <a:rPr lang="en-US" dirty="0" smtClean="0">
                <a:solidFill>
                  <a:srgbClr val="0000FF"/>
                </a:solidFill>
              </a:rPr>
              <a:t>“Twin Arm </a:t>
            </a:r>
            <a:r>
              <a:rPr lang="en-US" dirty="0" err="1">
                <a:solidFill>
                  <a:srgbClr val="0000FF"/>
                </a:solidFill>
              </a:rPr>
              <a:t>B</a:t>
            </a:r>
            <a:r>
              <a:rPr lang="en-US" dirty="0" err="1" smtClean="0">
                <a:solidFill>
                  <a:srgbClr val="0000FF"/>
                </a:solidFill>
              </a:rPr>
              <a:t>alun</a:t>
            </a:r>
            <a:r>
              <a:rPr lang="en-US" dirty="0" smtClean="0">
                <a:solidFill>
                  <a:srgbClr val="0000FF"/>
                </a:solidFill>
              </a:rPr>
              <a:t>”</a:t>
            </a:r>
            <a:endParaRPr lang="en-US" dirty="0">
              <a:solidFill>
                <a:srgbClr val="0000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(cont.)</a:t>
            </a:r>
            <a:endParaRPr lang="en-US" sz="2800" b="0" dirty="0">
              <a:solidFill>
                <a:srgbClr val="FF9933"/>
              </a:solidFill>
              <a:effectLst>
                <a:outerShdw blurRad="38100" dist="38100" dir="2700000" algn="tl">
                  <a:srgbClr val="C0C0C0"/>
                </a:outerShdw>
              </a:effectLst>
              <a:latin typeface="Arial" pitchFamily="34" charset="0"/>
            </a:endParaRPr>
          </a:p>
        </p:txBody>
      </p:sp>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3</a:t>
            </a:fld>
            <a:endParaRPr lang="en-US"/>
          </a:p>
        </p:txBody>
      </p:sp>
      <p:sp>
        <p:nvSpPr>
          <p:cNvPr id="20" name="Rectangle 19"/>
          <p:cNvSpPr/>
          <p:nvPr/>
        </p:nvSpPr>
        <p:spPr>
          <a:xfrm>
            <a:off x="2985204" y="5840082"/>
            <a:ext cx="3260829" cy="338554"/>
          </a:xfrm>
          <a:prstGeom prst="rect">
            <a:avLst/>
          </a:prstGeom>
        </p:spPr>
        <p:txBody>
          <a:bodyPr wrap="none">
            <a:spAutoFit/>
          </a:bodyPr>
          <a:lstStyle/>
          <a:p>
            <a:pPr algn="ctr"/>
            <a:r>
              <a:rPr lang="en-US" sz="1600" b="0" dirty="0" smtClean="0"/>
              <a:t>https://en.wikipedia.org/wiki/Balun</a:t>
            </a:r>
            <a:endParaRPr lang="en-US" sz="1600" b="0" dirty="0"/>
          </a:p>
        </p:txBody>
      </p:sp>
      <p:sp>
        <p:nvSpPr>
          <p:cNvPr id="12" name="Rectangle 11"/>
          <p:cNvSpPr/>
          <p:nvPr/>
        </p:nvSpPr>
        <p:spPr>
          <a:xfrm>
            <a:off x="485775" y="4719161"/>
            <a:ext cx="8039100" cy="923330"/>
          </a:xfrm>
          <a:prstGeom prst="rect">
            <a:avLst/>
          </a:prstGeom>
        </p:spPr>
        <p:txBody>
          <a:bodyPr wrap="square">
            <a:spAutoFit/>
          </a:bodyPr>
          <a:lstStyle/>
          <a:p>
            <a:pPr algn="ctr"/>
            <a:r>
              <a:rPr lang="en-US" dirty="0" smtClean="0"/>
              <a:t>“Baluns are present in radars, transmitters, satellites, in every telephone network, and probably in most wireless network modem/routers used in homes.”</a:t>
            </a:r>
            <a:endParaRPr lang="en-US" dirty="0"/>
          </a:p>
        </p:txBody>
      </p:sp>
      <p:sp>
        <p:nvSpPr>
          <p:cNvPr id="13" name="TextBox 12"/>
          <p:cNvSpPr txBox="1"/>
          <p:nvPr/>
        </p:nvSpPr>
        <p:spPr>
          <a:xfrm>
            <a:off x="485775" y="885825"/>
            <a:ext cx="8000999" cy="830997"/>
          </a:xfrm>
          <a:prstGeom prst="rect">
            <a:avLst/>
          </a:prstGeom>
          <a:noFill/>
        </p:spPr>
        <p:txBody>
          <a:bodyPr wrap="square" rtlCol="0">
            <a:spAutoFit/>
          </a:bodyPr>
          <a:lstStyle/>
          <a:p>
            <a:pPr algn="ctr"/>
            <a:r>
              <a:rPr lang="en-US" sz="2400" b="0" dirty="0" smtClean="0">
                <a:solidFill>
                  <a:srgbClr val="0000FF"/>
                </a:solidFill>
              </a:rPr>
              <a:t>Baluns are also used to connect coax (unbalanced line) to dipole antennas (balanced). </a:t>
            </a:r>
            <a:endParaRPr lang="en-US" sz="2400" b="0" dirty="0">
              <a:solidFill>
                <a:srgbClr val="0000FF"/>
              </a:solidFill>
            </a:endParaRPr>
          </a:p>
        </p:txBody>
      </p:sp>
      <p:pic>
        <p:nvPicPr>
          <p:cNvPr id="332802" name="Picture 2" descr="http://www.ukradioamateur.co.uk/foundation/gfx/dwg/balun.gif">
            <a:hlinkClick r:id="rId3"/>
          </p:cNvPr>
          <p:cNvPicPr>
            <a:picLocks noChangeAspect="1" noChangeArrowheads="1"/>
          </p:cNvPicPr>
          <p:nvPr/>
        </p:nvPicPr>
        <p:blipFill>
          <a:blip r:embed="rId4" cstate="print"/>
          <a:srcRect/>
          <a:stretch>
            <a:fillRect/>
          </a:stretch>
        </p:blipFill>
        <p:spPr bwMode="auto">
          <a:xfrm>
            <a:off x="2622550" y="2125662"/>
            <a:ext cx="3524250" cy="2000251"/>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30</a:t>
            </a:fld>
            <a:endParaRPr lang="en-US"/>
          </a:p>
        </p:txBody>
      </p:sp>
      <p:pic>
        <p:nvPicPr>
          <p:cNvPr id="335874" name="Picture 2" descr="http://www.antennamagus.com/blog/resources/2009/10/sideview_with_semi-rigid.png">
            <a:hlinkClick r:id="rId4"/>
          </p:cNvPr>
          <p:cNvPicPr>
            <a:picLocks noChangeAspect="1" noChangeArrowheads="1"/>
          </p:cNvPicPr>
          <p:nvPr/>
        </p:nvPicPr>
        <p:blipFill>
          <a:blip r:embed="rId5" cstate="print"/>
          <a:srcRect/>
          <a:stretch>
            <a:fillRect/>
          </a:stretch>
        </p:blipFill>
        <p:spPr bwMode="auto">
          <a:xfrm>
            <a:off x="-4601" y="1961000"/>
            <a:ext cx="4612254" cy="2767354"/>
          </a:xfrm>
          <a:prstGeom prst="rect">
            <a:avLst/>
          </a:prstGeom>
          <a:noFill/>
        </p:spPr>
      </p:pic>
      <p:graphicFrame>
        <p:nvGraphicFramePr>
          <p:cNvPr id="17" name="Object 2"/>
          <p:cNvGraphicFramePr>
            <a:graphicFrameLocks noChangeAspect="1"/>
          </p:cNvGraphicFramePr>
          <p:nvPr>
            <p:extLst>
              <p:ext uri="{D42A27DB-BD31-4B8C-83A1-F6EECF244321}">
                <p14:modId xmlns:p14="http://schemas.microsoft.com/office/powerpoint/2010/main" val="3385816692"/>
              </p:ext>
            </p:extLst>
          </p:nvPr>
        </p:nvGraphicFramePr>
        <p:xfrm>
          <a:off x="2914650" y="3151797"/>
          <a:ext cx="754063" cy="469900"/>
        </p:xfrm>
        <a:graphic>
          <a:graphicData uri="http://schemas.openxmlformats.org/presentationml/2006/ole">
            <mc:AlternateContent xmlns:mc="http://schemas.openxmlformats.org/markup-compatibility/2006">
              <mc:Choice xmlns:v="urn:schemas-microsoft-com:vml" Requires="v">
                <p:oleObj spid="_x0000_s503846" name="Equation" r:id="rId6" imgW="368280" imgH="228600" progId="Equation.DSMT4">
                  <p:embed/>
                </p:oleObj>
              </mc:Choice>
              <mc:Fallback>
                <p:oleObj name="Equation" r:id="rId6" imgW="368280" imgH="228600" progId="Equation.DSMT4">
                  <p:embed/>
                  <p:pic>
                    <p:nvPicPr>
                      <p:cNvPr id="17" name="Object 2"/>
                      <p:cNvPicPr>
                        <a:picLocks noChangeAspect="1" noChangeArrowheads="1"/>
                      </p:cNvPicPr>
                      <p:nvPr/>
                    </p:nvPicPr>
                    <p:blipFill>
                      <a:blip r:embed="rId7"/>
                      <a:srcRect/>
                      <a:stretch>
                        <a:fillRect/>
                      </a:stretch>
                    </p:blipFill>
                    <p:spPr bwMode="auto">
                      <a:xfrm>
                        <a:off x="2914650" y="3151797"/>
                        <a:ext cx="754063" cy="469900"/>
                      </a:xfrm>
                      <a:prstGeom prst="rect">
                        <a:avLst/>
                      </a:prstGeom>
                      <a:solidFill>
                        <a:srgbClr val="FFFF99"/>
                      </a:solidFill>
                    </p:spPr>
                  </p:pic>
                </p:oleObj>
              </mc:Fallback>
            </mc:AlternateContent>
          </a:graphicData>
        </a:graphic>
      </p:graphicFrame>
      <p:cxnSp>
        <p:nvCxnSpPr>
          <p:cNvPr id="19" name="Straight Arrow Connector 18"/>
          <p:cNvCxnSpPr/>
          <p:nvPr/>
        </p:nvCxnSpPr>
        <p:spPr>
          <a:xfrm>
            <a:off x="2824752" y="2772067"/>
            <a:ext cx="0" cy="1293154"/>
          </a:xfrm>
          <a:prstGeom prst="straightConnector1">
            <a:avLst/>
          </a:prstGeom>
          <a:ln>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 Box 199"/>
          <p:cNvSpPr txBox="1">
            <a:spLocks noChangeArrowheads="1"/>
          </p:cNvSpPr>
          <p:nvPr/>
        </p:nvSpPr>
        <p:spPr bwMode="auto">
          <a:xfrm>
            <a:off x="2656838" y="1010323"/>
            <a:ext cx="3543889" cy="400110"/>
          </a:xfrm>
          <a:prstGeom prst="rect">
            <a:avLst/>
          </a:prstGeom>
          <a:noFill/>
          <a:ln w="9525">
            <a:noFill/>
            <a:miter lim="800000"/>
            <a:headEnd/>
            <a:tailEnd/>
          </a:ln>
        </p:spPr>
        <p:txBody>
          <a:bodyPr wrap="square">
            <a:spAutoFit/>
          </a:bodyPr>
          <a:lstStyle/>
          <a:p>
            <a:pPr algn="ctr"/>
            <a:r>
              <a:rPr lang="en-US" sz="2000" b="0" dirty="0" smtClean="0">
                <a:solidFill>
                  <a:srgbClr val="0000FF"/>
                </a:solidFill>
                <a:latin typeface="Arial" pitchFamily="34" charset="0"/>
                <a:cs typeface="Arial" pitchFamily="34" charset="0"/>
              </a:rPr>
              <a:t>Equivalent Circuit</a:t>
            </a:r>
            <a:endParaRPr lang="en-US" sz="2000" b="0" dirty="0">
              <a:solidFill>
                <a:srgbClr val="0000FF"/>
              </a:solidFill>
              <a:latin typeface="Arial" pitchFamily="34" charset="0"/>
              <a:cs typeface="Arial" pitchFamily="34" charset="0"/>
            </a:endParaRPr>
          </a:p>
        </p:txBody>
      </p:sp>
      <p:sp>
        <p:nvSpPr>
          <p:cNvPr id="12" name="Text Box 2"/>
          <p:cNvSpPr txBox="1">
            <a:spLocks noChangeArrowheads="1"/>
          </p:cNvSpPr>
          <p:nvPr/>
        </p:nvSpPr>
        <p:spPr bwMode="auto">
          <a:xfrm>
            <a:off x="319088" y="133830"/>
            <a:ext cx="8378825" cy="523220"/>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for Antennas (cont.)</a:t>
            </a:r>
          </a:p>
        </p:txBody>
      </p:sp>
      <p:sp>
        <p:nvSpPr>
          <p:cNvPr id="9" name="Right Arrow 8"/>
          <p:cNvSpPr/>
          <p:nvPr/>
        </p:nvSpPr>
        <p:spPr>
          <a:xfrm>
            <a:off x="4428783" y="3204977"/>
            <a:ext cx="627961" cy="3644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44344" y="5222637"/>
            <a:ext cx="8642109" cy="338554"/>
          </a:xfrm>
          <a:prstGeom prst="rect">
            <a:avLst/>
          </a:prstGeom>
          <a:noFill/>
        </p:spPr>
        <p:txBody>
          <a:bodyPr wrap="none" rtlCol="0">
            <a:spAutoFit/>
          </a:bodyPr>
          <a:lstStyle/>
          <a:p>
            <a:pPr marL="285750" indent="-285750">
              <a:buFont typeface="Wingdings" panose="05000000000000000000" pitchFamily="2" charset="2"/>
              <a:buChar char="v"/>
            </a:pPr>
            <a:r>
              <a:rPr lang="en-US" sz="1600" b="0" dirty="0" smtClean="0"/>
              <a:t>The equivalent circuit shows us that the current on the dipole arms are perfectly balanced.</a:t>
            </a:r>
            <a:endParaRPr lang="en-US" sz="1600" b="0" dirty="0"/>
          </a:p>
        </p:txBody>
      </p:sp>
      <p:grpSp>
        <p:nvGrpSpPr>
          <p:cNvPr id="3" name="Group 2"/>
          <p:cNvGrpSpPr/>
          <p:nvPr/>
        </p:nvGrpSpPr>
        <p:grpSpPr>
          <a:xfrm>
            <a:off x="5029717" y="1973513"/>
            <a:ext cx="3944440" cy="2716878"/>
            <a:chOff x="5029717" y="2226904"/>
            <a:chExt cx="3944440" cy="2716878"/>
          </a:xfrm>
        </p:grpSpPr>
        <p:cxnSp>
          <p:nvCxnSpPr>
            <p:cNvPr id="4" name="Straight Connector 3"/>
            <p:cNvCxnSpPr/>
            <p:nvPr/>
          </p:nvCxnSpPr>
          <p:spPr>
            <a:xfrm>
              <a:off x="5029717" y="4428780"/>
              <a:ext cx="394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5321147" y="2754216"/>
              <a:ext cx="1454226" cy="1674565"/>
            </a:xfrm>
            <a:custGeom>
              <a:avLst/>
              <a:gdLst>
                <a:gd name="connsiteX0" fmla="*/ 0 w 1443210"/>
                <a:gd name="connsiteY0" fmla="*/ 220337 h 1674564"/>
                <a:gd name="connsiteX1" fmla="*/ 1167788 w 1443210"/>
                <a:gd name="connsiteY1" fmla="*/ 220337 h 1674564"/>
                <a:gd name="connsiteX2" fmla="*/ 1167788 w 1443210"/>
                <a:gd name="connsiteY2" fmla="*/ 1674564 h 1674564"/>
                <a:gd name="connsiteX3" fmla="*/ 1443210 w 1443210"/>
                <a:gd name="connsiteY3" fmla="*/ 1663547 h 1674564"/>
                <a:gd name="connsiteX4" fmla="*/ 1443210 w 1443210"/>
                <a:gd name="connsiteY4" fmla="*/ 11017 h 1674564"/>
                <a:gd name="connsiteX5" fmla="*/ 0 w 1443210"/>
                <a:gd name="connsiteY5" fmla="*/ 0 h 1674564"/>
                <a:gd name="connsiteX6" fmla="*/ 0 w 1443210"/>
                <a:gd name="connsiteY6" fmla="*/ 220337 h 1674564"/>
                <a:gd name="connsiteX0" fmla="*/ 0 w 1443210"/>
                <a:gd name="connsiteY0" fmla="*/ 220337 h 1674564"/>
                <a:gd name="connsiteX1" fmla="*/ 1167788 w 1443210"/>
                <a:gd name="connsiteY1" fmla="*/ 220337 h 1674564"/>
                <a:gd name="connsiteX2" fmla="*/ 1167788 w 1443210"/>
                <a:gd name="connsiteY2" fmla="*/ 1674564 h 1674564"/>
                <a:gd name="connsiteX3" fmla="*/ 1443210 w 1443210"/>
                <a:gd name="connsiteY3" fmla="*/ 1663547 h 1674564"/>
                <a:gd name="connsiteX4" fmla="*/ 1443210 w 1443210"/>
                <a:gd name="connsiteY4" fmla="*/ 11017 h 1674564"/>
                <a:gd name="connsiteX5" fmla="*/ 0 w 1443210"/>
                <a:gd name="connsiteY5" fmla="*/ 0 h 1674564"/>
                <a:gd name="connsiteX6" fmla="*/ 0 w 1443210"/>
                <a:gd name="connsiteY6" fmla="*/ 220337 h 1674564"/>
                <a:gd name="connsiteX0" fmla="*/ 0 w 1443210"/>
                <a:gd name="connsiteY0" fmla="*/ 220337 h 1685581"/>
                <a:gd name="connsiteX1" fmla="*/ 1167788 w 1443210"/>
                <a:gd name="connsiteY1" fmla="*/ 220337 h 1685581"/>
                <a:gd name="connsiteX2" fmla="*/ 1167788 w 1443210"/>
                <a:gd name="connsiteY2" fmla="*/ 1674564 h 1685581"/>
                <a:gd name="connsiteX3" fmla="*/ 1443210 w 1443210"/>
                <a:gd name="connsiteY3" fmla="*/ 1685581 h 1685581"/>
                <a:gd name="connsiteX4" fmla="*/ 1443210 w 1443210"/>
                <a:gd name="connsiteY4" fmla="*/ 11017 h 1685581"/>
                <a:gd name="connsiteX5" fmla="*/ 0 w 1443210"/>
                <a:gd name="connsiteY5" fmla="*/ 0 h 1685581"/>
                <a:gd name="connsiteX6" fmla="*/ 0 w 1443210"/>
                <a:gd name="connsiteY6" fmla="*/ 220337 h 1685581"/>
                <a:gd name="connsiteX0" fmla="*/ 0 w 1454226"/>
                <a:gd name="connsiteY0" fmla="*/ 220337 h 1674564"/>
                <a:gd name="connsiteX1" fmla="*/ 1167788 w 1454226"/>
                <a:gd name="connsiteY1" fmla="*/ 220337 h 1674564"/>
                <a:gd name="connsiteX2" fmla="*/ 1167788 w 1454226"/>
                <a:gd name="connsiteY2" fmla="*/ 1674564 h 1674564"/>
                <a:gd name="connsiteX3" fmla="*/ 1454226 w 1454226"/>
                <a:gd name="connsiteY3" fmla="*/ 1663548 h 1674564"/>
                <a:gd name="connsiteX4" fmla="*/ 1443210 w 1454226"/>
                <a:gd name="connsiteY4" fmla="*/ 11017 h 1674564"/>
                <a:gd name="connsiteX5" fmla="*/ 0 w 1454226"/>
                <a:gd name="connsiteY5" fmla="*/ 0 h 1674564"/>
                <a:gd name="connsiteX6" fmla="*/ 0 w 1454226"/>
                <a:gd name="connsiteY6" fmla="*/ 220337 h 1674564"/>
                <a:gd name="connsiteX0" fmla="*/ 0 w 1454226"/>
                <a:gd name="connsiteY0" fmla="*/ 220337 h 1674565"/>
                <a:gd name="connsiteX1" fmla="*/ 1167788 w 1454226"/>
                <a:gd name="connsiteY1" fmla="*/ 220337 h 1674565"/>
                <a:gd name="connsiteX2" fmla="*/ 1167788 w 1454226"/>
                <a:gd name="connsiteY2" fmla="*/ 1674564 h 1674565"/>
                <a:gd name="connsiteX3" fmla="*/ 1454226 w 1454226"/>
                <a:gd name="connsiteY3" fmla="*/ 1674565 h 1674565"/>
                <a:gd name="connsiteX4" fmla="*/ 1443210 w 1454226"/>
                <a:gd name="connsiteY4" fmla="*/ 11017 h 1674565"/>
                <a:gd name="connsiteX5" fmla="*/ 0 w 1454226"/>
                <a:gd name="connsiteY5" fmla="*/ 0 h 1674565"/>
                <a:gd name="connsiteX6" fmla="*/ 0 w 1454226"/>
                <a:gd name="connsiteY6" fmla="*/ 220337 h 167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4226" h="1674565">
                  <a:moveTo>
                    <a:pt x="0" y="220337"/>
                  </a:moveTo>
                  <a:lnTo>
                    <a:pt x="1167788" y="220337"/>
                  </a:lnTo>
                  <a:lnTo>
                    <a:pt x="1167788" y="1674564"/>
                  </a:lnTo>
                  <a:lnTo>
                    <a:pt x="1454226" y="1674565"/>
                  </a:lnTo>
                  <a:lnTo>
                    <a:pt x="1443210" y="11017"/>
                  </a:lnTo>
                  <a:lnTo>
                    <a:pt x="0" y="0"/>
                  </a:lnTo>
                  <a:lnTo>
                    <a:pt x="0" y="220337"/>
                  </a:lnTo>
                  <a:close/>
                </a:path>
              </a:pathLst>
            </a:custGeom>
            <a:solidFill>
              <a:srgbClr val="B2B2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flipH="1">
              <a:off x="6896718" y="2757633"/>
              <a:ext cx="1454226" cy="1674565"/>
            </a:xfrm>
            <a:custGeom>
              <a:avLst/>
              <a:gdLst>
                <a:gd name="connsiteX0" fmla="*/ 0 w 1443210"/>
                <a:gd name="connsiteY0" fmla="*/ 220337 h 1674564"/>
                <a:gd name="connsiteX1" fmla="*/ 1167788 w 1443210"/>
                <a:gd name="connsiteY1" fmla="*/ 220337 h 1674564"/>
                <a:gd name="connsiteX2" fmla="*/ 1167788 w 1443210"/>
                <a:gd name="connsiteY2" fmla="*/ 1674564 h 1674564"/>
                <a:gd name="connsiteX3" fmla="*/ 1443210 w 1443210"/>
                <a:gd name="connsiteY3" fmla="*/ 1663547 h 1674564"/>
                <a:gd name="connsiteX4" fmla="*/ 1443210 w 1443210"/>
                <a:gd name="connsiteY4" fmla="*/ 11017 h 1674564"/>
                <a:gd name="connsiteX5" fmla="*/ 0 w 1443210"/>
                <a:gd name="connsiteY5" fmla="*/ 0 h 1674564"/>
                <a:gd name="connsiteX6" fmla="*/ 0 w 1443210"/>
                <a:gd name="connsiteY6" fmla="*/ 220337 h 1674564"/>
                <a:gd name="connsiteX0" fmla="*/ 0 w 1443210"/>
                <a:gd name="connsiteY0" fmla="*/ 220337 h 1674564"/>
                <a:gd name="connsiteX1" fmla="*/ 1167788 w 1443210"/>
                <a:gd name="connsiteY1" fmla="*/ 220337 h 1674564"/>
                <a:gd name="connsiteX2" fmla="*/ 1167788 w 1443210"/>
                <a:gd name="connsiteY2" fmla="*/ 1674564 h 1674564"/>
                <a:gd name="connsiteX3" fmla="*/ 1443210 w 1443210"/>
                <a:gd name="connsiteY3" fmla="*/ 1663547 h 1674564"/>
                <a:gd name="connsiteX4" fmla="*/ 1443210 w 1443210"/>
                <a:gd name="connsiteY4" fmla="*/ 11017 h 1674564"/>
                <a:gd name="connsiteX5" fmla="*/ 0 w 1443210"/>
                <a:gd name="connsiteY5" fmla="*/ 0 h 1674564"/>
                <a:gd name="connsiteX6" fmla="*/ 0 w 1443210"/>
                <a:gd name="connsiteY6" fmla="*/ 220337 h 1674564"/>
                <a:gd name="connsiteX0" fmla="*/ 0 w 1443210"/>
                <a:gd name="connsiteY0" fmla="*/ 220337 h 1685581"/>
                <a:gd name="connsiteX1" fmla="*/ 1167788 w 1443210"/>
                <a:gd name="connsiteY1" fmla="*/ 220337 h 1685581"/>
                <a:gd name="connsiteX2" fmla="*/ 1167788 w 1443210"/>
                <a:gd name="connsiteY2" fmla="*/ 1674564 h 1685581"/>
                <a:gd name="connsiteX3" fmla="*/ 1443210 w 1443210"/>
                <a:gd name="connsiteY3" fmla="*/ 1685581 h 1685581"/>
                <a:gd name="connsiteX4" fmla="*/ 1443210 w 1443210"/>
                <a:gd name="connsiteY4" fmla="*/ 11017 h 1685581"/>
                <a:gd name="connsiteX5" fmla="*/ 0 w 1443210"/>
                <a:gd name="connsiteY5" fmla="*/ 0 h 1685581"/>
                <a:gd name="connsiteX6" fmla="*/ 0 w 1443210"/>
                <a:gd name="connsiteY6" fmla="*/ 220337 h 1685581"/>
                <a:gd name="connsiteX0" fmla="*/ 0 w 1454226"/>
                <a:gd name="connsiteY0" fmla="*/ 220337 h 1674564"/>
                <a:gd name="connsiteX1" fmla="*/ 1167788 w 1454226"/>
                <a:gd name="connsiteY1" fmla="*/ 220337 h 1674564"/>
                <a:gd name="connsiteX2" fmla="*/ 1167788 w 1454226"/>
                <a:gd name="connsiteY2" fmla="*/ 1674564 h 1674564"/>
                <a:gd name="connsiteX3" fmla="*/ 1454226 w 1454226"/>
                <a:gd name="connsiteY3" fmla="*/ 1663548 h 1674564"/>
                <a:gd name="connsiteX4" fmla="*/ 1443210 w 1454226"/>
                <a:gd name="connsiteY4" fmla="*/ 11017 h 1674564"/>
                <a:gd name="connsiteX5" fmla="*/ 0 w 1454226"/>
                <a:gd name="connsiteY5" fmla="*/ 0 h 1674564"/>
                <a:gd name="connsiteX6" fmla="*/ 0 w 1454226"/>
                <a:gd name="connsiteY6" fmla="*/ 220337 h 1674564"/>
                <a:gd name="connsiteX0" fmla="*/ 0 w 1454226"/>
                <a:gd name="connsiteY0" fmla="*/ 220337 h 1674565"/>
                <a:gd name="connsiteX1" fmla="*/ 1167788 w 1454226"/>
                <a:gd name="connsiteY1" fmla="*/ 220337 h 1674565"/>
                <a:gd name="connsiteX2" fmla="*/ 1167788 w 1454226"/>
                <a:gd name="connsiteY2" fmla="*/ 1674564 h 1674565"/>
                <a:gd name="connsiteX3" fmla="*/ 1454226 w 1454226"/>
                <a:gd name="connsiteY3" fmla="*/ 1674565 h 1674565"/>
                <a:gd name="connsiteX4" fmla="*/ 1443210 w 1454226"/>
                <a:gd name="connsiteY4" fmla="*/ 11017 h 1674565"/>
                <a:gd name="connsiteX5" fmla="*/ 0 w 1454226"/>
                <a:gd name="connsiteY5" fmla="*/ 0 h 1674565"/>
                <a:gd name="connsiteX6" fmla="*/ 0 w 1454226"/>
                <a:gd name="connsiteY6" fmla="*/ 220337 h 167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4226" h="1674565">
                  <a:moveTo>
                    <a:pt x="0" y="220337"/>
                  </a:moveTo>
                  <a:lnTo>
                    <a:pt x="1167788" y="220337"/>
                  </a:lnTo>
                  <a:lnTo>
                    <a:pt x="1167788" y="1674564"/>
                  </a:lnTo>
                  <a:lnTo>
                    <a:pt x="1454226" y="1674565"/>
                  </a:lnTo>
                  <a:lnTo>
                    <a:pt x="1443210" y="11017"/>
                  </a:lnTo>
                  <a:lnTo>
                    <a:pt x="0" y="0"/>
                  </a:lnTo>
                  <a:lnTo>
                    <a:pt x="0" y="220337"/>
                  </a:lnTo>
                  <a:close/>
                </a:path>
              </a:pathLst>
            </a:custGeom>
            <a:solidFill>
              <a:srgbClr val="B2B2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6633343" y="2226904"/>
              <a:ext cx="412662" cy="378857"/>
              <a:chOff x="6996341" y="2070088"/>
              <a:chExt cx="412662" cy="378857"/>
            </a:xfrm>
          </p:grpSpPr>
          <p:sp>
            <p:nvSpPr>
              <p:cNvPr id="25" name="Oval 24"/>
              <p:cNvSpPr/>
              <p:nvPr/>
            </p:nvSpPr>
            <p:spPr>
              <a:xfrm>
                <a:off x="7015975" y="2076014"/>
                <a:ext cx="362385" cy="36238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996341" y="2079613"/>
                <a:ext cx="319318" cy="369332"/>
              </a:xfrm>
              <a:prstGeom prst="rect">
                <a:avLst/>
              </a:prstGeom>
              <a:noFill/>
            </p:spPr>
            <p:txBody>
              <a:bodyPr wrap="none" rtlCol="0">
                <a:spAutoFit/>
              </a:bodyPr>
              <a:lstStyle/>
              <a:p>
                <a:pPr algn="ctr"/>
                <a:r>
                  <a:rPr lang="en-US" dirty="0" smtClean="0"/>
                  <a:t>+</a:t>
                </a:r>
                <a:endParaRPr lang="en-US" dirty="0"/>
              </a:p>
            </p:txBody>
          </p:sp>
          <p:sp>
            <p:nvSpPr>
              <p:cNvPr id="27" name="TextBox 26"/>
              <p:cNvSpPr txBox="1"/>
              <p:nvPr/>
            </p:nvSpPr>
            <p:spPr>
              <a:xfrm>
                <a:off x="7147393" y="2070088"/>
                <a:ext cx="261610" cy="369332"/>
              </a:xfrm>
              <a:prstGeom prst="rect">
                <a:avLst/>
              </a:prstGeom>
              <a:noFill/>
            </p:spPr>
            <p:txBody>
              <a:bodyPr wrap="none" rtlCol="0">
                <a:spAutoFit/>
              </a:bodyPr>
              <a:lstStyle/>
              <a:p>
                <a:pPr algn="ctr"/>
                <a:r>
                  <a:rPr lang="en-US" dirty="0" smtClean="0"/>
                  <a:t>-</a:t>
                </a:r>
                <a:endParaRPr lang="en-US" dirty="0"/>
              </a:p>
            </p:txBody>
          </p:sp>
        </p:grpSp>
        <p:sp>
          <p:nvSpPr>
            <p:cNvPr id="7" name="Freeform 6"/>
            <p:cNvSpPr/>
            <p:nvPr/>
          </p:nvSpPr>
          <p:spPr>
            <a:xfrm>
              <a:off x="7017745" y="2412694"/>
              <a:ext cx="187286" cy="341523"/>
            </a:xfrm>
            <a:custGeom>
              <a:avLst/>
              <a:gdLst>
                <a:gd name="connsiteX0" fmla="*/ 0 w 187286"/>
                <a:gd name="connsiteY0" fmla="*/ 0 h 341523"/>
                <a:gd name="connsiteX1" fmla="*/ 187286 w 187286"/>
                <a:gd name="connsiteY1" fmla="*/ 0 h 341523"/>
                <a:gd name="connsiteX2" fmla="*/ 187286 w 187286"/>
                <a:gd name="connsiteY2" fmla="*/ 341523 h 341523"/>
                <a:gd name="connsiteX3" fmla="*/ 176269 w 187286"/>
                <a:gd name="connsiteY3" fmla="*/ 341523 h 341523"/>
              </a:gdLst>
              <a:ahLst/>
              <a:cxnLst>
                <a:cxn ang="0">
                  <a:pos x="connsiteX0" y="connsiteY0"/>
                </a:cxn>
                <a:cxn ang="0">
                  <a:pos x="connsiteX1" y="connsiteY1"/>
                </a:cxn>
                <a:cxn ang="0">
                  <a:pos x="connsiteX2" y="connsiteY2"/>
                </a:cxn>
                <a:cxn ang="0">
                  <a:pos x="connsiteX3" y="connsiteY3"/>
                </a:cxn>
              </a:cxnLst>
              <a:rect l="l" t="t" r="r" b="b"/>
              <a:pathLst>
                <a:path w="187286" h="341523">
                  <a:moveTo>
                    <a:pt x="0" y="0"/>
                  </a:moveTo>
                  <a:lnTo>
                    <a:pt x="187286" y="0"/>
                  </a:lnTo>
                  <a:lnTo>
                    <a:pt x="187286" y="341523"/>
                  </a:lnTo>
                  <a:lnTo>
                    <a:pt x="176269" y="3415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flipH="1">
              <a:off x="6464363" y="2409908"/>
              <a:ext cx="187286" cy="341523"/>
            </a:xfrm>
            <a:custGeom>
              <a:avLst/>
              <a:gdLst>
                <a:gd name="connsiteX0" fmla="*/ 0 w 187286"/>
                <a:gd name="connsiteY0" fmla="*/ 0 h 341523"/>
                <a:gd name="connsiteX1" fmla="*/ 187286 w 187286"/>
                <a:gd name="connsiteY1" fmla="*/ 0 h 341523"/>
                <a:gd name="connsiteX2" fmla="*/ 187286 w 187286"/>
                <a:gd name="connsiteY2" fmla="*/ 341523 h 341523"/>
                <a:gd name="connsiteX3" fmla="*/ 176269 w 187286"/>
                <a:gd name="connsiteY3" fmla="*/ 341523 h 341523"/>
              </a:gdLst>
              <a:ahLst/>
              <a:cxnLst>
                <a:cxn ang="0">
                  <a:pos x="connsiteX0" y="connsiteY0"/>
                </a:cxn>
                <a:cxn ang="0">
                  <a:pos x="connsiteX1" y="connsiteY1"/>
                </a:cxn>
                <a:cxn ang="0">
                  <a:pos x="connsiteX2" y="connsiteY2"/>
                </a:cxn>
                <a:cxn ang="0">
                  <a:pos x="connsiteX3" y="connsiteY3"/>
                </a:cxn>
              </a:cxnLst>
              <a:rect l="l" t="t" r="r" b="b"/>
              <a:pathLst>
                <a:path w="187286" h="341523">
                  <a:moveTo>
                    <a:pt x="0" y="0"/>
                  </a:moveTo>
                  <a:lnTo>
                    <a:pt x="187286" y="0"/>
                  </a:lnTo>
                  <a:lnTo>
                    <a:pt x="187286" y="341523"/>
                  </a:lnTo>
                  <a:lnTo>
                    <a:pt x="176269" y="341523"/>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440471" y="4574450"/>
              <a:ext cx="787395" cy="369332"/>
            </a:xfrm>
            <a:prstGeom prst="rect">
              <a:avLst/>
            </a:prstGeom>
            <a:noFill/>
          </p:spPr>
          <p:txBody>
            <a:bodyPr wrap="none" rtlCol="0">
              <a:spAutoFit/>
            </a:bodyPr>
            <a:lstStyle/>
            <a:p>
              <a:r>
                <a:rPr lang="en-US" dirty="0" smtClean="0"/>
                <a:t>Short</a:t>
              </a:r>
              <a:endParaRPr lang="en-US" dirty="0"/>
            </a:p>
          </p:txBody>
        </p:sp>
        <p:cxnSp>
          <p:nvCxnSpPr>
            <p:cNvPr id="14" name="Straight Arrow Connector 13"/>
            <p:cNvCxnSpPr/>
            <p:nvPr/>
          </p:nvCxnSpPr>
          <p:spPr>
            <a:xfrm>
              <a:off x="6345717" y="3205908"/>
              <a:ext cx="0" cy="616945"/>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324382" y="3226104"/>
              <a:ext cx="0" cy="616945"/>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Object 1"/>
            <p:cNvGraphicFramePr>
              <a:graphicFrameLocks noChangeAspect="1"/>
            </p:cNvGraphicFramePr>
            <p:nvPr>
              <p:extLst>
                <p:ext uri="{D42A27DB-BD31-4B8C-83A1-F6EECF244321}">
                  <p14:modId xmlns:p14="http://schemas.microsoft.com/office/powerpoint/2010/main" val="2847856572"/>
                </p:ext>
              </p:extLst>
            </p:nvPr>
          </p:nvGraphicFramePr>
          <p:xfrm>
            <a:off x="7654925" y="3481388"/>
            <a:ext cx="474663" cy="295275"/>
          </p:xfrm>
          <a:graphic>
            <a:graphicData uri="http://schemas.openxmlformats.org/presentationml/2006/ole">
              <mc:AlternateContent xmlns:mc="http://schemas.openxmlformats.org/markup-compatibility/2006">
                <mc:Choice xmlns:v="urn:schemas-microsoft-com:vml" Requires="v">
                  <p:oleObj spid="_x0000_s503847" name="Equation" r:id="rId8" imgW="368280" imgH="228600" progId="Equation.DSMT4">
                    <p:embed/>
                  </p:oleObj>
                </mc:Choice>
                <mc:Fallback>
                  <p:oleObj name="Equation" r:id="rId8" imgW="368280" imgH="228600" progId="Equation.DSMT4">
                    <p:embed/>
                    <p:pic>
                      <p:nvPicPr>
                        <p:cNvPr id="0" name=""/>
                        <p:cNvPicPr/>
                        <p:nvPr/>
                      </p:nvPicPr>
                      <p:blipFill>
                        <a:blip r:embed="rId9"/>
                        <a:stretch>
                          <a:fillRect/>
                        </a:stretch>
                      </p:blipFill>
                      <p:spPr>
                        <a:xfrm>
                          <a:off x="7654925" y="3481388"/>
                          <a:ext cx="474663" cy="295275"/>
                        </a:xfrm>
                        <a:prstGeom prst="rect">
                          <a:avLst/>
                        </a:prstGeom>
                      </p:spPr>
                    </p:pic>
                  </p:oleObj>
                </mc:Fallback>
              </mc:AlternateContent>
            </a:graphicData>
          </a:graphic>
        </p:graphicFrame>
      </p:grpSp>
      <p:sp>
        <p:nvSpPr>
          <p:cNvPr id="30" name="TextBox 29"/>
          <p:cNvSpPr txBox="1"/>
          <p:nvPr/>
        </p:nvSpPr>
        <p:spPr>
          <a:xfrm>
            <a:off x="352139" y="5756580"/>
            <a:ext cx="8655069" cy="584775"/>
          </a:xfrm>
          <a:prstGeom prst="rect">
            <a:avLst/>
          </a:prstGeom>
          <a:noFill/>
        </p:spPr>
        <p:txBody>
          <a:bodyPr wrap="square" rtlCol="0">
            <a:spAutoFit/>
          </a:bodyPr>
          <a:lstStyle/>
          <a:p>
            <a:pPr marL="285750" indent="-285750">
              <a:buFont typeface="Wingdings" panose="05000000000000000000" pitchFamily="2" charset="2"/>
              <a:buChar char="v"/>
            </a:pPr>
            <a:r>
              <a:rPr lang="en-US" sz="1600" b="0" dirty="0" smtClean="0"/>
              <a:t>The </a:t>
            </a:r>
            <a:r>
              <a:rPr lang="en-US" sz="1600" b="0" dirty="0" smtClean="0"/>
              <a:t>voltage source sees the dipole in parallel with a short-circuited length of “twin lead” (made from the vertical pipes) of length </a:t>
            </a:r>
            <a:r>
              <a:rPr lang="en-US" sz="1600" b="0" i="1" dirty="0" smtClean="0">
                <a:latin typeface="Times New Roman" panose="02020603050405020304" pitchFamily="18" charset="0"/>
                <a:cs typeface="Times New Roman" panose="02020603050405020304" pitchFamily="18" charset="0"/>
                <a:sym typeface="Symbol" panose="05050102010706020507" pitchFamily="18" charset="2"/>
              </a:rPr>
              <a:t></a:t>
            </a:r>
            <a:r>
              <a:rPr lang="en-US" sz="1600" b="0" baseline="-25000" dirty="0" smtClean="0">
                <a:latin typeface="Times New Roman" panose="02020603050405020304" pitchFamily="18" charset="0"/>
                <a:cs typeface="Times New Roman" panose="02020603050405020304" pitchFamily="18" charset="0"/>
                <a:sym typeface="Symbol" panose="05050102010706020507" pitchFamily="18" charset="2"/>
              </a:rPr>
              <a:t>0</a:t>
            </a:r>
            <a:r>
              <a:rPr lang="en-US" sz="1600" b="0" dirty="0" smtClean="0">
                <a:latin typeface="Times New Roman" panose="02020603050405020304" pitchFamily="18" charset="0"/>
                <a:cs typeface="Times New Roman" panose="02020603050405020304" pitchFamily="18" charset="0"/>
                <a:sym typeface="Symbol" panose="05050102010706020507" pitchFamily="18" charset="2"/>
              </a:rPr>
              <a:t> / 4</a:t>
            </a:r>
            <a:r>
              <a:rPr lang="en-US" sz="1600" b="0" dirty="0" smtClean="0">
                <a:sym typeface="Symbol" panose="05050102010706020507" pitchFamily="18" charset="2"/>
              </a:rPr>
              <a:t>.</a:t>
            </a:r>
            <a:r>
              <a:rPr lang="en-US" sz="1600" b="0" dirty="0" smtClean="0"/>
              <a:t> </a:t>
            </a:r>
            <a:endParaRPr lang="en-US" sz="1600" b="0" dirty="0"/>
          </a:p>
        </p:txBody>
      </p:sp>
    </p:spTree>
    <p:extLst>
      <p:ext uri="{BB962C8B-B14F-4D97-AF65-F5344CB8AC3E}">
        <p14:creationId xmlns:p14="http://schemas.microsoft.com/office/powerpoint/2010/main" val="139116859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31</a:t>
            </a:fld>
            <a:endParaRPr lang="en-US"/>
          </a:p>
        </p:txBody>
      </p:sp>
      <p:sp>
        <p:nvSpPr>
          <p:cNvPr id="14" name="Text Box 199"/>
          <p:cNvSpPr txBox="1">
            <a:spLocks noChangeArrowheads="1"/>
          </p:cNvSpPr>
          <p:nvPr/>
        </p:nvSpPr>
        <p:spPr bwMode="auto">
          <a:xfrm>
            <a:off x="319088" y="832581"/>
            <a:ext cx="8408987" cy="400110"/>
          </a:xfrm>
          <a:prstGeom prst="rect">
            <a:avLst/>
          </a:prstGeom>
          <a:noFill/>
          <a:ln w="9525">
            <a:noFill/>
            <a:miter lim="800000"/>
            <a:headEnd/>
            <a:tailEnd/>
          </a:ln>
        </p:spPr>
        <p:txBody>
          <a:bodyPr>
            <a:spAutoFit/>
          </a:bodyPr>
          <a:lstStyle/>
          <a:p>
            <a:pPr algn="ctr"/>
            <a:r>
              <a:rPr lang="en-US" sz="2000" b="0" dirty="0" smtClean="0">
                <a:solidFill>
                  <a:srgbClr val="0000FF"/>
                </a:solidFill>
                <a:latin typeface="Arial" pitchFamily="34" charset="0"/>
                <a:cs typeface="Arial" pitchFamily="34" charset="0"/>
              </a:rPr>
              <a:t>Another </a:t>
            </a:r>
            <a:r>
              <a:rPr lang="en-US" sz="2000" b="0" dirty="0" err="1">
                <a:solidFill>
                  <a:srgbClr val="0000FF"/>
                </a:solidFill>
                <a:latin typeface="Arial" pitchFamily="34" charset="0"/>
                <a:cs typeface="Arial" pitchFamily="34" charset="0"/>
              </a:rPr>
              <a:t>b</a:t>
            </a:r>
            <a:r>
              <a:rPr lang="en-US" sz="2000" b="0" dirty="0" err="1" smtClean="0">
                <a:solidFill>
                  <a:srgbClr val="0000FF"/>
                </a:solidFill>
                <a:latin typeface="Arial" pitchFamily="34" charset="0"/>
                <a:cs typeface="Arial" pitchFamily="34" charset="0"/>
              </a:rPr>
              <a:t>alun</a:t>
            </a:r>
            <a:r>
              <a:rPr lang="en-US" sz="2000" b="0" dirty="0" smtClean="0">
                <a:solidFill>
                  <a:srgbClr val="0000FF"/>
                </a:solidFill>
                <a:latin typeface="Arial" pitchFamily="34" charset="0"/>
                <a:cs typeface="Arial" pitchFamily="34" charset="0"/>
              </a:rPr>
              <a:t> for feeding a dipole antenna from coax.</a:t>
            </a:r>
            <a:endParaRPr lang="en-US" sz="2000" b="0" dirty="0">
              <a:solidFill>
                <a:srgbClr val="0000FF"/>
              </a:solidFill>
              <a:latin typeface="Arial" pitchFamily="34" charset="0"/>
              <a:cs typeface="Arial" pitchFamily="34" charset="0"/>
            </a:endParaRPr>
          </a:p>
        </p:txBody>
      </p:sp>
      <p:sp>
        <p:nvSpPr>
          <p:cNvPr id="23" name="TextBox 22"/>
          <p:cNvSpPr txBox="1"/>
          <p:nvPr/>
        </p:nvSpPr>
        <p:spPr>
          <a:xfrm>
            <a:off x="3253999" y="1750877"/>
            <a:ext cx="2249334" cy="369332"/>
          </a:xfrm>
          <a:prstGeom prst="rect">
            <a:avLst/>
          </a:prstGeom>
          <a:solidFill>
            <a:schemeClr val="bg1"/>
          </a:solidFill>
        </p:spPr>
        <p:txBody>
          <a:bodyPr wrap="none" rtlCol="0">
            <a:spAutoFit/>
          </a:bodyPr>
          <a:lstStyle/>
          <a:p>
            <a:r>
              <a:rPr lang="en-US" dirty="0" smtClean="0">
                <a:solidFill>
                  <a:srgbClr val="0000FF"/>
                </a:solidFill>
              </a:rPr>
              <a:t>“Split Coax </a:t>
            </a:r>
            <a:r>
              <a:rPr lang="en-US" dirty="0" err="1">
                <a:solidFill>
                  <a:srgbClr val="0000FF"/>
                </a:solidFill>
              </a:rPr>
              <a:t>B</a:t>
            </a:r>
            <a:r>
              <a:rPr lang="en-US" dirty="0" err="1" smtClean="0">
                <a:solidFill>
                  <a:srgbClr val="0000FF"/>
                </a:solidFill>
              </a:rPr>
              <a:t>alun</a:t>
            </a:r>
            <a:r>
              <a:rPr lang="en-US" dirty="0" smtClean="0">
                <a:solidFill>
                  <a:srgbClr val="0000FF"/>
                </a:solidFill>
              </a:rPr>
              <a:t>”</a:t>
            </a:r>
            <a:endParaRPr lang="en-US" dirty="0">
              <a:solidFill>
                <a:srgbClr val="0000FF"/>
              </a:solidFill>
            </a:endParaRPr>
          </a:p>
        </p:txBody>
      </p:sp>
      <p:sp>
        <p:nvSpPr>
          <p:cNvPr id="27" name="Can 26"/>
          <p:cNvSpPr/>
          <p:nvPr/>
        </p:nvSpPr>
        <p:spPr>
          <a:xfrm>
            <a:off x="4086225" y="2838450"/>
            <a:ext cx="666750" cy="3429000"/>
          </a:xfrm>
          <a:prstGeom prst="ca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383406" y="3009900"/>
            <a:ext cx="83819" cy="188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392931" y="2828925"/>
            <a:ext cx="83819" cy="188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n 29"/>
          <p:cNvSpPr/>
          <p:nvPr/>
        </p:nvSpPr>
        <p:spPr>
          <a:xfrm rot="5400000">
            <a:off x="5248275" y="2400301"/>
            <a:ext cx="45719" cy="1047750"/>
          </a:xfrm>
          <a:prstGeom prst="can">
            <a:avLst>
              <a:gd name="adj" fmla="val 961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an 30"/>
          <p:cNvSpPr/>
          <p:nvPr/>
        </p:nvSpPr>
        <p:spPr>
          <a:xfrm rot="16200000" flipH="1">
            <a:off x="3543301" y="2400302"/>
            <a:ext cx="45719" cy="1047750"/>
          </a:xfrm>
          <a:prstGeom prst="can">
            <a:avLst>
              <a:gd name="adj" fmla="val 961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343400" y="2895600"/>
            <a:ext cx="161925"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4438650" y="2784475"/>
            <a:ext cx="409575" cy="149225"/>
          </a:xfrm>
          <a:custGeom>
            <a:avLst/>
            <a:gdLst>
              <a:gd name="connsiteX0" fmla="*/ 0 w 409575"/>
              <a:gd name="connsiteY0" fmla="*/ 149225 h 149225"/>
              <a:gd name="connsiteX1" fmla="*/ 114300 w 409575"/>
              <a:gd name="connsiteY1" fmla="*/ 34925 h 149225"/>
              <a:gd name="connsiteX2" fmla="*/ 285750 w 409575"/>
              <a:gd name="connsiteY2" fmla="*/ 6350 h 149225"/>
              <a:gd name="connsiteX3" fmla="*/ 390525 w 409575"/>
              <a:gd name="connsiteY3" fmla="*/ 73025 h 149225"/>
              <a:gd name="connsiteX4" fmla="*/ 400050 w 409575"/>
              <a:gd name="connsiteY4" fmla="*/ 149225 h 14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149225">
                <a:moveTo>
                  <a:pt x="0" y="149225"/>
                </a:moveTo>
                <a:cubicBezTo>
                  <a:pt x="33337" y="103981"/>
                  <a:pt x="66675" y="58738"/>
                  <a:pt x="114300" y="34925"/>
                </a:cubicBezTo>
                <a:cubicBezTo>
                  <a:pt x="161925" y="11113"/>
                  <a:pt x="239712" y="0"/>
                  <a:pt x="285750" y="6350"/>
                </a:cubicBezTo>
                <a:cubicBezTo>
                  <a:pt x="331788" y="12700"/>
                  <a:pt x="371475" y="49213"/>
                  <a:pt x="390525" y="73025"/>
                </a:cubicBezTo>
                <a:cubicBezTo>
                  <a:pt x="409575" y="96837"/>
                  <a:pt x="404812" y="123031"/>
                  <a:pt x="400050" y="149225"/>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Arrow Connector 34"/>
          <p:cNvCxnSpPr/>
          <p:nvPr/>
        </p:nvCxnSpPr>
        <p:spPr>
          <a:xfrm>
            <a:off x="3771900" y="3000375"/>
            <a:ext cx="0" cy="182880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490498" name="Object 2"/>
          <p:cNvGraphicFramePr>
            <a:graphicFrameLocks noChangeAspect="1"/>
          </p:cNvGraphicFramePr>
          <p:nvPr>
            <p:extLst>
              <p:ext uri="{D42A27DB-BD31-4B8C-83A1-F6EECF244321}">
                <p14:modId xmlns:p14="http://schemas.microsoft.com/office/powerpoint/2010/main" val="1737169886"/>
              </p:ext>
            </p:extLst>
          </p:nvPr>
        </p:nvGraphicFramePr>
        <p:xfrm>
          <a:off x="3103563" y="3749675"/>
          <a:ext cx="577850" cy="358775"/>
        </p:xfrm>
        <a:graphic>
          <a:graphicData uri="http://schemas.openxmlformats.org/presentationml/2006/ole">
            <mc:AlternateContent xmlns:mc="http://schemas.openxmlformats.org/markup-compatibility/2006">
              <mc:Choice xmlns:v="urn:schemas-microsoft-com:vml" Requires="v">
                <p:oleObj spid="_x0000_s490527" name="Equation" r:id="rId4" imgW="368280" imgH="228600" progId="Equation.DSMT4">
                  <p:embed/>
                </p:oleObj>
              </mc:Choice>
              <mc:Fallback>
                <p:oleObj name="Equation" r:id="rId4" imgW="368280" imgH="228600" progId="Equation.DSMT4">
                  <p:embed/>
                  <p:pic>
                    <p:nvPicPr>
                      <p:cNvPr id="0" name="Picture 2"/>
                      <p:cNvPicPr>
                        <a:picLocks noChangeAspect="1" noChangeArrowheads="1"/>
                      </p:cNvPicPr>
                      <p:nvPr/>
                    </p:nvPicPr>
                    <p:blipFill>
                      <a:blip r:embed="rId5"/>
                      <a:srcRect/>
                      <a:stretch>
                        <a:fillRect/>
                      </a:stretch>
                    </p:blipFill>
                    <p:spPr bwMode="auto">
                      <a:xfrm>
                        <a:off x="3103563" y="3749675"/>
                        <a:ext cx="577850" cy="358775"/>
                      </a:xfrm>
                      <a:prstGeom prst="rect">
                        <a:avLst/>
                      </a:prstGeom>
                      <a:solidFill>
                        <a:srgbClr val="FFFF99"/>
                      </a:solidFill>
                    </p:spPr>
                  </p:pic>
                </p:oleObj>
              </mc:Fallback>
            </mc:AlternateContent>
          </a:graphicData>
        </a:graphic>
      </p:graphicFrame>
      <p:sp>
        <p:nvSpPr>
          <p:cNvPr id="16" name="Text Box 2"/>
          <p:cNvSpPr txBox="1">
            <a:spLocks noChangeArrowheads="1"/>
          </p:cNvSpPr>
          <p:nvPr/>
        </p:nvSpPr>
        <p:spPr bwMode="auto">
          <a:xfrm>
            <a:off x="319088" y="133830"/>
            <a:ext cx="8378825" cy="523220"/>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for Antennas (cont.)</a:t>
            </a:r>
          </a:p>
        </p:txBody>
      </p:sp>
      <p:sp>
        <p:nvSpPr>
          <p:cNvPr id="17" name="TextBox 16"/>
          <p:cNvSpPr txBox="1"/>
          <p:nvPr/>
        </p:nvSpPr>
        <p:spPr>
          <a:xfrm>
            <a:off x="5403272" y="3811980"/>
            <a:ext cx="3218213" cy="646331"/>
          </a:xfrm>
          <a:prstGeom prst="rect">
            <a:avLst/>
          </a:prstGeom>
          <a:noFill/>
          <a:ln>
            <a:solidFill>
              <a:schemeClr val="tx1"/>
            </a:solidFill>
          </a:ln>
        </p:spPr>
        <p:txBody>
          <a:bodyPr wrap="square" rtlCol="0">
            <a:spAutoFit/>
          </a:bodyPr>
          <a:lstStyle/>
          <a:p>
            <a:pPr algn="ctr"/>
            <a:r>
              <a:rPr lang="en-US" b="0" dirty="0" smtClean="0"/>
              <a:t>The operation here is very similar to the previous </a:t>
            </a:r>
            <a:r>
              <a:rPr lang="en-US" b="0" dirty="0" err="1" smtClean="0"/>
              <a:t>balun</a:t>
            </a:r>
            <a:r>
              <a:rPr lang="en-US" b="0" dirty="0" smtClean="0"/>
              <a:t>.</a:t>
            </a:r>
            <a:endParaRPr lang="en-US" b="0" dirty="0"/>
          </a:p>
        </p:txBody>
      </p:sp>
      <p:sp>
        <p:nvSpPr>
          <p:cNvPr id="18" name="TextBox 17"/>
          <p:cNvSpPr txBox="1"/>
          <p:nvPr/>
        </p:nvSpPr>
        <p:spPr>
          <a:xfrm>
            <a:off x="1235034" y="5165767"/>
            <a:ext cx="2672526" cy="307777"/>
          </a:xfrm>
          <a:prstGeom prst="rect">
            <a:avLst/>
          </a:prstGeom>
          <a:noFill/>
        </p:spPr>
        <p:txBody>
          <a:bodyPr wrap="none" rtlCol="0">
            <a:spAutoFit/>
          </a:bodyPr>
          <a:lstStyle/>
          <a:p>
            <a:pPr algn="ctr"/>
            <a:r>
              <a:rPr lang="en-US" sz="1400" b="0" dirty="0" smtClean="0"/>
              <a:t>Both sides of the coax are split.</a:t>
            </a:r>
            <a:endParaRPr lang="en-US" sz="1400" b="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32</a:t>
            </a:fld>
            <a:endParaRPr lang="en-US"/>
          </a:p>
        </p:txBody>
      </p:sp>
      <p:pic>
        <p:nvPicPr>
          <p:cNvPr id="306178" name="Picture 2" descr="http://www.tuks.nl/img/sleeve_files/sleeve.gif">
            <a:hlinkClick r:id="rId4"/>
          </p:cNvPr>
          <p:cNvPicPr>
            <a:picLocks noChangeAspect="1" noChangeArrowheads="1"/>
          </p:cNvPicPr>
          <p:nvPr/>
        </p:nvPicPr>
        <p:blipFill>
          <a:blip r:embed="rId5" cstate="print"/>
          <a:srcRect/>
          <a:stretch>
            <a:fillRect/>
          </a:stretch>
        </p:blipFill>
        <p:spPr bwMode="auto">
          <a:xfrm>
            <a:off x="2197181" y="1433950"/>
            <a:ext cx="4457700" cy="4286250"/>
          </a:xfrm>
          <a:prstGeom prst="rect">
            <a:avLst/>
          </a:prstGeom>
          <a:noFill/>
        </p:spPr>
      </p:pic>
      <p:sp>
        <p:nvSpPr>
          <p:cNvPr id="8" name="TextBox 7"/>
          <p:cNvSpPr txBox="1"/>
          <p:nvPr/>
        </p:nvSpPr>
        <p:spPr>
          <a:xfrm>
            <a:off x="1619251" y="6054439"/>
            <a:ext cx="5886450" cy="369332"/>
          </a:xfrm>
          <a:prstGeom prst="rect">
            <a:avLst/>
          </a:prstGeom>
          <a:noFill/>
        </p:spPr>
        <p:txBody>
          <a:bodyPr wrap="square" rtlCol="0">
            <a:spAutoFit/>
          </a:bodyPr>
          <a:lstStyle/>
          <a:p>
            <a:pPr algn="ctr"/>
            <a:r>
              <a:rPr lang="en-US" b="0" dirty="0" smtClean="0"/>
              <a:t>A “sleeve </a:t>
            </a:r>
            <a:r>
              <a:rPr lang="en-US" b="0" dirty="0" err="1" smtClean="0"/>
              <a:t>balun</a:t>
            </a:r>
            <a:r>
              <a:rPr lang="en-US" b="0" dirty="0" smtClean="0"/>
              <a:t>” directly connects a coax to a dipole. </a:t>
            </a:r>
            <a:endParaRPr lang="en-US" b="0" dirty="0"/>
          </a:p>
        </p:txBody>
      </p:sp>
      <p:sp>
        <p:nvSpPr>
          <p:cNvPr id="13" name="TextBox 12"/>
          <p:cNvSpPr txBox="1"/>
          <p:nvPr/>
        </p:nvSpPr>
        <p:spPr>
          <a:xfrm>
            <a:off x="3187287" y="1448790"/>
            <a:ext cx="2069797" cy="369332"/>
          </a:xfrm>
          <a:prstGeom prst="rect">
            <a:avLst/>
          </a:prstGeom>
          <a:solidFill>
            <a:schemeClr val="bg1"/>
          </a:solidFill>
        </p:spPr>
        <p:txBody>
          <a:bodyPr wrap="none" rtlCol="0">
            <a:spAutoFit/>
          </a:bodyPr>
          <a:lstStyle/>
          <a:p>
            <a:r>
              <a:rPr lang="en-US" dirty="0" smtClean="0">
                <a:solidFill>
                  <a:srgbClr val="0000FF"/>
                </a:solidFill>
              </a:rPr>
              <a:t>“Bazooka </a:t>
            </a:r>
            <a:r>
              <a:rPr lang="en-US" dirty="0" err="1">
                <a:solidFill>
                  <a:srgbClr val="0000FF"/>
                </a:solidFill>
              </a:rPr>
              <a:t>B</a:t>
            </a:r>
            <a:r>
              <a:rPr lang="en-US" dirty="0" err="1" smtClean="0">
                <a:solidFill>
                  <a:srgbClr val="0000FF"/>
                </a:solidFill>
              </a:rPr>
              <a:t>alun</a:t>
            </a:r>
            <a:r>
              <a:rPr lang="en-US" dirty="0" smtClean="0">
                <a:solidFill>
                  <a:srgbClr val="0000FF"/>
                </a:solidFill>
              </a:rPr>
              <a:t>”</a:t>
            </a:r>
            <a:endParaRPr lang="en-US" dirty="0">
              <a:solidFill>
                <a:srgbClr val="0000FF"/>
              </a:solidFill>
            </a:endParaRPr>
          </a:p>
        </p:txBody>
      </p:sp>
      <p:sp>
        <p:nvSpPr>
          <p:cNvPr id="18" name="Text Box 2"/>
          <p:cNvSpPr txBox="1">
            <a:spLocks noChangeArrowheads="1"/>
          </p:cNvSpPr>
          <p:nvPr/>
        </p:nvSpPr>
        <p:spPr bwMode="auto">
          <a:xfrm>
            <a:off x="319088" y="133830"/>
            <a:ext cx="8378825" cy="523220"/>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for Antennas (cont.)</a:t>
            </a:r>
          </a:p>
        </p:txBody>
      </p:sp>
      <p:graphicFrame>
        <p:nvGraphicFramePr>
          <p:cNvPr id="499716" name="Object 4"/>
          <p:cNvGraphicFramePr>
            <a:graphicFrameLocks noChangeAspect="1"/>
          </p:cNvGraphicFramePr>
          <p:nvPr>
            <p:extLst>
              <p:ext uri="{D42A27DB-BD31-4B8C-83A1-F6EECF244321}">
                <p14:modId xmlns:p14="http://schemas.microsoft.com/office/powerpoint/2010/main" val="286988223"/>
              </p:ext>
            </p:extLst>
          </p:nvPr>
        </p:nvGraphicFramePr>
        <p:xfrm>
          <a:off x="6448425" y="2406650"/>
          <a:ext cx="2038350" cy="493713"/>
        </p:xfrm>
        <a:graphic>
          <a:graphicData uri="http://schemas.openxmlformats.org/presentationml/2006/ole">
            <mc:AlternateContent xmlns:mc="http://schemas.openxmlformats.org/markup-compatibility/2006">
              <mc:Choice xmlns:v="urn:schemas-microsoft-com:vml" Requires="v">
                <p:oleObj spid="_x0000_s499868" name="Equation" r:id="rId6" imgW="1054080" imgH="253800" progId="Equation.DSMT4">
                  <p:embed/>
                </p:oleObj>
              </mc:Choice>
              <mc:Fallback>
                <p:oleObj name="Equation" r:id="rId6" imgW="1054080" imgH="253800" progId="Equation.DSMT4">
                  <p:embed/>
                  <p:pic>
                    <p:nvPicPr>
                      <p:cNvPr id="0" name="Picture 4"/>
                      <p:cNvPicPr>
                        <a:picLocks noChangeAspect="1" noChangeArrowheads="1"/>
                      </p:cNvPicPr>
                      <p:nvPr/>
                    </p:nvPicPr>
                    <p:blipFill>
                      <a:blip r:embed="rId7"/>
                      <a:srcRect/>
                      <a:stretch>
                        <a:fillRect/>
                      </a:stretch>
                    </p:blipFill>
                    <p:spPr bwMode="auto">
                      <a:xfrm>
                        <a:off x="6448425" y="2406650"/>
                        <a:ext cx="2038350" cy="493713"/>
                      </a:xfrm>
                      <a:prstGeom prst="rect">
                        <a:avLst/>
                      </a:prstGeom>
                      <a:solidFill>
                        <a:srgbClr val="FFFF99"/>
                      </a:solidFill>
                    </p:spPr>
                  </p:pic>
                </p:oleObj>
              </mc:Fallback>
            </mc:AlternateContent>
          </a:graphicData>
        </a:graphic>
      </p:graphicFrame>
      <p:graphicFrame>
        <p:nvGraphicFramePr>
          <p:cNvPr id="499717" name="Object 5"/>
          <p:cNvGraphicFramePr>
            <a:graphicFrameLocks noChangeAspect="1"/>
          </p:cNvGraphicFramePr>
          <p:nvPr>
            <p:extLst>
              <p:ext uri="{D42A27DB-BD31-4B8C-83A1-F6EECF244321}">
                <p14:modId xmlns:p14="http://schemas.microsoft.com/office/powerpoint/2010/main" val="1818053256"/>
              </p:ext>
            </p:extLst>
          </p:nvPr>
        </p:nvGraphicFramePr>
        <p:xfrm>
          <a:off x="6422159" y="3125639"/>
          <a:ext cx="2080573" cy="473900"/>
        </p:xfrm>
        <a:graphic>
          <a:graphicData uri="http://schemas.openxmlformats.org/presentationml/2006/ole">
            <mc:AlternateContent xmlns:mc="http://schemas.openxmlformats.org/markup-compatibility/2006">
              <mc:Choice xmlns:v="urn:schemas-microsoft-com:vml" Requires="v">
                <p:oleObj spid="_x0000_s499869" name="Equation" r:id="rId8" imgW="1117440" imgH="253800" progId="Equation.DSMT4">
                  <p:embed/>
                </p:oleObj>
              </mc:Choice>
              <mc:Fallback>
                <p:oleObj name="Equation" r:id="rId8" imgW="1117440" imgH="253800" progId="Equation.DSMT4">
                  <p:embed/>
                  <p:pic>
                    <p:nvPicPr>
                      <p:cNvPr id="0" name="Picture 5"/>
                      <p:cNvPicPr>
                        <a:picLocks noChangeAspect="1" noChangeArrowheads="1"/>
                      </p:cNvPicPr>
                      <p:nvPr/>
                    </p:nvPicPr>
                    <p:blipFill>
                      <a:blip r:embed="rId9"/>
                      <a:srcRect/>
                      <a:stretch>
                        <a:fillRect/>
                      </a:stretch>
                    </p:blipFill>
                    <p:spPr bwMode="auto">
                      <a:xfrm>
                        <a:off x="6422159" y="3125639"/>
                        <a:ext cx="2080573" cy="473900"/>
                      </a:xfrm>
                      <a:prstGeom prst="rect">
                        <a:avLst/>
                      </a:prstGeom>
                      <a:solidFill>
                        <a:srgbClr val="FFFF99"/>
                      </a:solidFill>
                    </p:spPr>
                  </p:pic>
                </p:oleObj>
              </mc:Fallback>
            </mc:AlternateContent>
          </a:graphicData>
        </a:graphic>
      </p:graphicFrame>
      <p:graphicFrame>
        <p:nvGraphicFramePr>
          <p:cNvPr id="499718" name="Object 6"/>
          <p:cNvGraphicFramePr>
            <a:graphicFrameLocks noChangeAspect="1"/>
          </p:cNvGraphicFramePr>
          <p:nvPr>
            <p:extLst>
              <p:ext uri="{D42A27DB-BD31-4B8C-83A1-F6EECF244321}">
                <p14:modId xmlns:p14="http://schemas.microsoft.com/office/powerpoint/2010/main" val="615573805"/>
              </p:ext>
            </p:extLst>
          </p:nvPr>
        </p:nvGraphicFramePr>
        <p:xfrm>
          <a:off x="7021822" y="3794908"/>
          <a:ext cx="957263" cy="468313"/>
        </p:xfrm>
        <a:graphic>
          <a:graphicData uri="http://schemas.openxmlformats.org/presentationml/2006/ole">
            <mc:AlternateContent xmlns:mc="http://schemas.openxmlformats.org/markup-compatibility/2006">
              <mc:Choice xmlns:v="urn:schemas-microsoft-com:vml" Requires="v">
                <p:oleObj spid="_x0000_s499870" name="Equation" r:id="rId10" imgW="495000" imgH="241200" progId="Equation.DSMT4">
                  <p:embed/>
                </p:oleObj>
              </mc:Choice>
              <mc:Fallback>
                <p:oleObj name="Equation" r:id="rId10" imgW="495000" imgH="241200" progId="Equation.DSMT4">
                  <p:embed/>
                  <p:pic>
                    <p:nvPicPr>
                      <p:cNvPr id="0" name="Picture 6"/>
                      <p:cNvPicPr>
                        <a:picLocks noChangeAspect="1" noChangeArrowheads="1"/>
                      </p:cNvPicPr>
                      <p:nvPr/>
                    </p:nvPicPr>
                    <p:blipFill>
                      <a:blip r:embed="rId11"/>
                      <a:srcRect/>
                      <a:stretch>
                        <a:fillRect/>
                      </a:stretch>
                    </p:blipFill>
                    <p:spPr bwMode="auto">
                      <a:xfrm>
                        <a:off x="7021822" y="3794908"/>
                        <a:ext cx="957263" cy="468313"/>
                      </a:xfrm>
                      <a:prstGeom prst="rect">
                        <a:avLst/>
                      </a:prstGeom>
                      <a:solidFill>
                        <a:srgbClr val="CCFFFF"/>
                      </a:solidFill>
                    </p:spPr>
                  </p:pic>
                </p:oleObj>
              </mc:Fallback>
            </mc:AlternateContent>
          </a:graphicData>
        </a:graphic>
      </p:graphicFrame>
      <p:sp>
        <p:nvSpPr>
          <p:cNvPr id="23" name="Right Arrow 22"/>
          <p:cNvSpPr/>
          <p:nvPr/>
        </p:nvSpPr>
        <p:spPr>
          <a:xfrm>
            <a:off x="6456753" y="3900727"/>
            <a:ext cx="356259" cy="270662"/>
          </a:xfrm>
          <a:prstGeom prst="rightArrow">
            <a:avLst/>
          </a:prstGeom>
          <a:solidFill>
            <a:srgbClr val="66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99"/>
          <p:cNvSpPr txBox="1">
            <a:spLocks noChangeArrowheads="1"/>
          </p:cNvSpPr>
          <p:nvPr/>
        </p:nvSpPr>
        <p:spPr bwMode="auto">
          <a:xfrm>
            <a:off x="319088" y="832581"/>
            <a:ext cx="8408987" cy="400110"/>
          </a:xfrm>
          <a:prstGeom prst="rect">
            <a:avLst/>
          </a:prstGeom>
          <a:noFill/>
          <a:ln w="9525">
            <a:noFill/>
            <a:miter lim="800000"/>
            <a:headEnd/>
            <a:tailEnd/>
          </a:ln>
        </p:spPr>
        <p:txBody>
          <a:bodyPr>
            <a:spAutoFit/>
          </a:bodyPr>
          <a:lstStyle/>
          <a:p>
            <a:pPr algn="ctr"/>
            <a:r>
              <a:rPr lang="en-US" sz="2000" b="0" dirty="0" smtClean="0">
                <a:solidFill>
                  <a:srgbClr val="0000FF"/>
                </a:solidFill>
                <a:latin typeface="Arial" pitchFamily="34" charset="0"/>
                <a:cs typeface="Arial" pitchFamily="34" charset="0"/>
              </a:rPr>
              <a:t>Another </a:t>
            </a:r>
            <a:r>
              <a:rPr lang="en-US" sz="2000" b="0" dirty="0" err="1">
                <a:solidFill>
                  <a:srgbClr val="0000FF"/>
                </a:solidFill>
                <a:latin typeface="Arial" pitchFamily="34" charset="0"/>
                <a:cs typeface="Arial" pitchFamily="34" charset="0"/>
              </a:rPr>
              <a:t>b</a:t>
            </a:r>
            <a:r>
              <a:rPr lang="en-US" sz="2000" b="0" dirty="0" err="1" smtClean="0">
                <a:solidFill>
                  <a:srgbClr val="0000FF"/>
                </a:solidFill>
                <a:latin typeface="Arial" pitchFamily="34" charset="0"/>
                <a:cs typeface="Arial" pitchFamily="34" charset="0"/>
              </a:rPr>
              <a:t>alun</a:t>
            </a:r>
            <a:r>
              <a:rPr lang="en-US" sz="2000" b="0" dirty="0" smtClean="0">
                <a:solidFill>
                  <a:srgbClr val="0000FF"/>
                </a:solidFill>
                <a:latin typeface="Arial" pitchFamily="34" charset="0"/>
                <a:cs typeface="Arial" pitchFamily="34" charset="0"/>
              </a:rPr>
              <a:t> for feeding a dipole antenna from coax.</a:t>
            </a:r>
            <a:endParaRPr lang="en-US" sz="2000" b="0" dirty="0">
              <a:solidFill>
                <a:srgbClr val="0000FF"/>
              </a:solidFill>
              <a:latin typeface="Arial" pitchFamily="34" charset="0"/>
              <a:cs typeface="Arial" pitchFamily="34" charset="0"/>
            </a:endParaRPr>
          </a:p>
        </p:txBody>
      </p:sp>
      <p:grpSp>
        <p:nvGrpSpPr>
          <p:cNvPr id="6" name="Group 5"/>
          <p:cNvGrpSpPr/>
          <p:nvPr/>
        </p:nvGrpSpPr>
        <p:grpSpPr>
          <a:xfrm>
            <a:off x="609600" y="2960131"/>
            <a:ext cx="6284087" cy="2312239"/>
            <a:chOff x="609600" y="2960131"/>
            <a:chExt cx="6284087" cy="2312239"/>
          </a:xfrm>
        </p:grpSpPr>
        <p:sp>
          <p:nvSpPr>
            <p:cNvPr id="9" name="TextBox 8"/>
            <p:cNvSpPr txBox="1"/>
            <p:nvPr/>
          </p:nvSpPr>
          <p:spPr>
            <a:xfrm>
              <a:off x="4873582" y="4667003"/>
              <a:ext cx="2020105" cy="307777"/>
            </a:xfrm>
            <a:prstGeom prst="rect">
              <a:avLst/>
            </a:prstGeom>
            <a:noFill/>
          </p:spPr>
          <p:txBody>
            <a:bodyPr wrap="none" rtlCol="0">
              <a:spAutoFit/>
            </a:bodyPr>
            <a:lstStyle/>
            <a:p>
              <a:r>
                <a:rPr lang="en-US" sz="1400" b="0" dirty="0" smtClean="0">
                  <a:solidFill>
                    <a:srgbClr val="0000FF"/>
                  </a:solidFill>
                </a:rPr>
                <a:t>Coaxial “sleeve” region</a:t>
              </a:r>
              <a:endParaRPr lang="en-US" sz="1400" b="0" dirty="0">
                <a:solidFill>
                  <a:srgbClr val="0000FF"/>
                </a:solidFill>
              </a:endParaRPr>
            </a:p>
          </p:txBody>
        </p:sp>
        <p:cxnSp>
          <p:nvCxnSpPr>
            <p:cNvPr id="12" name="Straight Arrow Connector 11"/>
            <p:cNvCxnSpPr/>
            <p:nvPr/>
          </p:nvCxnSpPr>
          <p:spPr>
            <a:xfrm flipH="1" flipV="1">
              <a:off x="4849832" y="3823855"/>
              <a:ext cx="593767" cy="807522"/>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9600" y="4441373"/>
              <a:ext cx="3363439" cy="830997"/>
            </a:xfrm>
            <a:prstGeom prst="rect">
              <a:avLst/>
            </a:prstGeom>
            <a:noFill/>
            <a:ln>
              <a:solidFill>
                <a:schemeClr val="tx1"/>
              </a:solidFill>
            </a:ln>
          </p:spPr>
          <p:txBody>
            <a:bodyPr wrap="square" rtlCol="0">
              <a:spAutoFit/>
            </a:bodyPr>
            <a:lstStyle/>
            <a:p>
              <a:pPr algn="ctr"/>
              <a:r>
                <a:rPr lang="en-US" sz="1200" b="0" dirty="0" smtClean="0">
                  <a:solidFill>
                    <a:srgbClr val="0000FF"/>
                  </a:solidFill>
                </a:rPr>
                <a:t>The current on the inside and outside of the sleeve is forced to be zero at the top of the sleeve (open circuit). This makes it small everywhere on the outside.</a:t>
              </a:r>
              <a:endParaRPr lang="en-US" sz="1200" b="0" dirty="0">
                <a:solidFill>
                  <a:srgbClr val="0000FF"/>
                </a:solidFill>
              </a:endParaRPr>
            </a:p>
          </p:txBody>
        </p:sp>
        <p:cxnSp>
          <p:nvCxnSpPr>
            <p:cNvPr id="17" name="Straight Arrow Connector 16"/>
            <p:cNvCxnSpPr/>
            <p:nvPr/>
          </p:nvCxnSpPr>
          <p:spPr>
            <a:xfrm flipV="1">
              <a:off x="1840533" y="3098522"/>
              <a:ext cx="1863269" cy="1328137"/>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942608" y="2980706"/>
              <a:ext cx="0" cy="285008"/>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750633" y="3014356"/>
              <a:ext cx="0" cy="285008"/>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499714" name="Object 2"/>
            <p:cNvGraphicFramePr>
              <a:graphicFrameLocks noChangeAspect="1"/>
            </p:cNvGraphicFramePr>
            <p:nvPr>
              <p:extLst>
                <p:ext uri="{D42A27DB-BD31-4B8C-83A1-F6EECF244321}">
                  <p14:modId xmlns:p14="http://schemas.microsoft.com/office/powerpoint/2010/main" val="1378295778"/>
                </p:ext>
              </p:extLst>
            </p:nvPr>
          </p:nvGraphicFramePr>
          <p:xfrm>
            <a:off x="3868738" y="3265714"/>
            <a:ext cx="320468" cy="306161"/>
          </p:xfrm>
          <a:graphic>
            <a:graphicData uri="http://schemas.openxmlformats.org/presentationml/2006/ole">
              <mc:AlternateContent xmlns:mc="http://schemas.openxmlformats.org/markup-compatibility/2006">
                <mc:Choice xmlns:v="urn:schemas-microsoft-com:vml" Requires="v">
                  <p:oleObj spid="_x0000_s499871" name="Equation" r:id="rId12" imgW="253800" imgH="241200" progId="Equation.DSMT4">
                    <p:embed/>
                  </p:oleObj>
                </mc:Choice>
                <mc:Fallback>
                  <p:oleObj name="Equation" r:id="rId12" imgW="253800" imgH="241200" progId="Equation.DSMT4">
                    <p:embed/>
                    <p:pic>
                      <p:nvPicPr>
                        <p:cNvPr id="0" name="Picture 2"/>
                        <p:cNvPicPr>
                          <a:picLocks noChangeAspect="1" noChangeArrowheads="1"/>
                        </p:cNvPicPr>
                        <p:nvPr/>
                      </p:nvPicPr>
                      <p:blipFill>
                        <a:blip r:embed="rId13"/>
                        <a:srcRect/>
                        <a:stretch>
                          <a:fillRect/>
                        </a:stretch>
                      </p:blipFill>
                      <p:spPr bwMode="auto">
                        <a:xfrm>
                          <a:off x="3868738" y="3265714"/>
                          <a:ext cx="320468" cy="306161"/>
                        </a:xfrm>
                        <a:prstGeom prst="rect">
                          <a:avLst/>
                        </a:prstGeom>
                        <a:solidFill>
                          <a:srgbClr val="FFFF99"/>
                        </a:solidFill>
                      </p:spPr>
                    </p:pic>
                  </p:oleObj>
                </mc:Fallback>
              </mc:AlternateContent>
            </a:graphicData>
          </a:graphic>
        </p:graphicFrame>
        <p:graphicFrame>
          <p:nvGraphicFramePr>
            <p:cNvPr id="499715" name="Object 3"/>
            <p:cNvGraphicFramePr>
              <a:graphicFrameLocks noChangeAspect="1"/>
            </p:cNvGraphicFramePr>
            <p:nvPr>
              <p:extLst>
                <p:ext uri="{D42A27DB-BD31-4B8C-83A1-F6EECF244321}">
                  <p14:modId xmlns:p14="http://schemas.microsoft.com/office/powerpoint/2010/main" val="167761792"/>
                </p:ext>
              </p:extLst>
            </p:nvPr>
          </p:nvGraphicFramePr>
          <p:xfrm>
            <a:off x="3189288" y="2960131"/>
            <a:ext cx="289776" cy="276782"/>
          </p:xfrm>
          <a:graphic>
            <a:graphicData uri="http://schemas.openxmlformats.org/presentationml/2006/ole">
              <mc:AlternateContent xmlns:mc="http://schemas.openxmlformats.org/markup-compatibility/2006">
                <mc:Choice xmlns:v="urn:schemas-microsoft-com:vml" Requires="v">
                  <p:oleObj spid="_x0000_s499872" name="Equation" r:id="rId14" imgW="253800" imgH="241200" progId="Equation.DSMT4">
                    <p:embed/>
                  </p:oleObj>
                </mc:Choice>
                <mc:Fallback>
                  <p:oleObj name="Equation" r:id="rId14" imgW="253800" imgH="241200" progId="Equation.DSMT4">
                    <p:embed/>
                    <p:pic>
                      <p:nvPicPr>
                        <p:cNvPr id="0" name="Picture 3"/>
                        <p:cNvPicPr>
                          <a:picLocks noChangeAspect="1" noChangeArrowheads="1"/>
                        </p:cNvPicPr>
                        <p:nvPr/>
                      </p:nvPicPr>
                      <p:blipFill>
                        <a:blip r:embed="rId15"/>
                        <a:srcRect/>
                        <a:stretch>
                          <a:fillRect/>
                        </a:stretch>
                      </p:blipFill>
                      <p:spPr bwMode="auto">
                        <a:xfrm>
                          <a:off x="3189288" y="2960131"/>
                          <a:ext cx="289776" cy="276782"/>
                        </a:xfrm>
                        <a:prstGeom prst="rect">
                          <a:avLst/>
                        </a:prstGeom>
                        <a:solidFill>
                          <a:srgbClr val="FFFF99"/>
                        </a:solidFill>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85794994"/>
                </p:ext>
              </p:extLst>
            </p:nvPr>
          </p:nvGraphicFramePr>
          <p:xfrm>
            <a:off x="3231209" y="3509725"/>
            <a:ext cx="561401" cy="348456"/>
          </p:xfrm>
          <a:graphic>
            <a:graphicData uri="http://schemas.openxmlformats.org/presentationml/2006/ole">
              <mc:AlternateContent xmlns:mc="http://schemas.openxmlformats.org/markup-compatibility/2006">
                <mc:Choice xmlns:v="urn:schemas-microsoft-com:vml" Requires="v">
                  <p:oleObj spid="_x0000_s499873" name="Equation" r:id="rId16" imgW="368280" imgH="228600" progId="Equation.DSMT4">
                    <p:embed/>
                  </p:oleObj>
                </mc:Choice>
                <mc:Fallback>
                  <p:oleObj name="Equation" r:id="rId16" imgW="368280" imgH="228600" progId="Equation.DSMT4">
                    <p:embed/>
                    <p:pic>
                      <p:nvPicPr>
                        <p:cNvPr id="0" name=""/>
                        <p:cNvPicPr/>
                        <p:nvPr/>
                      </p:nvPicPr>
                      <p:blipFill>
                        <a:blip r:embed="rId17"/>
                        <a:stretch>
                          <a:fillRect/>
                        </a:stretch>
                      </p:blipFill>
                      <p:spPr>
                        <a:xfrm>
                          <a:off x="3231209" y="3509725"/>
                          <a:ext cx="561401" cy="348456"/>
                        </a:xfrm>
                        <a:prstGeom prst="rect">
                          <a:avLst/>
                        </a:prstGeom>
                        <a:solidFill>
                          <a:srgbClr val="CCECFF"/>
                        </a:solidFill>
                      </p:spPr>
                    </p:pic>
                  </p:oleObj>
                </mc:Fallback>
              </mc:AlternateContent>
            </a:graphicData>
          </a:graphic>
        </p:graphicFrame>
      </p:gr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33</a:t>
            </a:fld>
            <a:endParaRPr lang="en-US"/>
          </a:p>
        </p:txBody>
      </p:sp>
      <p:sp>
        <p:nvSpPr>
          <p:cNvPr id="14" name="Text Box 199"/>
          <p:cNvSpPr txBox="1">
            <a:spLocks noChangeArrowheads="1"/>
          </p:cNvSpPr>
          <p:nvPr/>
        </p:nvSpPr>
        <p:spPr bwMode="auto">
          <a:xfrm>
            <a:off x="694062" y="784659"/>
            <a:ext cx="7766891" cy="400110"/>
          </a:xfrm>
          <a:prstGeom prst="rect">
            <a:avLst/>
          </a:prstGeom>
          <a:noFill/>
          <a:ln w="9525">
            <a:noFill/>
            <a:miter lim="800000"/>
            <a:headEnd/>
            <a:tailEnd/>
          </a:ln>
        </p:spPr>
        <p:txBody>
          <a:bodyPr wrap="square">
            <a:spAutoFit/>
          </a:bodyPr>
          <a:lstStyle/>
          <a:p>
            <a:pPr algn="ctr"/>
            <a:r>
              <a:rPr lang="en-US" sz="2000" b="0" dirty="0" smtClean="0">
                <a:solidFill>
                  <a:srgbClr val="0000FF"/>
                </a:solidFill>
                <a:latin typeface="Arial" pitchFamily="34" charset="0"/>
                <a:cs typeface="Arial" pitchFamily="34" charset="0"/>
              </a:rPr>
              <a:t>A </a:t>
            </a:r>
            <a:r>
              <a:rPr lang="en-US" sz="2000" b="0" dirty="0" err="1" smtClean="0">
                <a:solidFill>
                  <a:srgbClr val="0000FF"/>
                </a:solidFill>
                <a:latin typeface="Arial" pitchFamily="34" charset="0"/>
                <a:cs typeface="Arial" pitchFamily="34" charset="0"/>
              </a:rPr>
              <a:t>balun</a:t>
            </a:r>
            <a:r>
              <a:rPr lang="en-US" sz="2000" b="0" dirty="0" smtClean="0">
                <a:solidFill>
                  <a:srgbClr val="0000FF"/>
                </a:solidFill>
                <a:latin typeface="Arial" pitchFamily="34" charset="0"/>
                <a:cs typeface="Arial" pitchFamily="34" charset="0"/>
              </a:rPr>
              <a:t> is not </a:t>
            </a:r>
            <a:r>
              <a:rPr lang="en-US" sz="2000" b="0" u="sng" dirty="0" smtClean="0">
                <a:solidFill>
                  <a:srgbClr val="0000FF"/>
                </a:solidFill>
                <a:latin typeface="Arial" pitchFamily="34" charset="0"/>
                <a:cs typeface="Arial" pitchFamily="34" charset="0"/>
              </a:rPr>
              <a:t>always</a:t>
            </a:r>
            <a:r>
              <a:rPr lang="en-US" sz="2000" b="0" dirty="0" smtClean="0">
                <a:solidFill>
                  <a:srgbClr val="0000FF"/>
                </a:solidFill>
                <a:latin typeface="Arial" pitchFamily="34" charset="0"/>
                <a:cs typeface="Arial" pitchFamily="34" charset="0"/>
              </a:rPr>
              <a:t> necessary when feeding an antenna.</a:t>
            </a:r>
            <a:endParaRPr lang="en-US" sz="2000" b="0" dirty="0">
              <a:solidFill>
                <a:srgbClr val="0000FF"/>
              </a:solidFill>
              <a:latin typeface="Arial" pitchFamily="34" charset="0"/>
              <a:cs typeface="Arial" pitchFamily="34" charset="0"/>
            </a:endParaRPr>
          </a:p>
        </p:txBody>
      </p:sp>
      <p:grpSp>
        <p:nvGrpSpPr>
          <p:cNvPr id="50" name="Group 49"/>
          <p:cNvGrpSpPr/>
          <p:nvPr/>
        </p:nvGrpSpPr>
        <p:grpSpPr>
          <a:xfrm>
            <a:off x="2328925" y="1598590"/>
            <a:ext cx="5064803" cy="1228725"/>
            <a:chOff x="3267075" y="2638425"/>
            <a:chExt cx="5064803" cy="1228725"/>
          </a:xfrm>
        </p:grpSpPr>
        <p:cxnSp>
          <p:nvCxnSpPr>
            <p:cNvPr id="33" name="Straight Connector 32"/>
            <p:cNvCxnSpPr/>
            <p:nvPr/>
          </p:nvCxnSpPr>
          <p:spPr>
            <a:xfrm>
              <a:off x="3267075" y="3314700"/>
              <a:ext cx="31337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276600" y="3200400"/>
              <a:ext cx="31337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Can 36"/>
            <p:cNvSpPr/>
            <p:nvPr/>
          </p:nvSpPr>
          <p:spPr>
            <a:xfrm>
              <a:off x="6324600" y="2638425"/>
              <a:ext cx="95250" cy="561975"/>
            </a:xfrm>
            <a:prstGeom prst="ca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an 37"/>
            <p:cNvSpPr/>
            <p:nvPr/>
          </p:nvSpPr>
          <p:spPr>
            <a:xfrm flipV="1">
              <a:off x="6334125" y="3305175"/>
              <a:ext cx="95250" cy="561975"/>
            </a:xfrm>
            <a:prstGeom prst="ca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595505" y="3078802"/>
              <a:ext cx="1736373" cy="369332"/>
            </a:xfrm>
            <a:prstGeom prst="rect">
              <a:avLst/>
            </a:prstGeom>
            <a:noFill/>
          </p:spPr>
          <p:txBody>
            <a:bodyPr wrap="none" rtlCol="0">
              <a:spAutoFit/>
            </a:bodyPr>
            <a:lstStyle/>
            <a:p>
              <a:r>
                <a:rPr lang="en-US" b="0" dirty="0" smtClean="0"/>
                <a:t>Dipole antenna</a:t>
              </a:r>
              <a:endParaRPr lang="en-US" b="0" dirty="0"/>
            </a:p>
          </p:txBody>
        </p:sp>
        <p:sp>
          <p:nvSpPr>
            <p:cNvPr id="49" name="TextBox 48"/>
            <p:cNvSpPr txBox="1"/>
            <p:nvPr/>
          </p:nvSpPr>
          <p:spPr>
            <a:xfrm>
              <a:off x="3755323" y="2744314"/>
              <a:ext cx="1159356" cy="369332"/>
            </a:xfrm>
            <a:prstGeom prst="rect">
              <a:avLst/>
            </a:prstGeom>
            <a:noFill/>
          </p:spPr>
          <p:txBody>
            <a:bodyPr wrap="none" rtlCol="0">
              <a:spAutoFit/>
            </a:bodyPr>
            <a:lstStyle/>
            <a:p>
              <a:r>
                <a:rPr lang="en-US" b="0" dirty="0" smtClean="0"/>
                <a:t>Twin lead</a:t>
              </a:r>
              <a:endParaRPr lang="en-US" b="0" dirty="0"/>
            </a:p>
          </p:txBody>
        </p:sp>
      </p:grpSp>
      <p:grpSp>
        <p:nvGrpSpPr>
          <p:cNvPr id="67" name="Group 66"/>
          <p:cNvGrpSpPr/>
          <p:nvPr/>
        </p:nvGrpSpPr>
        <p:grpSpPr>
          <a:xfrm>
            <a:off x="2090797" y="4087711"/>
            <a:ext cx="5070023" cy="2006930"/>
            <a:chOff x="1924543" y="4583876"/>
            <a:chExt cx="5070023" cy="2006930"/>
          </a:xfrm>
        </p:grpSpPr>
        <p:sp>
          <p:nvSpPr>
            <p:cNvPr id="53" name="Rectangle 52"/>
            <p:cNvSpPr/>
            <p:nvPr/>
          </p:nvSpPr>
          <p:spPr>
            <a:xfrm>
              <a:off x="4275117" y="5438897"/>
              <a:ext cx="308758" cy="1151907"/>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560124" y="5036919"/>
              <a:ext cx="28500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935678" y="5391397"/>
              <a:ext cx="5058888" cy="4750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an 53"/>
            <p:cNvSpPr/>
            <p:nvPr/>
          </p:nvSpPr>
          <p:spPr>
            <a:xfrm>
              <a:off x="4386943" y="4583876"/>
              <a:ext cx="90054" cy="2006930"/>
            </a:xfrm>
            <a:prstGeom prst="ca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645973" y="4822495"/>
              <a:ext cx="2095445" cy="369332"/>
            </a:xfrm>
            <a:prstGeom prst="rect">
              <a:avLst/>
            </a:prstGeom>
            <a:noFill/>
          </p:spPr>
          <p:txBody>
            <a:bodyPr wrap="none" rtlCol="0">
              <a:spAutoFit/>
            </a:bodyPr>
            <a:lstStyle/>
            <a:p>
              <a:r>
                <a:rPr lang="en-US" b="0" dirty="0" smtClean="0"/>
                <a:t>Monopole antenna</a:t>
              </a:r>
              <a:endParaRPr lang="en-US" b="0" dirty="0"/>
            </a:p>
          </p:txBody>
        </p:sp>
        <p:sp>
          <p:nvSpPr>
            <p:cNvPr id="57" name="TextBox 56"/>
            <p:cNvSpPr txBox="1"/>
            <p:nvPr/>
          </p:nvSpPr>
          <p:spPr>
            <a:xfrm>
              <a:off x="4786498" y="5865544"/>
              <a:ext cx="723275" cy="369332"/>
            </a:xfrm>
            <a:prstGeom prst="rect">
              <a:avLst/>
            </a:prstGeom>
            <a:noFill/>
          </p:spPr>
          <p:txBody>
            <a:bodyPr wrap="none" rtlCol="0">
              <a:spAutoFit/>
            </a:bodyPr>
            <a:lstStyle/>
            <a:p>
              <a:r>
                <a:rPr lang="en-US" b="0" dirty="0" smtClean="0"/>
                <a:t>Coax</a:t>
              </a:r>
              <a:endParaRPr lang="en-US" b="0" dirty="0"/>
            </a:p>
          </p:txBody>
        </p:sp>
        <p:sp>
          <p:nvSpPr>
            <p:cNvPr id="65" name="TextBox 64"/>
            <p:cNvSpPr txBox="1"/>
            <p:nvPr/>
          </p:nvSpPr>
          <p:spPr>
            <a:xfrm>
              <a:off x="1924543" y="4951144"/>
              <a:ext cx="2274982" cy="369332"/>
            </a:xfrm>
            <a:prstGeom prst="rect">
              <a:avLst/>
            </a:prstGeom>
            <a:noFill/>
          </p:spPr>
          <p:txBody>
            <a:bodyPr wrap="none" rtlCol="0">
              <a:spAutoFit/>
            </a:bodyPr>
            <a:lstStyle/>
            <a:p>
              <a:r>
                <a:rPr lang="en-US" b="0" dirty="0" smtClean="0"/>
                <a:t>Infinite ground plane</a:t>
              </a:r>
              <a:endParaRPr lang="en-US" b="0" dirty="0"/>
            </a:p>
          </p:txBody>
        </p:sp>
      </p:grpSp>
      <p:sp>
        <p:nvSpPr>
          <p:cNvPr id="66" name="TextBox 65"/>
          <p:cNvSpPr txBox="1"/>
          <p:nvPr/>
        </p:nvSpPr>
        <p:spPr>
          <a:xfrm>
            <a:off x="2068619" y="2968086"/>
            <a:ext cx="5480988" cy="369332"/>
          </a:xfrm>
          <a:prstGeom prst="rect">
            <a:avLst/>
          </a:prstGeom>
          <a:noFill/>
        </p:spPr>
        <p:txBody>
          <a:bodyPr wrap="none" rtlCol="0">
            <a:spAutoFit/>
          </a:bodyPr>
          <a:lstStyle/>
          <a:p>
            <a:r>
              <a:rPr lang="en-US" dirty="0" smtClean="0"/>
              <a:t>The system stays balanced – no common mode.</a:t>
            </a:r>
            <a:endParaRPr lang="en-US" dirty="0"/>
          </a:p>
        </p:txBody>
      </p:sp>
      <p:sp>
        <p:nvSpPr>
          <p:cNvPr id="68" name="TextBox 67"/>
          <p:cNvSpPr txBox="1"/>
          <p:nvPr/>
        </p:nvSpPr>
        <p:spPr>
          <a:xfrm>
            <a:off x="2016819" y="6263040"/>
            <a:ext cx="5480988" cy="369332"/>
          </a:xfrm>
          <a:prstGeom prst="rect">
            <a:avLst/>
          </a:prstGeom>
          <a:noFill/>
        </p:spPr>
        <p:txBody>
          <a:bodyPr wrap="none" rtlCol="0">
            <a:spAutoFit/>
          </a:bodyPr>
          <a:lstStyle/>
          <a:p>
            <a:r>
              <a:rPr lang="en-US" dirty="0" smtClean="0"/>
              <a:t>Current cannot flow on the outside of the coax.</a:t>
            </a:r>
            <a:endParaRPr lang="en-US" dirty="0"/>
          </a:p>
        </p:txBody>
      </p:sp>
      <p:sp>
        <p:nvSpPr>
          <p:cNvPr id="22" name="Text Box 2"/>
          <p:cNvSpPr txBox="1">
            <a:spLocks noChangeArrowheads="1"/>
          </p:cNvSpPr>
          <p:nvPr/>
        </p:nvSpPr>
        <p:spPr bwMode="auto">
          <a:xfrm>
            <a:off x="319088" y="133830"/>
            <a:ext cx="8378825" cy="523220"/>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for Antennas (cont.)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307213"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and Measuring Probes</a:t>
            </a:r>
            <a:endParaRPr lang="en-US" sz="2800" b="0" dirty="0">
              <a:solidFill>
                <a:srgbClr val="FF9933"/>
              </a:solidFill>
              <a:effectLst>
                <a:outerShdw blurRad="38100" dist="38100" dir="2700000" algn="tl">
                  <a:srgbClr val="C0C0C0"/>
                </a:outerShdw>
              </a:effectLst>
              <a:latin typeface="Arial" pitchFamily="34" charset="0"/>
            </a:endParaRPr>
          </a:p>
        </p:txBody>
      </p:sp>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34</a:t>
            </a:fld>
            <a:endParaRPr lang="en-US"/>
          </a:p>
        </p:txBody>
      </p:sp>
      <p:sp>
        <p:nvSpPr>
          <p:cNvPr id="16" name="TextBox 15"/>
          <p:cNvSpPr txBox="1"/>
          <p:nvPr/>
        </p:nvSpPr>
        <p:spPr>
          <a:xfrm>
            <a:off x="1777815" y="1009402"/>
            <a:ext cx="5298245" cy="707886"/>
          </a:xfrm>
          <a:prstGeom prst="rect">
            <a:avLst/>
          </a:prstGeom>
          <a:noFill/>
        </p:spPr>
        <p:txBody>
          <a:bodyPr wrap="none" rtlCol="0">
            <a:spAutoFit/>
          </a:bodyPr>
          <a:lstStyle/>
          <a:p>
            <a:pPr algn="ctr"/>
            <a:r>
              <a:rPr lang="en-US" sz="2000" b="0" dirty="0" smtClean="0">
                <a:solidFill>
                  <a:srgbClr val="0000FF"/>
                </a:solidFill>
              </a:rPr>
              <a:t>Baluns can be important when connecting to </a:t>
            </a:r>
          </a:p>
          <a:p>
            <a:pPr algn="ctr"/>
            <a:r>
              <a:rPr lang="en-US" sz="2000" b="0" dirty="0" smtClean="0">
                <a:solidFill>
                  <a:srgbClr val="0000FF"/>
                </a:solidFill>
              </a:rPr>
              <a:t>unbalanced devices like oscilloscopes.</a:t>
            </a:r>
            <a:endParaRPr lang="en-US" sz="2000" b="0" dirty="0">
              <a:solidFill>
                <a:srgbClr val="0000FF"/>
              </a:solidFill>
            </a:endParaRPr>
          </a:p>
        </p:txBody>
      </p:sp>
      <p:grpSp>
        <p:nvGrpSpPr>
          <p:cNvPr id="39" name="Group 38"/>
          <p:cNvGrpSpPr/>
          <p:nvPr/>
        </p:nvGrpSpPr>
        <p:grpSpPr>
          <a:xfrm>
            <a:off x="1819275" y="2352675"/>
            <a:ext cx="5563984" cy="1950482"/>
            <a:chOff x="1771650" y="3095625"/>
            <a:chExt cx="5563984" cy="1950482"/>
          </a:xfrm>
        </p:grpSpPr>
        <p:sp>
          <p:nvSpPr>
            <p:cNvPr id="11" name="Rectangle 10"/>
            <p:cNvSpPr/>
            <p:nvPr/>
          </p:nvSpPr>
          <p:spPr>
            <a:xfrm>
              <a:off x="1771650" y="3095625"/>
              <a:ext cx="1162050" cy="194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43225" y="3933825"/>
              <a:ext cx="304800" cy="247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047875" y="3876675"/>
              <a:ext cx="684803" cy="369332"/>
            </a:xfrm>
            <a:prstGeom prst="rect">
              <a:avLst/>
            </a:prstGeom>
            <a:noFill/>
          </p:spPr>
          <p:txBody>
            <a:bodyPr wrap="none" rtlCol="0">
              <a:spAutoFit/>
            </a:bodyPr>
            <a:lstStyle/>
            <a:p>
              <a:r>
                <a:rPr lang="en-US" b="0" dirty="0" err="1" smtClean="0"/>
                <a:t>OSC</a:t>
              </a:r>
              <a:endParaRPr lang="en-US" b="0" dirty="0"/>
            </a:p>
          </p:txBody>
        </p:sp>
        <p:sp>
          <p:nvSpPr>
            <p:cNvPr id="18" name="TextBox 17"/>
            <p:cNvSpPr txBox="1"/>
            <p:nvPr/>
          </p:nvSpPr>
          <p:spPr>
            <a:xfrm>
              <a:off x="3019425" y="4343400"/>
              <a:ext cx="1287532" cy="369332"/>
            </a:xfrm>
            <a:prstGeom prst="rect">
              <a:avLst/>
            </a:prstGeom>
            <a:noFill/>
          </p:spPr>
          <p:txBody>
            <a:bodyPr wrap="none" rtlCol="0">
              <a:spAutoFit/>
            </a:bodyPr>
            <a:lstStyle/>
            <a:p>
              <a:r>
                <a:rPr lang="en-US" b="0" dirty="0" smtClean="0"/>
                <a:t>Coax input</a:t>
              </a:r>
              <a:endParaRPr lang="en-US" b="0" dirty="0"/>
            </a:p>
          </p:txBody>
        </p:sp>
        <p:cxnSp>
          <p:nvCxnSpPr>
            <p:cNvPr id="30" name="Straight Connector 29"/>
            <p:cNvCxnSpPr/>
            <p:nvPr/>
          </p:nvCxnSpPr>
          <p:spPr>
            <a:xfrm>
              <a:off x="3219450" y="4057650"/>
              <a:ext cx="31337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228975" y="3943350"/>
              <a:ext cx="31337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Can 33"/>
            <p:cNvSpPr/>
            <p:nvPr/>
          </p:nvSpPr>
          <p:spPr>
            <a:xfrm>
              <a:off x="6276975" y="3381375"/>
              <a:ext cx="95250" cy="561975"/>
            </a:xfrm>
            <a:prstGeom prst="ca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an 34"/>
            <p:cNvSpPr/>
            <p:nvPr/>
          </p:nvSpPr>
          <p:spPr>
            <a:xfrm flipV="1">
              <a:off x="6286500" y="4048125"/>
              <a:ext cx="95250" cy="561975"/>
            </a:xfrm>
            <a:prstGeom prst="ca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419725" y="4676775"/>
              <a:ext cx="1915909" cy="369332"/>
            </a:xfrm>
            <a:prstGeom prst="rect">
              <a:avLst/>
            </a:prstGeom>
            <a:noFill/>
          </p:spPr>
          <p:txBody>
            <a:bodyPr wrap="none" rtlCol="0">
              <a:spAutoFit/>
            </a:bodyPr>
            <a:lstStyle/>
            <a:p>
              <a:r>
                <a:rPr lang="en-US" b="0" dirty="0" smtClean="0"/>
                <a:t>Measuring probe</a:t>
              </a:r>
              <a:endParaRPr lang="en-US" b="0" dirty="0"/>
            </a:p>
          </p:txBody>
        </p:sp>
        <p:sp>
          <p:nvSpPr>
            <p:cNvPr id="37" name="TextBox 36"/>
            <p:cNvSpPr txBox="1"/>
            <p:nvPr/>
          </p:nvSpPr>
          <p:spPr>
            <a:xfrm>
              <a:off x="4143375" y="3457575"/>
              <a:ext cx="774571" cy="369332"/>
            </a:xfrm>
            <a:prstGeom prst="rect">
              <a:avLst/>
            </a:prstGeom>
            <a:noFill/>
          </p:spPr>
          <p:txBody>
            <a:bodyPr wrap="none" rtlCol="0">
              <a:spAutoFit/>
            </a:bodyPr>
            <a:lstStyle/>
            <a:p>
              <a:r>
                <a:rPr lang="en-US" b="0" dirty="0" smtClean="0"/>
                <a:t>Wires</a:t>
              </a:r>
              <a:endParaRPr lang="en-US" b="0" dirty="0"/>
            </a:p>
          </p:txBody>
        </p:sp>
      </p:grpSp>
      <p:sp>
        <p:nvSpPr>
          <p:cNvPr id="38" name="TextBox 37"/>
          <p:cNvSpPr txBox="1"/>
          <p:nvPr/>
        </p:nvSpPr>
        <p:spPr>
          <a:xfrm>
            <a:off x="4031545" y="4449668"/>
            <a:ext cx="1261884" cy="369332"/>
          </a:xfrm>
          <a:prstGeom prst="rect">
            <a:avLst/>
          </a:prstGeom>
          <a:noFill/>
        </p:spPr>
        <p:txBody>
          <a:bodyPr wrap="none" rtlCol="0">
            <a:spAutoFit/>
          </a:bodyPr>
          <a:lstStyle/>
          <a:p>
            <a:r>
              <a:rPr lang="en-US" dirty="0" smtClean="0"/>
              <a:t>No  </a:t>
            </a:r>
            <a:r>
              <a:rPr lang="en-US" dirty="0" err="1" smtClean="0"/>
              <a:t>Balun</a:t>
            </a:r>
            <a:endParaRPr lang="en-US" dirty="0"/>
          </a:p>
        </p:txBody>
      </p:sp>
      <p:sp>
        <p:nvSpPr>
          <p:cNvPr id="40" name="TextBox 39"/>
          <p:cNvSpPr txBox="1"/>
          <p:nvPr/>
        </p:nvSpPr>
        <p:spPr>
          <a:xfrm>
            <a:off x="1333500" y="5534025"/>
            <a:ext cx="6657975" cy="923330"/>
          </a:xfrm>
          <a:prstGeom prst="rect">
            <a:avLst/>
          </a:prstGeom>
          <a:noFill/>
          <a:ln>
            <a:solidFill>
              <a:schemeClr val="tx1"/>
            </a:solidFill>
          </a:ln>
        </p:spPr>
        <p:txBody>
          <a:bodyPr wrap="square" rtlCol="0">
            <a:spAutoFit/>
          </a:bodyPr>
          <a:lstStyle/>
          <a:p>
            <a:pPr algn="ctr"/>
            <a:r>
              <a:rPr lang="en-US" b="0" dirty="0" smtClean="0"/>
              <a:t>There may be a strong common mode current on the two coax wires. The coax wires will act as an antenna! You may not really be measuring the field from the probe.</a:t>
            </a:r>
            <a:endParaRPr lang="en-US" b="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35</a:t>
            </a:fld>
            <a:endParaRPr lang="en-US"/>
          </a:p>
        </p:txBody>
      </p:sp>
      <p:sp>
        <p:nvSpPr>
          <p:cNvPr id="16" name="TextBox 15"/>
          <p:cNvSpPr txBox="1"/>
          <p:nvPr/>
        </p:nvSpPr>
        <p:spPr>
          <a:xfrm>
            <a:off x="1785764" y="989051"/>
            <a:ext cx="5298245" cy="707886"/>
          </a:xfrm>
          <a:prstGeom prst="rect">
            <a:avLst/>
          </a:prstGeom>
          <a:noFill/>
        </p:spPr>
        <p:txBody>
          <a:bodyPr wrap="none" rtlCol="0">
            <a:spAutoFit/>
          </a:bodyPr>
          <a:lstStyle/>
          <a:p>
            <a:pPr algn="ctr"/>
            <a:r>
              <a:rPr lang="en-US" sz="2000" b="0" dirty="0" smtClean="0">
                <a:solidFill>
                  <a:srgbClr val="0000FF"/>
                </a:solidFill>
              </a:rPr>
              <a:t>Baluns can be important when connecting to </a:t>
            </a:r>
          </a:p>
          <a:p>
            <a:pPr algn="ctr"/>
            <a:r>
              <a:rPr lang="en-US" sz="2000" b="0" dirty="0" smtClean="0">
                <a:solidFill>
                  <a:srgbClr val="0000FF"/>
                </a:solidFill>
              </a:rPr>
              <a:t>unbalanced devices like oscilloscopes.</a:t>
            </a:r>
            <a:endParaRPr lang="en-US" sz="2000" b="0" dirty="0">
              <a:solidFill>
                <a:srgbClr val="0000FF"/>
              </a:solidFill>
            </a:endParaRPr>
          </a:p>
        </p:txBody>
      </p:sp>
      <p:sp>
        <p:nvSpPr>
          <p:cNvPr id="38" name="TextBox 37"/>
          <p:cNvSpPr txBox="1"/>
          <p:nvPr/>
        </p:nvSpPr>
        <p:spPr>
          <a:xfrm>
            <a:off x="4019550" y="4743450"/>
            <a:ext cx="1261884" cy="369332"/>
          </a:xfrm>
          <a:prstGeom prst="rect">
            <a:avLst/>
          </a:prstGeom>
          <a:noFill/>
        </p:spPr>
        <p:txBody>
          <a:bodyPr wrap="none" rtlCol="0">
            <a:spAutoFit/>
          </a:bodyPr>
          <a:lstStyle/>
          <a:p>
            <a:r>
              <a:rPr lang="en-US" dirty="0" smtClean="0"/>
              <a:t>No  </a:t>
            </a:r>
            <a:r>
              <a:rPr lang="en-US" dirty="0" err="1" smtClean="0"/>
              <a:t>Balun</a:t>
            </a:r>
            <a:endParaRPr lang="en-US" dirty="0"/>
          </a:p>
        </p:txBody>
      </p:sp>
      <p:sp>
        <p:nvSpPr>
          <p:cNvPr id="40" name="TextBox 39"/>
          <p:cNvSpPr txBox="1"/>
          <p:nvPr/>
        </p:nvSpPr>
        <p:spPr>
          <a:xfrm>
            <a:off x="1245301" y="5505915"/>
            <a:ext cx="7102447" cy="646331"/>
          </a:xfrm>
          <a:prstGeom prst="rect">
            <a:avLst/>
          </a:prstGeom>
          <a:noFill/>
          <a:ln>
            <a:solidFill>
              <a:schemeClr val="tx1"/>
            </a:solidFill>
          </a:ln>
        </p:spPr>
        <p:txBody>
          <a:bodyPr wrap="square" rtlCol="0">
            <a:spAutoFit/>
          </a:bodyPr>
          <a:lstStyle/>
          <a:p>
            <a:pPr algn="ctr"/>
            <a:r>
              <a:rPr lang="en-US" b="0" dirty="0" smtClean="0"/>
              <a:t>Now there is a common mode on the coax. The </a:t>
            </a:r>
            <a:r>
              <a:rPr lang="en-US" b="0" dirty="0"/>
              <a:t>coax </a:t>
            </a:r>
            <a:r>
              <a:rPr lang="en-US" b="0" dirty="0" smtClean="0"/>
              <a:t>will </a:t>
            </a:r>
            <a:r>
              <a:rPr lang="en-US" b="0" dirty="0"/>
              <a:t>act as an antenna! You may not really be measuring the field from the probe.</a:t>
            </a:r>
          </a:p>
        </p:txBody>
      </p:sp>
      <p:sp>
        <p:nvSpPr>
          <p:cNvPr id="22"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and Measuring Probes (cont.)</a:t>
            </a:r>
            <a:endParaRPr lang="en-US" sz="2800" b="0" dirty="0">
              <a:solidFill>
                <a:srgbClr val="FF9933"/>
              </a:solidFill>
              <a:effectLst>
                <a:outerShdw blurRad="38100" dist="38100" dir="2700000" algn="tl">
                  <a:srgbClr val="C0C0C0"/>
                </a:outerShdw>
              </a:effectLst>
              <a:latin typeface="Arial" pitchFamily="34" charset="0"/>
            </a:endParaRPr>
          </a:p>
        </p:txBody>
      </p:sp>
      <p:grpSp>
        <p:nvGrpSpPr>
          <p:cNvPr id="3" name="Group 2"/>
          <p:cNvGrpSpPr/>
          <p:nvPr/>
        </p:nvGrpSpPr>
        <p:grpSpPr>
          <a:xfrm>
            <a:off x="1779601" y="2286000"/>
            <a:ext cx="5563984" cy="1950482"/>
            <a:chOff x="1779601" y="2286000"/>
            <a:chExt cx="5563984" cy="1950482"/>
          </a:xfrm>
        </p:grpSpPr>
        <p:sp>
          <p:nvSpPr>
            <p:cNvPr id="11" name="Rectangle 10"/>
            <p:cNvSpPr/>
            <p:nvPr/>
          </p:nvSpPr>
          <p:spPr>
            <a:xfrm>
              <a:off x="1779601" y="2286000"/>
              <a:ext cx="1162050" cy="194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51176" y="3124200"/>
              <a:ext cx="304800" cy="247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055826" y="3067050"/>
              <a:ext cx="684803" cy="369332"/>
            </a:xfrm>
            <a:prstGeom prst="rect">
              <a:avLst/>
            </a:prstGeom>
            <a:noFill/>
          </p:spPr>
          <p:txBody>
            <a:bodyPr wrap="none" rtlCol="0">
              <a:spAutoFit/>
            </a:bodyPr>
            <a:lstStyle/>
            <a:p>
              <a:r>
                <a:rPr lang="en-US" b="0" dirty="0" err="1" smtClean="0"/>
                <a:t>OSC</a:t>
              </a:r>
              <a:endParaRPr lang="en-US" b="0" dirty="0"/>
            </a:p>
          </p:txBody>
        </p:sp>
        <p:sp>
          <p:nvSpPr>
            <p:cNvPr id="18" name="TextBox 17"/>
            <p:cNvSpPr txBox="1"/>
            <p:nvPr/>
          </p:nvSpPr>
          <p:spPr>
            <a:xfrm>
              <a:off x="3027376" y="3533775"/>
              <a:ext cx="1287532" cy="369332"/>
            </a:xfrm>
            <a:prstGeom prst="rect">
              <a:avLst/>
            </a:prstGeom>
            <a:noFill/>
          </p:spPr>
          <p:txBody>
            <a:bodyPr wrap="none" rtlCol="0">
              <a:spAutoFit/>
            </a:bodyPr>
            <a:lstStyle/>
            <a:p>
              <a:r>
                <a:rPr lang="en-US" b="0" dirty="0" smtClean="0"/>
                <a:t>Coax input</a:t>
              </a:r>
              <a:endParaRPr lang="en-US" b="0" dirty="0"/>
            </a:p>
          </p:txBody>
        </p:sp>
        <p:sp>
          <p:nvSpPr>
            <p:cNvPr id="34" name="Can 33"/>
            <p:cNvSpPr/>
            <p:nvPr/>
          </p:nvSpPr>
          <p:spPr>
            <a:xfrm>
              <a:off x="6300828" y="2588899"/>
              <a:ext cx="95250" cy="561975"/>
            </a:xfrm>
            <a:prstGeom prst="ca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an 34"/>
            <p:cNvSpPr/>
            <p:nvPr/>
          </p:nvSpPr>
          <p:spPr>
            <a:xfrm flipV="1">
              <a:off x="6294451" y="3304602"/>
              <a:ext cx="95250" cy="561975"/>
            </a:xfrm>
            <a:prstGeom prst="ca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427676" y="3867150"/>
              <a:ext cx="1915909" cy="369332"/>
            </a:xfrm>
            <a:prstGeom prst="rect">
              <a:avLst/>
            </a:prstGeom>
            <a:noFill/>
          </p:spPr>
          <p:txBody>
            <a:bodyPr wrap="none" rtlCol="0">
              <a:spAutoFit/>
            </a:bodyPr>
            <a:lstStyle/>
            <a:p>
              <a:r>
                <a:rPr lang="en-US" b="0" dirty="0" smtClean="0"/>
                <a:t>Measuring probe</a:t>
              </a:r>
              <a:endParaRPr lang="en-US" b="0" dirty="0"/>
            </a:p>
          </p:txBody>
        </p:sp>
        <p:sp>
          <p:nvSpPr>
            <p:cNvPr id="37" name="TextBox 36"/>
            <p:cNvSpPr txBox="1"/>
            <p:nvPr/>
          </p:nvSpPr>
          <p:spPr>
            <a:xfrm>
              <a:off x="4073250" y="2764393"/>
              <a:ext cx="723275" cy="369332"/>
            </a:xfrm>
            <a:prstGeom prst="rect">
              <a:avLst/>
            </a:prstGeom>
            <a:noFill/>
          </p:spPr>
          <p:txBody>
            <a:bodyPr wrap="none" rtlCol="0">
              <a:spAutoFit/>
            </a:bodyPr>
            <a:lstStyle/>
            <a:p>
              <a:r>
                <a:rPr lang="en-US" b="0" dirty="0" smtClean="0"/>
                <a:t>Coax</a:t>
              </a:r>
              <a:endParaRPr lang="en-US" b="0" dirty="0"/>
            </a:p>
          </p:txBody>
        </p:sp>
        <p:sp>
          <p:nvSpPr>
            <p:cNvPr id="2" name="Rectangle 1"/>
            <p:cNvSpPr/>
            <p:nvPr/>
          </p:nvSpPr>
          <p:spPr>
            <a:xfrm>
              <a:off x="3271878" y="3198745"/>
              <a:ext cx="2692569" cy="88513"/>
            </a:xfrm>
            <a:prstGeom prst="rect">
              <a:avLst/>
            </a:prstGeom>
            <a:solidFill>
              <a:srgbClr val="B2B2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6187220" y="3348100"/>
              <a:ext cx="11518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844209" y="3141254"/>
              <a:ext cx="4594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64447" y="3242476"/>
              <a:ext cx="23395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194571" y="3244432"/>
              <a:ext cx="0" cy="1116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844209" y="3134972"/>
              <a:ext cx="0" cy="1116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412996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36</a:t>
            </a:fld>
            <a:endParaRPr lang="en-US"/>
          </a:p>
        </p:txBody>
      </p:sp>
      <p:sp>
        <p:nvSpPr>
          <p:cNvPr id="16" name="TextBox 15"/>
          <p:cNvSpPr txBox="1"/>
          <p:nvPr/>
        </p:nvSpPr>
        <p:spPr>
          <a:xfrm>
            <a:off x="1777815" y="1009402"/>
            <a:ext cx="5298245" cy="707886"/>
          </a:xfrm>
          <a:prstGeom prst="rect">
            <a:avLst/>
          </a:prstGeom>
          <a:noFill/>
        </p:spPr>
        <p:txBody>
          <a:bodyPr wrap="none" rtlCol="0">
            <a:spAutoFit/>
          </a:bodyPr>
          <a:lstStyle/>
          <a:p>
            <a:pPr algn="ctr"/>
            <a:r>
              <a:rPr lang="en-US" sz="2000" b="0" dirty="0" smtClean="0">
                <a:solidFill>
                  <a:srgbClr val="0000FF"/>
                </a:solidFill>
              </a:rPr>
              <a:t>Baluns can be important when connecting to </a:t>
            </a:r>
          </a:p>
          <a:p>
            <a:pPr algn="ctr"/>
            <a:r>
              <a:rPr lang="en-US" sz="2000" b="0" dirty="0" smtClean="0">
                <a:solidFill>
                  <a:srgbClr val="0000FF"/>
                </a:solidFill>
              </a:rPr>
              <a:t>unbalanced devices like oscilloscopes.</a:t>
            </a:r>
            <a:endParaRPr lang="en-US" sz="2000" b="0" dirty="0">
              <a:solidFill>
                <a:srgbClr val="0000FF"/>
              </a:solidFill>
            </a:endParaRPr>
          </a:p>
        </p:txBody>
      </p:sp>
      <p:sp>
        <p:nvSpPr>
          <p:cNvPr id="38" name="TextBox 37"/>
          <p:cNvSpPr txBox="1"/>
          <p:nvPr/>
        </p:nvSpPr>
        <p:spPr>
          <a:xfrm>
            <a:off x="4019550" y="4743450"/>
            <a:ext cx="1452192" cy="369332"/>
          </a:xfrm>
          <a:prstGeom prst="rect">
            <a:avLst/>
          </a:prstGeom>
          <a:noFill/>
        </p:spPr>
        <p:txBody>
          <a:bodyPr wrap="none" rtlCol="0">
            <a:spAutoFit/>
          </a:bodyPr>
          <a:lstStyle/>
          <a:p>
            <a:r>
              <a:rPr lang="en-US" dirty="0" smtClean="0"/>
              <a:t>With  </a:t>
            </a:r>
            <a:r>
              <a:rPr lang="en-US" dirty="0" err="1" smtClean="0"/>
              <a:t>Balun</a:t>
            </a:r>
            <a:endParaRPr lang="en-US" dirty="0"/>
          </a:p>
        </p:txBody>
      </p:sp>
      <p:sp>
        <p:nvSpPr>
          <p:cNvPr id="40" name="TextBox 39"/>
          <p:cNvSpPr txBox="1"/>
          <p:nvPr/>
        </p:nvSpPr>
        <p:spPr>
          <a:xfrm>
            <a:off x="1191127" y="5446074"/>
            <a:ext cx="7506786" cy="646331"/>
          </a:xfrm>
          <a:prstGeom prst="rect">
            <a:avLst/>
          </a:prstGeom>
          <a:noFill/>
          <a:ln>
            <a:solidFill>
              <a:schemeClr val="tx1"/>
            </a:solidFill>
          </a:ln>
        </p:spPr>
        <p:txBody>
          <a:bodyPr wrap="square" rtlCol="0">
            <a:spAutoFit/>
          </a:bodyPr>
          <a:lstStyle/>
          <a:p>
            <a:pPr algn="ctr"/>
            <a:r>
              <a:rPr lang="en-US" b="0" dirty="0" smtClean="0"/>
              <a:t>Now there is only a differential mode on the coax, and the coax acts as a transmission line. We measure what is coming from the probe. </a:t>
            </a:r>
            <a:endParaRPr lang="en-US" b="0" dirty="0"/>
          </a:p>
        </p:txBody>
      </p:sp>
      <p:sp>
        <p:nvSpPr>
          <p:cNvPr id="22"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and Measuring Probes (cont.)</a:t>
            </a:r>
            <a:endParaRPr lang="en-US" sz="2800" b="0" dirty="0">
              <a:solidFill>
                <a:srgbClr val="FF9933"/>
              </a:solidFill>
              <a:effectLst>
                <a:outerShdw blurRad="38100" dist="38100" dir="2700000" algn="tl">
                  <a:srgbClr val="C0C0C0"/>
                </a:outerShdw>
              </a:effectLst>
              <a:latin typeface="Arial" pitchFamily="34" charset="0"/>
            </a:endParaRPr>
          </a:p>
        </p:txBody>
      </p:sp>
      <p:grpSp>
        <p:nvGrpSpPr>
          <p:cNvPr id="7" name="Group 6"/>
          <p:cNvGrpSpPr/>
          <p:nvPr/>
        </p:nvGrpSpPr>
        <p:grpSpPr>
          <a:xfrm>
            <a:off x="1771650" y="2286000"/>
            <a:ext cx="5563984" cy="1950482"/>
            <a:chOff x="1771650" y="2286000"/>
            <a:chExt cx="5563984" cy="1950482"/>
          </a:xfrm>
        </p:grpSpPr>
        <p:sp>
          <p:nvSpPr>
            <p:cNvPr id="11" name="Rectangle 10"/>
            <p:cNvSpPr/>
            <p:nvPr/>
          </p:nvSpPr>
          <p:spPr>
            <a:xfrm>
              <a:off x="1771650" y="2286000"/>
              <a:ext cx="1162050" cy="194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43225" y="3124200"/>
              <a:ext cx="304800" cy="247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047875" y="3067050"/>
              <a:ext cx="684803" cy="369332"/>
            </a:xfrm>
            <a:prstGeom prst="rect">
              <a:avLst/>
            </a:prstGeom>
            <a:noFill/>
          </p:spPr>
          <p:txBody>
            <a:bodyPr wrap="none" rtlCol="0">
              <a:spAutoFit/>
            </a:bodyPr>
            <a:lstStyle/>
            <a:p>
              <a:r>
                <a:rPr lang="en-US" b="0" dirty="0" err="1" smtClean="0"/>
                <a:t>OSC</a:t>
              </a:r>
              <a:endParaRPr lang="en-US" b="0" dirty="0"/>
            </a:p>
          </p:txBody>
        </p:sp>
        <p:sp>
          <p:nvSpPr>
            <p:cNvPr id="18" name="TextBox 17"/>
            <p:cNvSpPr txBox="1"/>
            <p:nvPr/>
          </p:nvSpPr>
          <p:spPr>
            <a:xfrm>
              <a:off x="3019425" y="3533775"/>
              <a:ext cx="1287532" cy="369332"/>
            </a:xfrm>
            <a:prstGeom prst="rect">
              <a:avLst/>
            </a:prstGeom>
            <a:noFill/>
          </p:spPr>
          <p:txBody>
            <a:bodyPr wrap="none" rtlCol="0">
              <a:spAutoFit/>
            </a:bodyPr>
            <a:lstStyle/>
            <a:p>
              <a:r>
                <a:rPr lang="en-US" b="0" dirty="0" smtClean="0"/>
                <a:t>Coax input</a:t>
              </a:r>
              <a:endParaRPr lang="en-US" b="0" dirty="0"/>
            </a:p>
          </p:txBody>
        </p:sp>
        <p:sp>
          <p:nvSpPr>
            <p:cNvPr id="34" name="Can 33"/>
            <p:cNvSpPr/>
            <p:nvPr/>
          </p:nvSpPr>
          <p:spPr>
            <a:xfrm>
              <a:off x="6276975" y="2604801"/>
              <a:ext cx="95250" cy="561975"/>
            </a:xfrm>
            <a:prstGeom prst="ca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an 34"/>
            <p:cNvSpPr/>
            <p:nvPr/>
          </p:nvSpPr>
          <p:spPr>
            <a:xfrm flipV="1">
              <a:off x="6286500" y="3304602"/>
              <a:ext cx="95250" cy="561975"/>
            </a:xfrm>
            <a:prstGeom prst="ca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419725" y="3867150"/>
              <a:ext cx="1915909" cy="369332"/>
            </a:xfrm>
            <a:prstGeom prst="rect">
              <a:avLst/>
            </a:prstGeom>
            <a:noFill/>
          </p:spPr>
          <p:txBody>
            <a:bodyPr wrap="none" rtlCol="0">
              <a:spAutoFit/>
            </a:bodyPr>
            <a:lstStyle/>
            <a:p>
              <a:r>
                <a:rPr lang="en-US" b="0" dirty="0" smtClean="0"/>
                <a:t>Measuring probe</a:t>
              </a:r>
              <a:endParaRPr lang="en-US" b="0" dirty="0"/>
            </a:p>
          </p:txBody>
        </p:sp>
        <p:sp>
          <p:nvSpPr>
            <p:cNvPr id="37" name="TextBox 36"/>
            <p:cNvSpPr txBox="1"/>
            <p:nvPr/>
          </p:nvSpPr>
          <p:spPr>
            <a:xfrm>
              <a:off x="4065299" y="2764393"/>
              <a:ext cx="723275" cy="369332"/>
            </a:xfrm>
            <a:prstGeom prst="rect">
              <a:avLst/>
            </a:prstGeom>
            <a:noFill/>
          </p:spPr>
          <p:txBody>
            <a:bodyPr wrap="none" rtlCol="0">
              <a:spAutoFit/>
            </a:bodyPr>
            <a:lstStyle/>
            <a:p>
              <a:r>
                <a:rPr lang="en-US" b="0" dirty="0" smtClean="0"/>
                <a:t>Coax</a:t>
              </a:r>
              <a:endParaRPr lang="en-US" b="0" dirty="0"/>
            </a:p>
          </p:txBody>
        </p:sp>
        <p:sp>
          <p:nvSpPr>
            <p:cNvPr id="19" name="Rectangle 18"/>
            <p:cNvSpPr/>
            <p:nvPr/>
          </p:nvSpPr>
          <p:spPr>
            <a:xfrm>
              <a:off x="5952243" y="2989347"/>
              <a:ext cx="219075" cy="5048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363696" y="2500786"/>
              <a:ext cx="774571" cy="369332"/>
            </a:xfrm>
            <a:prstGeom prst="rect">
              <a:avLst/>
            </a:prstGeom>
            <a:noFill/>
          </p:spPr>
          <p:txBody>
            <a:bodyPr wrap="none" rtlCol="0">
              <a:spAutoFit/>
            </a:bodyPr>
            <a:lstStyle/>
            <a:p>
              <a:r>
                <a:rPr lang="en-US" b="0" dirty="0" err="1" smtClean="0"/>
                <a:t>Balun</a:t>
              </a:r>
              <a:endParaRPr lang="en-US" b="0" dirty="0"/>
            </a:p>
          </p:txBody>
        </p:sp>
        <p:sp>
          <p:nvSpPr>
            <p:cNvPr id="2" name="Rectangle 1"/>
            <p:cNvSpPr/>
            <p:nvPr/>
          </p:nvSpPr>
          <p:spPr>
            <a:xfrm>
              <a:off x="3248025" y="3238500"/>
              <a:ext cx="2692569" cy="45719"/>
            </a:xfrm>
            <a:prstGeom prst="rect">
              <a:avLst/>
            </a:prstGeom>
            <a:solidFill>
              <a:srgbClr val="B2B2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6171318" y="3332198"/>
              <a:ext cx="11518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80497" y="3165107"/>
              <a:ext cx="1151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4</a:t>
            </a:fld>
            <a:endParaRPr lang="en-US"/>
          </a:p>
        </p:txBody>
      </p:sp>
      <p:grpSp>
        <p:nvGrpSpPr>
          <p:cNvPr id="25" name="Group 24"/>
          <p:cNvGrpSpPr/>
          <p:nvPr/>
        </p:nvGrpSpPr>
        <p:grpSpPr>
          <a:xfrm>
            <a:off x="828675" y="1952625"/>
            <a:ext cx="2876550" cy="1755577"/>
            <a:chOff x="828675" y="1733550"/>
            <a:chExt cx="2876550" cy="1755577"/>
          </a:xfrm>
        </p:grpSpPr>
        <p:cxnSp>
          <p:nvCxnSpPr>
            <p:cNvPr id="12" name="Straight Connector 11"/>
            <p:cNvCxnSpPr/>
            <p:nvPr/>
          </p:nvCxnSpPr>
          <p:spPr>
            <a:xfrm>
              <a:off x="828675" y="2990850"/>
              <a:ext cx="28765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838325" y="2266950"/>
              <a:ext cx="161925" cy="161925"/>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486025" y="2266950"/>
              <a:ext cx="161925" cy="161925"/>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438275" y="3181350"/>
              <a:ext cx="1715534" cy="307777"/>
            </a:xfrm>
            <a:prstGeom prst="rect">
              <a:avLst/>
            </a:prstGeom>
            <a:noFill/>
          </p:spPr>
          <p:txBody>
            <a:bodyPr wrap="none" rtlCol="0">
              <a:spAutoFit/>
            </a:bodyPr>
            <a:lstStyle/>
            <a:p>
              <a:r>
                <a:rPr lang="en-US" sz="1400" b="0" dirty="0" smtClean="0"/>
                <a:t>Ground (zero volts)</a:t>
              </a:r>
              <a:endParaRPr lang="en-US" sz="1400" b="0" dirty="0"/>
            </a:p>
          </p:txBody>
        </p:sp>
        <p:sp>
          <p:nvSpPr>
            <p:cNvPr id="23" name="TextBox 22"/>
            <p:cNvSpPr txBox="1"/>
            <p:nvPr/>
          </p:nvSpPr>
          <p:spPr>
            <a:xfrm>
              <a:off x="1743075" y="1762125"/>
              <a:ext cx="319318" cy="369332"/>
            </a:xfrm>
            <a:prstGeom prst="rect">
              <a:avLst/>
            </a:prstGeom>
            <a:noFill/>
          </p:spPr>
          <p:txBody>
            <a:bodyPr wrap="none" rtlCol="0">
              <a:spAutoFit/>
            </a:bodyPr>
            <a:lstStyle/>
            <a:p>
              <a:r>
                <a:rPr lang="en-US" dirty="0" smtClean="0"/>
                <a:t>+</a:t>
              </a:r>
              <a:endParaRPr lang="en-US" dirty="0"/>
            </a:p>
          </p:txBody>
        </p:sp>
        <p:sp>
          <p:nvSpPr>
            <p:cNvPr id="24" name="TextBox 23"/>
            <p:cNvSpPr txBox="1"/>
            <p:nvPr/>
          </p:nvSpPr>
          <p:spPr>
            <a:xfrm>
              <a:off x="2447925" y="1733550"/>
              <a:ext cx="261610" cy="369332"/>
            </a:xfrm>
            <a:prstGeom prst="rect">
              <a:avLst/>
            </a:prstGeom>
            <a:noFill/>
          </p:spPr>
          <p:txBody>
            <a:bodyPr wrap="none" rtlCol="0">
              <a:spAutoFit/>
            </a:bodyPr>
            <a:lstStyle/>
            <a:p>
              <a:r>
                <a:rPr lang="en-US" dirty="0" smtClean="0"/>
                <a:t>-</a:t>
              </a:r>
              <a:endParaRPr lang="en-US" dirty="0"/>
            </a:p>
          </p:txBody>
        </p:sp>
      </p:grpSp>
      <p:grpSp>
        <p:nvGrpSpPr>
          <p:cNvPr id="37" name="Group 36"/>
          <p:cNvGrpSpPr/>
          <p:nvPr/>
        </p:nvGrpSpPr>
        <p:grpSpPr>
          <a:xfrm>
            <a:off x="5026475" y="1704975"/>
            <a:ext cx="2876550" cy="2022277"/>
            <a:chOff x="5026475" y="1219200"/>
            <a:chExt cx="2876550" cy="2022277"/>
          </a:xfrm>
        </p:grpSpPr>
        <p:cxnSp>
          <p:nvCxnSpPr>
            <p:cNvPr id="27" name="Straight Connector 26"/>
            <p:cNvCxnSpPr/>
            <p:nvPr/>
          </p:nvCxnSpPr>
          <p:spPr>
            <a:xfrm>
              <a:off x="5026475" y="2724150"/>
              <a:ext cx="28765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115051" y="1219200"/>
              <a:ext cx="628650" cy="628650"/>
            </a:xfrm>
            <a:prstGeom prst="ellipse">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391276" y="1485900"/>
              <a:ext cx="95250" cy="9525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505450" y="2933700"/>
              <a:ext cx="1715534" cy="307777"/>
            </a:xfrm>
            <a:prstGeom prst="rect">
              <a:avLst/>
            </a:prstGeom>
            <a:noFill/>
          </p:spPr>
          <p:txBody>
            <a:bodyPr wrap="none" rtlCol="0">
              <a:spAutoFit/>
            </a:bodyPr>
            <a:lstStyle/>
            <a:p>
              <a:r>
                <a:rPr lang="en-US" sz="1400" b="0" dirty="0" smtClean="0"/>
                <a:t>Ground (zero volts)</a:t>
              </a:r>
              <a:endParaRPr lang="en-US" sz="1400" b="0" dirty="0"/>
            </a:p>
          </p:txBody>
        </p:sp>
        <p:sp>
          <p:nvSpPr>
            <p:cNvPr id="31" name="TextBox 30"/>
            <p:cNvSpPr txBox="1"/>
            <p:nvPr/>
          </p:nvSpPr>
          <p:spPr>
            <a:xfrm>
              <a:off x="6391275" y="1238250"/>
              <a:ext cx="319318" cy="369332"/>
            </a:xfrm>
            <a:prstGeom prst="rect">
              <a:avLst/>
            </a:prstGeom>
            <a:noFill/>
          </p:spPr>
          <p:txBody>
            <a:bodyPr wrap="none" rtlCol="0">
              <a:spAutoFit/>
            </a:bodyPr>
            <a:lstStyle/>
            <a:p>
              <a:r>
                <a:rPr lang="en-US" dirty="0" smtClean="0"/>
                <a:t>+</a:t>
              </a:r>
              <a:endParaRPr lang="en-US" dirty="0"/>
            </a:p>
          </p:txBody>
        </p:sp>
        <p:sp>
          <p:nvSpPr>
            <p:cNvPr id="32" name="TextBox 31"/>
            <p:cNvSpPr txBox="1"/>
            <p:nvPr/>
          </p:nvSpPr>
          <p:spPr>
            <a:xfrm>
              <a:off x="6296025" y="1876425"/>
              <a:ext cx="298480" cy="338554"/>
            </a:xfrm>
            <a:prstGeom prst="rect">
              <a:avLst/>
            </a:prstGeom>
            <a:noFill/>
          </p:spPr>
          <p:txBody>
            <a:bodyPr wrap="none" rtlCol="0">
              <a:spAutoFit/>
            </a:bodyPr>
            <a:lstStyle/>
            <a:p>
              <a:r>
                <a:rPr lang="en-US" sz="1600" b="0" dirty="0" smtClean="0"/>
                <a:t>0</a:t>
              </a:r>
              <a:endParaRPr lang="en-US" sz="1600" b="0" dirty="0"/>
            </a:p>
          </p:txBody>
        </p:sp>
      </p:grpSp>
      <p:sp>
        <p:nvSpPr>
          <p:cNvPr id="33" name="TextBox 32"/>
          <p:cNvSpPr txBox="1"/>
          <p:nvPr/>
        </p:nvSpPr>
        <p:spPr>
          <a:xfrm>
            <a:off x="5226126" y="4462053"/>
            <a:ext cx="2571749" cy="923330"/>
          </a:xfrm>
          <a:prstGeom prst="rect">
            <a:avLst/>
          </a:prstGeom>
          <a:noFill/>
        </p:spPr>
        <p:txBody>
          <a:bodyPr wrap="square" rtlCol="0">
            <a:spAutoFit/>
          </a:bodyPr>
          <a:lstStyle/>
          <a:p>
            <a:pPr algn="ctr"/>
            <a:r>
              <a:rPr lang="en-US" b="0" dirty="0" smtClean="0"/>
              <a:t>The voltages are usually </a:t>
            </a:r>
            <a:r>
              <a:rPr lang="en-US" b="0" i="1" dirty="0" smtClean="0"/>
              <a:t>unbalanced</a:t>
            </a:r>
            <a:r>
              <a:rPr lang="en-US" b="0" dirty="0" smtClean="0"/>
              <a:t> with respect to ground.</a:t>
            </a:r>
            <a:endParaRPr lang="en-US" b="0" dirty="0"/>
          </a:p>
        </p:txBody>
      </p:sp>
      <p:sp>
        <p:nvSpPr>
          <p:cNvPr id="34" name="TextBox 33"/>
          <p:cNvSpPr txBox="1"/>
          <p:nvPr/>
        </p:nvSpPr>
        <p:spPr>
          <a:xfrm>
            <a:off x="912676" y="4500153"/>
            <a:ext cx="2571749" cy="923330"/>
          </a:xfrm>
          <a:prstGeom prst="rect">
            <a:avLst/>
          </a:prstGeom>
          <a:noFill/>
        </p:spPr>
        <p:txBody>
          <a:bodyPr wrap="square" rtlCol="0">
            <a:spAutoFit/>
          </a:bodyPr>
          <a:lstStyle/>
          <a:p>
            <a:pPr algn="ctr"/>
            <a:r>
              <a:rPr lang="en-US" b="0" dirty="0" smtClean="0"/>
              <a:t>The voltages are usually </a:t>
            </a:r>
            <a:r>
              <a:rPr lang="en-US" b="0" i="1" dirty="0" smtClean="0"/>
              <a:t>balanced</a:t>
            </a:r>
            <a:r>
              <a:rPr lang="en-US" b="0" dirty="0" smtClean="0"/>
              <a:t> with respect to ground.</a:t>
            </a:r>
            <a:endParaRPr lang="en-US" b="0" dirty="0"/>
          </a:p>
        </p:txBody>
      </p:sp>
      <p:sp>
        <p:nvSpPr>
          <p:cNvPr id="35" name="TextBox 34"/>
          <p:cNvSpPr txBox="1"/>
          <p:nvPr/>
        </p:nvSpPr>
        <p:spPr>
          <a:xfrm>
            <a:off x="6019800" y="3995678"/>
            <a:ext cx="748923" cy="369332"/>
          </a:xfrm>
          <a:prstGeom prst="rect">
            <a:avLst/>
          </a:prstGeom>
          <a:noFill/>
        </p:spPr>
        <p:txBody>
          <a:bodyPr wrap="none" rtlCol="0">
            <a:spAutoFit/>
          </a:bodyPr>
          <a:lstStyle/>
          <a:p>
            <a:r>
              <a:rPr lang="en-US" dirty="0" smtClean="0">
                <a:solidFill>
                  <a:srgbClr val="FF0000"/>
                </a:solidFill>
              </a:rPr>
              <a:t>Coax</a:t>
            </a:r>
            <a:endParaRPr lang="en-US" dirty="0">
              <a:solidFill>
                <a:srgbClr val="FF0000"/>
              </a:solidFill>
            </a:endParaRPr>
          </a:p>
        </p:txBody>
      </p:sp>
      <p:sp>
        <p:nvSpPr>
          <p:cNvPr id="36" name="TextBox 35"/>
          <p:cNvSpPr txBox="1"/>
          <p:nvPr/>
        </p:nvSpPr>
        <p:spPr>
          <a:xfrm>
            <a:off x="1562100" y="4014728"/>
            <a:ext cx="1296060" cy="369332"/>
          </a:xfrm>
          <a:prstGeom prst="rect">
            <a:avLst/>
          </a:prstGeom>
          <a:noFill/>
        </p:spPr>
        <p:txBody>
          <a:bodyPr wrap="none" rtlCol="0">
            <a:spAutoFit/>
          </a:bodyPr>
          <a:lstStyle/>
          <a:p>
            <a:r>
              <a:rPr lang="en-US" dirty="0" smtClean="0">
                <a:solidFill>
                  <a:srgbClr val="FF0000"/>
                </a:solidFill>
              </a:rPr>
              <a:t>Twin Lead</a:t>
            </a:r>
            <a:endParaRPr lang="en-US" dirty="0">
              <a:solidFill>
                <a:srgbClr val="FF0000"/>
              </a:solidFill>
            </a:endParaRPr>
          </a:p>
        </p:txBody>
      </p:sp>
      <p:sp>
        <p:nvSpPr>
          <p:cNvPr id="38"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(cont.)</a:t>
            </a:r>
            <a:endParaRPr lang="en-US" sz="2800" b="0" dirty="0">
              <a:solidFill>
                <a:srgbClr val="FF9933"/>
              </a:solidFill>
              <a:effectLst>
                <a:outerShdw blurRad="38100" dist="38100" dir="2700000" algn="tl">
                  <a:srgbClr val="C0C0C0"/>
                </a:outerShdw>
              </a:effectLst>
              <a:latin typeface="Arial" pitchFamily="34" charset="0"/>
            </a:endParaRPr>
          </a:p>
        </p:txBody>
      </p:sp>
      <p:sp>
        <p:nvSpPr>
          <p:cNvPr id="26" name="TextBox 25"/>
          <p:cNvSpPr txBox="1"/>
          <p:nvPr/>
        </p:nvSpPr>
        <p:spPr>
          <a:xfrm>
            <a:off x="1466850" y="914400"/>
            <a:ext cx="5474576" cy="369332"/>
          </a:xfrm>
          <a:prstGeom prst="rect">
            <a:avLst/>
          </a:prstGeom>
          <a:noFill/>
        </p:spPr>
        <p:txBody>
          <a:bodyPr wrap="none" rtlCol="0">
            <a:spAutoFit/>
          </a:bodyPr>
          <a:lstStyle/>
          <a:p>
            <a:r>
              <a:rPr lang="en-US" dirty="0" smtClean="0">
                <a:solidFill>
                  <a:srgbClr val="0000FF"/>
                </a:solidFill>
              </a:rPr>
              <a:t>What does “balanced” and “unbalanced” mean?</a:t>
            </a:r>
            <a:endParaRPr lang="en-US" dirty="0">
              <a:solidFill>
                <a:srgbClr val="0000FF"/>
              </a:solidFill>
            </a:endParaRPr>
          </a:p>
        </p:txBody>
      </p:sp>
      <p:sp>
        <p:nvSpPr>
          <p:cNvPr id="39" name="TextBox 38"/>
          <p:cNvSpPr txBox="1"/>
          <p:nvPr/>
        </p:nvSpPr>
        <p:spPr>
          <a:xfrm>
            <a:off x="672770" y="5772734"/>
            <a:ext cx="7671459" cy="954107"/>
          </a:xfrm>
          <a:prstGeom prst="rect">
            <a:avLst/>
          </a:prstGeom>
          <a:noFill/>
          <a:ln>
            <a:solidFill>
              <a:schemeClr val="tx1"/>
            </a:solidFill>
          </a:ln>
        </p:spPr>
        <p:txBody>
          <a:bodyPr wrap="square" rtlCol="0">
            <a:spAutoFit/>
          </a:bodyPr>
          <a:lstStyle/>
          <a:p>
            <a:pPr algn="ctr"/>
            <a:r>
              <a:rPr lang="en-US" sz="1400" dirty="0" smtClean="0"/>
              <a:t>Note:</a:t>
            </a:r>
            <a:r>
              <a:rPr lang="en-US" sz="1400" b="0" dirty="0" smtClean="0"/>
              <a:t> </a:t>
            </a:r>
          </a:p>
          <a:p>
            <a:pPr algn="ctr"/>
            <a:r>
              <a:rPr lang="en-US" sz="1400" b="0" dirty="0" smtClean="0"/>
              <a:t>If the coax outer conductor was not at zero volts, there would be a field between the coax and the ground. There would be charge and current on the outside of the coax. </a:t>
            </a:r>
          </a:p>
          <a:p>
            <a:pPr algn="ctr"/>
            <a:r>
              <a:rPr lang="en-US" sz="1400" b="0" dirty="0" smtClean="0"/>
              <a:t>This would correspond to a “common mode”.</a:t>
            </a:r>
            <a:endParaRPr lang="en-US" sz="1400" b="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(cont.)</a:t>
            </a:r>
            <a:endParaRPr lang="en-US" sz="2800" b="0" dirty="0">
              <a:solidFill>
                <a:srgbClr val="FF9933"/>
              </a:solidFill>
              <a:effectLst>
                <a:outerShdw blurRad="38100" dist="38100" dir="2700000" algn="tl">
                  <a:srgbClr val="C0C0C0"/>
                </a:outerShdw>
              </a:effectLst>
              <a:latin typeface="Arial" pitchFamily="34" charset="0"/>
            </a:endParaRPr>
          </a:p>
        </p:txBody>
      </p:sp>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5</a:t>
            </a:fld>
            <a:endParaRPr lang="en-US"/>
          </a:p>
        </p:txBody>
      </p:sp>
      <p:sp>
        <p:nvSpPr>
          <p:cNvPr id="14" name="Text Box 199"/>
          <p:cNvSpPr txBox="1">
            <a:spLocks noChangeArrowheads="1"/>
          </p:cNvSpPr>
          <p:nvPr/>
        </p:nvSpPr>
        <p:spPr bwMode="auto">
          <a:xfrm>
            <a:off x="261938" y="922338"/>
            <a:ext cx="8408987" cy="707886"/>
          </a:xfrm>
          <a:prstGeom prst="rect">
            <a:avLst/>
          </a:prstGeom>
          <a:noFill/>
          <a:ln w="9525">
            <a:noFill/>
            <a:miter lim="800000"/>
            <a:headEnd/>
            <a:tailEnd/>
          </a:ln>
        </p:spPr>
        <p:txBody>
          <a:bodyPr>
            <a:spAutoFit/>
          </a:bodyPr>
          <a:lstStyle/>
          <a:p>
            <a:pPr algn="ctr"/>
            <a:r>
              <a:rPr lang="en-US" sz="2000" b="0" dirty="0" smtClean="0">
                <a:solidFill>
                  <a:srgbClr val="0000FF"/>
                </a:solidFill>
                <a:latin typeface="Arial" pitchFamily="34" charset="0"/>
                <a:cs typeface="Arial" pitchFamily="34" charset="0"/>
              </a:rPr>
              <a:t>Baluns are necessary because, in practice, the two transmission lines are always both running over a </a:t>
            </a:r>
            <a:r>
              <a:rPr lang="en-US" sz="2000" b="0" i="1" dirty="0" smtClean="0">
                <a:solidFill>
                  <a:srgbClr val="0000FF"/>
                </a:solidFill>
                <a:latin typeface="Arial" pitchFamily="34" charset="0"/>
                <a:cs typeface="Arial" pitchFamily="34" charset="0"/>
              </a:rPr>
              <a:t>ground plane</a:t>
            </a:r>
            <a:r>
              <a:rPr lang="en-US" sz="2000" b="0" dirty="0" smtClean="0">
                <a:solidFill>
                  <a:srgbClr val="0000FF"/>
                </a:solidFill>
                <a:latin typeface="Arial" pitchFamily="34" charset="0"/>
                <a:cs typeface="Arial" pitchFamily="34" charset="0"/>
              </a:rPr>
              <a:t>.</a:t>
            </a:r>
            <a:endParaRPr lang="en-US" sz="2000" b="0" dirty="0">
              <a:solidFill>
                <a:srgbClr val="0000FF"/>
              </a:solidFill>
              <a:latin typeface="Arial" pitchFamily="34" charset="0"/>
              <a:cs typeface="Arial" pitchFamily="34" charset="0"/>
            </a:endParaRPr>
          </a:p>
        </p:txBody>
      </p:sp>
      <p:sp>
        <p:nvSpPr>
          <p:cNvPr id="12" name="TextBox 11"/>
          <p:cNvSpPr txBox="1"/>
          <p:nvPr/>
        </p:nvSpPr>
        <p:spPr>
          <a:xfrm>
            <a:off x="152400" y="1905625"/>
            <a:ext cx="8753475" cy="1415772"/>
          </a:xfrm>
          <a:prstGeom prst="rect">
            <a:avLst/>
          </a:prstGeom>
          <a:noFill/>
        </p:spPr>
        <p:txBody>
          <a:bodyPr wrap="square" rtlCol="0">
            <a:spAutoFit/>
          </a:bodyPr>
          <a:lstStyle/>
          <a:p>
            <a:pPr algn="ctr"/>
            <a:r>
              <a:rPr lang="en-US" b="0" dirty="0" smtClean="0"/>
              <a:t>If there were no ground plane, and you only had the two lines connected to each other, then a </a:t>
            </a:r>
            <a:r>
              <a:rPr lang="en-US" b="0" dirty="0" err="1" smtClean="0"/>
              <a:t>balun</a:t>
            </a:r>
            <a:r>
              <a:rPr lang="en-US" b="0" dirty="0" smtClean="0"/>
              <a:t> would </a:t>
            </a:r>
            <a:r>
              <a:rPr lang="en-US" b="0" u="sng" dirty="0" smtClean="0"/>
              <a:t>not</a:t>
            </a:r>
            <a:r>
              <a:rPr lang="en-US" b="0" dirty="0" smtClean="0"/>
              <a:t> be necessary. </a:t>
            </a:r>
          </a:p>
          <a:p>
            <a:pPr algn="ctr"/>
            <a:endParaRPr lang="en-US" b="0" dirty="0" smtClean="0"/>
          </a:p>
          <a:p>
            <a:pPr algn="ctr"/>
            <a:r>
              <a:rPr lang="en-US" sz="1600" b="0" dirty="0" smtClean="0"/>
              <a:t>(But you would still want to have a matching network between the two lines if they have different characteristic impedances.)</a:t>
            </a:r>
            <a:endParaRPr lang="en-US" sz="1600" b="0" dirty="0"/>
          </a:p>
        </p:txBody>
      </p:sp>
      <p:grpSp>
        <p:nvGrpSpPr>
          <p:cNvPr id="4" name="Group 3"/>
          <p:cNvGrpSpPr/>
          <p:nvPr/>
        </p:nvGrpSpPr>
        <p:grpSpPr>
          <a:xfrm>
            <a:off x="488125" y="3244129"/>
            <a:ext cx="8181976" cy="3223924"/>
            <a:chOff x="488125" y="3244129"/>
            <a:chExt cx="8181976" cy="3223924"/>
          </a:xfrm>
        </p:grpSpPr>
        <p:grpSp>
          <p:nvGrpSpPr>
            <p:cNvPr id="41" name="Group 40"/>
            <p:cNvGrpSpPr/>
            <p:nvPr/>
          </p:nvGrpSpPr>
          <p:grpSpPr>
            <a:xfrm>
              <a:off x="488125" y="4581030"/>
              <a:ext cx="8181976" cy="1378982"/>
              <a:chOff x="476249" y="4391025"/>
              <a:chExt cx="8181976" cy="1378982"/>
            </a:xfrm>
          </p:grpSpPr>
          <p:sp>
            <p:nvSpPr>
              <p:cNvPr id="24" name="Can 23"/>
              <p:cNvSpPr/>
              <p:nvPr/>
            </p:nvSpPr>
            <p:spPr>
              <a:xfrm rot="5400000">
                <a:off x="2183606" y="3002756"/>
                <a:ext cx="419100" cy="3833813"/>
              </a:xfrm>
              <a:prstGeom prst="ca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76250" y="4933950"/>
                <a:ext cx="401002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638675" y="4610100"/>
                <a:ext cx="401002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648200" y="5257800"/>
                <a:ext cx="401002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124325" y="5133975"/>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14800" y="5467350"/>
                <a:ext cx="8667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72050" y="5276850"/>
                <a:ext cx="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467225" y="4391025"/>
                <a:ext cx="0" cy="523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67225" y="4391025"/>
                <a:ext cx="8667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324475" y="4410075"/>
                <a:ext cx="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933575" y="5229225"/>
                <a:ext cx="748923" cy="369332"/>
              </a:xfrm>
              <a:prstGeom prst="rect">
                <a:avLst/>
              </a:prstGeom>
              <a:noFill/>
            </p:spPr>
            <p:txBody>
              <a:bodyPr wrap="none" rtlCol="0">
                <a:spAutoFit/>
              </a:bodyPr>
              <a:lstStyle/>
              <a:p>
                <a:r>
                  <a:rPr lang="en-US" dirty="0" smtClean="0"/>
                  <a:t>Coax</a:t>
                </a:r>
                <a:endParaRPr lang="en-US" dirty="0"/>
              </a:p>
            </p:txBody>
          </p:sp>
          <p:sp>
            <p:nvSpPr>
              <p:cNvPr id="40" name="TextBox 39"/>
              <p:cNvSpPr txBox="1"/>
              <p:nvPr/>
            </p:nvSpPr>
            <p:spPr>
              <a:xfrm>
                <a:off x="6191250" y="5400675"/>
                <a:ext cx="1296060" cy="369332"/>
              </a:xfrm>
              <a:prstGeom prst="rect">
                <a:avLst/>
              </a:prstGeom>
              <a:noFill/>
            </p:spPr>
            <p:txBody>
              <a:bodyPr wrap="none" rtlCol="0">
                <a:spAutoFit/>
              </a:bodyPr>
              <a:lstStyle/>
              <a:p>
                <a:r>
                  <a:rPr lang="en-US" dirty="0" smtClean="0"/>
                  <a:t>Twin Lead</a:t>
                </a:r>
                <a:endParaRPr lang="en-US" dirty="0"/>
              </a:p>
            </p:txBody>
          </p:sp>
        </p:grpSp>
        <p:sp>
          <p:nvSpPr>
            <p:cNvPr id="19" name="TextBox 18"/>
            <p:cNvSpPr txBox="1"/>
            <p:nvPr/>
          </p:nvSpPr>
          <p:spPr>
            <a:xfrm>
              <a:off x="3539341" y="6098721"/>
              <a:ext cx="2018501" cy="369332"/>
            </a:xfrm>
            <a:prstGeom prst="rect">
              <a:avLst/>
            </a:prstGeom>
            <a:noFill/>
          </p:spPr>
          <p:txBody>
            <a:bodyPr wrap="none" rtlCol="0">
              <a:spAutoFit/>
            </a:bodyPr>
            <a:lstStyle/>
            <a:p>
              <a:r>
                <a:rPr lang="en-US" dirty="0" smtClean="0"/>
                <a:t>No ground plane</a:t>
              </a:r>
              <a:endParaRPr lang="en-US" dirty="0"/>
            </a:p>
          </p:txBody>
        </p:sp>
        <p:pic>
          <p:nvPicPr>
            <p:cNvPr id="313349" name="Picture 5" descr="Quality Hook Check Mark Ticked Off Yes Con"/>
            <p:cNvPicPr>
              <a:picLocks noChangeAspect="1" noChangeArrowheads="1"/>
            </p:cNvPicPr>
            <p:nvPr/>
          </p:nvPicPr>
          <p:blipFill>
            <a:blip r:embed="rId4" cstate="print"/>
            <a:srcRect/>
            <a:stretch>
              <a:fillRect/>
            </a:stretch>
          </p:blipFill>
          <p:spPr bwMode="auto">
            <a:xfrm>
              <a:off x="5906161" y="3244129"/>
              <a:ext cx="1361538" cy="1361538"/>
            </a:xfrm>
            <a:prstGeom prst="rect">
              <a:avLst/>
            </a:prstGeom>
            <a:noFill/>
          </p:spPr>
        </p:pic>
        <p:graphicFrame>
          <p:nvGraphicFramePr>
            <p:cNvPr id="2" name="Object 1"/>
            <p:cNvGraphicFramePr>
              <a:graphicFrameLocks noChangeAspect="1"/>
            </p:cNvGraphicFramePr>
            <p:nvPr>
              <p:extLst>
                <p:ext uri="{D42A27DB-BD31-4B8C-83A1-F6EECF244321}">
                  <p14:modId xmlns:p14="http://schemas.microsoft.com/office/powerpoint/2010/main" val="3139894530"/>
                </p:ext>
              </p:extLst>
            </p:nvPr>
          </p:nvGraphicFramePr>
          <p:xfrm>
            <a:off x="2162552" y="4430304"/>
            <a:ext cx="330586" cy="396703"/>
          </p:xfrm>
          <a:graphic>
            <a:graphicData uri="http://schemas.openxmlformats.org/presentationml/2006/ole">
              <mc:AlternateContent xmlns:mc="http://schemas.openxmlformats.org/markup-compatibility/2006">
                <mc:Choice xmlns:v="urn:schemas-microsoft-com:vml" Requires="v">
                  <p:oleObj spid="_x0000_s500792" name="Equation" r:id="rId5" imgW="190440" imgH="228600" progId="Equation.DSMT4">
                    <p:embed/>
                  </p:oleObj>
                </mc:Choice>
                <mc:Fallback>
                  <p:oleObj name="Equation" r:id="rId5" imgW="190440" imgH="228600" progId="Equation.DSMT4">
                    <p:embed/>
                    <p:pic>
                      <p:nvPicPr>
                        <p:cNvPr id="0" name=""/>
                        <p:cNvPicPr/>
                        <p:nvPr/>
                      </p:nvPicPr>
                      <p:blipFill>
                        <a:blip r:embed="rId6"/>
                        <a:stretch>
                          <a:fillRect/>
                        </a:stretch>
                      </p:blipFill>
                      <p:spPr>
                        <a:xfrm>
                          <a:off x="2162552" y="4430304"/>
                          <a:ext cx="330586" cy="396703"/>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658741244"/>
                </p:ext>
              </p:extLst>
            </p:nvPr>
          </p:nvGraphicFramePr>
          <p:xfrm>
            <a:off x="7337261" y="4895636"/>
            <a:ext cx="323850" cy="390525"/>
          </p:xfrm>
          <a:graphic>
            <a:graphicData uri="http://schemas.openxmlformats.org/presentationml/2006/ole">
              <mc:AlternateContent xmlns:mc="http://schemas.openxmlformats.org/markup-compatibility/2006">
                <mc:Choice xmlns:v="urn:schemas-microsoft-com:vml" Requires="v">
                  <p:oleObj spid="_x0000_s500793" name="Equation" r:id="rId7" imgW="323831" imgH="390451" progId="Equation.DSMT4">
                    <p:embed/>
                  </p:oleObj>
                </mc:Choice>
                <mc:Fallback>
                  <p:oleObj name="Equation" r:id="rId7" imgW="323831" imgH="390451" progId="Equation.DSMT4">
                    <p:embed/>
                    <p:pic>
                      <p:nvPicPr>
                        <p:cNvPr id="0" name=""/>
                        <p:cNvPicPr/>
                        <p:nvPr/>
                      </p:nvPicPr>
                      <p:blipFill>
                        <a:blip r:embed="rId8"/>
                        <a:stretch>
                          <a:fillRect/>
                        </a:stretch>
                      </p:blipFill>
                      <p:spPr>
                        <a:xfrm>
                          <a:off x="7337261" y="4895636"/>
                          <a:ext cx="323850" cy="390525"/>
                        </a:xfrm>
                        <a:prstGeom prst="rect">
                          <a:avLst/>
                        </a:prstGeom>
                      </p:spPr>
                    </p:pic>
                  </p:oleObj>
                </mc:Fallback>
              </mc:AlternateContent>
            </a:graphicData>
          </a:graphic>
        </p:graphicFrame>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(cont.)</a:t>
            </a:r>
            <a:endParaRPr lang="en-US" sz="2800" b="0" dirty="0">
              <a:solidFill>
                <a:srgbClr val="FF9933"/>
              </a:solidFill>
              <a:effectLst>
                <a:outerShdw blurRad="38100" dist="38100" dir="2700000" algn="tl">
                  <a:srgbClr val="C0C0C0"/>
                </a:outerShdw>
              </a:effectLst>
              <a:latin typeface="Arial" pitchFamily="34" charset="0"/>
            </a:endParaRPr>
          </a:p>
        </p:txBody>
      </p:sp>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6</a:t>
            </a:fld>
            <a:endParaRPr lang="en-US"/>
          </a:p>
        </p:txBody>
      </p:sp>
      <p:sp>
        <p:nvSpPr>
          <p:cNvPr id="19" name="TextBox 18"/>
          <p:cNvSpPr txBox="1"/>
          <p:nvPr/>
        </p:nvSpPr>
        <p:spPr>
          <a:xfrm>
            <a:off x="742950" y="904875"/>
            <a:ext cx="7200900" cy="1015663"/>
          </a:xfrm>
          <a:prstGeom prst="rect">
            <a:avLst/>
          </a:prstGeom>
          <a:noFill/>
        </p:spPr>
        <p:txBody>
          <a:bodyPr wrap="square" rtlCol="0">
            <a:spAutoFit/>
          </a:bodyPr>
          <a:lstStyle/>
          <a:p>
            <a:pPr algn="ctr"/>
            <a:r>
              <a:rPr lang="en-US" sz="2000" b="0" dirty="0" smtClean="0">
                <a:solidFill>
                  <a:srgbClr val="0000FF"/>
                </a:solidFill>
              </a:rPr>
              <a:t>When a ground plane is present, we really have </a:t>
            </a:r>
            <a:r>
              <a:rPr lang="en-US" sz="2000" b="0" u="sng" dirty="0" smtClean="0">
                <a:solidFill>
                  <a:srgbClr val="0000FF"/>
                </a:solidFill>
              </a:rPr>
              <a:t>three</a:t>
            </a:r>
            <a:r>
              <a:rPr lang="en-US" sz="2000" b="0" dirty="0" smtClean="0">
                <a:solidFill>
                  <a:srgbClr val="0000FF"/>
                </a:solidFill>
              </a:rPr>
              <a:t> conductors, forming a </a:t>
            </a:r>
            <a:r>
              <a:rPr lang="en-US" sz="2000" b="0" u="sng" dirty="0" smtClean="0">
                <a:solidFill>
                  <a:srgbClr val="0000FF"/>
                </a:solidFill>
              </a:rPr>
              <a:t>multiconductor</a:t>
            </a:r>
            <a:r>
              <a:rPr lang="en-US" sz="2000" b="0" i="1" dirty="0" smtClean="0">
                <a:solidFill>
                  <a:srgbClr val="0000FF"/>
                </a:solidFill>
              </a:rPr>
              <a:t> </a:t>
            </a:r>
            <a:r>
              <a:rPr lang="en-US" sz="2000" b="0" dirty="0" smtClean="0">
                <a:solidFill>
                  <a:srgbClr val="0000FF"/>
                </a:solidFill>
              </a:rPr>
              <a:t>transmission line, and this system supports </a:t>
            </a:r>
            <a:r>
              <a:rPr lang="en-US" sz="2000" b="0" u="sng" dirty="0" smtClean="0">
                <a:solidFill>
                  <a:srgbClr val="0000FF"/>
                </a:solidFill>
              </a:rPr>
              <a:t>two</a:t>
            </a:r>
            <a:r>
              <a:rPr lang="en-US" sz="2000" b="0" dirty="0" smtClean="0">
                <a:solidFill>
                  <a:srgbClr val="0000FF"/>
                </a:solidFill>
              </a:rPr>
              <a:t> different modes.</a:t>
            </a:r>
            <a:endParaRPr lang="en-US" sz="2000" b="0" dirty="0">
              <a:solidFill>
                <a:srgbClr val="0000FF"/>
              </a:solidFill>
            </a:endParaRPr>
          </a:p>
        </p:txBody>
      </p:sp>
      <p:sp>
        <p:nvSpPr>
          <p:cNvPr id="56" name="TextBox 55"/>
          <p:cNvSpPr txBox="1"/>
          <p:nvPr/>
        </p:nvSpPr>
        <p:spPr>
          <a:xfrm>
            <a:off x="542925" y="5089682"/>
            <a:ext cx="7964681" cy="369332"/>
          </a:xfrm>
          <a:prstGeom prst="rect">
            <a:avLst/>
          </a:prstGeom>
          <a:noFill/>
        </p:spPr>
        <p:txBody>
          <a:bodyPr wrap="none" rtlCol="0">
            <a:spAutoFit/>
          </a:bodyPr>
          <a:lstStyle/>
          <a:p>
            <a:pPr algn="ctr"/>
            <a:r>
              <a:rPr lang="en-US" b="0" dirty="0" smtClean="0">
                <a:solidFill>
                  <a:srgbClr val="0000FF"/>
                </a:solidFill>
              </a:rPr>
              <a:t>The differential and common modes are shown for a twin lead over ground.</a:t>
            </a:r>
            <a:endParaRPr lang="en-US" b="0" dirty="0">
              <a:solidFill>
                <a:srgbClr val="0000FF"/>
              </a:solidFill>
            </a:endParaRPr>
          </a:p>
        </p:txBody>
      </p:sp>
      <p:sp>
        <p:nvSpPr>
          <p:cNvPr id="22" name="TextBox 21"/>
          <p:cNvSpPr txBox="1"/>
          <p:nvPr/>
        </p:nvSpPr>
        <p:spPr>
          <a:xfrm>
            <a:off x="542925" y="5762625"/>
            <a:ext cx="8277225" cy="584775"/>
          </a:xfrm>
          <a:prstGeom prst="rect">
            <a:avLst/>
          </a:prstGeom>
          <a:noFill/>
        </p:spPr>
        <p:txBody>
          <a:bodyPr wrap="square" rtlCol="0">
            <a:spAutoFit/>
          </a:bodyPr>
          <a:lstStyle/>
          <a:p>
            <a:r>
              <a:rPr lang="en-US" sz="1600" b="0" dirty="0" smtClean="0"/>
              <a:t>For the common mode, both conductors of the transmission line act as </a:t>
            </a:r>
            <a:r>
              <a:rPr lang="en-US" sz="1600" b="0" u="sng" dirty="0" smtClean="0"/>
              <a:t>one</a:t>
            </a:r>
            <a:r>
              <a:rPr lang="en-US" sz="1600" b="0" dirty="0" smtClean="0"/>
              <a:t> net conductor, while the ground plane acts as the other conductor (return path for the current).</a:t>
            </a:r>
            <a:endParaRPr lang="en-US" sz="1600" b="0" dirty="0"/>
          </a:p>
        </p:txBody>
      </p:sp>
      <p:grpSp>
        <p:nvGrpSpPr>
          <p:cNvPr id="24" name="Group 23"/>
          <p:cNvGrpSpPr/>
          <p:nvPr/>
        </p:nvGrpSpPr>
        <p:grpSpPr>
          <a:xfrm>
            <a:off x="1000125" y="2136914"/>
            <a:ext cx="2876550" cy="2556768"/>
            <a:chOff x="1000125" y="2136914"/>
            <a:chExt cx="2876550" cy="2556768"/>
          </a:xfrm>
        </p:grpSpPr>
        <p:sp>
          <p:nvSpPr>
            <p:cNvPr id="46" name="TextBox 45"/>
            <p:cNvSpPr txBox="1"/>
            <p:nvPr/>
          </p:nvSpPr>
          <p:spPr>
            <a:xfrm>
              <a:off x="1352550" y="3829050"/>
              <a:ext cx="2069797" cy="369332"/>
            </a:xfrm>
            <a:prstGeom prst="rect">
              <a:avLst/>
            </a:prstGeom>
            <a:noFill/>
          </p:spPr>
          <p:txBody>
            <a:bodyPr wrap="none" rtlCol="0">
              <a:spAutoFit/>
            </a:bodyPr>
            <a:lstStyle/>
            <a:p>
              <a:r>
                <a:rPr lang="en-US" dirty="0" smtClean="0"/>
                <a:t>Differential mode</a:t>
              </a:r>
              <a:endParaRPr lang="en-US" dirty="0"/>
            </a:p>
          </p:txBody>
        </p:sp>
        <p:sp>
          <p:nvSpPr>
            <p:cNvPr id="47" name="TextBox 46"/>
            <p:cNvSpPr txBox="1"/>
            <p:nvPr/>
          </p:nvSpPr>
          <p:spPr>
            <a:xfrm>
              <a:off x="1809750" y="4324350"/>
              <a:ext cx="1095172" cy="369332"/>
            </a:xfrm>
            <a:prstGeom prst="rect">
              <a:avLst/>
            </a:prstGeom>
            <a:noFill/>
          </p:spPr>
          <p:txBody>
            <a:bodyPr wrap="none" rtlCol="0">
              <a:spAutoFit/>
            </a:bodyPr>
            <a:lstStyle/>
            <a:p>
              <a:r>
                <a:rPr lang="en-US" b="0" dirty="0" smtClean="0"/>
                <a:t>(desired)</a:t>
              </a:r>
              <a:endParaRPr lang="en-US" b="0" dirty="0"/>
            </a:p>
          </p:txBody>
        </p:sp>
        <p:cxnSp>
          <p:nvCxnSpPr>
            <p:cNvPr id="6" name="Straight Arrow Connector 5"/>
            <p:cNvCxnSpPr/>
            <p:nvPr/>
          </p:nvCxnSpPr>
          <p:spPr>
            <a:xfrm>
              <a:off x="2077912" y="2911379"/>
              <a:ext cx="56673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00125" y="3543300"/>
              <a:ext cx="28765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009775" y="2819400"/>
              <a:ext cx="161925" cy="161925"/>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657475" y="2819400"/>
              <a:ext cx="161925" cy="161925"/>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914525" y="2314575"/>
              <a:ext cx="319318" cy="369332"/>
            </a:xfrm>
            <a:prstGeom prst="rect">
              <a:avLst/>
            </a:prstGeom>
            <a:noFill/>
          </p:spPr>
          <p:txBody>
            <a:bodyPr wrap="none" rtlCol="0">
              <a:spAutoFit/>
            </a:bodyPr>
            <a:lstStyle/>
            <a:p>
              <a:r>
                <a:rPr lang="en-US" dirty="0" smtClean="0"/>
                <a:t>+</a:t>
              </a:r>
              <a:endParaRPr lang="en-US" dirty="0"/>
            </a:p>
          </p:txBody>
        </p:sp>
        <p:sp>
          <p:nvSpPr>
            <p:cNvPr id="45" name="TextBox 44"/>
            <p:cNvSpPr txBox="1"/>
            <p:nvPr/>
          </p:nvSpPr>
          <p:spPr>
            <a:xfrm>
              <a:off x="2619375" y="2286000"/>
              <a:ext cx="261610" cy="369332"/>
            </a:xfrm>
            <a:prstGeom prst="rect">
              <a:avLst/>
            </a:prstGeom>
            <a:noFill/>
          </p:spPr>
          <p:txBody>
            <a:bodyPr wrap="none" rtlCol="0">
              <a:spAutoFit/>
            </a:bodyPr>
            <a:lstStyle/>
            <a:p>
              <a:r>
                <a:rPr lang="en-US" dirty="0" smtClean="0"/>
                <a:t>-</a:t>
              </a:r>
              <a:endParaRPr lang="en-US" dirty="0"/>
            </a:p>
          </p:txBody>
        </p:sp>
        <p:sp>
          <p:nvSpPr>
            <p:cNvPr id="8" name="Freeform 7"/>
            <p:cNvSpPr/>
            <p:nvPr/>
          </p:nvSpPr>
          <p:spPr>
            <a:xfrm>
              <a:off x="2071171" y="2974554"/>
              <a:ext cx="683046" cy="198769"/>
            </a:xfrm>
            <a:custGeom>
              <a:avLst/>
              <a:gdLst>
                <a:gd name="connsiteX0" fmla="*/ 0 w 683046"/>
                <a:gd name="connsiteY0" fmla="*/ 22034 h 198769"/>
                <a:gd name="connsiteX1" fmla="*/ 143219 w 683046"/>
                <a:gd name="connsiteY1" fmla="*/ 154236 h 198769"/>
                <a:gd name="connsiteX2" fmla="*/ 407624 w 683046"/>
                <a:gd name="connsiteY2" fmla="*/ 198304 h 198769"/>
                <a:gd name="connsiteX3" fmla="*/ 605928 w 683046"/>
                <a:gd name="connsiteY3" fmla="*/ 132203 h 198769"/>
                <a:gd name="connsiteX4" fmla="*/ 683046 w 683046"/>
                <a:gd name="connsiteY4" fmla="*/ 0 h 198769"/>
                <a:gd name="connsiteX0" fmla="*/ 0 w 683046"/>
                <a:gd name="connsiteY0" fmla="*/ 22034 h 198769"/>
                <a:gd name="connsiteX1" fmla="*/ 143219 w 683046"/>
                <a:gd name="connsiteY1" fmla="*/ 154236 h 198769"/>
                <a:gd name="connsiteX2" fmla="*/ 352539 w 683046"/>
                <a:gd name="connsiteY2" fmla="*/ 198304 h 198769"/>
                <a:gd name="connsiteX3" fmla="*/ 605928 w 683046"/>
                <a:gd name="connsiteY3" fmla="*/ 132203 h 198769"/>
                <a:gd name="connsiteX4" fmla="*/ 683046 w 683046"/>
                <a:gd name="connsiteY4" fmla="*/ 0 h 198769"/>
                <a:gd name="connsiteX0" fmla="*/ 0 w 683046"/>
                <a:gd name="connsiteY0" fmla="*/ 22034 h 198769"/>
                <a:gd name="connsiteX1" fmla="*/ 143219 w 683046"/>
                <a:gd name="connsiteY1" fmla="*/ 154236 h 198769"/>
                <a:gd name="connsiteX2" fmla="*/ 352539 w 683046"/>
                <a:gd name="connsiteY2" fmla="*/ 198304 h 198769"/>
                <a:gd name="connsiteX3" fmla="*/ 594911 w 683046"/>
                <a:gd name="connsiteY3" fmla="*/ 132203 h 198769"/>
                <a:gd name="connsiteX4" fmla="*/ 683046 w 683046"/>
                <a:gd name="connsiteY4" fmla="*/ 0 h 198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046" h="198769">
                  <a:moveTo>
                    <a:pt x="0" y="22034"/>
                  </a:moveTo>
                  <a:cubicBezTo>
                    <a:pt x="37641" y="73446"/>
                    <a:pt x="84463" y="124858"/>
                    <a:pt x="143219" y="154236"/>
                  </a:cubicBezTo>
                  <a:cubicBezTo>
                    <a:pt x="201975" y="183614"/>
                    <a:pt x="277257" y="201976"/>
                    <a:pt x="352539" y="198304"/>
                  </a:cubicBezTo>
                  <a:cubicBezTo>
                    <a:pt x="427821" y="194632"/>
                    <a:pt x="539827" y="165254"/>
                    <a:pt x="594911" y="132203"/>
                  </a:cubicBezTo>
                  <a:cubicBezTo>
                    <a:pt x="649995" y="99152"/>
                    <a:pt x="667439" y="49576"/>
                    <a:pt x="683046" y="0"/>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flipV="1">
              <a:off x="2078665" y="2630576"/>
              <a:ext cx="683046" cy="198769"/>
            </a:xfrm>
            <a:custGeom>
              <a:avLst/>
              <a:gdLst>
                <a:gd name="connsiteX0" fmla="*/ 0 w 683046"/>
                <a:gd name="connsiteY0" fmla="*/ 22034 h 198769"/>
                <a:gd name="connsiteX1" fmla="*/ 143219 w 683046"/>
                <a:gd name="connsiteY1" fmla="*/ 154236 h 198769"/>
                <a:gd name="connsiteX2" fmla="*/ 407624 w 683046"/>
                <a:gd name="connsiteY2" fmla="*/ 198304 h 198769"/>
                <a:gd name="connsiteX3" fmla="*/ 605928 w 683046"/>
                <a:gd name="connsiteY3" fmla="*/ 132203 h 198769"/>
                <a:gd name="connsiteX4" fmla="*/ 683046 w 683046"/>
                <a:gd name="connsiteY4" fmla="*/ 0 h 198769"/>
                <a:gd name="connsiteX0" fmla="*/ 0 w 683046"/>
                <a:gd name="connsiteY0" fmla="*/ 22034 h 198769"/>
                <a:gd name="connsiteX1" fmla="*/ 143219 w 683046"/>
                <a:gd name="connsiteY1" fmla="*/ 154236 h 198769"/>
                <a:gd name="connsiteX2" fmla="*/ 352539 w 683046"/>
                <a:gd name="connsiteY2" fmla="*/ 198304 h 198769"/>
                <a:gd name="connsiteX3" fmla="*/ 605928 w 683046"/>
                <a:gd name="connsiteY3" fmla="*/ 132203 h 198769"/>
                <a:gd name="connsiteX4" fmla="*/ 683046 w 683046"/>
                <a:gd name="connsiteY4" fmla="*/ 0 h 198769"/>
                <a:gd name="connsiteX0" fmla="*/ 0 w 683046"/>
                <a:gd name="connsiteY0" fmla="*/ 22034 h 198769"/>
                <a:gd name="connsiteX1" fmla="*/ 143219 w 683046"/>
                <a:gd name="connsiteY1" fmla="*/ 154236 h 198769"/>
                <a:gd name="connsiteX2" fmla="*/ 352539 w 683046"/>
                <a:gd name="connsiteY2" fmla="*/ 198304 h 198769"/>
                <a:gd name="connsiteX3" fmla="*/ 594911 w 683046"/>
                <a:gd name="connsiteY3" fmla="*/ 132203 h 198769"/>
                <a:gd name="connsiteX4" fmla="*/ 683046 w 683046"/>
                <a:gd name="connsiteY4" fmla="*/ 0 h 198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046" h="198769">
                  <a:moveTo>
                    <a:pt x="0" y="22034"/>
                  </a:moveTo>
                  <a:cubicBezTo>
                    <a:pt x="37641" y="73446"/>
                    <a:pt x="84463" y="124858"/>
                    <a:pt x="143219" y="154236"/>
                  </a:cubicBezTo>
                  <a:cubicBezTo>
                    <a:pt x="201975" y="183614"/>
                    <a:pt x="277257" y="201976"/>
                    <a:pt x="352539" y="198304"/>
                  </a:cubicBezTo>
                  <a:cubicBezTo>
                    <a:pt x="427821" y="194632"/>
                    <a:pt x="539827" y="165254"/>
                    <a:pt x="594911" y="132203"/>
                  </a:cubicBezTo>
                  <a:cubicBezTo>
                    <a:pt x="649995" y="99152"/>
                    <a:pt x="667439" y="49576"/>
                    <a:pt x="683046" y="0"/>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506867" y="2891203"/>
              <a:ext cx="476169" cy="623178"/>
            </a:xfrm>
            <a:custGeom>
              <a:avLst/>
              <a:gdLst>
                <a:gd name="connsiteX0" fmla="*/ 474199 w 474199"/>
                <a:gd name="connsiteY0" fmla="*/ 16961 h 611872"/>
                <a:gd name="connsiteX1" fmla="*/ 297929 w 474199"/>
                <a:gd name="connsiteY1" fmla="*/ 16961 h 611872"/>
                <a:gd name="connsiteX2" fmla="*/ 77592 w 474199"/>
                <a:gd name="connsiteY2" fmla="*/ 193231 h 611872"/>
                <a:gd name="connsiteX3" fmla="*/ 11491 w 474199"/>
                <a:gd name="connsiteY3" fmla="*/ 391534 h 611872"/>
                <a:gd name="connsiteX4" fmla="*/ 474 w 474199"/>
                <a:gd name="connsiteY4" fmla="*/ 611872 h 611872"/>
                <a:gd name="connsiteX0" fmla="*/ 476169 w 476169"/>
                <a:gd name="connsiteY0" fmla="*/ 13164 h 608075"/>
                <a:gd name="connsiteX1" fmla="*/ 299899 w 476169"/>
                <a:gd name="connsiteY1" fmla="*/ 13164 h 608075"/>
                <a:gd name="connsiteX2" fmla="*/ 123629 w 476169"/>
                <a:gd name="connsiteY2" fmla="*/ 134349 h 608075"/>
                <a:gd name="connsiteX3" fmla="*/ 13461 w 476169"/>
                <a:gd name="connsiteY3" fmla="*/ 387737 h 608075"/>
                <a:gd name="connsiteX4" fmla="*/ 2444 w 476169"/>
                <a:gd name="connsiteY4" fmla="*/ 608075 h 608075"/>
                <a:gd name="connsiteX0" fmla="*/ 476169 w 476169"/>
                <a:gd name="connsiteY0" fmla="*/ 6233 h 623178"/>
                <a:gd name="connsiteX1" fmla="*/ 299899 w 476169"/>
                <a:gd name="connsiteY1" fmla="*/ 28267 h 623178"/>
                <a:gd name="connsiteX2" fmla="*/ 123629 w 476169"/>
                <a:gd name="connsiteY2" fmla="*/ 149452 h 623178"/>
                <a:gd name="connsiteX3" fmla="*/ 13461 w 476169"/>
                <a:gd name="connsiteY3" fmla="*/ 402840 h 623178"/>
                <a:gd name="connsiteX4" fmla="*/ 2444 w 476169"/>
                <a:gd name="connsiteY4" fmla="*/ 623178 h 623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169" h="623178">
                  <a:moveTo>
                    <a:pt x="476169" y="6233"/>
                  </a:moveTo>
                  <a:cubicBezTo>
                    <a:pt x="421084" y="-8456"/>
                    <a:pt x="358656" y="4397"/>
                    <a:pt x="299899" y="28267"/>
                  </a:cubicBezTo>
                  <a:cubicBezTo>
                    <a:pt x="241142" y="52137"/>
                    <a:pt x="171369" y="87023"/>
                    <a:pt x="123629" y="149452"/>
                  </a:cubicBezTo>
                  <a:cubicBezTo>
                    <a:pt x="75889" y="211881"/>
                    <a:pt x="33658" y="323886"/>
                    <a:pt x="13461" y="402840"/>
                  </a:cubicBezTo>
                  <a:cubicBezTo>
                    <a:pt x="-6736" y="481794"/>
                    <a:pt x="1526" y="547895"/>
                    <a:pt x="2444" y="623178"/>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2" name="Freeform 31"/>
            <p:cNvSpPr/>
            <p:nvPr/>
          </p:nvSpPr>
          <p:spPr>
            <a:xfrm flipH="1">
              <a:off x="2840023" y="2889269"/>
              <a:ext cx="476169" cy="623178"/>
            </a:xfrm>
            <a:custGeom>
              <a:avLst/>
              <a:gdLst>
                <a:gd name="connsiteX0" fmla="*/ 474199 w 474199"/>
                <a:gd name="connsiteY0" fmla="*/ 16961 h 611872"/>
                <a:gd name="connsiteX1" fmla="*/ 297929 w 474199"/>
                <a:gd name="connsiteY1" fmla="*/ 16961 h 611872"/>
                <a:gd name="connsiteX2" fmla="*/ 77592 w 474199"/>
                <a:gd name="connsiteY2" fmla="*/ 193231 h 611872"/>
                <a:gd name="connsiteX3" fmla="*/ 11491 w 474199"/>
                <a:gd name="connsiteY3" fmla="*/ 391534 h 611872"/>
                <a:gd name="connsiteX4" fmla="*/ 474 w 474199"/>
                <a:gd name="connsiteY4" fmla="*/ 611872 h 611872"/>
                <a:gd name="connsiteX0" fmla="*/ 476169 w 476169"/>
                <a:gd name="connsiteY0" fmla="*/ 13164 h 608075"/>
                <a:gd name="connsiteX1" fmla="*/ 299899 w 476169"/>
                <a:gd name="connsiteY1" fmla="*/ 13164 h 608075"/>
                <a:gd name="connsiteX2" fmla="*/ 123629 w 476169"/>
                <a:gd name="connsiteY2" fmla="*/ 134349 h 608075"/>
                <a:gd name="connsiteX3" fmla="*/ 13461 w 476169"/>
                <a:gd name="connsiteY3" fmla="*/ 387737 h 608075"/>
                <a:gd name="connsiteX4" fmla="*/ 2444 w 476169"/>
                <a:gd name="connsiteY4" fmla="*/ 608075 h 608075"/>
                <a:gd name="connsiteX0" fmla="*/ 476169 w 476169"/>
                <a:gd name="connsiteY0" fmla="*/ 6233 h 623178"/>
                <a:gd name="connsiteX1" fmla="*/ 299899 w 476169"/>
                <a:gd name="connsiteY1" fmla="*/ 28267 h 623178"/>
                <a:gd name="connsiteX2" fmla="*/ 123629 w 476169"/>
                <a:gd name="connsiteY2" fmla="*/ 149452 h 623178"/>
                <a:gd name="connsiteX3" fmla="*/ 13461 w 476169"/>
                <a:gd name="connsiteY3" fmla="*/ 402840 h 623178"/>
                <a:gd name="connsiteX4" fmla="*/ 2444 w 476169"/>
                <a:gd name="connsiteY4" fmla="*/ 623178 h 623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169" h="623178">
                  <a:moveTo>
                    <a:pt x="476169" y="6233"/>
                  </a:moveTo>
                  <a:cubicBezTo>
                    <a:pt x="421084" y="-8456"/>
                    <a:pt x="358656" y="4397"/>
                    <a:pt x="299899" y="28267"/>
                  </a:cubicBezTo>
                  <a:cubicBezTo>
                    <a:pt x="241142" y="52137"/>
                    <a:pt x="171369" y="87023"/>
                    <a:pt x="123629" y="149452"/>
                  </a:cubicBezTo>
                  <a:cubicBezTo>
                    <a:pt x="75889" y="211881"/>
                    <a:pt x="33658" y="323886"/>
                    <a:pt x="13461" y="402840"/>
                  </a:cubicBezTo>
                  <a:cubicBezTo>
                    <a:pt x="-6736" y="481794"/>
                    <a:pt x="1526" y="547895"/>
                    <a:pt x="2444" y="623178"/>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233889" y="2136914"/>
              <a:ext cx="804231" cy="672387"/>
            </a:xfrm>
            <a:custGeom>
              <a:avLst/>
              <a:gdLst>
                <a:gd name="connsiteX0" fmla="*/ 804231 w 804231"/>
                <a:gd name="connsiteY0" fmla="*/ 677753 h 677753"/>
                <a:gd name="connsiteX1" fmla="*/ 561860 w 804231"/>
                <a:gd name="connsiteY1" fmla="*/ 369281 h 677753"/>
                <a:gd name="connsiteX2" fmla="*/ 110169 w 804231"/>
                <a:gd name="connsiteY2" fmla="*/ 49792 h 677753"/>
                <a:gd name="connsiteX3" fmla="*/ 0 w 804231"/>
                <a:gd name="connsiteY3" fmla="*/ 5724 h 677753"/>
                <a:gd name="connsiteX0" fmla="*/ 804231 w 804231"/>
                <a:gd name="connsiteY0" fmla="*/ 672366 h 672366"/>
                <a:gd name="connsiteX1" fmla="*/ 561860 w 804231"/>
                <a:gd name="connsiteY1" fmla="*/ 363894 h 672366"/>
                <a:gd name="connsiteX2" fmla="*/ 319489 w 804231"/>
                <a:gd name="connsiteY2" fmla="*/ 198641 h 672366"/>
                <a:gd name="connsiteX3" fmla="*/ 0 w 804231"/>
                <a:gd name="connsiteY3" fmla="*/ 337 h 672366"/>
                <a:gd name="connsiteX0" fmla="*/ 804231 w 804231"/>
                <a:gd name="connsiteY0" fmla="*/ 672387 h 672387"/>
                <a:gd name="connsiteX1" fmla="*/ 594911 w 804231"/>
                <a:gd name="connsiteY1" fmla="*/ 418999 h 672387"/>
                <a:gd name="connsiteX2" fmla="*/ 319489 w 804231"/>
                <a:gd name="connsiteY2" fmla="*/ 198662 h 672387"/>
                <a:gd name="connsiteX3" fmla="*/ 0 w 804231"/>
                <a:gd name="connsiteY3" fmla="*/ 358 h 672387"/>
              </a:gdLst>
              <a:ahLst/>
              <a:cxnLst>
                <a:cxn ang="0">
                  <a:pos x="connsiteX0" y="connsiteY0"/>
                </a:cxn>
                <a:cxn ang="0">
                  <a:pos x="connsiteX1" y="connsiteY1"/>
                </a:cxn>
                <a:cxn ang="0">
                  <a:pos x="connsiteX2" y="connsiteY2"/>
                </a:cxn>
                <a:cxn ang="0">
                  <a:pos x="connsiteX3" y="connsiteY3"/>
                </a:cxn>
              </a:cxnLst>
              <a:rect l="l" t="t" r="r" b="b"/>
              <a:pathLst>
                <a:path w="804231" h="672387">
                  <a:moveTo>
                    <a:pt x="804231" y="672387"/>
                  </a:moveTo>
                  <a:cubicBezTo>
                    <a:pt x="740884" y="570481"/>
                    <a:pt x="675701" y="497953"/>
                    <a:pt x="594911" y="418999"/>
                  </a:cubicBezTo>
                  <a:cubicBezTo>
                    <a:pt x="514121" y="340045"/>
                    <a:pt x="418641" y="268435"/>
                    <a:pt x="319489" y="198662"/>
                  </a:cubicBezTo>
                  <a:cubicBezTo>
                    <a:pt x="220337" y="128889"/>
                    <a:pt x="8263" y="-7905"/>
                    <a:pt x="0" y="358"/>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7" name="Freeform 36"/>
            <p:cNvSpPr/>
            <p:nvPr/>
          </p:nvSpPr>
          <p:spPr>
            <a:xfrm flipH="1">
              <a:off x="2796277" y="2167720"/>
              <a:ext cx="804231" cy="672387"/>
            </a:xfrm>
            <a:custGeom>
              <a:avLst/>
              <a:gdLst>
                <a:gd name="connsiteX0" fmla="*/ 804231 w 804231"/>
                <a:gd name="connsiteY0" fmla="*/ 677753 h 677753"/>
                <a:gd name="connsiteX1" fmla="*/ 561860 w 804231"/>
                <a:gd name="connsiteY1" fmla="*/ 369281 h 677753"/>
                <a:gd name="connsiteX2" fmla="*/ 110169 w 804231"/>
                <a:gd name="connsiteY2" fmla="*/ 49792 h 677753"/>
                <a:gd name="connsiteX3" fmla="*/ 0 w 804231"/>
                <a:gd name="connsiteY3" fmla="*/ 5724 h 677753"/>
                <a:gd name="connsiteX0" fmla="*/ 804231 w 804231"/>
                <a:gd name="connsiteY0" fmla="*/ 672366 h 672366"/>
                <a:gd name="connsiteX1" fmla="*/ 561860 w 804231"/>
                <a:gd name="connsiteY1" fmla="*/ 363894 h 672366"/>
                <a:gd name="connsiteX2" fmla="*/ 319489 w 804231"/>
                <a:gd name="connsiteY2" fmla="*/ 198641 h 672366"/>
                <a:gd name="connsiteX3" fmla="*/ 0 w 804231"/>
                <a:gd name="connsiteY3" fmla="*/ 337 h 672366"/>
                <a:gd name="connsiteX0" fmla="*/ 804231 w 804231"/>
                <a:gd name="connsiteY0" fmla="*/ 672387 h 672387"/>
                <a:gd name="connsiteX1" fmla="*/ 594911 w 804231"/>
                <a:gd name="connsiteY1" fmla="*/ 418999 h 672387"/>
                <a:gd name="connsiteX2" fmla="*/ 319489 w 804231"/>
                <a:gd name="connsiteY2" fmla="*/ 198662 h 672387"/>
                <a:gd name="connsiteX3" fmla="*/ 0 w 804231"/>
                <a:gd name="connsiteY3" fmla="*/ 358 h 672387"/>
              </a:gdLst>
              <a:ahLst/>
              <a:cxnLst>
                <a:cxn ang="0">
                  <a:pos x="connsiteX0" y="connsiteY0"/>
                </a:cxn>
                <a:cxn ang="0">
                  <a:pos x="connsiteX1" y="connsiteY1"/>
                </a:cxn>
                <a:cxn ang="0">
                  <a:pos x="connsiteX2" y="connsiteY2"/>
                </a:cxn>
                <a:cxn ang="0">
                  <a:pos x="connsiteX3" y="connsiteY3"/>
                </a:cxn>
              </a:cxnLst>
              <a:rect l="l" t="t" r="r" b="b"/>
              <a:pathLst>
                <a:path w="804231" h="672387">
                  <a:moveTo>
                    <a:pt x="804231" y="672387"/>
                  </a:moveTo>
                  <a:cubicBezTo>
                    <a:pt x="740884" y="570481"/>
                    <a:pt x="675701" y="497953"/>
                    <a:pt x="594911" y="418999"/>
                  </a:cubicBezTo>
                  <a:cubicBezTo>
                    <a:pt x="514121" y="340045"/>
                    <a:pt x="418641" y="268435"/>
                    <a:pt x="319489" y="198662"/>
                  </a:cubicBezTo>
                  <a:cubicBezTo>
                    <a:pt x="220337" y="128889"/>
                    <a:pt x="8263" y="-7905"/>
                    <a:pt x="0" y="358"/>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Freeform 13"/>
            <p:cNvSpPr/>
            <p:nvPr/>
          </p:nvSpPr>
          <p:spPr>
            <a:xfrm>
              <a:off x="1971608" y="2974555"/>
              <a:ext cx="44479" cy="528810"/>
            </a:xfrm>
            <a:custGeom>
              <a:avLst/>
              <a:gdLst>
                <a:gd name="connsiteX0" fmla="*/ 44704 w 77807"/>
                <a:gd name="connsiteY0" fmla="*/ 0 h 583894"/>
                <a:gd name="connsiteX1" fmla="*/ 636 w 77807"/>
                <a:gd name="connsiteY1" fmla="*/ 77118 h 583894"/>
                <a:gd name="connsiteX2" fmla="*/ 22670 w 77807"/>
                <a:gd name="connsiteY2" fmla="*/ 264405 h 583894"/>
                <a:gd name="connsiteX3" fmla="*/ 77754 w 77807"/>
                <a:gd name="connsiteY3" fmla="*/ 506776 h 583894"/>
                <a:gd name="connsiteX4" fmla="*/ 33687 w 77807"/>
                <a:gd name="connsiteY4" fmla="*/ 583894 h 583894"/>
                <a:gd name="connsiteX5" fmla="*/ 33687 w 77807"/>
                <a:gd name="connsiteY5" fmla="*/ 583894 h 583894"/>
                <a:gd name="connsiteX0" fmla="*/ 44704 w 77807"/>
                <a:gd name="connsiteY0" fmla="*/ 0 h 583894"/>
                <a:gd name="connsiteX1" fmla="*/ 636 w 77807"/>
                <a:gd name="connsiteY1" fmla="*/ 77118 h 583894"/>
                <a:gd name="connsiteX2" fmla="*/ 22670 w 77807"/>
                <a:gd name="connsiteY2" fmla="*/ 264405 h 583894"/>
                <a:gd name="connsiteX3" fmla="*/ 77754 w 77807"/>
                <a:gd name="connsiteY3" fmla="*/ 506776 h 583894"/>
                <a:gd name="connsiteX4" fmla="*/ 33687 w 77807"/>
                <a:gd name="connsiteY4" fmla="*/ 583894 h 583894"/>
                <a:gd name="connsiteX0" fmla="*/ 44704 w 77754"/>
                <a:gd name="connsiteY0" fmla="*/ 0 h 506776"/>
                <a:gd name="connsiteX1" fmla="*/ 636 w 77754"/>
                <a:gd name="connsiteY1" fmla="*/ 77118 h 506776"/>
                <a:gd name="connsiteX2" fmla="*/ 22670 w 77754"/>
                <a:gd name="connsiteY2" fmla="*/ 264405 h 506776"/>
                <a:gd name="connsiteX3" fmla="*/ 77754 w 77754"/>
                <a:gd name="connsiteY3" fmla="*/ 506776 h 506776"/>
                <a:gd name="connsiteX0" fmla="*/ 44549 w 44549"/>
                <a:gd name="connsiteY0" fmla="*/ 0 h 517793"/>
                <a:gd name="connsiteX1" fmla="*/ 481 w 44549"/>
                <a:gd name="connsiteY1" fmla="*/ 77118 h 517793"/>
                <a:gd name="connsiteX2" fmla="*/ 22515 w 44549"/>
                <a:gd name="connsiteY2" fmla="*/ 264405 h 517793"/>
                <a:gd name="connsiteX3" fmla="*/ 44549 w 44549"/>
                <a:gd name="connsiteY3" fmla="*/ 517793 h 517793"/>
                <a:gd name="connsiteX0" fmla="*/ 44512 w 44512"/>
                <a:gd name="connsiteY0" fmla="*/ 0 h 528810"/>
                <a:gd name="connsiteX1" fmla="*/ 444 w 44512"/>
                <a:gd name="connsiteY1" fmla="*/ 77118 h 528810"/>
                <a:gd name="connsiteX2" fmla="*/ 22478 w 44512"/>
                <a:gd name="connsiteY2" fmla="*/ 264405 h 528810"/>
                <a:gd name="connsiteX3" fmla="*/ 33495 w 44512"/>
                <a:gd name="connsiteY3" fmla="*/ 528810 h 528810"/>
                <a:gd name="connsiteX0" fmla="*/ 44452 w 44452"/>
                <a:gd name="connsiteY0" fmla="*/ 0 h 528810"/>
                <a:gd name="connsiteX1" fmla="*/ 384 w 44452"/>
                <a:gd name="connsiteY1" fmla="*/ 77118 h 528810"/>
                <a:gd name="connsiteX2" fmla="*/ 22418 w 44452"/>
                <a:gd name="connsiteY2" fmla="*/ 264405 h 528810"/>
                <a:gd name="connsiteX3" fmla="*/ 11401 w 44452"/>
                <a:gd name="connsiteY3" fmla="*/ 528810 h 528810"/>
                <a:gd name="connsiteX0" fmla="*/ 44479 w 44479"/>
                <a:gd name="connsiteY0" fmla="*/ 0 h 528810"/>
                <a:gd name="connsiteX1" fmla="*/ 411 w 44479"/>
                <a:gd name="connsiteY1" fmla="*/ 77118 h 528810"/>
                <a:gd name="connsiteX2" fmla="*/ 22445 w 44479"/>
                <a:gd name="connsiteY2" fmla="*/ 264405 h 528810"/>
                <a:gd name="connsiteX3" fmla="*/ 22445 w 44479"/>
                <a:gd name="connsiteY3" fmla="*/ 528810 h 528810"/>
              </a:gdLst>
              <a:ahLst/>
              <a:cxnLst>
                <a:cxn ang="0">
                  <a:pos x="connsiteX0" y="connsiteY0"/>
                </a:cxn>
                <a:cxn ang="0">
                  <a:pos x="connsiteX1" y="connsiteY1"/>
                </a:cxn>
                <a:cxn ang="0">
                  <a:pos x="connsiteX2" y="connsiteY2"/>
                </a:cxn>
                <a:cxn ang="0">
                  <a:pos x="connsiteX3" y="connsiteY3"/>
                </a:cxn>
              </a:cxnLst>
              <a:rect l="l" t="t" r="r" b="b"/>
              <a:pathLst>
                <a:path w="44479" h="528810">
                  <a:moveTo>
                    <a:pt x="44479" y="0"/>
                  </a:moveTo>
                  <a:cubicBezTo>
                    <a:pt x="24281" y="16525"/>
                    <a:pt x="4083" y="33051"/>
                    <a:pt x="411" y="77118"/>
                  </a:cubicBezTo>
                  <a:cubicBezTo>
                    <a:pt x="-3261" y="121185"/>
                    <a:pt x="18773" y="189123"/>
                    <a:pt x="22445" y="264405"/>
                  </a:cubicBezTo>
                  <a:cubicBezTo>
                    <a:pt x="26117" y="339687"/>
                    <a:pt x="20609" y="475562"/>
                    <a:pt x="22445" y="528810"/>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8" name="Freeform 37"/>
            <p:cNvSpPr/>
            <p:nvPr/>
          </p:nvSpPr>
          <p:spPr>
            <a:xfrm flipH="1">
              <a:off x="2817783" y="2952902"/>
              <a:ext cx="44479" cy="528810"/>
            </a:xfrm>
            <a:custGeom>
              <a:avLst/>
              <a:gdLst>
                <a:gd name="connsiteX0" fmla="*/ 44704 w 77807"/>
                <a:gd name="connsiteY0" fmla="*/ 0 h 583894"/>
                <a:gd name="connsiteX1" fmla="*/ 636 w 77807"/>
                <a:gd name="connsiteY1" fmla="*/ 77118 h 583894"/>
                <a:gd name="connsiteX2" fmla="*/ 22670 w 77807"/>
                <a:gd name="connsiteY2" fmla="*/ 264405 h 583894"/>
                <a:gd name="connsiteX3" fmla="*/ 77754 w 77807"/>
                <a:gd name="connsiteY3" fmla="*/ 506776 h 583894"/>
                <a:gd name="connsiteX4" fmla="*/ 33687 w 77807"/>
                <a:gd name="connsiteY4" fmla="*/ 583894 h 583894"/>
                <a:gd name="connsiteX5" fmla="*/ 33687 w 77807"/>
                <a:gd name="connsiteY5" fmla="*/ 583894 h 583894"/>
                <a:gd name="connsiteX0" fmla="*/ 44704 w 77807"/>
                <a:gd name="connsiteY0" fmla="*/ 0 h 583894"/>
                <a:gd name="connsiteX1" fmla="*/ 636 w 77807"/>
                <a:gd name="connsiteY1" fmla="*/ 77118 h 583894"/>
                <a:gd name="connsiteX2" fmla="*/ 22670 w 77807"/>
                <a:gd name="connsiteY2" fmla="*/ 264405 h 583894"/>
                <a:gd name="connsiteX3" fmla="*/ 77754 w 77807"/>
                <a:gd name="connsiteY3" fmla="*/ 506776 h 583894"/>
                <a:gd name="connsiteX4" fmla="*/ 33687 w 77807"/>
                <a:gd name="connsiteY4" fmla="*/ 583894 h 583894"/>
                <a:gd name="connsiteX0" fmla="*/ 44704 w 77754"/>
                <a:gd name="connsiteY0" fmla="*/ 0 h 506776"/>
                <a:gd name="connsiteX1" fmla="*/ 636 w 77754"/>
                <a:gd name="connsiteY1" fmla="*/ 77118 h 506776"/>
                <a:gd name="connsiteX2" fmla="*/ 22670 w 77754"/>
                <a:gd name="connsiteY2" fmla="*/ 264405 h 506776"/>
                <a:gd name="connsiteX3" fmla="*/ 77754 w 77754"/>
                <a:gd name="connsiteY3" fmla="*/ 506776 h 506776"/>
                <a:gd name="connsiteX0" fmla="*/ 44549 w 44549"/>
                <a:gd name="connsiteY0" fmla="*/ 0 h 517793"/>
                <a:gd name="connsiteX1" fmla="*/ 481 w 44549"/>
                <a:gd name="connsiteY1" fmla="*/ 77118 h 517793"/>
                <a:gd name="connsiteX2" fmla="*/ 22515 w 44549"/>
                <a:gd name="connsiteY2" fmla="*/ 264405 h 517793"/>
                <a:gd name="connsiteX3" fmla="*/ 44549 w 44549"/>
                <a:gd name="connsiteY3" fmla="*/ 517793 h 517793"/>
                <a:gd name="connsiteX0" fmla="*/ 44512 w 44512"/>
                <a:gd name="connsiteY0" fmla="*/ 0 h 528810"/>
                <a:gd name="connsiteX1" fmla="*/ 444 w 44512"/>
                <a:gd name="connsiteY1" fmla="*/ 77118 h 528810"/>
                <a:gd name="connsiteX2" fmla="*/ 22478 w 44512"/>
                <a:gd name="connsiteY2" fmla="*/ 264405 h 528810"/>
                <a:gd name="connsiteX3" fmla="*/ 33495 w 44512"/>
                <a:gd name="connsiteY3" fmla="*/ 528810 h 528810"/>
                <a:gd name="connsiteX0" fmla="*/ 44452 w 44452"/>
                <a:gd name="connsiteY0" fmla="*/ 0 h 528810"/>
                <a:gd name="connsiteX1" fmla="*/ 384 w 44452"/>
                <a:gd name="connsiteY1" fmla="*/ 77118 h 528810"/>
                <a:gd name="connsiteX2" fmla="*/ 22418 w 44452"/>
                <a:gd name="connsiteY2" fmla="*/ 264405 h 528810"/>
                <a:gd name="connsiteX3" fmla="*/ 11401 w 44452"/>
                <a:gd name="connsiteY3" fmla="*/ 528810 h 528810"/>
                <a:gd name="connsiteX0" fmla="*/ 44479 w 44479"/>
                <a:gd name="connsiteY0" fmla="*/ 0 h 528810"/>
                <a:gd name="connsiteX1" fmla="*/ 411 w 44479"/>
                <a:gd name="connsiteY1" fmla="*/ 77118 h 528810"/>
                <a:gd name="connsiteX2" fmla="*/ 22445 w 44479"/>
                <a:gd name="connsiteY2" fmla="*/ 264405 h 528810"/>
                <a:gd name="connsiteX3" fmla="*/ 22445 w 44479"/>
                <a:gd name="connsiteY3" fmla="*/ 528810 h 528810"/>
              </a:gdLst>
              <a:ahLst/>
              <a:cxnLst>
                <a:cxn ang="0">
                  <a:pos x="connsiteX0" y="connsiteY0"/>
                </a:cxn>
                <a:cxn ang="0">
                  <a:pos x="connsiteX1" y="connsiteY1"/>
                </a:cxn>
                <a:cxn ang="0">
                  <a:pos x="connsiteX2" y="connsiteY2"/>
                </a:cxn>
                <a:cxn ang="0">
                  <a:pos x="connsiteX3" y="connsiteY3"/>
                </a:cxn>
              </a:cxnLst>
              <a:rect l="l" t="t" r="r" b="b"/>
              <a:pathLst>
                <a:path w="44479" h="528810">
                  <a:moveTo>
                    <a:pt x="44479" y="0"/>
                  </a:moveTo>
                  <a:cubicBezTo>
                    <a:pt x="24281" y="16525"/>
                    <a:pt x="4083" y="33051"/>
                    <a:pt x="411" y="77118"/>
                  </a:cubicBezTo>
                  <a:cubicBezTo>
                    <a:pt x="-3261" y="121185"/>
                    <a:pt x="18773" y="189123"/>
                    <a:pt x="22445" y="264405"/>
                  </a:cubicBezTo>
                  <a:cubicBezTo>
                    <a:pt x="26117" y="339687"/>
                    <a:pt x="20609" y="475562"/>
                    <a:pt x="22445" y="528810"/>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Freeform 22"/>
            <p:cNvSpPr/>
            <p:nvPr/>
          </p:nvSpPr>
          <p:spPr>
            <a:xfrm>
              <a:off x="2038119" y="2985571"/>
              <a:ext cx="753152" cy="452296"/>
            </a:xfrm>
            <a:custGeom>
              <a:avLst/>
              <a:gdLst>
                <a:gd name="connsiteX0" fmla="*/ 0 w 763632"/>
                <a:gd name="connsiteY0" fmla="*/ 44068 h 446853"/>
                <a:gd name="connsiteX1" fmla="*/ 33051 w 763632"/>
                <a:gd name="connsiteY1" fmla="*/ 242371 h 446853"/>
                <a:gd name="connsiteX2" fmla="*/ 154237 w 763632"/>
                <a:gd name="connsiteY2" fmla="*/ 407624 h 446853"/>
                <a:gd name="connsiteX3" fmla="*/ 440675 w 763632"/>
                <a:gd name="connsiteY3" fmla="*/ 429658 h 446853"/>
                <a:gd name="connsiteX4" fmla="*/ 649996 w 763632"/>
                <a:gd name="connsiteY4" fmla="*/ 418641 h 446853"/>
                <a:gd name="connsiteX5" fmla="*/ 760164 w 763632"/>
                <a:gd name="connsiteY5" fmla="*/ 99152 h 446853"/>
                <a:gd name="connsiteX6" fmla="*/ 738131 w 763632"/>
                <a:gd name="connsiteY6" fmla="*/ 0 h 446853"/>
                <a:gd name="connsiteX7" fmla="*/ 738131 w 763632"/>
                <a:gd name="connsiteY7" fmla="*/ 0 h 446853"/>
                <a:gd name="connsiteX0" fmla="*/ 0 w 763632"/>
                <a:gd name="connsiteY0" fmla="*/ 44068 h 458025"/>
                <a:gd name="connsiteX1" fmla="*/ 33051 w 763632"/>
                <a:gd name="connsiteY1" fmla="*/ 242371 h 458025"/>
                <a:gd name="connsiteX2" fmla="*/ 154237 w 763632"/>
                <a:gd name="connsiteY2" fmla="*/ 407624 h 458025"/>
                <a:gd name="connsiteX3" fmla="*/ 396608 w 763632"/>
                <a:gd name="connsiteY3" fmla="*/ 451692 h 458025"/>
                <a:gd name="connsiteX4" fmla="*/ 649996 w 763632"/>
                <a:gd name="connsiteY4" fmla="*/ 418641 h 458025"/>
                <a:gd name="connsiteX5" fmla="*/ 760164 w 763632"/>
                <a:gd name="connsiteY5" fmla="*/ 99152 h 458025"/>
                <a:gd name="connsiteX6" fmla="*/ 738131 w 763632"/>
                <a:gd name="connsiteY6" fmla="*/ 0 h 458025"/>
                <a:gd name="connsiteX7" fmla="*/ 738131 w 763632"/>
                <a:gd name="connsiteY7" fmla="*/ 0 h 458025"/>
                <a:gd name="connsiteX0" fmla="*/ 0 w 763632"/>
                <a:gd name="connsiteY0" fmla="*/ 44068 h 458025"/>
                <a:gd name="connsiteX1" fmla="*/ 33051 w 763632"/>
                <a:gd name="connsiteY1" fmla="*/ 242371 h 458025"/>
                <a:gd name="connsiteX2" fmla="*/ 154237 w 763632"/>
                <a:gd name="connsiteY2" fmla="*/ 407624 h 458025"/>
                <a:gd name="connsiteX3" fmla="*/ 396608 w 763632"/>
                <a:gd name="connsiteY3" fmla="*/ 451692 h 458025"/>
                <a:gd name="connsiteX4" fmla="*/ 649996 w 763632"/>
                <a:gd name="connsiteY4" fmla="*/ 418641 h 458025"/>
                <a:gd name="connsiteX5" fmla="*/ 760164 w 763632"/>
                <a:gd name="connsiteY5" fmla="*/ 99152 h 458025"/>
                <a:gd name="connsiteX6" fmla="*/ 738131 w 763632"/>
                <a:gd name="connsiteY6" fmla="*/ 0 h 458025"/>
                <a:gd name="connsiteX7" fmla="*/ 738131 w 763632"/>
                <a:gd name="connsiteY7" fmla="*/ 0 h 458025"/>
                <a:gd name="connsiteX0" fmla="*/ 0 w 753901"/>
                <a:gd name="connsiteY0" fmla="*/ 44068 h 453346"/>
                <a:gd name="connsiteX1" fmla="*/ 33051 w 753901"/>
                <a:gd name="connsiteY1" fmla="*/ 242371 h 453346"/>
                <a:gd name="connsiteX2" fmla="*/ 154237 w 753901"/>
                <a:gd name="connsiteY2" fmla="*/ 407624 h 453346"/>
                <a:gd name="connsiteX3" fmla="*/ 396608 w 753901"/>
                <a:gd name="connsiteY3" fmla="*/ 451692 h 453346"/>
                <a:gd name="connsiteX4" fmla="*/ 649996 w 753901"/>
                <a:gd name="connsiteY4" fmla="*/ 418641 h 453346"/>
                <a:gd name="connsiteX5" fmla="*/ 749147 w 753901"/>
                <a:gd name="connsiteY5" fmla="*/ 198303 h 453346"/>
                <a:gd name="connsiteX6" fmla="*/ 738131 w 753901"/>
                <a:gd name="connsiteY6" fmla="*/ 0 h 453346"/>
                <a:gd name="connsiteX7" fmla="*/ 738131 w 753901"/>
                <a:gd name="connsiteY7" fmla="*/ 0 h 453346"/>
                <a:gd name="connsiteX0" fmla="*/ 0 w 753152"/>
                <a:gd name="connsiteY0" fmla="*/ 44068 h 452296"/>
                <a:gd name="connsiteX1" fmla="*/ 33051 w 753152"/>
                <a:gd name="connsiteY1" fmla="*/ 242371 h 452296"/>
                <a:gd name="connsiteX2" fmla="*/ 154237 w 753152"/>
                <a:gd name="connsiteY2" fmla="*/ 407624 h 452296"/>
                <a:gd name="connsiteX3" fmla="*/ 396608 w 753152"/>
                <a:gd name="connsiteY3" fmla="*/ 451692 h 452296"/>
                <a:gd name="connsiteX4" fmla="*/ 661012 w 753152"/>
                <a:gd name="connsiteY4" fmla="*/ 385590 h 452296"/>
                <a:gd name="connsiteX5" fmla="*/ 749147 w 753152"/>
                <a:gd name="connsiteY5" fmla="*/ 198303 h 452296"/>
                <a:gd name="connsiteX6" fmla="*/ 738131 w 753152"/>
                <a:gd name="connsiteY6" fmla="*/ 0 h 452296"/>
                <a:gd name="connsiteX7" fmla="*/ 738131 w 753152"/>
                <a:gd name="connsiteY7" fmla="*/ 0 h 45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152" h="452296">
                  <a:moveTo>
                    <a:pt x="0" y="44068"/>
                  </a:moveTo>
                  <a:cubicBezTo>
                    <a:pt x="3672" y="112923"/>
                    <a:pt x="7345" y="181778"/>
                    <a:pt x="33051" y="242371"/>
                  </a:cubicBezTo>
                  <a:cubicBezTo>
                    <a:pt x="58757" y="302964"/>
                    <a:pt x="93644" y="372737"/>
                    <a:pt x="154237" y="407624"/>
                  </a:cubicBezTo>
                  <a:cubicBezTo>
                    <a:pt x="214830" y="442511"/>
                    <a:pt x="312146" y="455364"/>
                    <a:pt x="396608" y="451692"/>
                  </a:cubicBezTo>
                  <a:cubicBezTo>
                    <a:pt x="481070" y="448020"/>
                    <a:pt x="602256" y="427821"/>
                    <a:pt x="661012" y="385590"/>
                  </a:cubicBezTo>
                  <a:cubicBezTo>
                    <a:pt x="719768" y="343359"/>
                    <a:pt x="736294" y="262568"/>
                    <a:pt x="749147" y="198303"/>
                  </a:cubicBezTo>
                  <a:cubicBezTo>
                    <a:pt x="762000" y="134038"/>
                    <a:pt x="739967" y="33050"/>
                    <a:pt x="738131" y="0"/>
                  </a:cubicBezTo>
                  <a:lnTo>
                    <a:pt x="738131" y="0"/>
                  </a:ln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28" name="Group 27"/>
          <p:cNvGrpSpPr/>
          <p:nvPr/>
        </p:nvGrpSpPr>
        <p:grpSpPr>
          <a:xfrm>
            <a:off x="4876800" y="2146453"/>
            <a:ext cx="2876550" cy="2556754"/>
            <a:chOff x="4876800" y="2146453"/>
            <a:chExt cx="2876550" cy="2556754"/>
          </a:xfrm>
        </p:grpSpPr>
        <p:sp>
          <p:nvSpPr>
            <p:cNvPr id="26" name="Freeform 25"/>
            <p:cNvSpPr/>
            <p:nvPr/>
          </p:nvSpPr>
          <p:spPr>
            <a:xfrm>
              <a:off x="5993176" y="2148290"/>
              <a:ext cx="187287" cy="716096"/>
            </a:xfrm>
            <a:custGeom>
              <a:avLst/>
              <a:gdLst>
                <a:gd name="connsiteX0" fmla="*/ 0 w 187287"/>
                <a:gd name="connsiteY0" fmla="*/ 716096 h 716096"/>
                <a:gd name="connsiteX1" fmla="*/ 110169 w 187287"/>
                <a:gd name="connsiteY1" fmla="*/ 594911 h 716096"/>
                <a:gd name="connsiteX2" fmla="*/ 165253 w 187287"/>
                <a:gd name="connsiteY2" fmla="*/ 374573 h 716096"/>
                <a:gd name="connsiteX3" fmla="*/ 187287 w 187287"/>
                <a:gd name="connsiteY3" fmla="*/ 0 h 716096"/>
              </a:gdLst>
              <a:ahLst/>
              <a:cxnLst>
                <a:cxn ang="0">
                  <a:pos x="connsiteX0" y="connsiteY0"/>
                </a:cxn>
                <a:cxn ang="0">
                  <a:pos x="connsiteX1" y="connsiteY1"/>
                </a:cxn>
                <a:cxn ang="0">
                  <a:pos x="connsiteX2" y="connsiteY2"/>
                </a:cxn>
                <a:cxn ang="0">
                  <a:pos x="connsiteX3" y="connsiteY3"/>
                </a:cxn>
              </a:cxnLst>
              <a:rect l="l" t="t" r="r" b="b"/>
              <a:pathLst>
                <a:path w="187287" h="716096">
                  <a:moveTo>
                    <a:pt x="0" y="716096"/>
                  </a:moveTo>
                  <a:cubicBezTo>
                    <a:pt x="41313" y="683964"/>
                    <a:pt x="82627" y="651832"/>
                    <a:pt x="110169" y="594911"/>
                  </a:cubicBezTo>
                  <a:cubicBezTo>
                    <a:pt x="137711" y="537990"/>
                    <a:pt x="152400" y="473725"/>
                    <a:pt x="165253" y="374573"/>
                  </a:cubicBezTo>
                  <a:cubicBezTo>
                    <a:pt x="178106" y="275421"/>
                    <a:pt x="182696" y="137710"/>
                    <a:pt x="187287" y="0"/>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4876800" y="2333625"/>
              <a:ext cx="2876550" cy="1219200"/>
              <a:chOff x="828675" y="1771650"/>
              <a:chExt cx="2876550" cy="1219200"/>
            </a:xfrm>
          </p:grpSpPr>
          <p:cxnSp>
            <p:nvCxnSpPr>
              <p:cNvPr id="49" name="Straight Connector 48"/>
              <p:cNvCxnSpPr/>
              <p:nvPr/>
            </p:nvCxnSpPr>
            <p:spPr>
              <a:xfrm>
                <a:off x="828675" y="2990850"/>
                <a:ext cx="28765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1838325" y="2266950"/>
                <a:ext cx="161925" cy="161925"/>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486025" y="2266950"/>
                <a:ext cx="161925" cy="161925"/>
              </a:xfrm>
              <a:prstGeom prst="ellipse">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765109" y="1773142"/>
                <a:ext cx="319318" cy="369332"/>
              </a:xfrm>
              <a:prstGeom prst="rect">
                <a:avLst/>
              </a:prstGeom>
              <a:noFill/>
            </p:spPr>
            <p:txBody>
              <a:bodyPr wrap="none" rtlCol="0">
                <a:spAutoFit/>
              </a:bodyPr>
              <a:lstStyle/>
              <a:p>
                <a:r>
                  <a:rPr lang="en-US" dirty="0" smtClean="0"/>
                  <a:t>+</a:t>
                </a:r>
                <a:endParaRPr lang="en-US" dirty="0"/>
              </a:p>
            </p:txBody>
          </p:sp>
          <p:sp>
            <p:nvSpPr>
              <p:cNvPr id="53" name="TextBox 52"/>
              <p:cNvSpPr txBox="1"/>
              <p:nvPr/>
            </p:nvSpPr>
            <p:spPr>
              <a:xfrm>
                <a:off x="2400425" y="1771650"/>
                <a:ext cx="319318" cy="369332"/>
              </a:xfrm>
              <a:prstGeom prst="rect">
                <a:avLst/>
              </a:prstGeom>
              <a:noFill/>
            </p:spPr>
            <p:txBody>
              <a:bodyPr wrap="none" rtlCol="0">
                <a:spAutoFit/>
              </a:bodyPr>
              <a:lstStyle/>
              <a:p>
                <a:r>
                  <a:rPr lang="en-US" dirty="0" smtClean="0"/>
                  <a:t>+</a:t>
                </a:r>
                <a:endParaRPr lang="en-US" dirty="0"/>
              </a:p>
            </p:txBody>
          </p:sp>
        </p:grpSp>
        <p:sp>
          <p:nvSpPr>
            <p:cNvPr id="54" name="TextBox 53"/>
            <p:cNvSpPr txBox="1"/>
            <p:nvPr/>
          </p:nvSpPr>
          <p:spPr>
            <a:xfrm>
              <a:off x="5419725" y="3838575"/>
              <a:ext cx="1928733" cy="369332"/>
            </a:xfrm>
            <a:prstGeom prst="rect">
              <a:avLst/>
            </a:prstGeom>
            <a:noFill/>
          </p:spPr>
          <p:txBody>
            <a:bodyPr wrap="none" rtlCol="0">
              <a:spAutoFit/>
            </a:bodyPr>
            <a:lstStyle/>
            <a:p>
              <a:r>
                <a:rPr lang="en-US" dirty="0" smtClean="0"/>
                <a:t>Common mode</a:t>
              </a:r>
              <a:endParaRPr lang="en-US" dirty="0"/>
            </a:p>
          </p:txBody>
        </p:sp>
        <p:sp>
          <p:nvSpPr>
            <p:cNvPr id="55" name="TextBox 54"/>
            <p:cNvSpPr txBox="1"/>
            <p:nvPr/>
          </p:nvSpPr>
          <p:spPr>
            <a:xfrm>
              <a:off x="5686425" y="4333875"/>
              <a:ext cx="1351652" cy="369332"/>
            </a:xfrm>
            <a:prstGeom prst="rect">
              <a:avLst/>
            </a:prstGeom>
            <a:noFill/>
          </p:spPr>
          <p:txBody>
            <a:bodyPr wrap="none" rtlCol="0">
              <a:spAutoFit/>
            </a:bodyPr>
            <a:lstStyle/>
            <a:p>
              <a:r>
                <a:rPr lang="en-US" b="0" dirty="0" smtClean="0"/>
                <a:t>(undesired)</a:t>
              </a:r>
              <a:endParaRPr lang="en-US" b="0" dirty="0"/>
            </a:p>
          </p:txBody>
        </p:sp>
        <p:sp>
          <p:nvSpPr>
            <p:cNvPr id="17" name="Freeform 16"/>
            <p:cNvSpPr/>
            <p:nvPr/>
          </p:nvSpPr>
          <p:spPr>
            <a:xfrm>
              <a:off x="5472972" y="2919470"/>
              <a:ext cx="410036" cy="594910"/>
            </a:xfrm>
            <a:custGeom>
              <a:avLst/>
              <a:gdLst>
                <a:gd name="connsiteX0" fmla="*/ 417609 w 417609"/>
                <a:gd name="connsiteY0" fmla="*/ 0 h 638978"/>
                <a:gd name="connsiteX1" fmla="*/ 197272 w 417609"/>
                <a:gd name="connsiteY1" fmla="*/ 154236 h 638978"/>
                <a:gd name="connsiteX2" fmla="*/ 21002 w 417609"/>
                <a:gd name="connsiteY2" fmla="*/ 451691 h 638978"/>
                <a:gd name="connsiteX3" fmla="*/ 9985 w 417609"/>
                <a:gd name="connsiteY3" fmla="*/ 638978 h 638978"/>
                <a:gd name="connsiteX0" fmla="*/ 410036 w 410036"/>
                <a:gd name="connsiteY0" fmla="*/ 0 h 638978"/>
                <a:gd name="connsiteX1" fmla="*/ 189699 w 410036"/>
                <a:gd name="connsiteY1" fmla="*/ 154236 h 638978"/>
                <a:gd name="connsiteX2" fmla="*/ 46479 w 410036"/>
                <a:gd name="connsiteY2" fmla="*/ 374573 h 638978"/>
                <a:gd name="connsiteX3" fmla="*/ 2412 w 410036"/>
                <a:gd name="connsiteY3" fmla="*/ 638978 h 638978"/>
                <a:gd name="connsiteX0" fmla="*/ 410036 w 410036"/>
                <a:gd name="connsiteY0" fmla="*/ 0 h 594910"/>
                <a:gd name="connsiteX1" fmla="*/ 189699 w 410036"/>
                <a:gd name="connsiteY1" fmla="*/ 154236 h 594910"/>
                <a:gd name="connsiteX2" fmla="*/ 46479 w 410036"/>
                <a:gd name="connsiteY2" fmla="*/ 374573 h 594910"/>
                <a:gd name="connsiteX3" fmla="*/ 2412 w 410036"/>
                <a:gd name="connsiteY3" fmla="*/ 594910 h 594910"/>
              </a:gdLst>
              <a:ahLst/>
              <a:cxnLst>
                <a:cxn ang="0">
                  <a:pos x="connsiteX0" y="connsiteY0"/>
                </a:cxn>
                <a:cxn ang="0">
                  <a:pos x="connsiteX1" y="connsiteY1"/>
                </a:cxn>
                <a:cxn ang="0">
                  <a:pos x="connsiteX2" y="connsiteY2"/>
                </a:cxn>
                <a:cxn ang="0">
                  <a:pos x="connsiteX3" y="connsiteY3"/>
                </a:cxn>
              </a:cxnLst>
              <a:rect l="l" t="t" r="r" b="b"/>
              <a:pathLst>
                <a:path w="410036" h="594910">
                  <a:moveTo>
                    <a:pt x="410036" y="0"/>
                  </a:moveTo>
                  <a:cubicBezTo>
                    <a:pt x="332918" y="39477"/>
                    <a:pt x="250292" y="91807"/>
                    <a:pt x="189699" y="154236"/>
                  </a:cubicBezTo>
                  <a:cubicBezTo>
                    <a:pt x="129106" y="216665"/>
                    <a:pt x="77694" y="301127"/>
                    <a:pt x="46479" y="374573"/>
                  </a:cubicBezTo>
                  <a:cubicBezTo>
                    <a:pt x="15265" y="448019"/>
                    <a:pt x="-7687" y="541661"/>
                    <a:pt x="2412" y="594910"/>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flipH="1">
              <a:off x="6696075" y="2895982"/>
              <a:ext cx="410036" cy="594910"/>
            </a:xfrm>
            <a:custGeom>
              <a:avLst/>
              <a:gdLst>
                <a:gd name="connsiteX0" fmla="*/ 417609 w 417609"/>
                <a:gd name="connsiteY0" fmla="*/ 0 h 638978"/>
                <a:gd name="connsiteX1" fmla="*/ 197272 w 417609"/>
                <a:gd name="connsiteY1" fmla="*/ 154236 h 638978"/>
                <a:gd name="connsiteX2" fmla="*/ 21002 w 417609"/>
                <a:gd name="connsiteY2" fmla="*/ 451691 h 638978"/>
                <a:gd name="connsiteX3" fmla="*/ 9985 w 417609"/>
                <a:gd name="connsiteY3" fmla="*/ 638978 h 638978"/>
                <a:gd name="connsiteX0" fmla="*/ 410036 w 410036"/>
                <a:gd name="connsiteY0" fmla="*/ 0 h 638978"/>
                <a:gd name="connsiteX1" fmla="*/ 189699 w 410036"/>
                <a:gd name="connsiteY1" fmla="*/ 154236 h 638978"/>
                <a:gd name="connsiteX2" fmla="*/ 46479 w 410036"/>
                <a:gd name="connsiteY2" fmla="*/ 374573 h 638978"/>
                <a:gd name="connsiteX3" fmla="*/ 2412 w 410036"/>
                <a:gd name="connsiteY3" fmla="*/ 638978 h 638978"/>
                <a:gd name="connsiteX0" fmla="*/ 410036 w 410036"/>
                <a:gd name="connsiteY0" fmla="*/ 0 h 594910"/>
                <a:gd name="connsiteX1" fmla="*/ 189699 w 410036"/>
                <a:gd name="connsiteY1" fmla="*/ 154236 h 594910"/>
                <a:gd name="connsiteX2" fmla="*/ 46479 w 410036"/>
                <a:gd name="connsiteY2" fmla="*/ 374573 h 594910"/>
                <a:gd name="connsiteX3" fmla="*/ 2412 w 410036"/>
                <a:gd name="connsiteY3" fmla="*/ 594910 h 594910"/>
              </a:gdLst>
              <a:ahLst/>
              <a:cxnLst>
                <a:cxn ang="0">
                  <a:pos x="connsiteX0" y="connsiteY0"/>
                </a:cxn>
                <a:cxn ang="0">
                  <a:pos x="connsiteX1" y="connsiteY1"/>
                </a:cxn>
                <a:cxn ang="0">
                  <a:pos x="connsiteX2" y="connsiteY2"/>
                </a:cxn>
                <a:cxn ang="0">
                  <a:pos x="connsiteX3" y="connsiteY3"/>
                </a:cxn>
              </a:cxnLst>
              <a:rect l="l" t="t" r="r" b="b"/>
              <a:pathLst>
                <a:path w="410036" h="594910">
                  <a:moveTo>
                    <a:pt x="410036" y="0"/>
                  </a:moveTo>
                  <a:cubicBezTo>
                    <a:pt x="332918" y="39477"/>
                    <a:pt x="250292" y="91807"/>
                    <a:pt x="189699" y="154236"/>
                  </a:cubicBezTo>
                  <a:cubicBezTo>
                    <a:pt x="129106" y="216665"/>
                    <a:pt x="77694" y="301127"/>
                    <a:pt x="46479" y="374573"/>
                  </a:cubicBezTo>
                  <a:cubicBezTo>
                    <a:pt x="15265" y="448019"/>
                    <a:pt x="-7687" y="541661"/>
                    <a:pt x="2412" y="594910"/>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968607" y="2577947"/>
              <a:ext cx="925417" cy="264405"/>
            </a:xfrm>
            <a:custGeom>
              <a:avLst/>
              <a:gdLst>
                <a:gd name="connsiteX0" fmla="*/ 925417 w 925417"/>
                <a:gd name="connsiteY0" fmla="*/ 264405 h 264405"/>
                <a:gd name="connsiteX1" fmla="*/ 738130 w 925417"/>
                <a:gd name="connsiteY1" fmla="*/ 132202 h 264405"/>
                <a:gd name="connsiteX2" fmla="*/ 451692 w 925417"/>
                <a:gd name="connsiteY2" fmla="*/ 55084 h 264405"/>
                <a:gd name="connsiteX3" fmla="*/ 0 w 925417"/>
                <a:gd name="connsiteY3" fmla="*/ 0 h 264405"/>
                <a:gd name="connsiteX4" fmla="*/ 0 w 925417"/>
                <a:gd name="connsiteY4" fmla="*/ 0 h 264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417" h="264405">
                  <a:moveTo>
                    <a:pt x="925417" y="264405"/>
                  </a:moveTo>
                  <a:cubicBezTo>
                    <a:pt x="871250" y="215747"/>
                    <a:pt x="817084" y="167089"/>
                    <a:pt x="738130" y="132202"/>
                  </a:cubicBezTo>
                  <a:cubicBezTo>
                    <a:pt x="659176" y="97315"/>
                    <a:pt x="574714" y="77118"/>
                    <a:pt x="451692" y="55084"/>
                  </a:cubicBezTo>
                  <a:cubicBezTo>
                    <a:pt x="328670" y="33050"/>
                    <a:pt x="0" y="0"/>
                    <a:pt x="0" y="0"/>
                  </a:cubicBezTo>
                  <a:lnTo>
                    <a:pt x="0" y="0"/>
                  </a:ln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flipH="1">
              <a:off x="6666077" y="2554077"/>
              <a:ext cx="925417" cy="264405"/>
            </a:xfrm>
            <a:custGeom>
              <a:avLst/>
              <a:gdLst>
                <a:gd name="connsiteX0" fmla="*/ 925417 w 925417"/>
                <a:gd name="connsiteY0" fmla="*/ 264405 h 264405"/>
                <a:gd name="connsiteX1" fmla="*/ 738130 w 925417"/>
                <a:gd name="connsiteY1" fmla="*/ 132202 h 264405"/>
                <a:gd name="connsiteX2" fmla="*/ 451692 w 925417"/>
                <a:gd name="connsiteY2" fmla="*/ 55084 h 264405"/>
                <a:gd name="connsiteX3" fmla="*/ 0 w 925417"/>
                <a:gd name="connsiteY3" fmla="*/ 0 h 264405"/>
                <a:gd name="connsiteX4" fmla="*/ 0 w 925417"/>
                <a:gd name="connsiteY4" fmla="*/ 0 h 264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417" h="264405">
                  <a:moveTo>
                    <a:pt x="925417" y="264405"/>
                  </a:moveTo>
                  <a:cubicBezTo>
                    <a:pt x="871250" y="215747"/>
                    <a:pt x="817084" y="167089"/>
                    <a:pt x="738130" y="132202"/>
                  </a:cubicBezTo>
                  <a:cubicBezTo>
                    <a:pt x="659176" y="97315"/>
                    <a:pt x="574714" y="77118"/>
                    <a:pt x="451692" y="55084"/>
                  </a:cubicBezTo>
                  <a:cubicBezTo>
                    <a:pt x="328670" y="33050"/>
                    <a:pt x="0" y="0"/>
                    <a:pt x="0" y="0"/>
                  </a:cubicBezTo>
                  <a:lnTo>
                    <a:pt x="0" y="0"/>
                  </a:ln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6004193" y="2941504"/>
              <a:ext cx="156356" cy="572877"/>
            </a:xfrm>
            <a:custGeom>
              <a:avLst/>
              <a:gdLst>
                <a:gd name="connsiteX0" fmla="*/ 0 w 156356"/>
                <a:gd name="connsiteY0" fmla="*/ 0 h 572877"/>
                <a:gd name="connsiteX1" fmla="*/ 88135 w 156356"/>
                <a:gd name="connsiteY1" fmla="*/ 110168 h 572877"/>
                <a:gd name="connsiteX2" fmla="*/ 132202 w 156356"/>
                <a:gd name="connsiteY2" fmla="*/ 297455 h 572877"/>
                <a:gd name="connsiteX3" fmla="*/ 154236 w 156356"/>
                <a:gd name="connsiteY3" fmla="*/ 451691 h 572877"/>
                <a:gd name="connsiteX4" fmla="*/ 154236 w 156356"/>
                <a:gd name="connsiteY4" fmla="*/ 572877 h 572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56" h="572877">
                  <a:moveTo>
                    <a:pt x="0" y="0"/>
                  </a:moveTo>
                  <a:cubicBezTo>
                    <a:pt x="33050" y="30296"/>
                    <a:pt x="66101" y="60592"/>
                    <a:pt x="88135" y="110168"/>
                  </a:cubicBezTo>
                  <a:cubicBezTo>
                    <a:pt x="110169" y="159744"/>
                    <a:pt x="121185" y="240535"/>
                    <a:pt x="132202" y="297455"/>
                  </a:cubicBezTo>
                  <a:cubicBezTo>
                    <a:pt x="143219" y="354375"/>
                    <a:pt x="150564" y="405787"/>
                    <a:pt x="154236" y="451691"/>
                  </a:cubicBezTo>
                  <a:cubicBezTo>
                    <a:pt x="157908" y="497595"/>
                    <a:pt x="156072" y="535236"/>
                    <a:pt x="154236" y="572877"/>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flipH="1">
              <a:off x="6396500" y="2940049"/>
              <a:ext cx="156356" cy="572877"/>
            </a:xfrm>
            <a:custGeom>
              <a:avLst/>
              <a:gdLst>
                <a:gd name="connsiteX0" fmla="*/ 0 w 156356"/>
                <a:gd name="connsiteY0" fmla="*/ 0 h 572877"/>
                <a:gd name="connsiteX1" fmla="*/ 88135 w 156356"/>
                <a:gd name="connsiteY1" fmla="*/ 110168 h 572877"/>
                <a:gd name="connsiteX2" fmla="*/ 132202 w 156356"/>
                <a:gd name="connsiteY2" fmla="*/ 297455 h 572877"/>
                <a:gd name="connsiteX3" fmla="*/ 154236 w 156356"/>
                <a:gd name="connsiteY3" fmla="*/ 451691 h 572877"/>
                <a:gd name="connsiteX4" fmla="*/ 154236 w 156356"/>
                <a:gd name="connsiteY4" fmla="*/ 572877 h 572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56" h="572877">
                  <a:moveTo>
                    <a:pt x="0" y="0"/>
                  </a:moveTo>
                  <a:cubicBezTo>
                    <a:pt x="33050" y="30296"/>
                    <a:pt x="66101" y="60592"/>
                    <a:pt x="88135" y="110168"/>
                  </a:cubicBezTo>
                  <a:cubicBezTo>
                    <a:pt x="110169" y="159744"/>
                    <a:pt x="121185" y="240535"/>
                    <a:pt x="132202" y="297455"/>
                  </a:cubicBezTo>
                  <a:cubicBezTo>
                    <a:pt x="143219" y="354375"/>
                    <a:pt x="150564" y="405787"/>
                    <a:pt x="154236" y="451691"/>
                  </a:cubicBezTo>
                  <a:cubicBezTo>
                    <a:pt x="157908" y="497595"/>
                    <a:pt x="156072" y="535236"/>
                    <a:pt x="154236" y="572877"/>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935557" y="2857843"/>
              <a:ext cx="947450" cy="226880"/>
            </a:xfrm>
            <a:custGeom>
              <a:avLst/>
              <a:gdLst>
                <a:gd name="connsiteX0" fmla="*/ 947450 w 947450"/>
                <a:gd name="connsiteY0" fmla="*/ 17559 h 226880"/>
                <a:gd name="connsiteX1" fmla="*/ 627961 w 947450"/>
                <a:gd name="connsiteY1" fmla="*/ 6543 h 226880"/>
                <a:gd name="connsiteX2" fmla="*/ 209320 w 947450"/>
                <a:gd name="connsiteY2" fmla="*/ 105694 h 226880"/>
                <a:gd name="connsiteX3" fmla="*/ 0 w 947450"/>
                <a:gd name="connsiteY3" fmla="*/ 226880 h 226880"/>
                <a:gd name="connsiteX4" fmla="*/ 0 w 947450"/>
                <a:gd name="connsiteY4" fmla="*/ 226880 h 22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450" h="226880">
                  <a:moveTo>
                    <a:pt x="947450" y="17559"/>
                  </a:moveTo>
                  <a:cubicBezTo>
                    <a:pt x="849216" y="4706"/>
                    <a:pt x="750983" y="-8146"/>
                    <a:pt x="627961" y="6543"/>
                  </a:cubicBezTo>
                  <a:cubicBezTo>
                    <a:pt x="504939" y="21232"/>
                    <a:pt x="313980" y="68971"/>
                    <a:pt x="209320" y="105694"/>
                  </a:cubicBezTo>
                  <a:cubicBezTo>
                    <a:pt x="104660" y="142417"/>
                    <a:pt x="0" y="226880"/>
                    <a:pt x="0" y="226880"/>
                  </a:cubicBezTo>
                  <a:lnTo>
                    <a:pt x="0" y="226880"/>
                  </a:ln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flipH="1">
              <a:off x="6674215" y="2844127"/>
              <a:ext cx="947450" cy="226880"/>
            </a:xfrm>
            <a:custGeom>
              <a:avLst/>
              <a:gdLst>
                <a:gd name="connsiteX0" fmla="*/ 947450 w 947450"/>
                <a:gd name="connsiteY0" fmla="*/ 17559 h 226880"/>
                <a:gd name="connsiteX1" fmla="*/ 627961 w 947450"/>
                <a:gd name="connsiteY1" fmla="*/ 6543 h 226880"/>
                <a:gd name="connsiteX2" fmla="*/ 209320 w 947450"/>
                <a:gd name="connsiteY2" fmla="*/ 105694 h 226880"/>
                <a:gd name="connsiteX3" fmla="*/ 0 w 947450"/>
                <a:gd name="connsiteY3" fmla="*/ 226880 h 226880"/>
                <a:gd name="connsiteX4" fmla="*/ 0 w 947450"/>
                <a:gd name="connsiteY4" fmla="*/ 226880 h 226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450" h="226880">
                  <a:moveTo>
                    <a:pt x="947450" y="17559"/>
                  </a:moveTo>
                  <a:cubicBezTo>
                    <a:pt x="849216" y="4706"/>
                    <a:pt x="750983" y="-8146"/>
                    <a:pt x="627961" y="6543"/>
                  </a:cubicBezTo>
                  <a:cubicBezTo>
                    <a:pt x="504939" y="21232"/>
                    <a:pt x="313980" y="68971"/>
                    <a:pt x="209320" y="105694"/>
                  </a:cubicBezTo>
                  <a:cubicBezTo>
                    <a:pt x="104660" y="142417"/>
                    <a:pt x="0" y="226880"/>
                    <a:pt x="0" y="226880"/>
                  </a:cubicBezTo>
                  <a:lnTo>
                    <a:pt x="0" y="226880"/>
                  </a:ln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flipH="1">
              <a:off x="6365916" y="2146453"/>
              <a:ext cx="187287" cy="716096"/>
            </a:xfrm>
            <a:custGeom>
              <a:avLst/>
              <a:gdLst>
                <a:gd name="connsiteX0" fmla="*/ 0 w 187287"/>
                <a:gd name="connsiteY0" fmla="*/ 716096 h 716096"/>
                <a:gd name="connsiteX1" fmla="*/ 110169 w 187287"/>
                <a:gd name="connsiteY1" fmla="*/ 594911 h 716096"/>
                <a:gd name="connsiteX2" fmla="*/ 165253 w 187287"/>
                <a:gd name="connsiteY2" fmla="*/ 374573 h 716096"/>
                <a:gd name="connsiteX3" fmla="*/ 187287 w 187287"/>
                <a:gd name="connsiteY3" fmla="*/ 0 h 716096"/>
              </a:gdLst>
              <a:ahLst/>
              <a:cxnLst>
                <a:cxn ang="0">
                  <a:pos x="connsiteX0" y="connsiteY0"/>
                </a:cxn>
                <a:cxn ang="0">
                  <a:pos x="connsiteX1" y="connsiteY1"/>
                </a:cxn>
                <a:cxn ang="0">
                  <a:pos x="connsiteX2" y="connsiteY2"/>
                </a:cxn>
                <a:cxn ang="0">
                  <a:pos x="connsiteX3" y="connsiteY3"/>
                </a:cxn>
              </a:cxnLst>
              <a:rect l="l" t="t" r="r" b="b"/>
              <a:pathLst>
                <a:path w="187287" h="716096">
                  <a:moveTo>
                    <a:pt x="0" y="716096"/>
                  </a:moveTo>
                  <a:cubicBezTo>
                    <a:pt x="41313" y="683964"/>
                    <a:pt x="82627" y="651832"/>
                    <a:pt x="110169" y="594911"/>
                  </a:cubicBezTo>
                  <a:cubicBezTo>
                    <a:pt x="137711" y="537990"/>
                    <a:pt x="152400" y="473725"/>
                    <a:pt x="165253" y="374573"/>
                  </a:cubicBezTo>
                  <a:cubicBezTo>
                    <a:pt x="178106" y="275421"/>
                    <a:pt x="182696" y="137710"/>
                    <a:pt x="187287" y="0"/>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5530467" y="2203373"/>
              <a:ext cx="407625" cy="605928"/>
            </a:xfrm>
            <a:custGeom>
              <a:avLst/>
              <a:gdLst>
                <a:gd name="connsiteX0" fmla="*/ 407625 w 407625"/>
                <a:gd name="connsiteY0" fmla="*/ 605928 h 605928"/>
                <a:gd name="connsiteX1" fmla="*/ 352540 w 407625"/>
                <a:gd name="connsiteY1" fmla="*/ 341523 h 605928"/>
                <a:gd name="connsiteX2" fmla="*/ 132203 w 407625"/>
                <a:gd name="connsiteY2" fmla="*/ 66102 h 605928"/>
                <a:gd name="connsiteX3" fmla="*/ 0 w 407625"/>
                <a:gd name="connsiteY3" fmla="*/ 0 h 605928"/>
              </a:gdLst>
              <a:ahLst/>
              <a:cxnLst>
                <a:cxn ang="0">
                  <a:pos x="connsiteX0" y="connsiteY0"/>
                </a:cxn>
                <a:cxn ang="0">
                  <a:pos x="connsiteX1" y="connsiteY1"/>
                </a:cxn>
                <a:cxn ang="0">
                  <a:pos x="connsiteX2" y="connsiteY2"/>
                </a:cxn>
                <a:cxn ang="0">
                  <a:pos x="connsiteX3" y="connsiteY3"/>
                </a:cxn>
              </a:cxnLst>
              <a:rect l="l" t="t" r="r" b="b"/>
              <a:pathLst>
                <a:path w="407625" h="605928">
                  <a:moveTo>
                    <a:pt x="407625" y="605928"/>
                  </a:moveTo>
                  <a:cubicBezTo>
                    <a:pt x="403034" y="518711"/>
                    <a:pt x="398444" y="431494"/>
                    <a:pt x="352540" y="341523"/>
                  </a:cubicBezTo>
                  <a:cubicBezTo>
                    <a:pt x="306636" y="251552"/>
                    <a:pt x="190960" y="123022"/>
                    <a:pt x="132203" y="66102"/>
                  </a:cubicBezTo>
                  <a:cubicBezTo>
                    <a:pt x="73446" y="9182"/>
                    <a:pt x="36723" y="4591"/>
                    <a:pt x="0" y="0"/>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flipH="1">
              <a:off x="6615112" y="2200918"/>
              <a:ext cx="407625" cy="605928"/>
            </a:xfrm>
            <a:custGeom>
              <a:avLst/>
              <a:gdLst>
                <a:gd name="connsiteX0" fmla="*/ 407625 w 407625"/>
                <a:gd name="connsiteY0" fmla="*/ 605928 h 605928"/>
                <a:gd name="connsiteX1" fmla="*/ 352540 w 407625"/>
                <a:gd name="connsiteY1" fmla="*/ 341523 h 605928"/>
                <a:gd name="connsiteX2" fmla="*/ 132203 w 407625"/>
                <a:gd name="connsiteY2" fmla="*/ 66102 h 605928"/>
                <a:gd name="connsiteX3" fmla="*/ 0 w 407625"/>
                <a:gd name="connsiteY3" fmla="*/ 0 h 605928"/>
              </a:gdLst>
              <a:ahLst/>
              <a:cxnLst>
                <a:cxn ang="0">
                  <a:pos x="connsiteX0" y="connsiteY0"/>
                </a:cxn>
                <a:cxn ang="0">
                  <a:pos x="connsiteX1" y="connsiteY1"/>
                </a:cxn>
                <a:cxn ang="0">
                  <a:pos x="connsiteX2" y="connsiteY2"/>
                </a:cxn>
                <a:cxn ang="0">
                  <a:pos x="connsiteX3" y="connsiteY3"/>
                </a:cxn>
              </a:cxnLst>
              <a:rect l="l" t="t" r="r" b="b"/>
              <a:pathLst>
                <a:path w="407625" h="605928">
                  <a:moveTo>
                    <a:pt x="407625" y="605928"/>
                  </a:moveTo>
                  <a:cubicBezTo>
                    <a:pt x="403034" y="518711"/>
                    <a:pt x="398444" y="431494"/>
                    <a:pt x="352540" y="341523"/>
                  </a:cubicBezTo>
                  <a:cubicBezTo>
                    <a:pt x="306636" y="251552"/>
                    <a:pt x="190960" y="123022"/>
                    <a:pt x="132203" y="66102"/>
                  </a:cubicBezTo>
                  <a:cubicBezTo>
                    <a:pt x="73446" y="9182"/>
                    <a:pt x="36723" y="4591"/>
                    <a:pt x="0" y="0"/>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(cont.)</a:t>
            </a:r>
            <a:endParaRPr lang="en-US" sz="2800" b="0" dirty="0">
              <a:solidFill>
                <a:srgbClr val="FF9933"/>
              </a:solidFill>
              <a:effectLst>
                <a:outerShdw blurRad="38100" dist="38100" dir="2700000" algn="tl">
                  <a:srgbClr val="C0C0C0"/>
                </a:outerShdw>
              </a:effectLst>
              <a:latin typeface="Arial" pitchFamily="34" charset="0"/>
            </a:endParaRPr>
          </a:p>
        </p:txBody>
      </p:sp>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7</a:t>
            </a:fld>
            <a:endParaRPr lang="en-US"/>
          </a:p>
        </p:txBody>
      </p:sp>
      <p:grpSp>
        <p:nvGrpSpPr>
          <p:cNvPr id="31" name="Group 30"/>
          <p:cNvGrpSpPr/>
          <p:nvPr/>
        </p:nvGrpSpPr>
        <p:grpSpPr>
          <a:xfrm>
            <a:off x="736979" y="873457"/>
            <a:ext cx="7410734" cy="2552131"/>
            <a:chOff x="736979" y="873457"/>
            <a:chExt cx="7410734" cy="2552131"/>
          </a:xfrm>
        </p:grpSpPr>
        <p:sp>
          <p:nvSpPr>
            <p:cNvPr id="25" name="Rectangle 24"/>
            <p:cNvSpPr/>
            <p:nvPr/>
          </p:nvSpPr>
          <p:spPr>
            <a:xfrm>
              <a:off x="736979" y="873457"/>
              <a:ext cx="7410734" cy="25521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an 22"/>
            <p:cNvSpPr/>
            <p:nvPr/>
          </p:nvSpPr>
          <p:spPr>
            <a:xfrm rot="5400000">
              <a:off x="4080680" y="-491318"/>
              <a:ext cx="163774" cy="4749421"/>
            </a:xfrm>
            <a:prstGeom prst="ca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23"/>
            <p:cNvSpPr/>
            <p:nvPr/>
          </p:nvSpPr>
          <p:spPr>
            <a:xfrm rot="5400000">
              <a:off x="4082955" y="111460"/>
              <a:ext cx="163774" cy="4749421"/>
            </a:xfrm>
            <a:prstGeom prst="ca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277970" y="2879677"/>
              <a:ext cx="869149" cy="338554"/>
            </a:xfrm>
            <a:prstGeom prst="rect">
              <a:avLst/>
            </a:prstGeom>
            <a:noFill/>
          </p:spPr>
          <p:txBody>
            <a:bodyPr wrap="none" rtlCol="0">
              <a:spAutoFit/>
            </a:bodyPr>
            <a:lstStyle/>
            <a:p>
              <a:r>
                <a:rPr lang="en-US" sz="1600" b="0" dirty="0" smtClean="0"/>
                <a:t>Ground</a:t>
              </a:r>
              <a:endParaRPr lang="en-US" sz="1600" b="0" dirty="0"/>
            </a:p>
          </p:txBody>
        </p:sp>
        <p:cxnSp>
          <p:nvCxnSpPr>
            <p:cNvPr id="28" name="Straight Arrow Connector 27"/>
            <p:cNvCxnSpPr/>
            <p:nvPr/>
          </p:nvCxnSpPr>
          <p:spPr>
            <a:xfrm>
              <a:off x="3944202" y="1883391"/>
              <a:ext cx="627797" cy="0"/>
            </a:xfrm>
            <a:prstGeom prst="straightConnector1">
              <a:avLst/>
            </a:prstGeom>
            <a:ln w="28575">
              <a:solidFill>
                <a:srgbClr val="0000FF"/>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932828" y="2486167"/>
              <a:ext cx="627797" cy="0"/>
            </a:xfrm>
            <a:prstGeom prst="straightConnector1">
              <a:avLst/>
            </a:prstGeom>
            <a:ln w="28575">
              <a:solidFill>
                <a:srgbClr val="0000FF"/>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476816" y="1132764"/>
              <a:ext cx="5455341" cy="369332"/>
            </a:xfrm>
            <a:prstGeom prst="rect">
              <a:avLst/>
            </a:prstGeom>
            <a:noFill/>
          </p:spPr>
          <p:txBody>
            <a:bodyPr wrap="none" rtlCol="0">
              <a:spAutoFit/>
            </a:bodyPr>
            <a:lstStyle/>
            <a:p>
              <a:pPr algn="ctr"/>
              <a:r>
                <a:rPr lang="en-US" dirty="0" smtClean="0"/>
                <a:t>Differential mode: </a:t>
              </a:r>
              <a:r>
                <a:rPr lang="en-US" b="0" dirty="0" smtClean="0"/>
                <a:t>currents are equal and opposite</a:t>
              </a:r>
              <a:endParaRPr lang="en-US" b="0" dirty="0"/>
            </a:p>
          </p:txBody>
        </p:sp>
      </p:grpSp>
      <p:grpSp>
        <p:nvGrpSpPr>
          <p:cNvPr id="32" name="Group 31"/>
          <p:cNvGrpSpPr/>
          <p:nvPr/>
        </p:nvGrpSpPr>
        <p:grpSpPr>
          <a:xfrm>
            <a:off x="780196" y="3828197"/>
            <a:ext cx="7410734" cy="2552131"/>
            <a:chOff x="736979" y="873457"/>
            <a:chExt cx="7410734" cy="2552131"/>
          </a:xfrm>
        </p:grpSpPr>
        <p:sp>
          <p:nvSpPr>
            <p:cNvPr id="33" name="Rectangle 32"/>
            <p:cNvSpPr/>
            <p:nvPr/>
          </p:nvSpPr>
          <p:spPr>
            <a:xfrm>
              <a:off x="736979" y="873457"/>
              <a:ext cx="7410734" cy="25521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an 33"/>
            <p:cNvSpPr/>
            <p:nvPr/>
          </p:nvSpPr>
          <p:spPr>
            <a:xfrm rot="5400000">
              <a:off x="4080680" y="-491318"/>
              <a:ext cx="163774" cy="4749421"/>
            </a:xfrm>
            <a:prstGeom prst="ca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an 34"/>
            <p:cNvSpPr/>
            <p:nvPr/>
          </p:nvSpPr>
          <p:spPr>
            <a:xfrm rot="5400000">
              <a:off x="4082955" y="111460"/>
              <a:ext cx="163774" cy="4749421"/>
            </a:xfrm>
            <a:prstGeom prst="ca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277970" y="2879677"/>
              <a:ext cx="869149" cy="338554"/>
            </a:xfrm>
            <a:prstGeom prst="rect">
              <a:avLst/>
            </a:prstGeom>
            <a:noFill/>
          </p:spPr>
          <p:txBody>
            <a:bodyPr wrap="none" rtlCol="0">
              <a:spAutoFit/>
            </a:bodyPr>
            <a:lstStyle/>
            <a:p>
              <a:r>
                <a:rPr lang="en-US" sz="1600" b="0" dirty="0" smtClean="0"/>
                <a:t>Ground</a:t>
              </a:r>
              <a:endParaRPr lang="en-US" sz="1600" b="0" dirty="0"/>
            </a:p>
          </p:txBody>
        </p:sp>
        <p:cxnSp>
          <p:nvCxnSpPr>
            <p:cNvPr id="38" name="Straight Arrow Connector 37"/>
            <p:cNvCxnSpPr/>
            <p:nvPr/>
          </p:nvCxnSpPr>
          <p:spPr>
            <a:xfrm>
              <a:off x="3944202" y="1883391"/>
              <a:ext cx="627797" cy="0"/>
            </a:xfrm>
            <a:prstGeom prst="straightConnector1">
              <a:avLst/>
            </a:prstGeom>
            <a:ln w="28575">
              <a:solidFill>
                <a:srgbClr val="0000FF"/>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987420" y="2486167"/>
              <a:ext cx="627797" cy="0"/>
            </a:xfrm>
            <a:prstGeom prst="straightConnector1">
              <a:avLst/>
            </a:prstGeom>
            <a:ln w="28575">
              <a:solidFill>
                <a:srgbClr val="0000FF"/>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66457" y="1132764"/>
              <a:ext cx="6276078" cy="369332"/>
            </a:xfrm>
            <a:prstGeom prst="rect">
              <a:avLst/>
            </a:prstGeom>
            <a:noFill/>
          </p:spPr>
          <p:txBody>
            <a:bodyPr wrap="none" rtlCol="0">
              <a:spAutoFit/>
            </a:bodyPr>
            <a:lstStyle/>
            <a:p>
              <a:pPr algn="ctr"/>
              <a:r>
                <a:rPr lang="en-US" dirty="0" smtClean="0"/>
                <a:t>Common mode: </a:t>
              </a:r>
              <a:r>
                <a:rPr lang="en-US" b="0" dirty="0" smtClean="0"/>
                <a:t>a net current flows on the two conductors</a:t>
              </a:r>
              <a:endParaRPr lang="en-US" b="0" dirty="0"/>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(cont.)</a:t>
            </a:r>
            <a:endParaRPr lang="en-US" sz="2800" b="0" dirty="0">
              <a:solidFill>
                <a:srgbClr val="FF9933"/>
              </a:solidFill>
              <a:effectLst>
                <a:outerShdw blurRad="38100" dist="38100" dir="2700000" algn="tl">
                  <a:srgbClr val="C0C0C0"/>
                </a:outerShdw>
              </a:effectLst>
              <a:latin typeface="Arial" pitchFamily="34" charset="0"/>
            </a:endParaRPr>
          </a:p>
        </p:txBody>
      </p:sp>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8</a:t>
            </a:fld>
            <a:endParaRPr lang="en-US"/>
          </a:p>
        </p:txBody>
      </p:sp>
      <p:sp>
        <p:nvSpPr>
          <p:cNvPr id="46" name="TextBox 45"/>
          <p:cNvSpPr txBox="1"/>
          <p:nvPr/>
        </p:nvSpPr>
        <p:spPr>
          <a:xfrm>
            <a:off x="1352550" y="3295650"/>
            <a:ext cx="2069797" cy="369332"/>
          </a:xfrm>
          <a:prstGeom prst="rect">
            <a:avLst/>
          </a:prstGeom>
          <a:noFill/>
        </p:spPr>
        <p:txBody>
          <a:bodyPr wrap="none" rtlCol="0">
            <a:spAutoFit/>
          </a:bodyPr>
          <a:lstStyle/>
          <a:p>
            <a:r>
              <a:rPr lang="en-US" dirty="0" smtClean="0"/>
              <a:t>Differential mode</a:t>
            </a:r>
            <a:endParaRPr lang="en-US" dirty="0"/>
          </a:p>
        </p:txBody>
      </p:sp>
      <p:sp>
        <p:nvSpPr>
          <p:cNvPr id="47" name="TextBox 46"/>
          <p:cNvSpPr txBox="1"/>
          <p:nvPr/>
        </p:nvSpPr>
        <p:spPr>
          <a:xfrm>
            <a:off x="1809750" y="3790950"/>
            <a:ext cx="1095172" cy="369332"/>
          </a:xfrm>
          <a:prstGeom prst="rect">
            <a:avLst/>
          </a:prstGeom>
          <a:noFill/>
        </p:spPr>
        <p:txBody>
          <a:bodyPr wrap="none" rtlCol="0">
            <a:spAutoFit/>
          </a:bodyPr>
          <a:lstStyle/>
          <a:p>
            <a:r>
              <a:rPr lang="en-US" b="0" dirty="0" smtClean="0"/>
              <a:t>(desired)</a:t>
            </a:r>
            <a:endParaRPr lang="en-US" b="0" dirty="0"/>
          </a:p>
        </p:txBody>
      </p:sp>
      <p:sp>
        <p:nvSpPr>
          <p:cNvPr id="54" name="TextBox 53"/>
          <p:cNvSpPr txBox="1"/>
          <p:nvPr/>
        </p:nvSpPr>
        <p:spPr>
          <a:xfrm>
            <a:off x="5419725" y="3305175"/>
            <a:ext cx="1928733" cy="369332"/>
          </a:xfrm>
          <a:prstGeom prst="rect">
            <a:avLst/>
          </a:prstGeom>
          <a:noFill/>
        </p:spPr>
        <p:txBody>
          <a:bodyPr wrap="none" rtlCol="0">
            <a:spAutoFit/>
          </a:bodyPr>
          <a:lstStyle/>
          <a:p>
            <a:r>
              <a:rPr lang="en-US" dirty="0" smtClean="0"/>
              <a:t>Common mode</a:t>
            </a:r>
            <a:endParaRPr lang="en-US" dirty="0"/>
          </a:p>
        </p:txBody>
      </p:sp>
      <p:sp>
        <p:nvSpPr>
          <p:cNvPr id="55" name="TextBox 54"/>
          <p:cNvSpPr txBox="1"/>
          <p:nvPr/>
        </p:nvSpPr>
        <p:spPr>
          <a:xfrm>
            <a:off x="5686425" y="3800475"/>
            <a:ext cx="1351652" cy="369332"/>
          </a:xfrm>
          <a:prstGeom prst="rect">
            <a:avLst/>
          </a:prstGeom>
          <a:noFill/>
        </p:spPr>
        <p:txBody>
          <a:bodyPr wrap="none" rtlCol="0">
            <a:spAutoFit/>
          </a:bodyPr>
          <a:lstStyle/>
          <a:p>
            <a:r>
              <a:rPr lang="en-US" b="0" dirty="0" smtClean="0"/>
              <a:t>(undesired)</a:t>
            </a:r>
            <a:endParaRPr lang="en-US" b="0" dirty="0"/>
          </a:p>
        </p:txBody>
      </p:sp>
      <p:sp>
        <p:nvSpPr>
          <p:cNvPr id="56" name="TextBox 55"/>
          <p:cNvSpPr txBox="1"/>
          <p:nvPr/>
        </p:nvSpPr>
        <p:spPr>
          <a:xfrm>
            <a:off x="701267" y="4962525"/>
            <a:ext cx="7618432" cy="369332"/>
          </a:xfrm>
          <a:prstGeom prst="rect">
            <a:avLst/>
          </a:prstGeom>
          <a:noFill/>
        </p:spPr>
        <p:txBody>
          <a:bodyPr wrap="none" rtlCol="0">
            <a:spAutoFit/>
          </a:bodyPr>
          <a:lstStyle/>
          <a:p>
            <a:pPr algn="ctr"/>
            <a:r>
              <a:rPr lang="en-US" b="0" dirty="0" smtClean="0">
                <a:solidFill>
                  <a:srgbClr val="0000FF"/>
                </a:solidFill>
              </a:rPr>
              <a:t>The differential and common modes are shown for a coax over ground.</a:t>
            </a:r>
            <a:endParaRPr lang="en-US" b="0" dirty="0">
              <a:solidFill>
                <a:srgbClr val="0000FF"/>
              </a:solidFill>
            </a:endParaRPr>
          </a:p>
        </p:txBody>
      </p:sp>
      <p:grpSp>
        <p:nvGrpSpPr>
          <p:cNvPr id="62" name="Group 61"/>
          <p:cNvGrpSpPr/>
          <p:nvPr/>
        </p:nvGrpSpPr>
        <p:grpSpPr>
          <a:xfrm>
            <a:off x="990600" y="1762125"/>
            <a:ext cx="2876550" cy="1171575"/>
            <a:chOff x="990600" y="1762125"/>
            <a:chExt cx="2876550" cy="1171575"/>
          </a:xfrm>
        </p:grpSpPr>
        <p:cxnSp>
          <p:nvCxnSpPr>
            <p:cNvPr id="23" name="Straight Connector 22"/>
            <p:cNvCxnSpPr/>
            <p:nvPr/>
          </p:nvCxnSpPr>
          <p:spPr>
            <a:xfrm>
              <a:off x="990600" y="2933700"/>
              <a:ext cx="28765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152651" y="1762125"/>
              <a:ext cx="628650" cy="628650"/>
            </a:xfrm>
            <a:prstGeom prst="ellipse">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371724" y="1782509"/>
              <a:ext cx="319318" cy="369332"/>
            </a:xfrm>
            <a:prstGeom prst="rect">
              <a:avLst/>
            </a:prstGeom>
            <a:noFill/>
          </p:spPr>
          <p:txBody>
            <a:bodyPr wrap="none" rtlCol="0">
              <a:spAutoFit/>
            </a:bodyPr>
            <a:lstStyle/>
            <a:p>
              <a:r>
                <a:rPr lang="en-US" dirty="0" smtClean="0"/>
                <a:t>+</a:t>
              </a:r>
              <a:endParaRPr lang="en-US" dirty="0"/>
            </a:p>
          </p:txBody>
        </p:sp>
        <p:sp>
          <p:nvSpPr>
            <p:cNvPr id="29" name="TextBox 28"/>
            <p:cNvSpPr txBox="1"/>
            <p:nvPr/>
          </p:nvSpPr>
          <p:spPr>
            <a:xfrm>
              <a:off x="2239149" y="2090698"/>
              <a:ext cx="261610" cy="369332"/>
            </a:xfrm>
            <a:prstGeom prst="rect">
              <a:avLst/>
            </a:prstGeom>
            <a:noFill/>
          </p:spPr>
          <p:txBody>
            <a:bodyPr wrap="none" rtlCol="0">
              <a:spAutoFit/>
            </a:bodyPr>
            <a:lstStyle/>
            <a:p>
              <a:r>
                <a:rPr lang="en-US" dirty="0" smtClean="0"/>
                <a:t>-</a:t>
              </a:r>
              <a:endParaRPr lang="en-US" dirty="0"/>
            </a:p>
          </p:txBody>
        </p:sp>
        <p:cxnSp>
          <p:nvCxnSpPr>
            <p:cNvPr id="3" name="Straight Arrow Connector 2"/>
            <p:cNvCxnSpPr/>
            <p:nvPr/>
          </p:nvCxnSpPr>
          <p:spPr>
            <a:xfrm flipH="1" flipV="1">
              <a:off x="2244715" y="1843172"/>
              <a:ext cx="184160" cy="20321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492075" y="2098918"/>
              <a:ext cx="184160" cy="20321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5" idx="7"/>
              <a:endCxn id="24" idx="7"/>
            </p:cNvCxnSpPr>
            <p:nvPr/>
          </p:nvCxnSpPr>
          <p:spPr>
            <a:xfrm flipV="1">
              <a:off x="2510177" y="1854189"/>
              <a:ext cx="179060" cy="18858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2214801" y="2093150"/>
              <a:ext cx="243787" cy="19093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5" idx="2"/>
              <a:endCxn id="24" idx="2"/>
            </p:cNvCxnSpPr>
            <p:nvPr/>
          </p:nvCxnSpPr>
          <p:spPr>
            <a:xfrm flipH="1">
              <a:off x="2152651" y="2076450"/>
              <a:ext cx="276225"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2513621" y="2083841"/>
              <a:ext cx="276225"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V="1">
              <a:off x="2333700" y="2262188"/>
              <a:ext cx="276225"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flipH="1">
              <a:off x="2340737" y="1904661"/>
              <a:ext cx="276225"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2428876" y="2028825"/>
              <a:ext cx="95250" cy="9525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4838700" y="1084006"/>
            <a:ext cx="2876550" cy="1875670"/>
            <a:chOff x="4838700" y="1084006"/>
            <a:chExt cx="2876550" cy="1875670"/>
          </a:xfrm>
        </p:grpSpPr>
        <p:grpSp>
          <p:nvGrpSpPr>
            <p:cNvPr id="31" name="Group 30"/>
            <p:cNvGrpSpPr/>
            <p:nvPr/>
          </p:nvGrpSpPr>
          <p:grpSpPr>
            <a:xfrm>
              <a:off x="4838700" y="1743075"/>
              <a:ext cx="2876550" cy="1216601"/>
              <a:chOff x="1066800" y="1847850"/>
              <a:chExt cx="2876550" cy="1216601"/>
            </a:xfrm>
          </p:grpSpPr>
          <p:cxnSp>
            <p:nvCxnSpPr>
              <p:cNvPr id="32" name="Straight Connector 31"/>
              <p:cNvCxnSpPr/>
              <p:nvPr/>
            </p:nvCxnSpPr>
            <p:spPr>
              <a:xfrm>
                <a:off x="1066800" y="3019425"/>
                <a:ext cx="28765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2228851" y="1847850"/>
                <a:ext cx="628650" cy="628650"/>
              </a:xfrm>
              <a:prstGeom prst="ellipse">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505076" y="2114550"/>
                <a:ext cx="95250" cy="9525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505075" y="2420793"/>
                <a:ext cx="319318" cy="369332"/>
              </a:xfrm>
              <a:prstGeom prst="rect">
                <a:avLst/>
              </a:prstGeom>
              <a:noFill/>
            </p:spPr>
            <p:txBody>
              <a:bodyPr wrap="none" rtlCol="0">
                <a:spAutoFit/>
              </a:bodyPr>
              <a:lstStyle/>
              <a:p>
                <a:r>
                  <a:rPr lang="en-US" dirty="0" smtClean="0"/>
                  <a:t>+</a:t>
                </a:r>
                <a:endParaRPr lang="en-US" dirty="0"/>
              </a:p>
            </p:txBody>
          </p:sp>
          <p:sp>
            <p:nvSpPr>
              <p:cNvPr id="37" name="TextBox 36"/>
              <p:cNvSpPr txBox="1"/>
              <p:nvPr/>
            </p:nvSpPr>
            <p:spPr>
              <a:xfrm>
                <a:off x="2533929" y="2695119"/>
                <a:ext cx="261610" cy="369332"/>
              </a:xfrm>
              <a:prstGeom prst="rect">
                <a:avLst/>
              </a:prstGeom>
              <a:noFill/>
            </p:spPr>
            <p:txBody>
              <a:bodyPr wrap="none" rtlCol="0">
                <a:spAutoFit/>
              </a:bodyPr>
              <a:lstStyle/>
              <a:p>
                <a:r>
                  <a:rPr lang="en-US" dirty="0" smtClean="0"/>
                  <a:t>-</a:t>
                </a:r>
                <a:endParaRPr lang="en-US" dirty="0"/>
              </a:p>
            </p:txBody>
          </p:sp>
        </p:grpSp>
        <p:cxnSp>
          <p:nvCxnSpPr>
            <p:cNvPr id="22" name="Straight Arrow Connector 21"/>
            <p:cNvCxnSpPr/>
            <p:nvPr/>
          </p:nvCxnSpPr>
          <p:spPr>
            <a:xfrm>
              <a:off x="6306408" y="2372485"/>
              <a:ext cx="0" cy="49631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a:off x="5765926" y="2271976"/>
              <a:ext cx="326334" cy="605860"/>
            </a:xfrm>
            <a:custGeom>
              <a:avLst/>
              <a:gdLst>
                <a:gd name="connsiteX0" fmla="*/ 326334 w 326334"/>
                <a:gd name="connsiteY0" fmla="*/ 0 h 605860"/>
                <a:gd name="connsiteX1" fmla="*/ 158040 w 326334"/>
                <a:gd name="connsiteY1" fmla="*/ 123416 h 605860"/>
                <a:gd name="connsiteX2" fmla="*/ 23404 w 326334"/>
                <a:gd name="connsiteY2" fmla="*/ 336589 h 605860"/>
                <a:gd name="connsiteX3" fmla="*/ 965 w 326334"/>
                <a:gd name="connsiteY3" fmla="*/ 605860 h 605860"/>
              </a:gdLst>
              <a:ahLst/>
              <a:cxnLst>
                <a:cxn ang="0">
                  <a:pos x="connsiteX0" y="connsiteY0"/>
                </a:cxn>
                <a:cxn ang="0">
                  <a:pos x="connsiteX1" y="connsiteY1"/>
                </a:cxn>
                <a:cxn ang="0">
                  <a:pos x="connsiteX2" y="connsiteY2"/>
                </a:cxn>
                <a:cxn ang="0">
                  <a:pos x="connsiteX3" y="connsiteY3"/>
                </a:cxn>
              </a:cxnLst>
              <a:rect l="l" t="t" r="r" b="b"/>
              <a:pathLst>
                <a:path w="326334" h="605860">
                  <a:moveTo>
                    <a:pt x="326334" y="0"/>
                  </a:moveTo>
                  <a:cubicBezTo>
                    <a:pt x="267431" y="33659"/>
                    <a:pt x="208528" y="67318"/>
                    <a:pt x="158040" y="123416"/>
                  </a:cubicBezTo>
                  <a:cubicBezTo>
                    <a:pt x="107552" y="179514"/>
                    <a:pt x="49583" y="256182"/>
                    <a:pt x="23404" y="336589"/>
                  </a:cubicBezTo>
                  <a:cubicBezTo>
                    <a:pt x="-2775" y="416996"/>
                    <a:pt x="-905" y="511428"/>
                    <a:pt x="965" y="605860"/>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flipH="1">
              <a:off x="6566394" y="2273837"/>
              <a:ext cx="326334" cy="605860"/>
            </a:xfrm>
            <a:custGeom>
              <a:avLst/>
              <a:gdLst>
                <a:gd name="connsiteX0" fmla="*/ 326334 w 326334"/>
                <a:gd name="connsiteY0" fmla="*/ 0 h 605860"/>
                <a:gd name="connsiteX1" fmla="*/ 158040 w 326334"/>
                <a:gd name="connsiteY1" fmla="*/ 123416 h 605860"/>
                <a:gd name="connsiteX2" fmla="*/ 23404 w 326334"/>
                <a:gd name="connsiteY2" fmla="*/ 336589 h 605860"/>
                <a:gd name="connsiteX3" fmla="*/ 965 w 326334"/>
                <a:gd name="connsiteY3" fmla="*/ 605860 h 605860"/>
              </a:gdLst>
              <a:ahLst/>
              <a:cxnLst>
                <a:cxn ang="0">
                  <a:pos x="connsiteX0" y="connsiteY0"/>
                </a:cxn>
                <a:cxn ang="0">
                  <a:pos x="connsiteX1" y="connsiteY1"/>
                </a:cxn>
                <a:cxn ang="0">
                  <a:pos x="connsiteX2" y="connsiteY2"/>
                </a:cxn>
                <a:cxn ang="0">
                  <a:pos x="connsiteX3" y="connsiteY3"/>
                </a:cxn>
              </a:cxnLst>
              <a:rect l="l" t="t" r="r" b="b"/>
              <a:pathLst>
                <a:path w="326334" h="605860">
                  <a:moveTo>
                    <a:pt x="326334" y="0"/>
                  </a:moveTo>
                  <a:cubicBezTo>
                    <a:pt x="267431" y="33659"/>
                    <a:pt x="208528" y="67318"/>
                    <a:pt x="158040" y="123416"/>
                  </a:cubicBezTo>
                  <a:cubicBezTo>
                    <a:pt x="107552" y="179514"/>
                    <a:pt x="49583" y="256182"/>
                    <a:pt x="23404" y="336589"/>
                  </a:cubicBezTo>
                  <a:cubicBezTo>
                    <a:pt x="-2775" y="416996"/>
                    <a:pt x="-905" y="511428"/>
                    <a:pt x="965" y="605860"/>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5108034" y="2056294"/>
              <a:ext cx="894469" cy="827151"/>
            </a:xfrm>
            <a:custGeom>
              <a:avLst/>
              <a:gdLst>
                <a:gd name="connsiteX0" fmla="*/ 894469 w 894469"/>
                <a:gd name="connsiteY0" fmla="*/ 2508 h 827151"/>
                <a:gd name="connsiteX1" fmla="*/ 776663 w 894469"/>
                <a:gd name="connsiteY1" fmla="*/ 8118 h 827151"/>
                <a:gd name="connsiteX2" fmla="*/ 513002 w 894469"/>
                <a:gd name="connsiteY2" fmla="*/ 69826 h 827151"/>
                <a:gd name="connsiteX3" fmla="*/ 232511 w 894469"/>
                <a:gd name="connsiteY3" fmla="*/ 215681 h 827151"/>
                <a:gd name="connsiteX4" fmla="*/ 69826 w 894469"/>
                <a:gd name="connsiteY4" fmla="*/ 468123 h 827151"/>
                <a:gd name="connsiteX5" fmla="*/ 8118 w 894469"/>
                <a:gd name="connsiteY5" fmla="*/ 670077 h 827151"/>
                <a:gd name="connsiteX6" fmla="*/ 2508 w 894469"/>
                <a:gd name="connsiteY6" fmla="*/ 827151 h 827151"/>
                <a:gd name="connsiteX0" fmla="*/ 894469 w 894469"/>
                <a:gd name="connsiteY0" fmla="*/ 2508 h 827151"/>
                <a:gd name="connsiteX1" fmla="*/ 776663 w 894469"/>
                <a:gd name="connsiteY1" fmla="*/ 8118 h 827151"/>
                <a:gd name="connsiteX2" fmla="*/ 513002 w 894469"/>
                <a:gd name="connsiteY2" fmla="*/ 69826 h 827151"/>
                <a:gd name="connsiteX3" fmla="*/ 254950 w 894469"/>
                <a:gd name="connsiteY3" fmla="*/ 210071 h 827151"/>
                <a:gd name="connsiteX4" fmla="*/ 69826 w 894469"/>
                <a:gd name="connsiteY4" fmla="*/ 468123 h 827151"/>
                <a:gd name="connsiteX5" fmla="*/ 8118 w 894469"/>
                <a:gd name="connsiteY5" fmla="*/ 670077 h 827151"/>
                <a:gd name="connsiteX6" fmla="*/ 2508 w 894469"/>
                <a:gd name="connsiteY6" fmla="*/ 827151 h 82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469" h="827151">
                  <a:moveTo>
                    <a:pt x="894469" y="2508"/>
                  </a:moveTo>
                  <a:cubicBezTo>
                    <a:pt x="867355" y="-297"/>
                    <a:pt x="840241" y="-3102"/>
                    <a:pt x="776663" y="8118"/>
                  </a:cubicBezTo>
                  <a:cubicBezTo>
                    <a:pt x="713085" y="19338"/>
                    <a:pt x="599954" y="36167"/>
                    <a:pt x="513002" y="69826"/>
                  </a:cubicBezTo>
                  <a:cubicBezTo>
                    <a:pt x="426050" y="103485"/>
                    <a:pt x="328813" y="143688"/>
                    <a:pt x="254950" y="210071"/>
                  </a:cubicBezTo>
                  <a:cubicBezTo>
                    <a:pt x="181087" y="276454"/>
                    <a:pt x="110965" y="391455"/>
                    <a:pt x="69826" y="468123"/>
                  </a:cubicBezTo>
                  <a:cubicBezTo>
                    <a:pt x="28687" y="544791"/>
                    <a:pt x="19338" y="610239"/>
                    <a:pt x="8118" y="670077"/>
                  </a:cubicBezTo>
                  <a:cubicBezTo>
                    <a:pt x="-3102" y="729915"/>
                    <a:pt x="-297" y="778533"/>
                    <a:pt x="2508" y="827151"/>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flipH="1">
              <a:off x="6642961" y="2046454"/>
              <a:ext cx="894469" cy="827151"/>
            </a:xfrm>
            <a:custGeom>
              <a:avLst/>
              <a:gdLst>
                <a:gd name="connsiteX0" fmla="*/ 894469 w 894469"/>
                <a:gd name="connsiteY0" fmla="*/ 2508 h 827151"/>
                <a:gd name="connsiteX1" fmla="*/ 776663 w 894469"/>
                <a:gd name="connsiteY1" fmla="*/ 8118 h 827151"/>
                <a:gd name="connsiteX2" fmla="*/ 513002 w 894469"/>
                <a:gd name="connsiteY2" fmla="*/ 69826 h 827151"/>
                <a:gd name="connsiteX3" fmla="*/ 232511 w 894469"/>
                <a:gd name="connsiteY3" fmla="*/ 215681 h 827151"/>
                <a:gd name="connsiteX4" fmla="*/ 69826 w 894469"/>
                <a:gd name="connsiteY4" fmla="*/ 468123 h 827151"/>
                <a:gd name="connsiteX5" fmla="*/ 8118 w 894469"/>
                <a:gd name="connsiteY5" fmla="*/ 670077 h 827151"/>
                <a:gd name="connsiteX6" fmla="*/ 2508 w 894469"/>
                <a:gd name="connsiteY6" fmla="*/ 827151 h 827151"/>
                <a:gd name="connsiteX0" fmla="*/ 894469 w 894469"/>
                <a:gd name="connsiteY0" fmla="*/ 2508 h 827151"/>
                <a:gd name="connsiteX1" fmla="*/ 776663 w 894469"/>
                <a:gd name="connsiteY1" fmla="*/ 8118 h 827151"/>
                <a:gd name="connsiteX2" fmla="*/ 513002 w 894469"/>
                <a:gd name="connsiteY2" fmla="*/ 69826 h 827151"/>
                <a:gd name="connsiteX3" fmla="*/ 254950 w 894469"/>
                <a:gd name="connsiteY3" fmla="*/ 210071 h 827151"/>
                <a:gd name="connsiteX4" fmla="*/ 69826 w 894469"/>
                <a:gd name="connsiteY4" fmla="*/ 468123 h 827151"/>
                <a:gd name="connsiteX5" fmla="*/ 8118 w 894469"/>
                <a:gd name="connsiteY5" fmla="*/ 670077 h 827151"/>
                <a:gd name="connsiteX6" fmla="*/ 2508 w 894469"/>
                <a:gd name="connsiteY6" fmla="*/ 827151 h 82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469" h="827151">
                  <a:moveTo>
                    <a:pt x="894469" y="2508"/>
                  </a:moveTo>
                  <a:cubicBezTo>
                    <a:pt x="867355" y="-297"/>
                    <a:pt x="840241" y="-3102"/>
                    <a:pt x="776663" y="8118"/>
                  </a:cubicBezTo>
                  <a:cubicBezTo>
                    <a:pt x="713085" y="19338"/>
                    <a:pt x="599954" y="36167"/>
                    <a:pt x="513002" y="69826"/>
                  </a:cubicBezTo>
                  <a:cubicBezTo>
                    <a:pt x="426050" y="103485"/>
                    <a:pt x="328813" y="143688"/>
                    <a:pt x="254950" y="210071"/>
                  </a:cubicBezTo>
                  <a:cubicBezTo>
                    <a:pt x="181087" y="276454"/>
                    <a:pt x="110965" y="391455"/>
                    <a:pt x="69826" y="468123"/>
                  </a:cubicBezTo>
                  <a:cubicBezTo>
                    <a:pt x="28687" y="544791"/>
                    <a:pt x="19338" y="610239"/>
                    <a:pt x="8118" y="670077"/>
                  </a:cubicBezTo>
                  <a:cubicBezTo>
                    <a:pt x="-3102" y="729915"/>
                    <a:pt x="-297" y="778533"/>
                    <a:pt x="2508" y="827151"/>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a:stCxn id="33" idx="0"/>
            </p:cNvCxnSpPr>
            <p:nvPr/>
          </p:nvCxnSpPr>
          <p:spPr>
            <a:xfrm flipV="1">
              <a:off x="6315076" y="1084006"/>
              <a:ext cx="0" cy="65906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Freeform 58"/>
            <p:cNvSpPr/>
            <p:nvPr/>
          </p:nvSpPr>
          <p:spPr>
            <a:xfrm>
              <a:off x="5125064" y="1342103"/>
              <a:ext cx="980767" cy="494071"/>
            </a:xfrm>
            <a:custGeom>
              <a:avLst/>
              <a:gdLst>
                <a:gd name="connsiteX0" fmla="*/ 980767 w 980767"/>
                <a:gd name="connsiteY0" fmla="*/ 494071 h 494071"/>
                <a:gd name="connsiteX1" fmla="*/ 811161 w 980767"/>
                <a:gd name="connsiteY1" fmla="*/ 302342 h 494071"/>
                <a:gd name="connsiteX2" fmla="*/ 405580 w 980767"/>
                <a:gd name="connsiteY2" fmla="*/ 73742 h 494071"/>
                <a:gd name="connsiteX3" fmla="*/ 0 w 980767"/>
                <a:gd name="connsiteY3" fmla="*/ 0 h 494071"/>
              </a:gdLst>
              <a:ahLst/>
              <a:cxnLst>
                <a:cxn ang="0">
                  <a:pos x="connsiteX0" y="connsiteY0"/>
                </a:cxn>
                <a:cxn ang="0">
                  <a:pos x="connsiteX1" y="connsiteY1"/>
                </a:cxn>
                <a:cxn ang="0">
                  <a:pos x="connsiteX2" y="connsiteY2"/>
                </a:cxn>
                <a:cxn ang="0">
                  <a:pos x="connsiteX3" y="connsiteY3"/>
                </a:cxn>
              </a:cxnLst>
              <a:rect l="l" t="t" r="r" b="b"/>
              <a:pathLst>
                <a:path w="980767" h="494071">
                  <a:moveTo>
                    <a:pt x="980767" y="494071"/>
                  </a:moveTo>
                  <a:cubicBezTo>
                    <a:pt x="943896" y="433234"/>
                    <a:pt x="907026" y="372397"/>
                    <a:pt x="811161" y="302342"/>
                  </a:cubicBezTo>
                  <a:cubicBezTo>
                    <a:pt x="715296" y="232287"/>
                    <a:pt x="540773" y="124132"/>
                    <a:pt x="405580" y="73742"/>
                  </a:cubicBezTo>
                  <a:cubicBezTo>
                    <a:pt x="270387" y="23352"/>
                    <a:pt x="135193" y="11676"/>
                    <a:pt x="0" y="0"/>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flipH="1">
              <a:off x="6523628" y="1326367"/>
              <a:ext cx="980767" cy="494071"/>
            </a:xfrm>
            <a:custGeom>
              <a:avLst/>
              <a:gdLst>
                <a:gd name="connsiteX0" fmla="*/ 980767 w 980767"/>
                <a:gd name="connsiteY0" fmla="*/ 494071 h 494071"/>
                <a:gd name="connsiteX1" fmla="*/ 811161 w 980767"/>
                <a:gd name="connsiteY1" fmla="*/ 302342 h 494071"/>
                <a:gd name="connsiteX2" fmla="*/ 405580 w 980767"/>
                <a:gd name="connsiteY2" fmla="*/ 73742 h 494071"/>
                <a:gd name="connsiteX3" fmla="*/ 0 w 980767"/>
                <a:gd name="connsiteY3" fmla="*/ 0 h 494071"/>
              </a:gdLst>
              <a:ahLst/>
              <a:cxnLst>
                <a:cxn ang="0">
                  <a:pos x="connsiteX0" y="connsiteY0"/>
                </a:cxn>
                <a:cxn ang="0">
                  <a:pos x="connsiteX1" y="connsiteY1"/>
                </a:cxn>
                <a:cxn ang="0">
                  <a:pos x="connsiteX2" y="connsiteY2"/>
                </a:cxn>
                <a:cxn ang="0">
                  <a:pos x="connsiteX3" y="connsiteY3"/>
                </a:cxn>
              </a:cxnLst>
              <a:rect l="l" t="t" r="r" b="b"/>
              <a:pathLst>
                <a:path w="980767" h="494071">
                  <a:moveTo>
                    <a:pt x="980767" y="494071"/>
                  </a:moveTo>
                  <a:cubicBezTo>
                    <a:pt x="943896" y="433234"/>
                    <a:pt x="907026" y="372397"/>
                    <a:pt x="811161" y="302342"/>
                  </a:cubicBezTo>
                  <a:cubicBezTo>
                    <a:pt x="715296" y="232287"/>
                    <a:pt x="540773" y="124132"/>
                    <a:pt x="405580" y="73742"/>
                  </a:cubicBezTo>
                  <a:cubicBezTo>
                    <a:pt x="270387" y="23352"/>
                    <a:pt x="135193" y="11676"/>
                    <a:pt x="0" y="0"/>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p:cNvSpPr txBox="1"/>
          <p:nvPr/>
        </p:nvSpPr>
        <p:spPr>
          <a:xfrm>
            <a:off x="2214801" y="5537715"/>
            <a:ext cx="4429418" cy="369332"/>
          </a:xfrm>
          <a:prstGeom prst="rect">
            <a:avLst/>
          </a:prstGeom>
          <a:noFill/>
        </p:spPr>
        <p:txBody>
          <a:bodyPr wrap="none" rtlCol="0">
            <a:spAutoFit/>
          </a:bodyPr>
          <a:lstStyle/>
          <a:p>
            <a:pPr algn="ctr"/>
            <a:r>
              <a:rPr lang="en-US" b="0" dirty="0" smtClean="0"/>
              <a:t>(The red flux lines show the electric field.)</a:t>
            </a:r>
            <a:endParaRPr lang="en-US" b="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319088" y="133830"/>
            <a:ext cx="8378825" cy="523875"/>
          </a:xfrm>
          <a:prstGeom prst="rect">
            <a:avLst/>
          </a:prstGeom>
          <a:noFill/>
          <a:ln w="12700">
            <a:noFill/>
            <a:miter lim="800000"/>
            <a:headEnd type="none" w="sm" len="sm"/>
            <a:tailEnd type="none" w="sm" len="sm"/>
          </a:ln>
          <a:effectLst/>
        </p:spPr>
        <p:txBody>
          <a:bodyPr>
            <a:spAutoFit/>
          </a:bodyPr>
          <a:lstStyle/>
          <a:p>
            <a:pPr algn="ctr">
              <a:defRPr/>
            </a:pPr>
            <a:r>
              <a:rPr lang="en-US" sz="2800" b="0" dirty="0" smtClean="0">
                <a:solidFill>
                  <a:srgbClr val="FF9933"/>
                </a:solidFill>
                <a:effectLst>
                  <a:outerShdw blurRad="38100" dist="38100" dir="2700000" algn="tl">
                    <a:srgbClr val="C0C0C0"/>
                  </a:outerShdw>
                </a:effectLst>
                <a:latin typeface="Arial" pitchFamily="34" charset="0"/>
              </a:rPr>
              <a:t>Baluns for Coax to Twin Lead</a:t>
            </a:r>
            <a:endParaRPr lang="en-US" sz="2800" b="0" dirty="0">
              <a:solidFill>
                <a:srgbClr val="FF9933"/>
              </a:solidFill>
              <a:effectLst>
                <a:outerShdw blurRad="38100" dist="38100" dir="2700000" algn="tl">
                  <a:srgbClr val="C0C0C0"/>
                </a:outerShdw>
              </a:effectLst>
              <a:latin typeface="Arial" pitchFamily="34" charset="0"/>
            </a:endParaRPr>
          </a:p>
        </p:txBody>
      </p:sp>
      <p:sp>
        <p:nvSpPr>
          <p:cNvPr id="15" name="Slide Number Placeholder 14"/>
          <p:cNvSpPr>
            <a:spLocks noGrp="1"/>
          </p:cNvSpPr>
          <p:nvPr>
            <p:ph type="sldNum" sz="quarter" idx="12"/>
          </p:nvPr>
        </p:nvSpPr>
        <p:spPr/>
        <p:txBody>
          <a:bodyPr/>
          <a:lstStyle/>
          <a:p>
            <a:pPr>
              <a:defRPr/>
            </a:pPr>
            <a:fld id="{A8A72091-C054-4895-B148-D741E914C426}" type="slidenum">
              <a:rPr lang="en-US" smtClean="0"/>
              <a:pPr>
                <a:defRPr/>
              </a:pPr>
              <a:t>9</a:t>
            </a:fld>
            <a:endParaRPr lang="en-US"/>
          </a:p>
        </p:txBody>
      </p:sp>
      <p:sp>
        <p:nvSpPr>
          <p:cNvPr id="14" name="Text Box 199"/>
          <p:cNvSpPr txBox="1">
            <a:spLocks noChangeArrowheads="1"/>
          </p:cNvSpPr>
          <p:nvPr/>
        </p:nvSpPr>
        <p:spPr bwMode="auto">
          <a:xfrm>
            <a:off x="204788" y="867785"/>
            <a:ext cx="8691562" cy="707886"/>
          </a:xfrm>
          <a:prstGeom prst="rect">
            <a:avLst/>
          </a:prstGeom>
          <a:noFill/>
          <a:ln w="9525">
            <a:noFill/>
            <a:miter lim="800000"/>
            <a:headEnd/>
            <a:tailEnd/>
          </a:ln>
        </p:spPr>
        <p:txBody>
          <a:bodyPr wrap="square">
            <a:spAutoFit/>
          </a:bodyPr>
          <a:lstStyle/>
          <a:p>
            <a:pPr algn="ctr"/>
            <a:r>
              <a:rPr lang="en-US" sz="2000" b="0" dirty="0" smtClean="0">
                <a:solidFill>
                  <a:srgbClr val="0000FF"/>
                </a:solidFill>
                <a:latin typeface="Arial" pitchFamily="34" charset="0"/>
                <a:cs typeface="Arial" pitchFamily="34" charset="0"/>
              </a:rPr>
              <a:t>Because of the </a:t>
            </a:r>
            <a:r>
              <a:rPr lang="en-US" sz="2000" b="0" u="sng" dirty="0" smtClean="0">
                <a:solidFill>
                  <a:srgbClr val="0000FF"/>
                </a:solidFill>
                <a:latin typeface="Arial" pitchFamily="34" charset="0"/>
                <a:cs typeface="Arial" pitchFamily="34" charset="0"/>
              </a:rPr>
              <a:t>asymmetry</a:t>
            </a:r>
            <a:r>
              <a:rPr lang="en-US" sz="2000" b="0" dirty="0" smtClean="0">
                <a:solidFill>
                  <a:srgbClr val="0000FF"/>
                </a:solidFill>
                <a:latin typeface="Arial" pitchFamily="34" charset="0"/>
                <a:cs typeface="Arial" pitchFamily="34" charset="0"/>
              </a:rPr>
              <a:t>, a common mode current will get excited at the junction between the two lines, and propagate away from the junction.</a:t>
            </a:r>
            <a:endParaRPr lang="en-US" sz="2000" b="0" dirty="0">
              <a:solidFill>
                <a:srgbClr val="0000FF"/>
              </a:solidFill>
              <a:latin typeface="Arial" pitchFamily="34" charset="0"/>
              <a:cs typeface="Arial" pitchFamily="34" charset="0"/>
            </a:endParaRPr>
          </a:p>
        </p:txBody>
      </p:sp>
      <p:cxnSp>
        <p:nvCxnSpPr>
          <p:cNvPr id="20" name="Straight Connector 19"/>
          <p:cNvCxnSpPr/>
          <p:nvPr/>
        </p:nvCxnSpPr>
        <p:spPr>
          <a:xfrm>
            <a:off x="466725" y="5124450"/>
            <a:ext cx="81153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943100" y="5279325"/>
            <a:ext cx="1018227" cy="369332"/>
          </a:xfrm>
          <a:prstGeom prst="rect">
            <a:avLst/>
          </a:prstGeom>
          <a:noFill/>
        </p:spPr>
        <p:txBody>
          <a:bodyPr wrap="none" rtlCol="0">
            <a:spAutoFit/>
          </a:bodyPr>
          <a:lstStyle/>
          <a:p>
            <a:r>
              <a:rPr lang="en-US" dirty="0" smtClean="0"/>
              <a:t>Ground</a:t>
            </a:r>
            <a:endParaRPr lang="en-US" dirty="0"/>
          </a:p>
        </p:txBody>
      </p:sp>
      <p:sp>
        <p:nvSpPr>
          <p:cNvPr id="34" name="TextBox 33"/>
          <p:cNvSpPr txBox="1"/>
          <p:nvPr/>
        </p:nvSpPr>
        <p:spPr>
          <a:xfrm>
            <a:off x="414223" y="5910367"/>
            <a:ext cx="8347639" cy="738664"/>
          </a:xfrm>
          <a:prstGeom prst="rect">
            <a:avLst/>
          </a:prstGeom>
          <a:noFill/>
          <a:ln>
            <a:solidFill>
              <a:schemeClr val="tx1"/>
            </a:solidFill>
          </a:ln>
        </p:spPr>
        <p:txBody>
          <a:bodyPr wrap="square" rtlCol="0">
            <a:spAutoFit/>
          </a:bodyPr>
          <a:lstStyle/>
          <a:p>
            <a:pPr algn="ctr"/>
            <a:r>
              <a:rPr lang="en-US" sz="1400" dirty="0" smtClean="0"/>
              <a:t>Note:</a:t>
            </a:r>
          </a:p>
          <a:p>
            <a:pPr algn="ctr"/>
            <a:r>
              <a:rPr lang="en-US" sz="1400" b="0" dirty="0" smtClean="0"/>
              <a:t> If the height above the ground plane goes to infinity, the characteristic impedance of the common mode goes to infinity, and there is no common mode current – we would not need a </a:t>
            </a:r>
            <a:r>
              <a:rPr lang="en-US" sz="1400" b="0" dirty="0" err="1" smtClean="0"/>
              <a:t>balun</a:t>
            </a:r>
            <a:r>
              <a:rPr lang="en-US" sz="1400" b="0" dirty="0" smtClean="0"/>
              <a:t>.</a:t>
            </a:r>
            <a:endParaRPr lang="en-US" sz="1400" b="0" dirty="0"/>
          </a:p>
        </p:txBody>
      </p:sp>
      <p:sp>
        <p:nvSpPr>
          <p:cNvPr id="307202" name="AutoShape 2" descr="Image result for X sign ar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04" name="AutoShape 4" descr="Image result for X sign ar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06" name="AutoShape 6" descr="Image result for X sign ar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p:nvPr/>
        </p:nvGrpSpPr>
        <p:grpSpPr>
          <a:xfrm>
            <a:off x="361949" y="1908487"/>
            <a:ext cx="8308586" cy="2575645"/>
            <a:chOff x="361949" y="1908487"/>
            <a:chExt cx="8308586" cy="2575645"/>
          </a:xfrm>
        </p:grpSpPr>
        <p:sp>
          <p:nvSpPr>
            <p:cNvPr id="24" name="Can 23"/>
            <p:cNvSpPr/>
            <p:nvPr/>
          </p:nvSpPr>
          <p:spPr>
            <a:xfrm rot="5400000">
              <a:off x="2069306" y="1697831"/>
              <a:ext cx="419100" cy="3833813"/>
            </a:xfrm>
            <a:prstGeom prst="ca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361950" y="3629025"/>
              <a:ext cx="401002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24375" y="3305175"/>
              <a:ext cx="401002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33900" y="3952875"/>
              <a:ext cx="401002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010025" y="3829050"/>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000500" y="4162425"/>
              <a:ext cx="8667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857750" y="3971925"/>
              <a:ext cx="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352925" y="3086100"/>
              <a:ext cx="0" cy="523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352925" y="3097117"/>
              <a:ext cx="8667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199158" y="3105150"/>
              <a:ext cx="0" cy="200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809750" y="3905250"/>
              <a:ext cx="748923" cy="369332"/>
            </a:xfrm>
            <a:prstGeom prst="rect">
              <a:avLst/>
            </a:prstGeom>
            <a:noFill/>
          </p:spPr>
          <p:txBody>
            <a:bodyPr wrap="none" rtlCol="0">
              <a:spAutoFit/>
            </a:bodyPr>
            <a:lstStyle/>
            <a:p>
              <a:r>
                <a:rPr lang="en-US" dirty="0" smtClean="0"/>
                <a:t>Coax</a:t>
              </a:r>
              <a:endParaRPr lang="en-US" dirty="0"/>
            </a:p>
          </p:txBody>
        </p:sp>
        <p:sp>
          <p:nvSpPr>
            <p:cNvPr id="40" name="TextBox 39"/>
            <p:cNvSpPr txBox="1"/>
            <p:nvPr/>
          </p:nvSpPr>
          <p:spPr>
            <a:xfrm>
              <a:off x="6096000" y="4114800"/>
              <a:ext cx="1296060" cy="369332"/>
            </a:xfrm>
            <a:prstGeom prst="rect">
              <a:avLst/>
            </a:prstGeom>
            <a:noFill/>
          </p:spPr>
          <p:txBody>
            <a:bodyPr wrap="none" rtlCol="0">
              <a:spAutoFit/>
            </a:bodyPr>
            <a:lstStyle/>
            <a:p>
              <a:r>
                <a:rPr lang="en-US" dirty="0" smtClean="0"/>
                <a:t>Twin Lead</a:t>
              </a:r>
              <a:endParaRPr lang="en-US" dirty="0"/>
            </a:p>
          </p:txBody>
        </p:sp>
        <p:sp>
          <p:nvSpPr>
            <p:cNvPr id="26" name="Notched Right Arrow 25"/>
            <p:cNvSpPr/>
            <p:nvPr/>
          </p:nvSpPr>
          <p:spPr>
            <a:xfrm flipH="1">
              <a:off x="2636445" y="3063834"/>
              <a:ext cx="261133" cy="1437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734422" y="2550225"/>
              <a:ext cx="1407758" cy="307777"/>
            </a:xfrm>
            <a:prstGeom prst="rect">
              <a:avLst/>
            </a:prstGeom>
            <a:noFill/>
          </p:spPr>
          <p:txBody>
            <a:bodyPr wrap="none" rtlCol="0">
              <a:spAutoFit/>
            </a:bodyPr>
            <a:lstStyle/>
            <a:p>
              <a:r>
                <a:rPr lang="en-US" sz="1400" b="0" dirty="0" smtClean="0"/>
                <a:t>Common mode</a:t>
              </a:r>
              <a:endParaRPr lang="en-US" sz="1400" b="0" dirty="0"/>
            </a:p>
          </p:txBody>
        </p:sp>
        <p:sp>
          <p:nvSpPr>
            <p:cNvPr id="32" name="TextBox 31"/>
            <p:cNvSpPr txBox="1"/>
            <p:nvPr/>
          </p:nvSpPr>
          <p:spPr>
            <a:xfrm>
              <a:off x="2089067" y="2638302"/>
              <a:ext cx="1407758" cy="307777"/>
            </a:xfrm>
            <a:prstGeom prst="rect">
              <a:avLst/>
            </a:prstGeom>
            <a:noFill/>
          </p:spPr>
          <p:txBody>
            <a:bodyPr wrap="none" rtlCol="0">
              <a:spAutoFit/>
            </a:bodyPr>
            <a:lstStyle/>
            <a:p>
              <a:r>
                <a:rPr lang="en-US" sz="1400" b="0" dirty="0" smtClean="0"/>
                <a:t>Common mode</a:t>
              </a:r>
              <a:endParaRPr lang="en-US" sz="1400" b="0" dirty="0"/>
            </a:p>
          </p:txBody>
        </p:sp>
        <p:sp>
          <p:nvSpPr>
            <p:cNvPr id="36" name="TextBox 35"/>
            <p:cNvSpPr txBox="1"/>
            <p:nvPr/>
          </p:nvSpPr>
          <p:spPr>
            <a:xfrm>
              <a:off x="3847600" y="2171700"/>
              <a:ext cx="1311578" cy="400110"/>
            </a:xfrm>
            <a:prstGeom prst="rect">
              <a:avLst/>
            </a:prstGeom>
            <a:noFill/>
          </p:spPr>
          <p:txBody>
            <a:bodyPr wrap="none" rtlCol="0">
              <a:spAutoFit/>
            </a:bodyPr>
            <a:lstStyle/>
            <a:p>
              <a:r>
                <a:rPr lang="en-US" sz="2000" dirty="0" smtClean="0"/>
                <a:t>No Balun</a:t>
              </a:r>
              <a:endParaRPr lang="en-US" sz="2000" dirty="0"/>
            </a:p>
          </p:txBody>
        </p:sp>
        <p:sp>
          <p:nvSpPr>
            <p:cNvPr id="41" name="Notched Right Arrow 40"/>
            <p:cNvSpPr/>
            <p:nvPr/>
          </p:nvSpPr>
          <p:spPr>
            <a:xfrm>
              <a:off x="6469949" y="3532538"/>
              <a:ext cx="552450" cy="1905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7136204" y="3450771"/>
              <a:ext cx="1534331" cy="307777"/>
            </a:xfrm>
            <a:prstGeom prst="rect">
              <a:avLst/>
            </a:prstGeom>
            <a:noFill/>
          </p:spPr>
          <p:txBody>
            <a:bodyPr wrap="none" rtlCol="0">
              <a:spAutoFit/>
            </a:bodyPr>
            <a:lstStyle/>
            <a:p>
              <a:r>
                <a:rPr lang="en-US" sz="1400" b="0" dirty="0" smtClean="0"/>
                <a:t>Differential mode</a:t>
              </a:r>
              <a:endParaRPr lang="en-US" sz="1400" b="0" dirty="0"/>
            </a:p>
          </p:txBody>
        </p:sp>
        <p:sp>
          <p:nvSpPr>
            <p:cNvPr id="43" name="TextBox 42"/>
            <p:cNvSpPr txBox="1"/>
            <p:nvPr/>
          </p:nvSpPr>
          <p:spPr>
            <a:xfrm>
              <a:off x="400915" y="2973780"/>
              <a:ext cx="1534331" cy="307777"/>
            </a:xfrm>
            <a:prstGeom prst="rect">
              <a:avLst/>
            </a:prstGeom>
            <a:noFill/>
          </p:spPr>
          <p:txBody>
            <a:bodyPr wrap="none" rtlCol="0">
              <a:spAutoFit/>
            </a:bodyPr>
            <a:lstStyle/>
            <a:p>
              <a:r>
                <a:rPr lang="en-US" sz="1400" b="0" dirty="0" smtClean="0"/>
                <a:t>Differential mode</a:t>
              </a:r>
              <a:endParaRPr lang="en-US" sz="1400" b="0" dirty="0"/>
            </a:p>
          </p:txBody>
        </p:sp>
        <p:sp>
          <p:nvSpPr>
            <p:cNvPr id="44" name="Notched Right Arrow 43"/>
            <p:cNvSpPr/>
            <p:nvPr/>
          </p:nvSpPr>
          <p:spPr>
            <a:xfrm>
              <a:off x="957819" y="3435556"/>
              <a:ext cx="552450" cy="1905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Notched Right Arrow 44"/>
            <p:cNvSpPr/>
            <p:nvPr/>
          </p:nvSpPr>
          <p:spPr>
            <a:xfrm>
              <a:off x="7360845" y="3014354"/>
              <a:ext cx="261133" cy="1437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08" name="Picture 8" descr="Image result for X sign art"/>
            <p:cNvPicPr>
              <a:picLocks noChangeAspect="1" noChangeArrowheads="1"/>
            </p:cNvPicPr>
            <p:nvPr/>
          </p:nvPicPr>
          <p:blipFill>
            <a:blip r:embed="rId4" cstate="print"/>
            <a:srcRect/>
            <a:stretch>
              <a:fillRect/>
            </a:stretch>
          </p:blipFill>
          <p:spPr bwMode="auto">
            <a:xfrm>
              <a:off x="5569529" y="1908487"/>
              <a:ext cx="902524" cy="902524"/>
            </a:xfrm>
            <a:prstGeom prst="rect">
              <a:avLst/>
            </a:prstGeom>
            <a:noFill/>
          </p:spPr>
        </p:pic>
        <p:graphicFrame>
          <p:nvGraphicFramePr>
            <p:cNvPr id="2" name="Object 1"/>
            <p:cNvGraphicFramePr>
              <a:graphicFrameLocks noChangeAspect="1"/>
            </p:cNvGraphicFramePr>
            <p:nvPr>
              <p:extLst>
                <p:ext uri="{D42A27DB-BD31-4B8C-83A1-F6EECF244321}">
                  <p14:modId xmlns:p14="http://schemas.microsoft.com/office/powerpoint/2010/main" val="1840014833"/>
                </p:ext>
              </p:extLst>
            </p:nvPr>
          </p:nvGraphicFramePr>
          <p:xfrm>
            <a:off x="844230" y="3905365"/>
            <a:ext cx="323850" cy="390525"/>
          </p:xfrm>
          <a:graphic>
            <a:graphicData uri="http://schemas.openxmlformats.org/presentationml/2006/ole">
              <mc:AlternateContent xmlns:mc="http://schemas.openxmlformats.org/markup-compatibility/2006">
                <mc:Choice xmlns:v="urn:schemas-microsoft-com:vml" Requires="v">
                  <p:oleObj spid="_x0000_s501816" name="Equation" r:id="rId5" imgW="323831" imgH="390451" progId="Equation.DSMT4">
                    <p:embed/>
                  </p:oleObj>
                </mc:Choice>
                <mc:Fallback>
                  <p:oleObj name="Equation" r:id="rId5" imgW="323831" imgH="390451" progId="Equation.DSMT4">
                    <p:embed/>
                    <p:pic>
                      <p:nvPicPr>
                        <p:cNvPr id="0" name=""/>
                        <p:cNvPicPr/>
                        <p:nvPr/>
                      </p:nvPicPr>
                      <p:blipFill>
                        <a:blip r:embed="rId6"/>
                        <a:stretch>
                          <a:fillRect/>
                        </a:stretch>
                      </p:blipFill>
                      <p:spPr>
                        <a:xfrm>
                          <a:off x="844230" y="3905365"/>
                          <a:ext cx="323850" cy="39052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209644569"/>
                </p:ext>
              </p:extLst>
            </p:nvPr>
          </p:nvGraphicFramePr>
          <p:xfrm>
            <a:off x="5551785" y="3430531"/>
            <a:ext cx="325874" cy="391049"/>
          </p:xfrm>
          <a:graphic>
            <a:graphicData uri="http://schemas.openxmlformats.org/presentationml/2006/ole">
              <mc:AlternateContent xmlns:mc="http://schemas.openxmlformats.org/markup-compatibility/2006">
                <mc:Choice xmlns:v="urn:schemas-microsoft-com:vml" Requires="v">
                  <p:oleObj spid="_x0000_s501817" name="Equation" r:id="rId7" imgW="190440" imgH="228600" progId="Equation.DSMT4">
                    <p:embed/>
                  </p:oleObj>
                </mc:Choice>
                <mc:Fallback>
                  <p:oleObj name="Equation" r:id="rId7" imgW="190440" imgH="228600" progId="Equation.DSMT4">
                    <p:embed/>
                    <p:pic>
                      <p:nvPicPr>
                        <p:cNvPr id="0" name=""/>
                        <p:cNvPicPr/>
                        <p:nvPr/>
                      </p:nvPicPr>
                      <p:blipFill>
                        <a:blip r:embed="rId8"/>
                        <a:stretch>
                          <a:fillRect/>
                        </a:stretch>
                      </p:blipFill>
                      <p:spPr>
                        <a:xfrm>
                          <a:off x="5551785" y="3430531"/>
                          <a:ext cx="325874" cy="391049"/>
                        </a:xfrm>
                        <a:prstGeom prst="rect">
                          <a:avLst/>
                        </a:prstGeom>
                      </p:spPr>
                    </p:pic>
                  </p:oleObj>
                </mc:Fallback>
              </mc:AlternateContent>
            </a:graphicData>
          </a:graphic>
        </p:graphicFrame>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10652</TotalTime>
  <Words>1940</Words>
  <Application>Microsoft Office PowerPoint</Application>
  <PresentationFormat>On-screen Show (4:3)</PresentationFormat>
  <Paragraphs>322</Paragraphs>
  <Slides>36</Slides>
  <Notes>35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4" baseType="lpstr">
      <vt:lpstr>Arial</vt:lpstr>
      <vt:lpstr>Calibri</vt:lpstr>
      <vt:lpstr>Symbol</vt:lpstr>
      <vt:lpstr>Times New Roman</vt:lpstr>
      <vt:lpstr>Wingdings</vt:lpstr>
      <vt:lpstr>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 David R</dc:creator>
  <cp:lastModifiedBy>Jackson, David R</cp:lastModifiedBy>
  <cp:revision>1058</cp:revision>
  <dcterms:created xsi:type="dcterms:W3CDTF">2006-08-16T00:00:00Z</dcterms:created>
  <dcterms:modified xsi:type="dcterms:W3CDTF">2019-09-06T00:31:41Z</dcterms:modified>
</cp:coreProperties>
</file>