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67" r:id="rId4"/>
    <p:sldId id="257" r:id="rId5"/>
    <p:sldId id="268" r:id="rId6"/>
    <p:sldId id="296" r:id="rId7"/>
    <p:sldId id="259" r:id="rId8"/>
    <p:sldId id="269" r:id="rId9"/>
    <p:sldId id="260" r:id="rId10"/>
    <p:sldId id="261" r:id="rId11"/>
    <p:sldId id="286" r:id="rId12"/>
    <p:sldId id="273" r:id="rId13"/>
    <p:sldId id="272" r:id="rId14"/>
    <p:sldId id="274" r:id="rId15"/>
    <p:sldId id="278" r:id="rId16"/>
    <p:sldId id="275" r:id="rId17"/>
    <p:sldId id="276" r:id="rId18"/>
    <p:sldId id="283" r:id="rId19"/>
    <p:sldId id="280" r:id="rId20"/>
    <p:sldId id="279" r:id="rId21"/>
    <p:sldId id="277" r:id="rId22"/>
    <p:sldId id="262" r:id="rId23"/>
    <p:sldId id="263" r:id="rId24"/>
    <p:sldId id="271" r:id="rId25"/>
    <p:sldId id="281" r:id="rId26"/>
    <p:sldId id="292" r:id="rId27"/>
    <p:sldId id="293" r:id="rId28"/>
    <p:sldId id="294" r:id="rId29"/>
    <p:sldId id="285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FFCCFF"/>
    <a:srgbClr val="CCCCFF"/>
    <a:srgbClr val="CC99FF"/>
    <a:srgbClr val="CC00FF"/>
    <a:srgbClr val="66FFFF"/>
    <a:srgbClr val="FFFF99"/>
    <a:srgbClr val="0000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0.e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81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0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109.wmf"/><Relationship Id="rId7" Type="http://schemas.openxmlformats.org/officeDocument/2006/relationships/image" Target="../media/image82.wmf"/><Relationship Id="rId2" Type="http://schemas.openxmlformats.org/officeDocument/2006/relationships/image" Target="../media/image108.wmf"/><Relationship Id="rId1" Type="http://schemas.openxmlformats.org/officeDocument/2006/relationships/image" Target="../media/image101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10" Type="http://schemas.openxmlformats.org/officeDocument/2006/relationships/image" Target="../media/image113.emf"/><Relationship Id="rId4" Type="http://schemas.openxmlformats.org/officeDocument/2006/relationships/image" Target="../media/image110.wmf"/><Relationship Id="rId9" Type="http://schemas.openxmlformats.org/officeDocument/2006/relationships/image" Target="../media/image8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0.wmf"/><Relationship Id="rId1" Type="http://schemas.openxmlformats.org/officeDocument/2006/relationships/image" Target="../media/image122.wmf"/><Relationship Id="rId4" Type="http://schemas.openxmlformats.org/officeDocument/2006/relationships/image" Target="../media/image1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2E14C-C7E3-4360-AB8F-E1DF9A2BA1DF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A9965-E6CC-4DEE-9F50-37444ED7B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6A796-F7D7-4B66-BDCF-1608D2334919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6A796-F7D7-4B66-BDCF-1608D2334919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6A796-F7D7-4B66-BDCF-1608D2334919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6A796-F7D7-4B66-BDCF-1608D2334919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6A796-F7D7-4B66-BDCF-1608D2334919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24C0-F1B5-4F93-A2FD-BC1B3D9DA368}" type="datetime1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5A06-6CDA-48E9-97ED-D2535600E222}" type="datetime1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DC44-1253-4DF3-BB09-AF9E8A44B5E2}" type="datetime1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FFE0-1956-46E2-AA1F-DED5DC9C44FE}" type="datetime1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9859-E712-4BB4-BE84-E6A2F3B660EA}" type="datetime1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3E81-04B3-4812-8530-C994399C369B}" type="datetime1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6E1C-4D57-438C-961F-6D17F5A8C0F6}" type="datetime1">
              <a:rPr lang="en-US" smtClean="0"/>
              <a:pPr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CA5E-27D7-44DA-98FD-3E36167FDFE9}" type="datetime1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F912-948F-4C69-8460-97679CC69794}" type="datetime1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F177-F743-45F7-B343-0F601C50F758}" type="datetime1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7A13-5305-4D12-BE7A-2D6353D92CC3}" type="datetime1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9334-84F5-4717-9E64-4A690BA1AAD6}" type="datetime1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00E134B0-CECC-47C2-BBF0-900BEBD8ED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3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7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84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3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8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91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89.wmf"/><Relationship Id="rId17" Type="http://schemas.openxmlformats.org/officeDocument/2006/relationships/image" Target="../media/image90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2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5" Type="http://schemas.openxmlformats.org/officeDocument/2006/relationships/image" Target="../media/image91.emf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8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3.wmf"/><Relationship Id="rId11" Type="http://schemas.openxmlformats.org/officeDocument/2006/relationships/image" Target="../media/image90.emf"/><Relationship Id="rId5" Type="http://schemas.openxmlformats.org/officeDocument/2006/relationships/oleObject" Target="../embeddings/oleObject94.bin"/><Relationship Id="rId10" Type="http://schemas.openxmlformats.org/officeDocument/2006/relationships/oleObject" Target="../embeddings/oleObject96.bin"/><Relationship Id="rId4" Type="http://schemas.openxmlformats.org/officeDocument/2006/relationships/image" Target="../media/image92.wmf"/><Relationship Id="rId9" Type="http://schemas.openxmlformats.org/officeDocument/2006/relationships/image" Target="../media/image9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100.e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10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107.bin"/><Relationship Id="rId18" Type="http://schemas.openxmlformats.org/officeDocument/2006/relationships/oleObject" Target="../embeddings/oleObject109.bin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05.wmf"/><Relationship Id="rId17" Type="http://schemas.openxmlformats.org/officeDocument/2006/relationships/image" Target="../media/image9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10" Type="http://schemas.openxmlformats.org/officeDocument/2006/relationships/image" Target="../media/image104.wmf"/><Relationship Id="rId19" Type="http://schemas.openxmlformats.org/officeDocument/2006/relationships/image" Target="../media/image90.e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10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83.wmf"/><Relationship Id="rId3" Type="http://schemas.openxmlformats.org/officeDocument/2006/relationships/oleObject" Target="../embeddings/oleObject110.bin"/><Relationship Id="rId21" Type="http://schemas.openxmlformats.org/officeDocument/2006/relationships/oleObject" Target="../embeddings/oleObject117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116.bin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12.wmf"/><Relationship Id="rId22" Type="http://schemas.openxmlformats.org/officeDocument/2006/relationships/image" Target="../media/image1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1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1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2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24.wmf"/><Relationship Id="rId5" Type="http://schemas.openxmlformats.org/officeDocument/2006/relationships/image" Target="../media/image122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23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237544" y="2108200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Prof. David R. Jackson</a:t>
            </a:r>
          </a:p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Dept. of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ECE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513489" y="3201761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ECE 5317-6351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Microwave Engineering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914775" y="1638300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Arial" pitchFamily="34" charset="0"/>
                <a:cs typeface="Arial" pitchFamily="34" charset="0"/>
              </a:rPr>
              <a:t>Fall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843892" y="3669846"/>
            <a:ext cx="59463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Waveguiding Structures </a:t>
            </a:r>
          </a:p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 2: Attenuation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22" y="3234266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051" y="4895850"/>
            <a:ext cx="1449011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019925" y="142101"/>
            <a:ext cx="19526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Adapted from notes by Prof. Jeffery T. Williams</a:t>
            </a:r>
            <a:endParaRPr lang="en-US" sz="14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176" y="1197492"/>
            <a:ext cx="8143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Assuming a small amount of conductor loss: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tabLst>
                <a:tab pos="4000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We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can assume that the fields of the lossy guide are approximately the same  as those for lossless guide, except with a small amount of attenuation.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 use a “perturbation” method to determine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2000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.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2633" y="171007"/>
            <a:ext cx="777240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Attenuation due to Conductor Loss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" y="3962400"/>
            <a:ext cx="84582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Notes: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Dielectric loss does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change the shape of the fields at all in a waveguide or transmission line, since the boundary conditions remain the same (PEC). </a:t>
            </a:r>
          </a:p>
          <a:p>
            <a:pPr>
              <a:buFont typeface="Wingdings" pitchFamily="2" charset="2"/>
              <a:buChar char="§"/>
            </a:pP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Conductor loss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does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disturb the fields slightly.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476" y="1033573"/>
            <a:ext cx="8197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is a very important concept for calculating loss at a metal surface.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6750" y="147084"/>
            <a:ext cx="813435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Surface Resistance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9400" y="5124450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Plane wave in a good conductor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5325" y="5810250"/>
            <a:ext cx="773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 this figure,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is the direction normal to the metal surface, not the axis of the waveguide.  Also, the electric field is assumed to be in the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direction for simplicity.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09600" y="1743075"/>
            <a:ext cx="8419856" cy="3187700"/>
            <a:chOff x="609600" y="1743075"/>
            <a:chExt cx="8419856" cy="3187700"/>
          </a:xfrm>
        </p:grpSpPr>
        <p:grpSp>
          <p:nvGrpSpPr>
            <p:cNvPr id="2" name="Group 35"/>
            <p:cNvGrpSpPr>
              <a:grpSpLocks/>
            </p:cNvGrpSpPr>
            <p:nvPr/>
          </p:nvGrpSpPr>
          <p:grpSpPr bwMode="auto">
            <a:xfrm>
              <a:off x="609600" y="1743075"/>
              <a:ext cx="6521450" cy="3187700"/>
              <a:chOff x="606" y="450"/>
              <a:chExt cx="4108" cy="2008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606" y="450"/>
                <a:ext cx="4108" cy="2008"/>
              </a:xfrm>
              <a:prstGeom prst="rect">
                <a:avLst/>
              </a:prstGeom>
              <a:solidFill>
                <a:srgbClr val="DDDDDD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2368" y="892"/>
                <a:ext cx="1098" cy="1331"/>
              </a:xfrm>
              <a:prstGeom prst="rect">
                <a:avLst/>
              </a:prstGeom>
              <a:solidFill>
                <a:srgbClr val="CC99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V="1">
                <a:off x="2352" y="1522"/>
                <a:ext cx="189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aphicFrame>
            <p:nvGraphicFramePr>
              <p:cNvPr id="27" name="Object 11"/>
              <p:cNvGraphicFramePr>
                <a:graphicFrameLocks noChangeAspect="1"/>
              </p:cNvGraphicFramePr>
              <p:nvPr/>
            </p:nvGraphicFramePr>
            <p:xfrm>
              <a:off x="4346" y="1450"/>
              <a:ext cx="198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30" name="Equation" r:id="rId3" imgW="126720" imgH="126720" progId="Equation.DSMT4">
                      <p:embed/>
                    </p:oleObj>
                  </mc:Choice>
                  <mc:Fallback>
                    <p:oleObj name="Equation" r:id="rId3" imgW="126720" imgH="126720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6" y="1450"/>
                            <a:ext cx="198" cy="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12"/>
              <p:cNvGraphicFramePr>
                <a:graphicFrameLocks noChangeAspect="1"/>
              </p:cNvGraphicFramePr>
              <p:nvPr/>
            </p:nvGraphicFramePr>
            <p:xfrm>
              <a:off x="1423" y="690"/>
              <a:ext cx="441" cy="2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31" name="Equation" r:id="rId5" imgW="279360" imgH="164880" progId="Equation.DSMT4">
                      <p:embed/>
                    </p:oleObj>
                  </mc:Choice>
                  <mc:Fallback>
                    <p:oleObj name="Equation" r:id="rId5" imgW="279360" imgH="164880" progId="Equation.DSMT4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3" y="690"/>
                            <a:ext cx="441" cy="2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>
                <a:off x="2352" y="744"/>
                <a:ext cx="0" cy="13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 flipV="1">
                <a:off x="2512" y="1223"/>
                <a:ext cx="0" cy="573"/>
              </a:xfrm>
              <a:prstGeom prst="line">
                <a:avLst/>
              </a:prstGeom>
              <a:noFill/>
              <a:ln w="38100">
                <a:solidFill>
                  <a:srgbClr val="FF0033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Line 23"/>
              <p:cNvSpPr>
                <a:spLocks noChangeShapeType="1"/>
              </p:cNvSpPr>
              <p:nvPr/>
            </p:nvSpPr>
            <p:spPr bwMode="auto">
              <a:xfrm flipH="1">
                <a:off x="2614" y="1307"/>
                <a:ext cx="0" cy="411"/>
              </a:xfrm>
              <a:prstGeom prst="line">
                <a:avLst/>
              </a:prstGeom>
              <a:noFill/>
              <a:ln w="38100">
                <a:solidFill>
                  <a:srgbClr val="FF0033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Line 24"/>
              <p:cNvSpPr>
                <a:spLocks noChangeShapeType="1"/>
              </p:cNvSpPr>
              <p:nvPr/>
            </p:nvSpPr>
            <p:spPr bwMode="auto">
              <a:xfrm flipV="1">
                <a:off x="2725" y="1394"/>
                <a:ext cx="0" cy="264"/>
              </a:xfrm>
              <a:prstGeom prst="line">
                <a:avLst/>
              </a:prstGeom>
              <a:noFill/>
              <a:ln w="38100">
                <a:solidFill>
                  <a:srgbClr val="FF0033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>
                <a:off x="2824" y="1433"/>
                <a:ext cx="0" cy="189"/>
              </a:xfrm>
              <a:prstGeom prst="line">
                <a:avLst/>
              </a:prstGeom>
              <a:noFill/>
              <a:ln w="38100">
                <a:solidFill>
                  <a:srgbClr val="FF0033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Line 26"/>
              <p:cNvSpPr>
                <a:spLocks noChangeShapeType="1"/>
              </p:cNvSpPr>
              <p:nvPr/>
            </p:nvSpPr>
            <p:spPr bwMode="auto">
              <a:xfrm flipV="1">
                <a:off x="2917" y="1472"/>
                <a:ext cx="0" cy="105"/>
              </a:xfrm>
              <a:prstGeom prst="line">
                <a:avLst/>
              </a:prstGeom>
              <a:noFill/>
              <a:ln w="38100">
                <a:solidFill>
                  <a:srgbClr val="FF0033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aphicFrame>
            <p:nvGraphicFramePr>
              <p:cNvPr id="35" name="Object 27"/>
              <p:cNvGraphicFramePr>
                <a:graphicFrameLocks noChangeAspect="1"/>
              </p:cNvGraphicFramePr>
              <p:nvPr/>
            </p:nvGraphicFramePr>
            <p:xfrm>
              <a:off x="2544" y="1004"/>
              <a:ext cx="624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32" name="Equation" r:id="rId7" imgW="444240" imgH="164880" progId="Equation.DSMT4">
                      <p:embed/>
                    </p:oleObj>
                  </mc:Choice>
                  <mc:Fallback>
                    <p:oleObj name="Equation" r:id="rId7" imgW="444240" imgH="164880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44" y="1004"/>
                            <a:ext cx="624" cy="1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33"/>
              <p:cNvGraphicFramePr>
                <a:graphicFrameLocks noChangeAspect="1"/>
              </p:cNvGraphicFramePr>
              <p:nvPr/>
            </p:nvGraphicFramePr>
            <p:xfrm>
              <a:off x="2255" y="484"/>
              <a:ext cx="198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33" name="Equation" r:id="rId9" imgW="126720" imgH="139680" progId="Equation.DSMT4">
                      <p:embed/>
                    </p:oleObj>
                  </mc:Choice>
                  <mc:Fallback>
                    <p:oleObj name="Equation" r:id="rId9" imgW="126720" imgH="139680" progId="Equation.DSMT4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5" y="484"/>
                            <a:ext cx="198" cy="1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 flipV="1">
                <a:off x="2298" y="1230"/>
                <a:ext cx="0" cy="573"/>
              </a:xfrm>
              <a:prstGeom prst="line">
                <a:avLst/>
              </a:prstGeom>
              <a:noFill/>
              <a:ln w="38100">
                <a:solidFill>
                  <a:srgbClr val="FF0033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781050" y="3476625"/>
              <a:ext cx="1962150" cy="1323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Note: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The tangential fields determine the power going into the metal.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819656" y="3387970"/>
              <a:ext cx="2209800" cy="1219200"/>
              <a:chOff x="6819656" y="3387970"/>
              <a:chExt cx="2209800" cy="1219200"/>
            </a:xfrm>
          </p:grpSpPr>
          <p:grpSp>
            <p:nvGrpSpPr>
              <p:cNvPr id="4" name="Group 45"/>
              <p:cNvGrpSpPr/>
              <p:nvPr/>
            </p:nvGrpSpPr>
            <p:grpSpPr>
              <a:xfrm>
                <a:off x="6819656" y="3387970"/>
                <a:ext cx="2209800" cy="1219200"/>
                <a:chOff x="6752981" y="1178170"/>
                <a:chExt cx="2209800" cy="1219200"/>
              </a:xfrm>
            </p:grpSpPr>
            <p:sp>
              <p:nvSpPr>
                <p:cNvPr id="47" name="Cube 46"/>
                <p:cNvSpPr/>
                <p:nvPr/>
              </p:nvSpPr>
              <p:spPr>
                <a:xfrm>
                  <a:off x="6752981" y="1178170"/>
                  <a:ext cx="2209800" cy="1219200"/>
                </a:xfrm>
                <a:prstGeom prst="cube">
                  <a:avLst>
                    <a:gd name="adj" fmla="val 62870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763238" y="1946031"/>
                  <a:ext cx="1434612" cy="447919"/>
                </a:xfrm>
                <a:prstGeom prst="rect">
                  <a:avLst/>
                </a:prstGeom>
                <a:solidFill>
                  <a:srgbClr val="DDDDDD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6753225" y="1933575"/>
                  <a:ext cx="438150" cy="4286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Oval 51"/>
              <p:cNvSpPr/>
              <p:nvPr/>
            </p:nvSpPr>
            <p:spPr>
              <a:xfrm>
                <a:off x="7124700" y="4021766"/>
                <a:ext cx="371475" cy="238125"/>
              </a:xfrm>
              <a:prstGeom prst="ellipse">
                <a:avLst/>
              </a:prstGeom>
              <a:solidFill>
                <a:srgbClr val="66FFFF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7583487" y="4232274"/>
              <a:ext cx="413727" cy="244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34" name="Equation" r:id="rId11" imgW="279360" imgH="164880" progId="Equation.DSMT4">
                      <p:embed/>
                    </p:oleObj>
                  </mc:Choice>
                  <mc:Fallback>
                    <p:oleObj name="Equation" r:id="rId11" imgW="279360" imgH="164880" progId="Equation.DSMT4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83487" y="4232274"/>
                            <a:ext cx="413727" cy="244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3" name="Curved Down Arrow 52"/>
            <p:cNvSpPr/>
            <p:nvPr/>
          </p:nvSpPr>
          <p:spPr>
            <a:xfrm rot="1655642">
              <a:off x="5843259" y="2760694"/>
              <a:ext cx="1943100" cy="79057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133350"/>
            <a:ext cx="813435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Surface Resistance (cont.)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2720975" y="1217613"/>
            <a:ext cx="12620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Assume</a:t>
            </a:r>
          </a:p>
        </p:txBody>
      </p:sp>
      <p:graphicFrame>
        <p:nvGraphicFramePr>
          <p:cNvPr id="63" name="Object 19"/>
          <p:cNvGraphicFramePr>
            <a:graphicFrameLocks noChangeAspect="1"/>
          </p:cNvGraphicFramePr>
          <p:nvPr/>
        </p:nvGraphicFramePr>
        <p:xfrm>
          <a:off x="587375" y="2697163"/>
          <a:ext cx="762952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Equation" r:id="rId3" imgW="4470120" imgH="482400" progId="Equation.DSMT4">
                  <p:embed/>
                </p:oleObj>
              </mc:Choice>
              <mc:Fallback>
                <p:oleObj name="Equation" r:id="rId3" imgW="4470120" imgH="482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2697163"/>
                        <a:ext cx="7629525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1077913" y="4048125"/>
            <a:ext cx="13493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Hence</a:t>
            </a:r>
          </a:p>
        </p:txBody>
      </p:sp>
      <p:graphicFrame>
        <p:nvGraphicFramePr>
          <p:cNvPr id="65" name="Object 21"/>
          <p:cNvGraphicFramePr>
            <a:graphicFrameLocks noChangeAspect="1"/>
          </p:cNvGraphicFramePr>
          <p:nvPr/>
        </p:nvGraphicFramePr>
        <p:xfrm>
          <a:off x="2252663" y="4241800"/>
          <a:ext cx="32067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Equation" r:id="rId5" imgW="1726920" imgH="444240" progId="Equation.DSMT4">
                  <p:embed/>
                </p:oleObj>
              </mc:Choice>
              <mc:Fallback>
                <p:oleObj name="Equation" r:id="rId5" imgW="1726920" imgH="4442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4241800"/>
                        <a:ext cx="320675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23"/>
          <p:cNvGraphicFramePr>
            <a:graphicFrameLocks noChangeAspect="1"/>
          </p:cNvGraphicFramePr>
          <p:nvPr/>
        </p:nvGraphicFramePr>
        <p:xfrm>
          <a:off x="2827339" y="5662357"/>
          <a:ext cx="2106612" cy="88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5" name="Equation" r:id="rId7" imgW="1054080" imgH="444240" progId="Equation.DSMT4">
                  <p:embed/>
                </p:oleObj>
              </mc:Choice>
              <mc:Fallback>
                <p:oleObj name="Equation" r:id="rId7" imgW="1054080" imgH="4442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9" y="5662357"/>
                        <a:ext cx="2106612" cy="889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309563" y="2295525"/>
            <a:ext cx="34909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The we have (for the metal):</a:t>
            </a:r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1306286" y="5407025"/>
            <a:ext cx="147025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Therefore</a:t>
            </a:r>
          </a:p>
        </p:txBody>
      </p: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3960814" y="994615"/>
          <a:ext cx="1039812" cy="877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6" name="Equation" r:id="rId9" imgW="571320" imgH="482400" progId="Equation.DSMT4">
                  <p:embed/>
                </p:oleObj>
              </mc:Choice>
              <mc:Fallback>
                <p:oleObj name="Equation" r:id="rId9" imgW="571320" imgH="4824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4" y="994615"/>
                        <a:ext cx="1039812" cy="877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91125" y="123825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(for the metal)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133350"/>
            <a:ext cx="813435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Surface Resistance (cont.)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69625" y="2373313"/>
            <a:ext cx="11096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Denote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71550" y="3590925"/>
            <a:ext cx="21717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Then we have</a:t>
            </a:r>
          </a:p>
        </p:txBody>
      </p:sp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3433763" y="1072778"/>
          <a:ext cx="2071687" cy="87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Equation" r:id="rId3" imgW="1054080" imgH="444240" progId="Equation.DSMT4">
                  <p:embed/>
                </p:oleObj>
              </mc:Choice>
              <mc:Fallback>
                <p:oleObj name="Equation" r:id="rId3" imgW="1054080" imgH="4442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1072778"/>
                        <a:ext cx="2071687" cy="87508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1749138" y="2211802"/>
          <a:ext cx="1522412" cy="774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Equation" r:id="rId5" imgW="774360" imgH="393480" progId="Equation.DSMT4">
                  <p:embed/>
                </p:oleObj>
              </mc:Choice>
              <mc:Fallback>
                <p:oleObj name="Equation" r:id="rId5" imgW="77436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138" y="2211802"/>
                        <a:ext cx="1522412" cy="774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576351" y="2438400"/>
            <a:ext cx="45624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“skin depth” = “depth of penetration”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727325" y="4197350"/>
            <a:ext cx="3429000" cy="2371725"/>
          </a:xfrm>
          <a:prstGeom prst="rect">
            <a:avLst/>
          </a:prstGeom>
          <a:solidFill>
            <a:srgbClr val="CC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4" name="Object 11"/>
          <p:cNvGraphicFramePr>
            <a:graphicFrameLocks noChangeAspect="1"/>
          </p:cNvGraphicFramePr>
          <p:nvPr/>
        </p:nvGraphicFramePr>
        <p:xfrm>
          <a:off x="3135313" y="4294188"/>
          <a:ext cx="2543175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Equation" r:id="rId7" imgW="1054080" imgH="888840" progId="Equation.DSMT4">
                  <p:embed/>
                </p:oleObj>
              </mc:Choice>
              <mc:Fallback>
                <p:oleObj name="Equation" r:id="rId7" imgW="1054080" imgH="8888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4294188"/>
                        <a:ext cx="2543175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972582" y="4638675"/>
            <a:ext cx="17618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At 3 GHz, the skin depth for copper is about 1.2 microns.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3634614" y="2910770"/>
          <a:ext cx="1721180" cy="37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Equation" r:id="rId9" imgW="1054080" imgH="228600" progId="Equation.DSMT4">
                  <p:embed/>
                </p:oleObj>
              </mc:Choice>
              <mc:Fallback>
                <p:oleObj name="Equation" r:id="rId9" imgW="105408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4614" y="2910770"/>
                        <a:ext cx="1721180" cy="374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00179" y="2861956"/>
            <a:ext cx="294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(For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400" i="1" dirty="0" smtClean="0">
                <a:latin typeface="Arial" pitchFamily="34" charset="0"/>
                <a:cs typeface="Arial" pitchFamily="34" charset="0"/>
                <a:sym typeface="Symbol"/>
              </a:rPr>
              <a:t>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, f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ields are down to 37% of their values at the surface.)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133350"/>
            <a:ext cx="813435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Surface Resistance (cont.)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1727200" y="1664548"/>
          <a:ext cx="15700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Equation" r:id="rId3" imgW="723600" imgH="469800" progId="Equation.DSMT4">
                  <p:embed/>
                </p:oleObj>
              </mc:Choice>
              <mc:Fallback>
                <p:oleObj name="Equation" r:id="rId3" imgW="72360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664548"/>
                        <a:ext cx="1570038" cy="10175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1172056" y="3167578"/>
            <a:ext cx="3403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Example: copper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(pure)</a:t>
            </a:r>
          </a:p>
        </p:txBody>
      </p:sp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1476375" y="3756873"/>
          <a:ext cx="25384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5" imgW="1536480" imgH="241200" progId="Equation.DSMT4">
                  <p:embed/>
                </p:oleObj>
              </mc:Choice>
              <mc:Fallback>
                <p:oleObj name="Equation" r:id="rId5" imgW="153648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756873"/>
                        <a:ext cx="253841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/>
        </p:nvGraphicFramePr>
        <p:xfrm>
          <a:off x="1485900" y="4264873"/>
          <a:ext cx="1909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Equation" r:id="rId7" imgW="1155600" imgH="228600" progId="Equation.DSMT4">
                  <p:embed/>
                </p:oleObj>
              </mc:Choice>
              <mc:Fallback>
                <p:oleObj name="Equation" r:id="rId7" imgW="11556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4264873"/>
                        <a:ext cx="190976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817318"/>
              </p:ext>
            </p:extLst>
          </p:nvPr>
        </p:nvGraphicFramePr>
        <p:xfrm>
          <a:off x="5237163" y="1249363"/>
          <a:ext cx="3148362" cy="4754880"/>
        </p:xfrm>
        <a:graphic>
          <a:graphicData uri="http://schemas.openxmlformats.org/drawingml/2006/table">
            <a:tbl>
              <a:tblPr firstRow="1" bandRow="1"/>
              <a:tblGrid>
                <a:gridCol w="1574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i="1" dirty="0" smtClean="0">
                          <a:solidFill>
                            <a:schemeClr val="tx1"/>
                          </a:solidFill>
                          <a:sym typeface="Symbol"/>
                        </a:rPr>
                        <a:t>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[Hz]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6.6 [cm]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 [Hz]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2.1 [cm]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 [Hz]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6.6 [mm]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[kHz]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2.1 [mm]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 [kHz]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0.66 [mm]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 [kHz]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0.21 [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m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66 [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m]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20.1 [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m]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6.6 [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m]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[GHz]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2.1 [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m]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 [GHz]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0.66 [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m]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 [GHz]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0.21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m]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6275" y="5295900"/>
            <a:ext cx="36766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 value of 3.0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10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  <a:sym typeface="Symbol"/>
              </a:rPr>
              <a:t>7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 [S/m] is often assumed for “practical” copper.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133350"/>
            <a:ext cx="813435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Surface Resistance (cont.)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Object 43"/>
          <p:cNvGraphicFramePr>
            <a:graphicFrameLocks noChangeAspect="1"/>
          </p:cNvGraphicFramePr>
          <p:nvPr/>
        </p:nvGraphicFramePr>
        <p:xfrm>
          <a:off x="1590675" y="4683125"/>
          <a:ext cx="7127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Equation" r:id="rId3" imgW="304560" imgH="279360" progId="Equation.DSMT4">
                  <p:embed/>
                </p:oleObj>
              </mc:Choice>
              <mc:Fallback>
                <p:oleObj name="Equation" r:id="rId3" imgW="30456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4683125"/>
                        <a:ext cx="71278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2330450" y="4781550"/>
            <a:ext cx="5283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=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time-average power dissipated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/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m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2</a:t>
            </a:r>
            <a:r>
              <a:rPr kumimoji="0" lang="en-US" sz="20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 pitchFamily="18" charset="2"/>
              </a:rPr>
              <a:t>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S</a:t>
            </a:r>
          </a:p>
        </p:txBody>
      </p:sp>
      <p:graphicFrame>
        <p:nvGraphicFramePr>
          <p:cNvPr id="41" name="Object 45"/>
          <p:cNvGraphicFramePr>
            <a:graphicFrameLocks noChangeAspect="1"/>
          </p:cNvGraphicFramePr>
          <p:nvPr/>
        </p:nvGraphicFramePr>
        <p:xfrm>
          <a:off x="2054225" y="5634038"/>
          <a:ext cx="47974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Equation" r:id="rId5" imgW="2539800" imgH="393480" progId="Equation.DSMT4">
                  <p:embed/>
                </p:oleObj>
              </mc:Choice>
              <mc:Fallback>
                <p:oleObj name="Equation" r:id="rId5" imgW="253980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5634038"/>
                        <a:ext cx="47974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53"/>
          <p:cNvGrpSpPr>
            <a:grpSpLocks/>
          </p:cNvGrpSpPr>
          <p:nvPr/>
        </p:nvGrpSpPr>
        <p:grpSpPr bwMode="auto">
          <a:xfrm>
            <a:off x="2733675" y="784225"/>
            <a:ext cx="4418013" cy="3697288"/>
            <a:chOff x="1872" y="386"/>
            <a:chExt cx="2783" cy="2329"/>
          </a:xfrm>
        </p:grpSpPr>
        <p:grpSp>
          <p:nvGrpSpPr>
            <p:cNvPr id="43" name="Group 50"/>
            <p:cNvGrpSpPr>
              <a:grpSpLocks/>
            </p:cNvGrpSpPr>
            <p:nvPr/>
          </p:nvGrpSpPr>
          <p:grpSpPr bwMode="auto">
            <a:xfrm>
              <a:off x="1872" y="386"/>
              <a:ext cx="2783" cy="2282"/>
              <a:chOff x="1872" y="386"/>
              <a:chExt cx="2783" cy="2282"/>
            </a:xfrm>
          </p:grpSpPr>
          <p:sp>
            <p:nvSpPr>
              <p:cNvPr id="46" name="Line 35"/>
              <p:cNvSpPr>
                <a:spLocks noChangeShapeType="1"/>
              </p:cNvSpPr>
              <p:nvPr/>
            </p:nvSpPr>
            <p:spPr bwMode="auto">
              <a:xfrm flipV="1">
                <a:off x="2367" y="656"/>
                <a:ext cx="0" cy="20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2"/>
              <p:cNvSpPr>
                <a:spLocks noChangeArrowheads="1"/>
              </p:cNvSpPr>
              <p:nvPr/>
            </p:nvSpPr>
            <p:spPr bwMode="auto">
              <a:xfrm>
                <a:off x="2372" y="888"/>
                <a:ext cx="1045" cy="1463"/>
              </a:xfrm>
              <a:prstGeom prst="rect">
                <a:avLst/>
              </a:prstGeom>
              <a:solidFill>
                <a:srgbClr val="CC99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 flipV="1">
                <a:off x="2490" y="1230"/>
                <a:ext cx="0" cy="57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 flipH="1" flipV="1">
                <a:off x="2592" y="1389"/>
                <a:ext cx="0" cy="4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 flipV="1">
                <a:off x="2703" y="1544"/>
                <a:ext cx="0" cy="26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 flipV="1">
                <a:off x="2802" y="1613"/>
                <a:ext cx="0" cy="189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 flipV="1">
                <a:off x="2895" y="1697"/>
                <a:ext cx="0" cy="10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Line 36"/>
              <p:cNvSpPr>
                <a:spLocks noChangeShapeType="1"/>
              </p:cNvSpPr>
              <p:nvPr/>
            </p:nvSpPr>
            <p:spPr bwMode="auto">
              <a:xfrm>
                <a:off x="3180" y="1804"/>
                <a:ext cx="1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Text Box 37"/>
              <p:cNvSpPr txBox="1">
                <a:spLocks noChangeArrowheads="1"/>
              </p:cNvSpPr>
              <p:nvPr/>
            </p:nvSpPr>
            <p:spPr bwMode="auto">
              <a:xfrm>
                <a:off x="4293" y="1662"/>
                <a:ext cx="36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Symbol" pitchFamily="18" charset="2"/>
                  </a:rPr>
                  <a:t>  </a:t>
                </a:r>
                <a:r>
                  <a:rPr kumimoji="0" lang="en-US" sz="2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sym typeface="Symbol" pitchFamily="18" charset="2"/>
                  </a:rPr>
                  <a:t>z</a:t>
                </a:r>
              </a:p>
            </p:txBody>
          </p:sp>
          <p:sp>
            <p:nvSpPr>
              <p:cNvPr id="55" name="Text Box 38"/>
              <p:cNvSpPr txBox="1">
                <a:spLocks noChangeArrowheads="1"/>
              </p:cNvSpPr>
              <p:nvPr/>
            </p:nvSpPr>
            <p:spPr bwMode="auto">
              <a:xfrm>
                <a:off x="2216" y="386"/>
                <a:ext cx="40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Symbol" pitchFamily="18" charset="2"/>
                  </a:rPr>
                  <a:t>  </a:t>
                </a:r>
                <a:r>
                  <a:rPr kumimoji="0" lang="en-US" sz="2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sym typeface="Symbol" pitchFamily="18" charset="2"/>
                  </a:rPr>
                  <a:t>x </a:t>
                </a:r>
              </a:p>
            </p:txBody>
          </p:sp>
          <p:sp>
            <p:nvSpPr>
              <p:cNvPr id="56" name="Line 40"/>
              <p:cNvSpPr>
                <a:spLocks noChangeShapeType="1"/>
              </p:cNvSpPr>
              <p:nvPr/>
            </p:nvSpPr>
            <p:spPr bwMode="auto">
              <a:xfrm>
                <a:off x="1883" y="1229"/>
                <a:ext cx="4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Line 41"/>
              <p:cNvSpPr>
                <a:spLocks noChangeShapeType="1"/>
              </p:cNvSpPr>
              <p:nvPr/>
            </p:nvSpPr>
            <p:spPr bwMode="auto">
              <a:xfrm>
                <a:off x="1916" y="1808"/>
                <a:ext cx="39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/>
            </p:nvSpPr>
            <p:spPr bwMode="auto">
              <a:xfrm>
                <a:off x="1872" y="1403"/>
                <a:ext cx="400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Symbol" pitchFamily="18" charset="2"/>
                  </a:rPr>
                  <a:t>  </a:t>
                </a:r>
                <a:r>
                  <a:rPr kumimoji="0" lang="en-US" sz="20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sym typeface="Symbol" pitchFamily="18" charset="2"/>
                  </a:rPr>
                  <a:t>S </a:t>
                </a:r>
              </a:p>
            </p:txBody>
          </p:sp>
        </p:grpSp>
        <p:sp>
          <p:nvSpPr>
            <p:cNvPr id="44" name="Line 51"/>
            <p:cNvSpPr>
              <a:spLocks noChangeShapeType="1"/>
            </p:cNvSpPr>
            <p:nvPr/>
          </p:nvSpPr>
          <p:spPr bwMode="auto">
            <a:xfrm>
              <a:off x="2405" y="759"/>
              <a:ext cx="0" cy="1920"/>
            </a:xfrm>
            <a:prstGeom prst="line">
              <a:avLst/>
            </a:prstGeom>
            <a:noFill/>
            <a:ln w="28575">
              <a:solidFill>
                <a:srgbClr val="FF0033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52"/>
            <p:cNvSpPr txBox="1">
              <a:spLocks noChangeArrowheads="1"/>
            </p:cNvSpPr>
            <p:nvPr/>
          </p:nvSpPr>
          <p:spPr bwMode="auto">
            <a:xfrm>
              <a:off x="2447" y="2482"/>
              <a:ext cx="2079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Fields evaluated on this plane</a:t>
              </a: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942975" y="1629650"/>
            <a:ext cx="9382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where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35" name="Object 23"/>
          <p:cNvGraphicFramePr>
            <a:graphicFrameLocks noChangeAspect="1"/>
          </p:cNvGraphicFramePr>
          <p:nvPr/>
        </p:nvGraphicFramePr>
        <p:xfrm>
          <a:off x="2481155" y="1112209"/>
          <a:ext cx="127389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Equation" r:id="rId3" imgW="622080" imgH="241200" progId="Equation.DSMT4">
                  <p:embed/>
                </p:oleObj>
              </mc:Choice>
              <mc:Fallback>
                <p:oleObj name="Equation" r:id="rId3" imgW="62208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155" y="1112209"/>
                        <a:ext cx="127389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4"/>
          <p:cNvGraphicFramePr>
            <a:graphicFrameLocks noChangeAspect="1"/>
          </p:cNvGraphicFramePr>
          <p:nvPr/>
        </p:nvGraphicFramePr>
        <p:xfrm>
          <a:off x="1289050" y="2113838"/>
          <a:ext cx="3984625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4" name="Equation" r:id="rId5" imgW="2577960" imgH="2019240" progId="Equation.DSMT4">
                  <p:embed/>
                </p:oleObj>
              </mc:Choice>
              <mc:Fallback>
                <p:oleObj name="Equation" r:id="rId5" imgW="2577960" imgH="20192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2113838"/>
                        <a:ext cx="3984625" cy="312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04800" y="1133475"/>
            <a:ext cx="237460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Inside conductor: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46096" name="Object 16"/>
          <p:cNvGraphicFramePr>
            <a:graphicFrameLocks noChangeAspect="1"/>
          </p:cNvGraphicFramePr>
          <p:nvPr/>
        </p:nvGraphicFramePr>
        <p:xfrm>
          <a:off x="6643642" y="2776909"/>
          <a:ext cx="1335710" cy="8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5" name="Equation" r:id="rId7" imgW="685800" imgH="444240" progId="Equation.DSMT4">
                  <p:embed/>
                </p:oleObj>
              </mc:Choice>
              <mc:Fallback>
                <p:oleObj name="Equation" r:id="rId7" imgW="685800" imgH="4442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42" y="2776909"/>
                        <a:ext cx="1335710" cy="8640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21"/>
          <p:cNvSpPr txBox="1">
            <a:spLocks noChangeArrowheads="1"/>
          </p:cNvSpPr>
          <p:nvPr/>
        </p:nvSpPr>
        <p:spPr bwMode="auto">
          <a:xfrm>
            <a:off x="5933452" y="2368401"/>
            <a:ext cx="321054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“Surface resistance 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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)”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5762001" y="3882876"/>
            <a:ext cx="333437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“Surface </a:t>
            </a:r>
            <a:r>
              <a:rPr lang="en-US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impedance (</a:t>
            </a:r>
            <a:r>
              <a:rPr lang="en-US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)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”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46098" name="Object 18"/>
          <p:cNvGraphicFramePr>
            <a:graphicFrameLocks noChangeAspect="1"/>
          </p:cNvGraphicFramePr>
          <p:nvPr/>
        </p:nvGraphicFramePr>
        <p:xfrm>
          <a:off x="6417640" y="4273401"/>
          <a:ext cx="1590726" cy="46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6" name="Equation" r:id="rId9" imgW="876240" imgH="253800" progId="Equation.DSMT4">
                  <p:embed/>
                </p:oleObj>
              </mc:Choice>
              <mc:Fallback>
                <p:oleObj name="Equation" r:id="rId9" imgW="876240" imgH="253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7640" y="4273401"/>
                        <a:ext cx="1590726" cy="46052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6099" name="Object 19"/>
          <p:cNvGraphicFramePr>
            <a:graphicFrameLocks noChangeAspect="1"/>
          </p:cNvGraphicFramePr>
          <p:nvPr/>
        </p:nvGraphicFramePr>
        <p:xfrm>
          <a:off x="4163107" y="5640615"/>
          <a:ext cx="20796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7" name="Equation" r:id="rId11" imgW="1015920" imgH="253800" progId="Equation.DSMT4">
                  <p:embed/>
                </p:oleObj>
              </mc:Choice>
              <mc:Fallback>
                <p:oleObj name="Equation" r:id="rId11" imgW="1015920" imgH="253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107" y="5640615"/>
                        <a:ext cx="20796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42904" y="5287673"/>
            <a:ext cx="289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be more general: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100" name="Object 20"/>
          <p:cNvGraphicFramePr>
            <a:graphicFrameLocks noChangeAspect="1"/>
          </p:cNvGraphicFramePr>
          <p:nvPr/>
        </p:nvGraphicFramePr>
        <p:xfrm>
          <a:off x="4222399" y="6231616"/>
          <a:ext cx="2076634" cy="357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8" name="Equation" r:id="rId13" imgW="1180800" imgH="203040" progId="Equation.DSMT4">
                  <p:embed/>
                </p:oleObj>
              </mc:Choice>
              <mc:Fallback>
                <p:oleObj name="Equation" r:id="rId13" imgW="1180800" imgH="2030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399" y="6231616"/>
                        <a:ext cx="2076634" cy="357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666750" y="133350"/>
            <a:ext cx="813435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Surface Resistance (cont.)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136" y="547452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Note: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101" name="Object 21"/>
          <p:cNvGraphicFramePr>
            <a:graphicFrameLocks noChangeAspect="1"/>
          </p:cNvGraphicFramePr>
          <p:nvPr/>
        </p:nvGraphicFramePr>
        <p:xfrm>
          <a:off x="415925" y="5922963"/>
          <a:ext cx="22383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9" name="Equation" r:id="rId15" imgW="1625400" imgH="533160" progId="Equation.DSMT4">
                  <p:embed/>
                </p:oleObj>
              </mc:Choice>
              <mc:Fallback>
                <p:oleObj name="Equation" r:id="rId15" imgW="1625400" imgH="5331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5922963"/>
                        <a:ext cx="223837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735715" y="1989797"/>
          <a:ext cx="20526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Equation" r:id="rId3" imgW="1002960" imgH="253800" progId="Equation.DSMT4">
                  <p:embed/>
                </p:oleObj>
              </mc:Choice>
              <mc:Fallback>
                <p:oleObj name="Equation" r:id="rId3" imgW="100296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715" y="1989797"/>
                        <a:ext cx="2052638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1256193" y="2615567"/>
          <a:ext cx="4447289" cy="99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Equation" r:id="rId5" imgW="3009600" imgH="672840" progId="Equation.DSMT4">
                  <p:embed/>
                </p:oleObj>
              </mc:Choice>
              <mc:Fallback>
                <p:oleObj name="Equation" r:id="rId5" imgW="3009600" imgH="6728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193" y="2615567"/>
                        <a:ext cx="4447289" cy="99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0"/>
          <p:cNvGraphicFramePr>
            <a:graphicFrameLocks noChangeAspect="1"/>
          </p:cNvGraphicFramePr>
          <p:nvPr/>
        </p:nvGraphicFramePr>
        <p:xfrm>
          <a:off x="1212887" y="4428017"/>
          <a:ext cx="18700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Equation" r:id="rId7" imgW="914400" imgH="253800" progId="Equation.DSMT4">
                  <p:embed/>
                </p:oleObj>
              </mc:Choice>
              <mc:Fallback>
                <p:oleObj name="Equation" r:id="rId7" imgW="91440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87" y="4428017"/>
                        <a:ext cx="18700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1" name="Object 11"/>
          <p:cNvGraphicFramePr>
            <a:graphicFrameLocks noChangeAspect="1"/>
          </p:cNvGraphicFramePr>
          <p:nvPr/>
        </p:nvGraphicFramePr>
        <p:xfrm>
          <a:off x="5276043" y="4589601"/>
          <a:ext cx="148113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Equation" r:id="rId9" imgW="723600" imgH="241200" progId="Equation.DSMT4">
                  <p:embed/>
                </p:oleObj>
              </mc:Choice>
              <mc:Fallback>
                <p:oleObj name="Equation" r:id="rId9" imgW="72360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043" y="4589601"/>
                        <a:ext cx="1481138" cy="4937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16162" y="3986582"/>
            <a:ext cx="348747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“Effective surface current”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1244" y="5397149"/>
            <a:ext cx="4816549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 surface impedance gives us the ratio of the tangential electric field at the surface to the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effective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surface current flowing on the object.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074839" y="4093305"/>
            <a:ext cx="199537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Hence we have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66750" y="133350"/>
            <a:ext cx="813435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Surface Resistance (cont.)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425" y="5210503"/>
            <a:ext cx="307657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For the “effective” surface current density we imagine the actual volume current density to be collapsed into a planar surface current.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23683" y="854648"/>
            <a:ext cx="2146105" cy="1091134"/>
            <a:chOff x="3423683" y="854648"/>
            <a:chExt cx="2146105" cy="1091134"/>
          </a:xfrm>
        </p:grpSpPr>
        <p:sp>
          <p:nvSpPr>
            <p:cNvPr id="16" name="Oval 15"/>
            <p:cNvSpPr/>
            <p:nvPr/>
          </p:nvSpPr>
          <p:spPr>
            <a:xfrm>
              <a:off x="3423683" y="1169605"/>
              <a:ext cx="1903228" cy="77617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6" idx="7"/>
            </p:cNvCxnSpPr>
            <p:nvPr/>
          </p:nvCxnSpPr>
          <p:spPr>
            <a:xfrm flipV="1">
              <a:off x="5048190" y="1029093"/>
              <a:ext cx="118721" cy="25418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120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1655913"/>
                </p:ext>
              </p:extLst>
            </p:nvPr>
          </p:nvGraphicFramePr>
          <p:xfrm>
            <a:off x="5357166" y="854648"/>
            <a:ext cx="212622" cy="339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51" name="Equation" r:id="rId11" imgW="126720" imgH="203040" progId="Equation.DSMT4">
                    <p:embed/>
                  </p:oleObj>
                </mc:Choice>
                <mc:Fallback>
                  <p:oleObj name="Equation" r:id="rId11" imgW="126720" imgH="2030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7166" y="854648"/>
                          <a:ext cx="212622" cy="3396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3778978" y="136913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Conductor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3740727" y="1163782"/>
              <a:ext cx="344385" cy="95002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6328" name="Object 9"/>
            <p:cNvGraphicFramePr>
              <a:graphicFrameLocks noChangeAspect="1"/>
            </p:cNvGraphicFramePr>
            <p:nvPr/>
          </p:nvGraphicFramePr>
          <p:xfrm>
            <a:off x="3454400" y="913492"/>
            <a:ext cx="357579" cy="3390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52" name="Equation" r:id="rId13" imgW="253800" imgH="241200" progId="Equation.DSMT4">
                    <p:embed/>
                  </p:oleObj>
                </mc:Choice>
                <mc:Fallback>
                  <p:oleObj name="Equation" r:id="rId13" imgW="253800" imgH="2412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4400" y="913492"/>
                          <a:ext cx="357579" cy="339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133350"/>
            <a:ext cx="813435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Surface Resistance (cont.)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25"/>
          <p:cNvGraphicFramePr>
            <a:graphicFrameLocks noChangeAspect="1"/>
          </p:cNvGraphicFramePr>
          <p:nvPr/>
        </p:nvGraphicFramePr>
        <p:xfrm>
          <a:off x="3143250" y="3227388"/>
          <a:ext cx="2436813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9" name="Equation" r:id="rId3" imgW="1041120" imgH="660240" progId="Equation.DSMT4">
                  <p:embed/>
                </p:oleObj>
              </mc:Choice>
              <mc:Fallback>
                <p:oleObj name="Equation" r:id="rId3" imgW="1041120" imgH="6602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3227388"/>
                        <a:ext cx="2436813" cy="15414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2057622" y="952278"/>
            <a:ext cx="519090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Summary for a Good </a:t>
            </a:r>
            <a:r>
              <a:rPr lang="en-US" sz="2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Co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nductor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1212" name="Object 12"/>
          <p:cNvGraphicFramePr>
            <a:graphicFrameLocks noChangeAspect="1"/>
          </p:cNvGraphicFramePr>
          <p:nvPr/>
        </p:nvGraphicFramePr>
        <p:xfrm>
          <a:off x="3148604" y="1664142"/>
          <a:ext cx="205263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Equation" r:id="rId5" imgW="1002960" imgH="253800" progId="Equation.DSMT4">
                  <p:embed/>
                </p:oleObj>
              </mc:Choice>
              <mc:Fallback>
                <p:oleObj name="Equation" r:id="rId5" imgW="1002960" imgH="253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604" y="1664142"/>
                        <a:ext cx="2052637" cy="5191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8775" y="1743075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(fields at the surface)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13" name="Object 9"/>
          <p:cNvGraphicFramePr>
            <a:graphicFrameLocks noChangeAspect="1"/>
          </p:cNvGraphicFramePr>
          <p:nvPr/>
        </p:nvGraphicFramePr>
        <p:xfrm>
          <a:off x="3527425" y="5094288"/>
          <a:ext cx="157003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1" name="Equation" r:id="rId7" imgW="723600" imgH="469800" progId="Equation.DSMT4">
                  <p:embed/>
                </p:oleObj>
              </mc:Choice>
              <mc:Fallback>
                <p:oleObj name="Equation" r:id="rId7" imgW="72360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5094288"/>
                        <a:ext cx="1570038" cy="10175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6" name="Object 16"/>
          <p:cNvGraphicFramePr>
            <a:graphicFrameLocks noChangeAspect="1"/>
          </p:cNvGraphicFramePr>
          <p:nvPr/>
        </p:nvGraphicFramePr>
        <p:xfrm>
          <a:off x="3468688" y="2352675"/>
          <a:ext cx="148113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2" name="Equation" r:id="rId9" imgW="1481040" imgH="493560" progId="Equation.DSMT4">
                  <p:embed/>
                </p:oleObj>
              </mc:Choice>
              <mc:Fallback>
                <p:oleObj name="Equation" r:id="rId9" imgW="1481040" imgH="4935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2352675"/>
                        <a:ext cx="1481137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38775" y="2400300"/>
            <a:ext cx="27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(effective surface current)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133350"/>
            <a:ext cx="813435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Surface Resistance (cont.)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1157215" y="1876572"/>
          <a:ext cx="22590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Equation" r:id="rId3" imgW="1041120" imgH="444240" progId="Equation.DSMT4">
                  <p:embed/>
                </p:oleObj>
              </mc:Choice>
              <mc:Fallback>
                <p:oleObj name="Equation" r:id="rId3" imgW="104112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15" y="1876572"/>
                        <a:ext cx="2259012" cy="9620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791056" y="3234253"/>
            <a:ext cx="3403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Example: copper (pure)</a:t>
            </a:r>
          </a:p>
        </p:txBody>
      </p:sp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1209675" y="3794973"/>
          <a:ext cx="25384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Equation" r:id="rId5" imgW="1536480" imgH="241200" progId="Equation.DSMT4">
                  <p:embed/>
                </p:oleObj>
              </mc:Choice>
              <mc:Fallback>
                <p:oleObj name="Equation" r:id="rId5" imgW="153648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3794973"/>
                        <a:ext cx="253841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/>
        </p:nvGraphicFramePr>
        <p:xfrm>
          <a:off x="1476375" y="4312498"/>
          <a:ext cx="1909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Equation" r:id="rId7" imgW="1155600" imgH="228600" progId="Equation.DSMT4">
                  <p:embed/>
                </p:oleObj>
              </mc:Choice>
              <mc:Fallback>
                <p:oleObj name="Equation" r:id="rId7" imgW="11556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312498"/>
                        <a:ext cx="190976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546042" y="1376953"/>
          <a:ext cx="3885576" cy="4754880"/>
        </p:xfrm>
        <a:graphic>
          <a:graphicData uri="http://schemas.openxmlformats.org/drawingml/2006/table">
            <a:tbl>
              <a:tblPr firstRow="1" bandRow="1"/>
              <a:tblGrid>
                <a:gridCol w="194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i="1" dirty="0" smtClean="0">
                          <a:solidFill>
                            <a:schemeClr val="tx1"/>
                          </a:solidFill>
                          <a:sym typeface="Symbol"/>
                        </a:rPr>
                        <a:t>R</a:t>
                      </a:r>
                      <a:r>
                        <a:rPr lang="en-US" b="0" i="1" baseline="-25000" dirty="0" smtClean="0">
                          <a:solidFill>
                            <a:schemeClr val="tx1"/>
                          </a:solidFill>
                          <a:sym typeface="Symbol"/>
                        </a:rPr>
                        <a:t>s</a:t>
                      </a:r>
                      <a:endParaRPr lang="en-US" b="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 [Hz]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2.61</a:t>
                      </a:r>
                      <a:r>
                        <a:rPr lang="en-US" b="0" dirty="0" smtClean="0">
                          <a:sym typeface="Symbol"/>
                        </a:rPr>
                        <a:t>10</a:t>
                      </a:r>
                      <a:r>
                        <a:rPr lang="en-US" b="0" baseline="30000" dirty="0" smtClean="0">
                          <a:sym typeface="Symbol"/>
                        </a:rPr>
                        <a:t>-7</a:t>
                      </a:r>
                      <a:r>
                        <a:rPr lang="en-US" b="0" dirty="0" smtClean="0"/>
                        <a:t> [</a:t>
                      </a:r>
                      <a:r>
                        <a:rPr lang="en-US" b="0" dirty="0" smtClean="0">
                          <a:sym typeface="Symbol"/>
                        </a:rPr>
                        <a:t>]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10 [Hz]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8.25</a:t>
                      </a:r>
                      <a:r>
                        <a:rPr lang="en-US" b="0" dirty="0" smtClean="0">
                          <a:sym typeface="Symbol"/>
                        </a:rPr>
                        <a:t>10</a:t>
                      </a:r>
                      <a:r>
                        <a:rPr lang="en-US" b="0" baseline="30000" dirty="0" smtClean="0">
                          <a:sym typeface="Symbol"/>
                        </a:rPr>
                        <a:t>-7</a:t>
                      </a:r>
                      <a:r>
                        <a:rPr lang="en-US" b="0" dirty="0" smtClean="0"/>
                        <a:t> [</a:t>
                      </a:r>
                      <a:r>
                        <a:rPr lang="en-US" b="0" dirty="0" smtClean="0">
                          <a:sym typeface="Symbol"/>
                        </a:rPr>
                        <a:t>]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100 [Hz]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2.61</a:t>
                      </a:r>
                      <a:r>
                        <a:rPr lang="en-US" b="0" dirty="0" smtClean="0">
                          <a:sym typeface="Symbol"/>
                        </a:rPr>
                        <a:t>10</a:t>
                      </a:r>
                      <a:r>
                        <a:rPr lang="en-US" b="0" baseline="30000" dirty="0" smtClean="0">
                          <a:sym typeface="Symbol"/>
                        </a:rPr>
                        <a:t>-6</a:t>
                      </a:r>
                      <a:r>
                        <a:rPr lang="en-US" b="0" dirty="0" smtClean="0"/>
                        <a:t> [</a:t>
                      </a:r>
                      <a:r>
                        <a:rPr lang="en-US" b="0" dirty="0" smtClean="0">
                          <a:sym typeface="Symbol"/>
                        </a:rPr>
                        <a:t>]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 [kHz]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8.25</a:t>
                      </a:r>
                      <a:r>
                        <a:rPr lang="en-US" b="0" dirty="0" smtClean="0">
                          <a:sym typeface="Symbol"/>
                        </a:rPr>
                        <a:t>10</a:t>
                      </a:r>
                      <a:r>
                        <a:rPr lang="en-US" b="0" baseline="30000" dirty="0" smtClean="0">
                          <a:sym typeface="Symbol"/>
                        </a:rPr>
                        <a:t>-6</a:t>
                      </a:r>
                      <a:r>
                        <a:rPr lang="en-US" b="0" dirty="0" smtClean="0"/>
                        <a:t> [</a:t>
                      </a:r>
                      <a:r>
                        <a:rPr lang="en-US" b="0" dirty="0" smtClean="0">
                          <a:sym typeface="Symbol"/>
                        </a:rPr>
                        <a:t>]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10 [kHz]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2.61</a:t>
                      </a:r>
                      <a:r>
                        <a:rPr lang="en-US" b="0" dirty="0" smtClean="0">
                          <a:sym typeface="Symbol"/>
                        </a:rPr>
                        <a:t>10</a:t>
                      </a:r>
                      <a:r>
                        <a:rPr lang="en-US" b="0" baseline="30000" dirty="0" smtClean="0">
                          <a:sym typeface="Symbol"/>
                        </a:rPr>
                        <a:t>-5</a:t>
                      </a:r>
                      <a:r>
                        <a:rPr lang="en-US" b="0" dirty="0" smtClean="0"/>
                        <a:t> [</a:t>
                      </a:r>
                      <a:r>
                        <a:rPr lang="en-US" b="0" dirty="0" smtClean="0">
                          <a:sym typeface="Symbol"/>
                        </a:rPr>
                        <a:t>]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100 [kHz]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8.25</a:t>
                      </a:r>
                      <a:r>
                        <a:rPr lang="en-US" b="0" dirty="0" smtClean="0">
                          <a:sym typeface="Symbol"/>
                        </a:rPr>
                        <a:t>10</a:t>
                      </a:r>
                      <a:r>
                        <a:rPr lang="en-US" b="0" baseline="30000" dirty="0" smtClean="0">
                          <a:sym typeface="Symbol"/>
                        </a:rPr>
                        <a:t>-5</a:t>
                      </a:r>
                      <a:r>
                        <a:rPr lang="en-US" b="0" dirty="0" smtClean="0"/>
                        <a:t> [</a:t>
                      </a:r>
                      <a:r>
                        <a:rPr lang="en-US" b="0" dirty="0" smtClean="0">
                          <a:sym typeface="Symbol"/>
                        </a:rPr>
                        <a:t>]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 [MHz]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2.61</a:t>
                      </a:r>
                      <a:r>
                        <a:rPr lang="en-US" b="0" dirty="0" smtClean="0">
                          <a:sym typeface="Symbol"/>
                        </a:rPr>
                        <a:t>10</a:t>
                      </a:r>
                      <a:r>
                        <a:rPr lang="en-US" b="0" baseline="30000" dirty="0" smtClean="0">
                          <a:sym typeface="Symbol"/>
                        </a:rPr>
                        <a:t>-4</a:t>
                      </a:r>
                      <a:r>
                        <a:rPr lang="en-US" b="0" dirty="0" smtClean="0"/>
                        <a:t> [</a:t>
                      </a:r>
                      <a:r>
                        <a:rPr lang="en-US" b="0" dirty="0" smtClean="0">
                          <a:sym typeface="Symbol"/>
                        </a:rPr>
                        <a:t>]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10 [MHz]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8.25</a:t>
                      </a:r>
                      <a:r>
                        <a:rPr lang="en-US" b="0" dirty="0" smtClean="0">
                          <a:sym typeface="Symbol"/>
                        </a:rPr>
                        <a:t>10</a:t>
                      </a:r>
                      <a:r>
                        <a:rPr lang="en-US" b="0" baseline="30000" dirty="0" smtClean="0">
                          <a:sym typeface="Symbol"/>
                        </a:rPr>
                        <a:t>-4</a:t>
                      </a:r>
                      <a:r>
                        <a:rPr lang="en-US" b="0" dirty="0" smtClean="0"/>
                        <a:t> [</a:t>
                      </a:r>
                      <a:r>
                        <a:rPr lang="en-US" b="0" dirty="0" smtClean="0">
                          <a:sym typeface="Symbol"/>
                        </a:rPr>
                        <a:t>]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100 [MHz]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     0.00261 [</a:t>
                      </a:r>
                      <a:r>
                        <a:rPr lang="en-US" b="0" dirty="0" smtClean="0">
                          <a:sym typeface="Symbol"/>
                        </a:rPr>
                        <a:t>]</a:t>
                      </a:r>
                      <a:r>
                        <a:rPr lang="en-US" b="0" dirty="0" smtClean="0">
                          <a:solidFill>
                            <a:schemeClr val="bg2"/>
                          </a:solidFill>
                        </a:rPr>
                        <a:t>6.6 </a:t>
                      </a:r>
                      <a:endParaRPr lang="en-US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 [GHz]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0.00825</a:t>
                      </a:r>
                      <a:r>
                        <a:rPr lang="en-US" b="0" dirty="0" smtClean="0">
                          <a:sym typeface="Symbol"/>
                        </a:rPr>
                        <a:t> </a:t>
                      </a:r>
                      <a:r>
                        <a:rPr lang="en-US" b="0" dirty="0" smtClean="0"/>
                        <a:t>[</a:t>
                      </a:r>
                      <a:r>
                        <a:rPr lang="en-US" b="0" dirty="0" smtClean="0">
                          <a:sym typeface="Symbol"/>
                        </a:rPr>
                        <a:t>]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10 [GHz]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0.0261 [</a:t>
                      </a:r>
                      <a:r>
                        <a:rPr lang="en-US" b="0" dirty="0" smtClean="0">
                          <a:sym typeface="Symbol"/>
                        </a:rPr>
                        <a:t>]</a:t>
                      </a:r>
                      <a:r>
                        <a:rPr lang="en-US" b="0" dirty="0" smtClean="0"/>
                        <a:t> 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100 [GHz]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0.0825</a:t>
                      </a:r>
                      <a:r>
                        <a:rPr lang="en-US" b="0" dirty="0" smtClean="0">
                          <a:sym typeface="Symbol"/>
                        </a:rPr>
                        <a:t> </a:t>
                      </a:r>
                      <a:r>
                        <a:rPr lang="en-US" b="0" dirty="0" smtClean="0"/>
                        <a:t>[</a:t>
                      </a:r>
                      <a:r>
                        <a:rPr lang="en-US" b="0" dirty="0" smtClean="0">
                          <a:sym typeface="Symbol"/>
                        </a:rPr>
                        <a:t>]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3375" y="5314950"/>
            <a:ext cx="36766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 value of 3.0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10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  <a:sym typeface="Symbol"/>
              </a:rPr>
              <a:t>7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 [S/m] is often assumed for “practical” copper.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168" y="1190625"/>
            <a:ext cx="8362507" cy="914399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most practical waveguides and transmission lines the loss associated with dielectric loss and conductor loss is relatively small.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295525"/>
            <a:ext cx="760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To account for these losses we will make this approximation: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444875" y="3168650"/>
          <a:ext cx="17077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3" imgW="736560" imgH="228600" progId="Equation.DSMT4">
                  <p:embed/>
                </p:oleObj>
              </mc:Choice>
              <mc:Fallback>
                <p:oleObj name="Equation" r:id="rId3" imgW="7365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3168650"/>
                        <a:ext cx="1707763" cy="5556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876300" y="4429071"/>
            <a:ext cx="23622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Attenuation constant due to conductor loss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(ignore dielectric loss)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95950" y="4419421"/>
            <a:ext cx="25146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Attenuation constant due to dielectric loss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(ignore conductor loss)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267075" y="3829050"/>
            <a:ext cx="742950" cy="5334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000626" y="3790951"/>
            <a:ext cx="600074" cy="523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76250" y="100345"/>
            <a:ext cx="83058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Attenuation on Waveguiding Structures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104775"/>
            <a:ext cx="813435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Surface Resistance (cont.)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3316968" y="2231301"/>
          <a:ext cx="2122487" cy="793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9" name="Equation" r:id="rId3" imgW="1054080" imgH="393480" progId="Equation.DSMT4">
                  <p:embed/>
                </p:oleObj>
              </mc:Choice>
              <mc:Fallback>
                <p:oleObj name="Equation" r:id="rId3" imgW="105408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968" y="2231301"/>
                        <a:ext cx="2122487" cy="793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800226" y="2432297"/>
            <a:ext cx="171518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In general,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21" name="Object 21"/>
          <p:cNvGraphicFramePr>
            <a:graphicFrameLocks noChangeAspect="1"/>
          </p:cNvGraphicFramePr>
          <p:nvPr/>
        </p:nvGraphicFramePr>
        <p:xfrm>
          <a:off x="1468438" y="1314450"/>
          <a:ext cx="60467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0" name="Equation" r:id="rId5" imgW="3504960" imgH="393480" progId="Equation.DSMT4">
                  <p:embed/>
                </p:oleObj>
              </mc:Choice>
              <mc:Fallback>
                <p:oleObj name="Equation" r:id="rId5" imgW="350496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1314450"/>
                        <a:ext cx="604678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47662" y="830263"/>
            <a:ext cx="58816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Returning to the power calculation, we have: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100753" y="3415951"/>
            <a:ext cx="2778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For a good conductor,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3956665" y="3374676"/>
          <a:ext cx="17700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Equation" r:id="rId7" imgW="838080" imgH="241200" progId="Equation.DSMT4">
                  <p:embed/>
                </p:oleObj>
              </mc:Choice>
              <mc:Fallback>
                <p:oleObj name="Equation" r:id="rId7" imgW="838080" imgH="241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665" y="3374676"/>
                        <a:ext cx="1770063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810738" y="4695690"/>
            <a:ext cx="9921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Hence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30" name="Object 11"/>
          <p:cNvGraphicFramePr>
            <a:graphicFrameLocks noChangeAspect="1"/>
          </p:cNvGraphicFramePr>
          <p:nvPr/>
        </p:nvGraphicFramePr>
        <p:xfrm>
          <a:off x="1989138" y="4444865"/>
          <a:ext cx="2597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2" name="Equation" r:id="rId9" imgW="1066680" imgH="393480" progId="Equation.DSMT4">
                  <p:embed/>
                </p:oleObj>
              </mc:Choice>
              <mc:Fallback>
                <p:oleObj name="Equation" r:id="rId9" imgW="1066680" imgH="393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4444865"/>
                        <a:ext cx="2597150" cy="9588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804939" y="4402747"/>
            <a:ext cx="394565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This gives us the power dissipated per square meter of conductor surface, if we know the effective surface current density flowing on the surface.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94342" y="595421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PEC limit: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119" name="Object 15"/>
          <p:cNvGraphicFramePr>
            <a:graphicFrameLocks noChangeAspect="1"/>
          </p:cNvGraphicFramePr>
          <p:nvPr/>
        </p:nvGraphicFramePr>
        <p:xfrm>
          <a:off x="2420938" y="5961063"/>
          <a:ext cx="11731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3" name="Equation" r:id="rId11" imgW="761760" imgH="241200" progId="Equation.DSMT4">
                  <p:embed/>
                </p:oleObj>
              </mc:Choice>
              <mc:Fallback>
                <p:oleObj name="Equation" r:id="rId11" imgW="761760" imgH="2412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5961063"/>
                        <a:ext cx="11731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0" name="Object 16"/>
          <p:cNvGraphicFramePr>
            <a:graphicFrameLocks noChangeAspect="1"/>
          </p:cNvGraphicFramePr>
          <p:nvPr/>
        </p:nvGraphicFramePr>
        <p:xfrm>
          <a:off x="3879294" y="6024500"/>
          <a:ext cx="46085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4" name="Equation" r:id="rId13" imgW="2705040" imgH="241200" progId="Equation.DSMT4">
                  <p:embed/>
                </p:oleObj>
              </mc:Choice>
              <mc:Fallback>
                <p:oleObj name="Equation" r:id="rId13" imgW="2705040" imgH="2412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294" y="6024500"/>
                        <a:ext cx="4608512" cy="411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Perturbation Method for </a:t>
            </a:r>
            <a:r>
              <a:rPr lang="en-US" sz="32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i="1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1750" y="1333500"/>
            <a:ext cx="344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Power flow along the guide: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822825" y="1279609"/>
          <a:ext cx="2035175" cy="50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3" imgW="1752480" imgH="419040" progId="Equation.DSMT4">
                  <p:embed/>
                </p:oleObj>
              </mc:Choice>
              <mc:Fallback>
                <p:oleObj name="Equation" r:id="rId3" imgW="17524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5" y="1279609"/>
                        <a:ext cx="2035175" cy="509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438400" y="2228850"/>
            <a:ext cx="5838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Power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@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calculated from the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lossless case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275" y="3556000"/>
            <a:ext cx="4600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Power loss (dissipated) per unit length: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067300" y="3367088"/>
          <a:ext cx="1467226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5" imgW="838080" imgH="419040" progId="Equation.DSMT4">
                  <p:embed/>
                </p:oleObj>
              </mc:Choice>
              <mc:Fallback>
                <p:oleObj name="Equation" r:id="rId5" imgW="83808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3367088"/>
                        <a:ext cx="1467226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613025" y="4559300"/>
          <a:ext cx="38591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7" imgW="1930320" imgH="241200" progId="Equation.DSMT4">
                  <p:embed/>
                </p:oleObj>
              </mc:Choice>
              <mc:Fallback>
                <p:oleObj name="Equation" r:id="rId7" imgW="193032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4559300"/>
                        <a:ext cx="38591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144556" y="5505449"/>
          <a:ext cx="2094194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9" imgW="1168200" imgH="431640" progId="Equation.DSMT4">
                  <p:embed/>
                </p:oleObj>
              </mc:Choice>
              <mc:Fallback>
                <p:oleObj name="Equation" r:id="rId9" imgW="116820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556" y="5505449"/>
                        <a:ext cx="2094194" cy="809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2432050" y="5751513"/>
          <a:ext cx="35401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11" imgW="330120" imgH="228600" progId="Equation.DSMT4">
                  <p:embed/>
                </p:oleObj>
              </mc:Choice>
              <mc:Fallback>
                <p:oleObj name="Equation" r:id="rId11" imgW="33012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5751513"/>
                        <a:ext cx="35401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67350" y="1809750"/>
            <a:ext cx="333375" cy="447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66336" y="5625436"/>
            <a:ext cx="25266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 conductor loss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7077076" y="3606033"/>
          <a:ext cx="1733550" cy="40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Equation" r:id="rId13" imgW="1257120" imgH="279360" progId="Equation.DSMT4">
                  <p:embed/>
                </p:oleObj>
              </mc:Choice>
              <mc:Fallback>
                <p:oleObj name="Equation" r:id="rId13" imgW="125712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6" y="3606033"/>
                        <a:ext cx="1733550" cy="403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8227" y="1234706"/>
            <a:ext cx="19439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There is a single conducting boundary.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622425" y="1266825"/>
          <a:ext cx="1319256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3" imgW="672840" imgH="431640" progId="Equation.DSMT4">
                  <p:embed/>
                </p:oleObj>
              </mc:Choice>
              <mc:Fallback>
                <p:oleObj name="Equation" r:id="rId3" imgW="67284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1266825"/>
                        <a:ext cx="1319256" cy="8858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801688" y="2770188"/>
          <a:ext cx="348648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tion" r:id="rId5" imgW="2082600" imgH="533160" progId="Equation.DSMT4">
                  <p:embed/>
                </p:oleObj>
              </mc:Choice>
              <mc:Fallback>
                <p:oleObj name="Equation" r:id="rId5" imgW="2082600" imgH="533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2770188"/>
                        <a:ext cx="3486482" cy="9350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290959" y="4003674"/>
          <a:ext cx="246824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7" imgW="1384200" imgH="507960" progId="Equation.DSMT4">
                  <p:embed/>
                </p:oleObj>
              </mc:Choice>
              <mc:Fallback>
                <p:oleObj name="Equation" r:id="rId7" imgW="138420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959" y="4003674"/>
                        <a:ext cx="2468242" cy="9493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4419600" y="3257490"/>
            <a:ext cx="11430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19600" y="3867090"/>
            <a:ext cx="11430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8200" y="5562600"/>
            <a:ext cx="247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Surface resistance of   metal conductors: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449638" y="5483225"/>
          <a:ext cx="12477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9" imgW="1295280" imgH="812520" progId="Equation.DSMT4">
                  <p:embed/>
                </p:oleObj>
              </mc:Choice>
              <mc:Fallback>
                <p:oleObj name="Equation" r:id="rId9" imgW="1295280" imgH="8125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5483225"/>
                        <a:ext cx="1247775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6484257" y="4874078"/>
          <a:ext cx="12763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11" imgW="1320480" imgH="380880" progId="Equation.DSMT4">
                  <p:embed/>
                </p:oleObj>
              </mc:Choice>
              <mc:Fallback>
                <p:oleObj name="Equation" r:id="rId11" imgW="132048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257" y="4874078"/>
                        <a:ext cx="12763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6050200" y="5314890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On PEC conductor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762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Perturbation Method: Waveguide Mode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71403" y="3194938"/>
            <a:ext cx="321821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these calculations, we neglect loss when we determine the fields and currents.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16899" y="1006719"/>
            <a:ext cx="2755382" cy="1756378"/>
            <a:chOff x="6016899" y="1006719"/>
            <a:chExt cx="2755382" cy="1756378"/>
          </a:xfrm>
        </p:grpSpPr>
        <p:grpSp>
          <p:nvGrpSpPr>
            <p:cNvPr id="29" name="Group 13"/>
            <p:cNvGrpSpPr/>
            <p:nvPr/>
          </p:nvGrpSpPr>
          <p:grpSpPr>
            <a:xfrm>
              <a:off x="6562481" y="1006719"/>
              <a:ext cx="2209800" cy="1206065"/>
              <a:chOff x="6752981" y="1178169"/>
              <a:chExt cx="2209800" cy="1206065"/>
            </a:xfrm>
          </p:grpSpPr>
          <p:sp>
            <p:nvSpPr>
              <p:cNvPr id="34" name="Cube 33"/>
              <p:cNvSpPr/>
              <p:nvPr/>
            </p:nvSpPr>
            <p:spPr>
              <a:xfrm>
                <a:off x="6752981" y="1178169"/>
                <a:ext cx="2209800" cy="1206065"/>
              </a:xfrm>
              <a:prstGeom prst="cube">
                <a:avLst>
                  <a:gd name="adj" fmla="val 62870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763238" y="1946031"/>
                <a:ext cx="1434612" cy="438203"/>
              </a:xfrm>
              <a:prstGeom prst="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6764242" y="1955609"/>
                <a:ext cx="438150" cy="4286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3043604"/>
                </p:ext>
              </p:extLst>
            </p:nvPr>
          </p:nvGraphicFramePr>
          <p:xfrm>
            <a:off x="7212013" y="1848471"/>
            <a:ext cx="179387" cy="243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4" name="Equation" r:id="rId13" imgW="215640" imgH="279360" progId="Equation.DSMT4">
                    <p:embed/>
                  </p:oleObj>
                </mc:Choice>
                <mc:Fallback>
                  <p:oleObj name="Equation" r:id="rId13" imgW="215640" imgH="27936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2013" y="1848471"/>
                          <a:ext cx="179387" cy="2438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7389893"/>
                </p:ext>
              </p:extLst>
            </p:nvPr>
          </p:nvGraphicFramePr>
          <p:xfrm>
            <a:off x="6916737" y="2300881"/>
            <a:ext cx="187325" cy="217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5" name="Equation" r:id="rId15" imgW="253800" imgH="279360" progId="Equation.DSMT4">
                    <p:embed/>
                  </p:oleObj>
                </mc:Choice>
                <mc:Fallback>
                  <p:oleObj name="Equation" r:id="rId15" imgW="253800" imgH="27936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6737" y="2300881"/>
                          <a:ext cx="187325" cy="217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Arrow Connector 3"/>
            <p:cNvCxnSpPr/>
            <p:nvPr/>
          </p:nvCxnSpPr>
          <p:spPr>
            <a:xfrm flipH="1">
              <a:off x="6246564" y="2222500"/>
              <a:ext cx="315918" cy="2956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735923"/>
                </p:ext>
              </p:extLst>
            </p:nvPr>
          </p:nvGraphicFramePr>
          <p:xfrm>
            <a:off x="6016899" y="2576175"/>
            <a:ext cx="186922" cy="186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6" name="Equation" r:id="rId17" imgW="190440" imgH="190440" progId="Equation.DSMT4">
                    <p:embed/>
                  </p:oleObj>
                </mc:Choice>
                <mc:Fallback>
                  <p:oleObj name="Equation" r:id="rId17" imgW="19044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016899" y="2576175"/>
                          <a:ext cx="186922" cy="1869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490614" y="1150938"/>
          <a:ext cx="1208136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name="Equation" r:id="rId3" imgW="672840" imgH="431640" progId="Equation.DSMT4">
                  <p:embed/>
                </p:oleObj>
              </mc:Choice>
              <mc:Fallback>
                <p:oleObj name="Equation" r:id="rId3" imgW="67284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14" y="1150938"/>
                        <a:ext cx="1208136" cy="8112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935975" y="2665412"/>
          <a:ext cx="2943875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Equation" r:id="rId5" imgW="2082600" imgH="939600" progId="Equation.DSMT4">
                  <p:embed/>
                </p:oleObj>
              </mc:Choice>
              <mc:Fallback>
                <p:oleObj name="Equation" r:id="rId5" imgW="2082600" imgH="93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975" y="2665412"/>
                        <a:ext cx="2943875" cy="13922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255316"/>
              </p:ext>
            </p:extLst>
          </p:nvPr>
        </p:nvGraphicFramePr>
        <p:xfrm>
          <a:off x="358775" y="4394260"/>
          <a:ext cx="46799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Equation" r:id="rId7" imgW="2908080" imgH="545760" progId="Equation.DSMT4">
                  <p:embed/>
                </p:oleObj>
              </mc:Choice>
              <mc:Fallback>
                <p:oleObj name="Equation" r:id="rId7" imgW="2908080" imgH="545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394260"/>
                        <a:ext cx="4679950" cy="9207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4254126" y="3150501"/>
            <a:ext cx="1308474" cy="2593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386821" y="3721135"/>
            <a:ext cx="11430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9666" y="5821136"/>
            <a:ext cx="2432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Surface resistance of metal conductors: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760872"/>
              </p:ext>
            </p:extLst>
          </p:nvPr>
        </p:nvGraphicFramePr>
        <p:xfrm>
          <a:off x="3121025" y="5753100"/>
          <a:ext cx="28543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Equation" r:id="rId9" imgW="1676160" imgH="444240" progId="Equation.DSMT4">
                  <p:embed/>
                </p:oleObj>
              </mc:Choice>
              <mc:Fallback>
                <p:oleObj name="Equation" r:id="rId9" imgW="167616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5753100"/>
                        <a:ext cx="28543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95400" y="76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Perturbation Method: TEM Mode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2645" y="1089441"/>
            <a:ext cx="19439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There are two conducting boundaries.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6599953" y="4300228"/>
          <a:ext cx="1313704" cy="44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Equation" r:id="rId11" imgW="863280" imgH="279360" progId="Equation.DSMT4">
                  <p:embed/>
                </p:oleObj>
              </mc:Choice>
              <mc:Fallback>
                <p:oleObj name="Equation" r:id="rId11" imgW="86328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953" y="4300228"/>
                        <a:ext cx="1313704" cy="444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6527517" y="5008627"/>
          <a:ext cx="12763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Equation" r:id="rId13" imgW="1320480" imgH="380880" progId="Equation.DSMT4">
                  <p:embed/>
                </p:oleObj>
              </mc:Choice>
              <mc:Fallback>
                <p:oleObj name="Equation" r:id="rId13" imgW="132048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517" y="5008627"/>
                        <a:ext cx="12763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6038850" y="5438715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 PEC conductor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71403" y="3194938"/>
            <a:ext cx="321821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these calculations, we neglect loss when we determine the fields and currents.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95959" y="670813"/>
            <a:ext cx="3194050" cy="2524125"/>
            <a:chOff x="5394325" y="728663"/>
            <a:chExt cx="3194050" cy="2524125"/>
          </a:xfrm>
        </p:grpSpPr>
        <p:pic>
          <p:nvPicPr>
            <p:cNvPr id="40970" name="Picture 1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94325" y="728663"/>
              <a:ext cx="3194050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Straight Arrow Connector 18"/>
            <p:cNvCxnSpPr/>
            <p:nvPr/>
          </p:nvCxnSpPr>
          <p:spPr>
            <a:xfrm flipH="1">
              <a:off x="5687977" y="1916568"/>
              <a:ext cx="839540" cy="16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3492090"/>
                </p:ext>
              </p:extLst>
            </p:nvPr>
          </p:nvGraphicFramePr>
          <p:xfrm>
            <a:off x="5428187" y="1997440"/>
            <a:ext cx="171450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7" name="Equation" r:id="rId16" imgW="171617" imgH="180826" progId="Equation.DSMT4">
                    <p:embed/>
                  </p:oleObj>
                </mc:Choice>
                <mc:Fallback>
                  <p:oleObj name="Equation" r:id="rId16" imgW="171617" imgH="18082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428187" y="1997440"/>
                          <a:ext cx="171450" cy="180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312863" y="3063875"/>
          <a:ext cx="220186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Equation" r:id="rId3" imgW="2133360" imgH="888840" progId="Equation.DSMT4">
                  <p:embed/>
                </p:oleObj>
              </mc:Choice>
              <mc:Fallback>
                <p:oleObj name="Equation" r:id="rId3" imgW="2133360" imgH="888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3063875"/>
                        <a:ext cx="2201862" cy="9604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55159" y="-8866"/>
            <a:ext cx="7231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Wheeler Incremental Inductance Rule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2868" y="1113494"/>
            <a:ext cx="52863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Wheeler incremental inductance rule gives an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alternative method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calculating the conductor attenuation on a transmission line (TEM mode):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It is useful when you have a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formula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196" y="4319042"/>
            <a:ext cx="750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this formula,   (for a given conductor) is the distance by which the conducting boundary is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receded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away from the field region. </a:t>
            </a:r>
            <a:endParaRPr lang="en-US" dirty="0">
              <a:latin typeface="Handscript SF" pitchFamily="2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0199" y="5510120"/>
            <a:ext cx="23635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top plate of a PPW line is shown being receded.</a:t>
            </a: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03919" y="3201675"/>
            <a:ext cx="41679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  formula is applied for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each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conductor and the conductor attenuation from each of the two conductors is then added.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15365" y="5623533"/>
            <a:ext cx="1885506" cy="439476"/>
            <a:chOff x="1648015" y="5837283"/>
            <a:chExt cx="1885506" cy="43947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648015" y="5837283"/>
              <a:ext cx="187133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662191" y="6276759"/>
              <a:ext cx="187133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524125" y="5876925"/>
              <a:ext cx="0" cy="31432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71700" y="583882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u="sng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i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472249" y="5187590"/>
            <a:ext cx="2275251" cy="878962"/>
            <a:chOff x="4004899" y="5401340"/>
            <a:chExt cx="2275251" cy="87896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047425" y="6280302"/>
              <a:ext cx="187133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4282" name="Object 2"/>
            <p:cNvGraphicFramePr>
              <a:graphicFrameLocks noChangeAspect="1"/>
            </p:cNvGraphicFramePr>
            <p:nvPr/>
          </p:nvGraphicFramePr>
          <p:xfrm>
            <a:off x="6121400" y="5726113"/>
            <a:ext cx="15875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98" name="Equation" r:id="rId5" imgW="164880" imgH="266400" progId="Equation.DSMT4">
                    <p:embed/>
                  </p:oleObj>
                </mc:Choice>
                <mc:Fallback>
                  <p:oleObj name="Equation" r:id="rId5" imgW="164880" imgH="2664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1400" y="5726113"/>
                          <a:ext cx="158750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Arrow Connector 32"/>
            <p:cNvCxnSpPr/>
            <p:nvPr/>
          </p:nvCxnSpPr>
          <p:spPr>
            <a:xfrm>
              <a:off x="5603358" y="5401340"/>
              <a:ext cx="0" cy="2764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606896" y="5904637"/>
              <a:ext cx="0" cy="2516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11987" y="5713237"/>
              <a:ext cx="187133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04899" y="5855004"/>
              <a:ext cx="187133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905375" y="5886450"/>
              <a:ext cx="0" cy="31432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76750" y="584835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u="sng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i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254999" y="4358251"/>
          <a:ext cx="269875" cy="295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name="Equation" r:id="rId7" imgW="114120" imgH="164880" progId="Equation.DSMT4">
                  <p:embed/>
                </p:oleObj>
              </mc:Choice>
              <mc:Fallback>
                <p:oleObj name="Equation" r:id="rId7" imgW="114120" imgH="1648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999" y="4358251"/>
                        <a:ext cx="269875" cy="2952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51"/>
          <p:cNvSpPr txBox="1">
            <a:spLocks noChangeArrowheads="1"/>
          </p:cNvSpPr>
          <p:nvPr/>
        </p:nvSpPr>
        <p:spPr bwMode="auto">
          <a:xfrm>
            <a:off x="649227" y="6343322"/>
            <a:ext cx="75088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H. Wheeler,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“Formulas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the skin-effect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,”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Proc. IRE, vol. 30, pp. 412-424, 1942.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7500" y="626729"/>
            <a:ext cx="3194050" cy="2524125"/>
            <a:chOff x="5394325" y="728663"/>
            <a:chExt cx="3194050" cy="2524125"/>
          </a:xfrm>
        </p:grpSpPr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94325" y="728663"/>
              <a:ext cx="3194050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6" name="Straight Arrow Connector 35"/>
            <p:cNvCxnSpPr/>
            <p:nvPr/>
          </p:nvCxnSpPr>
          <p:spPr>
            <a:xfrm flipH="1">
              <a:off x="5687977" y="1916568"/>
              <a:ext cx="839540" cy="16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9518468"/>
                </p:ext>
              </p:extLst>
            </p:nvPr>
          </p:nvGraphicFramePr>
          <p:xfrm>
            <a:off x="5428187" y="1997440"/>
            <a:ext cx="171450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00" name="Equation" r:id="rId10" imgW="171617" imgH="180826" progId="Equation.DSMT4">
                    <p:embed/>
                  </p:oleObj>
                </mc:Choice>
                <mc:Fallback>
                  <p:oleObj name="Equation" r:id="rId10" imgW="171617" imgH="180826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428187" y="1997440"/>
                          <a:ext cx="171450" cy="180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55159" y="-8866"/>
            <a:ext cx="7231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Calculation of </a:t>
            </a:r>
            <a:r>
              <a:rPr lang="en-US" sz="32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for TEM Mode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84169" y="1017326"/>
            <a:ext cx="5111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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 we can calculate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 (the resistance per unit length of the transmission line):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7829" name="Object 2"/>
          <p:cNvGraphicFramePr>
            <a:graphicFrameLocks noChangeAspect="1"/>
          </p:cNvGraphicFramePr>
          <p:nvPr/>
        </p:nvGraphicFramePr>
        <p:xfrm>
          <a:off x="1314450" y="2265363"/>
          <a:ext cx="1116013" cy="748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9" name="Equation" r:id="rId3" imgW="672840" imgH="431640" progId="Equation.DSMT4">
                  <p:embed/>
                </p:oleObj>
              </mc:Choice>
              <mc:Fallback>
                <p:oleObj name="Equation" r:id="rId3" imgW="67284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2265363"/>
                        <a:ext cx="1116013" cy="748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2"/>
          <p:cNvGraphicFramePr>
            <a:graphicFrameLocks noChangeAspect="1"/>
          </p:cNvGraphicFramePr>
          <p:nvPr/>
        </p:nvGraphicFramePr>
        <p:xfrm>
          <a:off x="1881320" y="3362325"/>
          <a:ext cx="131590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0" name="Equation" r:id="rId5" imgW="850680" imgH="393480" progId="Equation.DSMT4">
                  <p:embed/>
                </p:oleObj>
              </mc:Choice>
              <mc:Fallback>
                <p:oleObj name="Equation" r:id="rId5" imgW="85068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320" y="3362325"/>
                        <a:ext cx="131590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2"/>
          <p:cNvGraphicFramePr>
            <a:graphicFrameLocks noChangeAspect="1"/>
          </p:cNvGraphicFramePr>
          <p:nvPr/>
        </p:nvGraphicFramePr>
        <p:xfrm>
          <a:off x="1824807" y="4144963"/>
          <a:ext cx="145973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1" name="Equation" r:id="rId7" imgW="990360" imgH="393480" progId="Equation.DSMT4">
                  <p:embed/>
                </p:oleObj>
              </mc:Choice>
              <mc:Fallback>
                <p:oleObj name="Equation" r:id="rId7" imgW="99036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807" y="4144963"/>
                        <a:ext cx="145973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2"/>
          <p:cNvGraphicFramePr>
            <a:graphicFrameLocks noChangeAspect="1"/>
          </p:cNvGraphicFramePr>
          <p:nvPr/>
        </p:nvGraphicFramePr>
        <p:xfrm>
          <a:off x="2762250" y="5467350"/>
          <a:ext cx="904875" cy="67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2" name="Equation" r:id="rId9" imgW="609480" imgH="431640" progId="Equation.DSMT4">
                  <p:embed/>
                </p:oleObj>
              </mc:Choice>
              <mc:Fallback>
                <p:oleObj name="Equation" r:id="rId9" imgW="60948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5467350"/>
                        <a:ext cx="904875" cy="67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2"/>
          <p:cNvGraphicFramePr>
            <a:graphicFrameLocks noChangeAspect="1"/>
          </p:cNvGraphicFramePr>
          <p:nvPr/>
        </p:nvGraphicFramePr>
        <p:xfrm>
          <a:off x="5709422" y="5640387"/>
          <a:ext cx="1207256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3" name="Equation" r:id="rId11" imgW="660240" imgH="228600" progId="Equation.DSMT4">
                  <p:embed/>
                </p:oleObj>
              </mc:Choice>
              <mc:Fallback>
                <p:oleObj name="Equation" r:id="rId11" imgW="66024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422" y="5640387"/>
                        <a:ext cx="1207256" cy="4365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ight Arrow 35"/>
          <p:cNvSpPr/>
          <p:nvPr/>
        </p:nvSpPr>
        <p:spPr>
          <a:xfrm>
            <a:off x="2033517" y="5636525"/>
            <a:ext cx="436728" cy="272956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4860878" y="5693391"/>
            <a:ext cx="436728" cy="272956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121324" y="4148919"/>
            <a:ext cx="310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Assume conductor loss only.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48793" y="2267982"/>
            <a:ext cx="4661264" cy="1607332"/>
            <a:chOff x="3948793" y="2267982"/>
            <a:chExt cx="4661264" cy="1607332"/>
          </a:xfrm>
        </p:grpSpPr>
        <p:pic>
          <p:nvPicPr>
            <p:cNvPr id="77837" name="Picture 1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48793" y="2267982"/>
              <a:ext cx="4661264" cy="1607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5880003" y="2917371"/>
              <a:ext cx="424543" cy="5660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89658" y="4108862"/>
            <a:ext cx="3058391" cy="2339439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55159" y="-8866"/>
            <a:ext cx="7231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Summary of Attenuation Formulas</a:t>
            </a:r>
            <a:endParaRPr lang="en-US" sz="3200" i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79569" y="731576"/>
            <a:ext cx="5111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Transmission Line (TEM Mode)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7047" name="Object 2"/>
          <p:cNvGraphicFramePr>
            <a:graphicFrameLocks noChangeAspect="1"/>
          </p:cNvGraphicFramePr>
          <p:nvPr/>
        </p:nvGraphicFramePr>
        <p:xfrm>
          <a:off x="585602" y="4259201"/>
          <a:ext cx="14652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9" name="Equation" r:id="rId3" imgW="1422360" imgH="380880" progId="Equation.DSMT4">
                  <p:embed/>
                </p:oleObj>
              </mc:Choice>
              <mc:Fallback>
                <p:oleObj name="Equation" r:id="rId3" imgW="1422360" imgH="380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02" y="4259201"/>
                        <a:ext cx="1465262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8" name="Object 2"/>
          <p:cNvGraphicFramePr>
            <a:graphicFrameLocks noChangeAspect="1"/>
          </p:cNvGraphicFramePr>
          <p:nvPr/>
        </p:nvGraphicFramePr>
        <p:xfrm>
          <a:off x="506413" y="4738688"/>
          <a:ext cx="28797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0" name="Equation" r:id="rId5" imgW="1650960" imgH="393480" progId="Equation.DSMT4">
                  <p:embed/>
                </p:oleObj>
              </mc:Choice>
              <mc:Fallback>
                <p:oleObj name="Equation" r:id="rId5" imgW="165096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4738688"/>
                        <a:ext cx="287972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Object 2"/>
          <p:cNvGraphicFramePr>
            <a:graphicFrameLocks noChangeAspect="1"/>
          </p:cNvGraphicFramePr>
          <p:nvPr/>
        </p:nvGraphicFramePr>
        <p:xfrm>
          <a:off x="547688" y="5519101"/>
          <a:ext cx="1795461" cy="74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1" name="Equation" r:id="rId7" imgW="1091880" imgH="431640" progId="Equation.DSMT4">
                  <p:embed/>
                </p:oleObj>
              </mc:Choice>
              <mc:Fallback>
                <p:oleObj name="Equation" r:id="rId7" imgW="109188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5519101"/>
                        <a:ext cx="1795461" cy="741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0" name="Object 2"/>
          <p:cNvGraphicFramePr>
            <a:graphicFrameLocks noChangeAspect="1"/>
          </p:cNvGraphicFramePr>
          <p:nvPr/>
        </p:nvGraphicFramePr>
        <p:xfrm>
          <a:off x="394463" y="2070410"/>
          <a:ext cx="3859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2" name="Equation" r:id="rId9" imgW="3746160" imgH="520560" progId="Equation.DSMT4">
                  <p:embed/>
                </p:oleObj>
              </mc:Choice>
              <mc:Fallback>
                <p:oleObj name="Equation" r:id="rId9" imgW="3746160" imgH="5205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63" y="2070410"/>
                        <a:ext cx="3859213" cy="5619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8025" y="1524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Method #1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100" y="36195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Method #2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7051" name="Object 3"/>
          <p:cNvGraphicFramePr>
            <a:graphicFrameLocks noChangeAspect="1"/>
          </p:cNvGraphicFramePr>
          <p:nvPr/>
        </p:nvGraphicFramePr>
        <p:xfrm>
          <a:off x="4337050" y="4371975"/>
          <a:ext cx="111466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3" name="Equation" r:id="rId11" imgW="1638000" imgH="723600" progId="Equation.DSMT4">
                  <p:embed/>
                </p:oleObj>
              </mc:Choice>
              <mc:Fallback>
                <p:oleObj name="Equation" r:id="rId11" imgW="1638000" imgH="723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4371975"/>
                        <a:ext cx="1114667" cy="515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2" name="Object 4"/>
          <p:cNvGraphicFramePr>
            <a:graphicFrameLocks noChangeAspect="1"/>
          </p:cNvGraphicFramePr>
          <p:nvPr/>
        </p:nvGraphicFramePr>
        <p:xfrm>
          <a:off x="4295775" y="5028352"/>
          <a:ext cx="3286125" cy="70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4" name="Equation" r:id="rId13" imgW="5054400" imgH="1028520" progId="Equation.DSMT4">
                  <p:embed/>
                </p:oleObj>
              </mc:Choice>
              <mc:Fallback>
                <p:oleObj name="Equation" r:id="rId13" imgW="5054400" imgH="1028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5028352"/>
                        <a:ext cx="3286125" cy="70093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6893" y="279070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Set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. Set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0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for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70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289164"/>
              </p:ext>
            </p:extLst>
          </p:nvPr>
        </p:nvGraphicFramePr>
        <p:xfrm>
          <a:off x="5742629" y="3611875"/>
          <a:ext cx="2856816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5" name="Equation" r:id="rId15" imgW="2171520" imgH="266400" progId="Equation.DSMT4">
                  <p:embed/>
                </p:oleObj>
              </mc:Choice>
              <mc:Fallback>
                <p:oleObj name="Equation" r:id="rId15" imgW="2171520" imgH="266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629" y="3611875"/>
                        <a:ext cx="2856816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5194299" y="1171945"/>
            <a:ext cx="3194050" cy="2524125"/>
            <a:chOff x="5394325" y="728663"/>
            <a:chExt cx="3194050" cy="2524125"/>
          </a:xfrm>
        </p:grpSpPr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394325" y="728663"/>
              <a:ext cx="3194050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5" name="Straight Arrow Connector 24"/>
            <p:cNvCxnSpPr/>
            <p:nvPr/>
          </p:nvCxnSpPr>
          <p:spPr>
            <a:xfrm flipH="1">
              <a:off x="5687977" y="1916568"/>
              <a:ext cx="839540" cy="16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5918086"/>
                </p:ext>
              </p:extLst>
            </p:nvPr>
          </p:nvGraphicFramePr>
          <p:xfrm>
            <a:off x="5428187" y="1997440"/>
            <a:ext cx="171450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86" name="Equation" r:id="rId18" imgW="171617" imgH="180826" progId="Equation.DSMT4">
                    <p:embed/>
                  </p:oleObj>
                </mc:Choice>
                <mc:Fallback>
                  <p:oleObj name="Equation" r:id="rId18" imgW="171617" imgH="180826" progId="Equation.DSMT4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428187" y="1997440"/>
                          <a:ext cx="171450" cy="180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36270" y="1757548"/>
            <a:ext cx="2707574" cy="295695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7700" y="-8866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Summary of Attenuation Formulas (cont.)</a:t>
            </a:r>
            <a:endParaRPr lang="en-US" sz="3200" i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803394" y="807776"/>
            <a:ext cx="5111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Waveguide (TM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or TE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Mode)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7047" name="Object 2"/>
          <p:cNvGraphicFramePr>
            <a:graphicFrameLocks noChangeAspect="1"/>
          </p:cNvGraphicFramePr>
          <p:nvPr/>
        </p:nvGraphicFramePr>
        <p:xfrm>
          <a:off x="1061480" y="1913576"/>
          <a:ext cx="14652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9" name="Equation" r:id="rId3" imgW="1422360" imgH="380880" progId="Equation.DSMT4">
                  <p:embed/>
                </p:oleObj>
              </mc:Choice>
              <mc:Fallback>
                <p:oleObj name="Equation" r:id="rId3" imgW="1422360" imgH="380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480" y="1913576"/>
                        <a:ext cx="1465262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8" name="Object 2"/>
          <p:cNvGraphicFramePr>
            <a:graphicFrameLocks noChangeAspect="1"/>
          </p:cNvGraphicFramePr>
          <p:nvPr/>
        </p:nvGraphicFramePr>
        <p:xfrm>
          <a:off x="1052513" y="2803325"/>
          <a:ext cx="2166937" cy="4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0" name="Equation" r:id="rId5" imgW="2336760" imgH="507960" progId="Equation.DSMT4">
                  <p:embed/>
                </p:oleObj>
              </mc:Choice>
              <mc:Fallback>
                <p:oleObj name="Equation" r:id="rId5" imgW="233676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2803325"/>
                        <a:ext cx="2166937" cy="4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Object 2"/>
          <p:cNvGraphicFramePr>
            <a:graphicFrameLocks noChangeAspect="1"/>
          </p:cNvGraphicFramePr>
          <p:nvPr/>
        </p:nvGraphicFramePr>
        <p:xfrm>
          <a:off x="1055687" y="3783422"/>
          <a:ext cx="1220788" cy="80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1" name="Equation" r:id="rId7" imgW="1295280" imgH="812520" progId="Equation.DSMT4">
                  <p:embed/>
                </p:oleObj>
              </mc:Choice>
              <mc:Fallback>
                <p:oleObj name="Equation" r:id="rId7" imgW="1295280" imgH="8125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7" y="3783422"/>
                        <a:ext cx="1220788" cy="80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575874"/>
              </p:ext>
            </p:extLst>
          </p:nvPr>
        </p:nvGraphicFramePr>
        <p:xfrm>
          <a:off x="4466457" y="4341904"/>
          <a:ext cx="3122612" cy="82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2" name="Equation" r:id="rId9" imgW="4051080" imgH="1015920" progId="Equation.DSMT4">
                  <p:embed/>
                </p:oleObj>
              </mc:Choice>
              <mc:Fallback>
                <p:oleObj name="Equation" r:id="rId9" imgW="4051080" imgH="1015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6457" y="4341904"/>
                        <a:ext cx="3122612" cy="82038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571568"/>
              </p:ext>
            </p:extLst>
          </p:nvPr>
        </p:nvGraphicFramePr>
        <p:xfrm>
          <a:off x="4495032" y="5371222"/>
          <a:ext cx="2122487" cy="76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3" name="Equation" r:id="rId11" imgW="2717640" imgH="939600" progId="Equation.DSMT4">
                  <p:embed/>
                </p:oleObj>
              </mc:Choice>
              <mc:Fallback>
                <p:oleObj name="Equation" r:id="rId11" imgW="2717640" imgH="939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032" y="5371222"/>
                        <a:ext cx="2122487" cy="76896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091683"/>
              </p:ext>
            </p:extLst>
          </p:nvPr>
        </p:nvGraphicFramePr>
        <p:xfrm>
          <a:off x="5414375" y="3347976"/>
          <a:ext cx="3001547" cy="368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4" name="Equation" r:id="rId13" imgW="2171520" imgH="266400" progId="Equation.DSMT4">
                  <p:embed/>
                </p:oleObj>
              </mc:Choice>
              <mc:Fallback>
                <p:oleObj name="Equation" r:id="rId13" imgW="2171520" imgH="266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375" y="3347976"/>
                        <a:ext cx="3001547" cy="368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613659" y="1268036"/>
            <a:ext cx="2755382" cy="1756378"/>
            <a:chOff x="5537458" y="1116026"/>
            <a:chExt cx="2755382" cy="1756378"/>
          </a:xfrm>
        </p:grpSpPr>
        <p:grpSp>
          <p:nvGrpSpPr>
            <p:cNvPr id="23" name="Group 13"/>
            <p:cNvGrpSpPr/>
            <p:nvPr/>
          </p:nvGrpSpPr>
          <p:grpSpPr>
            <a:xfrm>
              <a:off x="6083040" y="1116026"/>
              <a:ext cx="2209800" cy="1206065"/>
              <a:chOff x="6752981" y="1178169"/>
              <a:chExt cx="2209800" cy="1206065"/>
            </a:xfrm>
          </p:grpSpPr>
          <p:sp>
            <p:nvSpPr>
              <p:cNvPr id="31" name="Cube 30"/>
              <p:cNvSpPr/>
              <p:nvPr/>
            </p:nvSpPr>
            <p:spPr>
              <a:xfrm>
                <a:off x="6752981" y="1178169"/>
                <a:ext cx="2209800" cy="1206065"/>
              </a:xfrm>
              <a:prstGeom prst="cube">
                <a:avLst>
                  <a:gd name="adj" fmla="val 62870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763238" y="1946031"/>
                <a:ext cx="1434612" cy="438203"/>
              </a:xfrm>
              <a:prstGeom prst="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V="1">
                <a:off x="6764242" y="1955609"/>
                <a:ext cx="438150" cy="4286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0908507"/>
                </p:ext>
              </p:extLst>
            </p:nvPr>
          </p:nvGraphicFramePr>
          <p:xfrm>
            <a:off x="6547854" y="1985851"/>
            <a:ext cx="179387" cy="243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5" name="Equation" r:id="rId15" imgW="215640" imgH="279360" progId="Equation.DSMT4">
                    <p:embed/>
                  </p:oleObj>
                </mc:Choice>
                <mc:Fallback>
                  <p:oleObj name="Equation" r:id="rId15" imgW="215640" imgH="279360" progId="Equation.DSMT4">
                    <p:embed/>
                    <p:pic>
                      <p:nvPicPr>
                        <p:cNvPr id="3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7854" y="1985851"/>
                          <a:ext cx="179387" cy="2438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367600"/>
                </p:ext>
              </p:extLst>
            </p:nvPr>
          </p:nvGraphicFramePr>
          <p:xfrm>
            <a:off x="6734707" y="2422378"/>
            <a:ext cx="187325" cy="217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6" name="Equation" r:id="rId17" imgW="253800" imgH="279360" progId="Equation.DSMT4">
                    <p:embed/>
                  </p:oleObj>
                </mc:Choice>
                <mc:Fallback>
                  <p:oleObj name="Equation" r:id="rId17" imgW="253800" imgH="279360" progId="Equation.DSMT4">
                    <p:embed/>
                    <p:pic>
                      <p:nvPicPr>
                        <p:cNvPr id="3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4707" y="2422378"/>
                          <a:ext cx="187325" cy="217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Straight Arrow Connector 28"/>
            <p:cNvCxnSpPr/>
            <p:nvPr/>
          </p:nvCxnSpPr>
          <p:spPr>
            <a:xfrm flipH="1">
              <a:off x="5767123" y="2331807"/>
              <a:ext cx="315918" cy="2956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2158097"/>
                </p:ext>
              </p:extLst>
            </p:nvPr>
          </p:nvGraphicFramePr>
          <p:xfrm>
            <a:off x="5537458" y="2685482"/>
            <a:ext cx="186922" cy="186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7" name="Equation" r:id="rId19" imgW="190440" imgH="190440" progId="Equation.DSMT4">
                    <p:embed/>
                  </p:oleObj>
                </mc:Choice>
                <mc:Fallback>
                  <p:oleObj name="Equation" r:id="rId19" imgW="190440" imgH="190440" progId="Equation.DSMT4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537458" y="2685482"/>
                          <a:ext cx="186922" cy="1869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0124843"/>
                </p:ext>
              </p:extLst>
            </p:nvPr>
          </p:nvGraphicFramePr>
          <p:xfrm>
            <a:off x="6922032" y="1948238"/>
            <a:ext cx="5524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8" name="Equation" r:id="rId21" imgW="552320" imgH="285638" progId="Equation.DSMT4">
                    <p:embed/>
                  </p:oleObj>
                </mc:Choice>
                <mc:Fallback>
                  <p:oleObj name="Equation" r:id="rId21" imgW="552320" imgH="28563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922032" y="1948238"/>
                          <a:ext cx="552450" cy="285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98764" y="1591294"/>
          <a:ext cx="8158349" cy="3931920"/>
        </p:xfrm>
        <a:graphic>
          <a:graphicData uri="http://schemas.openxmlformats.org/drawingml/2006/table">
            <a:tbl>
              <a:tblPr firstRow="1" bandRow="1"/>
              <a:tblGrid>
                <a:gridCol w="1290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5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37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319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RG59 Coax</a:t>
                      </a:r>
                      <a:endParaRPr lang="en-US" b="0" i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WR975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WG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Symbo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WR159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WG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Symbo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WR90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WG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Symbo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WR42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WG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Symbo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WR19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WG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Symbo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WR10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WG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Symbo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 [MHz]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</a:t>
                      </a:r>
                      <a:endParaRPr lang="en-US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10 [MHz]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0.03</a:t>
                      </a:r>
                      <a:endParaRPr lang="en-US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100 [MHz]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 [GHz]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0.004</a:t>
                      </a:r>
                      <a:endParaRPr lang="en-US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5 [GHz]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lang="en-US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0.04</a:t>
                      </a:r>
                      <a:endParaRPr lang="en-US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 [GHz]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0.11</a:t>
                      </a:r>
                      <a:endParaRPr lang="en-US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20 [GHz]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lang="en-US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0.37</a:t>
                      </a:r>
                      <a:endParaRPr lang="en-US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50 [GHz]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  <a:endParaRPr lang="en-US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lang="en-US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100 [GHz]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  <a:endParaRPr lang="en-US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lang="en-US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1333" y="87725"/>
            <a:ext cx="501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Comparison of Attenuation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8408" y="721549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Approximate attenuation in dB per meter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8662" y="5687039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OM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overmoded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7586" y="5890161"/>
            <a:ext cx="5134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Typical  single-mode fiber optic cable: 0.3 dB/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Typical multimode fiber optic cable: 3 dB/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km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9800" y="6044157"/>
            <a:ext cx="1580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NA = below cutoff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24175" y="1371600"/>
            <a:ext cx="14097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43425" y="1209675"/>
            <a:ext cx="2685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Waveguides are getting smaller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47975" y="1219200"/>
            <a:ext cx="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254001" y="0"/>
            <a:ext cx="866648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Comparison of Waveguide with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Wireless System (Two Antennas)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29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0" name="Object 19"/>
          <p:cNvGraphicFramePr>
            <a:graphicFrameLocks noChangeAspect="1"/>
          </p:cNvGraphicFramePr>
          <p:nvPr/>
        </p:nvGraphicFramePr>
        <p:xfrm>
          <a:off x="3048953" y="2023110"/>
          <a:ext cx="2525712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953" y="2023110"/>
                        <a:ext cx="2525712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3026093" y="2963545"/>
          <a:ext cx="1492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093" y="2963545"/>
                        <a:ext cx="149225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80160" y="2092960"/>
            <a:ext cx="1529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Waveguide: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1440" y="319024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Antenna: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040" y="4744720"/>
            <a:ext cx="79721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For small distances, the waveguide delivers more power (no spreading).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For large distances, the antenna (wireless) system will deliver more power.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7600" y="323088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(spreading spherical wave)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0080" y="21336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(attenuating wave)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7162800" cy="5635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Attenuation due to Dielectric Loss: </a:t>
            </a:r>
            <a:r>
              <a:rPr lang="en-US" sz="32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</a:t>
            </a:r>
            <a:r>
              <a:rPr lang="en-US" sz="3200" i="1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d</a:t>
            </a:r>
            <a:endParaRPr lang="en-US" sz="3200" i="1" baseline="-25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050" y="1066800"/>
            <a:ext cx="4724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Lossy dielectric 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complex permittivity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370638" y="1955800"/>
          <a:ext cx="2211387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3" imgW="1333440" imgH="1955520" progId="Equation.DSMT4">
                  <p:embed/>
                </p:oleObj>
              </mc:Choice>
              <mc:Fallback>
                <p:oleObj name="Equation" r:id="rId3" imgW="1333440" imgH="19555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1955800"/>
                        <a:ext cx="2211387" cy="31369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814388" y="2654300"/>
          <a:ext cx="50228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5" imgW="2844720" imgH="266400" progId="Equation.DSMT4">
                  <p:embed/>
                </p:oleObj>
              </mc:Choice>
              <mc:Fallback>
                <p:oleObj name="Equation" r:id="rId5" imgW="2844720" imgH="266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2654300"/>
                        <a:ext cx="50228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123950" y="1638300"/>
            <a:ext cx="3257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  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omplex wavenumber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2027238" y="4362450"/>
          <a:ext cx="1543046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7" imgW="698400" imgH="253800" progId="Equation.DSMT4">
                  <p:embed/>
                </p:oleObj>
              </mc:Choice>
              <mc:Fallback>
                <p:oleObj name="Equation" r:id="rId7" imgW="698400" imgH="253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4362450"/>
                        <a:ext cx="1543046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990601" y="4391025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2230211" y="3305402"/>
          <a:ext cx="16764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9" imgW="1434960" imgH="355320" progId="Equation.DSMT4">
                  <p:embed/>
                </p:oleObj>
              </mc:Choice>
              <mc:Fallback>
                <p:oleObj name="Equation" r:id="rId9" imgW="1434960" imgH="3553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211" y="3305402"/>
                        <a:ext cx="1676400" cy="379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2043113" y="5605463"/>
          <a:ext cx="28495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11" imgW="3251160" imgH="380880" progId="Equation.DSMT4">
                  <p:embed/>
                </p:oleObj>
              </mc:Choice>
              <mc:Fallback>
                <p:oleObj name="Equation" r:id="rId11" imgW="3251160" imgH="3808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5605463"/>
                        <a:ext cx="284956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2206646" y="6047427"/>
          <a:ext cx="2424731" cy="300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13" imgW="3060360" imgH="380880" progId="Equation.DSMT4">
                  <p:embed/>
                </p:oleObj>
              </mc:Choice>
              <mc:Fallback>
                <p:oleObj name="Equation" r:id="rId13" imgW="3060360" imgH="3808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46" y="6047427"/>
                        <a:ext cx="2424731" cy="300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254001" y="0"/>
            <a:ext cx="86664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Wireless System (Two Antennas)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30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320" y="1706880"/>
            <a:ext cx="4399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Two antennas (transmit and receive):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6980" name="Object 3"/>
          <p:cNvGraphicFramePr>
            <a:graphicFrameLocks noChangeAspect="1"/>
          </p:cNvGraphicFramePr>
          <p:nvPr/>
        </p:nvGraphicFramePr>
        <p:xfrm>
          <a:off x="3222625" y="2233613"/>
          <a:ext cx="22399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Equation" r:id="rId4" imgW="990360" imgH="393480" progId="Equation.DSMT4">
                  <p:embed/>
                </p:oleObj>
              </mc:Choice>
              <mc:Fallback>
                <p:oleObj name="Equation" r:id="rId4" imgW="9903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5" y="2233613"/>
                        <a:ext cx="2239963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1" name="Object 3"/>
          <p:cNvGraphicFramePr>
            <a:graphicFrameLocks noChangeAspect="1"/>
          </p:cNvGraphicFramePr>
          <p:nvPr/>
        </p:nvGraphicFramePr>
        <p:xfrm>
          <a:off x="3543300" y="3543300"/>
          <a:ext cx="20669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1" name="Equation" r:id="rId6" imgW="914400" imgH="482400" progId="Equation.DSMT4">
                  <p:embed/>
                </p:oleObj>
              </mc:Choice>
              <mc:Fallback>
                <p:oleObj name="Equation" r:id="rId6" imgW="91440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543300"/>
                        <a:ext cx="20669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806441" y="3886201"/>
            <a:ext cx="2748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(from antenna theory)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6982" name="Object 3"/>
          <p:cNvGraphicFramePr>
            <a:graphicFrameLocks noChangeAspect="1"/>
          </p:cNvGraphicFramePr>
          <p:nvPr/>
        </p:nvGraphicFramePr>
        <p:xfrm>
          <a:off x="3226435" y="5566410"/>
          <a:ext cx="226853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Equation" r:id="rId8" imgW="1002960" imgH="419040" progId="Equation.DSMT4">
                  <p:embed/>
                </p:oleObj>
              </mc:Choice>
              <mc:Fallback>
                <p:oleObj name="Equation" r:id="rId8" imgW="100296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435" y="5566410"/>
                        <a:ext cx="2268538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75920" y="3870960"/>
            <a:ext cx="3132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Matched receive antenna: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320" y="809625"/>
            <a:ext cx="711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Here we examine a wireless system in more detail.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3840" y="5323840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6480" y="2300256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i="1" baseline="-25000" dirty="0" smtClean="0">
                <a:solidFill>
                  <a:srgbClr val="000000"/>
                </a:solidFill>
              </a:rPr>
              <a:t>t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power transmitted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6800" y="2787936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i="1" baseline="-25000" dirty="0" smtClean="0">
                <a:solidFill>
                  <a:srgbClr val="000000"/>
                </a:solidFill>
              </a:rPr>
              <a:t>r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power received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9568" y="4736143"/>
            <a:ext cx="404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0000"/>
                </a:solidFill>
              </a:rPr>
              <a:t>A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er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effective area of receive antenna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254001" y="0"/>
            <a:ext cx="86664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Wireless System (Two Antennas) (cont.)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31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26982" name="Object 3"/>
          <p:cNvGraphicFramePr>
            <a:graphicFrameLocks noChangeAspect="1"/>
          </p:cNvGraphicFramePr>
          <p:nvPr/>
        </p:nvGraphicFramePr>
        <p:xfrm>
          <a:off x="2951163" y="977900"/>
          <a:ext cx="25558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Equation" r:id="rId4" imgW="1130040" imgH="469800" progId="Equation.DSMT4">
                  <p:embed/>
                </p:oleObj>
              </mc:Choice>
              <mc:Fallback>
                <p:oleObj name="Equation" r:id="rId4" imgW="113004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977900"/>
                        <a:ext cx="2555875" cy="10588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9600" y="4124960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8005" name="Object 6"/>
          <p:cNvGraphicFramePr>
            <a:graphicFrameLocks noChangeAspect="1"/>
          </p:cNvGraphicFramePr>
          <p:nvPr/>
        </p:nvGraphicFramePr>
        <p:xfrm>
          <a:off x="1082675" y="4729163"/>
          <a:ext cx="7065963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Equation" r:id="rId6" imgW="3124080" imgH="431640" progId="Equation.DSMT4">
                  <p:embed/>
                </p:oleObj>
              </mc:Choice>
              <mc:Fallback>
                <p:oleObj name="Equation" r:id="rId6" imgW="31240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4729163"/>
                        <a:ext cx="7065963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55040" y="2438400"/>
            <a:ext cx="280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Total dB of attenuation: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2802573" y="2792730"/>
          <a:ext cx="2814637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Equation" r:id="rId8" imgW="1244520" imgH="482400" progId="Equation.DSMT4">
                  <p:embed/>
                </p:oleObj>
              </mc:Choice>
              <mc:Fallback>
                <p:oleObj name="Equation" r:id="rId8" imgW="124452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573" y="2792730"/>
                        <a:ext cx="2814637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659120" y="1300480"/>
            <a:ext cx="310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Friis transmission formula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4225" y="6086475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dB attenuation increases slowly with distance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7134225" y="5514975"/>
            <a:ext cx="0" cy="5429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0" y="0"/>
            <a:ext cx="9143999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dB Attenuation: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Comparison of Waveguiding system with Wireless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32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" y="1808480"/>
            <a:ext cx="261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Waveguiding system: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9028" name="Object 2"/>
          <p:cNvGraphicFramePr>
            <a:graphicFrameLocks noChangeAspect="1"/>
          </p:cNvGraphicFramePr>
          <p:nvPr/>
        </p:nvGraphicFramePr>
        <p:xfrm>
          <a:off x="2961640" y="1748790"/>
          <a:ext cx="22955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Equation" r:id="rId4" imgW="1015920" imgH="253800" progId="Equation.DSMT4">
                  <p:embed/>
                </p:oleObj>
              </mc:Choice>
              <mc:Fallback>
                <p:oleObj name="Equation" r:id="rId4" imgW="101592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640" y="1748790"/>
                        <a:ext cx="2295525" cy="5730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3520" y="2800672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Wireless system: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2413635" y="2575163"/>
          <a:ext cx="6476365" cy="89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Equation" r:id="rId6" imgW="3124080" imgH="431640" progId="Equation.DSMT4">
                  <p:embed/>
                </p:oleObj>
              </mc:Choice>
              <mc:Fallback>
                <p:oleObj name="Equation" r:id="rId6" imgW="31240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635" y="2575163"/>
                        <a:ext cx="6476365" cy="8919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583135" y="4600273"/>
          <a:ext cx="6240746" cy="36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4" name="Equation" r:id="rId8" imgW="3962160" imgH="228600" progId="Equation.DSMT4">
                  <p:embed/>
                </p:oleObj>
              </mc:Choice>
              <mc:Fallback>
                <p:oleObj name="Equation" r:id="rId8" imgW="39621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35" y="4600273"/>
                        <a:ext cx="6240746" cy="360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582613" y="5103813"/>
          <a:ext cx="80168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5" name="Equation" r:id="rId10" imgW="5155920" imgH="482400" progId="Equation.DSMT4">
                  <p:embed/>
                </p:oleObj>
              </mc:Choice>
              <mc:Fallback>
                <p:oleObj name="Equation" r:id="rId10" imgW="515592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5103813"/>
                        <a:ext cx="80168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01509" y="5953309"/>
            <a:ext cx="388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diameter of dish (choose 34 meters)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3708" y="5663823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transmit</a:t>
            </a:r>
            <a:endParaRPr lang="en-US" sz="1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0196" y="5666096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receive</a:t>
            </a:r>
            <a:endParaRPr lang="en-US" sz="1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392" y="396709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Examples:</a:t>
            </a:r>
            <a:endParaRPr lang="en-US" b="1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1359" y="6360316"/>
            <a:ext cx="3058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(large dish in NASA Deep Space Network)</a:t>
            </a:r>
            <a:endParaRPr lang="en-US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0" y="0"/>
            <a:ext cx="9143999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dB Attenuation: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Comparison of Waveguiding System with Wireless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33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58800" y="1701800"/>
          <a:ext cx="753872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Distance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Coax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Fiber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Wireless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0.0003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28.2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 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0.003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48.2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 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68.2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km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88.2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39.3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 km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108.2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59.3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 km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128.2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79.3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1000 km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148.2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99.3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10,000 km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168.2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119.3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100,000 km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188.2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139.3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1,000,000 km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208.2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159.3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10,000,000 km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228.2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179.3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100,000,000 km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248.2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199.3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00960" y="129032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RG59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000" y="1270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GHz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1586" y="128016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Single Mode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1531" y="1290320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Two Dipoles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4160" y="1300480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34m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Dish+Dipole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655888" y="2082800"/>
          <a:ext cx="31988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Equation" r:id="rId3" imgW="1663560" imgH="266400" progId="Equation.DSMT4">
                  <p:embed/>
                </p:oleObj>
              </mc:Choice>
              <mc:Fallback>
                <p:oleObj name="Equation" r:id="rId3" imgW="1663560" imgH="26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2082800"/>
                        <a:ext cx="31988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589589" y="3092358"/>
          <a:ext cx="954086" cy="27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5" imgW="634680" imgH="177480" progId="Equation.DSMT4">
                  <p:embed/>
                </p:oleObj>
              </mc:Choice>
              <mc:Fallback>
                <p:oleObj name="Equation" r:id="rId5" imgW="63468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589" y="3092358"/>
                        <a:ext cx="954086" cy="279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998787" y="3686174"/>
          <a:ext cx="3197679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7" imgW="1993680" imgH="266400" progId="Equation.DSMT4">
                  <p:embed/>
                </p:oleObj>
              </mc:Choice>
              <mc:Fallback>
                <p:oleObj name="Equation" r:id="rId7" imgW="199368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7" y="3686174"/>
                        <a:ext cx="3197679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53143" y="3020785"/>
            <a:ext cx="5101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Assume a small dielectric loss in medium: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66675"/>
            <a:ext cx="777240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Dielectric Attenuation for TEM Mode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1700" y="3695700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82" name="Object 2"/>
          <p:cNvGraphicFramePr>
            <a:graphicFrameLocks noChangeAspect="1"/>
          </p:cNvGraphicFramePr>
          <p:nvPr/>
        </p:nvGraphicFramePr>
        <p:xfrm>
          <a:off x="2693988" y="4308475"/>
          <a:ext cx="3346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Equation" r:id="rId9" imgW="2120760" imgH="279360" progId="Equation.DSMT4">
                  <p:embed/>
                </p:oleObj>
              </mc:Choice>
              <mc:Fallback>
                <p:oleObj name="Equation" r:id="rId9" imgW="212076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308475"/>
                        <a:ext cx="33464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2"/>
          <p:cNvGraphicFramePr>
            <a:graphicFrameLocks noChangeAspect="1"/>
          </p:cNvGraphicFramePr>
          <p:nvPr/>
        </p:nvGraphicFramePr>
        <p:xfrm>
          <a:off x="3141663" y="5186363"/>
          <a:ext cx="2332037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11" imgW="1295280" imgH="660240" progId="Equation.DSMT4">
                  <p:embed/>
                </p:oleObj>
              </mc:Choice>
              <mc:Fallback>
                <p:oleObj name="Equation" r:id="rId11" imgW="1295280" imgH="660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5186363"/>
                        <a:ext cx="2332037" cy="1246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74348" y="1704974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3940174" y="904874"/>
          <a:ext cx="784225" cy="44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Equation" r:id="rId13" imgW="406080" imgH="228600" progId="Equation.DSMT4">
                  <p:embed/>
                </p:oleObj>
              </mc:Choice>
              <mc:Fallback>
                <p:oleObj name="Equation" r:id="rId13" imgW="40608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4" y="904874"/>
                        <a:ext cx="784225" cy="44112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76475" y="8763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TEM mode: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5300" y="95250"/>
            <a:ext cx="815340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Summary of  Dielectric Attenuation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0802" y="1141339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 mode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3044825" y="1830388"/>
          <a:ext cx="2322513" cy="362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5" name="Equation" r:id="rId3" imgW="1358640" imgH="2019240" progId="Equation.DSMT4">
                  <p:embed/>
                </p:oleObj>
              </mc:Choice>
              <mc:Fallback>
                <p:oleObj name="Equation" r:id="rId3" imgW="1358640" imgH="2019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1830388"/>
                        <a:ext cx="2322513" cy="36210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2589213" y="5922963"/>
          <a:ext cx="32686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6" name="Equation" r:id="rId5" imgW="2171520" imgH="266400" progId="Equation.DSMT4">
                  <p:embed/>
                </p:oleObj>
              </mc:Choice>
              <mc:Fallback>
                <p:oleObj name="Equation" r:id="rId5" imgW="2171520" imgH="26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5922963"/>
                        <a:ext cx="3268662" cy="4206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003" y="1038225"/>
            <a:ext cx="7460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exact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general expression for the dielectric attenuation: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040062" y="1870075"/>
          <a:ext cx="252870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" imgW="1511280" imgH="291960" progId="Equation.DSMT4">
                  <p:embed/>
                </p:oleObj>
              </mc:Choice>
              <mc:Fallback>
                <p:oleObj name="Equation" r:id="rId3" imgW="1511280" imgH="291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2" y="1870075"/>
                        <a:ext cx="2528707" cy="5111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43000" y="42672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Remember: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The value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is always real, regardless of whether the waveguide filling material is lossy or not.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6325" y="533394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The radical sign denotes the </a:t>
            </a: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principal square root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287713" y="5815013"/>
          <a:ext cx="194580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5" imgW="1066680" imgH="253800" progId="Equation.DSMT4">
                  <p:embed/>
                </p:oleObj>
              </mc:Choice>
              <mc:Fallback>
                <p:oleObj name="Equation" r:id="rId5" imgW="106668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5815013"/>
                        <a:ext cx="1945802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4349" y="0"/>
            <a:ext cx="8258175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Dielectric Attenuation for Waveguide Mode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2855913" y="2779713"/>
          <a:ext cx="31929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7" imgW="2171520" imgH="266400" progId="Equation.DSMT4">
                  <p:embed/>
                </p:oleObj>
              </mc:Choice>
              <mc:Fallback>
                <p:oleObj name="Equation" r:id="rId7" imgW="2171520" imgH="266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2779713"/>
                        <a:ext cx="3192912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386013" y="1554163"/>
          <a:ext cx="4445000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3" imgW="2844720" imgH="914400" progId="Equation.DSMT4">
                  <p:embed/>
                </p:oleObj>
              </mc:Choice>
              <mc:Fallback>
                <p:oleObj name="Equation" r:id="rId3" imgW="2844720" imgH="914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1554163"/>
                        <a:ext cx="4445000" cy="149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246438" y="4159250"/>
          <a:ext cx="3068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5" imgW="1714320" imgH="241200" progId="Equation.DSMT4">
                  <p:embed/>
                </p:oleObj>
              </mc:Choice>
              <mc:Fallback>
                <p:oleObj name="Equation" r:id="rId5" imgW="171432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4159250"/>
                        <a:ext cx="306863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786188" y="5172373"/>
          <a:ext cx="192087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Equation" r:id="rId7" imgW="177480" imgH="291960" progId="Equation.DSMT4">
                  <p:embed/>
                </p:oleObj>
              </mc:Choice>
              <mc:Fallback>
                <p:oleObj name="Equation" r:id="rId7" imgW="177480" imgH="29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5172373"/>
                        <a:ext cx="192087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631949" y="5448300"/>
          <a:ext cx="701278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Equation" r:id="rId9" imgW="4647960" imgH="457200" progId="Equation.DSMT4">
                  <p:embed/>
                </p:oleObj>
              </mc:Choice>
              <mc:Fallback>
                <p:oleObj name="Equation" r:id="rId9" imgW="46479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49" y="5448300"/>
                        <a:ext cx="701278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47750" y="3581400"/>
            <a:ext cx="3676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Assume a small dielectric loss: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850" y="4857750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Then use: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6864" y="852921"/>
            <a:ext cx="7077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Approximation for the wavenumber of a waveguide mode 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7651" y="0"/>
            <a:ext cx="8696324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Dielectric Attenuation for Waveguide Mode (cont.)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62200" y="3952876"/>
            <a:ext cx="3209925" cy="20193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713038" y="5056188"/>
          <a:ext cx="20574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1155600" imgH="444240" progId="Equation.DSMT4">
                  <p:embed/>
                </p:oleObj>
              </mc:Choice>
              <mc:Fallback>
                <p:oleObj name="Equation" r:id="rId3" imgW="115560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056188"/>
                        <a:ext cx="205740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716213" y="4235450"/>
          <a:ext cx="20589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1218960" imgH="330120" progId="Equation.DSMT4">
                  <p:embed/>
                </p:oleObj>
              </mc:Choice>
              <mc:Fallback>
                <p:oleObj name="Equation" r:id="rId5" imgW="1218960" imgH="3301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4235450"/>
                        <a:ext cx="205898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67425" y="1885950"/>
            <a:ext cx="27241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We assume here that we are above cutoff.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5300" y="66675"/>
            <a:ext cx="815340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Approximate Dielectric Attenuation (cont.)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1177925" y="1602560"/>
          <a:ext cx="4527550" cy="1110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7" imgW="2590560" imgH="634680" progId="Equation.DSMT4">
                  <p:embed/>
                </p:oleObj>
              </mc:Choice>
              <mc:Fallback>
                <p:oleObj name="Equation" r:id="rId7" imgW="2590560" imgH="6346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1602560"/>
                        <a:ext cx="4527550" cy="1110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5800" y="1047750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4425" y="3209925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gives us: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5300" y="95250"/>
            <a:ext cx="815340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Summary of  Dielectric Attenuation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239" y="977853"/>
            <a:ext cx="4529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Waveguide mode (TM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or TE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238501" y="1736724"/>
          <a:ext cx="2295524" cy="3574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Equation" r:id="rId3" imgW="1511280" imgH="2247840" progId="Equation.DSMT4">
                  <p:embed/>
                </p:oleObj>
              </mc:Choice>
              <mc:Fallback>
                <p:oleObj name="Equation" r:id="rId3" imgW="1511280" imgH="2247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1" y="1736724"/>
                        <a:ext cx="2295524" cy="357467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2770188" y="5808663"/>
          <a:ext cx="32702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Equation" r:id="rId5" imgW="2171520" imgH="266400" progId="Equation.DSMT4">
                  <p:embed/>
                </p:oleObj>
              </mc:Choice>
              <mc:Fallback>
                <p:oleObj name="Equation" r:id="rId5" imgW="2171520" imgH="26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5808663"/>
                        <a:ext cx="3270250" cy="4206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1725</Words>
  <Application>Microsoft Office PowerPoint</Application>
  <PresentationFormat>On-screen Show (4:3)</PresentationFormat>
  <Paragraphs>428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Handscript SF</vt:lpstr>
      <vt:lpstr>Symbol</vt:lpstr>
      <vt:lpstr>Times New Roman</vt:lpstr>
      <vt:lpstr>Wingdings</vt:lpstr>
      <vt:lpstr>Office Theme</vt:lpstr>
      <vt:lpstr>Soaring</vt:lpstr>
      <vt:lpstr>Equation</vt:lpstr>
      <vt:lpstr>PowerPoint Presentation</vt:lpstr>
      <vt:lpstr>For most practical waveguides and transmission lines the loss associated with dielectric loss and conductor loss is relatively small.</vt:lpstr>
      <vt:lpstr>Attenuation due to Dielectric Loss: d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Cullen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most practical waveguides the loss associated with dielectric loss and conductor loss is relatively small. </dc:title>
  <dc:creator>Radhakrishna Kotti</dc:creator>
  <cp:lastModifiedBy>Jackson, David R</cp:lastModifiedBy>
  <cp:revision>351</cp:revision>
  <dcterms:created xsi:type="dcterms:W3CDTF">2011-08-24T14:44:54Z</dcterms:created>
  <dcterms:modified xsi:type="dcterms:W3CDTF">2019-09-18T20:34:15Z</dcterms:modified>
</cp:coreProperties>
</file>