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40"/>
  </p:notesMasterIdLst>
  <p:sldIdLst>
    <p:sldId id="256" r:id="rId3"/>
    <p:sldId id="274" r:id="rId4"/>
    <p:sldId id="275" r:id="rId5"/>
    <p:sldId id="288" r:id="rId6"/>
    <p:sldId id="257" r:id="rId7"/>
    <p:sldId id="258" r:id="rId8"/>
    <p:sldId id="259" r:id="rId9"/>
    <p:sldId id="276" r:id="rId10"/>
    <p:sldId id="280" r:id="rId11"/>
    <p:sldId id="260" r:id="rId12"/>
    <p:sldId id="261" r:id="rId13"/>
    <p:sldId id="262" r:id="rId14"/>
    <p:sldId id="285" r:id="rId15"/>
    <p:sldId id="263" r:id="rId16"/>
    <p:sldId id="264" r:id="rId17"/>
    <p:sldId id="265" r:id="rId18"/>
    <p:sldId id="266" r:id="rId19"/>
    <p:sldId id="267" r:id="rId20"/>
    <p:sldId id="287" r:id="rId21"/>
    <p:sldId id="268" r:id="rId22"/>
    <p:sldId id="269" r:id="rId23"/>
    <p:sldId id="270" r:id="rId24"/>
    <p:sldId id="272" r:id="rId25"/>
    <p:sldId id="271" r:id="rId26"/>
    <p:sldId id="273" r:id="rId27"/>
    <p:sldId id="277" r:id="rId28"/>
    <p:sldId id="278" r:id="rId29"/>
    <p:sldId id="279" r:id="rId30"/>
    <p:sldId id="281" r:id="rId31"/>
    <p:sldId id="282" r:id="rId32"/>
    <p:sldId id="283" r:id="rId33"/>
    <p:sldId id="289" r:id="rId34"/>
    <p:sldId id="290" r:id="rId35"/>
    <p:sldId id="292" r:id="rId36"/>
    <p:sldId id="293" r:id="rId37"/>
    <p:sldId id="291" r:id="rId38"/>
    <p:sldId id="28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FF"/>
    <a:srgbClr val="0000FF"/>
    <a:srgbClr val="CC00FF"/>
    <a:srgbClr val="CC6600"/>
    <a:srgbClr val="DDDDDD"/>
    <a:srgbClr val="FFBBAB"/>
    <a:srgbClr val="FF33CC"/>
    <a:srgbClr val="00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56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4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e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4" Type="http://schemas.openxmlformats.org/officeDocument/2006/relationships/image" Target="../media/image8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4" Type="http://schemas.openxmlformats.org/officeDocument/2006/relationships/image" Target="../media/image8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5" Type="http://schemas.openxmlformats.org/officeDocument/2006/relationships/image" Target="../media/image98.wmf"/><Relationship Id="rId4" Type="http://schemas.openxmlformats.org/officeDocument/2006/relationships/image" Target="../media/image7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5" Type="http://schemas.openxmlformats.org/officeDocument/2006/relationships/image" Target="../media/image102.wmf"/><Relationship Id="rId4" Type="http://schemas.openxmlformats.org/officeDocument/2006/relationships/image" Target="../media/image9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6" Type="http://schemas.openxmlformats.org/officeDocument/2006/relationships/image" Target="../media/image108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4" Type="http://schemas.openxmlformats.org/officeDocument/2006/relationships/image" Target="../media/image8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5" Type="http://schemas.openxmlformats.org/officeDocument/2006/relationships/image" Target="../media/image115.emf"/><Relationship Id="rId4" Type="http://schemas.openxmlformats.org/officeDocument/2006/relationships/image" Target="../media/image114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86.wmf"/><Relationship Id="rId1" Type="http://schemas.openxmlformats.org/officeDocument/2006/relationships/image" Target="../media/image116.wmf"/><Relationship Id="rId6" Type="http://schemas.openxmlformats.org/officeDocument/2006/relationships/image" Target="../media/image120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5" Type="http://schemas.openxmlformats.org/officeDocument/2006/relationships/image" Target="../media/image128.wmf"/><Relationship Id="rId4" Type="http://schemas.openxmlformats.org/officeDocument/2006/relationships/image" Target="../media/image127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3" Type="http://schemas.openxmlformats.org/officeDocument/2006/relationships/image" Target="../media/image131.wmf"/><Relationship Id="rId7" Type="http://schemas.openxmlformats.org/officeDocument/2006/relationships/image" Target="../media/image135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Relationship Id="rId6" Type="http://schemas.openxmlformats.org/officeDocument/2006/relationships/image" Target="../media/image134.wmf"/><Relationship Id="rId5" Type="http://schemas.openxmlformats.org/officeDocument/2006/relationships/image" Target="../media/image133.wmf"/><Relationship Id="rId4" Type="http://schemas.openxmlformats.org/officeDocument/2006/relationships/image" Target="../media/image132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3" Type="http://schemas.openxmlformats.org/officeDocument/2006/relationships/image" Target="../media/image131.wmf"/><Relationship Id="rId7" Type="http://schemas.openxmlformats.org/officeDocument/2006/relationships/image" Target="../media/image134.wmf"/><Relationship Id="rId2" Type="http://schemas.openxmlformats.org/officeDocument/2006/relationships/image" Target="../media/image130.wmf"/><Relationship Id="rId1" Type="http://schemas.openxmlformats.org/officeDocument/2006/relationships/image" Target="../media/image138.wmf"/><Relationship Id="rId6" Type="http://schemas.openxmlformats.org/officeDocument/2006/relationships/image" Target="../media/image135.wmf"/><Relationship Id="rId5" Type="http://schemas.openxmlformats.org/officeDocument/2006/relationships/image" Target="../media/image139.wmf"/><Relationship Id="rId4" Type="http://schemas.openxmlformats.org/officeDocument/2006/relationships/image" Target="../media/image132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47.wmf"/><Relationship Id="rId3" Type="http://schemas.openxmlformats.org/officeDocument/2006/relationships/image" Target="../media/image142.wmf"/><Relationship Id="rId7" Type="http://schemas.openxmlformats.org/officeDocument/2006/relationships/image" Target="../media/image13.wmf"/><Relationship Id="rId12" Type="http://schemas.openxmlformats.org/officeDocument/2006/relationships/image" Target="../media/image146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Relationship Id="rId6" Type="http://schemas.openxmlformats.org/officeDocument/2006/relationships/image" Target="../media/image145.wmf"/><Relationship Id="rId11" Type="http://schemas.openxmlformats.org/officeDocument/2006/relationships/image" Target="../media/image9.wmf"/><Relationship Id="rId5" Type="http://schemas.openxmlformats.org/officeDocument/2006/relationships/image" Target="../media/image144.wmf"/><Relationship Id="rId10" Type="http://schemas.openxmlformats.org/officeDocument/2006/relationships/image" Target="../media/image16.wmf"/><Relationship Id="rId4" Type="http://schemas.openxmlformats.org/officeDocument/2006/relationships/image" Target="../media/image143.wmf"/><Relationship Id="rId9" Type="http://schemas.openxmlformats.org/officeDocument/2006/relationships/image" Target="../media/image15.wmf"/><Relationship Id="rId14" Type="http://schemas.openxmlformats.org/officeDocument/2006/relationships/image" Target="../media/image148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50.wmf"/><Relationship Id="rId1" Type="http://schemas.openxmlformats.org/officeDocument/2006/relationships/image" Target="../media/image149.wmf"/><Relationship Id="rId6" Type="http://schemas.openxmlformats.org/officeDocument/2006/relationships/image" Target="../media/image154.wmf"/><Relationship Id="rId5" Type="http://schemas.openxmlformats.org/officeDocument/2006/relationships/image" Target="../media/image153.wmf"/><Relationship Id="rId4" Type="http://schemas.openxmlformats.org/officeDocument/2006/relationships/image" Target="../media/image15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wmf"/><Relationship Id="rId3" Type="http://schemas.openxmlformats.org/officeDocument/2006/relationships/image" Target="../media/image157.wmf"/><Relationship Id="rId7" Type="http://schemas.openxmlformats.org/officeDocument/2006/relationships/image" Target="../media/image144.wmf"/><Relationship Id="rId2" Type="http://schemas.openxmlformats.org/officeDocument/2006/relationships/image" Target="../media/image156.wmf"/><Relationship Id="rId1" Type="http://schemas.openxmlformats.org/officeDocument/2006/relationships/image" Target="../media/image155.wmf"/><Relationship Id="rId6" Type="http://schemas.openxmlformats.org/officeDocument/2006/relationships/image" Target="../media/image160.wmf"/><Relationship Id="rId5" Type="http://schemas.openxmlformats.org/officeDocument/2006/relationships/image" Target="../media/image159.wmf"/><Relationship Id="rId10" Type="http://schemas.openxmlformats.org/officeDocument/2006/relationships/image" Target="../media/image163.wmf"/><Relationship Id="rId4" Type="http://schemas.openxmlformats.org/officeDocument/2006/relationships/image" Target="../media/image158.wmf"/><Relationship Id="rId9" Type="http://schemas.openxmlformats.org/officeDocument/2006/relationships/image" Target="../media/image162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3" Type="http://schemas.openxmlformats.org/officeDocument/2006/relationships/image" Target="../media/image156.wmf"/><Relationship Id="rId7" Type="http://schemas.openxmlformats.org/officeDocument/2006/relationships/image" Target="../media/image160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Relationship Id="rId6" Type="http://schemas.openxmlformats.org/officeDocument/2006/relationships/image" Target="../media/image167.wmf"/><Relationship Id="rId5" Type="http://schemas.openxmlformats.org/officeDocument/2006/relationships/image" Target="../media/image166.wmf"/><Relationship Id="rId10" Type="http://schemas.openxmlformats.org/officeDocument/2006/relationships/image" Target="../media/image162.wmf"/><Relationship Id="rId4" Type="http://schemas.openxmlformats.org/officeDocument/2006/relationships/image" Target="../media/image158.wmf"/><Relationship Id="rId9" Type="http://schemas.openxmlformats.org/officeDocument/2006/relationships/image" Target="../media/image161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wmf"/><Relationship Id="rId1" Type="http://schemas.openxmlformats.org/officeDocument/2006/relationships/image" Target="../media/image169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1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3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3" Type="http://schemas.openxmlformats.org/officeDocument/2006/relationships/image" Target="../media/image13.wmf"/><Relationship Id="rId7" Type="http://schemas.openxmlformats.org/officeDocument/2006/relationships/image" Target="../media/image9.wmf"/><Relationship Id="rId2" Type="http://schemas.openxmlformats.org/officeDocument/2006/relationships/image" Target="../media/image178.wmf"/><Relationship Id="rId1" Type="http://schemas.openxmlformats.org/officeDocument/2006/relationships/image" Target="../media/image177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10" Type="http://schemas.openxmlformats.org/officeDocument/2006/relationships/image" Target="../media/image148.emf"/><Relationship Id="rId4" Type="http://schemas.openxmlformats.org/officeDocument/2006/relationships/image" Target="../media/image14.wmf"/><Relationship Id="rId9" Type="http://schemas.openxmlformats.org/officeDocument/2006/relationships/image" Target="../media/image14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Relationship Id="rId9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52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62.wmf"/><Relationship Id="rId18" Type="http://schemas.openxmlformats.org/officeDocument/2006/relationships/image" Target="../media/image41.wmf"/><Relationship Id="rId3" Type="http://schemas.openxmlformats.org/officeDocument/2006/relationships/image" Target="../media/image58.wmf"/><Relationship Id="rId7" Type="http://schemas.openxmlformats.org/officeDocument/2006/relationships/image" Target="../media/image13.wmf"/><Relationship Id="rId12" Type="http://schemas.openxmlformats.org/officeDocument/2006/relationships/image" Target="../media/image61.wmf"/><Relationship Id="rId17" Type="http://schemas.openxmlformats.org/officeDocument/2006/relationships/image" Target="../media/image40.wmf"/><Relationship Id="rId2" Type="http://schemas.openxmlformats.org/officeDocument/2006/relationships/image" Target="../media/image57.wmf"/><Relationship Id="rId16" Type="http://schemas.openxmlformats.org/officeDocument/2006/relationships/image" Target="../media/image17.wmf"/><Relationship Id="rId1" Type="http://schemas.openxmlformats.org/officeDocument/2006/relationships/image" Target="../media/image56.wmf"/><Relationship Id="rId6" Type="http://schemas.openxmlformats.org/officeDocument/2006/relationships/image" Target="../media/image11.wmf"/><Relationship Id="rId11" Type="http://schemas.openxmlformats.org/officeDocument/2006/relationships/image" Target="../media/image9.wmf"/><Relationship Id="rId5" Type="http://schemas.openxmlformats.org/officeDocument/2006/relationships/image" Target="../media/image60.wmf"/><Relationship Id="rId15" Type="http://schemas.openxmlformats.org/officeDocument/2006/relationships/image" Target="../media/image64.wmf"/><Relationship Id="rId10" Type="http://schemas.openxmlformats.org/officeDocument/2006/relationships/image" Target="../media/image16.wmf"/><Relationship Id="rId4" Type="http://schemas.openxmlformats.org/officeDocument/2006/relationships/image" Target="../media/image59.wmf"/><Relationship Id="rId9" Type="http://schemas.openxmlformats.org/officeDocument/2006/relationships/image" Target="../media/image15.wmf"/><Relationship Id="rId14" Type="http://schemas.openxmlformats.org/officeDocument/2006/relationships/image" Target="../media/image6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4F0D6-6A41-4048-8C2C-17F438C0B71B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5E3C2-A0B4-4A77-B500-4B73DEB3C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14ED-ECB4-480A-9BA7-E45D9F049BB0}" type="datetime1">
              <a:rPr lang="en-US" smtClean="0"/>
              <a:pPr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B155-4F4C-4439-A865-4D0CBD95F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7A13-5305-4D12-BE7A-2D6353D92C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5A06-6CDA-48E9-97ED-D2535600E2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DC44-1253-4DF3-BB09-AF9E8A44B5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24C0-F1B5-4F93-A2FD-BC1B3D9DA3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FFE0-1956-46E2-AA1F-DED5DC9C44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9859-E712-4BB4-BE84-E6A2F3B660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3E81-04B3-4812-8530-C994399C36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6E1C-4D57-438C-961F-6D17F5A8C0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CA5E-27D7-44DA-98FD-3E36167FDF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F912-948F-4C69-8460-97679CC697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F177-F743-45F7-B343-0F601C50F7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C7595-0DE7-4026-97EF-7CE1A70CF78F}" type="datetime1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29AB155-4F4C-4439-A865-4D0CBD95F3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B9334-84F5-4717-9E64-4A690BA1AA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00E134B0-CECC-47C2-BBF0-900BEBD8ED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0.bin"/><Relationship Id="rId18" Type="http://schemas.openxmlformats.org/officeDocument/2006/relationships/image" Target="../media/image14.wmf"/><Relationship Id="rId26" Type="http://schemas.openxmlformats.org/officeDocument/2006/relationships/image" Target="../media/image61.wmf"/><Relationship Id="rId39" Type="http://schemas.openxmlformats.org/officeDocument/2006/relationships/image" Target="../media/image41.wmf"/><Relationship Id="rId21" Type="http://schemas.openxmlformats.org/officeDocument/2006/relationships/oleObject" Target="../embeddings/oleObject64.bin"/><Relationship Id="rId34" Type="http://schemas.openxmlformats.org/officeDocument/2006/relationships/image" Target="../media/image17.wmf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60.wmf"/><Relationship Id="rId17" Type="http://schemas.openxmlformats.org/officeDocument/2006/relationships/oleObject" Target="../embeddings/oleObject62.bin"/><Relationship Id="rId25" Type="http://schemas.openxmlformats.org/officeDocument/2006/relationships/oleObject" Target="../embeddings/oleObject66.bin"/><Relationship Id="rId33" Type="http://schemas.openxmlformats.org/officeDocument/2006/relationships/oleObject" Target="../embeddings/oleObject70.bin"/><Relationship Id="rId38" Type="http://schemas.openxmlformats.org/officeDocument/2006/relationships/oleObject" Target="../embeddings/oleObject7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wmf"/><Relationship Id="rId20" Type="http://schemas.openxmlformats.org/officeDocument/2006/relationships/image" Target="../media/image15.wmf"/><Relationship Id="rId29" Type="http://schemas.openxmlformats.org/officeDocument/2006/relationships/oleObject" Target="../embeddings/oleObject68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59.bin"/><Relationship Id="rId24" Type="http://schemas.openxmlformats.org/officeDocument/2006/relationships/image" Target="../media/image9.wmf"/><Relationship Id="rId32" Type="http://schemas.openxmlformats.org/officeDocument/2006/relationships/image" Target="../media/image64.wmf"/><Relationship Id="rId37" Type="http://schemas.openxmlformats.org/officeDocument/2006/relationships/image" Target="../media/image40.wmf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1.bin"/><Relationship Id="rId23" Type="http://schemas.openxmlformats.org/officeDocument/2006/relationships/oleObject" Target="../embeddings/oleObject65.bin"/><Relationship Id="rId28" Type="http://schemas.openxmlformats.org/officeDocument/2006/relationships/image" Target="../media/image62.wmf"/><Relationship Id="rId36" Type="http://schemas.openxmlformats.org/officeDocument/2006/relationships/oleObject" Target="../embeddings/oleObject72.bin"/><Relationship Id="rId10" Type="http://schemas.openxmlformats.org/officeDocument/2006/relationships/image" Target="../media/image59.wmf"/><Relationship Id="rId19" Type="http://schemas.openxmlformats.org/officeDocument/2006/relationships/oleObject" Target="../embeddings/oleObject63.bin"/><Relationship Id="rId31" Type="http://schemas.openxmlformats.org/officeDocument/2006/relationships/oleObject" Target="../embeddings/oleObject69.bin"/><Relationship Id="rId4" Type="http://schemas.openxmlformats.org/officeDocument/2006/relationships/image" Target="../media/image56.w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11.wmf"/><Relationship Id="rId22" Type="http://schemas.openxmlformats.org/officeDocument/2006/relationships/image" Target="../media/image16.wmf"/><Relationship Id="rId27" Type="http://schemas.openxmlformats.org/officeDocument/2006/relationships/oleObject" Target="../embeddings/oleObject67.bin"/><Relationship Id="rId30" Type="http://schemas.openxmlformats.org/officeDocument/2006/relationships/image" Target="../media/image63.wmf"/><Relationship Id="rId35" Type="http://schemas.openxmlformats.org/officeDocument/2006/relationships/oleObject" Target="../embeddings/oleObject71.bin"/><Relationship Id="rId8" Type="http://schemas.openxmlformats.org/officeDocument/2006/relationships/image" Target="../media/image58.wmf"/><Relationship Id="rId3" Type="http://schemas.openxmlformats.org/officeDocument/2006/relationships/oleObject" Target="../embeddings/oleObject5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6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image" Target="../media/image46.emf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7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80.bin"/><Relationship Id="rId5" Type="http://schemas.openxmlformats.org/officeDocument/2006/relationships/oleObject" Target="../embeddings/oleObject77.bin"/><Relationship Id="rId10" Type="http://schemas.openxmlformats.org/officeDocument/2006/relationships/image" Target="../media/image70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7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7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oleObject" Target="../embeddings/oleObject88.bin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7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87.bin"/><Relationship Id="rId5" Type="http://schemas.openxmlformats.org/officeDocument/2006/relationships/oleObject" Target="../embeddings/oleObject84.bin"/><Relationship Id="rId10" Type="http://schemas.openxmlformats.org/officeDocument/2006/relationships/image" Target="../media/image76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86.bin"/><Relationship Id="rId14" Type="http://schemas.openxmlformats.org/officeDocument/2006/relationships/image" Target="../media/image7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0.wmf"/><Relationship Id="rId11" Type="http://schemas.openxmlformats.org/officeDocument/2006/relationships/image" Target="../media/image46.emf"/><Relationship Id="rId5" Type="http://schemas.openxmlformats.org/officeDocument/2006/relationships/oleObject" Target="../embeddings/oleObject90.bin"/><Relationship Id="rId10" Type="http://schemas.openxmlformats.org/officeDocument/2006/relationships/image" Target="../media/image82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9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image" Target="../media/image46.emf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12" Type="http://schemas.openxmlformats.org/officeDocument/2006/relationships/image" Target="../media/image8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97.bin"/><Relationship Id="rId5" Type="http://schemas.openxmlformats.org/officeDocument/2006/relationships/oleObject" Target="../embeddings/oleObject94.bin"/><Relationship Id="rId10" Type="http://schemas.openxmlformats.org/officeDocument/2006/relationships/image" Target="../media/image86.wmf"/><Relationship Id="rId4" Type="http://schemas.openxmlformats.org/officeDocument/2006/relationships/image" Target="../media/image83.wmf"/><Relationship Id="rId9" Type="http://schemas.openxmlformats.org/officeDocument/2006/relationships/oleObject" Target="../embeddings/oleObject9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oleObject" Target="../embeddings/oleObject98.bin"/><Relationship Id="rId7" Type="http://schemas.openxmlformats.org/officeDocument/2006/relationships/oleObject" Target="../embeddings/oleObject10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99.bin"/><Relationship Id="rId10" Type="http://schemas.openxmlformats.org/officeDocument/2006/relationships/image" Target="../media/image86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10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image" Target="../media/image46.emf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4.bin"/><Relationship Id="rId12" Type="http://schemas.openxmlformats.org/officeDocument/2006/relationships/image" Target="../media/image9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106.bin"/><Relationship Id="rId5" Type="http://schemas.openxmlformats.org/officeDocument/2006/relationships/oleObject" Target="../embeddings/oleObject103.bin"/><Relationship Id="rId10" Type="http://schemas.openxmlformats.org/officeDocument/2006/relationships/image" Target="../media/image93.wmf"/><Relationship Id="rId4" Type="http://schemas.openxmlformats.org/officeDocument/2006/relationships/image" Target="../media/image91.wmf"/><Relationship Id="rId9" Type="http://schemas.openxmlformats.org/officeDocument/2006/relationships/oleObject" Target="../embeddings/oleObject10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image" Target="../media/image46.emf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09.bin"/><Relationship Id="rId12" Type="http://schemas.openxmlformats.org/officeDocument/2006/relationships/image" Target="../media/image9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111.bin"/><Relationship Id="rId5" Type="http://schemas.openxmlformats.org/officeDocument/2006/relationships/oleObject" Target="../embeddings/oleObject108.bin"/><Relationship Id="rId10" Type="http://schemas.openxmlformats.org/officeDocument/2006/relationships/image" Target="../media/image70.wmf"/><Relationship Id="rId4" Type="http://schemas.openxmlformats.org/officeDocument/2006/relationships/image" Target="../media/image95.wmf"/><Relationship Id="rId9" Type="http://schemas.openxmlformats.org/officeDocument/2006/relationships/oleObject" Target="../embeddings/oleObject110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image" Target="../media/image46.emf"/><Relationship Id="rId3" Type="http://schemas.openxmlformats.org/officeDocument/2006/relationships/oleObject" Target="../embeddings/oleObject112.bin"/><Relationship Id="rId7" Type="http://schemas.openxmlformats.org/officeDocument/2006/relationships/oleObject" Target="../embeddings/oleObject114.bin"/><Relationship Id="rId12" Type="http://schemas.openxmlformats.org/officeDocument/2006/relationships/image" Target="../media/image10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0.wmf"/><Relationship Id="rId11" Type="http://schemas.openxmlformats.org/officeDocument/2006/relationships/oleObject" Target="../embeddings/oleObject116.bin"/><Relationship Id="rId5" Type="http://schemas.openxmlformats.org/officeDocument/2006/relationships/oleObject" Target="../embeddings/oleObject113.bin"/><Relationship Id="rId10" Type="http://schemas.openxmlformats.org/officeDocument/2006/relationships/image" Target="../media/image98.wmf"/><Relationship Id="rId4" Type="http://schemas.openxmlformats.org/officeDocument/2006/relationships/image" Target="../media/image99.wmf"/><Relationship Id="rId9" Type="http://schemas.openxmlformats.org/officeDocument/2006/relationships/oleObject" Target="../embeddings/oleObject11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13" Type="http://schemas.openxmlformats.org/officeDocument/2006/relationships/oleObject" Target="../embeddings/oleObject122.bin"/><Relationship Id="rId3" Type="http://schemas.openxmlformats.org/officeDocument/2006/relationships/oleObject" Target="../embeddings/oleObject117.bin"/><Relationship Id="rId7" Type="http://schemas.openxmlformats.org/officeDocument/2006/relationships/oleObject" Target="../embeddings/oleObject119.bin"/><Relationship Id="rId12" Type="http://schemas.openxmlformats.org/officeDocument/2006/relationships/image" Target="../media/image10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4.wmf"/><Relationship Id="rId11" Type="http://schemas.openxmlformats.org/officeDocument/2006/relationships/oleObject" Target="../embeddings/oleObject121.bin"/><Relationship Id="rId5" Type="http://schemas.openxmlformats.org/officeDocument/2006/relationships/oleObject" Target="../embeddings/oleObject118.bin"/><Relationship Id="rId10" Type="http://schemas.openxmlformats.org/officeDocument/2006/relationships/image" Target="../media/image106.wmf"/><Relationship Id="rId4" Type="http://schemas.openxmlformats.org/officeDocument/2006/relationships/image" Target="../media/image103.wmf"/><Relationship Id="rId9" Type="http://schemas.openxmlformats.org/officeDocument/2006/relationships/oleObject" Target="../embeddings/oleObject120.bin"/><Relationship Id="rId14" Type="http://schemas.openxmlformats.org/officeDocument/2006/relationships/image" Target="../media/image10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1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0.wmf"/><Relationship Id="rId11" Type="http://schemas.openxmlformats.org/officeDocument/2006/relationships/image" Target="../media/image46.emf"/><Relationship Id="rId5" Type="http://schemas.openxmlformats.org/officeDocument/2006/relationships/oleObject" Target="../embeddings/oleObject124.bin"/><Relationship Id="rId10" Type="http://schemas.openxmlformats.org/officeDocument/2006/relationships/image" Target="../media/image81.wmf"/><Relationship Id="rId4" Type="http://schemas.openxmlformats.org/officeDocument/2006/relationships/image" Target="../media/image109.wmf"/><Relationship Id="rId9" Type="http://schemas.openxmlformats.org/officeDocument/2006/relationships/oleObject" Target="../embeddings/oleObject12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image" Target="../media/image115.emf"/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129.bin"/><Relationship Id="rId12" Type="http://schemas.openxmlformats.org/officeDocument/2006/relationships/oleObject" Target="../embeddings/oleObject13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13.wmf"/><Relationship Id="rId11" Type="http://schemas.openxmlformats.org/officeDocument/2006/relationships/image" Target="../media/image46.emf"/><Relationship Id="rId5" Type="http://schemas.openxmlformats.org/officeDocument/2006/relationships/oleObject" Target="../embeddings/oleObject128.bin"/><Relationship Id="rId10" Type="http://schemas.openxmlformats.org/officeDocument/2006/relationships/image" Target="../media/image114.wmf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130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13" Type="http://schemas.openxmlformats.org/officeDocument/2006/relationships/oleObject" Target="../embeddings/oleObject137.bin"/><Relationship Id="rId3" Type="http://schemas.openxmlformats.org/officeDocument/2006/relationships/oleObject" Target="../embeddings/oleObject132.bin"/><Relationship Id="rId7" Type="http://schemas.openxmlformats.org/officeDocument/2006/relationships/oleObject" Target="../embeddings/oleObject134.bin"/><Relationship Id="rId12" Type="http://schemas.openxmlformats.org/officeDocument/2006/relationships/image" Target="../media/image11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136.bin"/><Relationship Id="rId5" Type="http://schemas.openxmlformats.org/officeDocument/2006/relationships/oleObject" Target="../embeddings/oleObject133.bin"/><Relationship Id="rId10" Type="http://schemas.openxmlformats.org/officeDocument/2006/relationships/image" Target="../media/image118.wmf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135.bin"/><Relationship Id="rId14" Type="http://schemas.openxmlformats.org/officeDocument/2006/relationships/image" Target="../media/image120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1.bin"/><Relationship Id="rId3" Type="http://schemas.openxmlformats.org/officeDocument/2006/relationships/image" Target="../media/image123.jpeg"/><Relationship Id="rId7" Type="http://schemas.openxmlformats.org/officeDocument/2006/relationships/oleObject" Target="../embeddings/oleObject14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39.bin"/><Relationship Id="rId11" Type="http://schemas.openxmlformats.org/officeDocument/2006/relationships/oleObject" Target="../embeddings/oleObject143.bin"/><Relationship Id="rId5" Type="http://schemas.openxmlformats.org/officeDocument/2006/relationships/image" Target="../media/image121.wmf"/><Relationship Id="rId10" Type="http://schemas.openxmlformats.org/officeDocument/2006/relationships/oleObject" Target="../embeddings/oleObject142.bin"/><Relationship Id="rId4" Type="http://schemas.openxmlformats.org/officeDocument/2006/relationships/oleObject" Target="../embeddings/oleObject138.bin"/><Relationship Id="rId9" Type="http://schemas.openxmlformats.org/officeDocument/2006/relationships/image" Target="../media/image122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oleObject" Target="../embeddings/oleObject144.bin"/><Relationship Id="rId7" Type="http://schemas.openxmlformats.org/officeDocument/2006/relationships/oleObject" Target="../embeddings/oleObject146.bin"/><Relationship Id="rId12" Type="http://schemas.openxmlformats.org/officeDocument/2006/relationships/image" Target="../media/image12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25.wmf"/><Relationship Id="rId11" Type="http://schemas.openxmlformats.org/officeDocument/2006/relationships/oleObject" Target="../embeddings/oleObject148.bin"/><Relationship Id="rId5" Type="http://schemas.openxmlformats.org/officeDocument/2006/relationships/oleObject" Target="../embeddings/oleObject145.bin"/><Relationship Id="rId10" Type="http://schemas.openxmlformats.org/officeDocument/2006/relationships/image" Target="../media/image127.wmf"/><Relationship Id="rId4" Type="http://schemas.openxmlformats.org/officeDocument/2006/relationships/image" Target="../media/image124.wmf"/><Relationship Id="rId9" Type="http://schemas.openxmlformats.org/officeDocument/2006/relationships/oleObject" Target="../embeddings/oleObject147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13" Type="http://schemas.openxmlformats.org/officeDocument/2006/relationships/oleObject" Target="../embeddings/oleObject154.bin"/><Relationship Id="rId18" Type="http://schemas.openxmlformats.org/officeDocument/2006/relationships/image" Target="../media/image135.wmf"/><Relationship Id="rId3" Type="http://schemas.openxmlformats.org/officeDocument/2006/relationships/oleObject" Target="../embeddings/oleObject149.bin"/><Relationship Id="rId21" Type="http://schemas.openxmlformats.org/officeDocument/2006/relationships/image" Target="../media/image136.wmf"/><Relationship Id="rId7" Type="http://schemas.openxmlformats.org/officeDocument/2006/relationships/oleObject" Target="../embeddings/oleObject151.bin"/><Relationship Id="rId12" Type="http://schemas.openxmlformats.org/officeDocument/2006/relationships/image" Target="../media/image133.wmf"/><Relationship Id="rId17" Type="http://schemas.openxmlformats.org/officeDocument/2006/relationships/oleObject" Target="../embeddings/oleObject157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56.bin"/><Relationship Id="rId20" Type="http://schemas.openxmlformats.org/officeDocument/2006/relationships/oleObject" Target="../embeddings/oleObject159.bin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30.wmf"/><Relationship Id="rId11" Type="http://schemas.openxmlformats.org/officeDocument/2006/relationships/oleObject" Target="../embeddings/oleObject153.bin"/><Relationship Id="rId5" Type="http://schemas.openxmlformats.org/officeDocument/2006/relationships/oleObject" Target="../embeddings/oleObject150.bin"/><Relationship Id="rId15" Type="http://schemas.openxmlformats.org/officeDocument/2006/relationships/image" Target="../media/image134.wmf"/><Relationship Id="rId10" Type="http://schemas.openxmlformats.org/officeDocument/2006/relationships/image" Target="../media/image132.wmf"/><Relationship Id="rId19" Type="http://schemas.openxmlformats.org/officeDocument/2006/relationships/oleObject" Target="../embeddings/oleObject158.bin"/><Relationship Id="rId4" Type="http://schemas.openxmlformats.org/officeDocument/2006/relationships/image" Target="../media/image129.wmf"/><Relationship Id="rId9" Type="http://schemas.openxmlformats.org/officeDocument/2006/relationships/oleObject" Target="../embeddings/oleObject152.bin"/><Relationship Id="rId14" Type="http://schemas.openxmlformats.org/officeDocument/2006/relationships/oleObject" Target="../embeddings/oleObject155.bin"/><Relationship Id="rId22" Type="http://schemas.openxmlformats.org/officeDocument/2006/relationships/image" Target="../media/image137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13" Type="http://schemas.openxmlformats.org/officeDocument/2006/relationships/oleObject" Target="../embeddings/oleObject165.bin"/><Relationship Id="rId18" Type="http://schemas.openxmlformats.org/officeDocument/2006/relationships/oleObject" Target="../embeddings/oleObject168.bin"/><Relationship Id="rId3" Type="http://schemas.openxmlformats.org/officeDocument/2006/relationships/oleObject" Target="../embeddings/oleObject160.bin"/><Relationship Id="rId21" Type="http://schemas.openxmlformats.org/officeDocument/2006/relationships/oleObject" Target="../embeddings/oleObject170.bin"/><Relationship Id="rId7" Type="http://schemas.openxmlformats.org/officeDocument/2006/relationships/oleObject" Target="../embeddings/oleObject162.bin"/><Relationship Id="rId12" Type="http://schemas.openxmlformats.org/officeDocument/2006/relationships/image" Target="../media/image139.wmf"/><Relationship Id="rId17" Type="http://schemas.openxmlformats.org/officeDocument/2006/relationships/image" Target="../media/image134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67.bin"/><Relationship Id="rId20" Type="http://schemas.openxmlformats.org/officeDocument/2006/relationships/image" Target="../media/image133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30.wmf"/><Relationship Id="rId11" Type="http://schemas.openxmlformats.org/officeDocument/2006/relationships/oleObject" Target="../embeddings/oleObject164.bin"/><Relationship Id="rId5" Type="http://schemas.openxmlformats.org/officeDocument/2006/relationships/oleObject" Target="../embeddings/oleObject161.bin"/><Relationship Id="rId15" Type="http://schemas.openxmlformats.org/officeDocument/2006/relationships/oleObject" Target="../embeddings/oleObject166.bin"/><Relationship Id="rId10" Type="http://schemas.openxmlformats.org/officeDocument/2006/relationships/image" Target="../media/image132.wmf"/><Relationship Id="rId19" Type="http://schemas.openxmlformats.org/officeDocument/2006/relationships/oleObject" Target="../embeddings/oleObject169.bin"/><Relationship Id="rId4" Type="http://schemas.openxmlformats.org/officeDocument/2006/relationships/image" Target="../media/image138.wmf"/><Relationship Id="rId9" Type="http://schemas.openxmlformats.org/officeDocument/2006/relationships/oleObject" Target="../embeddings/oleObject163.bin"/><Relationship Id="rId14" Type="http://schemas.openxmlformats.org/officeDocument/2006/relationships/image" Target="../media/image135.wmf"/><Relationship Id="rId22" Type="http://schemas.openxmlformats.org/officeDocument/2006/relationships/image" Target="../media/image137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13" Type="http://schemas.openxmlformats.org/officeDocument/2006/relationships/oleObject" Target="../embeddings/oleObject176.bin"/><Relationship Id="rId18" Type="http://schemas.openxmlformats.org/officeDocument/2006/relationships/image" Target="../media/image14.wmf"/><Relationship Id="rId26" Type="http://schemas.openxmlformats.org/officeDocument/2006/relationships/image" Target="../media/image146.wmf"/><Relationship Id="rId3" Type="http://schemas.openxmlformats.org/officeDocument/2006/relationships/oleObject" Target="../embeddings/oleObject171.bin"/><Relationship Id="rId21" Type="http://schemas.openxmlformats.org/officeDocument/2006/relationships/oleObject" Target="../embeddings/oleObject180.bin"/><Relationship Id="rId7" Type="http://schemas.openxmlformats.org/officeDocument/2006/relationships/oleObject" Target="../embeddings/oleObject173.bin"/><Relationship Id="rId12" Type="http://schemas.openxmlformats.org/officeDocument/2006/relationships/image" Target="../media/image144.wmf"/><Relationship Id="rId17" Type="http://schemas.openxmlformats.org/officeDocument/2006/relationships/oleObject" Target="../embeddings/oleObject178.bin"/><Relationship Id="rId25" Type="http://schemas.openxmlformats.org/officeDocument/2006/relationships/oleObject" Target="../embeddings/oleObject182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3.wmf"/><Relationship Id="rId20" Type="http://schemas.openxmlformats.org/officeDocument/2006/relationships/image" Target="../media/image15.wmf"/><Relationship Id="rId29" Type="http://schemas.openxmlformats.org/officeDocument/2006/relationships/oleObject" Target="../embeddings/oleObject184.bin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41.wmf"/><Relationship Id="rId11" Type="http://schemas.openxmlformats.org/officeDocument/2006/relationships/oleObject" Target="../embeddings/oleObject175.bin"/><Relationship Id="rId24" Type="http://schemas.openxmlformats.org/officeDocument/2006/relationships/image" Target="../media/image9.wmf"/><Relationship Id="rId5" Type="http://schemas.openxmlformats.org/officeDocument/2006/relationships/oleObject" Target="../embeddings/oleObject172.bin"/><Relationship Id="rId15" Type="http://schemas.openxmlformats.org/officeDocument/2006/relationships/oleObject" Target="../embeddings/oleObject177.bin"/><Relationship Id="rId23" Type="http://schemas.openxmlformats.org/officeDocument/2006/relationships/oleObject" Target="../embeddings/oleObject181.bin"/><Relationship Id="rId28" Type="http://schemas.openxmlformats.org/officeDocument/2006/relationships/image" Target="../media/image147.wmf"/><Relationship Id="rId10" Type="http://schemas.openxmlformats.org/officeDocument/2006/relationships/image" Target="../media/image143.wmf"/><Relationship Id="rId19" Type="http://schemas.openxmlformats.org/officeDocument/2006/relationships/oleObject" Target="../embeddings/oleObject179.bin"/><Relationship Id="rId4" Type="http://schemas.openxmlformats.org/officeDocument/2006/relationships/image" Target="../media/image140.wmf"/><Relationship Id="rId9" Type="http://schemas.openxmlformats.org/officeDocument/2006/relationships/oleObject" Target="../embeddings/oleObject174.bin"/><Relationship Id="rId14" Type="http://schemas.openxmlformats.org/officeDocument/2006/relationships/image" Target="../media/image145.wmf"/><Relationship Id="rId22" Type="http://schemas.openxmlformats.org/officeDocument/2006/relationships/image" Target="../media/image16.wmf"/><Relationship Id="rId27" Type="http://schemas.openxmlformats.org/officeDocument/2006/relationships/oleObject" Target="../embeddings/oleObject183.bin"/><Relationship Id="rId30" Type="http://schemas.openxmlformats.org/officeDocument/2006/relationships/image" Target="../media/image14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4.bin"/><Relationship Id="rId3" Type="http://schemas.openxmlformats.org/officeDocument/2006/relationships/oleObject" Target="../embeddings/oleObject6.bin"/><Relationship Id="rId21" Type="http://schemas.openxmlformats.org/officeDocument/2006/relationships/image" Target="../media/image16.wmf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2.wmf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0.bin"/><Relationship Id="rId24" Type="http://schemas.openxmlformats.org/officeDocument/2006/relationships/image" Target="../media/image17.wmf"/><Relationship Id="rId5" Type="http://schemas.openxmlformats.org/officeDocument/2006/relationships/oleObject" Target="../embeddings/oleObject7.bin"/><Relationship Id="rId15" Type="http://schemas.openxmlformats.org/officeDocument/2006/relationships/image" Target="../media/image13.wmf"/><Relationship Id="rId23" Type="http://schemas.openxmlformats.org/officeDocument/2006/relationships/oleObject" Target="../embeddings/oleObject17.bin"/><Relationship Id="rId10" Type="http://schemas.openxmlformats.org/officeDocument/2006/relationships/image" Target="../media/image11.wmf"/><Relationship Id="rId19" Type="http://schemas.openxmlformats.org/officeDocument/2006/relationships/image" Target="../media/image15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9.bin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16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wmf"/><Relationship Id="rId13" Type="http://schemas.openxmlformats.org/officeDocument/2006/relationships/oleObject" Target="../embeddings/oleObject190.bin"/><Relationship Id="rId3" Type="http://schemas.openxmlformats.org/officeDocument/2006/relationships/oleObject" Target="../embeddings/oleObject185.bin"/><Relationship Id="rId7" Type="http://schemas.openxmlformats.org/officeDocument/2006/relationships/oleObject" Target="../embeddings/oleObject187.bin"/><Relationship Id="rId12" Type="http://schemas.openxmlformats.org/officeDocument/2006/relationships/image" Target="../media/image153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50.wmf"/><Relationship Id="rId11" Type="http://schemas.openxmlformats.org/officeDocument/2006/relationships/oleObject" Target="../embeddings/oleObject189.bin"/><Relationship Id="rId5" Type="http://schemas.openxmlformats.org/officeDocument/2006/relationships/oleObject" Target="../embeddings/oleObject186.bin"/><Relationship Id="rId10" Type="http://schemas.openxmlformats.org/officeDocument/2006/relationships/image" Target="../media/image152.wmf"/><Relationship Id="rId4" Type="http://schemas.openxmlformats.org/officeDocument/2006/relationships/image" Target="../media/image149.wmf"/><Relationship Id="rId9" Type="http://schemas.openxmlformats.org/officeDocument/2006/relationships/oleObject" Target="../embeddings/oleObject188.bin"/><Relationship Id="rId14" Type="http://schemas.openxmlformats.org/officeDocument/2006/relationships/image" Target="../media/image154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13" Type="http://schemas.openxmlformats.org/officeDocument/2006/relationships/oleObject" Target="../embeddings/oleObject196.bin"/><Relationship Id="rId18" Type="http://schemas.openxmlformats.org/officeDocument/2006/relationships/image" Target="../media/image161.wmf"/><Relationship Id="rId3" Type="http://schemas.openxmlformats.org/officeDocument/2006/relationships/oleObject" Target="../embeddings/oleObject191.bin"/><Relationship Id="rId21" Type="http://schemas.openxmlformats.org/officeDocument/2006/relationships/oleObject" Target="../embeddings/oleObject200.bin"/><Relationship Id="rId7" Type="http://schemas.openxmlformats.org/officeDocument/2006/relationships/oleObject" Target="../embeddings/oleObject193.bin"/><Relationship Id="rId12" Type="http://schemas.openxmlformats.org/officeDocument/2006/relationships/image" Target="../media/image159.wmf"/><Relationship Id="rId17" Type="http://schemas.openxmlformats.org/officeDocument/2006/relationships/oleObject" Target="../embeddings/oleObject198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44.wmf"/><Relationship Id="rId20" Type="http://schemas.openxmlformats.org/officeDocument/2006/relationships/image" Target="../media/image162.wmf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56.wmf"/><Relationship Id="rId11" Type="http://schemas.openxmlformats.org/officeDocument/2006/relationships/oleObject" Target="../embeddings/oleObject195.bin"/><Relationship Id="rId5" Type="http://schemas.openxmlformats.org/officeDocument/2006/relationships/oleObject" Target="../embeddings/oleObject192.bin"/><Relationship Id="rId15" Type="http://schemas.openxmlformats.org/officeDocument/2006/relationships/oleObject" Target="../embeddings/oleObject197.bin"/><Relationship Id="rId10" Type="http://schemas.openxmlformats.org/officeDocument/2006/relationships/image" Target="../media/image158.wmf"/><Relationship Id="rId19" Type="http://schemas.openxmlformats.org/officeDocument/2006/relationships/oleObject" Target="../embeddings/oleObject199.bin"/><Relationship Id="rId4" Type="http://schemas.openxmlformats.org/officeDocument/2006/relationships/image" Target="../media/image155.wmf"/><Relationship Id="rId9" Type="http://schemas.openxmlformats.org/officeDocument/2006/relationships/oleObject" Target="../embeddings/oleObject194.bin"/><Relationship Id="rId14" Type="http://schemas.openxmlformats.org/officeDocument/2006/relationships/image" Target="../media/image160.wmf"/><Relationship Id="rId22" Type="http://schemas.openxmlformats.org/officeDocument/2006/relationships/image" Target="../media/image163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13" Type="http://schemas.openxmlformats.org/officeDocument/2006/relationships/oleObject" Target="../embeddings/oleObject206.bin"/><Relationship Id="rId18" Type="http://schemas.openxmlformats.org/officeDocument/2006/relationships/image" Target="../media/image144.wmf"/><Relationship Id="rId3" Type="http://schemas.openxmlformats.org/officeDocument/2006/relationships/oleObject" Target="../embeddings/oleObject201.bin"/><Relationship Id="rId21" Type="http://schemas.openxmlformats.org/officeDocument/2006/relationships/oleObject" Target="../embeddings/oleObject210.bin"/><Relationship Id="rId7" Type="http://schemas.openxmlformats.org/officeDocument/2006/relationships/oleObject" Target="../embeddings/oleObject203.bin"/><Relationship Id="rId12" Type="http://schemas.openxmlformats.org/officeDocument/2006/relationships/image" Target="../media/image166.wmf"/><Relationship Id="rId17" Type="http://schemas.openxmlformats.org/officeDocument/2006/relationships/oleObject" Target="../embeddings/oleObject208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60.wmf"/><Relationship Id="rId20" Type="http://schemas.openxmlformats.org/officeDocument/2006/relationships/image" Target="../media/image161.wmf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65.wmf"/><Relationship Id="rId11" Type="http://schemas.openxmlformats.org/officeDocument/2006/relationships/oleObject" Target="../embeddings/oleObject205.bin"/><Relationship Id="rId5" Type="http://schemas.openxmlformats.org/officeDocument/2006/relationships/oleObject" Target="../embeddings/oleObject202.bin"/><Relationship Id="rId15" Type="http://schemas.openxmlformats.org/officeDocument/2006/relationships/oleObject" Target="../embeddings/oleObject207.bin"/><Relationship Id="rId10" Type="http://schemas.openxmlformats.org/officeDocument/2006/relationships/image" Target="../media/image158.wmf"/><Relationship Id="rId19" Type="http://schemas.openxmlformats.org/officeDocument/2006/relationships/oleObject" Target="../embeddings/oleObject209.bin"/><Relationship Id="rId4" Type="http://schemas.openxmlformats.org/officeDocument/2006/relationships/image" Target="../media/image164.wmf"/><Relationship Id="rId9" Type="http://schemas.openxmlformats.org/officeDocument/2006/relationships/oleObject" Target="../embeddings/oleObject204.bin"/><Relationship Id="rId14" Type="http://schemas.openxmlformats.org/officeDocument/2006/relationships/image" Target="../media/image167.wmf"/><Relationship Id="rId22" Type="http://schemas.openxmlformats.org/officeDocument/2006/relationships/image" Target="../media/image162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70.wmf"/><Relationship Id="rId5" Type="http://schemas.openxmlformats.org/officeDocument/2006/relationships/oleObject" Target="../embeddings/oleObject212.bin"/><Relationship Id="rId4" Type="http://schemas.openxmlformats.org/officeDocument/2006/relationships/image" Target="../media/image169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71.wmf"/><Relationship Id="rId4" Type="http://schemas.openxmlformats.org/officeDocument/2006/relationships/oleObject" Target="../embeddings/oleObject21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7" Type="http://schemas.openxmlformats.org/officeDocument/2006/relationships/image" Target="../media/image173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214.bin"/><Relationship Id="rId5" Type="http://schemas.openxmlformats.org/officeDocument/2006/relationships/image" Target="../media/image176.emf"/><Relationship Id="rId4" Type="http://schemas.openxmlformats.org/officeDocument/2006/relationships/image" Target="../media/image175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80.bin"/><Relationship Id="rId18" Type="http://schemas.openxmlformats.org/officeDocument/2006/relationships/image" Target="../media/image146.wmf"/><Relationship Id="rId3" Type="http://schemas.openxmlformats.org/officeDocument/2006/relationships/oleObject" Target="../embeddings/oleObject215.bin"/><Relationship Id="rId21" Type="http://schemas.openxmlformats.org/officeDocument/2006/relationships/oleObject" Target="../embeddings/oleObject217.bin"/><Relationship Id="rId7" Type="http://schemas.openxmlformats.org/officeDocument/2006/relationships/oleObject" Target="../embeddings/oleObject177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182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9.wmf"/><Relationship Id="rId20" Type="http://schemas.openxmlformats.org/officeDocument/2006/relationships/image" Target="../media/image147.wmf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78.wmf"/><Relationship Id="rId11" Type="http://schemas.openxmlformats.org/officeDocument/2006/relationships/oleObject" Target="../embeddings/oleObject179.bin"/><Relationship Id="rId5" Type="http://schemas.openxmlformats.org/officeDocument/2006/relationships/oleObject" Target="../embeddings/oleObject216.bin"/><Relationship Id="rId15" Type="http://schemas.openxmlformats.org/officeDocument/2006/relationships/oleObject" Target="../embeddings/oleObject181.bin"/><Relationship Id="rId10" Type="http://schemas.openxmlformats.org/officeDocument/2006/relationships/image" Target="../media/image14.wmf"/><Relationship Id="rId19" Type="http://schemas.openxmlformats.org/officeDocument/2006/relationships/oleObject" Target="../embeddings/oleObject183.bin"/><Relationship Id="rId4" Type="http://schemas.openxmlformats.org/officeDocument/2006/relationships/image" Target="../media/image177.wmf"/><Relationship Id="rId9" Type="http://schemas.openxmlformats.org/officeDocument/2006/relationships/oleObject" Target="../embeddings/oleObject178.bin"/><Relationship Id="rId14" Type="http://schemas.openxmlformats.org/officeDocument/2006/relationships/image" Target="../media/image16.wmf"/><Relationship Id="rId22" Type="http://schemas.openxmlformats.org/officeDocument/2006/relationships/image" Target="../media/image14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image" Target="../media/image28.emf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2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36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5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3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44.wmf"/><Relationship Id="rId3" Type="http://schemas.openxmlformats.org/officeDocument/2006/relationships/oleObject" Target="../embeddings/oleObject36.bin"/><Relationship Id="rId21" Type="http://schemas.openxmlformats.org/officeDocument/2006/relationships/image" Target="../media/image46.emf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3.wmf"/><Relationship Id="rId20" Type="http://schemas.openxmlformats.org/officeDocument/2006/relationships/image" Target="../media/image45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40.wmf"/><Relationship Id="rId19" Type="http://schemas.openxmlformats.org/officeDocument/2006/relationships/oleObject" Target="../embeddings/oleObject44.bin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4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50.bin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2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13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5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3.wmf"/><Relationship Id="rId9" Type="http://schemas.openxmlformats.org/officeDocument/2006/relationships/image" Target="../media/image4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189919" y="2155825"/>
            <a:ext cx="2791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Arial" pitchFamily="34" charset="0"/>
                <a:cs typeface="Arial" pitchFamily="34" charset="0"/>
              </a:rPr>
              <a:t>Prof. David R. Jackson</a:t>
            </a:r>
          </a:p>
          <a:p>
            <a:pPr algn="ctr" eaLnBrk="0" hangingPunct="0"/>
            <a:r>
              <a:rPr lang="en-US" sz="2000" dirty="0">
                <a:latin typeface="Arial" pitchFamily="34" charset="0"/>
                <a:cs typeface="Arial" pitchFamily="34" charset="0"/>
              </a:rPr>
              <a:t>Dept. of ECE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567918" y="3113314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Notes 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11835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ECE 5317-6351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Microwave Engineering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3848100" y="1685925"/>
            <a:ext cx="147161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latin typeface="Arial" pitchFamily="34" charset="0"/>
                <a:cs typeface="Arial" pitchFamily="34" charset="0"/>
              </a:rPr>
              <a:t>Fall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2019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822121" y="3612697"/>
            <a:ext cx="587828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Waveguiding Structures </a:t>
            </a:r>
          </a:p>
          <a:p>
            <a:pPr algn="ctr" eaLnBrk="0" hangingPunct="0"/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Part 3: Parallel Plates 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B155-4F4C-4439-A865-4D0CBD95F37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822" y="3234266"/>
            <a:ext cx="2336629" cy="337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6063" y="4658448"/>
            <a:ext cx="2992437" cy="198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934200" y="142101"/>
            <a:ext cx="203835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/>
              <a:t>Adapted from notes by Prof. Jeffery T. Williams</a:t>
            </a:r>
            <a:endParaRPr 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450" y="72896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Transmission line voltage</a:t>
            </a:r>
            <a:endParaRPr lang="en-US" sz="2000" b="1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285875" y="1228725"/>
          <a:ext cx="18351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4" name="Equation" r:id="rId3" imgW="1143000" imgH="711000" progId="Equation.DSMT4">
                  <p:embed/>
                </p:oleObj>
              </mc:Choice>
              <mc:Fallback>
                <p:oleObj name="Equation" r:id="rId3" imgW="1143000" imgH="711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1228725"/>
                        <a:ext cx="183515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0525" y="2924175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Transmission line current</a:t>
            </a:r>
            <a:endParaRPr lang="en-US" sz="2000" b="1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628650" y="3429000"/>
          <a:ext cx="342900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5" name="Equation" r:id="rId5" imgW="2044440" imgH="1066680" progId="Equation.DSMT4">
                  <p:embed/>
                </p:oleObj>
              </mc:Choice>
              <mc:Fallback>
                <p:oleObj name="Equation" r:id="rId5" imgW="2044440" imgH="10666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3429000"/>
                        <a:ext cx="3429000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702917" y="3557437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Characteristic Impedance</a:t>
            </a:r>
            <a:endParaRPr lang="en-US" sz="2000" b="1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5628202" y="4088890"/>
          <a:ext cx="14097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6" name="Equation" r:id="rId7" imgW="812520" imgH="457200" progId="Equation.DSMT4">
                  <p:embed/>
                </p:oleObj>
              </mc:Choice>
              <mc:Fallback>
                <p:oleObj name="Equation" r:id="rId7" imgW="812520" imgH="457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8202" y="4088890"/>
                        <a:ext cx="140970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5925504" y="5036205"/>
          <a:ext cx="1012825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7" name="Equation" r:id="rId9" imgW="583920" imgH="393480" progId="Equation.DSMT4">
                  <p:embed/>
                </p:oleObj>
              </mc:Choice>
              <mc:Fallback>
                <p:oleObj name="Equation" r:id="rId9" imgW="583920" imgH="393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5504" y="5036205"/>
                        <a:ext cx="1012825" cy="6810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371600" y="-36731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TEM Mode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B155-4F4C-4439-A865-4D0CBD95F37C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1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399088"/>
              </p:ext>
            </p:extLst>
          </p:nvPr>
        </p:nvGraphicFramePr>
        <p:xfrm>
          <a:off x="390525" y="6156446"/>
          <a:ext cx="4814371" cy="338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8" name="Equation" r:id="rId11" imgW="3441600" imgH="241200" progId="Equation.DSMT4">
                  <p:embed/>
                </p:oleObj>
              </mc:Choice>
              <mc:Fallback>
                <p:oleObj name="Equation" r:id="rId11" imgW="3441600" imgH="2412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6156446"/>
                        <a:ext cx="4814371" cy="338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Group 50"/>
          <p:cNvGrpSpPr/>
          <p:nvPr/>
        </p:nvGrpSpPr>
        <p:grpSpPr>
          <a:xfrm>
            <a:off x="4928703" y="712273"/>
            <a:ext cx="3705158" cy="2457851"/>
            <a:chOff x="4928703" y="712273"/>
            <a:chExt cx="3705158" cy="2457851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5818909" y="2600696"/>
              <a:ext cx="231568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AutoShape 6"/>
            <p:cNvSpPr>
              <a:spLocks noChangeAspect="1" noChangeArrowheads="1" noTextEdit="1"/>
            </p:cNvSpPr>
            <p:nvPr/>
          </p:nvSpPr>
          <p:spPr bwMode="auto">
            <a:xfrm>
              <a:off x="4928703" y="712273"/>
              <a:ext cx="3705158" cy="2457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8"/>
            <p:cNvSpPr>
              <a:spLocks/>
            </p:cNvSpPr>
            <p:nvPr/>
          </p:nvSpPr>
          <p:spPr bwMode="auto">
            <a:xfrm>
              <a:off x="5751927" y="1092655"/>
              <a:ext cx="660144" cy="731503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0"/>
            <p:cNvSpPr>
              <a:spLocks/>
            </p:cNvSpPr>
            <p:nvPr/>
          </p:nvSpPr>
          <p:spPr bwMode="auto">
            <a:xfrm>
              <a:off x="7669738" y="1092655"/>
              <a:ext cx="660144" cy="731503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1"/>
            <p:cNvSpPr>
              <a:spLocks/>
            </p:cNvSpPr>
            <p:nvPr/>
          </p:nvSpPr>
          <p:spPr bwMode="auto">
            <a:xfrm>
              <a:off x="7669738" y="1092655"/>
              <a:ext cx="660144" cy="731503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noFill/>
            <a:ln w="0" cap="rnd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12"/>
            <p:cNvSpPr>
              <a:spLocks noChangeArrowheads="1"/>
            </p:cNvSpPr>
            <p:nvPr/>
          </p:nvSpPr>
          <p:spPr bwMode="auto">
            <a:xfrm>
              <a:off x="5775411" y="1792238"/>
              <a:ext cx="1909983" cy="319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4"/>
            <p:cNvSpPr>
              <a:spLocks/>
            </p:cNvSpPr>
            <p:nvPr/>
          </p:nvSpPr>
          <p:spPr bwMode="auto">
            <a:xfrm>
              <a:off x="5751927" y="1781598"/>
              <a:ext cx="731898" cy="820614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3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3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6"/>
            <p:cNvSpPr>
              <a:spLocks/>
            </p:cNvSpPr>
            <p:nvPr/>
          </p:nvSpPr>
          <p:spPr bwMode="auto">
            <a:xfrm>
              <a:off x="7669738" y="1870709"/>
              <a:ext cx="660144" cy="731503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3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3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8"/>
            <p:cNvSpPr>
              <a:spLocks noChangeArrowheads="1"/>
            </p:cNvSpPr>
            <p:nvPr/>
          </p:nvSpPr>
          <p:spPr bwMode="auto">
            <a:xfrm>
              <a:off x="5767583" y="2571621"/>
              <a:ext cx="1909983" cy="3857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28"/>
            <p:cNvSpPr>
              <a:spLocks noChangeArrowheads="1"/>
            </p:cNvSpPr>
            <p:nvPr/>
          </p:nvSpPr>
          <p:spPr bwMode="auto">
            <a:xfrm>
              <a:off x="5767583" y="2658072"/>
              <a:ext cx="7828" cy="196841"/>
            </a:xfrm>
            <a:prstGeom prst="rect">
              <a:avLst/>
            </a:prstGeom>
            <a:solidFill>
              <a:srgbClr val="4A7E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29"/>
            <p:cNvSpPr>
              <a:spLocks noChangeArrowheads="1"/>
            </p:cNvSpPr>
            <p:nvPr/>
          </p:nvSpPr>
          <p:spPr bwMode="auto">
            <a:xfrm>
              <a:off x="5767583" y="2658072"/>
              <a:ext cx="7828" cy="196841"/>
            </a:xfrm>
            <a:prstGeom prst="rect">
              <a:avLst/>
            </a:prstGeom>
            <a:noFill/>
            <a:ln w="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30"/>
            <p:cNvSpPr>
              <a:spLocks noChangeArrowheads="1"/>
            </p:cNvSpPr>
            <p:nvPr/>
          </p:nvSpPr>
          <p:spPr bwMode="auto">
            <a:xfrm>
              <a:off x="7677566" y="2658072"/>
              <a:ext cx="7828" cy="196841"/>
            </a:xfrm>
            <a:prstGeom prst="rect">
              <a:avLst/>
            </a:prstGeom>
            <a:solidFill>
              <a:srgbClr val="4A7E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31"/>
            <p:cNvSpPr>
              <a:spLocks noChangeArrowheads="1"/>
            </p:cNvSpPr>
            <p:nvPr/>
          </p:nvSpPr>
          <p:spPr bwMode="auto">
            <a:xfrm>
              <a:off x="7677566" y="2658072"/>
              <a:ext cx="7828" cy="196841"/>
            </a:xfrm>
            <a:prstGeom prst="rect">
              <a:avLst/>
            </a:prstGeom>
            <a:noFill/>
            <a:ln w="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38"/>
            <p:cNvSpPr>
              <a:spLocks noChangeShapeType="1"/>
            </p:cNvSpPr>
            <p:nvPr/>
          </p:nvSpPr>
          <p:spPr bwMode="auto">
            <a:xfrm>
              <a:off x="5644947" y="2610192"/>
              <a:ext cx="174821" cy="1331"/>
            </a:xfrm>
            <a:prstGeom prst="line">
              <a:avLst/>
            </a:prstGeom>
            <a:noFill/>
            <a:ln w="269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>
              <a:off x="5810635" y="2771122"/>
              <a:ext cx="185518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5693218" y="1829478"/>
              <a:ext cx="0" cy="75012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H="1">
              <a:off x="5497523" y="2396061"/>
              <a:ext cx="446185" cy="49476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0" name="Object 6"/>
            <p:cNvGraphicFramePr>
              <a:graphicFrameLocks noChangeAspect="1"/>
            </p:cNvGraphicFramePr>
            <p:nvPr/>
          </p:nvGraphicFramePr>
          <p:xfrm>
            <a:off x="6521234" y="2043559"/>
            <a:ext cx="669893" cy="264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9" name="Equation" r:id="rId13" imgW="444240" imgH="164880" progId="Equation.DSMT4">
                    <p:embed/>
                  </p:oleObj>
                </mc:Choice>
                <mc:Fallback>
                  <p:oleObj name="Equation" r:id="rId13" imgW="444240" imgH="16488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21234" y="2043559"/>
                          <a:ext cx="669893" cy="2644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7"/>
            <p:cNvGraphicFramePr>
              <a:graphicFrameLocks noChangeAspect="1"/>
            </p:cNvGraphicFramePr>
            <p:nvPr/>
          </p:nvGraphicFramePr>
          <p:xfrm>
            <a:off x="8310631" y="2493962"/>
            <a:ext cx="207489" cy="243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50" name="Equation" r:id="rId15" imgW="126720" imgH="139680" progId="Equation.DSMT4">
                    <p:embed/>
                  </p:oleObj>
                </mc:Choice>
                <mc:Fallback>
                  <p:oleObj name="Equation" r:id="rId15" imgW="126720" imgH="13968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10631" y="2493962"/>
                          <a:ext cx="207489" cy="243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8"/>
            <p:cNvGraphicFramePr>
              <a:graphicFrameLocks noChangeAspect="1"/>
            </p:cNvGraphicFramePr>
            <p:nvPr/>
          </p:nvGraphicFramePr>
          <p:xfrm>
            <a:off x="5210155" y="2906339"/>
            <a:ext cx="186740" cy="220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51" name="Equation" r:id="rId17" imgW="114120" imgH="126720" progId="Equation.DSMT4">
                    <p:embed/>
                  </p:oleObj>
                </mc:Choice>
                <mc:Fallback>
                  <p:oleObj name="Equation" r:id="rId17" imgW="114120" imgH="126720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0155" y="2906339"/>
                          <a:ext cx="186740" cy="2205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9"/>
            <p:cNvGraphicFramePr>
              <a:graphicFrameLocks noChangeAspect="1"/>
            </p:cNvGraphicFramePr>
            <p:nvPr/>
          </p:nvGraphicFramePr>
          <p:xfrm>
            <a:off x="5659238" y="916951"/>
            <a:ext cx="228238" cy="2885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52" name="Equation" r:id="rId19" imgW="139680" imgH="164880" progId="Equation.DSMT4">
                    <p:embed/>
                  </p:oleObj>
                </mc:Choice>
                <mc:Fallback>
                  <p:oleObj name="Equation" r:id="rId19" imgW="139680" imgH="164880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9238" y="916951"/>
                          <a:ext cx="228238" cy="2885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" name="Object 10"/>
            <p:cNvGraphicFramePr>
              <a:graphicFrameLocks noChangeAspect="1"/>
            </p:cNvGraphicFramePr>
            <p:nvPr/>
          </p:nvGraphicFramePr>
          <p:xfrm>
            <a:off x="5369937" y="2028132"/>
            <a:ext cx="228238" cy="3097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53" name="Equation" r:id="rId21" imgW="139680" imgH="177480" progId="Equation.DSMT4">
                    <p:embed/>
                  </p:oleObj>
                </mc:Choice>
                <mc:Fallback>
                  <p:oleObj name="Equation" r:id="rId21" imgW="139680" imgH="177480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9937" y="2028132"/>
                          <a:ext cx="228238" cy="3097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11"/>
            <p:cNvGraphicFramePr>
              <a:graphicFrameLocks noChangeAspect="1"/>
            </p:cNvGraphicFramePr>
            <p:nvPr/>
          </p:nvGraphicFramePr>
          <p:xfrm>
            <a:off x="6565198" y="2844011"/>
            <a:ext cx="248987" cy="243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54" name="Equation" r:id="rId23" imgW="152280" imgH="139680" progId="Equation.DSMT4">
                    <p:embed/>
                  </p:oleObj>
                </mc:Choice>
                <mc:Fallback>
                  <p:oleObj name="Equation" r:id="rId23" imgW="152280" imgH="139680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5198" y="2844011"/>
                          <a:ext cx="248987" cy="243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9" name="Straight Arrow Connector 38"/>
            <p:cNvCxnSpPr/>
            <p:nvPr/>
          </p:nvCxnSpPr>
          <p:spPr>
            <a:xfrm flipH="1">
              <a:off x="6940136" y="1023257"/>
              <a:ext cx="457200" cy="522514"/>
            </a:xfrm>
            <a:prstGeom prst="straightConnector1">
              <a:avLst/>
            </a:prstGeom>
            <a:ln w="5715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7064829" y="1905000"/>
              <a:ext cx="457200" cy="522514"/>
            </a:xfrm>
            <a:prstGeom prst="straightConnector1">
              <a:avLst/>
            </a:prstGeom>
            <a:ln w="5715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137" name="Object 22"/>
            <p:cNvGraphicFramePr>
              <a:graphicFrameLocks noChangeAspect="1"/>
            </p:cNvGraphicFramePr>
            <p:nvPr/>
          </p:nvGraphicFramePr>
          <p:xfrm>
            <a:off x="7480300" y="1190625"/>
            <a:ext cx="206375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55" name="Equation" r:id="rId25" imgW="126720" imgH="152280" progId="Equation.DSMT4">
                    <p:embed/>
                  </p:oleObj>
                </mc:Choice>
                <mc:Fallback>
                  <p:oleObj name="Equation" r:id="rId25" imgW="126720" imgH="15228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0300" y="1190625"/>
                          <a:ext cx="206375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8" name="Object 18"/>
            <p:cNvGraphicFramePr>
              <a:graphicFrameLocks noChangeAspect="1"/>
            </p:cNvGraphicFramePr>
            <p:nvPr/>
          </p:nvGraphicFramePr>
          <p:xfrm>
            <a:off x="7830498" y="1668651"/>
            <a:ext cx="211138" cy="225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56" name="Equation" r:id="rId27" imgW="139680" imgH="139680" progId="Equation.DSMT4">
                    <p:embed/>
                  </p:oleObj>
                </mc:Choice>
                <mc:Fallback>
                  <p:oleObj name="Equation" r:id="rId27" imgW="139680" imgH="13968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30498" y="1668651"/>
                          <a:ext cx="211138" cy="225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9" name="Object 18"/>
            <p:cNvGraphicFramePr>
              <a:graphicFrameLocks noChangeAspect="1"/>
            </p:cNvGraphicFramePr>
            <p:nvPr/>
          </p:nvGraphicFramePr>
          <p:xfrm>
            <a:off x="7828579" y="2124763"/>
            <a:ext cx="192087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57" name="Equation" r:id="rId29" imgW="126720" imgH="101520" progId="Equation.DSMT4">
                    <p:embed/>
                  </p:oleObj>
                </mc:Choice>
                <mc:Fallback>
                  <p:oleObj name="Equation" r:id="rId29" imgW="126720" imgH="10152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28579" y="2124763"/>
                          <a:ext cx="192087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40" name="Object 20"/>
            <p:cNvGraphicFramePr>
              <a:graphicFrameLocks noChangeAspect="1"/>
            </p:cNvGraphicFramePr>
            <p:nvPr/>
          </p:nvGraphicFramePr>
          <p:xfrm>
            <a:off x="8062913" y="1579563"/>
            <a:ext cx="247650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58" name="Equation" r:id="rId31" imgW="152280" imgH="177480" progId="Equation.DSMT4">
                    <p:embed/>
                  </p:oleObj>
                </mc:Choice>
                <mc:Fallback>
                  <p:oleObj name="Equation" r:id="rId31" imgW="152280" imgH="177480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62913" y="1579563"/>
                          <a:ext cx="247650" cy="309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13"/>
            <p:cNvGraphicFramePr>
              <a:graphicFrameLocks noChangeAspect="1"/>
            </p:cNvGraphicFramePr>
            <p:nvPr/>
          </p:nvGraphicFramePr>
          <p:xfrm>
            <a:off x="6132945" y="1476904"/>
            <a:ext cx="529112" cy="274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59" name="Equation" r:id="rId33" imgW="355320" imgH="177480" progId="Equation.DSMT4">
                    <p:embed/>
                  </p:oleObj>
                </mc:Choice>
                <mc:Fallback>
                  <p:oleObj name="Equation" r:id="rId33" imgW="355320" imgH="177480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32945" y="1476904"/>
                          <a:ext cx="529112" cy="274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42" name="Object 22"/>
            <p:cNvGraphicFramePr>
              <a:graphicFrameLocks noChangeAspect="1"/>
            </p:cNvGraphicFramePr>
            <p:nvPr/>
          </p:nvGraphicFramePr>
          <p:xfrm>
            <a:off x="7418944" y="2198048"/>
            <a:ext cx="206375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0" name="Equation" r:id="rId35" imgW="126720" imgH="152280" progId="Equation.DSMT4">
                    <p:embed/>
                  </p:oleObj>
                </mc:Choice>
                <mc:Fallback>
                  <p:oleObj name="Equation" r:id="rId35" imgW="126720" imgH="152280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18944" y="2198048"/>
                          <a:ext cx="206375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9" name="Straight Arrow Connector 48"/>
            <p:cNvCxnSpPr/>
            <p:nvPr/>
          </p:nvCxnSpPr>
          <p:spPr>
            <a:xfrm flipV="1">
              <a:off x="5775368" y="1282535"/>
              <a:ext cx="0" cy="134587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143" name="Object 23"/>
          <p:cNvGraphicFramePr>
            <a:graphicFrameLocks noChangeAspect="1"/>
          </p:cNvGraphicFramePr>
          <p:nvPr/>
        </p:nvGraphicFramePr>
        <p:xfrm>
          <a:off x="7389566" y="5060847"/>
          <a:ext cx="811212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1" name="Equation" r:id="rId36" imgW="558720" imgH="482400" progId="Equation.DSMT4">
                  <p:embed/>
                </p:oleObj>
              </mc:Choice>
              <mc:Fallback>
                <p:oleObj name="Equation" r:id="rId36" imgW="558720" imgH="4824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9566" y="5060847"/>
                        <a:ext cx="811212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4" name="Object 24"/>
          <p:cNvGraphicFramePr>
            <a:graphicFrameLocks noChangeAspect="1"/>
          </p:cNvGraphicFramePr>
          <p:nvPr/>
        </p:nvGraphicFramePr>
        <p:xfrm>
          <a:off x="7346703" y="5943497"/>
          <a:ext cx="112395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2" name="Equation" r:id="rId38" imgW="774360" imgH="393480" progId="Equation.DSMT4">
                  <p:embed/>
                </p:oleObj>
              </mc:Choice>
              <mc:Fallback>
                <p:oleObj name="Equation" r:id="rId38" imgW="774360" imgH="39348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6703" y="5943497"/>
                        <a:ext cx="1123950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5170" y="1676400"/>
            <a:ext cx="3862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Time-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ave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power flow in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direction: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902200" y="1482725"/>
          <a:ext cx="3292475" cy="235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Equation" r:id="rId3" imgW="1866600" imgH="1434960" progId="Equation.DSMT4">
                  <p:embed/>
                </p:oleObj>
              </mc:Choice>
              <mc:Fallback>
                <p:oleObj name="Equation" r:id="rId3" imgW="1866600" imgH="1434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482725"/>
                        <a:ext cx="3292475" cy="235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5557" y="413690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Recall that we found from the fields that: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309563" y="5241925"/>
          <a:ext cx="304958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Equation" r:id="rId5" imgW="1854000" imgH="457200" progId="Equation.DSMT4">
                  <p:embed/>
                </p:oleObj>
              </mc:Choice>
              <mc:Fallback>
                <p:oleObj name="Equation" r:id="rId5" imgW="1854000" imgH="457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3" y="5241925"/>
                        <a:ext cx="304958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10800000" flipV="1">
            <a:off x="2736377" y="3674660"/>
            <a:ext cx="1981200" cy="1447800"/>
          </a:xfrm>
          <a:prstGeom prst="straightConnector1">
            <a:avLst/>
          </a:prstGeom>
          <a:ln w="22225">
            <a:solidFill>
              <a:srgbClr val="00863D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5309" y="4460074"/>
            <a:ext cx="99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Same</a:t>
            </a:r>
            <a:endParaRPr lang="en-US" dirty="0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3946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TEM Mode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4825" y="2009775"/>
            <a:ext cx="3948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(calculated using the voltage and current)</a:t>
            </a:r>
            <a:endParaRPr lang="en-US" sz="1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0" y="51816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This is expected, since a TEM mode is a transmission-line type of mode, which is described by voltage and current.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B155-4F4C-4439-A865-4D0CBD95F37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7518" y="89712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Recall: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47025" y="2181101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where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2032000" y="4914900"/>
          <a:ext cx="3357563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7" name="Equation" r:id="rId3" imgW="2133360" imgH="482400" progId="Equation.DSMT4">
                  <p:embed/>
                </p:oleObj>
              </mc:Choice>
              <mc:Fallback>
                <p:oleObj name="Equation" r:id="rId3" imgW="213336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4914900"/>
                        <a:ext cx="3357563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rot="5400000" flipH="1" flipV="1">
            <a:off x="1782968" y="5078843"/>
            <a:ext cx="1066800" cy="609600"/>
          </a:xfrm>
          <a:prstGeom prst="straightConnector1">
            <a:avLst/>
          </a:prstGeom>
          <a:ln w="158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1752539" y="1330017"/>
          <a:ext cx="292576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8" name="Equation" r:id="rId5" imgW="1587240" imgH="241200" progId="Equation.DSMT4">
                  <p:embed/>
                </p:oleObj>
              </mc:Choice>
              <mc:Fallback>
                <p:oleObj name="Equation" r:id="rId5" imgW="1587240" imgH="241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539" y="1330017"/>
                        <a:ext cx="2925762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47800" y="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TM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Modes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360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i="1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B155-4F4C-4439-A865-4D0CBD95F37C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7179" name="Object 11"/>
          <p:cNvGraphicFramePr>
            <a:graphicFrameLocks noChangeAspect="1"/>
          </p:cNvGraphicFramePr>
          <p:nvPr/>
        </p:nvGraphicFramePr>
        <p:xfrm>
          <a:off x="1645111" y="2739172"/>
          <a:ext cx="24193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9" name="Equation" r:id="rId7" imgW="1536480" imgH="253800" progId="Equation.DSMT4">
                  <p:embed/>
                </p:oleObj>
              </mc:Choice>
              <mc:Fallback>
                <p:oleObj name="Equation" r:id="rId7" imgW="1536480" imgH="2538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5111" y="2739172"/>
                        <a:ext cx="24193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1733798" y="3206337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eigenvalue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problem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180" name="Object 12"/>
          <p:cNvGraphicFramePr>
            <a:graphicFrameLocks noChangeAspect="1"/>
          </p:cNvGraphicFramePr>
          <p:nvPr/>
        </p:nvGraphicFramePr>
        <p:xfrm>
          <a:off x="2083646" y="3850966"/>
          <a:ext cx="14192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0" name="Equation" r:id="rId9" imgW="901440" imgH="291960" progId="Equation.DSMT4">
                  <p:embed/>
                </p:oleObj>
              </mc:Choice>
              <mc:Fallback>
                <p:oleObj name="Equation" r:id="rId9" imgW="901440" imgH="2919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3646" y="3850966"/>
                        <a:ext cx="141922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1" name="Object 13"/>
          <p:cNvGraphicFramePr>
            <a:graphicFrameLocks noChangeAspect="1"/>
          </p:cNvGraphicFramePr>
          <p:nvPr/>
        </p:nvGraphicFramePr>
        <p:xfrm>
          <a:off x="3115891" y="5905500"/>
          <a:ext cx="215900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1" name="Equation" r:id="rId11" imgW="1371600" imgH="444240" progId="Equation.DSMT4">
                  <p:embed/>
                </p:oleObj>
              </mc:Choice>
              <mc:Fallback>
                <p:oleObj name="Equation" r:id="rId11" imgW="1371600" imgH="4442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5891" y="5905500"/>
                        <a:ext cx="2159000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5617032" y="5106390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(Assume no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variation)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425699" y="6074228"/>
            <a:ext cx="455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88740" y="3776353"/>
            <a:ext cx="338586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Note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Solving the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eigenvalue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problem 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(using appropriate boundary conditions) 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will tell us what the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eigenvalue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400" i="1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is.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0" name="Picture 2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25712" y="1107565"/>
            <a:ext cx="3665146" cy="238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844550" y="3557588"/>
          <a:ext cx="4090988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2" name="Equation" r:id="rId3" imgW="2857320" imgH="1333440" progId="Equation.DSMT4">
                  <p:embed/>
                </p:oleObj>
              </mc:Choice>
              <mc:Fallback>
                <p:oleObj name="Equation" r:id="rId3" imgW="2857320" imgH="13334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" y="3557588"/>
                        <a:ext cx="4090988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707571" y="2140527"/>
            <a:ext cx="3700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subject to B.C.’s  </a:t>
            </a:r>
            <a:r>
              <a:rPr lang="en-US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0   @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 =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i="1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B155-4F4C-4439-A865-4D0CBD95F37C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0429" name="Object 13"/>
          <p:cNvGraphicFramePr>
            <a:graphicFrameLocks noChangeAspect="1"/>
          </p:cNvGraphicFramePr>
          <p:nvPr/>
        </p:nvGraphicFramePr>
        <p:xfrm>
          <a:off x="1418092" y="1250373"/>
          <a:ext cx="215900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3" name="Equation" r:id="rId5" imgW="1371600" imgH="444240" progId="Equation.DSMT4">
                  <p:embed/>
                </p:oleObj>
              </mc:Choice>
              <mc:Fallback>
                <p:oleObj name="Equation" r:id="rId5" imgW="1371600" imgH="4442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092" y="1250373"/>
                        <a:ext cx="2159000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429294" y="3040084"/>
            <a:ext cx="3085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Solving the above equation: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47800" y="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TM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Modes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25712" y="1107565"/>
            <a:ext cx="3665146" cy="238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017588" y="923925"/>
          <a:ext cx="29051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4" name="Equation" r:id="rId3" imgW="2057400" imgH="431640" progId="Equation.DSMT4">
                  <p:embed/>
                </p:oleObj>
              </mc:Choice>
              <mc:Fallback>
                <p:oleObj name="Equation" r:id="rId3" imgW="205740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923925"/>
                        <a:ext cx="29051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674688" y="1838325"/>
          <a:ext cx="32861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5" name="Equation" r:id="rId5" imgW="2031840" imgH="431640" progId="Equation.DSMT4">
                  <p:embed/>
                </p:oleObj>
              </mc:Choice>
              <mc:Fallback>
                <p:oleObj name="Equation" r:id="rId5" imgW="203184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1838325"/>
                        <a:ext cx="328612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3512" y="2883268"/>
            <a:ext cx="5447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 a wave propagating in the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direction: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600284" y="3488222"/>
          <a:ext cx="5389562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6" name="Equation" r:id="rId7" imgW="2997000" imgH="914400" progId="Equation.DSMT4">
                  <p:embed/>
                </p:oleObj>
              </mc:Choice>
              <mc:Fallback>
                <p:oleObj name="Equation" r:id="rId7" imgW="2997000" imgH="914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84" y="3488222"/>
                        <a:ext cx="5389562" cy="16430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5284788" y="1774825"/>
          <a:ext cx="3300412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7" name="Equation" r:id="rId9" imgW="2108160" imgH="545760" progId="Equation.DSMT4">
                  <p:embed/>
                </p:oleObj>
              </mc:Choice>
              <mc:Fallback>
                <p:oleObj name="Equation" r:id="rId9" imgW="2108160" imgH="5457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4788" y="1774825"/>
                        <a:ext cx="3300412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7667626" y="2933700"/>
          <a:ext cx="1219200" cy="413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8" name="Equation" r:id="rId11" imgW="711000" imgH="241200" progId="Equation.DSMT4">
                  <p:embed/>
                </p:oleObj>
              </mc:Choice>
              <mc:Fallback>
                <p:oleObj name="Equation" r:id="rId11" imgW="711000" imgH="241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6" y="2933700"/>
                        <a:ext cx="1219200" cy="4136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47800" y="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TM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Modes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B155-4F4C-4439-A865-4D0CBD95F37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10399" y="627321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variation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733681" y="5901070"/>
            <a:ext cx="350875" cy="3615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0"/>
          </p:cNvCxnSpPr>
          <p:nvPr/>
        </p:nvCxnSpPr>
        <p:spPr>
          <a:xfrm flipV="1">
            <a:off x="3308054" y="5895975"/>
            <a:ext cx="380121" cy="3772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334250" y="2419350"/>
            <a:ext cx="257175" cy="5810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27774" y="6304196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TM</a:t>
            </a:r>
            <a:r>
              <a:rPr lang="en-US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mode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>
            <a:stCxn id="18" idx="0"/>
          </p:cNvCxnSpPr>
          <p:nvPr/>
        </p:nvCxnSpPr>
        <p:spPr>
          <a:xfrm flipV="1">
            <a:off x="5737076" y="5809143"/>
            <a:ext cx="261680" cy="4950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1991913" y="5324191"/>
          <a:ext cx="4795837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9" name="Equation" r:id="rId13" imgW="2666880" imgH="241200" progId="Equation.DSMT4">
                  <p:embed/>
                </p:oleObj>
              </mc:Choice>
              <mc:Fallback>
                <p:oleObj name="Equation" r:id="rId13" imgW="2666880" imgH="241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913" y="5324191"/>
                        <a:ext cx="4795837" cy="433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800986" y="1489877"/>
          <a:ext cx="24034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5" name="Equation" r:id="rId3" imgW="1485720" imgH="431640" progId="Equation.DSMT4">
                  <p:embed/>
                </p:oleObj>
              </mc:Choice>
              <mc:Fallback>
                <p:oleObj name="Equation" r:id="rId3" imgW="148572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986" y="1489877"/>
                        <a:ext cx="2403475" cy="6985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1600" y="838200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en-US" sz="24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508453" y="2354943"/>
          <a:ext cx="3298825" cy="408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6" name="Equation" r:id="rId5" imgW="1904760" imgH="2361960" progId="Equation.DSMT4">
                  <p:embed/>
                </p:oleObj>
              </mc:Choice>
              <mc:Fallback>
                <p:oleObj name="Equation" r:id="rId5" imgW="1904760" imgH="2361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53" y="2354943"/>
                        <a:ext cx="3298825" cy="40894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32613" y="3581400"/>
            <a:ext cx="4858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Each value of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corresponds to a unique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TM</a:t>
            </a:r>
            <a:r>
              <a:rPr lang="en-US" i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field solution or “mode” in the waveguide.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5167086" y="4622161"/>
          <a:ext cx="330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7" name="Equation" r:id="rId7" imgW="330120" imgH="228600" progId="Equation.DSMT4">
                  <p:embed/>
                </p:oleObj>
              </mc:Choice>
              <mc:Fallback>
                <p:oleObj name="Equation" r:id="rId7" imgW="33012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086" y="4622161"/>
                        <a:ext cx="3302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56662" y="4509444"/>
            <a:ext cx="1361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TM</a:t>
            </a:r>
            <a:r>
              <a:rPr lang="en-US" sz="20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mode</a:t>
            </a:r>
            <a:endParaRPr lang="en-US" sz="2000" baseline="-25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4986" y="5531341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Note: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5861050" y="5373688"/>
          <a:ext cx="2384425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8" name="Equation" r:id="rId9" imgW="1422360" imgH="457200" progId="Equation.DSMT4">
                  <p:embed/>
                </p:oleObj>
              </mc:Choice>
              <mc:Fallback>
                <p:oleObj name="Equation" r:id="rId9" imgW="1422360" imgH="457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0" y="5373688"/>
                        <a:ext cx="2384425" cy="7667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B155-4F4C-4439-A865-4D0CBD95F37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47800" y="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TM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Modes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53240" y="6234761"/>
            <a:ext cx="4224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The TEM mode can be thought of as a TM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mode.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7" name="Picture 2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32590" y="988812"/>
            <a:ext cx="3665146" cy="238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598460"/>
              </p:ext>
            </p:extLst>
          </p:nvPr>
        </p:nvGraphicFramePr>
        <p:xfrm>
          <a:off x="575208" y="1968634"/>
          <a:ext cx="1719263" cy="170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6" name="Equation" r:id="rId3" imgW="1282680" imgH="1269720" progId="Equation.DSMT4">
                  <p:embed/>
                </p:oleObj>
              </mc:Choice>
              <mc:Fallback>
                <p:oleObj name="Equation" r:id="rId3" imgW="1282680" imgH="1269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208" y="1968634"/>
                        <a:ext cx="1719263" cy="170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214021"/>
              </p:ext>
            </p:extLst>
          </p:nvPr>
        </p:nvGraphicFramePr>
        <p:xfrm>
          <a:off x="2597683" y="2468696"/>
          <a:ext cx="1193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7" name="Equation" r:id="rId5" imgW="736560" imgH="203040" progId="Equation.DSMT4">
                  <p:embed/>
                </p:oleObj>
              </mc:Choice>
              <mc:Fallback>
                <p:oleObj name="Equation" r:id="rId5" imgW="73656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683" y="2468696"/>
                        <a:ext cx="11938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269893"/>
              </p:ext>
            </p:extLst>
          </p:nvPr>
        </p:nvGraphicFramePr>
        <p:xfrm>
          <a:off x="1836737" y="4123523"/>
          <a:ext cx="5699125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8" name="Equation" r:id="rId7" imgW="3746160" imgH="812520" progId="Equation.DSMT4">
                  <p:embed/>
                </p:oleObj>
              </mc:Choice>
              <mc:Fallback>
                <p:oleObj name="Equation" r:id="rId7" imgW="3746160" imgH="8125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7" y="4123523"/>
                        <a:ext cx="5699125" cy="123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90991" y="6029106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Fields decay exponentially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 “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evanescent”  mode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364287" y="5376470"/>
            <a:ext cx="1171575" cy="552450"/>
          </a:xfrm>
          <a:custGeom>
            <a:avLst/>
            <a:gdLst>
              <a:gd name="connsiteX0" fmla="*/ 914400 w 1171575"/>
              <a:gd name="connsiteY0" fmla="*/ 552450 h 552450"/>
              <a:gd name="connsiteX1" fmla="*/ 1019175 w 1171575"/>
              <a:gd name="connsiteY1" fmla="*/ 219075 h 552450"/>
              <a:gd name="connsiteX2" fmla="*/ 0 w 1171575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1575" h="552450">
                <a:moveTo>
                  <a:pt x="914400" y="552450"/>
                </a:moveTo>
                <a:cubicBezTo>
                  <a:pt x="1042987" y="431800"/>
                  <a:pt x="1171575" y="311150"/>
                  <a:pt x="1019175" y="219075"/>
                </a:cubicBezTo>
                <a:cubicBezTo>
                  <a:pt x="866775" y="127000"/>
                  <a:pt x="433387" y="63500"/>
                  <a:pt x="0" y="0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14400" y="762000"/>
            <a:ext cx="1967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Lossless Case</a:t>
            </a:r>
            <a:endParaRPr lang="en-US" sz="20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53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595197"/>
              </p:ext>
            </p:extLst>
          </p:nvPr>
        </p:nvGraphicFramePr>
        <p:xfrm>
          <a:off x="1257637" y="1277779"/>
          <a:ext cx="128073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9" name="Equation" r:id="rId9" imgW="672840" imgH="228600" progId="Equation.DSMT4">
                  <p:embed/>
                </p:oleObj>
              </mc:Choice>
              <mc:Fallback>
                <p:oleObj name="Equation" r:id="rId9" imgW="672840" imgH="228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637" y="1277779"/>
                        <a:ext cx="1280730" cy="4365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931559"/>
              </p:ext>
            </p:extLst>
          </p:nvPr>
        </p:nvGraphicFramePr>
        <p:xfrm>
          <a:off x="2245521" y="3320296"/>
          <a:ext cx="150177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0" name="Equation" r:id="rId11" imgW="1104840" imgH="253800" progId="Equation.DSMT4">
                  <p:embed/>
                </p:oleObj>
              </mc:Choice>
              <mc:Fallback>
                <p:oleObj name="Equation" r:id="rId11" imgW="1104840" imgH="2538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5521" y="3320296"/>
                        <a:ext cx="150177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B155-4F4C-4439-A865-4D0CBD95F37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47800" y="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TM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Modes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" name="Picture 2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25712" y="1107565"/>
            <a:ext cx="3665146" cy="238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6615" y="826953"/>
            <a:ext cx="5497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Cutoff frequency (for lossless case)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6789" y="1968271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sz="2000" baseline="-25000" dirty="0" smtClean="0">
                <a:sym typeface="Symbol"/>
              </a:rPr>
              <a:t>  </a:t>
            </a:r>
            <a:r>
              <a:rPr lang="en-US" sz="2000" dirty="0" smtClean="0">
                <a:sym typeface="Symbol"/>
              </a:rPr>
              <a:t>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cutoff frequency</a:t>
            </a:r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653890"/>
              </p:ext>
            </p:extLst>
          </p:nvPr>
        </p:nvGraphicFramePr>
        <p:xfrm>
          <a:off x="1235075" y="3393179"/>
          <a:ext cx="111283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6" name="Equation" r:id="rId3" imgW="596880" imgH="228600" progId="Equation.DSMT4">
                  <p:embed/>
                </p:oleObj>
              </mc:Choice>
              <mc:Fallback>
                <p:oleObj name="Equation" r:id="rId3" imgW="59688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3393179"/>
                        <a:ext cx="1112838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383724"/>
              </p:ext>
            </p:extLst>
          </p:nvPr>
        </p:nvGraphicFramePr>
        <p:xfrm>
          <a:off x="2698750" y="3315391"/>
          <a:ext cx="244157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7" name="Equation" r:id="rId5" imgW="1498320" imgH="393480" progId="Equation.DSMT4">
                  <p:embed/>
                </p:oleObj>
              </mc:Choice>
              <mc:Fallback>
                <p:oleObj name="Equation" r:id="rId5" imgW="149832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0" y="3315391"/>
                        <a:ext cx="244157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460341"/>
              </p:ext>
            </p:extLst>
          </p:nvPr>
        </p:nvGraphicFramePr>
        <p:xfrm>
          <a:off x="1531938" y="4334566"/>
          <a:ext cx="2379662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8" name="Equation" r:id="rId7" imgW="1206360" imgH="444240" progId="Equation.DSMT4">
                  <p:embed/>
                </p:oleObj>
              </mc:Choice>
              <mc:Fallback>
                <p:oleObj name="Equation" r:id="rId7" imgW="1206360" imgH="4442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4334566"/>
                        <a:ext cx="2379662" cy="8763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86325" y="4569505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cutoff frequency for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TM</a:t>
            </a:r>
            <a:r>
              <a:rPr lang="en-US" i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mode</a:t>
            </a:r>
            <a:endParaRPr lang="en-US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4124325" y="4772716"/>
            <a:ext cx="762000" cy="158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B155-4F4C-4439-A865-4D0CBD95F37C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2356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41434"/>
              </p:ext>
            </p:extLst>
          </p:nvPr>
        </p:nvGraphicFramePr>
        <p:xfrm>
          <a:off x="3483768" y="2438962"/>
          <a:ext cx="1281112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9" name="Equation" r:id="rId9" imgW="672840" imgH="228600" progId="Equation.DSMT4">
                  <p:embed/>
                </p:oleObj>
              </mc:Choice>
              <mc:Fallback>
                <p:oleObj name="Equation" r:id="rId9" imgW="672840" imgH="228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3768" y="2438962"/>
                        <a:ext cx="1281112" cy="4365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47800" y="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TM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Modes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75" y="5953816"/>
            <a:ext cx="7896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Note: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For a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lossy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waveguide, there is no sharp definition of cutoff frequency.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0890" y="1308357"/>
            <a:ext cx="8835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This is the frequency that defines the border between evanescence and propagation.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170" y="792707"/>
            <a:ext cx="6386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Time average power flow in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direction (lossless case):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417513" y="1747838"/>
          <a:ext cx="4446587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4" name="Equation" r:id="rId3" imgW="2869920" imgH="1498320" progId="Equation.DSMT4">
                  <p:embed/>
                </p:oleObj>
              </mc:Choice>
              <mc:Fallback>
                <p:oleObj name="Equation" r:id="rId3" imgW="2869920" imgH="14983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1747838"/>
                        <a:ext cx="4446587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841375" y="4484688"/>
          <a:ext cx="3875088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5" name="Equation" r:id="rId5" imgW="2209680" imgH="685800" progId="Equation.DSMT4">
                  <p:embed/>
                </p:oleObj>
              </mc:Choice>
              <mc:Fallback>
                <p:oleObj name="Equation" r:id="rId5" imgW="2209680" imgH="685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4484688"/>
                        <a:ext cx="3875088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rot="5400000" flipH="1" flipV="1">
            <a:off x="2159838" y="5513657"/>
            <a:ext cx="846161" cy="1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B155-4F4C-4439-A865-4D0CBD95F37C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2458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118323"/>
              </p:ext>
            </p:extLst>
          </p:nvPr>
        </p:nvGraphicFramePr>
        <p:xfrm>
          <a:off x="4075906" y="1374646"/>
          <a:ext cx="128111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6" name="Equation" r:id="rId7" imgW="672840" imgH="228600" progId="Equation.DSMT4">
                  <p:embed/>
                </p:oleObj>
              </mc:Choice>
              <mc:Fallback>
                <p:oleObj name="Equation" r:id="rId7" imgW="672840" imgH="2286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5906" y="1374646"/>
                        <a:ext cx="1281113" cy="4365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47800" y="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TM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Modes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58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666322"/>
              </p:ext>
            </p:extLst>
          </p:nvPr>
        </p:nvGraphicFramePr>
        <p:xfrm>
          <a:off x="5713113" y="4031281"/>
          <a:ext cx="2865793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7" name="Equation" r:id="rId9" imgW="1892160" imgH="914400" progId="Equation.DSMT4">
                  <p:embed/>
                </p:oleObj>
              </mc:Choice>
              <mc:Fallback>
                <p:oleObj name="Equation" r:id="rId9" imgW="1892160" imgH="9144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113" y="4031281"/>
                        <a:ext cx="2865793" cy="13843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95289"/>
              </p:ext>
            </p:extLst>
          </p:nvPr>
        </p:nvGraphicFramePr>
        <p:xfrm>
          <a:off x="1282700" y="6032500"/>
          <a:ext cx="21796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8" name="Equation" r:id="rId11" imgW="1536480" imgH="457200" progId="Equation.DSMT4">
                  <p:embed/>
                </p:oleObj>
              </mc:Choice>
              <mc:Fallback>
                <p:oleObj name="Equation" r:id="rId11" imgW="1536480" imgH="4572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6032500"/>
                        <a:ext cx="2179638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8F8F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" name="Picture 2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77827" y="1192817"/>
            <a:ext cx="3665146" cy="238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7518" y="89712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Recall: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3812" y="2136612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where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2012950" y="4914900"/>
          <a:ext cx="339725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2" name="Equation" r:id="rId3" imgW="2158920" imgH="482400" progId="Equation.DSMT4">
                  <p:embed/>
                </p:oleObj>
              </mc:Choice>
              <mc:Fallback>
                <p:oleObj name="Equation" r:id="rId3" imgW="215892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950" y="4914900"/>
                        <a:ext cx="3397250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rot="5400000" flipH="1" flipV="1">
            <a:off x="1782968" y="5078843"/>
            <a:ext cx="1066800" cy="609600"/>
          </a:xfrm>
          <a:prstGeom prst="straightConnector1">
            <a:avLst/>
          </a:prstGeom>
          <a:ln w="158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1741488" y="1330325"/>
          <a:ext cx="29495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3" name="Equation" r:id="rId5" imgW="1600200" imgH="241200" progId="Equation.DSMT4">
                  <p:embed/>
                </p:oleObj>
              </mc:Choice>
              <mc:Fallback>
                <p:oleObj name="Equation" r:id="rId5" imgW="1600200" imgH="24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1330325"/>
                        <a:ext cx="29495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47800" y="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TE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Modes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3600" i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B155-4F4C-4439-A865-4D0CBD95F37C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7179" name="Object 11"/>
          <p:cNvGraphicFramePr>
            <a:graphicFrameLocks noChangeAspect="1"/>
          </p:cNvGraphicFramePr>
          <p:nvPr/>
        </p:nvGraphicFramePr>
        <p:xfrm>
          <a:off x="1625600" y="2738438"/>
          <a:ext cx="245903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4" name="Equation" r:id="rId7" imgW="1562040" imgH="253800" progId="Equation.DSMT4">
                  <p:embed/>
                </p:oleObj>
              </mc:Choice>
              <mc:Fallback>
                <p:oleObj name="Equation" r:id="rId7" imgW="1562040" imgH="253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2738438"/>
                        <a:ext cx="2459038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1733798" y="3206337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eigenvalue problem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180" name="Object 12"/>
          <p:cNvGraphicFramePr>
            <a:graphicFrameLocks noChangeAspect="1"/>
          </p:cNvGraphicFramePr>
          <p:nvPr/>
        </p:nvGraphicFramePr>
        <p:xfrm>
          <a:off x="2083646" y="3850966"/>
          <a:ext cx="14192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5" name="Equation" r:id="rId9" imgW="901440" imgH="291960" progId="Equation.DSMT4">
                  <p:embed/>
                </p:oleObj>
              </mc:Choice>
              <mc:Fallback>
                <p:oleObj name="Equation" r:id="rId9" imgW="901440" imgH="2919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3646" y="3850966"/>
                        <a:ext cx="141922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1" name="Object 13"/>
          <p:cNvGraphicFramePr>
            <a:graphicFrameLocks noChangeAspect="1"/>
          </p:cNvGraphicFramePr>
          <p:nvPr/>
        </p:nvGraphicFramePr>
        <p:xfrm>
          <a:off x="3106738" y="5929250"/>
          <a:ext cx="2179637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6" name="Equation" r:id="rId11" imgW="1384200" imgH="444240" progId="Equation.DSMT4">
                  <p:embed/>
                </p:oleObj>
              </mc:Choice>
              <mc:Fallback>
                <p:oleObj name="Equation" r:id="rId11" imgW="1384200" imgH="4442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738" y="5929250"/>
                        <a:ext cx="2179637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5617032" y="5106390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(Assume no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variation)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425699" y="6052194"/>
            <a:ext cx="455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28303" y="3659013"/>
            <a:ext cx="338586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Note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Solving the eigenvalue problem 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(using appropriate boundary conditions) 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will tell us what the eigenvalue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400" i="1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is.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Picture 2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80091" y="1048188"/>
            <a:ext cx="3665146" cy="238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889285"/>
              </p:ext>
            </p:extLst>
          </p:nvPr>
        </p:nvGraphicFramePr>
        <p:xfrm>
          <a:off x="511157" y="1659203"/>
          <a:ext cx="3276600" cy="454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4" name="Equation" r:id="rId3" imgW="1866600" imgH="2590560" progId="Equation.DSMT4">
                  <p:embed/>
                </p:oleObj>
              </mc:Choice>
              <mc:Fallback>
                <p:oleObj name="Equation" r:id="rId3" imgW="1866600" imgH="2590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57" y="1659203"/>
                        <a:ext cx="3276600" cy="4546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1393712" y="102799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Summary</a:t>
            </a: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402809"/>
              </p:ext>
            </p:extLst>
          </p:nvPr>
        </p:nvGraphicFramePr>
        <p:xfrm>
          <a:off x="4458544" y="3775229"/>
          <a:ext cx="14779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5" name="Equation" r:id="rId5" imgW="711000" imgH="241200" progId="Equation.DSMT4">
                  <p:embed/>
                </p:oleObj>
              </mc:Choice>
              <mc:Fallback>
                <p:oleObj name="Equation" r:id="rId5" imgW="711000" imgH="241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8544" y="3775229"/>
                        <a:ext cx="147796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556033"/>
              </p:ext>
            </p:extLst>
          </p:nvPr>
        </p:nvGraphicFramePr>
        <p:xfrm>
          <a:off x="4458213" y="5038865"/>
          <a:ext cx="1412875" cy="492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6" name="Equation" r:id="rId7" imgW="838080" imgH="291960" progId="Equation.DSMT4">
                  <p:embed/>
                </p:oleObj>
              </mc:Choice>
              <mc:Fallback>
                <p:oleObj name="Equation" r:id="rId7" imgW="83808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8213" y="5038865"/>
                        <a:ext cx="1412875" cy="4924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410552" y="187940"/>
            <a:ext cx="6529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Field Equations (from Notes 6)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64856" y="1570950"/>
            <a:ext cx="354591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This table of fields will be useful to us in the present discussion. 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B155-4F4C-4439-A865-4D0CBD95F37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83634" y="5552016"/>
            <a:ext cx="2090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is always real)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2743" y="4301630"/>
            <a:ext cx="219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can be complex)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7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674093"/>
              </p:ext>
            </p:extLst>
          </p:nvPr>
        </p:nvGraphicFramePr>
        <p:xfrm>
          <a:off x="4876749" y="3082964"/>
          <a:ext cx="71278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7" name="Equation" r:id="rId9" imgW="342720" imgH="203040" progId="Equation.DSMT4">
                  <p:embed/>
                </p:oleObj>
              </mc:Choice>
              <mc:Fallback>
                <p:oleObj name="Equation" r:id="rId9" imgW="342720" imgH="2030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749" y="3082964"/>
                        <a:ext cx="712787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343381"/>
              </p:ext>
            </p:extLst>
          </p:nvPr>
        </p:nvGraphicFramePr>
        <p:xfrm>
          <a:off x="6683372" y="2916381"/>
          <a:ext cx="2200275" cy="313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8" name="Equation" r:id="rId11" imgW="2200247" imgH="3133651" progId="Equation.DSMT4">
                  <p:embed/>
                </p:oleObj>
              </mc:Choice>
              <mc:Fallback>
                <p:oleObj name="Equation" r:id="rId11" imgW="2200247" imgH="313365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83372" y="2916381"/>
                        <a:ext cx="2200275" cy="313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06021" y="27317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Assumption: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20097" y="1973153"/>
            <a:ext cx="394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subject to B.C.’s  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@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y=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d</a:t>
            </a:r>
            <a:endParaRPr lang="en-US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6200775" y="3803650"/>
          <a:ext cx="2420938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4" name="Equation" r:id="rId3" imgW="1562040" imgH="457200" progId="Equation.DSMT4">
                  <p:embed/>
                </p:oleObj>
              </mc:Choice>
              <mc:Fallback>
                <p:oleObj name="Equation" r:id="rId3" imgW="1562040" imgH="457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775" y="3803650"/>
                        <a:ext cx="2420938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47800" y="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TE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Modes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7991323" y="3839850"/>
            <a:ext cx="483363" cy="290029"/>
          </a:xfrm>
          <a:prstGeom prst="straightConnector1">
            <a:avLst/>
          </a:prstGeom>
          <a:ln w="158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6365421" y="4793879"/>
          <a:ext cx="23209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5" name="Equation" r:id="rId5" imgW="1498320" imgH="228600" progId="Equation.DSMT4">
                  <p:embed/>
                </p:oleObj>
              </mc:Choice>
              <mc:Fallback>
                <p:oleObj name="Equation" r:id="rId5" imgW="149832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421" y="4793879"/>
                        <a:ext cx="23209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B155-4F4C-4439-A865-4D0CBD95F37C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25610" name="Object 10"/>
          <p:cNvGraphicFramePr>
            <a:graphicFrameLocks noChangeAspect="1"/>
          </p:cNvGraphicFramePr>
          <p:nvPr/>
        </p:nvGraphicFramePr>
        <p:xfrm>
          <a:off x="7996091" y="5849052"/>
          <a:ext cx="7683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6" name="Equation" r:id="rId7" imgW="495000" imgH="419040" progId="Equation.DSMT4">
                  <p:embed/>
                </p:oleObj>
              </mc:Choice>
              <mc:Fallback>
                <p:oleObj name="Equation" r:id="rId7" imgW="495000" imgH="4190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6091" y="5849052"/>
                        <a:ext cx="7683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Down Arrow 15"/>
          <p:cNvSpPr/>
          <p:nvPr/>
        </p:nvSpPr>
        <p:spPr>
          <a:xfrm>
            <a:off x="8178015" y="5319280"/>
            <a:ext cx="247650" cy="390525"/>
          </a:xfrm>
          <a:prstGeom prst="downArrow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10540" y="2933205"/>
            <a:ext cx="3085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Solving the above equation: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617" name="Object 13"/>
          <p:cNvGraphicFramePr>
            <a:graphicFrameLocks noChangeAspect="1"/>
          </p:cNvGraphicFramePr>
          <p:nvPr/>
        </p:nvGraphicFramePr>
        <p:xfrm>
          <a:off x="1574821" y="1072305"/>
          <a:ext cx="2179637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7" name="Equation" r:id="rId9" imgW="1384200" imgH="444240" progId="Equation.DSMT4">
                  <p:embed/>
                </p:oleObj>
              </mc:Choice>
              <mc:Fallback>
                <p:oleObj name="Equation" r:id="rId9" imgW="1384200" imgH="4442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21" y="1072305"/>
                        <a:ext cx="2179637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8" name="Object 5"/>
          <p:cNvGraphicFramePr>
            <a:graphicFrameLocks noChangeAspect="1"/>
          </p:cNvGraphicFramePr>
          <p:nvPr/>
        </p:nvGraphicFramePr>
        <p:xfrm>
          <a:off x="478539" y="3422588"/>
          <a:ext cx="5138737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8" name="Equation" r:id="rId11" imgW="3111480" imgH="1625400" progId="Equation.DSMT4">
                  <p:embed/>
                </p:oleObj>
              </mc:Choice>
              <mc:Fallback>
                <p:oleObj name="Equation" r:id="rId11" imgW="3111480" imgH="1625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539" y="3422588"/>
                        <a:ext cx="5138737" cy="268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Picture 2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44465" y="953185"/>
            <a:ext cx="3665146" cy="238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935038" y="933450"/>
          <a:ext cx="35179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8" name="Equation" r:id="rId3" imgW="2273040" imgH="431640" progId="Equation.DSMT4">
                  <p:embed/>
                </p:oleObj>
              </mc:Choice>
              <mc:Fallback>
                <p:oleObj name="Equation" r:id="rId3" imgW="227304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933450"/>
                        <a:ext cx="3517900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966487" y="3477010"/>
          <a:ext cx="5526087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9" name="Equation" r:id="rId5" imgW="2997000" imgH="914400" progId="Equation.DSMT4">
                  <p:embed/>
                </p:oleObj>
              </mc:Choice>
              <mc:Fallback>
                <p:oleObj name="Equation" r:id="rId5" imgW="2997000" imgH="914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487" y="3477010"/>
                        <a:ext cx="5526087" cy="16859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6124575" y="1268413"/>
          <a:ext cx="1973263" cy="130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0" name="Equation" r:id="rId7" imgW="1307880" imgH="863280" progId="Equation.DSMT4">
                  <p:embed/>
                </p:oleObj>
              </mc:Choice>
              <mc:Fallback>
                <p:oleObj name="Equation" r:id="rId7" imgW="1307880" imgH="8632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575" y="1268413"/>
                        <a:ext cx="1973263" cy="1303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6716580" y="2798758"/>
          <a:ext cx="1203399" cy="408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1" name="Equation" r:id="rId9" imgW="711000" imgH="241200" progId="Equation.DSMT4">
                  <p:embed/>
                </p:oleObj>
              </mc:Choice>
              <mc:Fallback>
                <p:oleObj name="Equation" r:id="rId9" imgW="711000" imgH="241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6580" y="2798758"/>
                        <a:ext cx="1203399" cy="408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47800" y="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TE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Modes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B155-4F4C-4439-A865-4D0CBD95F37C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1920875" y="1847850"/>
          <a:ext cx="371316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2" name="Equation" r:id="rId11" imgW="1892160" imgH="431640" progId="Equation.DSMT4">
                  <p:embed/>
                </p:oleObj>
              </mc:Choice>
              <mc:Fallback>
                <p:oleObj name="Equation" r:id="rId11" imgW="1892160" imgH="431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1847850"/>
                        <a:ext cx="3713163" cy="8477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1452245" y="5231798"/>
          <a:ext cx="42608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3" name="Equation" r:id="rId13" imgW="2311200" imgH="241200" progId="Equation.DSMT4">
                  <p:embed/>
                </p:oleObj>
              </mc:Choice>
              <mc:Fallback>
                <p:oleObj name="Equation" r:id="rId13" imgW="2311200" imgH="241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245" y="5231798"/>
                        <a:ext cx="4260850" cy="4445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04261" y="2969895"/>
            <a:ext cx="5447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 a wave propagating in the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direction: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3102" y="6298055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variation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305119" y="5787691"/>
            <a:ext cx="329609" cy="3721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943072" y="5787691"/>
            <a:ext cx="393405" cy="4040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44824" y="6312010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US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mode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941025" y="5818465"/>
            <a:ext cx="340027" cy="3402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094" y="1090826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en-US" sz="24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898525" y="1731963"/>
          <a:ext cx="2497138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6" name="Equation" r:id="rId3" imgW="1536480" imgH="431640" progId="Equation.DSMT4">
                  <p:embed/>
                </p:oleObj>
              </mc:Choice>
              <mc:Fallback>
                <p:oleObj name="Equation" r:id="rId3" imgW="153648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1731963"/>
                        <a:ext cx="2497138" cy="7016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9191" y="4426298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Cutoff frequency</a:t>
            </a:r>
            <a:endParaRPr lang="en-US" sz="2000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5515656" y="4867045"/>
          <a:ext cx="2170112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7" name="Equation" r:id="rId5" imgW="1358640" imgH="507960" progId="Equation.DSMT4">
                  <p:embed/>
                </p:oleObj>
              </mc:Choice>
              <mc:Fallback>
                <p:oleObj name="Equation" r:id="rId5" imgW="1358640" imgH="507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5656" y="4867045"/>
                        <a:ext cx="2170112" cy="8112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97732" y="3170501"/>
            <a:ext cx="4189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Each value of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corresponds to a unique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US" i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field solution or “mode.”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742950" y="2703513"/>
          <a:ext cx="2930525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8" name="Equation" r:id="rId7" imgW="1803240" imgH="2361960" progId="Equation.DSMT4">
                  <p:embed/>
                </p:oleObj>
              </mc:Choice>
              <mc:Fallback>
                <p:oleObj name="Equation" r:id="rId7" imgW="1803240" imgH="236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2703513"/>
                        <a:ext cx="2930525" cy="38385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B155-4F4C-4439-A865-4D0CBD95F37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47800" y="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TE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Modes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666354"/>
              </p:ext>
            </p:extLst>
          </p:nvPr>
        </p:nvGraphicFramePr>
        <p:xfrm>
          <a:off x="5732220" y="4004867"/>
          <a:ext cx="330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9" name="Equation" r:id="rId9" imgW="330120" imgH="228600" progId="Equation.DSMT4">
                  <p:embed/>
                </p:oleObj>
              </mc:Choice>
              <mc:Fallback>
                <p:oleObj name="Equation" r:id="rId9" imgW="330120" imgH="2286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220" y="4004867"/>
                        <a:ext cx="3302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6121796" y="3892150"/>
            <a:ext cx="1361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US" sz="20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mode</a:t>
            </a:r>
            <a:endParaRPr lang="en-US" sz="2000" baseline="-25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68241" y="5812296"/>
            <a:ext cx="446512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Note: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There is no TE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mode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(This mode would be a plane wave having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200" i="1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200" i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but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would not be supported by this system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This mode would require PMC on top and bottom, and PEC on the sides.)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2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96963" y="715681"/>
            <a:ext cx="3665146" cy="238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00050" y="1679575"/>
          <a:ext cx="4692650" cy="226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3" name="Equation" r:id="rId3" imgW="3047760" imgH="1473120" progId="Equation.DSMT4">
                  <p:embed/>
                </p:oleObj>
              </mc:Choice>
              <mc:Fallback>
                <p:oleObj name="Equation" r:id="rId3" imgW="3047760" imgH="14731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679575"/>
                        <a:ext cx="4692650" cy="226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33425" y="4340225"/>
          <a:ext cx="40322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4" name="Equation" r:id="rId5" imgW="2057400" imgH="431640" progId="Equation.DSMT4">
                  <p:embed/>
                </p:oleObj>
              </mc:Choice>
              <mc:Fallback>
                <p:oleObj name="Equation" r:id="rId5" imgW="205740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4340225"/>
                        <a:ext cx="403225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16200000" flipV="1">
            <a:off x="2281550" y="5408209"/>
            <a:ext cx="816591" cy="11373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47800" y="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Power in </a:t>
            </a: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TE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Mode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8170" y="792707"/>
            <a:ext cx="6386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Time average power flow in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direction (lossless case):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B155-4F4C-4439-A865-4D0CBD95F37C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297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446242"/>
              </p:ext>
            </p:extLst>
          </p:nvPr>
        </p:nvGraphicFramePr>
        <p:xfrm>
          <a:off x="4125119" y="1361886"/>
          <a:ext cx="1281112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5" name="Equation" r:id="rId7" imgW="672840" imgH="228600" progId="Equation.DSMT4">
                  <p:embed/>
                </p:oleObj>
              </mc:Choice>
              <mc:Fallback>
                <p:oleObj name="Equation" r:id="rId7" imgW="672840" imgH="228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5119" y="1361886"/>
                        <a:ext cx="1281112" cy="4365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43295"/>
              </p:ext>
            </p:extLst>
          </p:nvPr>
        </p:nvGraphicFramePr>
        <p:xfrm>
          <a:off x="5713513" y="4283309"/>
          <a:ext cx="2930525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6" name="Equation" r:id="rId9" imgW="1803240" imgH="914400" progId="Equation.DSMT4">
                  <p:embed/>
                </p:oleObj>
              </mc:Choice>
              <mc:Fallback>
                <p:oleObj name="Equation" r:id="rId9" imgW="1803240" imgH="9144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513" y="4283309"/>
                        <a:ext cx="2930525" cy="14859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Picture 2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93847" y="1641955"/>
            <a:ext cx="3665146" cy="238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165310"/>
              </p:ext>
            </p:extLst>
          </p:nvPr>
        </p:nvGraphicFramePr>
        <p:xfrm>
          <a:off x="1622914" y="6037262"/>
          <a:ext cx="21717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7" name="Equation" r:id="rId12" imgW="2171812" imgH="638249" progId="Equation.DSMT4">
                  <p:embed/>
                </p:oleObj>
              </mc:Choice>
              <mc:Fallback>
                <p:oleObj name="Equation" r:id="rId12" imgW="2171812" imgH="63824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22914" y="6037262"/>
                        <a:ext cx="2171700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850" y="765412"/>
            <a:ext cx="7989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 all the modes of a parallel-plate waveguiding structure, we have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3208479" y="1428204"/>
          <a:ext cx="2004965" cy="891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7" name="Equation" r:id="rId3" imgW="1143000" imgH="507960" progId="Equation.DSMT4">
                  <p:embed/>
                </p:oleObj>
              </mc:Choice>
              <mc:Fallback>
                <p:oleObj name="Equation" r:id="rId3" imgW="1143000" imgH="507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479" y="1428204"/>
                        <a:ext cx="2004965" cy="89109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43309" y="5035641"/>
            <a:ext cx="535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mode with lowest cutoff frequency is called the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“dominant” mode of the waveguide.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Mode Chart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B155-4F4C-4439-A865-4D0CBD95F37C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5660694" y="1620469"/>
          <a:ext cx="1281112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8" name="Equation" r:id="rId5" imgW="672840" imgH="228600" progId="Equation.DSMT4">
                  <p:embed/>
                </p:oleObj>
              </mc:Choice>
              <mc:Fallback>
                <p:oleObj name="Equation" r:id="rId5" imgW="67284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0694" y="1620469"/>
                        <a:ext cx="1281112" cy="4365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27626" y="5913651"/>
            <a:ext cx="6773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Important conclusion: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If we want to use the structure as a </a:t>
            </a:r>
            <a:r>
              <a:rPr lang="en-U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transmission line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we need to operate in the region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&lt; 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777582" y="2452688"/>
            <a:ext cx="5300546" cy="2368550"/>
            <a:chOff x="1950837" y="2558566"/>
            <a:chExt cx="5300546" cy="2368550"/>
          </a:xfrm>
        </p:grpSpPr>
        <p:sp>
          <p:nvSpPr>
            <p:cNvPr id="28679" name="AutoShape 7"/>
            <p:cNvSpPr>
              <a:spLocks noChangeAspect="1" noChangeArrowheads="1" noTextEdit="1"/>
            </p:cNvSpPr>
            <p:nvPr/>
          </p:nvSpPr>
          <p:spPr bwMode="auto">
            <a:xfrm>
              <a:off x="1950837" y="2558566"/>
              <a:ext cx="5218112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81" name="Line 9"/>
            <p:cNvSpPr>
              <a:spLocks noChangeShapeType="1"/>
            </p:cNvSpPr>
            <p:nvPr/>
          </p:nvSpPr>
          <p:spPr bwMode="auto">
            <a:xfrm>
              <a:off x="2774749" y="3209441"/>
              <a:ext cx="1587" cy="1370013"/>
            </a:xfrm>
            <a:prstGeom prst="line">
              <a:avLst/>
            </a:prstGeom>
            <a:noFill/>
            <a:ln w="396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82" name="Line 10"/>
            <p:cNvSpPr>
              <a:spLocks noChangeShapeType="1"/>
            </p:cNvSpPr>
            <p:nvPr/>
          </p:nvSpPr>
          <p:spPr bwMode="auto">
            <a:xfrm>
              <a:off x="2774749" y="4350854"/>
              <a:ext cx="4111625" cy="1588"/>
            </a:xfrm>
            <a:prstGeom prst="line">
              <a:avLst/>
            </a:prstGeom>
            <a:noFill/>
            <a:ln w="396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83" name="Freeform 11"/>
            <p:cNvSpPr>
              <a:spLocks/>
            </p:cNvSpPr>
            <p:nvPr/>
          </p:nvSpPr>
          <p:spPr bwMode="auto">
            <a:xfrm>
              <a:off x="2774749" y="3323741"/>
              <a:ext cx="4111625" cy="1027113"/>
            </a:xfrm>
            <a:custGeom>
              <a:avLst/>
              <a:gdLst/>
              <a:ahLst/>
              <a:cxnLst>
                <a:cxn ang="0">
                  <a:pos x="0" y="647"/>
                </a:cxn>
                <a:cxn ang="0">
                  <a:pos x="0" y="0"/>
                </a:cxn>
                <a:cxn ang="0">
                  <a:pos x="2590" y="0"/>
                </a:cxn>
              </a:cxnLst>
              <a:rect l="0" t="0" r="r" b="b"/>
              <a:pathLst>
                <a:path w="2590" h="647">
                  <a:moveTo>
                    <a:pt x="0" y="647"/>
                  </a:moveTo>
                  <a:lnTo>
                    <a:pt x="0" y="0"/>
                  </a:lnTo>
                  <a:lnTo>
                    <a:pt x="2590" y="0"/>
                  </a:lnTo>
                </a:path>
              </a:pathLst>
            </a:custGeom>
            <a:noFill/>
            <a:ln w="15875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84" name="Freeform 12"/>
            <p:cNvSpPr>
              <a:spLocks/>
            </p:cNvSpPr>
            <p:nvPr/>
          </p:nvSpPr>
          <p:spPr bwMode="auto">
            <a:xfrm>
              <a:off x="2774749" y="3380891"/>
              <a:ext cx="4111625" cy="969963"/>
            </a:xfrm>
            <a:custGeom>
              <a:avLst/>
              <a:gdLst/>
              <a:ahLst/>
              <a:cxnLst>
                <a:cxn ang="0">
                  <a:pos x="0" y="611"/>
                </a:cxn>
                <a:cxn ang="0">
                  <a:pos x="719" y="611"/>
                </a:cxn>
                <a:cxn ang="0">
                  <a:pos x="719" y="0"/>
                </a:cxn>
                <a:cxn ang="0">
                  <a:pos x="2590" y="0"/>
                </a:cxn>
              </a:cxnLst>
              <a:rect l="0" t="0" r="r" b="b"/>
              <a:pathLst>
                <a:path w="2590" h="611">
                  <a:moveTo>
                    <a:pt x="0" y="611"/>
                  </a:moveTo>
                  <a:lnTo>
                    <a:pt x="719" y="611"/>
                  </a:lnTo>
                  <a:lnTo>
                    <a:pt x="719" y="0"/>
                  </a:lnTo>
                  <a:lnTo>
                    <a:pt x="2590" y="0"/>
                  </a:lnTo>
                </a:path>
              </a:pathLst>
            </a:custGeom>
            <a:noFill/>
            <a:ln w="1587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85" name="Freeform 13"/>
            <p:cNvSpPr>
              <a:spLocks/>
            </p:cNvSpPr>
            <p:nvPr/>
          </p:nvSpPr>
          <p:spPr bwMode="auto">
            <a:xfrm>
              <a:off x="3973312" y="3438041"/>
              <a:ext cx="2913062" cy="912813"/>
            </a:xfrm>
            <a:custGeom>
              <a:avLst/>
              <a:gdLst/>
              <a:ahLst/>
              <a:cxnLst>
                <a:cxn ang="0">
                  <a:pos x="0" y="575"/>
                </a:cxn>
                <a:cxn ang="0">
                  <a:pos x="683" y="575"/>
                </a:cxn>
                <a:cxn ang="0">
                  <a:pos x="683" y="0"/>
                </a:cxn>
                <a:cxn ang="0">
                  <a:pos x="1835" y="0"/>
                </a:cxn>
              </a:cxnLst>
              <a:rect l="0" t="0" r="r" b="b"/>
              <a:pathLst>
                <a:path w="1835" h="575">
                  <a:moveTo>
                    <a:pt x="0" y="575"/>
                  </a:moveTo>
                  <a:lnTo>
                    <a:pt x="683" y="575"/>
                  </a:lnTo>
                  <a:lnTo>
                    <a:pt x="683" y="0"/>
                  </a:lnTo>
                  <a:lnTo>
                    <a:pt x="1835" y="0"/>
                  </a:lnTo>
                </a:path>
              </a:pathLst>
            </a:custGeom>
            <a:noFill/>
            <a:ln w="15875" cap="rnd">
              <a:solidFill>
                <a:srgbClr val="00863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86" name="Freeform 14"/>
            <p:cNvSpPr>
              <a:spLocks/>
            </p:cNvSpPr>
            <p:nvPr/>
          </p:nvSpPr>
          <p:spPr bwMode="auto">
            <a:xfrm>
              <a:off x="6086274" y="3495191"/>
              <a:ext cx="800100" cy="855663"/>
            </a:xfrm>
            <a:custGeom>
              <a:avLst/>
              <a:gdLst/>
              <a:ahLst/>
              <a:cxnLst>
                <a:cxn ang="0">
                  <a:pos x="0" y="539"/>
                </a:cxn>
                <a:cxn ang="0">
                  <a:pos x="0" y="0"/>
                </a:cxn>
                <a:cxn ang="0">
                  <a:pos x="504" y="0"/>
                </a:cxn>
              </a:cxnLst>
              <a:rect l="0" t="0" r="r" b="b"/>
              <a:pathLst>
                <a:path w="504" h="539">
                  <a:moveTo>
                    <a:pt x="0" y="539"/>
                  </a:moveTo>
                  <a:lnTo>
                    <a:pt x="0" y="0"/>
                  </a:lnTo>
                  <a:lnTo>
                    <a:pt x="504" y="0"/>
                  </a:lnTo>
                </a:path>
              </a:pathLst>
            </a:custGeom>
            <a:noFill/>
            <a:ln w="15875" cap="rnd">
              <a:solidFill>
                <a:srgbClr val="4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1" name="Rectangle 19"/>
            <p:cNvSpPr>
              <a:spLocks noChangeArrowheads="1"/>
            </p:cNvSpPr>
            <p:nvPr/>
          </p:nvSpPr>
          <p:spPr bwMode="auto">
            <a:xfrm>
              <a:off x="2958899" y="3052279"/>
              <a:ext cx="590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TEM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92" name="Rectangle 20"/>
            <p:cNvSpPr>
              <a:spLocks noChangeArrowheads="1"/>
            </p:cNvSpPr>
            <p:nvPr/>
          </p:nvSpPr>
          <p:spPr bwMode="auto">
            <a:xfrm>
              <a:off x="4139999" y="3052279"/>
              <a:ext cx="4381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7FBF"/>
                  </a:solidFill>
                  <a:effectLst/>
                  <a:latin typeface="Arial" pitchFamily="34" charset="0"/>
                  <a:cs typeface="Arial" pitchFamily="34" charset="0"/>
                </a:rPr>
                <a:t>TM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93" name="Rectangle 21"/>
            <p:cNvSpPr>
              <a:spLocks noChangeArrowheads="1"/>
            </p:cNvSpPr>
            <p:nvPr/>
          </p:nvSpPr>
          <p:spPr bwMode="auto">
            <a:xfrm>
              <a:off x="4463849" y="3157054"/>
              <a:ext cx="15240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7FBF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94" name="Rectangle 22"/>
            <p:cNvSpPr>
              <a:spLocks noChangeArrowheads="1"/>
            </p:cNvSpPr>
            <p:nvPr/>
          </p:nvSpPr>
          <p:spPr bwMode="auto">
            <a:xfrm>
              <a:off x="5224262" y="3052279"/>
              <a:ext cx="4381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863D"/>
                  </a:solidFill>
                  <a:effectLst/>
                  <a:latin typeface="Arial" pitchFamily="34" charset="0"/>
                  <a:cs typeface="Arial" pitchFamily="34" charset="0"/>
                </a:rPr>
                <a:t>TM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95" name="Rectangle 23"/>
            <p:cNvSpPr>
              <a:spLocks noChangeArrowheads="1"/>
            </p:cNvSpPr>
            <p:nvPr/>
          </p:nvSpPr>
          <p:spPr bwMode="auto">
            <a:xfrm>
              <a:off x="5548112" y="3157054"/>
              <a:ext cx="15240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863D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96" name="Rectangle 24"/>
            <p:cNvSpPr>
              <a:spLocks noChangeArrowheads="1"/>
            </p:cNvSpPr>
            <p:nvPr/>
          </p:nvSpPr>
          <p:spPr bwMode="auto">
            <a:xfrm>
              <a:off x="6281537" y="3052279"/>
              <a:ext cx="4381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400080"/>
                  </a:solidFill>
                  <a:effectLst/>
                  <a:latin typeface="Arial" pitchFamily="34" charset="0"/>
                  <a:cs typeface="Arial" pitchFamily="34" charset="0"/>
                </a:rPr>
                <a:t>TM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97" name="Rectangle 25"/>
            <p:cNvSpPr>
              <a:spLocks noChangeArrowheads="1"/>
            </p:cNvSpPr>
            <p:nvPr/>
          </p:nvSpPr>
          <p:spPr bwMode="auto">
            <a:xfrm>
              <a:off x="6605387" y="3157054"/>
              <a:ext cx="15240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40008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3130349" y="3423754"/>
              <a:ext cx="64120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ingle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99" name="Rectangle 27"/>
            <p:cNvSpPr>
              <a:spLocks noChangeArrowheads="1"/>
            </p:cNvSpPr>
            <p:nvPr/>
          </p:nvSpPr>
          <p:spPr bwMode="auto">
            <a:xfrm>
              <a:off x="3139874" y="3699979"/>
              <a:ext cx="6762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mode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3168449" y="3965091"/>
              <a:ext cx="5619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prop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3625649" y="3965091"/>
              <a:ext cx="1714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4397174" y="3423754"/>
              <a:ext cx="2952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03" name="Rectangle 31"/>
            <p:cNvSpPr>
              <a:spLocks noChangeArrowheads="1"/>
            </p:cNvSpPr>
            <p:nvPr/>
          </p:nvSpPr>
          <p:spPr bwMode="auto">
            <a:xfrm>
              <a:off x="4111424" y="3699979"/>
              <a:ext cx="8572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modes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4225724" y="3965091"/>
              <a:ext cx="5619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prop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5367137" y="3423754"/>
              <a:ext cx="2952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5138537" y="3699979"/>
              <a:ext cx="7429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mode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5167112" y="3965091"/>
              <a:ext cx="5619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prop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5624312" y="3965091"/>
              <a:ext cx="1714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2741412" y="4622316"/>
              <a:ext cx="228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11" name="Rectangle 39"/>
            <p:cNvSpPr>
              <a:spLocks noChangeArrowheads="1"/>
            </p:cNvSpPr>
            <p:nvPr/>
          </p:nvSpPr>
          <p:spPr bwMode="auto">
            <a:xfrm>
              <a:off x="6338687" y="3699979"/>
              <a:ext cx="3333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…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12" name="Rectangle 40"/>
            <p:cNvSpPr>
              <a:spLocks noChangeArrowheads="1"/>
            </p:cNvSpPr>
            <p:nvPr/>
          </p:nvSpPr>
          <p:spPr bwMode="auto">
            <a:xfrm>
              <a:off x="6567287" y="3699979"/>
              <a:ext cx="1714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25" name="Freeform 53"/>
            <p:cNvSpPr>
              <a:spLocks/>
            </p:cNvSpPr>
            <p:nvPr/>
          </p:nvSpPr>
          <p:spPr bwMode="auto">
            <a:xfrm>
              <a:off x="4076499" y="3209441"/>
              <a:ext cx="68262" cy="171450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0" y="108"/>
                </a:cxn>
                <a:cxn ang="0">
                  <a:pos x="0" y="108"/>
                </a:cxn>
              </a:cxnLst>
              <a:rect l="0" t="0" r="r" b="b"/>
              <a:pathLst>
                <a:path w="43" h="108">
                  <a:moveTo>
                    <a:pt x="43" y="0"/>
                  </a:moveTo>
                  <a:cubicBezTo>
                    <a:pt x="19" y="0"/>
                    <a:pt x="0" y="49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</a:path>
              </a:pathLst>
            </a:custGeom>
            <a:noFill/>
            <a:ln w="317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26" name="Freeform 54"/>
            <p:cNvSpPr>
              <a:spLocks/>
            </p:cNvSpPr>
            <p:nvPr/>
          </p:nvSpPr>
          <p:spPr bwMode="auto">
            <a:xfrm>
              <a:off x="5032174" y="3195154"/>
              <a:ext cx="138112" cy="242888"/>
            </a:xfrm>
            <a:custGeom>
              <a:avLst/>
              <a:gdLst/>
              <a:ahLst/>
              <a:cxnLst>
                <a:cxn ang="0">
                  <a:pos x="87" y="9"/>
                </a:cxn>
                <a:cxn ang="0">
                  <a:pos x="70" y="153"/>
                </a:cxn>
                <a:cxn ang="0">
                  <a:pos x="70" y="153"/>
                </a:cxn>
              </a:cxnLst>
              <a:rect l="0" t="0" r="r" b="b"/>
              <a:pathLst>
                <a:path w="87" h="153">
                  <a:moveTo>
                    <a:pt x="87" y="9"/>
                  </a:moveTo>
                  <a:cubicBezTo>
                    <a:pt x="7" y="0"/>
                    <a:pt x="0" y="65"/>
                    <a:pt x="70" y="153"/>
                  </a:cubicBezTo>
                  <a:cubicBezTo>
                    <a:pt x="70" y="153"/>
                    <a:pt x="70" y="153"/>
                    <a:pt x="70" y="153"/>
                  </a:cubicBezTo>
                </a:path>
              </a:pathLst>
            </a:custGeom>
            <a:noFill/>
            <a:ln w="3175" cap="rnd">
              <a:solidFill>
                <a:srgbClr val="00863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27" name="Freeform 55"/>
            <p:cNvSpPr>
              <a:spLocks/>
            </p:cNvSpPr>
            <p:nvPr/>
          </p:nvSpPr>
          <p:spPr bwMode="auto">
            <a:xfrm>
              <a:off x="6200574" y="3153879"/>
              <a:ext cx="114300" cy="341313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215"/>
                </a:cxn>
              </a:cxnLst>
              <a:rect l="0" t="0" r="r" b="b"/>
              <a:pathLst>
                <a:path w="72" h="215">
                  <a:moveTo>
                    <a:pt x="72" y="0"/>
                  </a:moveTo>
                  <a:cubicBezTo>
                    <a:pt x="32" y="0"/>
                    <a:pt x="0" y="96"/>
                    <a:pt x="0" y="215"/>
                  </a:cubicBezTo>
                </a:path>
              </a:pathLst>
            </a:custGeom>
            <a:noFill/>
            <a:ln w="3175" cap="rnd">
              <a:solidFill>
                <a:srgbClr val="4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28" name="Rectangle 56"/>
            <p:cNvSpPr>
              <a:spLocks noChangeArrowheads="1"/>
            </p:cNvSpPr>
            <p:nvPr/>
          </p:nvSpPr>
          <p:spPr bwMode="auto">
            <a:xfrm>
              <a:off x="6252962" y="2758591"/>
              <a:ext cx="400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400080"/>
                  </a:solidFill>
                  <a:effectLst/>
                  <a:latin typeface="Arial" pitchFamily="34" charset="0"/>
                  <a:cs typeface="Arial" pitchFamily="34" charset="0"/>
                </a:rPr>
                <a:t>TE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29" name="Rectangle 57"/>
            <p:cNvSpPr>
              <a:spLocks noChangeArrowheads="1"/>
            </p:cNvSpPr>
            <p:nvPr/>
          </p:nvSpPr>
          <p:spPr bwMode="auto">
            <a:xfrm>
              <a:off x="6548237" y="2872891"/>
              <a:ext cx="15240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40008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30" name="Rectangle 58"/>
            <p:cNvSpPr>
              <a:spLocks noChangeArrowheads="1"/>
            </p:cNvSpPr>
            <p:nvPr/>
          </p:nvSpPr>
          <p:spPr bwMode="auto">
            <a:xfrm>
              <a:off x="5205212" y="2768116"/>
              <a:ext cx="400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863D"/>
                  </a:solidFill>
                  <a:effectLst/>
                  <a:latin typeface="Arial" pitchFamily="34" charset="0"/>
                  <a:cs typeface="Arial" pitchFamily="34" charset="0"/>
                </a:rPr>
                <a:t>TE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31" name="Rectangle 59"/>
            <p:cNvSpPr>
              <a:spLocks noChangeArrowheads="1"/>
            </p:cNvSpPr>
            <p:nvPr/>
          </p:nvSpPr>
          <p:spPr bwMode="auto">
            <a:xfrm>
              <a:off x="5500487" y="2872891"/>
              <a:ext cx="15240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863D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32" name="Rectangle 60"/>
            <p:cNvSpPr>
              <a:spLocks noChangeArrowheads="1"/>
            </p:cNvSpPr>
            <p:nvPr/>
          </p:nvSpPr>
          <p:spPr bwMode="auto">
            <a:xfrm>
              <a:off x="4130474" y="2768116"/>
              <a:ext cx="400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7FBF"/>
                  </a:solidFill>
                  <a:effectLst/>
                  <a:latin typeface="Arial" pitchFamily="34" charset="0"/>
                  <a:cs typeface="Arial" pitchFamily="34" charset="0"/>
                </a:rPr>
                <a:t>TE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33" name="Rectangle 61"/>
            <p:cNvSpPr>
              <a:spLocks noChangeArrowheads="1"/>
            </p:cNvSpPr>
            <p:nvPr/>
          </p:nvSpPr>
          <p:spPr bwMode="auto">
            <a:xfrm>
              <a:off x="4425749" y="2872891"/>
              <a:ext cx="15240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7FBF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8677" name="Object 5"/>
            <p:cNvGraphicFramePr>
              <a:graphicFrameLocks noChangeAspect="1"/>
            </p:cNvGraphicFramePr>
            <p:nvPr/>
          </p:nvGraphicFramePr>
          <p:xfrm>
            <a:off x="7016433" y="4197516"/>
            <a:ext cx="234950" cy="312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09" name="Equation" r:id="rId7" imgW="152280" imgH="203040" progId="Equation.DSMT4">
                    <p:embed/>
                  </p:oleObj>
                </mc:Choice>
                <mc:Fallback>
                  <p:oleObj name="Equation" r:id="rId7" imgW="152280" imgH="20304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6433" y="4197516"/>
                          <a:ext cx="234950" cy="312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78" name="Object 6"/>
            <p:cNvGraphicFramePr>
              <a:graphicFrameLocks noChangeAspect="1"/>
            </p:cNvGraphicFramePr>
            <p:nvPr/>
          </p:nvGraphicFramePr>
          <p:xfrm>
            <a:off x="3750996" y="4397267"/>
            <a:ext cx="314325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10" name="Equation" r:id="rId9" imgW="203040" imgH="228600" progId="Equation.DSMT4">
                    <p:embed/>
                  </p:oleObj>
                </mc:Choice>
                <mc:Fallback>
                  <p:oleObj name="Equation" r:id="rId9" imgW="203040" imgH="22860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0996" y="4397267"/>
                          <a:ext cx="314325" cy="350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7"/>
            <p:cNvGraphicFramePr>
              <a:graphicFrameLocks noChangeAspect="1"/>
            </p:cNvGraphicFramePr>
            <p:nvPr/>
          </p:nvGraphicFramePr>
          <p:xfrm>
            <a:off x="4875714" y="4397268"/>
            <a:ext cx="334962" cy="350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11" name="Equation" r:id="rId11" imgW="215640" imgH="228600" progId="Equation.DSMT4">
                    <p:embed/>
                  </p:oleObj>
                </mc:Choice>
                <mc:Fallback>
                  <p:oleObj name="Equation" r:id="rId11" imgW="215640" imgH="22860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5714" y="4397268"/>
                          <a:ext cx="334962" cy="350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0" name="Object 8"/>
            <p:cNvGraphicFramePr>
              <a:graphicFrameLocks noChangeAspect="1"/>
            </p:cNvGraphicFramePr>
            <p:nvPr/>
          </p:nvGraphicFramePr>
          <p:xfrm>
            <a:off x="5923264" y="4397268"/>
            <a:ext cx="334962" cy="350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12" name="Equation" r:id="rId13" imgW="215640" imgH="228600" progId="Equation.DSMT4">
                    <p:embed/>
                  </p:oleObj>
                </mc:Choice>
                <mc:Fallback>
                  <p:oleObj name="Equation" r:id="rId13" imgW="215640" imgH="22860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23264" y="4397268"/>
                          <a:ext cx="334962" cy="350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447800" y="81888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Field Plots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B155-4F4C-4439-A865-4D0CBD95F37C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2181225" y="962819"/>
            <a:ext cx="5385086" cy="5523706"/>
            <a:chOff x="2181225" y="962819"/>
            <a:chExt cx="5385086" cy="5523706"/>
          </a:xfrm>
        </p:grpSpPr>
        <p:pic>
          <p:nvPicPr>
            <p:cNvPr id="4" name="Picture 3" descr="Chapter5 sca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81225" y="1266825"/>
              <a:ext cx="4800600" cy="5219700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rot="5400000" flipH="1" flipV="1">
              <a:off x="4123928" y="1229122"/>
              <a:ext cx="534194" cy="1588"/>
            </a:xfrm>
            <a:prstGeom prst="straightConnector1">
              <a:avLst/>
            </a:prstGeom>
            <a:ln w="19050">
              <a:solidFill>
                <a:srgbClr val="007FBF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4123134" y="2828528"/>
              <a:ext cx="534194" cy="1588"/>
            </a:xfrm>
            <a:prstGeom prst="straightConnector1">
              <a:avLst/>
            </a:prstGeom>
            <a:ln w="19050">
              <a:solidFill>
                <a:srgbClr val="007FBF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4124722" y="4200128"/>
              <a:ext cx="534194" cy="1588"/>
            </a:xfrm>
            <a:prstGeom prst="straightConnector1">
              <a:avLst/>
            </a:prstGeom>
            <a:ln w="19050">
              <a:solidFill>
                <a:srgbClr val="007FBF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6677025" y="2257425"/>
              <a:ext cx="533400" cy="1588"/>
            </a:xfrm>
            <a:prstGeom prst="straightConnector1">
              <a:avLst/>
            </a:prstGeom>
            <a:ln w="19050">
              <a:solidFill>
                <a:srgbClr val="007FBF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677025" y="3667125"/>
              <a:ext cx="533400" cy="1588"/>
            </a:xfrm>
            <a:prstGeom prst="straightConnector1">
              <a:avLst/>
            </a:prstGeom>
            <a:ln w="19050">
              <a:solidFill>
                <a:srgbClr val="007FBF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6657975" y="4924425"/>
              <a:ext cx="533400" cy="1588"/>
            </a:xfrm>
            <a:prstGeom prst="straightConnector1">
              <a:avLst/>
            </a:prstGeom>
            <a:ln w="19050">
              <a:solidFill>
                <a:srgbClr val="007FBF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849328" y="1857375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TEM</a:t>
              </a:r>
              <a:endPara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84708" y="3222170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TM</a:t>
              </a:r>
              <a:r>
                <a:rPr lang="en-US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83347" y="4559176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TE</a:t>
              </a:r>
              <a:r>
                <a:rPr lang="en-US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329543" y="5203371"/>
              <a:ext cx="4506686" cy="1208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90258" y="5606143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(from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Pozar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book)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3" name="Object 5"/>
            <p:cNvGraphicFramePr>
              <a:graphicFrameLocks noChangeAspect="1"/>
            </p:cNvGraphicFramePr>
            <p:nvPr/>
          </p:nvGraphicFramePr>
          <p:xfrm>
            <a:off x="7353651" y="2157395"/>
            <a:ext cx="195262" cy="214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10" name="Equation" r:id="rId4" imgW="126720" imgH="139680" progId="Equation.DSMT4">
                    <p:embed/>
                  </p:oleObj>
                </mc:Choice>
                <mc:Fallback>
                  <p:oleObj name="Equation" r:id="rId4" imgW="126720" imgH="139680" progId="Equation.DSMT4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53651" y="2157395"/>
                          <a:ext cx="195262" cy="214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79" name="Object 3"/>
            <p:cNvGraphicFramePr>
              <a:graphicFrameLocks noChangeAspect="1"/>
            </p:cNvGraphicFramePr>
            <p:nvPr/>
          </p:nvGraphicFramePr>
          <p:xfrm>
            <a:off x="7361422" y="3532221"/>
            <a:ext cx="195263" cy="214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11" name="Equation" r:id="rId6" imgW="126720" imgH="139680" progId="Equation.DSMT4">
                    <p:embed/>
                  </p:oleObj>
                </mc:Choice>
                <mc:Fallback>
                  <p:oleObj name="Equation" r:id="rId6" imgW="126720" imgH="13968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61422" y="3532221"/>
                          <a:ext cx="195263" cy="214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0" name="Object 4"/>
            <p:cNvGraphicFramePr>
              <a:graphicFrameLocks noChangeAspect="1"/>
            </p:cNvGraphicFramePr>
            <p:nvPr/>
          </p:nvGraphicFramePr>
          <p:xfrm>
            <a:off x="7371048" y="4870133"/>
            <a:ext cx="195263" cy="214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12" name="Equation" r:id="rId7" imgW="126720" imgH="139680" progId="Equation.DSMT4">
                    <p:embed/>
                  </p:oleObj>
                </mc:Choice>
                <mc:Fallback>
                  <p:oleObj name="Equation" r:id="rId7" imgW="126720" imgH="13968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71048" y="4870133"/>
                          <a:ext cx="195263" cy="214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1" name="Object 5"/>
            <p:cNvGraphicFramePr>
              <a:graphicFrameLocks noChangeAspect="1"/>
            </p:cNvGraphicFramePr>
            <p:nvPr/>
          </p:nvGraphicFramePr>
          <p:xfrm>
            <a:off x="4502035" y="991300"/>
            <a:ext cx="214312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13" name="Equation" r:id="rId8" imgW="139680" imgH="164880" progId="Equation.DSMT4">
                    <p:embed/>
                  </p:oleObj>
                </mc:Choice>
                <mc:Fallback>
                  <p:oleObj name="Equation" r:id="rId8" imgW="139680" imgH="16488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2035" y="991300"/>
                          <a:ext cx="214312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2" name="Object 6"/>
            <p:cNvGraphicFramePr>
              <a:graphicFrameLocks noChangeAspect="1"/>
            </p:cNvGraphicFramePr>
            <p:nvPr/>
          </p:nvGraphicFramePr>
          <p:xfrm>
            <a:off x="4500244" y="2625892"/>
            <a:ext cx="214313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14" name="Equation" r:id="rId10" imgW="139680" imgH="164880" progId="Equation.DSMT4">
                    <p:embed/>
                  </p:oleObj>
                </mc:Choice>
                <mc:Fallback>
                  <p:oleObj name="Equation" r:id="rId10" imgW="139680" imgH="16488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0244" y="2625892"/>
                          <a:ext cx="214313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3" name="Object 7"/>
            <p:cNvGraphicFramePr>
              <a:graphicFrameLocks noChangeAspect="1"/>
            </p:cNvGraphicFramePr>
            <p:nvPr/>
          </p:nvGraphicFramePr>
          <p:xfrm>
            <a:off x="4471370" y="4088931"/>
            <a:ext cx="214313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15" name="Equation" r:id="rId11" imgW="139680" imgH="164880" progId="Equation.DSMT4">
                    <p:embed/>
                  </p:oleObj>
                </mc:Choice>
                <mc:Fallback>
                  <p:oleObj name="Equation" r:id="rId11" imgW="139680" imgH="16488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1370" y="4088931"/>
                          <a:ext cx="214313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447800" y="81888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Plane Wave Interpretation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B155-4F4C-4439-A865-4D0CBD95F37C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2274888" y="1331355"/>
          <a:ext cx="2944812" cy="2094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6" name="Equation" r:id="rId3" imgW="1892160" imgH="1346040" progId="Equation.DSMT4">
                  <p:embed/>
                </p:oleObj>
              </mc:Choice>
              <mc:Fallback>
                <p:oleObj name="Equation" r:id="rId3" imgW="1892160" imgH="1346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1331355"/>
                        <a:ext cx="2944812" cy="2094469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61975" y="866775"/>
            <a:ext cx="5264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TM</a:t>
            </a:r>
            <a:r>
              <a:rPr lang="en-US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waveguide mode propagating in +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direction: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479425" y="3884613"/>
          <a:ext cx="2816225" cy="186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7" name="Equation" r:id="rId5" imgW="1765080" imgH="1168200" progId="Equation.DSMT4">
                  <p:embed/>
                </p:oleObj>
              </mc:Choice>
              <mc:Fallback>
                <p:oleObj name="Equation" r:id="rId5" imgW="1765080" imgH="1168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3884613"/>
                        <a:ext cx="2816225" cy="1862137"/>
                      </a:xfrm>
                      <a:prstGeom prst="rect">
                        <a:avLst/>
                      </a:prstGeom>
                      <a:solidFill>
                        <a:srgbClr val="F8F8F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6417294" y="1786039"/>
          <a:ext cx="900112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8" name="Equation" r:id="rId7" imgW="520560" imgH="393480" progId="Equation.DSMT4">
                  <p:embed/>
                </p:oleObj>
              </mc:Choice>
              <mc:Fallback>
                <p:oleObj name="Equation" r:id="rId7" imgW="52056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7294" y="1786039"/>
                        <a:ext cx="900112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953125" y="2543175"/>
            <a:ext cx="20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Re-label this as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4824413" y="3722688"/>
          <a:ext cx="3778250" cy="210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9" name="Equation" r:id="rId9" imgW="2438280" imgH="1358640" progId="Equation.DSMT4">
                  <p:embed/>
                </p:oleObj>
              </mc:Choice>
              <mc:Fallback>
                <p:oleObj name="Equation" r:id="rId9" imgW="2438280" imgH="1358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413" y="3722688"/>
                        <a:ext cx="3778250" cy="21034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ight Arrow 32"/>
          <p:cNvSpPr/>
          <p:nvPr/>
        </p:nvSpPr>
        <p:spPr>
          <a:xfrm>
            <a:off x="3810000" y="4676775"/>
            <a:ext cx="409575" cy="266700"/>
          </a:xfrm>
          <a:prstGeom prst="rightArrow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2185988" y="6102350"/>
          <a:ext cx="403225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0" name="Equation" r:id="rId11" imgW="3047760" imgH="419040" progId="Equation.DSMT4">
                  <p:embed/>
                </p:oleObj>
              </mc:Choice>
              <mc:Fallback>
                <p:oleObj name="Equation" r:id="rId11" imgW="3047760" imgH="419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6102350"/>
                        <a:ext cx="403225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091674" y="81888"/>
            <a:ext cx="7243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Plane Wave Interpretation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B155-4F4C-4439-A865-4D0CBD95F37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514876" y="982278"/>
            <a:ext cx="598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TM</a:t>
            </a:r>
            <a:r>
              <a:rPr lang="en-US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waveguide mode is a sum of </a:t>
            </a:r>
            <a:r>
              <a:rPr lang="en-US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plane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waves*: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71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15139"/>
              </p:ext>
            </p:extLst>
          </p:nvPr>
        </p:nvGraphicFramePr>
        <p:xfrm>
          <a:off x="4792428" y="3907708"/>
          <a:ext cx="3778250" cy="210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76" name="Equation" r:id="rId3" imgW="2438280" imgH="1358640" progId="Equation.DSMT4">
                  <p:embed/>
                </p:oleObj>
              </mc:Choice>
              <mc:Fallback>
                <p:oleObj name="Equation" r:id="rId3" imgW="2438280" imgH="1358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428" y="3907708"/>
                        <a:ext cx="3778250" cy="21034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" name="Group 78"/>
          <p:cNvGrpSpPr/>
          <p:nvPr/>
        </p:nvGrpSpPr>
        <p:grpSpPr>
          <a:xfrm>
            <a:off x="1862138" y="1701800"/>
            <a:ext cx="5820524" cy="1708250"/>
            <a:chOff x="1862138" y="1701800"/>
            <a:chExt cx="5820524" cy="1708250"/>
          </a:xfrm>
        </p:grpSpPr>
        <p:graphicFrame>
          <p:nvGraphicFramePr>
            <p:cNvPr id="4813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3404310"/>
                </p:ext>
              </p:extLst>
            </p:nvPr>
          </p:nvGraphicFramePr>
          <p:xfrm>
            <a:off x="6409487" y="2577432"/>
            <a:ext cx="1273175" cy="395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77" name="Equation" r:id="rId5" imgW="736560" imgH="228600" progId="Equation.DSMT4">
                    <p:embed/>
                  </p:oleObj>
                </mc:Choice>
                <mc:Fallback>
                  <p:oleObj name="Equation" r:id="rId5" imgW="736560" imgH="22860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9487" y="2577432"/>
                          <a:ext cx="1273175" cy="395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6" name="Straight Connector 45"/>
            <p:cNvCxnSpPr/>
            <p:nvPr/>
          </p:nvCxnSpPr>
          <p:spPr>
            <a:xfrm>
              <a:off x="3425591" y="2847775"/>
              <a:ext cx="5810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Freeform 48"/>
            <p:cNvSpPr/>
            <p:nvPr/>
          </p:nvSpPr>
          <p:spPr>
            <a:xfrm>
              <a:off x="3446756" y="2626584"/>
              <a:ext cx="80611" cy="221191"/>
            </a:xfrm>
            <a:custGeom>
              <a:avLst/>
              <a:gdLst>
                <a:gd name="connsiteX0" fmla="*/ 0 w 122238"/>
                <a:gd name="connsiteY0" fmla="*/ 0 h 200025"/>
                <a:gd name="connsiteX1" fmla="*/ 104775 w 122238"/>
                <a:gd name="connsiteY1" fmla="*/ 114300 h 200025"/>
                <a:gd name="connsiteX2" fmla="*/ 104775 w 122238"/>
                <a:gd name="connsiteY2" fmla="*/ 161925 h 200025"/>
                <a:gd name="connsiteX3" fmla="*/ 95250 w 122238"/>
                <a:gd name="connsiteY3" fmla="*/ 200025 h 200025"/>
                <a:gd name="connsiteX0" fmla="*/ 0 w 110243"/>
                <a:gd name="connsiteY0" fmla="*/ 0 h 200025"/>
                <a:gd name="connsiteX1" fmla="*/ 62442 w 110243"/>
                <a:gd name="connsiteY1" fmla="*/ 29633 h 200025"/>
                <a:gd name="connsiteX2" fmla="*/ 104775 w 110243"/>
                <a:gd name="connsiteY2" fmla="*/ 161925 h 200025"/>
                <a:gd name="connsiteX3" fmla="*/ 95250 w 110243"/>
                <a:gd name="connsiteY3" fmla="*/ 200025 h 200025"/>
                <a:gd name="connsiteX0" fmla="*/ 0 w 101777"/>
                <a:gd name="connsiteY0" fmla="*/ 0 h 200025"/>
                <a:gd name="connsiteX1" fmla="*/ 62442 w 101777"/>
                <a:gd name="connsiteY1" fmla="*/ 29633 h 200025"/>
                <a:gd name="connsiteX2" fmla="*/ 96309 w 101777"/>
                <a:gd name="connsiteY2" fmla="*/ 115358 h 200025"/>
                <a:gd name="connsiteX3" fmla="*/ 95250 w 101777"/>
                <a:gd name="connsiteY3" fmla="*/ 200025 h 200025"/>
                <a:gd name="connsiteX0" fmla="*/ 0 w 80611"/>
                <a:gd name="connsiteY0" fmla="*/ 0 h 221191"/>
                <a:gd name="connsiteX1" fmla="*/ 41276 w 80611"/>
                <a:gd name="connsiteY1" fmla="*/ 50799 h 221191"/>
                <a:gd name="connsiteX2" fmla="*/ 75143 w 80611"/>
                <a:gd name="connsiteY2" fmla="*/ 136524 h 221191"/>
                <a:gd name="connsiteX3" fmla="*/ 74084 w 80611"/>
                <a:gd name="connsiteY3" fmla="*/ 221191 h 22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11" h="221191">
                  <a:moveTo>
                    <a:pt x="0" y="0"/>
                  </a:moveTo>
                  <a:cubicBezTo>
                    <a:pt x="43656" y="43656"/>
                    <a:pt x="28752" y="28045"/>
                    <a:pt x="41276" y="50799"/>
                  </a:cubicBezTo>
                  <a:cubicBezTo>
                    <a:pt x="53800" y="73553"/>
                    <a:pt x="69675" y="108125"/>
                    <a:pt x="75143" y="136524"/>
                  </a:cubicBezTo>
                  <a:cubicBezTo>
                    <a:pt x="80611" y="164923"/>
                    <a:pt x="78053" y="209284"/>
                    <a:pt x="74084" y="221191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5086751" y="2832535"/>
              <a:ext cx="5810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reeform 50"/>
            <p:cNvSpPr/>
            <p:nvPr/>
          </p:nvSpPr>
          <p:spPr>
            <a:xfrm flipV="1">
              <a:off x="5191736" y="2824704"/>
              <a:ext cx="80611" cy="221191"/>
            </a:xfrm>
            <a:custGeom>
              <a:avLst/>
              <a:gdLst>
                <a:gd name="connsiteX0" fmla="*/ 0 w 122238"/>
                <a:gd name="connsiteY0" fmla="*/ 0 h 200025"/>
                <a:gd name="connsiteX1" fmla="*/ 104775 w 122238"/>
                <a:gd name="connsiteY1" fmla="*/ 114300 h 200025"/>
                <a:gd name="connsiteX2" fmla="*/ 104775 w 122238"/>
                <a:gd name="connsiteY2" fmla="*/ 161925 h 200025"/>
                <a:gd name="connsiteX3" fmla="*/ 95250 w 122238"/>
                <a:gd name="connsiteY3" fmla="*/ 200025 h 200025"/>
                <a:gd name="connsiteX0" fmla="*/ 0 w 110243"/>
                <a:gd name="connsiteY0" fmla="*/ 0 h 200025"/>
                <a:gd name="connsiteX1" fmla="*/ 62442 w 110243"/>
                <a:gd name="connsiteY1" fmla="*/ 29633 h 200025"/>
                <a:gd name="connsiteX2" fmla="*/ 104775 w 110243"/>
                <a:gd name="connsiteY2" fmla="*/ 161925 h 200025"/>
                <a:gd name="connsiteX3" fmla="*/ 95250 w 110243"/>
                <a:gd name="connsiteY3" fmla="*/ 200025 h 200025"/>
                <a:gd name="connsiteX0" fmla="*/ 0 w 101777"/>
                <a:gd name="connsiteY0" fmla="*/ 0 h 200025"/>
                <a:gd name="connsiteX1" fmla="*/ 62442 w 101777"/>
                <a:gd name="connsiteY1" fmla="*/ 29633 h 200025"/>
                <a:gd name="connsiteX2" fmla="*/ 96309 w 101777"/>
                <a:gd name="connsiteY2" fmla="*/ 115358 h 200025"/>
                <a:gd name="connsiteX3" fmla="*/ 95250 w 101777"/>
                <a:gd name="connsiteY3" fmla="*/ 200025 h 200025"/>
                <a:gd name="connsiteX0" fmla="*/ 0 w 80611"/>
                <a:gd name="connsiteY0" fmla="*/ 0 h 221191"/>
                <a:gd name="connsiteX1" fmla="*/ 41276 w 80611"/>
                <a:gd name="connsiteY1" fmla="*/ 50799 h 221191"/>
                <a:gd name="connsiteX2" fmla="*/ 75143 w 80611"/>
                <a:gd name="connsiteY2" fmla="*/ 136524 h 221191"/>
                <a:gd name="connsiteX3" fmla="*/ 74084 w 80611"/>
                <a:gd name="connsiteY3" fmla="*/ 221191 h 22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11" h="221191">
                  <a:moveTo>
                    <a:pt x="0" y="0"/>
                  </a:moveTo>
                  <a:cubicBezTo>
                    <a:pt x="43656" y="43656"/>
                    <a:pt x="28752" y="28045"/>
                    <a:pt x="41276" y="50799"/>
                  </a:cubicBezTo>
                  <a:cubicBezTo>
                    <a:pt x="53800" y="73553"/>
                    <a:pt x="69675" y="108125"/>
                    <a:pt x="75143" y="136524"/>
                  </a:cubicBezTo>
                  <a:cubicBezTo>
                    <a:pt x="80611" y="164923"/>
                    <a:pt x="78053" y="209284"/>
                    <a:pt x="74084" y="221191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892066" y="2304850"/>
              <a:ext cx="4314825" cy="0"/>
            </a:xfrm>
            <a:prstGeom prst="line">
              <a:avLst/>
            </a:prstGeom>
            <a:ln w="571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939691" y="3304975"/>
              <a:ext cx="4314825" cy="0"/>
            </a:xfrm>
            <a:prstGeom prst="line">
              <a:avLst/>
            </a:prstGeom>
            <a:ln w="571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6473591" y="3314500"/>
              <a:ext cx="70485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1939691" y="2085775"/>
              <a:ext cx="0" cy="120967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949341" y="2733475"/>
              <a:ext cx="381000" cy="38100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2720741" y="2447725"/>
              <a:ext cx="311304" cy="369332"/>
              <a:chOff x="7943850" y="1247775"/>
              <a:chExt cx="311304" cy="369332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8020050" y="1362075"/>
                <a:ext cx="171450" cy="171450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943850" y="1247775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ym typeface="Symbol"/>
                  </a:rPr>
                  <a:t></a:t>
                </a:r>
                <a:endParaRPr lang="en-US" b="1" dirty="0"/>
              </a:p>
            </p:txBody>
          </p:sp>
        </p:grpSp>
        <p:sp>
          <p:nvSpPr>
            <p:cNvPr id="34" name="Notched Right Arrow 33"/>
            <p:cNvSpPr/>
            <p:nvPr/>
          </p:nvSpPr>
          <p:spPr>
            <a:xfrm rot="19271344">
              <a:off x="3235090" y="2562026"/>
              <a:ext cx="400050" cy="161925"/>
            </a:xfrm>
            <a:prstGeom prst="notchedRightArrow">
              <a:avLst/>
            </a:prstGeom>
            <a:solidFill>
              <a:srgbClr val="FF33CC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H="1">
              <a:off x="4549541" y="2685850"/>
              <a:ext cx="485775" cy="45720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4940066" y="2390575"/>
              <a:ext cx="311304" cy="369332"/>
              <a:chOff x="7943850" y="1247775"/>
              <a:chExt cx="311304" cy="369332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8020050" y="1362075"/>
                <a:ext cx="171450" cy="171450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943850" y="1247775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ym typeface="Symbol"/>
                  </a:rPr>
                  <a:t></a:t>
                </a:r>
                <a:endParaRPr lang="en-US" b="1" dirty="0"/>
              </a:p>
            </p:txBody>
          </p:sp>
        </p:grpSp>
        <p:sp>
          <p:nvSpPr>
            <p:cNvPr id="42" name="Notched Right Arrow 41"/>
            <p:cNvSpPr/>
            <p:nvPr/>
          </p:nvSpPr>
          <p:spPr>
            <a:xfrm rot="2574635" flipV="1">
              <a:off x="5006742" y="2962078"/>
              <a:ext cx="400050" cy="161925"/>
            </a:xfrm>
            <a:prstGeom prst="notchedRightArrow">
              <a:avLst/>
            </a:prstGeom>
            <a:solidFill>
              <a:srgbClr val="FF33CC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8136" name="Object 8"/>
            <p:cNvGraphicFramePr>
              <a:graphicFrameLocks noChangeAspect="1"/>
            </p:cNvGraphicFramePr>
            <p:nvPr/>
          </p:nvGraphicFramePr>
          <p:xfrm>
            <a:off x="7350125" y="3214788"/>
            <a:ext cx="176213" cy="195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78" name="Equation" r:id="rId7" imgW="114120" imgH="126720" progId="Equation.DSMT4">
                    <p:embed/>
                  </p:oleObj>
                </mc:Choice>
                <mc:Fallback>
                  <p:oleObj name="Equation" r:id="rId7" imgW="114120" imgH="12672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50125" y="3214788"/>
                          <a:ext cx="176213" cy="195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37" name="Object 9"/>
            <p:cNvGraphicFramePr>
              <a:graphicFrameLocks noChangeAspect="1"/>
            </p:cNvGraphicFramePr>
            <p:nvPr/>
          </p:nvGraphicFramePr>
          <p:xfrm>
            <a:off x="1862138" y="1701800"/>
            <a:ext cx="2159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79" name="Equation" r:id="rId9" imgW="139680" imgH="164880" progId="Equation.DSMT4">
                    <p:embed/>
                  </p:oleObj>
                </mc:Choice>
                <mc:Fallback>
                  <p:oleObj name="Equation" r:id="rId9" imgW="139680" imgH="16488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2138" y="1701800"/>
                          <a:ext cx="215900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38" name="Object 10"/>
            <p:cNvGraphicFramePr>
              <a:graphicFrameLocks noChangeAspect="1"/>
            </p:cNvGraphicFramePr>
            <p:nvPr/>
          </p:nvGraphicFramePr>
          <p:xfrm>
            <a:off x="5442919" y="2884638"/>
            <a:ext cx="215900" cy="274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80" name="Equation" r:id="rId11" imgW="139680" imgH="177480" progId="Equation.DSMT4">
                    <p:embed/>
                  </p:oleObj>
                </mc:Choice>
                <mc:Fallback>
                  <p:oleObj name="Equation" r:id="rId11" imgW="139680" imgH="17748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2919" y="2884638"/>
                          <a:ext cx="215900" cy="274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39" name="Object 11"/>
            <p:cNvGraphicFramePr>
              <a:graphicFrameLocks noChangeAspect="1"/>
            </p:cNvGraphicFramePr>
            <p:nvPr/>
          </p:nvGraphicFramePr>
          <p:xfrm>
            <a:off x="3709386" y="2488248"/>
            <a:ext cx="215900" cy="274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81" name="Equation" r:id="rId13" imgW="139680" imgH="177480" progId="Equation.DSMT4">
                    <p:embed/>
                  </p:oleObj>
                </mc:Choice>
                <mc:Fallback>
                  <p:oleObj name="Equation" r:id="rId13" imgW="139680" imgH="17748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9386" y="2488248"/>
                          <a:ext cx="215900" cy="274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40" name="Object 12"/>
            <p:cNvGraphicFramePr>
              <a:graphicFrameLocks noChangeAspect="1"/>
            </p:cNvGraphicFramePr>
            <p:nvPr/>
          </p:nvGraphicFramePr>
          <p:xfrm>
            <a:off x="2862464" y="2911860"/>
            <a:ext cx="236537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82" name="Equation" r:id="rId14" imgW="152280" imgH="190440" progId="Equation.DSMT4">
                    <p:embed/>
                  </p:oleObj>
                </mc:Choice>
                <mc:Fallback>
                  <p:oleObj name="Equation" r:id="rId14" imgW="152280" imgH="19044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2464" y="2911860"/>
                          <a:ext cx="236537" cy="293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41" name="Object 13"/>
            <p:cNvGraphicFramePr>
              <a:graphicFrameLocks noChangeAspect="1"/>
            </p:cNvGraphicFramePr>
            <p:nvPr/>
          </p:nvGraphicFramePr>
          <p:xfrm>
            <a:off x="4468078" y="2630738"/>
            <a:ext cx="236537" cy="293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83" name="Equation" r:id="rId16" imgW="152280" imgH="190440" progId="Equation.DSMT4">
                    <p:embed/>
                  </p:oleObj>
                </mc:Choice>
                <mc:Fallback>
                  <p:oleObj name="Equation" r:id="rId16" imgW="152280" imgH="19044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8078" y="2630738"/>
                          <a:ext cx="236537" cy="293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42" name="Object 14"/>
            <p:cNvGraphicFramePr>
              <a:graphicFrameLocks noChangeAspect="1"/>
            </p:cNvGraphicFramePr>
            <p:nvPr/>
          </p:nvGraphicFramePr>
          <p:xfrm>
            <a:off x="2466574" y="2389823"/>
            <a:ext cx="276225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84" name="Equation" r:id="rId17" imgW="177480" imgH="190440" progId="Equation.DSMT4">
                    <p:embed/>
                  </p:oleObj>
                </mc:Choice>
                <mc:Fallback>
                  <p:oleObj name="Equation" r:id="rId17" imgW="177480" imgH="19044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6574" y="2389823"/>
                          <a:ext cx="276225" cy="293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43" name="Object 15"/>
            <p:cNvGraphicFramePr>
              <a:graphicFrameLocks noChangeAspect="1"/>
            </p:cNvGraphicFramePr>
            <p:nvPr/>
          </p:nvGraphicFramePr>
          <p:xfrm>
            <a:off x="5295198" y="2387584"/>
            <a:ext cx="276225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85" name="Equation" r:id="rId19" imgW="177480" imgH="190440" progId="Equation.DSMT4">
                    <p:embed/>
                  </p:oleObj>
                </mc:Choice>
                <mc:Fallback>
                  <p:oleObj name="Equation" r:id="rId19" imgW="177480" imgH="19044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5198" y="2387584"/>
                          <a:ext cx="276225" cy="293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44" name="Object 16"/>
            <p:cNvGraphicFramePr>
              <a:graphicFrameLocks noChangeAspect="1"/>
            </p:cNvGraphicFramePr>
            <p:nvPr/>
          </p:nvGraphicFramePr>
          <p:xfrm>
            <a:off x="3936626" y="1738263"/>
            <a:ext cx="625743" cy="4466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86" name="Equation" r:id="rId20" imgW="317160" imgH="228600" progId="Equation.DSMT4">
                    <p:embed/>
                  </p:oleObj>
                </mc:Choice>
                <mc:Fallback>
                  <p:oleObj name="Equation" r:id="rId20" imgW="317160" imgH="22860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626" y="1738263"/>
                          <a:ext cx="625743" cy="4466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" name="TextBox 77"/>
            <p:cNvSpPr txBox="1"/>
            <p:nvPr/>
          </p:nvSpPr>
          <p:spPr>
            <a:xfrm>
              <a:off x="5505450" y="1724025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Side view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1" name="Picture 27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62021" y="3762175"/>
            <a:ext cx="3463265" cy="225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274287" y="6293964"/>
            <a:ext cx="6541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*We can also think of one a single plane wave bouncing up and down.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B155-4F4C-4439-A865-4D0CBD95F37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440749" y="1021155"/>
            <a:ext cx="5972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US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waveguide mode is a sum of two plane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waves*: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71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012243"/>
              </p:ext>
            </p:extLst>
          </p:nvPr>
        </p:nvGraphicFramePr>
        <p:xfrm>
          <a:off x="4282825" y="3944249"/>
          <a:ext cx="3907949" cy="2040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02" name="Equation" r:id="rId3" imgW="2603160" imgH="1358640" progId="Equation.DSMT4">
                  <p:embed/>
                </p:oleObj>
              </mc:Choice>
              <mc:Fallback>
                <p:oleObj name="Equation" r:id="rId3" imgW="2603160" imgH="1358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2825" y="3944249"/>
                        <a:ext cx="3907949" cy="204076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1091674" y="81888"/>
            <a:ext cx="7243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Plane Wave Interpretation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2150888" y="1721050"/>
            <a:ext cx="5693075" cy="1717875"/>
            <a:chOff x="2150888" y="1721050"/>
            <a:chExt cx="5693075" cy="1717875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2219325" y="2324100"/>
              <a:ext cx="4314825" cy="0"/>
            </a:xfrm>
            <a:prstGeom prst="line">
              <a:avLst/>
            </a:prstGeom>
            <a:ln w="571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266950" y="3324225"/>
              <a:ext cx="4314825" cy="0"/>
            </a:xfrm>
            <a:prstGeom prst="line">
              <a:avLst/>
            </a:prstGeom>
            <a:ln w="571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6800850" y="3333750"/>
              <a:ext cx="70485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2266950" y="2105025"/>
              <a:ext cx="0" cy="120967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3009900" y="2533650"/>
              <a:ext cx="381000" cy="381000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3362325" y="2857500"/>
              <a:ext cx="311304" cy="369332"/>
              <a:chOff x="3362325" y="2857500"/>
              <a:chExt cx="311304" cy="369332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3438525" y="2971800"/>
                <a:ext cx="171450" cy="171450"/>
              </a:xfrm>
              <a:prstGeom prst="ellipse">
                <a:avLst/>
              </a:prstGeom>
              <a:solidFill>
                <a:srgbClr val="FFBBAB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362325" y="2857500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ym typeface="Symbol"/>
                  </a:rPr>
                  <a:t></a:t>
                </a:r>
                <a:endParaRPr lang="en-US" b="1" dirty="0"/>
              </a:p>
            </p:txBody>
          </p:sp>
        </p:grpSp>
        <p:cxnSp>
          <p:nvCxnSpPr>
            <p:cNvPr id="35" name="Straight Arrow Connector 34"/>
            <p:cNvCxnSpPr/>
            <p:nvPr/>
          </p:nvCxnSpPr>
          <p:spPr>
            <a:xfrm flipV="1">
              <a:off x="5057775" y="2466975"/>
              <a:ext cx="485775" cy="457200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>
              <a:off x="4772025" y="2828925"/>
              <a:ext cx="311304" cy="369332"/>
              <a:chOff x="3362325" y="2857500"/>
              <a:chExt cx="311304" cy="369332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3438525" y="2971800"/>
                <a:ext cx="171450" cy="171450"/>
              </a:xfrm>
              <a:prstGeom prst="ellipse">
                <a:avLst/>
              </a:prstGeom>
              <a:solidFill>
                <a:srgbClr val="FFBBAB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362325" y="2857500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ym typeface="Symbol"/>
                  </a:rPr>
                  <a:t></a:t>
                </a:r>
                <a:endParaRPr lang="en-US" b="1" dirty="0"/>
              </a:p>
            </p:txBody>
          </p:sp>
        </p:grpSp>
        <p:cxnSp>
          <p:nvCxnSpPr>
            <p:cNvPr id="47" name="Straight Connector 46"/>
            <p:cNvCxnSpPr/>
            <p:nvPr/>
          </p:nvCxnSpPr>
          <p:spPr>
            <a:xfrm>
              <a:off x="3425591" y="2818900"/>
              <a:ext cx="5810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483794" y="2740294"/>
              <a:ext cx="5810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 49"/>
            <p:cNvSpPr/>
            <p:nvPr/>
          </p:nvSpPr>
          <p:spPr>
            <a:xfrm>
              <a:off x="3581506" y="2597709"/>
              <a:ext cx="80611" cy="221191"/>
            </a:xfrm>
            <a:custGeom>
              <a:avLst/>
              <a:gdLst>
                <a:gd name="connsiteX0" fmla="*/ 0 w 122238"/>
                <a:gd name="connsiteY0" fmla="*/ 0 h 200025"/>
                <a:gd name="connsiteX1" fmla="*/ 104775 w 122238"/>
                <a:gd name="connsiteY1" fmla="*/ 114300 h 200025"/>
                <a:gd name="connsiteX2" fmla="*/ 104775 w 122238"/>
                <a:gd name="connsiteY2" fmla="*/ 161925 h 200025"/>
                <a:gd name="connsiteX3" fmla="*/ 95250 w 122238"/>
                <a:gd name="connsiteY3" fmla="*/ 200025 h 200025"/>
                <a:gd name="connsiteX0" fmla="*/ 0 w 110243"/>
                <a:gd name="connsiteY0" fmla="*/ 0 h 200025"/>
                <a:gd name="connsiteX1" fmla="*/ 62442 w 110243"/>
                <a:gd name="connsiteY1" fmla="*/ 29633 h 200025"/>
                <a:gd name="connsiteX2" fmla="*/ 104775 w 110243"/>
                <a:gd name="connsiteY2" fmla="*/ 161925 h 200025"/>
                <a:gd name="connsiteX3" fmla="*/ 95250 w 110243"/>
                <a:gd name="connsiteY3" fmla="*/ 200025 h 200025"/>
                <a:gd name="connsiteX0" fmla="*/ 0 w 101777"/>
                <a:gd name="connsiteY0" fmla="*/ 0 h 200025"/>
                <a:gd name="connsiteX1" fmla="*/ 62442 w 101777"/>
                <a:gd name="connsiteY1" fmla="*/ 29633 h 200025"/>
                <a:gd name="connsiteX2" fmla="*/ 96309 w 101777"/>
                <a:gd name="connsiteY2" fmla="*/ 115358 h 200025"/>
                <a:gd name="connsiteX3" fmla="*/ 95250 w 101777"/>
                <a:gd name="connsiteY3" fmla="*/ 200025 h 200025"/>
                <a:gd name="connsiteX0" fmla="*/ 0 w 80611"/>
                <a:gd name="connsiteY0" fmla="*/ 0 h 221191"/>
                <a:gd name="connsiteX1" fmla="*/ 41276 w 80611"/>
                <a:gd name="connsiteY1" fmla="*/ 50799 h 221191"/>
                <a:gd name="connsiteX2" fmla="*/ 75143 w 80611"/>
                <a:gd name="connsiteY2" fmla="*/ 136524 h 221191"/>
                <a:gd name="connsiteX3" fmla="*/ 74084 w 80611"/>
                <a:gd name="connsiteY3" fmla="*/ 221191 h 22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11" h="221191">
                  <a:moveTo>
                    <a:pt x="0" y="0"/>
                  </a:moveTo>
                  <a:cubicBezTo>
                    <a:pt x="43656" y="43656"/>
                    <a:pt x="28752" y="28045"/>
                    <a:pt x="41276" y="50799"/>
                  </a:cubicBezTo>
                  <a:cubicBezTo>
                    <a:pt x="53800" y="73553"/>
                    <a:pt x="69675" y="108125"/>
                    <a:pt x="75143" y="136524"/>
                  </a:cubicBezTo>
                  <a:cubicBezTo>
                    <a:pt x="80611" y="164923"/>
                    <a:pt x="78053" y="209284"/>
                    <a:pt x="74084" y="221191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Notched Right Arrow 33"/>
            <p:cNvSpPr/>
            <p:nvPr/>
          </p:nvSpPr>
          <p:spPr>
            <a:xfrm rot="19271344">
              <a:off x="3381373" y="2486026"/>
              <a:ext cx="400050" cy="161925"/>
            </a:xfrm>
            <a:prstGeom prst="notchedRightArrow">
              <a:avLst/>
            </a:prstGeom>
            <a:solidFill>
              <a:srgbClr val="FF33CC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 flipV="1">
              <a:off x="5533830" y="2740483"/>
              <a:ext cx="80611" cy="221191"/>
            </a:xfrm>
            <a:custGeom>
              <a:avLst/>
              <a:gdLst>
                <a:gd name="connsiteX0" fmla="*/ 0 w 122238"/>
                <a:gd name="connsiteY0" fmla="*/ 0 h 200025"/>
                <a:gd name="connsiteX1" fmla="*/ 104775 w 122238"/>
                <a:gd name="connsiteY1" fmla="*/ 114300 h 200025"/>
                <a:gd name="connsiteX2" fmla="*/ 104775 w 122238"/>
                <a:gd name="connsiteY2" fmla="*/ 161925 h 200025"/>
                <a:gd name="connsiteX3" fmla="*/ 95250 w 122238"/>
                <a:gd name="connsiteY3" fmla="*/ 200025 h 200025"/>
                <a:gd name="connsiteX0" fmla="*/ 0 w 110243"/>
                <a:gd name="connsiteY0" fmla="*/ 0 h 200025"/>
                <a:gd name="connsiteX1" fmla="*/ 62442 w 110243"/>
                <a:gd name="connsiteY1" fmla="*/ 29633 h 200025"/>
                <a:gd name="connsiteX2" fmla="*/ 104775 w 110243"/>
                <a:gd name="connsiteY2" fmla="*/ 161925 h 200025"/>
                <a:gd name="connsiteX3" fmla="*/ 95250 w 110243"/>
                <a:gd name="connsiteY3" fmla="*/ 200025 h 200025"/>
                <a:gd name="connsiteX0" fmla="*/ 0 w 101777"/>
                <a:gd name="connsiteY0" fmla="*/ 0 h 200025"/>
                <a:gd name="connsiteX1" fmla="*/ 62442 w 101777"/>
                <a:gd name="connsiteY1" fmla="*/ 29633 h 200025"/>
                <a:gd name="connsiteX2" fmla="*/ 96309 w 101777"/>
                <a:gd name="connsiteY2" fmla="*/ 115358 h 200025"/>
                <a:gd name="connsiteX3" fmla="*/ 95250 w 101777"/>
                <a:gd name="connsiteY3" fmla="*/ 200025 h 200025"/>
                <a:gd name="connsiteX0" fmla="*/ 0 w 80611"/>
                <a:gd name="connsiteY0" fmla="*/ 0 h 221191"/>
                <a:gd name="connsiteX1" fmla="*/ 41276 w 80611"/>
                <a:gd name="connsiteY1" fmla="*/ 50799 h 221191"/>
                <a:gd name="connsiteX2" fmla="*/ 75143 w 80611"/>
                <a:gd name="connsiteY2" fmla="*/ 136524 h 221191"/>
                <a:gd name="connsiteX3" fmla="*/ 74084 w 80611"/>
                <a:gd name="connsiteY3" fmla="*/ 221191 h 22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11" h="221191">
                  <a:moveTo>
                    <a:pt x="0" y="0"/>
                  </a:moveTo>
                  <a:cubicBezTo>
                    <a:pt x="43656" y="43656"/>
                    <a:pt x="28752" y="28045"/>
                    <a:pt x="41276" y="50799"/>
                  </a:cubicBezTo>
                  <a:cubicBezTo>
                    <a:pt x="53800" y="73553"/>
                    <a:pt x="69675" y="108125"/>
                    <a:pt x="75143" y="136524"/>
                  </a:cubicBezTo>
                  <a:cubicBezTo>
                    <a:pt x="80611" y="164923"/>
                    <a:pt x="78053" y="209284"/>
                    <a:pt x="74084" y="221191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Notched Right Arrow 41"/>
            <p:cNvSpPr/>
            <p:nvPr/>
          </p:nvSpPr>
          <p:spPr>
            <a:xfrm rot="2574635" flipV="1">
              <a:off x="5334001" y="2914653"/>
              <a:ext cx="400050" cy="161925"/>
            </a:xfrm>
            <a:prstGeom prst="notchedRightArrow">
              <a:avLst/>
            </a:prstGeom>
            <a:solidFill>
              <a:srgbClr val="FF33CC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2" name="Object 7"/>
            <p:cNvGraphicFramePr>
              <a:graphicFrameLocks noChangeAspect="1"/>
            </p:cNvGraphicFramePr>
            <p:nvPr/>
          </p:nvGraphicFramePr>
          <p:xfrm>
            <a:off x="6337935" y="2596565"/>
            <a:ext cx="1273175" cy="395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403" name="Equation" r:id="rId5" imgW="736560" imgH="228600" progId="Equation.DSMT4">
                    <p:embed/>
                  </p:oleObj>
                </mc:Choice>
                <mc:Fallback>
                  <p:oleObj name="Equation" r:id="rId5" imgW="736560" imgH="22860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7935" y="2596565"/>
                          <a:ext cx="1273175" cy="395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Object 8"/>
            <p:cNvGraphicFramePr>
              <a:graphicFrameLocks noChangeAspect="1"/>
            </p:cNvGraphicFramePr>
            <p:nvPr/>
          </p:nvGraphicFramePr>
          <p:xfrm>
            <a:off x="7667750" y="3243663"/>
            <a:ext cx="176213" cy="195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404" name="Equation" r:id="rId7" imgW="114120" imgH="126720" progId="Equation.DSMT4">
                    <p:embed/>
                  </p:oleObj>
                </mc:Choice>
                <mc:Fallback>
                  <p:oleObj name="Equation" r:id="rId7" imgW="114120" imgH="12672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67750" y="3243663"/>
                          <a:ext cx="176213" cy="195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Object 9"/>
            <p:cNvGraphicFramePr>
              <a:graphicFrameLocks noChangeAspect="1"/>
            </p:cNvGraphicFramePr>
            <p:nvPr/>
          </p:nvGraphicFramePr>
          <p:xfrm>
            <a:off x="2150888" y="1721050"/>
            <a:ext cx="2159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405" name="Equation" r:id="rId9" imgW="139680" imgH="164880" progId="Equation.DSMT4">
                    <p:embed/>
                  </p:oleObj>
                </mc:Choice>
                <mc:Fallback>
                  <p:oleObj name="Equation" r:id="rId9" imgW="139680" imgH="16488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0888" y="1721050"/>
                          <a:ext cx="215900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Object 16"/>
            <p:cNvGraphicFramePr>
              <a:graphicFrameLocks noChangeAspect="1"/>
            </p:cNvGraphicFramePr>
            <p:nvPr/>
          </p:nvGraphicFramePr>
          <p:xfrm>
            <a:off x="4264927" y="1724455"/>
            <a:ext cx="557329" cy="4310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406" name="Equation" r:id="rId11" imgW="291960" imgH="228600" progId="Equation.DSMT4">
                    <p:embed/>
                  </p:oleObj>
                </mc:Choice>
                <mc:Fallback>
                  <p:oleObj name="Equation" r:id="rId11" imgW="291960" imgH="22860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4927" y="1724455"/>
                          <a:ext cx="557329" cy="4310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14"/>
            <p:cNvGraphicFramePr>
              <a:graphicFrameLocks noChangeAspect="1"/>
            </p:cNvGraphicFramePr>
            <p:nvPr/>
          </p:nvGraphicFramePr>
          <p:xfrm>
            <a:off x="3053715" y="2909587"/>
            <a:ext cx="276225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407" name="Equation" r:id="rId13" imgW="177480" imgH="190440" progId="Equation.DSMT4">
                    <p:embed/>
                  </p:oleObj>
                </mc:Choice>
                <mc:Fallback>
                  <p:oleObj name="Equation" r:id="rId13" imgW="177480" imgH="19044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3715" y="2909587"/>
                          <a:ext cx="276225" cy="293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14"/>
            <p:cNvGraphicFramePr>
              <a:graphicFrameLocks noChangeAspect="1"/>
            </p:cNvGraphicFramePr>
            <p:nvPr/>
          </p:nvGraphicFramePr>
          <p:xfrm>
            <a:off x="4921016" y="2428324"/>
            <a:ext cx="276225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408" name="Equation" r:id="rId15" imgW="177480" imgH="190440" progId="Equation.DSMT4">
                    <p:embed/>
                  </p:oleObj>
                </mc:Choice>
                <mc:Fallback>
                  <p:oleObj name="Equation" r:id="rId15" imgW="177480" imgH="19044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1016" y="2428324"/>
                          <a:ext cx="276225" cy="293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12"/>
            <p:cNvGraphicFramePr>
              <a:graphicFrameLocks noChangeAspect="1"/>
            </p:cNvGraphicFramePr>
            <p:nvPr/>
          </p:nvGraphicFramePr>
          <p:xfrm>
            <a:off x="3699862" y="2863734"/>
            <a:ext cx="236537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409" name="Equation" r:id="rId16" imgW="152280" imgH="190440" progId="Equation.DSMT4">
                    <p:embed/>
                  </p:oleObj>
                </mc:Choice>
                <mc:Fallback>
                  <p:oleObj name="Equation" r:id="rId16" imgW="152280" imgH="19044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9862" y="2863734"/>
                          <a:ext cx="236537" cy="293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12"/>
            <p:cNvGraphicFramePr>
              <a:graphicFrameLocks noChangeAspect="1"/>
            </p:cNvGraphicFramePr>
            <p:nvPr/>
          </p:nvGraphicFramePr>
          <p:xfrm>
            <a:off x="4498759" y="2680854"/>
            <a:ext cx="236537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410" name="Equation" r:id="rId18" imgW="152280" imgH="190440" progId="Equation.DSMT4">
                    <p:embed/>
                  </p:oleObj>
                </mc:Choice>
                <mc:Fallback>
                  <p:oleObj name="Equation" r:id="rId18" imgW="152280" imgH="19044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8759" y="2680854"/>
                          <a:ext cx="236537" cy="293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10"/>
            <p:cNvGraphicFramePr>
              <a:graphicFrameLocks noChangeAspect="1"/>
            </p:cNvGraphicFramePr>
            <p:nvPr/>
          </p:nvGraphicFramePr>
          <p:xfrm>
            <a:off x="5808679" y="2807636"/>
            <a:ext cx="215900" cy="274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411" name="Equation" r:id="rId19" imgW="139680" imgH="177480" progId="Equation.DSMT4">
                    <p:embed/>
                  </p:oleObj>
                </mc:Choice>
                <mc:Fallback>
                  <p:oleObj name="Equation" r:id="rId19" imgW="139680" imgH="17748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08679" y="2807636"/>
                          <a:ext cx="215900" cy="274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" name="Object 10"/>
            <p:cNvGraphicFramePr>
              <a:graphicFrameLocks noChangeAspect="1"/>
            </p:cNvGraphicFramePr>
            <p:nvPr/>
          </p:nvGraphicFramePr>
          <p:xfrm>
            <a:off x="3816249" y="2480377"/>
            <a:ext cx="215900" cy="274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412" name="Equation" r:id="rId21" imgW="139680" imgH="177480" progId="Equation.DSMT4">
                    <p:embed/>
                  </p:oleObj>
                </mc:Choice>
                <mc:Fallback>
                  <p:oleObj name="Equation" r:id="rId21" imgW="139680" imgH="17748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6249" y="2480377"/>
                          <a:ext cx="215900" cy="274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6" name="TextBox 85"/>
            <p:cNvSpPr txBox="1"/>
            <p:nvPr/>
          </p:nvSpPr>
          <p:spPr>
            <a:xfrm>
              <a:off x="5505450" y="1724025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Side view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9179" name="Picture 27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52984" y="3755139"/>
            <a:ext cx="3463265" cy="225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1274287" y="6293964"/>
            <a:ext cx="6541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*We can also think of one a single plane wave bouncing up and down.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61260"/>
            <a:ext cx="8846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Conductor Attenuation on Parallel Plates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378011" y="1226251"/>
          <a:ext cx="2746375" cy="226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03" name="Equation" r:id="rId3" imgW="1968480" imgH="1549080" progId="Equation.DSMT4">
                  <p:embed/>
                </p:oleObj>
              </mc:Choice>
              <mc:Fallback>
                <p:oleObj name="Equation" r:id="rId3" imgW="1968480" imgH="1549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011" y="1226251"/>
                        <a:ext cx="2746375" cy="226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957007"/>
              </p:ext>
            </p:extLst>
          </p:nvPr>
        </p:nvGraphicFramePr>
        <p:xfrm>
          <a:off x="6348741" y="3743227"/>
          <a:ext cx="1758441" cy="1327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04" name="Equation" r:id="rId5" imgW="1917360" imgH="1625400" progId="Equation.DSMT4">
                  <p:embed/>
                </p:oleObj>
              </mc:Choice>
              <mc:Fallback>
                <p:oleObj name="Equation" r:id="rId5" imgW="1917360" imgH="1625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8741" y="3743227"/>
                        <a:ext cx="1758441" cy="1327291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2660651" y="3890963"/>
          <a:ext cx="1949450" cy="119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05" name="Equation" r:id="rId7" imgW="1917360" imgH="1346040" progId="Equation.DSMT4">
                  <p:embed/>
                </p:oleObj>
              </mc:Choice>
              <mc:Fallback>
                <p:oleObj name="Equation" r:id="rId7" imgW="1917360" imgH="1346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651" y="3890963"/>
                        <a:ext cx="1949450" cy="1192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2501900" y="5886450"/>
          <a:ext cx="32004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06" name="Equation" r:id="rId9" imgW="3085920" imgH="787320" progId="Equation.DSMT4">
                  <p:embed/>
                </p:oleObj>
              </mc:Choice>
              <mc:Fallback>
                <p:oleObj name="Equation" r:id="rId9" imgW="3085920" imgH="7873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0" y="5886450"/>
                        <a:ext cx="320040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09290" y="3913006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On the top plate: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4429" y="5500502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On the bottom plate: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51841" y="1702297"/>
            <a:ext cx="2021305" cy="95410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Assume no dielectric loss for the calculation of conductor attenuation.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78192" y="914199"/>
            <a:ext cx="168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 Mode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633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177033"/>
              </p:ext>
            </p:extLst>
          </p:nvPr>
        </p:nvGraphicFramePr>
        <p:xfrm>
          <a:off x="3739581" y="2776520"/>
          <a:ext cx="122773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07" name="Equation" r:id="rId11" imgW="1320480" imgH="342720" progId="Equation.DSMT4">
                  <p:embed/>
                </p:oleObj>
              </mc:Choice>
              <mc:Fallback>
                <p:oleObj name="Equation" r:id="rId11" imgW="1320480" imgH="34272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9581" y="2776520"/>
                        <a:ext cx="1227735" cy="3079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192112"/>
              </p:ext>
            </p:extLst>
          </p:nvPr>
        </p:nvGraphicFramePr>
        <p:xfrm>
          <a:off x="6580261" y="5431063"/>
          <a:ext cx="1295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08" name="Equation" r:id="rId13" imgW="1295280" imgH="812520" progId="Equation.DSMT4">
                  <p:embed/>
                </p:oleObj>
              </mc:Choice>
              <mc:Fallback>
                <p:oleObj name="Equation" r:id="rId13" imgW="129528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580261" y="5431063"/>
                        <a:ext cx="1295400" cy="8128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021324" y="1039026"/>
            <a:ext cx="3968750" cy="2582482"/>
            <a:chOff x="5021324" y="1039026"/>
            <a:chExt cx="3968750" cy="2582482"/>
          </a:xfrm>
        </p:grpSpPr>
        <p:sp>
          <p:nvSpPr>
            <p:cNvPr id="67" name="AutoShape 6"/>
            <p:cNvSpPr>
              <a:spLocks noChangeAspect="1" noChangeArrowheads="1" noTextEdit="1"/>
            </p:cNvSpPr>
            <p:nvPr/>
          </p:nvSpPr>
          <p:spPr bwMode="auto">
            <a:xfrm>
              <a:off x="5021324" y="1039026"/>
              <a:ext cx="3968750" cy="2582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>
              <a:off x="5925786" y="3016333"/>
              <a:ext cx="257694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Freeform 8"/>
            <p:cNvSpPr>
              <a:spLocks/>
            </p:cNvSpPr>
            <p:nvPr/>
          </p:nvSpPr>
          <p:spPr bwMode="auto">
            <a:xfrm>
              <a:off x="5903114" y="1438696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0"/>
            <p:cNvSpPr>
              <a:spLocks/>
            </p:cNvSpPr>
            <p:nvPr/>
          </p:nvSpPr>
          <p:spPr bwMode="auto">
            <a:xfrm>
              <a:off x="7957361" y="1438696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1"/>
            <p:cNvSpPr>
              <a:spLocks/>
            </p:cNvSpPr>
            <p:nvPr/>
          </p:nvSpPr>
          <p:spPr bwMode="auto">
            <a:xfrm>
              <a:off x="7957361" y="1438696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noFill/>
            <a:ln w="0" cap="rnd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12"/>
            <p:cNvSpPr>
              <a:spLocks noChangeArrowheads="1"/>
            </p:cNvSpPr>
            <p:nvPr/>
          </p:nvSpPr>
          <p:spPr bwMode="auto">
            <a:xfrm>
              <a:off x="5928268" y="2173753"/>
              <a:ext cx="2045863" cy="3353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5903114" y="2162574"/>
              <a:ext cx="783967" cy="862225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3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3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6"/>
            <p:cNvSpPr>
              <a:spLocks/>
            </p:cNvSpPr>
            <p:nvPr/>
          </p:nvSpPr>
          <p:spPr bwMode="auto">
            <a:xfrm>
              <a:off x="7957361" y="2256203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3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3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18"/>
            <p:cNvSpPr>
              <a:spLocks noChangeArrowheads="1"/>
            </p:cNvSpPr>
            <p:nvPr/>
          </p:nvSpPr>
          <p:spPr bwMode="auto">
            <a:xfrm>
              <a:off x="5919883" y="2992657"/>
              <a:ext cx="2045863" cy="4052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28"/>
            <p:cNvSpPr>
              <a:spLocks noChangeArrowheads="1"/>
            </p:cNvSpPr>
            <p:nvPr/>
          </p:nvSpPr>
          <p:spPr bwMode="auto">
            <a:xfrm>
              <a:off x="5919883" y="3083491"/>
              <a:ext cx="8385" cy="206822"/>
            </a:xfrm>
            <a:prstGeom prst="rect">
              <a:avLst/>
            </a:prstGeom>
            <a:solidFill>
              <a:srgbClr val="4A7E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29"/>
            <p:cNvSpPr>
              <a:spLocks noChangeArrowheads="1"/>
            </p:cNvSpPr>
            <p:nvPr/>
          </p:nvSpPr>
          <p:spPr bwMode="auto">
            <a:xfrm>
              <a:off x="5919883" y="3083491"/>
              <a:ext cx="8385" cy="206822"/>
            </a:xfrm>
            <a:prstGeom prst="rect">
              <a:avLst/>
            </a:prstGeom>
            <a:noFill/>
            <a:ln w="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30"/>
            <p:cNvSpPr>
              <a:spLocks noChangeArrowheads="1"/>
            </p:cNvSpPr>
            <p:nvPr/>
          </p:nvSpPr>
          <p:spPr bwMode="auto">
            <a:xfrm>
              <a:off x="7965746" y="3083491"/>
              <a:ext cx="8385" cy="206822"/>
            </a:xfrm>
            <a:prstGeom prst="rect">
              <a:avLst/>
            </a:prstGeom>
            <a:solidFill>
              <a:srgbClr val="4A7E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31"/>
            <p:cNvSpPr>
              <a:spLocks noChangeArrowheads="1"/>
            </p:cNvSpPr>
            <p:nvPr/>
          </p:nvSpPr>
          <p:spPr bwMode="auto">
            <a:xfrm>
              <a:off x="7965746" y="3083491"/>
              <a:ext cx="8385" cy="206822"/>
            </a:xfrm>
            <a:prstGeom prst="rect">
              <a:avLst/>
            </a:prstGeom>
            <a:noFill/>
            <a:ln w="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38"/>
            <p:cNvSpPr>
              <a:spLocks noChangeShapeType="1"/>
            </p:cNvSpPr>
            <p:nvPr/>
          </p:nvSpPr>
          <p:spPr bwMode="auto">
            <a:xfrm>
              <a:off x="5788523" y="3033183"/>
              <a:ext cx="187258" cy="1398"/>
            </a:xfrm>
            <a:prstGeom prst="line">
              <a:avLst/>
            </a:prstGeom>
            <a:noFill/>
            <a:ln w="269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>
              <a:off x="5965998" y="3202274"/>
              <a:ext cx="198717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5840228" y="2212881"/>
              <a:ext cx="0" cy="78816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H="1">
              <a:off x="5630611" y="2808194"/>
              <a:ext cx="477927" cy="51985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7175659"/>
                </p:ext>
              </p:extLst>
            </p:nvPr>
          </p:nvGraphicFramePr>
          <p:xfrm>
            <a:off x="8643849" y="2911060"/>
            <a:ext cx="222250" cy="255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609" name="Equation" r:id="rId15" imgW="126720" imgH="139680" progId="Equation.DSMT4">
                    <p:embed/>
                  </p:oleObj>
                </mc:Choice>
                <mc:Fallback>
                  <p:oleObj name="Equation" r:id="rId15" imgW="126720" imgH="13968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3849" y="2911060"/>
                          <a:ext cx="222250" cy="255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7232769"/>
                </p:ext>
              </p:extLst>
            </p:nvPr>
          </p:nvGraphicFramePr>
          <p:xfrm>
            <a:off x="5322799" y="3344347"/>
            <a:ext cx="200025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610" name="Equation" r:id="rId17" imgW="114120" imgH="126720" progId="Equation.DSMT4">
                    <p:embed/>
                  </p:oleObj>
                </mc:Choice>
                <mc:Fallback>
                  <p:oleObj name="Equation" r:id="rId17" imgW="114120" imgH="12672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2799" y="3344347"/>
                          <a:ext cx="200025" cy="231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9429845"/>
                </p:ext>
              </p:extLst>
            </p:nvPr>
          </p:nvGraphicFramePr>
          <p:xfrm>
            <a:off x="5791111" y="1191697"/>
            <a:ext cx="244475" cy="303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611" name="Equation" r:id="rId19" imgW="139680" imgH="164880" progId="Equation.DSMT4">
                    <p:embed/>
                  </p:oleObj>
                </mc:Choice>
                <mc:Fallback>
                  <p:oleObj name="Equation" r:id="rId19" imgW="139680" imgH="16488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91111" y="1191697"/>
                          <a:ext cx="244475" cy="303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6268660"/>
                </p:ext>
              </p:extLst>
            </p:nvPr>
          </p:nvGraphicFramePr>
          <p:xfrm>
            <a:off x="5493948" y="2421609"/>
            <a:ext cx="244475" cy="32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612" name="Equation" r:id="rId21" imgW="139680" imgH="177480" progId="Equation.DSMT4">
                    <p:embed/>
                  </p:oleObj>
                </mc:Choice>
                <mc:Fallback>
                  <p:oleObj name="Equation" r:id="rId21" imgW="139680" imgH="17748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3948" y="2421609"/>
                          <a:ext cx="244475" cy="325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7693090"/>
                </p:ext>
              </p:extLst>
            </p:nvPr>
          </p:nvGraphicFramePr>
          <p:xfrm>
            <a:off x="6774242" y="3278859"/>
            <a:ext cx="266700" cy="255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613" name="Equation" r:id="rId23" imgW="152280" imgH="139680" progId="Equation.DSMT4">
                    <p:embed/>
                  </p:oleObj>
                </mc:Choice>
                <mc:Fallback>
                  <p:oleObj name="Equation" r:id="rId23" imgW="152280" imgH="139680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74242" y="3278859"/>
                          <a:ext cx="266700" cy="255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1774880"/>
                </p:ext>
              </p:extLst>
            </p:nvPr>
          </p:nvGraphicFramePr>
          <p:xfrm>
            <a:off x="7067625" y="1628775"/>
            <a:ext cx="320675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614" name="Equation" r:id="rId25" imgW="215640" imgH="228600" progId="Equation.DSMT4">
                    <p:embed/>
                  </p:oleObj>
                </mc:Choice>
                <mc:Fallback>
                  <p:oleObj name="Equation" r:id="rId25" imgW="215640" imgH="228600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67625" y="1628775"/>
                          <a:ext cx="320675" cy="352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4" name="Straight Arrow Connector 93"/>
            <p:cNvCxnSpPr/>
            <p:nvPr/>
          </p:nvCxnSpPr>
          <p:spPr>
            <a:xfrm flipV="1">
              <a:off x="5929745" y="1531917"/>
              <a:ext cx="0" cy="146462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000196"/>
                </p:ext>
              </p:extLst>
            </p:nvPr>
          </p:nvGraphicFramePr>
          <p:xfrm>
            <a:off x="6558148" y="2427659"/>
            <a:ext cx="1014413" cy="366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615" name="Equation" r:id="rId27" imgW="672840" imgH="228600" progId="Equation.DSMT4">
                    <p:embed/>
                  </p:oleObj>
                </mc:Choice>
                <mc:Fallback>
                  <p:oleObj name="Equation" r:id="rId27" imgW="672840" imgH="22860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58148" y="2427659"/>
                          <a:ext cx="1014413" cy="366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1969394"/>
                </p:ext>
              </p:extLst>
            </p:nvPr>
          </p:nvGraphicFramePr>
          <p:xfrm>
            <a:off x="7875661" y="2307563"/>
            <a:ext cx="314325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616" name="Equation" r:id="rId29" imgW="314464" imgH="342900" progId="Equation.DSMT4">
                    <p:embed/>
                  </p:oleObj>
                </mc:Choice>
                <mc:Fallback>
                  <p:oleObj name="Equation" r:id="rId29" imgW="314464" imgH="3429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7875661" y="2307563"/>
                          <a:ext cx="314325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394" y="0"/>
            <a:ext cx="7806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Parallel-Plate Waveguiding Structure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19200"/>
            <a:ext cx="4114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Both plates assumed PEC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&gt;&gt;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082721" y="2065361"/>
          <a:ext cx="1169159" cy="642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2" name="Equation" r:id="rId3" imgW="609480" imgH="393480" progId="Equation.DSMT4">
                  <p:embed/>
                </p:oleObj>
              </mc:Choice>
              <mc:Fallback>
                <p:oleObj name="Equation" r:id="rId3" imgW="60948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721" y="2065361"/>
                        <a:ext cx="1169159" cy="6427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19867" y="4420191"/>
            <a:ext cx="8533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parallel-plate structure is a good approximate model for a </a:t>
            </a:r>
            <a:r>
              <a:rPr lang="en-US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wide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microstrip line.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B155-4F4C-4439-A865-4D0CBD95F37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4150" y="3043451"/>
            <a:ext cx="2399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(neglect edge effects)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063" name="AutoShape 7"/>
          <p:cNvSpPr>
            <a:spLocks noChangeAspect="1" noChangeArrowheads="1" noTextEdit="1"/>
          </p:cNvSpPr>
          <p:nvPr/>
        </p:nvSpPr>
        <p:spPr bwMode="auto">
          <a:xfrm>
            <a:off x="2797175" y="5165725"/>
            <a:ext cx="37401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4075113" y="5594350"/>
            <a:ext cx="927100" cy="523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4075113" y="5594350"/>
            <a:ext cx="927100" cy="52388"/>
          </a:xfrm>
          <a:prstGeom prst="rect">
            <a:avLst/>
          </a:prstGeom>
          <a:noFill/>
          <a:ln w="0" cap="rnd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2830513" y="6053138"/>
            <a:ext cx="3289300" cy="523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2830513" y="6029965"/>
            <a:ext cx="3289300" cy="52388"/>
          </a:xfrm>
          <a:prstGeom prst="rect">
            <a:avLst/>
          </a:prstGeom>
          <a:noFill/>
          <a:ln w="0" cap="rnd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3227388" y="5521325"/>
            <a:ext cx="1825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rgbClr val="00853C"/>
                </a:solidFill>
                <a:effectLst/>
                <a:latin typeface="Times New Roman" pitchFamily="18" charset="0"/>
                <a:cs typeface="Arial" pitchFamily="34" charset="0"/>
              </a:rPr>
              <a:t>,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2813050" y="5656263"/>
            <a:ext cx="3325813" cy="401638"/>
          </a:xfrm>
          <a:prstGeom prst="rect">
            <a:avLst/>
          </a:prstGeom>
          <a:solidFill>
            <a:srgbClr val="D8D8D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3560763" y="5611813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6257925" y="5676900"/>
            <a:ext cx="0" cy="41910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4076700" y="5419725"/>
            <a:ext cx="933450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4412130" y="5101389"/>
          <a:ext cx="266739" cy="254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3" name="Equation" r:id="rId5" imgW="152280" imgH="139680" progId="Equation.DSMT4">
                  <p:embed/>
                </p:oleObj>
              </mc:Choice>
              <mc:Fallback>
                <p:oleObj name="Equation" r:id="rId5" imgW="152280" imgH="1396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2130" y="5101389"/>
                        <a:ext cx="266739" cy="2547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6367463" y="5679775"/>
          <a:ext cx="2222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4" name="Equation" r:id="rId7" imgW="126720" imgH="177480" progId="Equation.DSMT4">
                  <p:embed/>
                </p:oleObj>
              </mc:Choice>
              <mc:Fallback>
                <p:oleObj name="Equation" r:id="rId7" imgW="126720" imgH="177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7463" y="5679775"/>
                        <a:ext cx="22225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3094589" y="5751683"/>
          <a:ext cx="717015" cy="278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5" name="Equation" r:id="rId9" imgW="444240" imgH="164880" progId="Equation.DSMT4">
                  <p:embed/>
                </p:oleObj>
              </mc:Choice>
              <mc:Fallback>
                <p:oleObj name="Equation" r:id="rId9" imgW="444240" imgH="164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589" y="5751683"/>
                        <a:ext cx="717015" cy="278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846138" y="5548313"/>
          <a:ext cx="125888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6" name="Equation" r:id="rId11" imgW="774360" imgH="393480" progId="Equation.DSMT4">
                  <p:embed/>
                </p:oleObj>
              </mc:Choice>
              <mc:Fallback>
                <p:oleObj name="Equation" r:id="rId11" imgW="774360" imgH="3934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38" y="5548313"/>
                        <a:ext cx="1258887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" name="Group 71"/>
          <p:cNvGrpSpPr/>
          <p:nvPr/>
        </p:nvGrpSpPr>
        <p:grpSpPr>
          <a:xfrm>
            <a:off x="4380063" y="1145904"/>
            <a:ext cx="3968750" cy="2582482"/>
            <a:chOff x="4380063" y="1145904"/>
            <a:chExt cx="3968750" cy="2582482"/>
          </a:xfrm>
        </p:grpSpPr>
        <p:cxnSp>
          <p:nvCxnSpPr>
            <p:cNvPr id="62" name="Straight Arrow Connector 61"/>
            <p:cNvCxnSpPr/>
            <p:nvPr/>
          </p:nvCxnSpPr>
          <p:spPr>
            <a:xfrm>
              <a:off x="5332021" y="3123211"/>
              <a:ext cx="264819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AutoShape 6"/>
            <p:cNvSpPr>
              <a:spLocks noChangeAspect="1" noChangeArrowheads="1" noTextEdit="1"/>
            </p:cNvSpPr>
            <p:nvPr/>
          </p:nvSpPr>
          <p:spPr bwMode="auto">
            <a:xfrm>
              <a:off x="4380063" y="1145904"/>
              <a:ext cx="3968750" cy="2582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8"/>
            <p:cNvSpPr>
              <a:spLocks/>
            </p:cNvSpPr>
            <p:nvPr/>
          </p:nvSpPr>
          <p:spPr bwMode="auto">
            <a:xfrm>
              <a:off x="5261853" y="154557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0"/>
            <p:cNvSpPr>
              <a:spLocks/>
            </p:cNvSpPr>
            <p:nvPr/>
          </p:nvSpPr>
          <p:spPr bwMode="auto">
            <a:xfrm>
              <a:off x="7316100" y="154557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1"/>
            <p:cNvSpPr>
              <a:spLocks/>
            </p:cNvSpPr>
            <p:nvPr/>
          </p:nvSpPr>
          <p:spPr bwMode="auto">
            <a:xfrm>
              <a:off x="7316100" y="154557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noFill/>
            <a:ln w="0" cap="rnd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12"/>
            <p:cNvSpPr>
              <a:spLocks noChangeArrowheads="1"/>
            </p:cNvSpPr>
            <p:nvPr/>
          </p:nvSpPr>
          <p:spPr bwMode="auto">
            <a:xfrm>
              <a:off x="5287007" y="2280631"/>
              <a:ext cx="2045863" cy="3353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4"/>
            <p:cNvSpPr>
              <a:spLocks/>
            </p:cNvSpPr>
            <p:nvPr/>
          </p:nvSpPr>
          <p:spPr bwMode="auto">
            <a:xfrm>
              <a:off x="5261853" y="2269452"/>
              <a:ext cx="783967" cy="862225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3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3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6"/>
            <p:cNvSpPr>
              <a:spLocks/>
            </p:cNvSpPr>
            <p:nvPr/>
          </p:nvSpPr>
          <p:spPr bwMode="auto">
            <a:xfrm>
              <a:off x="7316100" y="2363081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3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3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18"/>
            <p:cNvSpPr>
              <a:spLocks noChangeArrowheads="1"/>
            </p:cNvSpPr>
            <p:nvPr/>
          </p:nvSpPr>
          <p:spPr bwMode="auto">
            <a:xfrm>
              <a:off x="5278622" y="3099535"/>
              <a:ext cx="2045863" cy="4052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28"/>
            <p:cNvSpPr>
              <a:spLocks noChangeArrowheads="1"/>
            </p:cNvSpPr>
            <p:nvPr/>
          </p:nvSpPr>
          <p:spPr bwMode="auto">
            <a:xfrm>
              <a:off x="5278622" y="3190369"/>
              <a:ext cx="8385" cy="206822"/>
            </a:xfrm>
            <a:prstGeom prst="rect">
              <a:avLst/>
            </a:prstGeom>
            <a:solidFill>
              <a:srgbClr val="4A7E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29"/>
            <p:cNvSpPr>
              <a:spLocks noChangeArrowheads="1"/>
            </p:cNvSpPr>
            <p:nvPr/>
          </p:nvSpPr>
          <p:spPr bwMode="auto">
            <a:xfrm>
              <a:off x="5278622" y="3190369"/>
              <a:ext cx="8385" cy="206822"/>
            </a:xfrm>
            <a:prstGeom prst="rect">
              <a:avLst/>
            </a:prstGeom>
            <a:noFill/>
            <a:ln w="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30"/>
            <p:cNvSpPr>
              <a:spLocks noChangeArrowheads="1"/>
            </p:cNvSpPr>
            <p:nvPr/>
          </p:nvSpPr>
          <p:spPr bwMode="auto">
            <a:xfrm>
              <a:off x="7324485" y="3190369"/>
              <a:ext cx="8385" cy="206822"/>
            </a:xfrm>
            <a:prstGeom prst="rect">
              <a:avLst/>
            </a:prstGeom>
            <a:solidFill>
              <a:srgbClr val="4A7E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31"/>
            <p:cNvSpPr>
              <a:spLocks noChangeArrowheads="1"/>
            </p:cNvSpPr>
            <p:nvPr/>
          </p:nvSpPr>
          <p:spPr bwMode="auto">
            <a:xfrm>
              <a:off x="7324485" y="3190369"/>
              <a:ext cx="8385" cy="206822"/>
            </a:xfrm>
            <a:prstGeom prst="rect">
              <a:avLst/>
            </a:prstGeom>
            <a:noFill/>
            <a:ln w="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38"/>
            <p:cNvSpPr>
              <a:spLocks noChangeShapeType="1"/>
            </p:cNvSpPr>
            <p:nvPr/>
          </p:nvSpPr>
          <p:spPr bwMode="auto">
            <a:xfrm>
              <a:off x="5147262" y="3140061"/>
              <a:ext cx="187258" cy="1398"/>
            </a:xfrm>
            <a:prstGeom prst="line">
              <a:avLst/>
            </a:prstGeom>
            <a:noFill/>
            <a:ln w="269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5324737" y="3309152"/>
              <a:ext cx="198717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5198967" y="2319759"/>
              <a:ext cx="0" cy="78816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H="1">
              <a:off x="4989350" y="2915072"/>
              <a:ext cx="477927" cy="51985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5062" name="Object 6"/>
            <p:cNvGraphicFramePr>
              <a:graphicFrameLocks noChangeAspect="1"/>
            </p:cNvGraphicFramePr>
            <p:nvPr/>
          </p:nvGraphicFramePr>
          <p:xfrm>
            <a:off x="6085890" y="2544696"/>
            <a:ext cx="717550" cy="277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327" name="Equation" r:id="rId13" imgW="444240" imgH="164880" progId="Equation.DSMT4">
                    <p:embed/>
                  </p:oleObj>
                </mc:Choice>
                <mc:Fallback>
                  <p:oleObj name="Equation" r:id="rId13" imgW="444240" imgH="16488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5890" y="2544696"/>
                          <a:ext cx="717550" cy="277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7"/>
            <p:cNvGraphicFramePr>
              <a:graphicFrameLocks noChangeAspect="1"/>
            </p:cNvGraphicFramePr>
            <p:nvPr/>
          </p:nvGraphicFramePr>
          <p:xfrm>
            <a:off x="8002588" y="3017938"/>
            <a:ext cx="222250" cy="255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328" name="Equation" r:id="rId14" imgW="126720" imgH="139680" progId="Equation.DSMT4">
                    <p:embed/>
                  </p:oleObj>
                </mc:Choice>
                <mc:Fallback>
                  <p:oleObj name="Equation" r:id="rId14" imgW="126720" imgH="13968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2588" y="3017938"/>
                          <a:ext cx="222250" cy="255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64" name="Object 8"/>
            <p:cNvGraphicFramePr>
              <a:graphicFrameLocks noChangeAspect="1"/>
            </p:cNvGraphicFramePr>
            <p:nvPr/>
          </p:nvGraphicFramePr>
          <p:xfrm>
            <a:off x="4681538" y="3451225"/>
            <a:ext cx="200025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329" name="Equation" r:id="rId16" imgW="114120" imgH="126720" progId="Equation.DSMT4">
                    <p:embed/>
                  </p:oleObj>
                </mc:Choice>
                <mc:Fallback>
                  <p:oleObj name="Equation" r:id="rId16" imgW="114120" imgH="12672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1538" y="3451225"/>
                          <a:ext cx="200025" cy="231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9"/>
            <p:cNvGraphicFramePr>
              <a:graphicFrameLocks noChangeAspect="1"/>
            </p:cNvGraphicFramePr>
            <p:nvPr/>
          </p:nvGraphicFramePr>
          <p:xfrm>
            <a:off x="5161725" y="1191700"/>
            <a:ext cx="244475" cy="303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330" name="Equation" r:id="rId18" imgW="139680" imgH="164880" progId="Equation.DSMT4">
                    <p:embed/>
                  </p:oleObj>
                </mc:Choice>
                <mc:Fallback>
                  <p:oleObj name="Equation" r:id="rId18" imgW="139680" imgH="16488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1725" y="1191700"/>
                          <a:ext cx="244475" cy="303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10"/>
            <p:cNvGraphicFramePr>
              <a:graphicFrameLocks noChangeAspect="1"/>
            </p:cNvGraphicFramePr>
            <p:nvPr/>
          </p:nvGraphicFramePr>
          <p:xfrm>
            <a:off x="4852687" y="2528487"/>
            <a:ext cx="244475" cy="32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331" name="Equation" r:id="rId20" imgW="139680" imgH="177480" progId="Equation.DSMT4">
                    <p:embed/>
                  </p:oleObj>
                </mc:Choice>
                <mc:Fallback>
                  <p:oleObj name="Equation" r:id="rId20" imgW="139680" imgH="17748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2687" y="2528487"/>
                          <a:ext cx="244475" cy="325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11"/>
            <p:cNvGraphicFramePr>
              <a:graphicFrameLocks noChangeAspect="1"/>
            </p:cNvGraphicFramePr>
            <p:nvPr/>
          </p:nvGraphicFramePr>
          <p:xfrm>
            <a:off x="6132981" y="3385737"/>
            <a:ext cx="266700" cy="255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332" name="Equation" r:id="rId22" imgW="152280" imgH="139680" progId="Equation.DSMT4">
                    <p:embed/>
                  </p:oleObj>
                </mc:Choice>
                <mc:Fallback>
                  <p:oleObj name="Equation" r:id="rId22" imgW="152280" imgH="13968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32981" y="3385737"/>
                          <a:ext cx="266700" cy="255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69" name="Object 13"/>
            <p:cNvGraphicFramePr>
              <a:graphicFrameLocks noChangeAspect="1"/>
            </p:cNvGraphicFramePr>
            <p:nvPr/>
          </p:nvGraphicFramePr>
          <p:xfrm>
            <a:off x="6263575" y="1797539"/>
            <a:ext cx="529112" cy="274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333" name="Equation" r:id="rId23" imgW="355320" imgH="177480" progId="Equation.DSMT4">
                    <p:embed/>
                  </p:oleObj>
                </mc:Choice>
                <mc:Fallback>
                  <p:oleObj name="Equation" r:id="rId23" imgW="355320" imgH="17748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63575" y="1797539"/>
                          <a:ext cx="529112" cy="274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7" name="Straight Arrow Connector 66"/>
            <p:cNvCxnSpPr/>
            <p:nvPr/>
          </p:nvCxnSpPr>
          <p:spPr>
            <a:xfrm flipV="1">
              <a:off x="5288478" y="1555668"/>
              <a:ext cx="0" cy="157150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627188" y="858838"/>
          <a:ext cx="507365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1" name="Equation" r:id="rId3" imgW="5549760" imgH="939600" progId="Equation.DSMT4">
                  <p:embed/>
                </p:oleObj>
              </mc:Choice>
              <mc:Fallback>
                <p:oleObj name="Equation" r:id="rId3" imgW="5549760" imgH="939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7188" y="858838"/>
                        <a:ext cx="5073650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2222500" y="1962150"/>
          <a:ext cx="1701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2" name="Equation" r:id="rId5" imgW="1701720" imgH="939600" progId="Equation.DSMT4">
                  <p:embed/>
                </p:oleObj>
              </mc:Choice>
              <mc:Fallback>
                <p:oleObj name="Equation" r:id="rId5" imgW="1701720" imgH="939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0" y="1962150"/>
                        <a:ext cx="17018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2549525" y="2943225"/>
          <a:ext cx="16002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3" name="Equation" r:id="rId7" imgW="1600200" imgH="901440" progId="Equation.DSMT4">
                  <p:embed/>
                </p:oleObj>
              </mc:Choice>
              <mc:Fallback>
                <p:oleObj name="Equation" r:id="rId7" imgW="1600200" imgH="9014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525" y="2943225"/>
                        <a:ext cx="16002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1438275" y="4429125"/>
          <a:ext cx="35814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4" name="Equation" r:id="rId9" imgW="3581280" imgH="1726920" progId="Equation.DSMT4">
                  <p:embed/>
                </p:oleObj>
              </mc:Choice>
              <mc:Fallback>
                <p:oleObj name="Equation" r:id="rId9" imgW="3581280" imgH="17269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4429125"/>
                        <a:ext cx="35814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6835290" y="5051826"/>
          <a:ext cx="117633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5" name="Equation" r:id="rId11" imgW="1041120" imgH="787320" progId="Equation.DSMT4">
                  <p:embed/>
                </p:oleObj>
              </mc:Choice>
              <mc:Fallback>
                <p:oleObj name="Equation" r:id="rId11" imgW="1041120" imgH="7873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290" y="5051826"/>
                        <a:ext cx="1176337" cy="8890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476750" y="2252725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(equal contributions from both plates)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4524375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final result is then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3626" y="132385"/>
            <a:ext cx="8846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Conductor Attenuation on Parallel Plates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268" y="4061861"/>
            <a:ext cx="166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We then have: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920317"/>
              </p:ext>
            </p:extLst>
          </p:nvPr>
        </p:nvGraphicFramePr>
        <p:xfrm>
          <a:off x="4939577" y="3273578"/>
          <a:ext cx="3791425" cy="711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6" name="Equation" r:id="rId13" imgW="2908080" imgH="545760" progId="Equation.DSMT4">
                  <p:embed/>
                </p:oleObj>
              </mc:Choice>
              <mc:Fallback>
                <p:oleObj name="Equation" r:id="rId13" imgW="290808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39577" y="3273578"/>
                        <a:ext cx="3791425" cy="711927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289" y="891805"/>
            <a:ext cx="8967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Let’s try the same calculation using the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Wheeler incremental inductance rule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5304" name="Object 2"/>
          <p:cNvGraphicFramePr>
            <a:graphicFrameLocks noChangeAspect="1"/>
          </p:cNvGraphicFramePr>
          <p:nvPr/>
        </p:nvGraphicFramePr>
        <p:xfrm>
          <a:off x="3170238" y="1420813"/>
          <a:ext cx="2119312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3" name="Equation" r:id="rId3" imgW="2425680" imgH="914400" progId="Equation.DSMT4">
                  <p:embed/>
                </p:oleObj>
              </mc:Choice>
              <mc:Fallback>
                <p:oleObj name="Equation" r:id="rId3" imgW="2425680" imgH="914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238" y="1420813"/>
                        <a:ext cx="2119312" cy="83661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5" name="Object 2"/>
          <p:cNvGraphicFramePr>
            <a:graphicFrameLocks noChangeAspect="1"/>
          </p:cNvGraphicFramePr>
          <p:nvPr/>
        </p:nvGraphicFramePr>
        <p:xfrm>
          <a:off x="651960" y="3789378"/>
          <a:ext cx="1081837" cy="652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4" name="Equation" r:id="rId5" imgW="1409400" imgH="812520" progId="Equation.DSMT4">
                  <p:embed/>
                </p:oleObj>
              </mc:Choice>
              <mc:Fallback>
                <p:oleObj name="Equation" r:id="rId5" imgW="1409400" imgH="8125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960" y="3789378"/>
                        <a:ext cx="1081837" cy="6528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82799" y="3054444"/>
            <a:ext cx="1937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From previous calculations: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5309" name="Object 2"/>
          <p:cNvGraphicFramePr>
            <a:graphicFrameLocks noChangeAspect="1"/>
          </p:cNvGraphicFramePr>
          <p:nvPr/>
        </p:nvGraphicFramePr>
        <p:xfrm>
          <a:off x="7191932" y="2420667"/>
          <a:ext cx="1665261" cy="396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5" name="Equation" r:id="rId7" imgW="1841400" imgH="419040" progId="Equation.DSMT4">
                  <p:embed/>
                </p:oleObj>
              </mc:Choice>
              <mc:Fallback>
                <p:oleObj name="Equation" r:id="rId7" imgW="1841400" imgH="419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932" y="2420667"/>
                        <a:ext cx="1665261" cy="39638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0" name="Object 2"/>
          <p:cNvGraphicFramePr>
            <a:graphicFrameLocks noChangeAspect="1"/>
          </p:cNvGraphicFramePr>
          <p:nvPr/>
        </p:nvGraphicFramePr>
        <p:xfrm>
          <a:off x="5938487" y="4431291"/>
          <a:ext cx="11874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6" name="Equation" r:id="rId9" imgW="1358640" imgH="723600" progId="Equation.DSMT4">
                  <p:embed/>
                </p:oleObj>
              </mc:Choice>
              <mc:Fallback>
                <p:oleObj name="Equation" r:id="rId9" imgW="1358640" imgH="723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8487" y="4431291"/>
                        <a:ext cx="118745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2" name="Object 16"/>
          <p:cNvGraphicFramePr>
            <a:graphicFrameLocks noChangeAspect="1"/>
          </p:cNvGraphicFramePr>
          <p:nvPr/>
        </p:nvGraphicFramePr>
        <p:xfrm>
          <a:off x="5372409" y="5224607"/>
          <a:ext cx="2366962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7" name="Equation" r:id="rId11" imgW="3720960" imgH="355320" progId="Equation.DSMT4">
                  <p:embed/>
                </p:oleObj>
              </mc:Choice>
              <mc:Fallback>
                <p:oleObj name="Equation" r:id="rId11" imgW="3720960" imgH="35532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409" y="5224607"/>
                        <a:ext cx="2366962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63626" y="132385"/>
            <a:ext cx="8846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Conductor Attenuation on Parallel Plates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07184" y="5009119"/>
            <a:ext cx="2410372" cy="1339314"/>
            <a:chOff x="574675" y="5222875"/>
            <a:chExt cx="2410372" cy="133931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099541" y="5731770"/>
              <a:ext cx="1871330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113717" y="6171246"/>
              <a:ext cx="1871330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855024" y="5753026"/>
              <a:ext cx="0" cy="42530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088940" y="5497845"/>
              <a:ext cx="189259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5311" name="Object 15"/>
            <p:cNvGraphicFramePr>
              <a:graphicFrameLocks noChangeAspect="1"/>
            </p:cNvGraphicFramePr>
            <p:nvPr/>
          </p:nvGraphicFramePr>
          <p:xfrm>
            <a:off x="1806575" y="5856288"/>
            <a:ext cx="360363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598" name="Equation" r:id="rId13" imgW="507960" imgH="266400" progId="Equation.DSMT4">
                    <p:embed/>
                  </p:oleObj>
                </mc:Choice>
                <mc:Fallback>
                  <p:oleObj name="Equation" r:id="rId13" imgW="507960" imgH="26640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6575" y="5856288"/>
                          <a:ext cx="360363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379" name="Object 11"/>
            <p:cNvGraphicFramePr>
              <a:graphicFrameLocks noChangeAspect="1"/>
            </p:cNvGraphicFramePr>
            <p:nvPr/>
          </p:nvGraphicFramePr>
          <p:xfrm>
            <a:off x="1508661" y="6308189"/>
            <a:ext cx="106309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599" name="Equation" r:id="rId15" imgW="1320480" imgH="342720" progId="Equation.DSMT4">
                    <p:embed/>
                  </p:oleObj>
                </mc:Choice>
                <mc:Fallback>
                  <p:oleObj name="Equation" r:id="rId15" imgW="1320480" imgH="34272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8661" y="6308189"/>
                          <a:ext cx="1063090" cy="254000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380" name="Object 12"/>
            <p:cNvGraphicFramePr>
              <a:graphicFrameLocks noChangeAspect="1"/>
            </p:cNvGraphicFramePr>
            <p:nvPr/>
          </p:nvGraphicFramePr>
          <p:xfrm>
            <a:off x="1951038" y="5222875"/>
            <a:ext cx="184150" cy="161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600" name="Equation" r:id="rId17" imgW="241200" imgH="203040" progId="Equation.DSMT4">
                    <p:embed/>
                  </p:oleObj>
                </mc:Choice>
                <mc:Fallback>
                  <p:oleObj name="Equation" r:id="rId17" imgW="241200" imgH="20304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1038" y="5222875"/>
                          <a:ext cx="184150" cy="161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381" name="Object 13"/>
            <p:cNvGraphicFramePr>
              <a:graphicFrameLocks noChangeAspect="1"/>
            </p:cNvGraphicFramePr>
            <p:nvPr/>
          </p:nvGraphicFramePr>
          <p:xfrm>
            <a:off x="574675" y="5840413"/>
            <a:ext cx="174625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601" name="Equation" r:id="rId19" imgW="228600" imgH="279360" progId="Equation.DSMT4">
                    <p:embed/>
                  </p:oleObj>
                </mc:Choice>
                <mc:Fallback>
                  <p:oleObj name="Equation" r:id="rId19" imgW="228600" imgH="27936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4675" y="5840413"/>
                          <a:ext cx="174625" cy="222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Group 30"/>
          <p:cNvGrpSpPr/>
          <p:nvPr/>
        </p:nvGrpSpPr>
        <p:grpSpPr>
          <a:xfrm>
            <a:off x="3752602" y="3285888"/>
            <a:ext cx="5058888" cy="923330"/>
            <a:chOff x="3752602" y="3285888"/>
            <a:chExt cx="5058888" cy="923330"/>
          </a:xfrm>
        </p:grpSpPr>
        <p:sp>
          <p:nvSpPr>
            <p:cNvPr id="25" name="TextBox 24"/>
            <p:cNvSpPr txBox="1"/>
            <p:nvPr/>
          </p:nvSpPr>
          <p:spPr>
            <a:xfrm>
              <a:off x="3752602" y="3285888"/>
              <a:ext cx="5058888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In this formula,    (for a given conductor) is the distance by which the conducting boundary is </a:t>
              </a:r>
              <a:r>
                <a:rPr lang="en-US" u="sng" dirty="0" smtClean="0">
                  <a:latin typeface="Arial" pitchFamily="34" charset="0"/>
                  <a:cs typeface="Arial" pitchFamily="34" charset="0"/>
                </a:rPr>
                <a:t>receded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away from the field region. </a:t>
              </a:r>
              <a:endParaRPr lang="en-US" dirty="0">
                <a:latin typeface="Handscript SF" pitchFamily="2" charset="0"/>
                <a:cs typeface="Arial" pitchFamily="34" charset="0"/>
              </a:endParaRPr>
            </a:p>
          </p:txBody>
        </p:sp>
        <p:graphicFrame>
          <p:nvGraphicFramePr>
            <p:cNvPr id="58382" name="Object 14"/>
            <p:cNvGraphicFramePr>
              <a:graphicFrameLocks noChangeAspect="1"/>
            </p:cNvGraphicFramePr>
            <p:nvPr/>
          </p:nvGraphicFramePr>
          <p:xfrm>
            <a:off x="5484337" y="3324531"/>
            <a:ext cx="269875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602" name="Equation" r:id="rId21" imgW="114120" imgH="164880" progId="Equation.DSMT4">
                    <p:embed/>
                  </p:oleObj>
                </mc:Choice>
                <mc:Fallback>
                  <p:oleObj name="Equation" r:id="rId21" imgW="114120" imgH="16488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4337" y="3324531"/>
                          <a:ext cx="269875" cy="295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TextBox 29"/>
          <p:cNvSpPr txBox="1"/>
          <p:nvPr/>
        </p:nvSpPr>
        <p:spPr>
          <a:xfrm>
            <a:off x="186183" y="2434442"/>
            <a:ext cx="6938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We apply the formula for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each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conductor and then add the results: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211282" y="795647"/>
            <a:ext cx="6697683" cy="112815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4989046" y="5433211"/>
          <a:ext cx="11779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84" name="Equation" r:id="rId3" imgW="1041120" imgH="787320" progId="Equation.DSMT4">
                  <p:embed/>
                </p:oleObj>
              </mc:Choice>
              <mc:Fallback>
                <p:oleObj name="Equation" r:id="rId3" imgW="1041120" imgH="7873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9046" y="5433211"/>
                        <a:ext cx="1177925" cy="8890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5304" name="Object 2"/>
          <p:cNvGraphicFramePr>
            <a:graphicFrameLocks noChangeAspect="1"/>
          </p:cNvGraphicFramePr>
          <p:nvPr/>
        </p:nvGraphicFramePr>
        <p:xfrm>
          <a:off x="1447800" y="885825"/>
          <a:ext cx="21193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85" name="Equation" r:id="rId5" imgW="2425680" imgH="914400" progId="Equation.DSMT4">
                  <p:embed/>
                </p:oleObj>
              </mc:Choice>
              <mc:Fallback>
                <p:oleObj name="Equation" r:id="rId5" imgW="2425680" imgH="914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885825"/>
                        <a:ext cx="211931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5" name="Object 2"/>
          <p:cNvGraphicFramePr>
            <a:graphicFrameLocks noChangeAspect="1"/>
          </p:cNvGraphicFramePr>
          <p:nvPr/>
        </p:nvGraphicFramePr>
        <p:xfrm>
          <a:off x="6185859" y="1022429"/>
          <a:ext cx="1081837" cy="652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86" name="Equation" r:id="rId7" imgW="1409400" imgH="812520" progId="Equation.DSMT4">
                  <p:embed/>
                </p:oleObj>
              </mc:Choice>
              <mc:Fallback>
                <p:oleObj name="Equation" r:id="rId7" imgW="1409400" imgH="8125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5859" y="1022429"/>
                        <a:ext cx="1081837" cy="6528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381281"/>
              </p:ext>
            </p:extLst>
          </p:nvPr>
        </p:nvGraphicFramePr>
        <p:xfrm>
          <a:off x="4169064" y="1011197"/>
          <a:ext cx="11874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87" name="Equation" r:id="rId9" imgW="1358640" imgH="723600" progId="Equation.DSMT4">
                  <p:embed/>
                </p:oleObj>
              </mc:Choice>
              <mc:Fallback>
                <p:oleObj name="Equation" r:id="rId9" imgW="1358640" imgH="723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9064" y="1011197"/>
                        <a:ext cx="118745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6" name="Object 2"/>
          <p:cNvGraphicFramePr>
            <a:graphicFrameLocks noChangeAspect="1"/>
          </p:cNvGraphicFramePr>
          <p:nvPr/>
        </p:nvGraphicFramePr>
        <p:xfrm>
          <a:off x="2242341" y="2861955"/>
          <a:ext cx="5108897" cy="107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88" name="Equation" r:id="rId11" imgW="6349680" imgH="1269720" progId="Equation.DSMT4">
                  <p:embed/>
                </p:oleObj>
              </mc:Choice>
              <mc:Fallback>
                <p:oleObj name="Equation" r:id="rId11" imgW="6349680" imgH="1269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2341" y="2861955"/>
                        <a:ext cx="5108897" cy="107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8" name="Object 2"/>
          <p:cNvGraphicFramePr>
            <a:graphicFrameLocks noChangeAspect="1"/>
          </p:cNvGraphicFramePr>
          <p:nvPr/>
        </p:nvGraphicFramePr>
        <p:xfrm>
          <a:off x="2282971" y="4025736"/>
          <a:ext cx="5063506" cy="106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89" name="Equation" r:id="rId13" imgW="6349680" imgH="1269720" progId="Equation.DSMT4">
                  <p:embed/>
                </p:oleObj>
              </mc:Choice>
              <mc:Fallback>
                <p:oleObj name="Equation" r:id="rId13" imgW="6349680" imgH="12697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971" y="4025736"/>
                        <a:ext cx="5063506" cy="106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125079" y="2349337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Hence, we have: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4127634" y="5745179"/>
            <a:ext cx="409575" cy="266700"/>
          </a:xfrm>
          <a:prstGeom prst="rightArrow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63626" y="132385"/>
            <a:ext cx="8846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Conductor Attenuation on Parallel Plates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574675" y="5222875"/>
            <a:ext cx="2410372" cy="1339314"/>
            <a:chOff x="574675" y="5222875"/>
            <a:chExt cx="2410372" cy="133931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099541" y="5731770"/>
              <a:ext cx="1871330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113717" y="6171246"/>
              <a:ext cx="1871330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855024" y="5753026"/>
              <a:ext cx="0" cy="42530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088940" y="5497845"/>
              <a:ext cx="189259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5311" name="Object 15"/>
            <p:cNvGraphicFramePr>
              <a:graphicFrameLocks noChangeAspect="1"/>
            </p:cNvGraphicFramePr>
            <p:nvPr/>
          </p:nvGraphicFramePr>
          <p:xfrm>
            <a:off x="1806575" y="5856288"/>
            <a:ext cx="360363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790" name="Equation" r:id="rId15" imgW="507960" imgH="266400" progId="Equation.DSMT4">
                    <p:embed/>
                  </p:oleObj>
                </mc:Choice>
                <mc:Fallback>
                  <p:oleObj name="Equation" r:id="rId15" imgW="507960" imgH="26640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6575" y="5856288"/>
                          <a:ext cx="360363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379" name="Object 11"/>
            <p:cNvGraphicFramePr>
              <a:graphicFrameLocks noChangeAspect="1"/>
            </p:cNvGraphicFramePr>
            <p:nvPr/>
          </p:nvGraphicFramePr>
          <p:xfrm>
            <a:off x="1508661" y="6308189"/>
            <a:ext cx="106309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791" name="Equation" r:id="rId17" imgW="1320480" imgH="342720" progId="Equation.DSMT4">
                    <p:embed/>
                  </p:oleObj>
                </mc:Choice>
                <mc:Fallback>
                  <p:oleObj name="Equation" r:id="rId17" imgW="1320480" imgH="34272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8661" y="6308189"/>
                          <a:ext cx="1063090" cy="254000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380" name="Object 12"/>
            <p:cNvGraphicFramePr>
              <a:graphicFrameLocks noChangeAspect="1"/>
            </p:cNvGraphicFramePr>
            <p:nvPr/>
          </p:nvGraphicFramePr>
          <p:xfrm>
            <a:off x="1951038" y="5222875"/>
            <a:ext cx="184150" cy="161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792" name="Equation" r:id="rId19" imgW="241200" imgH="203040" progId="Equation.DSMT4">
                    <p:embed/>
                  </p:oleObj>
                </mc:Choice>
                <mc:Fallback>
                  <p:oleObj name="Equation" r:id="rId19" imgW="241200" imgH="20304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1038" y="5222875"/>
                          <a:ext cx="184150" cy="161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381" name="Object 13"/>
            <p:cNvGraphicFramePr>
              <a:graphicFrameLocks noChangeAspect="1"/>
            </p:cNvGraphicFramePr>
            <p:nvPr/>
          </p:nvGraphicFramePr>
          <p:xfrm>
            <a:off x="574675" y="5840413"/>
            <a:ext cx="174625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793" name="Equation" r:id="rId21" imgW="228600" imgH="279360" progId="Equation.DSMT4">
                    <p:embed/>
                  </p:oleObj>
                </mc:Choice>
                <mc:Fallback>
                  <p:oleObj name="Equation" r:id="rId21" imgW="228600" imgH="279360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4675" y="5840413"/>
                          <a:ext cx="174625" cy="222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3626" y="132385"/>
            <a:ext cx="8846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Surface Roughness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4375" y="933450"/>
            <a:ext cx="736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Conductor attenuation will increase due to </a:t>
            </a:r>
            <a:r>
              <a:rPr lang="en-US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surface roughness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effects.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814075" y="1928390"/>
            <a:ext cx="5015350" cy="3900909"/>
            <a:chOff x="17588" y="527538"/>
            <a:chExt cx="2743196" cy="2317764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529"/>
            <a:stretch>
              <a:fillRect/>
            </a:stretch>
          </p:blipFill>
          <p:spPr bwMode="auto">
            <a:xfrm>
              <a:off x="17905" y="633873"/>
              <a:ext cx="2703208" cy="216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33275" y="702799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bg1"/>
                  </a:solidFill>
                </a:rPr>
                <a:t>①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6136" y="115200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bg1"/>
                  </a:solidFill>
                </a:rPr>
                <a:t>②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24856" y="1585907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dirty="0" smtClean="0">
                  <a:solidFill>
                    <a:schemeClr val="bg1"/>
                  </a:solidFill>
                </a:rPr>
                <a:t>③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806" y="193820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dirty="0" smtClean="0">
                  <a:solidFill>
                    <a:schemeClr val="bg1"/>
                  </a:solidFill>
                </a:rPr>
                <a:t>④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7588" y="2617931"/>
              <a:ext cx="2701998" cy="140600"/>
            </a:xfrm>
            <a:prstGeom prst="rect">
              <a:avLst/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71056" y="2614470"/>
              <a:ext cx="5453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</a:rPr>
                <a:t>200 </a:t>
              </a:r>
              <a:r>
                <a:rPr lang="en-US" sz="900" b="1" dirty="0" smtClean="0">
                  <a:solidFill>
                    <a:schemeClr val="bg1"/>
                  </a:solidFill>
                  <a:sym typeface="Symbol"/>
                </a:rPr>
                <a:t>m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731520" y="1377323"/>
              <a:ext cx="220674" cy="118262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725418" y="1602640"/>
              <a:ext cx="225552" cy="96316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39614" y="2192215"/>
              <a:ext cx="187569" cy="117231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457200" y="773725"/>
              <a:ext cx="187570" cy="70338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039814" y="2662869"/>
              <a:ext cx="622970" cy="0"/>
            </a:xfrm>
            <a:prstGeom prst="line">
              <a:avLst/>
            </a:prstGeom>
            <a:ln w="190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2684585" y="527538"/>
              <a:ext cx="76199" cy="230358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692306" y="5989669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Surfaces 3 and 4 are rough.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05225" y="1609725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Stripline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3626" y="132385"/>
            <a:ext cx="8846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Surface Roughness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50" y="1562100"/>
            <a:ext cx="81915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We can use an </a:t>
            </a:r>
            <a:r>
              <a:rPr lang="en-US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effective conductivity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to account for surface roughness.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0657" name="Object 5"/>
          <p:cNvGraphicFramePr>
            <a:graphicFrameLocks noChangeAspect="1"/>
          </p:cNvGraphicFramePr>
          <p:nvPr/>
        </p:nvGraphicFramePr>
        <p:xfrm>
          <a:off x="3047050" y="4876709"/>
          <a:ext cx="1660525" cy="327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0" name="Equation" r:id="rId3" imgW="2361960" imgH="444240" progId="Equation.DSMT4">
                  <p:embed/>
                </p:oleObj>
              </mc:Choice>
              <mc:Fallback>
                <p:oleObj name="Equation" r:id="rId3" imgW="2361960" imgH="444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7050" y="4876709"/>
                        <a:ext cx="1660525" cy="327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76575" y="3352800"/>
            <a:ext cx="158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Pure copper</a:t>
            </a:r>
            <a:endParaRPr lang="en-US" sz="2000" dirty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0658" name="Object 5"/>
          <p:cNvGraphicFramePr>
            <a:graphicFrameLocks noChangeAspect="1"/>
          </p:cNvGraphicFramePr>
          <p:nvPr/>
        </p:nvGraphicFramePr>
        <p:xfrm>
          <a:off x="2997075" y="3777582"/>
          <a:ext cx="1679575" cy="330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1" name="Equation" r:id="rId5" imgW="2361960" imgH="444240" progId="Equation.DSMT4">
                  <p:embed/>
                </p:oleObj>
              </mc:Choice>
              <mc:Fallback>
                <p:oleObj name="Equation" r:id="rId5" imgW="2361960" imgH="4442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075" y="3777582"/>
                        <a:ext cx="1679575" cy="3308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86075" y="4505325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Practical copper</a:t>
            </a:r>
            <a:endParaRPr lang="en-US" sz="2000" dirty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8775" y="2647950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Example:</a:t>
            </a:r>
            <a:endParaRPr lang="en-US" sz="2000" dirty="0">
              <a:solidFill>
                <a:srgbClr val="CC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3626" y="132385"/>
            <a:ext cx="8846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Surface Roughness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69" name="Picture 13" descr="Surface Roughn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799" y="2423142"/>
            <a:ext cx="4791075" cy="4105275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2049711" y="6518622"/>
            <a:ext cx="556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https://www.microwaves101.com/encyclopedias/surface-roughness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06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978184"/>
              </p:ext>
            </p:extLst>
          </p:nvPr>
        </p:nvGraphicFramePr>
        <p:xfrm>
          <a:off x="1714500" y="1230508"/>
          <a:ext cx="2850389" cy="749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2" name="Equation" r:id="rId4" imgW="1930320" imgH="507960" progId="Equation.DSMT4">
                  <p:embed/>
                </p:oleObj>
              </mc:Choice>
              <mc:Fallback>
                <p:oleObj name="Equation" r:id="rId4" imgW="1930320" imgH="507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1230508"/>
                        <a:ext cx="2850389" cy="74917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714500" y="717977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>
              <a:spcBef>
                <a:spcPct val="20000"/>
              </a:spcBef>
            </a:pPr>
            <a:r>
              <a:rPr lang="en-US" altLang="zh-CN" sz="2000" dirty="0" err="1" smtClean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Hammerstad</a:t>
            </a:r>
            <a:r>
              <a:rPr lang="en-US" altLang="zh-CN" sz="2000" dirty="0" smtClean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and Jensen formula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57885" y="4036959"/>
            <a:ext cx="2486029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E.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Hammerstad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and O. Jensen, “Accurate models for microstrip computer-aided design,” in Microwave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Symp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Digest, IEEE MTT-S International, 1980, vol. 1, no. 12, pp. 407–409.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57411" y="2577225"/>
            <a:ext cx="4838978" cy="3796911"/>
            <a:chOff x="1937912" y="2644966"/>
            <a:chExt cx="4838978" cy="3796911"/>
          </a:xfrm>
        </p:grpSpPr>
        <p:sp>
          <p:nvSpPr>
            <p:cNvPr id="11" name="TextBox 10"/>
            <p:cNvSpPr txBox="1"/>
            <p:nvPr/>
          </p:nvSpPr>
          <p:spPr>
            <a:xfrm>
              <a:off x="2401974" y="2644966"/>
              <a:ext cx="437491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Attenuation factor </a:t>
              </a:r>
              <a:r>
                <a:rPr lang="en-US" sz="1600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1600" baseline="-250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rough</a:t>
              </a:r>
              <a:r>
                <a:rPr lang="en-US" sz="16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vs. surface roughness</a:t>
              </a:r>
              <a:endParaRPr lang="en-US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1298154" y="4278927"/>
              <a:ext cx="158729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Attenuation factor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57049" y="6134100"/>
              <a:ext cx="310694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Ratio of roughness </a:t>
              </a:r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400" i="1" baseline="-250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 to skin depth </a:t>
              </a:r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</a:t>
              </a:r>
              <a:endParaRPr lang="en-US" sz="1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81988" y="2107784"/>
            <a:ext cx="7095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that gives the increase in the attenuation constant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dirty="0" smtClean="0">
                <a:sym typeface="Symbol" panose="05050102010706020507" pitchFamily="18" charset="2"/>
              </a:rPr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0326" y="1451208"/>
            <a:ext cx="2824812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height of surface roughness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3626" y="132385"/>
            <a:ext cx="8846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Surface Roughness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275" y="795489"/>
            <a:ext cx="75565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" y="2945380"/>
            <a:ext cx="3362325" cy="236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0" name="TextBox 259"/>
          <p:cNvSpPr txBox="1"/>
          <p:nvPr/>
        </p:nvSpPr>
        <p:spPr>
          <a:xfrm>
            <a:off x="566323" y="5634130"/>
            <a:ext cx="1912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200" i="1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200" dirty="0" smtClean="0"/>
              <a:t>: 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Hemispheroid height</a:t>
            </a:r>
          </a:p>
          <a:p>
            <a:r>
              <a:rPr lang="en-US" sz="1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sz="12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base</a:t>
            </a:r>
            <a:r>
              <a:rPr lang="en-US" sz="1200" dirty="0" smtClean="0">
                <a:sym typeface="Symbol"/>
              </a:rPr>
              <a:t>: </a:t>
            </a:r>
            <a:r>
              <a:rPr lang="en-US" sz="1200" dirty="0" smtClean="0">
                <a:latin typeface="Arial" pitchFamily="34" charset="0"/>
                <a:cs typeface="Arial" pitchFamily="34" charset="0"/>
                <a:sym typeface="Symbol"/>
              </a:rPr>
              <a:t>Hemispheroid radius</a:t>
            </a:r>
          </a:p>
          <a:p>
            <a:r>
              <a:rPr lang="en-US" sz="1200" i="1" dirty="0" smtClean="0">
                <a:sym typeface="Symbol"/>
              </a:rPr>
              <a:t></a:t>
            </a:r>
            <a:r>
              <a:rPr lang="en-US" sz="1200" i="1" baseline="-25000" dirty="0" smtClean="0">
                <a:sym typeface="Symbol"/>
              </a:rPr>
              <a:t>r</a:t>
            </a:r>
            <a:r>
              <a:rPr lang="en-US" sz="1200" dirty="0" smtClean="0">
                <a:sym typeface="Symbol"/>
              </a:rPr>
              <a:t>:  </a:t>
            </a:r>
            <a:r>
              <a:rPr lang="en-US" sz="1200" dirty="0" smtClean="0">
                <a:latin typeface="Arial" pitchFamily="34" charset="0"/>
                <a:cs typeface="Arial" pitchFamily="34" charset="0"/>
                <a:sym typeface="Symbol"/>
              </a:rPr>
              <a:t>Period</a:t>
            </a:r>
          </a:p>
        </p:txBody>
      </p:sp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7975" y="2909465"/>
            <a:ext cx="4302125" cy="292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1" name="TextBox 260"/>
          <p:cNvSpPr txBox="1"/>
          <p:nvPr/>
        </p:nvSpPr>
        <p:spPr>
          <a:xfrm>
            <a:off x="3190876" y="6122253"/>
            <a:ext cx="56292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dirty="0" smtClean="0">
                <a:latin typeface="Arial" pitchFamily="34" charset="0"/>
                <a:cs typeface="Arial" pitchFamily="34" charset="0"/>
              </a:rPr>
              <a:t>X.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Guo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 D. R. Jackson, M. Y.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Koledintseva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 S.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Hinaga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 J. L.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Drewniak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 and J. Chen, “An Analysis of Conductor Surface Roughness Effects on Signal Propagation for Stripline Interconnects,” 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IEEE Trans. Electromagnetic Compatibility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 Vol. 56, No. 3, pp. 707–714, June 2014.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7585" name="Object 3"/>
          <p:cNvGraphicFramePr>
            <a:graphicFrameLocks noChangeAspect="1"/>
          </p:cNvGraphicFramePr>
          <p:nvPr/>
        </p:nvGraphicFramePr>
        <p:xfrm>
          <a:off x="450850" y="2881313"/>
          <a:ext cx="14446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7" name="Equation" r:id="rId6" imgW="901440" imgH="228600" progId="Equation.DSMT4">
                  <p:embed/>
                </p:oleObj>
              </mc:Choice>
              <mc:Fallback>
                <p:oleObj name="Equation" r:id="rId6" imgW="90144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2881313"/>
                        <a:ext cx="1444625" cy="3651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6399" y="3968117"/>
            <a:ext cx="72607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Results for TM/TE Modes (</a:t>
            </a:r>
            <a:r>
              <a:rPr lang="en-US" sz="2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above cutoff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):   (derivation omitted)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8526" y="4682678"/>
            <a:ext cx="2903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TM</a:t>
            </a:r>
            <a:r>
              <a:rPr lang="en-US" sz="20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modes of PPW:</a:t>
            </a: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4735513" y="4545013"/>
          <a:ext cx="209232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8" name="Equation" r:id="rId3" imgW="2501640" imgH="787320" progId="Equation.DSMT4">
                  <p:embed/>
                </p:oleObj>
              </mc:Choice>
              <mc:Fallback>
                <p:oleObj name="Equation" r:id="rId3" imgW="2501640" imgH="7873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5513" y="4545013"/>
                        <a:ext cx="2092325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840296" y="5535216"/>
            <a:ext cx="2438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US" sz="20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modes of PPW: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4643438" y="5397500"/>
          <a:ext cx="21304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9" name="Equation" r:id="rId5" imgW="2539800" imgH="825480" progId="Equation.DSMT4">
                  <p:embed/>
                </p:oleObj>
              </mc:Choice>
              <mc:Fallback>
                <p:oleObj name="Equation" r:id="rId5" imgW="2539800" imgH="825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5397500"/>
                        <a:ext cx="2130425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34B0-CECC-47C2-BBF0-900BEBD8ED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3048" y="6278576"/>
            <a:ext cx="684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Note: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Below cutoff, we usually do not worry about conductor loss.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63626" y="132385"/>
            <a:ext cx="8846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Conductor Attenuation on Parallel Plates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225807" y="722980"/>
            <a:ext cx="2725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Waveguide Modes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07895" y="1228410"/>
            <a:ext cx="3968750" cy="2582482"/>
            <a:chOff x="5021324" y="1039026"/>
            <a:chExt cx="3968750" cy="2582482"/>
          </a:xfrm>
        </p:grpSpPr>
        <p:sp>
          <p:nvSpPr>
            <p:cNvPr id="14" name="AutoShape 6"/>
            <p:cNvSpPr>
              <a:spLocks noChangeAspect="1" noChangeArrowheads="1" noTextEdit="1"/>
            </p:cNvSpPr>
            <p:nvPr/>
          </p:nvSpPr>
          <p:spPr bwMode="auto">
            <a:xfrm>
              <a:off x="5021324" y="1039026"/>
              <a:ext cx="3968750" cy="2582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5925786" y="3016333"/>
              <a:ext cx="257694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5903114" y="1438696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7957361" y="1438696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7957361" y="1438696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noFill/>
            <a:ln w="0" cap="rnd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5928268" y="2173753"/>
              <a:ext cx="2045863" cy="3353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5903114" y="2162574"/>
              <a:ext cx="783967" cy="862225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3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3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7957361" y="2256203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3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3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5919883" y="2992657"/>
              <a:ext cx="2045863" cy="4052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8"/>
            <p:cNvSpPr>
              <a:spLocks noChangeArrowheads="1"/>
            </p:cNvSpPr>
            <p:nvPr/>
          </p:nvSpPr>
          <p:spPr bwMode="auto">
            <a:xfrm>
              <a:off x="5919883" y="3083491"/>
              <a:ext cx="8385" cy="206822"/>
            </a:xfrm>
            <a:prstGeom prst="rect">
              <a:avLst/>
            </a:prstGeom>
            <a:solidFill>
              <a:srgbClr val="4A7E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9"/>
            <p:cNvSpPr>
              <a:spLocks noChangeArrowheads="1"/>
            </p:cNvSpPr>
            <p:nvPr/>
          </p:nvSpPr>
          <p:spPr bwMode="auto">
            <a:xfrm>
              <a:off x="5919883" y="3083491"/>
              <a:ext cx="8385" cy="206822"/>
            </a:xfrm>
            <a:prstGeom prst="rect">
              <a:avLst/>
            </a:prstGeom>
            <a:noFill/>
            <a:ln w="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30"/>
            <p:cNvSpPr>
              <a:spLocks noChangeArrowheads="1"/>
            </p:cNvSpPr>
            <p:nvPr/>
          </p:nvSpPr>
          <p:spPr bwMode="auto">
            <a:xfrm>
              <a:off x="7965746" y="3083491"/>
              <a:ext cx="8385" cy="206822"/>
            </a:xfrm>
            <a:prstGeom prst="rect">
              <a:avLst/>
            </a:prstGeom>
            <a:solidFill>
              <a:srgbClr val="4A7E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31"/>
            <p:cNvSpPr>
              <a:spLocks noChangeArrowheads="1"/>
            </p:cNvSpPr>
            <p:nvPr/>
          </p:nvSpPr>
          <p:spPr bwMode="auto">
            <a:xfrm>
              <a:off x="7965746" y="3083491"/>
              <a:ext cx="8385" cy="206822"/>
            </a:xfrm>
            <a:prstGeom prst="rect">
              <a:avLst/>
            </a:prstGeom>
            <a:noFill/>
            <a:ln w="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38"/>
            <p:cNvSpPr>
              <a:spLocks noChangeShapeType="1"/>
            </p:cNvSpPr>
            <p:nvPr/>
          </p:nvSpPr>
          <p:spPr bwMode="auto">
            <a:xfrm>
              <a:off x="5788523" y="3033183"/>
              <a:ext cx="187258" cy="1398"/>
            </a:xfrm>
            <a:prstGeom prst="line">
              <a:avLst/>
            </a:prstGeom>
            <a:noFill/>
            <a:ln w="269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5965998" y="3202274"/>
              <a:ext cx="198717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840228" y="2212881"/>
              <a:ext cx="0" cy="78816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5630611" y="2808194"/>
              <a:ext cx="477927" cy="51985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1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8420697"/>
                </p:ext>
              </p:extLst>
            </p:nvPr>
          </p:nvGraphicFramePr>
          <p:xfrm>
            <a:off x="8643849" y="2911060"/>
            <a:ext cx="222250" cy="255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40" name="Equation" r:id="rId7" imgW="126720" imgH="139680" progId="Equation.DSMT4">
                    <p:embed/>
                  </p:oleObj>
                </mc:Choice>
                <mc:Fallback>
                  <p:oleObj name="Equation" r:id="rId7" imgW="126720" imgH="139680" progId="Equation.DSMT4">
                    <p:embed/>
                    <p:pic>
                      <p:nvPicPr>
                        <p:cNvPr id="85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3849" y="2911060"/>
                          <a:ext cx="222250" cy="255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2227157"/>
                </p:ext>
              </p:extLst>
            </p:nvPr>
          </p:nvGraphicFramePr>
          <p:xfrm>
            <a:off x="5322799" y="3344347"/>
            <a:ext cx="200025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41" name="Equation" r:id="rId9" imgW="114120" imgH="126720" progId="Equation.DSMT4">
                    <p:embed/>
                  </p:oleObj>
                </mc:Choice>
                <mc:Fallback>
                  <p:oleObj name="Equation" r:id="rId9" imgW="114120" imgH="126720" progId="Equation.DSMT4">
                    <p:embed/>
                    <p:pic>
                      <p:nvPicPr>
                        <p:cNvPr id="86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2799" y="3344347"/>
                          <a:ext cx="200025" cy="231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2820396"/>
                </p:ext>
              </p:extLst>
            </p:nvPr>
          </p:nvGraphicFramePr>
          <p:xfrm>
            <a:off x="5791111" y="1191697"/>
            <a:ext cx="244475" cy="303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42" name="Equation" r:id="rId11" imgW="139680" imgH="164880" progId="Equation.DSMT4">
                    <p:embed/>
                  </p:oleObj>
                </mc:Choice>
                <mc:Fallback>
                  <p:oleObj name="Equation" r:id="rId11" imgW="139680" imgH="164880" progId="Equation.DSMT4">
                    <p:embed/>
                    <p:pic>
                      <p:nvPicPr>
                        <p:cNvPr id="87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91111" y="1191697"/>
                          <a:ext cx="244475" cy="303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3067095"/>
                </p:ext>
              </p:extLst>
            </p:nvPr>
          </p:nvGraphicFramePr>
          <p:xfrm>
            <a:off x="5493948" y="2421609"/>
            <a:ext cx="244475" cy="32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43" name="Equation" r:id="rId13" imgW="139680" imgH="177480" progId="Equation.DSMT4">
                    <p:embed/>
                  </p:oleObj>
                </mc:Choice>
                <mc:Fallback>
                  <p:oleObj name="Equation" r:id="rId13" imgW="139680" imgH="177480" progId="Equation.DSMT4">
                    <p:embed/>
                    <p:pic>
                      <p:nvPicPr>
                        <p:cNvPr id="88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3948" y="2421609"/>
                          <a:ext cx="244475" cy="325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1647364"/>
                </p:ext>
              </p:extLst>
            </p:nvPr>
          </p:nvGraphicFramePr>
          <p:xfrm>
            <a:off x="6774242" y="3278859"/>
            <a:ext cx="266700" cy="255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44" name="Equation" r:id="rId15" imgW="152280" imgH="139680" progId="Equation.DSMT4">
                    <p:embed/>
                  </p:oleObj>
                </mc:Choice>
                <mc:Fallback>
                  <p:oleObj name="Equation" r:id="rId15" imgW="152280" imgH="139680" progId="Equation.DSMT4">
                    <p:embed/>
                    <p:pic>
                      <p:nvPicPr>
                        <p:cNvPr id="89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74242" y="3278859"/>
                          <a:ext cx="266700" cy="255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4681644"/>
                </p:ext>
              </p:extLst>
            </p:nvPr>
          </p:nvGraphicFramePr>
          <p:xfrm>
            <a:off x="7067625" y="1628775"/>
            <a:ext cx="320675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45" name="Equation" r:id="rId17" imgW="215640" imgH="228600" progId="Equation.DSMT4">
                    <p:embed/>
                  </p:oleObj>
                </mc:Choice>
                <mc:Fallback>
                  <p:oleObj name="Equation" r:id="rId17" imgW="215640" imgH="228600" progId="Equation.DSMT4">
                    <p:embed/>
                    <p:pic>
                      <p:nvPicPr>
                        <p:cNvPr id="9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67625" y="1628775"/>
                          <a:ext cx="320675" cy="352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7" name="Straight Arrow Connector 36"/>
            <p:cNvCxnSpPr/>
            <p:nvPr/>
          </p:nvCxnSpPr>
          <p:spPr>
            <a:xfrm flipV="1">
              <a:off x="5929745" y="1531917"/>
              <a:ext cx="0" cy="146462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9668055"/>
                </p:ext>
              </p:extLst>
            </p:nvPr>
          </p:nvGraphicFramePr>
          <p:xfrm>
            <a:off x="6558148" y="2427659"/>
            <a:ext cx="1014413" cy="366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46" name="Equation" r:id="rId19" imgW="672840" imgH="228600" progId="Equation.DSMT4">
                    <p:embed/>
                  </p:oleObj>
                </mc:Choice>
                <mc:Fallback>
                  <p:oleObj name="Equation" r:id="rId19" imgW="672840" imgH="228600" progId="Equation.DSMT4">
                    <p:embed/>
                    <p:pic>
                      <p:nvPicPr>
                        <p:cNvPr id="9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58148" y="2427659"/>
                          <a:ext cx="1014413" cy="366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1609687"/>
                </p:ext>
              </p:extLst>
            </p:nvPr>
          </p:nvGraphicFramePr>
          <p:xfrm>
            <a:off x="7875661" y="2307563"/>
            <a:ext cx="314325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47" name="Equation" r:id="rId21" imgW="314464" imgH="342900" progId="Equation.DSMT4">
                    <p:embed/>
                  </p:oleObj>
                </mc:Choice>
                <mc:Fallback>
                  <p:oleObj name="Equation" r:id="rId21" imgW="314464" imgH="342900" progId="Equation.DSMT4">
                    <p:embed/>
                    <p:pic>
                      <p:nvPicPr>
                        <p:cNvPr id="5" name="Object 4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7875661" y="2307563"/>
                          <a:ext cx="314325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B155-4F4C-4439-A865-4D0CBD95F37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3" name="TextBox 1"/>
          <p:cNvSpPr txBox="1">
            <a:spLocks noChangeArrowheads="1"/>
          </p:cNvSpPr>
          <p:nvPr/>
        </p:nvSpPr>
        <p:spPr bwMode="auto">
          <a:xfrm>
            <a:off x="896587" y="202870"/>
            <a:ext cx="716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228600"/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TEM Solution 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Process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2"/>
          <p:cNvSpPr txBox="1">
            <a:spLocks noChangeArrowheads="1"/>
          </p:cNvSpPr>
          <p:nvPr/>
        </p:nvSpPr>
        <p:spPr bwMode="auto">
          <a:xfrm>
            <a:off x="533399" y="1219201"/>
            <a:ext cx="82200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defTabSz="228600"/>
            <a:r>
              <a:rPr lang="en-US" sz="2400" dirty="0" smtClean="0">
                <a:cs typeface="Arial" charset="0"/>
              </a:rPr>
              <a:t>A) Solve Laplace’s equation subject </a:t>
            </a:r>
            <a:r>
              <a:rPr lang="en-US" sz="2400" dirty="0">
                <a:cs typeface="Arial" charset="0"/>
              </a:rPr>
              <a:t>to </a:t>
            </a:r>
            <a:r>
              <a:rPr lang="en-US" sz="2400" dirty="0" smtClean="0">
                <a:cs typeface="Arial" charset="0"/>
              </a:rPr>
              <a:t>appropriate </a:t>
            </a:r>
            <a:r>
              <a:rPr lang="en-US" sz="2400" dirty="0" err="1" smtClean="0">
                <a:cs typeface="Arial" charset="0"/>
              </a:rPr>
              <a:t>B.C.s</a:t>
            </a:r>
            <a:r>
              <a:rPr lang="en-US" sz="2400" dirty="0" smtClean="0">
                <a:cs typeface="Arial" charset="0"/>
              </a:rPr>
              <a:t>.:</a:t>
            </a:r>
            <a:endParaRPr lang="en-US" sz="2400" dirty="0">
              <a:cs typeface="Arial" charset="0"/>
            </a:endParaRPr>
          </a:p>
          <a:p>
            <a:pPr marL="457200" indent="-457200" defTabSz="228600">
              <a:buFont typeface="Calibri" pitchFamily="34" charset="0"/>
              <a:buAutoNum type="alphaUcPeriod"/>
            </a:pPr>
            <a:endParaRPr lang="en-US" sz="2400" dirty="0" smtClean="0">
              <a:cs typeface="Arial" charset="0"/>
            </a:endParaRPr>
          </a:p>
          <a:p>
            <a:pPr marL="457200" indent="-457200" defTabSz="228600"/>
            <a:endParaRPr lang="en-US" sz="2400" dirty="0" smtClean="0">
              <a:cs typeface="Arial" charset="0"/>
            </a:endParaRPr>
          </a:p>
          <a:p>
            <a:pPr marL="457200" indent="-457200" defTabSz="228600"/>
            <a:endParaRPr lang="en-US" sz="2400" dirty="0">
              <a:cs typeface="Arial" charset="0"/>
            </a:endParaRPr>
          </a:p>
          <a:p>
            <a:pPr marL="457200" indent="-457200" defTabSz="228600"/>
            <a:r>
              <a:rPr lang="en-US" sz="2400" dirty="0" smtClean="0">
                <a:cs typeface="Arial" charset="0"/>
              </a:rPr>
              <a:t>B) Find the transverse electric field:</a:t>
            </a:r>
          </a:p>
          <a:p>
            <a:pPr marL="457200" indent="-457200" defTabSz="228600"/>
            <a:endParaRPr lang="en-US" sz="2400" dirty="0" smtClean="0">
              <a:cs typeface="Arial" charset="0"/>
            </a:endParaRPr>
          </a:p>
          <a:p>
            <a:pPr marL="457200" indent="-457200" defTabSz="228600"/>
            <a:endParaRPr lang="en-US" sz="2400" dirty="0" smtClean="0">
              <a:cs typeface="Arial" charset="0"/>
            </a:endParaRPr>
          </a:p>
          <a:p>
            <a:pPr marL="457200" indent="-457200" defTabSz="228600"/>
            <a:r>
              <a:rPr lang="en-US" sz="2400" dirty="0" smtClean="0">
                <a:cs typeface="Arial" charset="0"/>
              </a:rPr>
              <a:t>C) Find the total electric field: </a:t>
            </a:r>
            <a:endParaRPr lang="en-US" sz="2400" dirty="0">
              <a:cs typeface="Arial" charset="0"/>
            </a:endParaRPr>
          </a:p>
          <a:p>
            <a:pPr marL="457200" indent="-457200" defTabSz="228600">
              <a:buFont typeface="Calibri" pitchFamily="34" charset="0"/>
              <a:buAutoNum type="alphaUcPeriod"/>
            </a:pPr>
            <a:endParaRPr lang="en-US" sz="2400" dirty="0" smtClean="0">
              <a:cs typeface="Arial" charset="0"/>
            </a:endParaRPr>
          </a:p>
          <a:p>
            <a:pPr marL="457200" indent="-457200" defTabSz="228600">
              <a:buFont typeface="Calibri" pitchFamily="34" charset="0"/>
              <a:buAutoNum type="alphaUcPeriod"/>
            </a:pPr>
            <a:endParaRPr lang="en-US" sz="2400" dirty="0">
              <a:cs typeface="Arial" charset="0"/>
            </a:endParaRPr>
          </a:p>
          <a:p>
            <a:pPr marL="457200" indent="-457200" defTabSz="228600"/>
            <a:r>
              <a:rPr lang="en-US" sz="2400" dirty="0" smtClean="0">
                <a:cs typeface="Arial" charset="0"/>
              </a:rPr>
              <a:t>D) Find the magnetic field:</a:t>
            </a:r>
            <a:endParaRPr lang="en-US" sz="2400" dirty="0">
              <a:cs typeface="Arial" charset="0"/>
            </a:endParaRPr>
          </a:p>
          <a:p>
            <a:pPr marL="457200" indent="-457200" defTabSz="228600"/>
            <a:endParaRPr lang="en-US" sz="2400" dirty="0">
              <a:solidFill>
                <a:srgbClr val="007FBF"/>
              </a:solidFill>
              <a:cs typeface="Arial" charset="0"/>
            </a:endParaRPr>
          </a:p>
        </p:txBody>
      </p:sp>
      <p:graphicFrame>
        <p:nvGraphicFramePr>
          <p:cNvPr id="79" name="Object 2"/>
          <p:cNvGraphicFramePr>
            <a:graphicFrameLocks noChangeAspect="1"/>
          </p:cNvGraphicFramePr>
          <p:nvPr/>
        </p:nvGraphicFramePr>
        <p:xfrm>
          <a:off x="3127582" y="1746610"/>
          <a:ext cx="1872256" cy="543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5" name="Equation" r:id="rId3" imgW="914400" imgH="253800" progId="Equation.DSMT4">
                  <p:embed/>
                </p:oleObj>
              </mc:Choice>
              <mc:Fallback>
                <p:oleObj name="Equation" r:id="rId3" imgW="914400" imgH="2538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582" y="1746610"/>
                        <a:ext cx="1872256" cy="54334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132950"/>
              </p:ext>
            </p:extLst>
          </p:nvPr>
        </p:nvGraphicFramePr>
        <p:xfrm>
          <a:off x="4424363" y="4792663"/>
          <a:ext cx="3525837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6" name="Equation" r:id="rId5" imgW="2057400" imgH="419040" progId="Equation.DSMT4">
                  <p:embed/>
                </p:oleObj>
              </mc:Choice>
              <mc:Fallback>
                <p:oleObj name="Equation" r:id="rId5" imgW="2057400" imgH="41904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363" y="4792663"/>
                        <a:ext cx="3525837" cy="7493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11"/>
          <p:cNvGraphicFramePr>
            <a:graphicFrameLocks noChangeAspect="1"/>
          </p:cNvGraphicFramePr>
          <p:nvPr/>
        </p:nvGraphicFramePr>
        <p:xfrm>
          <a:off x="5575300" y="2695575"/>
          <a:ext cx="2576513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7" name="Equation" r:id="rId7" imgW="1346040" imgH="253800" progId="Equation.DSMT4">
                  <p:embed/>
                </p:oleObj>
              </mc:Choice>
              <mc:Fallback>
                <p:oleObj name="Equation" r:id="rId7" imgW="1346040" imgH="253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2695575"/>
                        <a:ext cx="2576513" cy="4841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942843"/>
              </p:ext>
            </p:extLst>
          </p:nvPr>
        </p:nvGraphicFramePr>
        <p:xfrm>
          <a:off x="4731323" y="3799079"/>
          <a:ext cx="39862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8" name="Equation" r:id="rId9" imgW="2082600" imgH="253800" progId="Equation.DSMT4">
                  <p:embed/>
                </p:oleObj>
              </mc:Choice>
              <mc:Fallback>
                <p:oleObj name="Equation" r:id="rId9" imgW="2082600" imgH="2538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1323" y="3799079"/>
                        <a:ext cx="3986213" cy="482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TextBox 82"/>
          <p:cNvSpPr txBox="1"/>
          <p:nvPr/>
        </p:nvSpPr>
        <p:spPr>
          <a:xfrm>
            <a:off x="723036" y="5962722"/>
            <a:ext cx="7840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Note:</a:t>
            </a:r>
            <a:r>
              <a:rPr lang="en-US" sz="2000" dirty="0" smtClean="0">
                <a:solidFill>
                  <a:srgbClr val="0000FF"/>
                </a:solidFill>
              </a:rPr>
              <a:t> The only frequency dependence is in the wavenumber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dirty="0" smtClean="0">
                <a:solidFill>
                  <a:srgbClr val="0000FF"/>
                </a:solidFill>
              </a:rPr>
              <a:t>. 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1489279"/>
            <a:ext cx="4436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conductors 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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 TEM mode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" y="21336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 solve for TEM mode: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82236"/>
              </p:ext>
            </p:extLst>
          </p:nvPr>
        </p:nvGraphicFramePr>
        <p:xfrm>
          <a:off x="980332" y="2676588"/>
          <a:ext cx="19097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" name="Equation" r:id="rId3" imgW="914400" imgH="253800" progId="Equation.DSMT4">
                  <p:embed/>
                </p:oleObj>
              </mc:Choice>
              <mc:Fallback>
                <p:oleObj name="Equation" r:id="rId3" imgW="91440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332" y="2676588"/>
                        <a:ext cx="1909762" cy="4540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715950" y="4935492"/>
            <a:ext cx="300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Boundary conditions: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816527"/>
              </p:ext>
            </p:extLst>
          </p:nvPr>
        </p:nvGraphicFramePr>
        <p:xfrm>
          <a:off x="541779" y="5461783"/>
          <a:ext cx="3124200" cy="433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" name="Equation" r:id="rId5" imgW="1650960" imgH="228600" progId="Equation.DSMT4">
                  <p:embed/>
                </p:oleObj>
              </mc:Choice>
              <mc:Fallback>
                <p:oleObj name="Equation" r:id="rId5" imgW="165096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779" y="5461783"/>
                        <a:ext cx="3124200" cy="433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489409"/>
              </p:ext>
            </p:extLst>
          </p:nvPr>
        </p:nvGraphicFramePr>
        <p:xfrm>
          <a:off x="609600" y="3611360"/>
          <a:ext cx="25082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" name="Equation" r:id="rId7" imgW="1587240" imgH="482400" progId="Equation.DSMT4">
                  <p:embed/>
                </p:oleObj>
              </mc:Choice>
              <mc:Fallback>
                <p:oleObj name="Equation" r:id="rId7" imgW="158724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611360"/>
                        <a:ext cx="25082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/>
          <p:cNvCxnSpPr/>
          <p:nvPr/>
        </p:nvCxnSpPr>
        <p:spPr>
          <a:xfrm rot="5400000" flipH="1" flipV="1">
            <a:off x="1066800" y="3870806"/>
            <a:ext cx="1066800" cy="3048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47800" y="3946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TEM Mode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5162489" y="4174216"/>
          <a:ext cx="3382796" cy="411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" name="Equation" r:id="rId9" imgW="2197080" imgH="266400" progId="Equation.DSMT4">
                  <p:embed/>
                </p:oleObj>
              </mc:Choice>
              <mc:Fallback>
                <p:oleObj name="Equation" r:id="rId9" imgW="2197080" imgH="2664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489" y="4174216"/>
                        <a:ext cx="3382796" cy="411389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6711310" y="4797709"/>
          <a:ext cx="839293" cy="65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" name="Equation" r:id="rId11" imgW="444240" imgH="406080" progId="Equation.DSMT4">
                  <p:embed/>
                </p:oleObj>
              </mc:Choice>
              <mc:Fallback>
                <p:oleObj name="Equation" r:id="rId11" imgW="444240" imgH="4060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310" y="4797709"/>
                        <a:ext cx="839293" cy="6568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B155-4F4C-4439-A865-4D0CBD95F37C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20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183949"/>
              </p:ext>
            </p:extLst>
          </p:nvPr>
        </p:nvGraphicFramePr>
        <p:xfrm>
          <a:off x="3406211" y="3689147"/>
          <a:ext cx="10001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" name="Equation" r:id="rId13" imgW="609480" imgH="431640" progId="Equation.DSMT4">
                  <p:embed/>
                </p:oleObj>
              </mc:Choice>
              <mc:Fallback>
                <p:oleObj name="Equation" r:id="rId13" imgW="609480" imgH="4316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211" y="3689147"/>
                        <a:ext cx="100012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25712" y="1228762"/>
            <a:ext cx="3570143" cy="232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190565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where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945637" y="2499946"/>
          <a:ext cx="1797563" cy="338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" name="Equation" r:id="rId3" imgW="1079280" imgH="203040" progId="Equation.DSMT4">
                  <p:embed/>
                </p:oleObj>
              </mc:Choice>
              <mc:Fallback>
                <p:oleObj name="Equation" r:id="rId3" imgW="107928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637" y="2499946"/>
                        <a:ext cx="1797563" cy="338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2270526" y="5638900"/>
          <a:ext cx="438626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" name="Equation" r:id="rId5" imgW="2273040" imgH="393480" progId="Equation.DSMT4">
                  <p:embed/>
                </p:oleObj>
              </mc:Choice>
              <mc:Fallback>
                <p:oleObj name="Equation" r:id="rId5" imgW="2273040" imgH="393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526" y="5638900"/>
                        <a:ext cx="4386263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4168988" y="2522537"/>
          <a:ext cx="62547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" name="Equation" r:id="rId7" imgW="380880" imgH="177480" progId="Equation.DSMT4">
                  <p:embed/>
                </p:oleObj>
              </mc:Choice>
              <mc:Fallback>
                <p:oleObj name="Equation" r:id="rId7" imgW="380880" imgH="177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988" y="2522537"/>
                        <a:ext cx="62547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1495425" y="1028400"/>
          <a:ext cx="947824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0" name="Equation" r:id="rId9" imgW="545760" imgH="444240" progId="Equation.DSMT4">
                  <p:embed/>
                </p:oleObj>
              </mc:Choice>
              <mc:Fallback>
                <p:oleObj name="Equation" r:id="rId9" imgW="545760" imgH="4442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1028400"/>
                        <a:ext cx="947824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3800475" y="1212202"/>
          <a:ext cx="2994961" cy="413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1" name="Equation" r:id="rId11" imgW="1841400" imgH="253800" progId="Equation.DSMT4">
                  <p:embed/>
                </p:oleObj>
              </mc:Choice>
              <mc:Fallback>
                <p:oleObj name="Equation" r:id="rId11" imgW="1841400" imgH="2538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475" y="1212202"/>
                        <a:ext cx="2994961" cy="4130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2254250" y="4597400"/>
          <a:ext cx="38703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2" name="Equation" r:id="rId13" imgW="2145960" imgH="419040" progId="Equation.DSMT4">
                  <p:embed/>
                </p:oleObj>
              </mc:Choice>
              <mc:Fallback>
                <p:oleObj name="Equation" r:id="rId13" imgW="2145960" imgH="4190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0" y="4597400"/>
                        <a:ext cx="387032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47800" y="3946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TEM Mode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B155-4F4C-4439-A865-4D0CBD95F37C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3087" name="Object 15"/>
          <p:cNvGraphicFramePr>
            <a:graphicFrameLocks noChangeAspect="1"/>
          </p:cNvGraphicFramePr>
          <p:nvPr/>
        </p:nvGraphicFramePr>
        <p:xfrm>
          <a:off x="5882550" y="2346325"/>
          <a:ext cx="7493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3" name="Equation" r:id="rId15" imgW="457200" imgH="393480" progId="Equation.DSMT4">
                  <p:embed/>
                </p:oleObj>
              </mc:Choice>
              <mc:Fallback>
                <p:oleObj name="Equation" r:id="rId15" imgW="457200" imgH="3934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2550" y="2346325"/>
                        <a:ext cx="749300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617675"/>
              </p:ext>
            </p:extLst>
          </p:nvPr>
        </p:nvGraphicFramePr>
        <p:xfrm>
          <a:off x="3485837" y="3275426"/>
          <a:ext cx="1640762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4" name="Equation" r:id="rId17" imgW="927000" imgH="393480" progId="Equation.DSMT4">
                  <p:embed/>
                </p:oleObj>
              </mc:Choice>
              <mc:Fallback>
                <p:oleObj name="Equation" r:id="rId17" imgW="927000" imgH="39348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5837" y="3275426"/>
                        <a:ext cx="1640762" cy="6969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Down Arrow 14"/>
          <p:cNvSpPr/>
          <p:nvPr/>
        </p:nvSpPr>
        <p:spPr>
          <a:xfrm>
            <a:off x="1685925" y="2000249"/>
            <a:ext cx="257175" cy="371475"/>
          </a:xfrm>
          <a:prstGeom prst="downArrow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4389550" y="1900299"/>
            <a:ext cx="257175" cy="371475"/>
          </a:xfrm>
          <a:prstGeom prst="downArrow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6072650" y="1904799"/>
            <a:ext cx="257175" cy="371475"/>
          </a:xfrm>
          <a:prstGeom prst="downArrow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28512" y="3402771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5622" y="4190438"/>
            <a:ext cx="1946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We then have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 rot="16200000" flipH="1">
            <a:off x="1763125" y="5849552"/>
            <a:ext cx="257175" cy="371475"/>
          </a:xfrm>
          <a:prstGeom prst="downArrow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3164" y="2380646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Recall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090379" y="3429302"/>
          <a:ext cx="29654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" name="Equation" r:id="rId3" imgW="1701720" imgH="419040" progId="Equation.DSMT4">
                  <p:embed/>
                </p:oleObj>
              </mc:Choice>
              <mc:Fallback>
                <p:oleObj name="Equation" r:id="rId3" imgW="1701720" imgH="41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379" y="3429302"/>
                        <a:ext cx="296545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1375427" y="2714021"/>
          <a:ext cx="172561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" name="Equation" r:id="rId5" imgW="990360" imgH="419040" progId="Equation.DSMT4">
                  <p:embed/>
                </p:oleObj>
              </mc:Choice>
              <mc:Fallback>
                <p:oleObj name="Equation" r:id="rId5" imgW="990360" imgH="4190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5427" y="2714021"/>
                        <a:ext cx="1725612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2" name="Object 16"/>
          <p:cNvGraphicFramePr>
            <a:graphicFrameLocks noChangeAspect="1"/>
          </p:cNvGraphicFramePr>
          <p:nvPr/>
        </p:nvGraphicFramePr>
        <p:xfrm>
          <a:off x="724887" y="1253691"/>
          <a:ext cx="2493962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" name="Equation" r:id="rId7" imgW="1384200" imgH="393480" progId="Equation.DSMT4">
                  <p:embed/>
                </p:oleObj>
              </mc:Choice>
              <mc:Fallback>
                <p:oleObj name="Equation" r:id="rId7" imgW="1384200" imgH="39348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887" y="1253691"/>
                        <a:ext cx="2493962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47800" y="3946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TEM Mode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B155-4F4C-4439-A865-4D0CBD95F37C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2" name="Object 24"/>
          <p:cNvGraphicFramePr>
            <a:graphicFrameLocks noChangeAspect="1"/>
          </p:cNvGraphicFramePr>
          <p:nvPr/>
        </p:nvGraphicFramePr>
        <p:xfrm>
          <a:off x="7293777" y="3801294"/>
          <a:ext cx="812221" cy="703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" name="Equation" r:id="rId9" imgW="558720" imgH="482400" progId="Equation.DSMT4">
                  <p:embed/>
                </p:oleObj>
              </mc:Choice>
              <mc:Fallback>
                <p:oleObj name="Equation" r:id="rId9" imgW="558720" imgH="4824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3777" y="3801294"/>
                        <a:ext cx="812221" cy="703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5"/>
          <p:cNvGraphicFramePr>
            <a:graphicFrameLocks noChangeAspect="1"/>
          </p:cNvGraphicFramePr>
          <p:nvPr/>
        </p:nvGraphicFramePr>
        <p:xfrm>
          <a:off x="7252301" y="4684295"/>
          <a:ext cx="112395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" name="Equation" r:id="rId11" imgW="774360" imgH="393480" progId="Equation.DSMT4">
                  <p:embed/>
                </p:oleObj>
              </mc:Choice>
              <mc:Fallback>
                <p:oleObj name="Equation" r:id="rId11" imgW="774360" imgH="39348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2301" y="4684295"/>
                        <a:ext cx="1123950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534390" y="5450773"/>
            <a:ext cx="212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Fields for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mode: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2819083" y="4441825"/>
            <a:ext cx="4376737" cy="2154740"/>
            <a:chOff x="2819083" y="4441825"/>
            <a:chExt cx="4376737" cy="2154740"/>
          </a:xfrm>
        </p:grpSpPr>
        <p:sp>
          <p:nvSpPr>
            <p:cNvPr id="4117" name="AutoShape 21"/>
            <p:cNvSpPr>
              <a:spLocks noChangeAspect="1" noChangeArrowheads="1" noTextEdit="1"/>
            </p:cNvSpPr>
            <p:nvPr/>
          </p:nvSpPr>
          <p:spPr bwMode="auto">
            <a:xfrm>
              <a:off x="2819083" y="4701090"/>
              <a:ext cx="4376737" cy="189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9" name="Line 23"/>
            <p:cNvSpPr>
              <a:spLocks noChangeShapeType="1"/>
            </p:cNvSpPr>
            <p:nvPr/>
          </p:nvSpPr>
          <p:spPr bwMode="auto">
            <a:xfrm>
              <a:off x="3127058" y="5155115"/>
              <a:ext cx="3236912" cy="1588"/>
            </a:xfrm>
            <a:prstGeom prst="line">
              <a:avLst/>
            </a:prstGeom>
            <a:noFill/>
            <a:ln w="793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0" name="Line 24"/>
            <p:cNvSpPr>
              <a:spLocks noChangeShapeType="1"/>
            </p:cNvSpPr>
            <p:nvPr/>
          </p:nvSpPr>
          <p:spPr bwMode="auto">
            <a:xfrm>
              <a:off x="3127058" y="6166353"/>
              <a:ext cx="3236912" cy="1588"/>
            </a:xfrm>
            <a:prstGeom prst="line">
              <a:avLst/>
            </a:prstGeom>
            <a:noFill/>
            <a:ln w="793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2" name="Line 46"/>
            <p:cNvSpPr>
              <a:spLocks noChangeShapeType="1"/>
            </p:cNvSpPr>
            <p:nvPr/>
          </p:nvSpPr>
          <p:spPr bwMode="auto">
            <a:xfrm flipV="1">
              <a:off x="3082608" y="4775703"/>
              <a:ext cx="1587" cy="141605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4" name="Line 48"/>
            <p:cNvSpPr>
              <a:spLocks noChangeShapeType="1"/>
            </p:cNvSpPr>
            <p:nvPr/>
          </p:nvSpPr>
          <p:spPr bwMode="auto">
            <a:xfrm>
              <a:off x="6041707" y="6179054"/>
              <a:ext cx="671513" cy="3174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auto">
            <a:xfrm>
              <a:off x="6262370" y="6469565"/>
              <a:ext cx="201612" cy="101600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0" y="0"/>
                </a:cxn>
                <a:cxn ang="0">
                  <a:pos x="64" y="64"/>
                </a:cxn>
                <a:cxn ang="0">
                  <a:pos x="127" y="0"/>
                </a:cxn>
              </a:cxnLst>
              <a:rect l="0" t="0" r="r" b="b"/>
              <a:pathLst>
                <a:path w="127" h="64">
                  <a:moveTo>
                    <a:pt x="127" y="0"/>
                  </a:moveTo>
                  <a:lnTo>
                    <a:pt x="0" y="0"/>
                  </a:lnTo>
                  <a:lnTo>
                    <a:pt x="64" y="64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auto">
            <a:xfrm>
              <a:off x="6262370" y="6469565"/>
              <a:ext cx="201612" cy="101600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0" y="0"/>
                </a:cxn>
                <a:cxn ang="0">
                  <a:pos x="64" y="64"/>
                </a:cxn>
                <a:cxn ang="0">
                  <a:pos x="127" y="0"/>
                </a:cxn>
              </a:cxnLst>
              <a:rect l="0" t="0" r="r" b="b"/>
              <a:pathLst>
                <a:path w="127" h="64">
                  <a:moveTo>
                    <a:pt x="127" y="0"/>
                  </a:moveTo>
                  <a:lnTo>
                    <a:pt x="0" y="0"/>
                  </a:lnTo>
                  <a:lnTo>
                    <a:pt x="64" y="64"/>
                  </a:lnTo>
                  <a:lnTo>
                    <a:pt x="127" y="0"/>
                  </a:lnTo>
                </a:path>
              </a:pathLst>
            </a:custGeom>
            <a:noFill/>
            <a:ln w="12700" cap="rnd">
              <a:solidFill>
                <a:srgbClr val="4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0" name="Line 54"/>
            <p:cNvSpPr>
              <a:spLocks noChangeShapeType="1"/>
            </p:cNvSpPr>
            <p:nvPr/>
          </p:nvSpPr>
          <p:spPr bwMode="auto">
            <a:xfrm>
              <a:off x="6363970" y="6166353"/>
              <a:ext cx="1587" cy="303213"/>
            </a:xfrm>
            <a:prstGeom prst="line">
              <a:avLst/>
            </a:prstGeom>
            <a:noFill/>
            <a:ln w="12700" cap="rnd">
              <a:solidFill>
                <a:srgbClr val="4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5" name="Rectangle 59"/>
            <p:cNvSpPr>
              <a:spLocks noChangeArrowheads="1"/>
            </p:cNvSpPr>
            <p:nvPr/>
          </p:nvSpPr>
          <p:spPr bwMode="auto">
            <a:xfrm>
              <a:off x="5838540" y="5499603"/>
              <a:ext cx="26507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8" name="Rectangle 62"/>
            <p:cNvSpPr>
              <a:spLocks noChangeArrowheads="1"/>
            </p:cNvSpPr>
            <p:nvPr/>
          </p:nvSpPr>
          <p:spPr bwMode="auto">
            <a:xfrm>
              <a:off x="6417839" y="5690103"/>
              <a:ext cx="2858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H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5046345" y="5220202"/>
              <a:ext cx="0" cy="838200"/>
              <a:chOff x="2486025" y="4257675"/>
              <a:chExt cx="0" cy="838200"/>
            </a:xfrm>
          </p:grpSpPr>
          <p:cxnSp>
            <p:nvCxnSpPr>
              <p:cNvPr id="125" name="Straight Connector 124"/>
              <p:cNvCxnSpPr/>
              <p:nvPr/>
            </p:nvCxnSpPr>
            <p:spPr>
              <a:xfrm>
                <a:off x="2486025" y="4257675"/>
                <a:ext cx="0" cy="8382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/>
              <p:nvPr/>
            </p:nvCxnSpPr>
            <p:spPr>
              <a:xfrm>
                <a:off x="2486025" y="4448175"/>
                <a:ext cx="0" cy="31432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up 128"/>
            <p:cNvGrpSpPr/>
            <p:nvPr/>
          </p:nvGrpSpPr>
          <p:grpSpPr>
            <a:xfrm>
              <a:off x="5751195" y="5220202"/>
              <a:ext cx="0" cy="838200"/>
              <a:chOff x="2486025" y="4257675"/>
              <a:chExt cx="0" cy="838200"/>
            </a:xfrm>
          </p:grpSpPr>
          <p:cxnSp>
            <p:nvCxnSpPr>
              <p:cNvPr id="130" name="Straight Connector 129"/>
              <p:cNvCxnSpPr/>
              <p:nvPr/>
            </p:nvCxnSpPr>
            <p:spPr>
              <a:xfrm>
                <a:off x="2486025" y="4257675"/>
                <a:ext cx="0" cy="8382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/>
              <p:nvPr/>
            </p:nvCxnSpPr>
            <p:spPr>
              <a:xfrm>
                <a:off x="2486025" y="4448175"/>
                <a:ext cx="0" cy="31432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oup 131"/>
            <p:cNvGrpSpPr/>
            <p:nvPr/>
          </p:nvGrpSpPr>
          <p:grpSpPr>
            <a:xfrm>
              <a:off x="4208145" y="5239252"/>
              <a:ext cx="0" cy="838200"/>
              <a:chOff x="2486025" y="4257675"/>
              <a:chExt cx="0" cy="838200"/>
            </a:xfrm>
          </p:grpSpPr>
          <p:cxnSp>
            <p:nvCxnSpPr>
              <p:cNvPr id="133" name="Straight Connector 132"/>
              <p:cNvCxnSpPr/>
              <p:nvPr/>
            </p:nvCxnSpPr>
            <p:spPr>
              <a:xfrm>
                <a:off x="2486025" y="4257675"/>
                <a:ext cx="0" cy="8382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/>
              <p:cNvCxnSpPr/>
              <p:nvPr/>
            </p:nvCxnSpPr>
            <p:spPr>
              <a:xfrm>
                <a:off x="2486025" y="4448175"/>
                <a:ext cx="0" cy="31432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Group 134"/>
            <p:cNvGrpSpPr/>
            <p:nvPr/>
          </p:nvGrpSpPr>
          <p:grpSpPr>
            <a:xfrm>
              <a:off x="3579495" y="5220202"/>
              <a:ext cx="0" cy="838200"/>
              <a:chOff x="2486025" y="4257675"/>
              <a:chExt cx="0" cy="838200"/>
            </a:xfrm>
          </p:grpSpPr>
          <p:cxnSp>
            <p:nvCxnSpPr>
              <p:cNvPr id="136" name="Straight Connector 135"/>
              <p:cNvCxnSpPr/>
              <p:nvPr/>
            </p:nvCxnSpPr>
            <p:spPr>
              <a:xfrm>
                <a:off x="2486025" y="4257675"/>
                <a:ext cx="0" cy="8382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/>
              <p:nvPr/>
            </p:nvCxnSpPr>
            <p:spPr>
              <a:xfrm>
                <a:off x="2486025" y="4448175"/>
                <a:ext cx="0" cy="31432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0" name="Group 139"/>
            <p:cNvGrpSpPr/>
            <p:nvPr/>
          </p:nvGrpSpPr>
          <p:grpSpPr>
            <a:xfrm>
              <a:off x="3222308" y="5458328"/>
              <a:ext cx="3128962" cy="9524"/>
              <a:chOff x="661988" y="4495801"/>
              <a:chExt cx="3128962" cy="9524"/>
            </a:xfrm>
          </p:grpSpPr>
          <p:sp>
            <p:nvSpPr>
              <p:cNvPr id="4121" name="Line 25"/>
              <p:cNvSpPr>
                <a:spLocks noChangeShapeType="1"/>
              </p:cNvSpPr>
              <p:nvPr/>
            </p:nvSpPr>
            <p:spPr bwMode="auto">
              <a:xfrm>
                <a:off x="661988" y="4495801"/>
                <a:ext cx="3128962" cy="0"/>
              </a:xfrm>
              <a:prstGeom prst="line">
                <a:avLst/>
              </a:prstGeom>
              <a:noFill/>
              <a:ln w="28575" cap="rnd">
                <a:solidFill>
                  <a:srgbClr val="0000C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39" name="Straight Arrow Connector 138"/>
              <p:cNvCxnSpPr/>
              <p:nvPr/>
            </p:nvCxnSpPr>
            <p:spPr>
              <a:xfrm>
                <a:off x="1971675" y="4505325"/>
                <a:ext cx="352425" cy="0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headEnd type="none" w="med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1" name="Group 140"/>
            <p:cNvGrpSpPr/>
            <p:nvPr/>
          </p:nvGrpSpPr>
          <p:grpSpPr>
            <a:xfrm>
              <a:off x="3203258" y="5875077"/>
              <a:ext cx="3128962" cy="2351"/>
              <a:chOff x="661988" y="4493450"/>
              <a:chExt cx="3128962" cy="2351"/>
            </a:xfrm>
          </p:grpSpPr>
          <p:sp>
            <p:nvSpPr>
              <p:cNvPr id="142" name="Line 25"/>
              <p:cNvSpPr>
                <a:spLocks noChangeShapeType="1"/>
              </p:cNvSpPr>
              <p:nvPr/>
            </p:nvSpPr>
            <p:spPr bwMode="auto">
              <a:xfrm>
                <a:off x="661988" y="4495801"/>
                <a:ext cx="3128962" cy="0"/>
              </a:xfrm>
              <a:prstGeom prst="line">
                <a:avLst/>
              </a:prstGeom>
              <a:noFill/>
              <a:ln w="28575" cap="rnd">
                <a:solidFill>
                  <a:srgbClr val="0000C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43" name="Straight Arrow Connector 142"/>
              <p:cNvCxnSpPr/>
              <p:nvPr/>
            </p:nvCxnSpPr>
            <p:spPr>
              <a:xfrm>
                <a:off x="1971675" y="4493450"/>
                <a:ext cx="352425" cy="0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headEnd type="none" w="med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4122" name="Object 26"/>
            <p:cNvGraphicFramePr>
              <a:graphicFrameLocks noChangeAspect="1"/>
            </p:cNvGraphicFramePr>
            <p:nvPr/>
          </p:nvGraphicFramePr>
          <p:xfrm>
            <a:off x="6826250" y="6097588"/>
            <a:ext cx="184150" cy="20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0" name="Equation" r:id="rId13" imgW="126720" imgH="139680" progId="Equation.DSMT4">
                    <p:embed/>
                  </p:oleObj>
                </mc:Choice>
                <mc:Fallback>
                  <p:oleObj name="Equation" r:id="rId13" imgW="126720" imgH="139680" progId="Equation.DSMT4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26250" y="6097588"/>
                          <a:ext cx="184150" cy="203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23" name="Object 27"/>
            <p:cNvGraphicFramePr>
              <a:graphicFrameLocks noChangeAspect="1"/>
            </p:cNvGraphicFramePr>
            <p:nvPr/>
          </p:nvGraphicFramePr>
          <p:xfrm>
            <a:off x="2978150" y="4441825"/>
            <a:ext cx="203200" cy="239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1" name="Equation" r:id="rId15" imgW="139680" imgH="164880" progId="Equation.DSMT4">
                    <p:embed/>
                  </p:oleObj>
                </mc:Choice>
                <mc:Fallback>
                  <p:oleObj name="Equation" r:id="rId15" imgW="139680" imgH="164880" progId="Equation.DSMT4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8150" y="4441825"/>
                          <a:ext cx="203200" cy="239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24" name="Object 28"/>
            <p:cNvGraphicFramePr>
              <a:graphicFrameLocks noChangeAspect="1"/>
            </p:cNvGraphicFramePr>
            <p:nvPr/>
          </p:nvGraphicFramePr>
          <p:xfrm>
            <a:off x="5351463" y="4691063"/>
            <a:ext cx="239712" cy="331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2" name="Equation" r:id="rId17" imgW="164880" imgH="228600" progId="Equation.DSMT4">
                    <p:embed/>
                  </p:oleObj>
                </mc:Choice>
                <mc:Fallback>
                  <p:oleObj name="Equation" r:id="rId17" imgW="164880" imgH="228600" progId="Equation.DSMT4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1463" y="4691063"/>
                          <a:ext cx="239712" cy="331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25" name="Object 29"/>
            <p:cNvGraphicFramePr>
              <a:graphicFrameLocks noChangeAspect="1"/>
            </p:cNvGraphicFramePr>
            <p:nvPr/>
          </p:nvGraphicFramePr>
          <p:xfrm>
            <a:off x="4329113" y="5537200"/>
            <a:ext cx="644525" cy="239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3" name="Equation" r:id="rId19" imgW="444240" imgH="164880" progId="Equation.DSMT4">
                    <p:embed/>
                  </p:oleObj>
                </mc:Choice>
                <mc:Fallback>
                  <p:oleObj name="Equation" r:id="rId19" imgW="444240" imgH="164880" progId="Equation.DSMT4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9113" y="5537200"/>
                          <a:ext cx="644525" cy="239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21" name="Picture 26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825712" y="1107565"/>
            <a:ext cx="3665146" cy="238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47800" y="3946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TEM Mode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B155-4F4C-4439-A865-4D0CBD95F37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13915" y="834075"/>
            <a:ext cx="7309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We can view the TEM mode in a parallel-plate waveguiding structure as a rectangular “slice” of a plane wave.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61790" y="5302164"/>
            <a:ext cx="730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The PEC and PMC walls do not disturb the fields of the plane wave.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2138796" y="5882760"/>
          <a:ext cx="176053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38" name="Equation" r:id="rId3" imgW="1015920" imgH="203040" progId="Equation.DSMT4">
                  <p:embed/>
                </p:oleObj>
              </mc:Choice>
              <mc:Fallback>
                <p:oleObj name="Equation" r:id="rId3" imgW="101592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796" y="5882760"/>
                        <a:ext cx="1760538" cy="3524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5072838" y="5880988"/>
          <a:ext cx="184943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39" name="Equation" r:id="rId5" imgW="1066680" imgH="203040" progId="Equation.DSMT4">
                  <p:embed/>
                </p:oleObj>
              </mc:Choice>
              <mc:Fallback>
                <p:oleObj name="Equation" r:id="rId5" imgW="1066680" imgH="203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838" y="5880988"/>
                        <a:ext cx="1849437" cy="3524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6" name="Group 65"/>
          <p:cNvGrpSpPr/>
          <p:nvPr/>
        </p:nvGrpSpPr>
        <p:grpSpPr>
          <a:xfrm>
            <a:off x="1567748" y="1662113"/>
            <a:ext cx="6902243" cy="3145351"/>
            <a:chOff x="1567748" y="1662113"/>
            <a:chExt cx="6902243" cy="3145351"/>
          </a:xfrm>
        </p:grpSpPr>
        <p:sp>
          <p:nvSpPr>
            <p:cNvPr id="61" name="Rectangle 60"/>
            <p:cNvSpPr/>
            <p:nvPr/>
          </p:nvSpPr>
          <p:spPr>
            <a:xfrm>
              <a:off x="2295525" y="2247900"/>
              <a:ext cx="4914900" cy="22002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689690" y="2814861"/>
              <a:ext cx="3981603" cy="91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665942" y="2809547"/>
              <a:ext cx="3985147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705612" y="3760623"/>
              <a:ext cx="3985147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659418" y="2775513"/>
              <a:ext cx="5" cy="1009402"/>
            </a:xfrm>
            <a:prstGeom prst="line">
              <a:avLst/>
            </a:prstGeom>
            <a:ln w="76200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702956" y="2797285"/>
              <a:ext cx="5" cy="1009402"/>
            </a:xfrm>
            <a:prstGeom prst="line">
              <a:avLst/>
            </a:prstGeom>
            <a:ln w="76200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652480" y="2454877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9900"/>
                  </a:solidFill>
                  <a:latin typeface="Arial" pitchFamily="34" charset="0"/>
                  <a:cs typeface="Arial" pitchFamily="34" charset="0"/>
                </a:rPr>
                <a:t>PEC</a:t>
              </a:r>
              <a:endParaRPr lang="en-US" dirty="0">
                <a:solidFill>
                  <a:srgbClr val="FF99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55200" y="3775892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9900"/>
                  </a:solidFill>
                  <a:latin typeface="Arial" pitchFamily="34" charset="0"/>
                  <a:cs typeface="Arial" pitchFamily="34" charset="0"/>
                </a:rPr>
                <a:t>PEC</a:t>
              </a:r>
              <a:endParaRPr lang="en-US" dirty="0">
                <a:solidFill>
                  <a:srgbClr val="FF99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78072" y="3094168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33CC"/>
                  </a:solidFill>
                  <a:latin typeface="Arial" pitchFamily="34" charset="0"/>
                  <a:cs typeface="Arial" pitchFamily="34" charset="0"/>
                </a:rPr>
                <a:t>PMC</a:t>
              </a:r>
              <a:endPara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67748" y="310888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33CC"/>
                  </a:solidFill>
                  <a:latin typeface="Arial" pitchFamily="34" charset="0"/>
                  <a:cs typeface="Arial" pitchFamily="34" charset="0"/>
                </a:rPr>
                <a:t>PMC</a:t>
              </a:r>
              <a:endPara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6084" name="Object 4"/>
            <p:cNvGraphicFramePr>
              <a:graphicFrameLocks noChangeAspect="1"/>
            </p:cNvGraphicFramePr>
            <p:nvPr/>
          </p:nvGraphicFramePr>
          <p:xfrm>
            <a:off x="3924620" y="3158059"/>
            <a:ext cx="771525" cy="284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40" name="Equation" r:id="rId7" imgW="444240" imgH="164880" progId="Equation.DSMT4">
                    <p:embed/>
                  </p:oleObj>
                </mc:Choice>
                <mc:Fallback>
                  <p:oleObj name="Equation" r:id="rId7" imgW="444240" imgH="16488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4620" y="3158059"/>
                          <a:ext cx="771525" cy="284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3" name="Straight Arrow Connector 32"/>
            <p:cNvCxnSpPr/>
            <p:nvPr/>
          </p:nvCxnSpPr>
          <p:spPr>
            <a:xfrm>
              <a:off x="6991927" y="3761165"/>
              <a:ext cx="112815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2716865" y="2086749"/>
              <a:ext cx="0" cy="61751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>
              <a:off x="3168082" y="1945511"/>
              <a:ext cx="11874" cy="2861953"/>
              <a:chOff x="3063834" y="2161315"/>
              <a:chExt cx="11874" cy="2861953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>
                <a:off x="3075708" y="2161315"/>
                <a:ext cx="0" cy="286195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3063834" y="3182590"/>
                <a:ext cx="0" cy="41563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/>
            <p:cNvGrpSpPr/>
            <p:nvPr/>
          </p:nvGrpSpPr>
          <p:grpSpPr>
            <a:xfrm>
              <a:off x="3917706" y="1945511"/>
              <a:ext cx="11874" cy="2861953"/>
              <a:chOff x="3063834" y="2161315"/>
              <a:chExt cx="11874" cy="2861953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>
                <a:off x="3075708" y="2161315"/>
                <a:ext cx="0" cy="286195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3063834" y="3182590"/>
                <a:ext cx="0" cy="41563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/>
            <p:nvPr/>
          </p:nvGrpSpPr>
          <p:grpSpPr>
            <a:xfrm>
              <a:off x="4667330" y="1945511"/>
              <a:ext cx="11874" cy="2861953"/>
              <a:chOff x="3063834" y="2161315"/>
              <a:chExt cx="11874" cy="2861953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>
                <a:off x="3075708" y="2161315"/>
                <a:ext cx="0" cy="286195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>
                <a:off x="3063834" y="3182590"/>
                <a:ext cx="0" cy="41563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/>
            <p:cNvGrpSpPr/>
            <p:nvPr/>
          </p:nvGrpSpPr>
          <p:grpSpPr>
            <a:xfrm>
              <a:off x="5416954" y="1945511"/>
              <a:ext cx="11874" cy="2861953"/>
              <a:chOff x="3063834" y="2161315"/>
              <a:chExt cx="11874" cy="2861953"/>
            </a:xfrm>
          </p:grpSpPr>
          <p:cxnSp>
            <p:nvCxnSpPr>
              <p:cNvPr id="56" name="Straight Arrow Connector 55"/>
              <p:cNvCxnSpPr/>
              <p:nvPr/>
            </p:nvCxnSpPr>
            <p:spPr>
              <a:xfrm>
                <a:off x="3075708" y="2161315"/>
                <a:ext cx="0" cy="286195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>
                <a:off x="3063834" y="3182590"/>
                <a:ext cx="0" cy="41563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6166576" y="1943036"/>
              <a:ext cx="11874" cy="2861953"/>
              <a:chOff x="3063834" y="2161315"/>
              <a:chExt cx="11874" cy="2861953"/>
            </a:xfrm>
          </p:grpSpPr>
          <p:cxnSp>
            <p:nvCxnSpPr>
              <p:cNvPr id="59" name="Straight Arrow Connector 58"/>
              <p:cNvCxnSpPr/>
              <p:nvPr/>
            </p:nvCxnSpPr>
            <p:spPr>
              <a:xfrm>
                <a:off x="3075708" y="2161315"/>
                <a:ext cx="0" cy="286195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3063834" y="3182590"/>
                <a:ext cx="0" cy="41563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/>
            <p:cNvGrpSpPr/>
            <p:nvPr/>
          </p:nvGrpSpPr>
          <p:grpSpPr>
            <a:xfrm>
              <a:off x="2170546" y="2419268"/>
              <a:ext cx="5296395" cy="11876"/>
              <a:chOff x="1686296" y="2493818"/>
              <a:chExt cx="5296395" cy="11876"/>
            </a:xfrm>
          </p:grpSpPr>
          <p:cxnSp>
            <p:nvCxnSpPr>
              <p:cNvPr id="63" name="Straight Arrow Connector 62"/>
              <p:cNvCxnSpPr/>
              <p:nvPr/>
            </p:nvCxnSpPr>
            <p:spPr>
              <a:xfrm>
                <a:off x="1686296" y="2505694"/>
                <a:ext cx="5296395" cy="0"/>
              </a:xfrm>
              <a:prstGeom prst="straightConnector1">
                <a:avLst/>
              </a:prstGeom>
              <a:ln w="28575">
                <a:solidFill>
                  <a:srgbClr val="0000CC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>
                <a:off x="4025743" y="2493818"/>
                <a:ext cx="617517" cy="0"/>
              </a:xfrm>
              <a:prstGeom prst="straightConnector1">
                <a:avLst/>
              </a:prstGeom>
              <a:ln>
                <a:solidFill>
                  <a:srgbClr val="0000CC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/>
            <p:cNvGrpSpPr/>
            <p:nvPr/>
          </p:nvGrpSpPr>
          <p:grpSpPr>
            <a:xfrm>
              <a:off x="2192318" y="2999179"/>
              <a:ext cx="5296395" cy="11876"/>
              <a:chOff x="1686296" y="2493818"/>
              <a:chExt cx="5296395" cy="11876"/>
            </a:xfrm>
          </p:grpSpPr>
          <p:cxnSp>
            <p:nvCxnSpPr>
              <p:cNvPr id="70" name="Straight Arrow Connector 69"/>
              <p:cNvCxnSpPr/>
              <p:nvPr/>
            </p:nvCxnSpPr>
            <p:spPr>
              <a:xfrm>
                <a:off x="1686296" y="2505694"/>
                <a:ext cx="5296395" cy="0"/>
              </a:xfrm>
              <a:prstGeom prst="straightConnector1">
                <a:avLst/>
              </a:prstGeom>
              <a:ln w="28575">
                <a:solidFill>
                  <a:srgbClr val="0000CC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>
                <a:off x="4025743" y="2493818"/>
                <a:ext cx="617517" cy="0"/>
              </a:xfrm>
              <a:prstGeom prst="straightConnector1">
                <a:avLst/>
              </a:prstGeom>
              <a:ln>
                <a:solidFill>
                  <a:srgbClr val="0000CC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2168567" y="3533568"/>
              <a:ext cx="5296395" cy="11876"/>
              <a:chOff x="1686296" y="2493818"/>
              <a:chExt cx="5296395" cy="11876"/>
            </a:xfrm>
          </p:grpSpPr>
          <p:cxnSp>
            <p:nvCxnSpPr>
              <p:cNvPr id="73" name="Straight Arrow Connector 72"/>
              <p:cNvCxnSpPr/>
              <p:nvPr/>
            </p:nvCxnSpPr>
            <p:spPr>
              <a:xfrm>
                <a:off x="1686296" y="2505694"/>
                <a:ext cx="5296395" cy="0"/>
              </a:xfrm>
              <a:prstGeom prst="straightConnector1">
                <a:avLst/>
              </a:prstGeom>
              <a:ln w="28575">
                <a:solidFill>
                  <a:srgbClr val="0000CC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>
                <a:off x="4025743" y="2493818"/>
                <a:ext cx="617517" cy="0"/>
              </a:xfrm>
              <a:prstGeom prst="straightConnector1">
                <a:avLst/>
              </a:prstGeom>
              <a:ln>
                <a:solidFill>
                  <a:srgbClr val="0000CC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/>
            <p:cNvGrpSpPr/>
            <p:nvPr/>
          </p:nvGrpSpPr>
          <p:grpSpPr>
            <a:xfrm>
              <a:off x="2156689" y="4091715"/>
              <a:ext cx="5296395" cy="11876"/>
              <a:chOff x="1686296" y="2493818"/>
              <a:chExt cx="5296395" cy="11876"/>
            </a:xfrm>
          </p:grpSpPr>
          <p:cxnSp>
            <p:nvCxnSpPr>
              <p:cNvPr id="76" name="Straight Arrow Connector 75"/>
              <p:cNvCxnSpPr/>
              <p:nvPr/>
            </p:nvCxnSpPr>
            <p:spPr>
              <a:xfrm>
                <a:off x="1686296" y="2505694"/>
                <a:ext cx="5296395" cy="0"/>
              </a:xfrm>
              <a:prstGeom prst="straightConnector1">
                <a:avLst/>
              </a:prstGeom>
              <a:ln w="28575">
                <a:solidFill>
                  <a:srgbClr val="0000CC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>
                <a:off x="4025743" y="2493818"/>
                <a:ext cx="617517" cy="0"/>
              </a:xfrm>
              <a:prstGeom prst="straightConnector1">
                <a:avLst/>
              </a:prstGeom>
              <a:ln>
                <a:solidFill>
                  <a:srgbClr val="0000CC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2154712" y="4538651"/>
              <a:ext cx="5296395" cy="2351"/>
              <a:chOff x="1686296" y="2503343"/>
              <a:chExt cx="5296395" cy="2351"/>
            </a:xfrm>
          </p:grpSpPr>
          <p:cxnSp>
            <p:nvCxnSpPr>
              <p:cNvPr id="79" name="Straight Arrow Connector 78"/>
              <p:cNvCxnSpPr/>
              <p:nvPr/>
            </p:nvCxnSpPr>
            <p:spPr>
              <a:xfrm>
                <a:off x="1686296" y="2505694"/>
                <a:ext cx="5296395" cy="0"/>
              </a:xfrm>
              <a:prstGeom prst="straightConnector1">
                <a:avLst/>
              </a:prstGeom>
              <a:ln w="28575">
                <a:solidFill>
                  <a:srgbClr val="0000CC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>
                <a:off x="4025743" y="2503343"/>
                <a:ext cx="617517" cy="0"/>
              </a:xfrm>
              <a:prstGeom prst="straightConnector1">
                <a:avLst/>
              </a:prstGeom>
              <a:ln>
                <a:solidFill>
                  <a:srgbClr val="0000CC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/>
            <p:cNvGrpSpPr/>
            <p:nvPr/>
          </p:nvGrpSpPr>
          <p:grpSpPr>
            <a:xfrm>
              <a:off x="6865226" y="1936236"/>
              <a:ext cx="11874" cy="2861953"/>
              <a:chOff x="3063834" y="2161315"/>
              <a:chExt cx="11874" cy="2861953"/>
            </a:xfrm>
          </p:grpSpPr>
          <p:cxnSp>
            <p:nvCxnSpPr>
              <p:cNvPr id="82" name="Straight Arrow Connector 81"/>
              <p:cNvCxnSpPr/>
              <p:nvPr/>
            </p:nvCxnSpPr>
            <p:spPr>
              <a:xfrm>
                <a:off x="3075708" y="2161315"/>
                <a:ext cx="0" cy="286195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>
                <a:off x="3063834" y="3182590"/>
                <a:ext cx="0" cy="41563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/>
            <p:cNvGrpSpPr/>
            <p:nvPr/>
          </p:nvGrpSpPr>
          <p:grpSpPr>
            <a:xfrm>
              <a:off x="2457500" y="1941430"/>
              <a:ext cx="11874" cy="2861953"/>
              <a:chOff x="3063834" y="2161315"/>
              <a:chExt cx="11874" cy="2861953"/>
            </a:xfrm>
          </p:grpSpPr>
          <p:cxnSp>
            <p:nvCxnSpPr>
              <p:cNvPr id="85" name="Straight Arrow Connector 84"/>
              <p:cNvCxnSpPr/>
              <p:nvPr/>
            </p:nvCxnSpPr>
            <p:spPr>
              <a:xfrm>
                <a:off x="3075708" y="2161315"/>
                <a:ext cx="0" cy="286195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>
                <a:off x="3063834" y="3182590"/>
                <a:ext cx="0" cy="41563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62" name="Object 7"/>
            <p:cNvGraphicFramePr>
              <a:graphicFrameLocks noChangeAspect="1"/>
            </p:cNvGraphicFramePr>
            <p:nvPr/>
          </p:nvGraphicFramePr>
          <p:xfrm>
            <a:off x="8262502" y="3648992"/>
            <a:ext cx="207489" cy="243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41" name="Equation" r:id="rId9" imgW="126720" imgH="139680" progId="Equation.DSMT4">
                    <p:embed/>
                  </p:oleObj>
                </mc:Choice>
                <mc:Fallback>
                  <p:oleObj name="Equation" r:id="rId9" imgW="126720" imgH="13968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62502" y="3648992"/>
                          <a:ext cx="207489" cy="243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7"/>
            <p:cNvGraphicFramePr>
              <a:graphicFrameLocks noChangeAspect="1"/>
            </p:cNvGraphicFramePr>
            <p:nvPr/>
          </p:nvGraphicFramePr>
          <p:xfrm>
            <a:off x="7000140" y="1708367"/>
            <a:ext cx="249238" cy="331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42" name="Equation" r:id="rId11" imgW="152280" imgH="190440" progId="Equation.DSMT4">
                    <p:embed/>
                  </p:oleObj>
                </mc:Choice>
                <mc:Fallback>
                  <p:oleObj name="Equation" r:id="rId11" imgW="152280" imgH="19044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00140" y="1708367"/>
                          <a:ext cx="249238" cy="331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89" name="Object 19"/>
            <p:cNvGraphicFramePr>
              <a:graphicFrameLocks noChangeAspect="1"/>
            </p:cNvGraphicFramePr>
            <p:nvPr/>
          </p:nvGraphicFramePr>
          <p:xfrm>
            <a:off x="7594700" y="2274788"/>
            <a:ext cx="290513" cy="331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43" name="Equation" r:id="rId13" imgW="177480" imgH="190440" progId="Equation.DSMT4">
                    <p:embed/>
                  </p:oleObj>
                </mc:Choice>
                <mc:Fallback>
                  <p:oleObj name="Equation" r:id="rId13" imgW="177480" imgH="19044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94700" y="2274788"/>
                          <a:ext cx="290513" cy="331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90" name="Object 19"/>
            <p:cNvGraphicFramePr>
              <a:graphicFrameLocks noChangeAspect="1"/>
            </p:cNvGraphicFramePr>
            <p:nvPr/>
          </p:nvGraphicFramePr>
          <p:xfrm>
            <a:off x="2629400" y="1662113"/>
            <a:ext cx="228600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44" name="Equation" r:id="rId15" imgW="139680" imgH="164880" progId="Equation.DSMT4">
                    <p:embed/>
                  </p:oleObj>
                </mc:Choice>
                <mc:Fallback>
                  <p:oleObj name="Equation" r:id="rId15" imgW="139680" imgH="16488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9400" y="1662113"/>
                          <a:ext cx="228600" cy="287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5" name="TextBox 64"/>
          <p:cNvSpPr txBox="1"/>
          <p:nvPr/>
        </p:nvSpPr>
        <p:spPr>
          <a:xfrm>
            <a:off x="1665213" y="6317675"/>
            <a:ext cx="2784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PEC: Perfect  Electric Conductor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572447" y="6327570"/>
            <a:ext cx="2951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PMC: Perfect  Magnetic Conductor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479627" y="1286882"/>
            <a:ext cx="382905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Assume a wave propagating the in +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direction henceforth.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29084" y="2510891"/>
            <a:ext cx="3811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Time-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ave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power flow</a:t>
            </a:r>
            <a:r>
              <a:rPr lang="en-US" dirty="0" smtClean="0">
                <a:solidFill>
                  <a:srgbClr val="0000FF"/>
                </a:solidFill>
              </a:rPr>
              <a:t> in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direction: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668338" y="2960688"/>
          <a:ext cx="3676650" cy="239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2" name="Equation" r:id="rId3" imgW="2374560" imgH="1549080" progId="Equation.DSMT4">
                  <p:embed/>
                </p:oleObj>
              </mc:Choice>
              <mc:Fallback>
                <p:oleObj name="Equation" r:id="rId3" imgW="2374560" imgH="15490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8" y="2960688"/>
                        <a:ext cx="3676650" cy="239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3" name="Object 17"/>
          <p:cNvGraphicFramePr>
            <a:graphicFrameLocks noChangeAspect="1"/>
          </p:cNvGraphicFramePr>
          <p:nvPr/>
        </p:nvGraphicFramePr>
        <p:xfrm>
          <a:off x="950913" y="5665788"/>
          <a:ext cx="3144837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3" name="Equation" r:id="rId5" imgW="1854000" imgH="457200" progId="Equation.DSMT4">
                  <p:embed/>
                </p:oleObj>
              </mc:Choice>
              <mc:Fallback>
                <p:oleObj name="Equation" r:id="rId5" imgW="1854000" imgH="4572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5665788"/>
                        <a:ext cx="3144837" cy="7747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47800" y="3946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TEM Mode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B155-4F4C-4439-A865-4D0CBD95F37C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12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154488"/>
              </p:ext>
            </p:extLst>
          </p:nvPr>
        </p:nvGraphicFramePr>
        <p:xfrm>
          <a:off x="5581650" y="3914305"/>
          <a:ext cx="249555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4" name="Equation" r:id="rId7" imgW="1384200" imgH="838080" progId="Equation.DSMT4">
                  <p:embed/>
                </p:oleObj>
              </mc:Choice>
              <mc:Fallback>
                <p:oleObj name="Equation" r:id="rId7" imgW="1384200" imgH="8380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1650" y="3914305"/>
                        <a:ext cx="2495550" cy="15113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" name="Picture 2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25712" y="1107565"/>
            <a:ext cx="3665146" cy="238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2348</TotalTime>
  <Words>1332</Words>
  <Application>Microsoft Office PowerPoint</Application>
  <PresentationFormat>On-screen Show (4:3)</PresentationFormat>
  <Paragraphs>269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SimSun</vt:lpstr>
      <vt:lpstr>Arial</vt:lpstr>
      <vt:lpstr>Calibri</vt:lpstr>
      <vt:lpstr>Handscript SF</vt:lpstr>
      <vt:lpstr>Symbol</vt:lpstr>
      <vt:lpstr>Times New Roman</vt:lpstr>
      <vt:lpstr>Wingdings</vt:lpstr>
      <vt:lpstr>Office Theme</vt:lpstr>
      <vt:lpstr>1_Office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Cullen College of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registration</dc:creator>
  <cp:lastModifiedBy>Jackson, David R</cp:lastModifiedBy>
  <cp:revision>349</cp:revision>
  <dcterms:created xsi:type="dcterms:W3CDTF">2011-08-23T18:28:49Z</dcterms:created>
  <dcterms:modified xsi:type="dcterms:W3CDTF">2019-09-26T21:16:02Z</dcterms:modified>
</cp:coreProperties>
</file>