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4"/>
  </p:notesMasterIdLst>
  <p:sldIdLst>
    <p:sldId id="257" r:id="rId3"/>
    <p:sldId id="282" r:id="rId4"/>
    <p:sldId id="333" r:id="rId5"/>
    <p:sldId id="258" r:id="rId6"/>
    <p:sldId id="259" r:id="rId7"/>
    <p:sldId id="260" r:id="rId8"/>
    <p:sldId id="261" r:id="rId9"/>
    <p:sldId id="320" r:id="rId10"/>
    <p:sldId id="321" r:id="rId11"/>
    <p:sldId id="322" r:id="rId12"/>
    <p:sldId id="262" r:id="rId13"/>
    <p:sldId id="286" r:id="rId14"/>
    <p:sldId id="331" r:id="rId15"/>
    <p:sldId id="263" r:id="rId16"/>
    <p:sldId id="265" r:id="rId17"/>
    <p:sldId id="267" r:id="rId18"/>
    <p:sldId id="269" r:id="rId19"/>
    <p:sldId id="270" r:id="rId20"/>
    <p:sldId id="271" r:id="rId21"/>
    <p:sldId id="325" r:id="rId22"/>
    <p:sldId id="272" r:id="rId23"/>
    <p:sldId id="280" r:id="rId24"/>
    <p:sldId id="281" r:id="rId25"/>
    <p:sldId id="273" r:id="rId26"/>
    <p:sldId id="332" r:id="rId27"/>
    <p:sldId id="274" r:id="rId28"/>
    <p:sldId id="327" r:id="rId29"/>
    <p:sldId id="275" r:id="rId30"/>
    <p:sldId id="326" r:id="rId31"/>
    <p:sldId id="283" r:id="rId32"/>
    <p:sldId id="328" r:id="rId33"/>
    <p:sldId id="284" r:id="rId34"/>
    <p:sldId id="285" r:id="rId35"/>
    <p:sldId id="277" r:id="rId36"/>
    <p:sldId id="278" r:id="rId37"/>
    <p:sldId id="279" r:id="rId38"/>
    <p:sldId id="330" r:id="rId39"/>
    <p:sldId id="288" r:id="rId40"/>
    <p:sldId id="323" r:id="rId41"/>
    <p:sldId id="310" r:id="rId42"/>
    <p:sldId id="311" r:id="rId43"/>
    <p:sldId id="289" r:id="rId44"/>
    <p:sldId id="291" r:id="rId45"/>
    <p:sldId id="293" r:id="rId46"/>
    <p:sldId id="294" r:id="rId47"/>
    <p:sldId id="295" r:id="rId48"/>
    <p:sldId id="296" r:id="rId49"/>
    <p:sldId id="298" r:id="rId50"/>
    <p:sldId id="299" r:id="rId51"/>
    <p:sldId id="324" r:id="rId52"/>
    <p:sldId id="300" r:id="rId53"/>
    <p:sldId id="301" r:id="rId54"/>
    <p:sldId id="302" r:id="rId55"/>
    <p:sldId id="319" r:id="rId56"/>
    <p:sldId id="309" r:id="rId57"/>
    <p:sldId id="329" r:id="rId58"/>
    <p:sldId id="307" r:id="rId59"/>
    <p:sldId id="312" r:id="rId60"/>
    <p:sldId id="318" r:id="rId61"/>
    <p:sldId id="308" r:id="rId62"/>
    <p:sldId id="316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EAEAEA"/>
    <a:srgbClr val="FFFF99"/>
    <a:srgbClr val="CC00CC"/>
    <a:srgbClr val="66FFFF"/>
    <a:srgbClr val="FFCCFF"/>
    <a:srgbClr val="DDDDDD"/>
    <a:srgbClr val="F8F8F8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2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16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CADAB-DB1F-455D-BE40-7CC02590065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BEEA3-CAC0-49DA-B1FF-CA23E430F8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BEEA3-CAC0-49DA-B1FF-CA23E430F85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BEEA3-CAC0-49DA-B1FF-CA23E430F85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2BEEA3-CAC0-49DA-B1FF-CA23E430F85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B03C3-C17B-40FE-80FD-8AA40854F776}" type="slidenum">
              <a:rPr lang="en-US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B03C3-C17B-40FE-80FD-8AA40854F776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B03C3-C17B-40FE-80FD-8AA40854F776}" type="slidenum">
              <a:rPr lang="en-US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AECDD9-21FB-4B63-BC03-7E9D26B303D7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D5495-87B6-4DAE-A12E-580C5A8FFE15}" type="slidenum">
              <a:rPr lang="en-US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B61B28-9DFE-456D-BE71-95337002D775}" type="slidenum">
              <a:rPr lang="en-US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D6513-7D4A-4632-8AE6-A0AEDE4EDC91}" type="slidenum">
              <a:rPr lang="en-US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A3216-523D-482E-B23D-F1846D23B3AA}" type="slidenum">
              <a:rPr lang="en-US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9454D1-5C44-48BC-9B23-B99617119F98}" type="slidenum">
              <a:rPr lang="en-US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90FE75-C90B-4B35-8EEF-5F01A7D86C47}" type="slidenum">
              <a:rPr lang="en-US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70756-0E9C-4DCE-8044-D42D4F2DD18C}" type="slidenum">
              <a:rPr lang="en-US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B61B28-9DFE-456D-BE71-95337002D775}" type="slidenum">
              <a:rPr lang="en-US">
                <a:solidFill>
                  <a:prstClr val="black"/>
                </a:solidFill>
              </a:rPr>
              <a:pPr/>
              <a:t>50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01B50-46F0-4F85-A947-E206F472DED2}" type="slidenum">
              <a:rPr lang="en-US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E269B6-EDB6-4DA4-8635-4294828751BF}" type="slidenum">
              <a:rPr lang="en-US">
                <a:solidFill>
                  <a:prstClr val="black"/>
                </a:solidFill>
              </a:rPr>
              <a:pPr/>
              <a:t>52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A2FE0-D836-4A1B-A5DF-30D039E812E3}" type="slidenum">
              <a:rPr lang="en-US">
                <a:solidFill>
                  <a:prstClr val="black"/>
                </a:solidFill>
              </a:rPr>
              <a:pPr/>
              <a:t>53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A2FE0-D836-4A1B-A5DF-30D039E812E3}" type="slidenum">
              <a:rPr lang="en-US">
                <a:solidFill>
                  <a:prstClr val="black"/>
                </a:solidFill>
              </a:rPr>
              <a:pPr/>
              <a:t>54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A2FE0-D836-4A1B-A5DF-30D039E812E3}" type="slidenum">
              <a:rPr lang="en-US">
                <a:solidFill>
                  <a:prstClr val="black"/>
                </a:solidFill>
              </a:rPr>
              <a:pPr/>
              <a:t>55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A2FE0-D836-4A1B-A5DF-30D039E812E3}" type="slidenum">
              <a:rPr lang="en-US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5AC3B4-B517-4EAF-BE01-2A2088AD4E97}" type="slidenum">
              <a:rPr lang="en-US">
                <a:solidFill>
                  <a:prstClr val="black"/>
                </a:solidFill>
              </a:rPr>
              <a:pPr/>
              <a:t>57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5AC3B4-B517-4EAF-BE01-2A2088AD4E97}" type="slidenum">
              <a:rPr lang="en-US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5AC3B4-B517-4EAF-BE01-2A2088AD4E97}" type="slidenum">
              <a:rPr lang="en-US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6A796-F7D7-4B66-BDCF-1608D2334919}" type="slidenum">
              <a:rPr lang="en-US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36A796-F7D7-4B66-BDCF-1608D2334919}" type="slidenum">
              <a:rPr lang="en-US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66563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66564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66565" name="Rectangle 5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1725084" y="762000"/>
            <a:ext cx="103632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914400" y="3429000"/>
            <a:ext cx="85344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656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fld id="{2733CA9D-BC8D-44C6-8339-5857A60EC9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‹#›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8.bin"/><Relationship Id="rId2" Type="http://schemas.openxmlformats.org/officeDocument/2006/relationships/image" Target="../media/image4.png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5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Relationship Id="rId22" Type="http://schemas.openxmlformats.org/officeDocument/2006/relationships/image" Target="../media/image1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5.wmf"/><Relationship Id="rId21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1.wmf"/><Relationship Id="rId2" Type="http://schemas.openxmlformats.org/officeDocument/2006/relationships/oleObject" Target="../embeddings/oleObject11.bin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8.wmf"/><Relationship Id="rId5" Type="http://schemas.openxmlformats.org/officeDocument/2006/relationships/image" Target="../media/image16.wmf"/><Relationship Id="rId15" Type="http://schemas.openxmlformats.org/officeDocument/2006/relationships/image" Target="../media/image10.wmf"/><Relationship Id="rId23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6.wmf"/><Relationship Id="rId26" Type="http://schemas.openxmlformats.org/officeDocument/2006/relationships/image" Target="../media/image11.wmf"/><Relationship Id="rId3" Type="http://schemas.openxmlformats.org/officeDocument/2006/relationships/oleObject" Target="../embeddings/oleObject15.bin"/><Relationship Id="rId21" Type="http://schemas.openxmlformats.org/officeDocument/2006/relationships/oleObject" Target="../embeddings/oleObject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22.bin"/><Relationship Id="rId25" Type="http://schemas.openxmlformats.org/officeDocument/2006/relationships/oleObject" Target="../embeddings/oleObject7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5.wmf"/><Relationship Id="rId20" Type="http://schemas.openxmlformats.org/officeDocument/2006/relationships/image" Target="../media/image8.wmf"/><Relationship Id="rId29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10.wmf"/><Relationship Id="rId32" Type="http://schemas.openxmlformats.org/officeDocument/2006/relationships/image" Target="../media/image14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6.bin"/><Relationship Id="rId28" Type="http://schemas.openxmlformats.org/officeDocument/2006/relationships/image" Target="../media/image12.wmf"/><Relationship Id="rId10" Type="http://schemas.openxmlformats.org/officeDocument/2006/relationships/image" Target="../media/image22.wmf"/><Relationship Id="rId19" Type="http://schemas.openxmlformats.org/officeDocument/2006/relationships/oleObject" Target="../embeddings/oleObject4.bin"/><Relationship Id="rId31" Type="http://schemas.openxmlformats.org/officeDocument/2006/relationships/oleObject" Target="../embeddings/oleObject10.bin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4.wmf"/><Relationship Id="rId22" Type="http://schemas.openxmlformats.org/officeDocument/2006/relationships/image" Target="../media/image9.wmf"/><Relationship Id="rId27" Type="http://schemas.openxmlformats.org/officeDocument/2006/relationships/oleObject" Target="../embeddings/oleObject8.bin"/><Relationship Id="rId30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8.bin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34.bin"/><Relationship Id="rId17" Type="http://schemas.openxmlformats.org/officeDocument/2006/relationships/image" Target="../media/image40.wmf"/><Relationship Id="rId2" Type="http://schemas.openxmlformats.org/officeDocument/2006/relationships/oleObject" Target="../embeddings/oleObject29.bin"/><Relationship Id="rId16" Type="http://schemas.openxmlformats.org/officeDocument/2006/relationships/oleObject" Target="../embeddings/oleObject3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42.bin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45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7" Type="http://schemas.openxmlformats.org/officeDocument/2006/relationships/image" Target="../media/image49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47.bin"/><Relationship Id="rId9" Type="http://schemas.openxmlformats.org/officeDocument/2006/relationships/image" Target="../media/image52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55.bin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5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5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71.wmf"/><Relationship Id="rId18" Type="http://schemas.openxmlformats.org/officeDocument/2006/relationships/oleObject" Target="../embeddings/oleObject6.bin"/><Relationship Id="rId26" Type="http://schemas.openxmlformats.org/officeDocument/2006/relationships/oleObject" Target="../embeddings/oleObject10.bin"/><Relationship Id="rId3" Type="http://schemas.openxmlformats.org/officeDocument/2006/relationships/image" Target="../media/image66.wmf"/><Relationship Id="rId21" Type="http://schemas.openxmlformats.org/officeDocument/2006/relationships/image" Target="../media/image11.wmf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9.wmf"/><Relationship Id="rId25" Type="http://schemas.openxmlformats.org/officeDocument/2006/relationships/image" Target="../media/image13.wmf"/><Relationship Id="rId2" Type="http://schemas.openxmlformats.org/officeDocument/2006/relationships/oleObject" Target="../embeddings/oleObject63.bin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70.wmf"/><Relationship Id="rId24" Type="http://schemas.openxmlformats.org/officeDocument/2006/relationships/oleObject" Target="../embeddings/oleObject9.bin"/><Relationship Id="rId5" Type="http://schemas.openxmlformats.org/officeDocument/2006/relationships/image" Target="../media/image67.wmf"/><Relationship Id="rId15" Type="http://schemas.openxmlformats.org/officeDocument/2006/relationships/image" Target="../media/image8.wmf"/><Relationship Id="rId23" Type="http://schemas.openxmlformats.org/officeDocument/2006/relationships/image" Target="../media/image12.wmf"/><Relationship Id="rId10" Type="http://schemas.openxmlformats.org/officeDocument/2006/relationships/oleObject" Target="../embeddings/oleObject67.bin"/><Relationship Id="rId19" Type="http://schemas.openxmlformats.org/officeDocument/2006/relationships/image" Target="../media/image10.wmf"/><Relationship Id="rId4" Type="http://schemas.openxmlformats.org/officeDocument/2006/relationships/oleObject" Target="../embeddings/oleObject64.bin"/><Relationship Id="rId9" Type="http://schemas.openxmlformats.org/officeDocument/2006/relationships/image" Target="../media/image69.wmf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Relationship Id="rId27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77.wmf"/><Relationship Id="rId3" Type="http://schemas.openxmlformats.org/officeDocument/2006/relationships/image" Target="../media/image72.w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74.bin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5" Type="http://schemas.openxmlformats.org/officeDocument/2006/relationships/image" Target="../media/image78.w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75.wmf"/><Relationship Id="rId14" Type="http://schemas.openxmlformats.org/officeDocument/2006/relationships/oleObject" Target="../embeddings/oleObject7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image" Target="../media/image79.wmf"/><Relationship Id="rId7" Type="http://schemas.openxmlformats.org/officeDocument/2006/relationships/image" Target="../media/image81.wmf"/><Relationship Id="rId2" Type="http://schemas.openxmlformats.org/officeDocument/2006/relationships/oleObject" Target="../embeddings/oleObject7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45.wmf"/><Relationship Id="rId5" Type="http://schemas.openxmlformats.org/officeDocument/2006/relationships/image" Target="../media/image80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8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image" Target="../media/image83.wmf"/><Relationship Id="rId7" Type="http://schemas.openxmlformats.org/officeDocument/2006/relationships/image" Target="../media/image57.wmf"/><Relationship Id="rId2" Type="http://schemas.openxmlformats.org/officeDocument/2006/relationships/oleObject" Target="../embeddings/oleObject8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86.emf"/><Relationship Id="rId5" Type="http://schemas.openxmlformats.org/officeDocument/2006/relationships/image" Target="../media/image84.wmf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85.w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wmf"/><Relationship Id="rId18" Type="http://schemas.openxmlformats.org/officeDocument/2006/relationships/oleObject" Target="../embeddings/oleObject93.bin"/><Relationship Id="rId26" Type="http://schemas.openxmlformats.org/officeDocument/2006/relationships/image" Target="../media/image100.wmf"/><Relationship Id="rId39" Type="http://schemas.openxmlformats.org/officeDocument/2006/relationships/oleObject" Target="../embeddings/oleObject8.bin"/><Relationship Id="rId21" Type="http://schemas.openxmlformats.org/officeDocument/2006/relationships/image" Target="../media/image97.wmf"/><Relationship Id="rId34" Type="http://schemas.openxmlformats.org/officeDocument/2006/relationships/image" Target="../media/image9.wmf"/><Relationship Id="rId42" Type="http://schemas.openxmlformats.org/officeDocument/2006/relationships/image" Target="../media/image13.wmf"/><Relationship Id="rId7" Type="http://schemas.openxmlformats.org/officeDocument/2006/relationships/image" Target="../media/image89.wmf"/><Relationship Id="rId2" Type="http://schemas.openxmlformats.org/officeDocument/2006/relationships/oleObject" Target="../embeddings/oleObject86.bin"/><Relationship Id="rId16" Type="http://schemas.openxmlformats.org/officeDocument/2006/relationships/image" Target="../media/image94.wmf"/><Relationship Id="rId20" Type="http://schemas.openxmlformats.org/officeDocument/2006/relationships/oleObject" Target="../embeddings/oleObject94.bin"/><Relationship Id="rId29" Type="http://schemas.openxmlformats.org/officeDocument/2006/relationships/oleObject" Target="../embeddings/oleObject98.bin"/><Relationship Id="rId41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91.wmf"/><Relationship Id="rId24" Type="http://schemas.openxmlformats.org/officeDocument/2006/relationships/image" Target="../media/image99.wmf"/><Relationship Id="rId32" Type="http://schemas.openxmlformats.org/officeDocument/2006/relationships/image" Target="../media/image8.wmf"/><Relationship Id="rId37" Type="http://schemas.openxmlformats.org/officeDocument/2006/relationships/oleObject" Target="../embeddings/oleObject7.bin"/><Relationship Id="rId40" Type="http://schemas.openxmlformats.org/officeDocument/2006/relationships/image" Target="../media/image12.wmf"/><Relationship Id="rId5" Type="http://schemas.openxmlformats.org/officeDocument/2006/relationships/image" Target="../media/image88.wmf"/><Relationship Id="rId15" Type="http://schemas.openxmlformats.org/officeDocument/2006/relationships/image" Target="../media/image93.wmf"/><Relationship Id="rId23" Type="http://schemas.openxmlformats.org/officeDocument/2006/relationships/oleObject" Target="../embeddings/oleObject95.bin"/><Relationship Id="rId28" Type="http://schemas.openxmlformats.org/officeDocument/2006/relationships/image" Target="../media/image101.wmf"/><Relationship Id="rId36" Type="http://schemas.openxmlformats.org/officeDocument/2006/relationships/image" Target="../media/image10.wmf"/><Relationship Id="rId10" Type="http://schemas.openxmlformats.org/officeDocument/2006/relationships/oleObject" Target="../embeddings/oleObject90.bin"/><Relationship Id="rId19" Type="http://schemas.openxmlformats.org/officeDocument/2006/relationships/image" Target="../media/image96.wmf"/><Relationship Id="rId31" Type="http://schemas.openxmlformats.org/officeDocument/2006/relationships/oleObject" Target="../embeddings/oleObject4.bin"/><Relationship Id="rId44" Type="http://schemas.openxmlformats.org/officeDocument/2006/relationships/image" Target="../media/image14.wmf"/><Relationship Id="rId4" Type="http://schemas.openxmlformats.org/officeDocument/2006/relationships/oleObject" Target="../embeddings/oleObject87.bin"/><Relationship Id="rId9" Type="http://schemas.openxmlformats.org/officeDocument/2006/relationships/image" Target="../media/image90.wmf"/><Relationship Id="rId14" Type="http://schemas.openxmlformats.org/officeDocument/2006/relationships/oleObject" Target="../embeddings/oleObject92.bin"/><Relationship Id="rId22" Type="http://schemas.openxmlformats.org/officeDocument/2006/relationships/image" Target="../media/image98.wmf"/><Relationship Id="rId27" Type="http://schemas.openxmlformats.org/officeDocument/2006/relationships/oleObject" Target="../embeddings/oleObject97.bin"/><Relationship Id="rId30" Type="http://schemas.openxmlformats.org/officeDocument/2006/relationships/image" Target="../media/image102.wmf"/><Relationship Id="rId35" Type="http://schemas.openxmlformats.org/officeDocument/2006/relationships/oleObject" Target="../embeddings/oleObject6.bin"/><Relationship Id="rId43" Type="http://schemas.openxmlformats.org/officeDocument/2006/relationships/oleObject" Target="../embeddings/oleObject10.bin"/><Relationship Id="rId8" Type="http://schemas.openxmlformats.org/officeDocument/2006/relationships/oleObject" Target="../embeddings/oleObject89.bin"/><Relationship Id="rId3" Type="http://schemas.openxmlformats.org/officeDocument/2006/relationships/image" Target="../media/image87.wmf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95.wmf"/><Relationship Id="rId25" Type="http://schemas.openxmlformats.org/officeDocument/2006/relationships/oleObject" Target="../embeddings/oleObject96.bin"/><Relationship Id="rId33" Type="http://schemas.openxmlformats.org/officeDocument/2006/relationships/oleObject" Target="../embeddings/oleObject5.bin"/><Relationship Id="rId38" Type="http://schemas.openxmlformats.org/officeDocument/2006/relationships/image" Target="../media/image1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image" Target="../media/image108.wmf"/><Relationship Id="rId18" Type="http://schemas.openxmlformats.org/officeDocument/2006/relationships/oleObject" Target="../embeddings/oleObject4.bin"/><Relationship Id="rId26" Type="http://schemas.openxmlformats.org/officeDocument/2006/relationships/oleObject" Target="../embeddings/oleObject8.bin"/><Relationship Id="rId3" Type="http://schemas.openxmlformats.org/officeDocument/2006/relationships/image" Target="../media/image103.wmf"/><Relationship Id="rId21" Type="http://schemas.openxmlformats.org/officeDocument/2006/relationships/image" Target="../media/image9.wmf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04.bin"/><Relationship Id="rId17" Type="http://schemas.openxmlformats.org/officeDocument/2006/relationships/image" Target="../media/image110.wmf"/><Relationship Id="rId25" Type="http://schemas.openxmlformats.org/officeDocument/2006/relationships/image" Target="../media/image11.wmf"/><Relationship Id="rId2" Type="http://schemas.openxmlformats.org/officeDocument/2006/relationships/oleObject" Target="../embeddings/oleObject99.bin"/><Relationship Id="rId16" Type="http://schemas.openxmlformats.org/officeDocument/2006/relationships/oleObject" Target="../embeddings/oleObject106.bin"/><Relationship Id="rId20" Type="http://schemas.openxmlformats.org/officeDocument/2006/relationships/oleObject" Target="../embeddings/oleObject5.bin"/><Relationship Id="rId29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107.wmf"/><Relationship Id="rId24" Type="http://schemas.openxmlformats.org/officeDocument/2006/relationships/oleObject" Target="../embeddings/oleObject7.bin"/><Relationship Id="rId5" Type="http://schemas.openxmlformats.org/officeDocument/2006/relationships/image" Target="../media/image104.wmf"/><Relationship Id="rId15" Type="http://schemas.openxmlformats.org/officeDocument/2006/relationships/image" Target="../media/image109.wmf"/><Relationship Id="rId23" Type="http://schemas.openxmlformats.org/officeDocument/2006/relationships/image" Target="../media/image10.wmf"/><Relationship Id="rId28" Type="http://schemas.openxmlformats.org/officeDocument/2006/relationships/oleObject" Target="../embeddings/oleObject9.bin"/><Relationship Id="rId10" Type="http://schemas.openxmlformats.org/officeDocument/2006/relationships/oleObject" Target="../embeddings/oleObject103.bin"/><Relationship Id="rId19" Type="http://schemas.openxmlformats.org/officeDocument/2006/relationships/image" Target="../media/image8.wmf"/><Relationship Id="rId31" Type="http://schemas.openxmlformats.org/officeDocument/2006/relationships/image" Target="../media/image14.wmf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06.wmf"/><Relationship Id="rId14" Type="http://schemas.openxmlformats.org/officeDocument/2006/relationships/oleObject" Target="../embeddings/oleObject105.bin"/><Relationship Id="rId22" Type="http://schemas.openxmlformats.org/officeDocument/2006/relationships/oleObject" Target="../embeddings/oleObject6.bin"/><Relationship Id="rId27" Type="http://schemas.openxmlformats.org/officeDocument/2006/relationships/image" Target="../media/image12.wmf"/><Relationship Id="rId30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13" Type="http://schemas.openxmlformats.org/officeDocument/2006/relationships/image" Target="../media/image116.wmf"/><Relationship Id="rId18" Type="http://schemas.openxmlformats.org/officeDocument/2006/relationships/oleObject" Target="../embeddings/oleObject6.bin"/><Relationship Id="rId26" Type="http://schemas.openxmlformats.org/officeDocument/2006/relationships/oleObject" Target="../embeddings/oleObject10.bin"/><Relationship Id="rId3" Type="http://schemas.openxmlformats.org/officeDocument/2006/relationships/image" Target="../media/image111.wmf"/><Relationship Id="rId21" Type="http://schemas.openxmlformats.org/officeDocument/2006/relationships/image" Target="../media/image11.wmf"/><Relationship Id="rId7" Type="http://schemas.openxmlformats.org/officeDocument/2006/relationships/image" Target="../media/image113.wmf"/><Relationship Id="rId12" Type="http://schemas.openxmlformats.org/officeDocument/2006/relationships/oleObject" Target="../embeddings/oleObject112.bin"/><Relationship Id="rId17" Type="http://schemas.openxmlformats.org/officeDocument/2006/relationships/image" Target="../media/image9.wmf"/><Relationship Id="rId25" Type="http://schemas.openxmlformats.org/officeDocument/2006/relationships/image" Target="../media/image13.wmf"/><Relationship Id="rId2" Type="http://schemas.openxmlformats.org/officeDocument/2006/relationships/oleObject" Target="../embeddings/oleObject107.bin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15.wmf"/><Relationship Id="rId24" Type="http://schemas.openxmlformats.org/officeDocument/2006/relationships/oleObject" Target="../embeddings/oleObject9.bin"/><Relationship Id="rId5" Type="http://schemas.openxmlformats.org/officeDocument/2006/relationships/image" Target="../media/image112.wmf"/><Relationship Id="rId15" Type="http://schemas.openxmlformats.org/officeDocument/2006/relationships/image" Target="../media/image8.wmf"/><Relationship Id="rId23" Type="http://schemas.openxmlformats.org/officeDocument/2006/relationships/image" Target="../media/image12.wmf"/><Relationship Id="rId10" Type="http://schemas.openxmlformats.org/officeDocument/2006/relationships/oleObject" Target="../embeddings/oleObject111.bin"/><Relationship Id="rId19" Type="http://schemas.openxmlformats.org/officeDocument/2006/relationships/image" Target="../media/image10.wmf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114.wmf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Relationship Id="rId27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13" Type="http://schemas.openxmlformats.org/officeDocument/2006/relationships/image" Target="../media/image121.wmf"/><Relationship Id="rId18" Type="http://schemas.openxmlformats.org/officeDocument/2006/relationships/oleObject" Target="../embeddings/oleObject121.bin"/><Relationship Id="rId3" Type="http://schemas.openxmlformats.org/officeDocument/2006/relationships/image" Target="../media/image117.wmf"/><Relationship Id="rId21" Type="http://schemas.openxmlformats.org/officeDocument/2006/relationships/image" Target="../media/image125.wmf"/><Relationship Id="rId7" Type="http://schemas.openxmlformats.org/officeDocument/2006/relationships/image" Target="../media/image119.wmf"/><Relationship Id="rId12" Type="http://schemas.openxmlformats.org/officeDocument/2006/relationships/oleObject" Target="../embeddings/oleObject118.bin"/><Relationship Id="rId17" Type="http://schemas.openxmlformats.org/officeDocument/2006/relationships/image" Target="../media/image123.wmf"/><Relationship Id="rId25" Type="http://schemas.openxmlformats.org/officeDocument/2006/relationships/image" Target="../media/image127.wmf"/><Relationship Id="rId2" Type="http://schemas.openxmlformats.org/officeDocument/2006/relationships/oleObject" Target="../embeddings/oleObject113.bin"/><Relationship Id="rId16" Type="http://schemas.openxmlformats.org/officeDocument/2006/relationships/oleObject" Target="../embeddings/oleObject120.bin"/><Relationship Id="rId20" Type="http://schemas.openxmlformats.org/officeDocument/2006/relationships/oleObject" Target="../embeddings/oleObject1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5.bin"/><Relationship Id="rId11" Type="http://schemas.openxmlformats.org/officeDocument/2006/relationships/image" Target="../media/image120.wmf"/><Relationship Id="rId24" Type="http://schemas.openxmlformats.org/officeDocument/2006/relationships/oleObject" Target="../embeddings/oleObject124.bin"/><Relationship Id="rId5" Type="http://schemas.openxmlformats.org/officeDocument/2006/relationships/image" Target="../media/image118.wmf"/><Relationship Id="rId15" Type="http://schemas.openxmlformats.org/officeDocument/2006/relationships/image" Target="../media/image122.wmf"/><Relationship Id="rId23" Type="http://schemas.openxmlformats.org/officeDocument/2006/relationships/image" Target="../media/image126.wmf"/><Relationship Id="rId10" Type="http://schemas.openxmlformats.org/officeDocument/2006/relationships/oleObject" Target="../embeddings/oleObject117.bin"/><Relationship Id="rId19" Type="http://schemas.openxmlformats.org/officeDocument/2006/relationships/image" Target="../media/image124.wmf"/><Relationship Id="rId4" Type="http://schemas.openxmlformats.org/officeDocument/2006/relationships/oleObject" Target="../embeddings/oleObject114.bin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119.bin"/><Relationship Id="rId22" Type="http://schemas.openxmlformats.org/officeDocument/2006/relationships/oleObject" Target="../embeddings/oleObject12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wmf"/><Relationship Id="rId3" Type="http://schemas.openxmlformats.org/officeDocument/2006/relationships/image" Target="../media/image128.wmf"/><Relationship Id="rId21" Type="http://schemas.openxmlformats.org/officeDocument/2006/relationships/oleObject" Target="../embeddings/oleObject10.bin"/><Relationship Id="rId7" Type="http://schemas.openxmlformats.org/officeDocument/2006/relationships/image" Target="../media/image131.emf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8.bin"/><Relationship Id="rId2" Type="http://schemas.openxmlformats.org/officeDocument/2006/relationships/oleObject" Target="../embeddings/oleObject125.bin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emf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29.wmf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9.bin"/><Relationship Id="rId4" Type="http://schemas.openxmlformats.org/officeDocument/2006/relationships/oleObject" Target="../embeddings/oleObject126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Relationship Id="rId22" Type="http://schemas.openxmlformats.org/officeDocument/2006/relationships/image" Target="../media/image1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2.wmf"/><Relationship Id="rId3" Type="http://schemas.openxmlformats.org/officeDocument/2006/relationships/image" Target="../media/image133.wmf"/><Relationship Id="rId21" Type="http://schemas.openxmlformats.org/officeDocument/2006/relationships/oleObject" Target="../embeddings/oleObject10.bin"/><Relationship Id="rId7" Type="http://schemas.openxmlformats.org/officeDocument/2006/relationships/image" Target="../media/image136.emf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8.bin"/><Relationship Id="rId2" Type="http://schemas.openxmlformats.org/officeDocument/2006/relationships/oleObject" Target="../embeddings/oleObject127.bin"/><Relationship Id="rId16" Type="http://schemas.openxmlformats.org/officeDocument/2006/relationships/image" Target="../media/image11.wmf"/><Relationship Id="rId20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38.wmf"/><Relationship Id="rId5" Type="http://schemas.openxmlformats.org/officeDocument/2006/relationships/image" Target="../media/image134.wmf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29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9.bin"/><Relationship Id="rId4" Type="http://schemas.openxmlformats.org/officeDocument/2006/relationships/oleObject" Target="../embeddings/oleObject128.bin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Relationship Id="rId22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3.bin"/><Relationship Id="rId13" Type="http://schemas.openxmlformats.org/officeDocument/2006/relationships/image" Target="../media/image143.wmf"/><Relationship Id="rId3" Type="http://schemas.openxmlformats.org/officeDocument/2006/relationships/image" Target="../media/image139.wmf"/><Relationship Id="rId7" Type="http://schemas.openxmlformats.org/officeDocument/2006/relationships/image" Target="../media/image141.wmf"/><Relationship Id="rId12" Type="http://schemas.openxmlformats.org/officeDocument/2006/relationships/oleObject" Target="../embeddings/oleObject135.bin"/><Relationship Id="rId2" Type="http://schemas.openxmlformats.org/officeDocument/2006/relationships/oleObject" Target="../embeddings/oleObject13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2.bin"/><Relationship Id="rId11" Type="http://schemas.openxmlformats.org/officeDocument/2006/relationships/image" Target="../media/image142.wmf"/><Relationship Id="rId5" Type="http://schemas.openxmlformats.org/officeDocument/2006/relationships/image" Target="../media/image140.wmf"/><Relationship Id="rId15" Type="http://schemas.openxmlformats.org/officeDocument/2006/relationships/image" Target="../media/image144.wmf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31.bin"/><Relationship Id="rId9" Type="http://schemas.openxmlformats.org/officeDocument/2006/relationships/image" Target="../media/image110.wmf"/><Relationship Id="rId14" Type="http://schemas.openxmlformats.org/officeDocument/2006/relationships/oleObject" Target="../embeddings/oleObject13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45.wmf"/><Relationship Id="rId21" Type="http://schemas.openxmlformats.org/officeDocument/2006/relationships/image" Target="../media/image13.wmf"/><Relationship Id="rId7" Type="http://schemas.openxmlformats.org/officeDocument/2006/relationships/image" Target="../media/image147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1.wmf"/><Relationship Id="rId2" Type="http://schemas.openxmlformats.org/officeDocument/2006/relationships/oleObject" Target="../embeddings/oleObject137.bin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9.bin"/><Relationship Id="rId11" Type="http://schemas.openxmlformats.org/officeDocument/2006/relationships/image" Target="../media/image8.wmf"/><Relationship Id="rId5" Type="http://schemas.openxmlformats.org/officeDocument/2006/relationships/image" Target="../media/image146.wmf"/><Relationship Id="rId15" Type="http://schemas.openxmlformats.org/officeDocument/2006/relationships/image" Target="../media/image10.wmf"/><Relationship Id="rId23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138.bin"/><Relationship Id="rId9" Type="http://schemas.openxmlformats.org/officeDocument/2006/relationships/image" Target="../media/image148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13" Type="http://schemas.openxmlformats.org/officeDocument/2006/relationships/oleObject" Target="../embeddings/oleObject146.bin"/><Relationship Id="rId18" Type="http://schemas.openxmlformats.org/officeDocument/2006/relationships/image" Target="../media/image10.wmf"/><Relationship Id="rId26" Type="http://schemas.openxmlformats.org/officeDocument/2006/relationships/image" Target="../media/image155.wmf"/><Relationship Id="rId3" Type="http://schemas.openxmlformats.org/officeDocument/2006/relationships/oleObject" Target="../embeddings/oleObject141.bin"/><Relationship Id="rId21" Type="http://schemas.openxmlformats.org/officeDocument/2006/relationships/oleObject" Target="../embeddings/oleObject150.bin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153.wmf"/><Relationship Id="rId17" Type="http://schemas.openxmlformats.org/officeDocument/2006/relationships/oleObject" Target="../embeddings/oleObject148.bin"/><Relationship Id="rId25" Type="http://schemas.openxmlformats.org/officeDocument/2006/relationships/oleObject" Target="../embeddings/oleObject152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wmf"/><Relationship Id="rId11" Type="http://schemas.openxmlformats.org/officeDocument/2006/relationships/oleObject" Target="../embeddings/oleObject145.bin"/><Relationship Id="rId24" Type="http://schemas.openxmlformats.org/officeDocument/2006/relationships/image" Target="../media/image154.wmf"/><Relationship Id="rId5" Type="http://schemas.openxmlformats.org/officeDocument/2006/relationships/oleObject" Target="../embeddings/oleObject142.bin"/><Relationship Id="rId15" Type="http://schemas.openxmlformats.org/officeDocument/2006/relationships/oleObject" Target="../embeddings/oleObject147.bin"/><Relationship Id="rId23" Type="http://schemas.openxmlformats.org/officeDocument/2006/relationships/oleObject" Target="../embeddings/oleObject151.bin"/><Relationship Id="rId10" Type="http://schemas.openxmlformats.org/officeDocument/2006/relationships/image" Target="../media/image152.wmf"/><Relationship Id="rId19" Type="http://schemas.openxmlformats.org/officeDocument/2006/relationships/oleObject" Target="../embeddings/oleObject149.bin"/><Relationship Id="rId4" Type="http://schemas.openxmlformats.org/officeDocument/2006/relationships/image" Target="../media/image149.wmf"/><Relationship Id="rId9" Type="http://schemas.openxmlformats.org/officeDocument/2006/relationships/oleObject" Target="../embeddings/oleObject144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wmf"/><Relationship Id="rId13" Type="http://schemas.openxmlformats.org/officeDocument/2006/relationships/oleObject" Target="../embeddings/oleObject148.bin"/><Relationship Id="rId18" Type="http://schemas.openxmlformats.org/officeDocument/2006/relationships/image" Target="../media/image12.wmf"/><Relationship Id="rId3" Type="http://schemas.openxmlformats.org/officeDocument/2006/relationships/oleObject" Target="../embeddings/oleObject153.bin"/><Relationship Id="rId21" Type="http://schemas.openxmlformats.org/officeDocument/2006/relationships/oleObject" Target="../embeddings/oleObject152.bin"/><Relationship Id="rId7" Type="http://schemas.openxmlformats.org/officeDocument/2006/relationships/oleObject" Target="../embeddings/oleObject155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50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wmf"/><Relationship Id="rId20" Type="http://schemas.openxmlformats.org/officeDocument/2006/relationships/image" Target="../media/image15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wmf"/><Relationship Id="rId11" Type="http://schemas.openxmlformats.org/officeDocument/2006/relationships/oleObject" Target="../embeddings/oleObject147.bin"/><Relationship Id="rId24" Type="http://schemas.openxmlformats.org/officeDocument/2006/relationships/image" Target="../media/image159.emf"/><Relationship Id="rId5" Type="http://schemas.openxmlformats.org/officeDocument/2006/relationships/oleObject" Target="../embeddings/oleObject154.bin"/><Relationship Id="rId15" Type="http://schemas.openxmlformats.org/officeDocument/2006/relationships/oleObject" Target="../embeddings/oleObject149.bin"/><Relationship Id="rId23" Type="http://schemas.openxmlformats.org/officeDocument/2006/relationships/oleObject" Target="../embeddings/oleObject156.bin"/><Relationship Id="rId10" Type="http://schemas.openxmlformats.org/officeDocument/2006/relationships/image" Target="../media/image8.wmf"/><Relationship Id="rId19" Type="http://schemas.openxmlformats.org/officeDocument/2006/relationships/oleObject" Target="../embeddings/oleObject151.bin"/><Relationship Id="rId4" Type="http://schemas.openxmlformats.org/officeDocument/2006/relationships/image" Target="../media/image156.wmf"/><Relationship Id="rId9" Type="http://schemas.openxmlformats.org/officeDocument/2006/relationships/oleObject" Target="../embeddings/oleObject146.bin"/><Relationship Id="rId14" Type="http://schemas.openxmlformats.org/officeDocument/2006/relationships/image" Target="../media/image10.wmf"/><Relationship Id="rId22" Type="http://schemas.openxmlformats.org/officeDocument/2006/relationships/image" Target="../media/image155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150.bin"/><Relationship Id="rId3" Type="http://schemas.openxmlformats.org/officeDocument/2006/relationships/image" Target="../media/image160.wmf"/><Relationship Id="rId21" Type="http://schemas.openxmlformats.org/officeDocument/2006/relationships/image" Target="../media/image154.wmf"/><Relationship Id="rId7" Type="http://schemas.openxmlformats.org/officeDocument/2006/relationships/image" Target="../media/image162.wmf"/><Relationship Id="rId12" Type="http://schemas.openxmlformats.org/officeDocument/2006/relationships/oleObject" Target="../embeddings/oleObject147.bin"/><Relationship Id="rId17" Type="http://schemas.openxmlformats.org/officeDocument/2006/relationships/image" Target="../media/image11.wmf"/><Relationship Id="rId2" Type="http://schemas.openxmlformats.org/officeDocument/2006/relationships/oleObject" Target="../embeddings/oleObject157.bin"/><Relationship Id="rId16" Type="http://schemas.openxmlformats.org/officeDocument/2006/relationships/oleObject" Target="../embeddings/oleObject149.bin"/><Relationship Id="rId20" Type="http://schemas.openxmlformats.org/officeDocument/2006/relationships/oleObject" Target="../embeddings/oleObject15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9.bin"/><Relationship Id="rId11" Type="http://schemas.openxmlformats.org/officeDocument/2006/relationships/image" Target="../media/image8.wmf"/><Relationship Id="rId5" Type="http://schemas.openxmlformats.org/officeDocument/2006/relationships/image" Target="../media/image161.wmf"/><Relationship Id="rId15" Type="http://schemas.openxmlformats.org/officeDocument/2006/relationships/image" Target="../media/image10.wmf"/><Relationship Id="rId23" Type="http://schemas.openxmlformats.org/officeDocument/2006/relationships/image" Target="../media/image155.wmf"/><Relationship Id="rId10" Type="http://schemas.openxmlformats.org/officeDocument/2006/relationships/oleObject" Target="../embeddings/oleObject146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158.bin"/><Relationship Id="rId9" Type="http://schemas.openxmlformats.org/officeDocument/2006/relationships/image" Target="../media/image163.wmf"/><Relationship Id="rId14" Type="http://schemas.openxmlformats.org/officeDocument/2006/relationships/oleObject" Target="../embeddings/oleObject148.bin"/><Relationship Id="rId22" Type="http://schemas.openxmlformats.org/officeDocument/2006/relationships/oleObject" Target="../embeddings/oleObject15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162.bin"/><Relationship Id="rId3" Type="http://schemas.openxmlformats.org/officeDocument/2006/relationships/image" Target="../media/image164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150.bin"/><Relationship Id="rId17" Type="http://schemas.openxmlformats.org/officeDocument/2006/relationships/image" Target="../media/image155.wmf"/><Relationship Id="rId2" Type="http://schemas.openxmlformats.org/officeDocument/2006/relationships/oleObject" Target="../embeddings/oleObject161.bin"/><Relationship Id="rId16" Type="http://schemas.openxmlformats.org/officeDocument/2006/relationships/oleObject" Target="../embeddings/oleObject15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7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54.wmf"/><Relationship Id="rId10" Type="http://schemas.openxmlformats.org/officeDocument/2006/relationships/oleObject" Target="../embeddings/oleObject149.bin"/><Relationship Id="rId19" Type="http://schemas.openxmlformats.org/officeDocument/2006/relationships/image" Target="../media/image165.emf"/><Relationship Id="rId4" Type="http://schemas.openxmlformats.org/officeDocument/2006/relationships/oleObject" Target="../embeddings/oleObject146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151.bin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1.wmf"/><Relationship Id="rId18" Type="http://schemas.openxmlformats.org/officeDocument/2006/relationships/oleObject" Target="../embeddings/oleObject146.bin"/><Relationship Id="rId26" Type="http://schemas.openxmlformats.org/officeDocument/2006/relationships/oleObject" Target="../embeddings/oleObject150.bin"/><Relationship Id="rId3" Type="http://schemas.openxmlformats.org/officeDocument/2006/relationships/image" Target="../media/image166.wmf"/><Relationship Id="rId21" Type="http://schemas.openxmlformats.org/officeDocument/2006/relationships/image" Target="../media/image9.wmf"/><Relationship Id="rId7" Type="http://schemas.openxmlformats.org/officeDocument/2006/relationships/image" Target="../media/image168.wmf"/><Relationship Id="rId12" Type="http://schemas.openxmlformats.org/officeDocument/2006/relationships/oleObject" Target="../embeddings/oleObject168.bin"/><Relationship Id="rId17" Type="http://schemas.openxmlformats.org/officeDocument/2006/relationships/image" Target="../media/image173.wmf"/><Relationship Id="rId25" Type="http://schemas.openxmlformats.org/officeDocument/2006/relationships/image" Target="../media/image11.wmf"/><Relationship Id="rId33" Type="http://schemas.openxmlformats.org/officeDocument/2006/relationships/image" Target="../media/image174.emf"/><Relationship Id="rId2" Type="http://schemas.openxmlformats.org/officeDocument/2006/relationships/oleObject" Target="../embeddings/oleObject163.bin"/><Relationship Id="rId16" Type="http://schemas.openxmlformats.org/officeDocument/2006/relationships/oleObject" Target="../embeddings/oleObject170.bin"/><Relationship Id="rId20" Type="http://schemas.openxmlformats.org/officeDocument/2006/relationships/oleObject" Target="../embeddings/oleObject147.bin"/><Relationship Id="rId29" Type="http://schemas.openxmlformats.org/officeDocument/2006/relationships/image" Target="../media/image154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5.bin"/><Relationship Id="rId11" Type="http://schemas.openxmlformats.org/officeDocument/2006/relationships/image" Target="../media/image170.wmf"/><Relationship Id="rId24" Type="http://schemas.openxmlformats.org/officeDocument/2006/relationships/oleObject" Target="../embeddings/oleObject149.bin"/><Relationship Id="rId32" Type="http://schemas.openxmlformats.org/officeDocument/2006/relationships/oleObject" Target="../embeddings/oleObject171.bin"/><Relationship Id="rId5" Type="http://schemas.openxmlformats.org/officeDocument/2006/relationships/image" Target="../media/image167.wmf"/><Relationship Id="rId15" Type="http://schemas.openxmlformats.org/officeDocument/2006/relationships/image" Target="../media/image172.wmf"/><Relationship Id="rId23" Type="http://schemas.openxmlformats.org/officeDocument/2006/relationships/image" Target="../media/image10.wmf"/><Relationship Id="rId28" Type="http://schemas.openxmlformats.org/officeDocument/2006/relationships/oleObject" Target="../embeddings/oleObject151.bin"/><Relationship Id="rId10" Type="http://schemas.openxmlformats.org/officeDocument/2006/relationships/oleObject" Target="../embeddings/oleObject167.bin"/><Relationship Id="rId19" Type="http://schemas.openxmlformats.org/officeDocument/2006/relationships/image" Target="../media/image8.wmf"/><Relationship Id="rId31" Type="http://schemas.openxmlformats.org/officeDocument/2006/relationships/image" Target="../media/image155.wmf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69.wmf"/><Relationship Id="rId14" Type="http://schemas.openxmlformats.org/officeDocument/2006/relationships/oleObject" Target="../embeddings/oleObject169.bin"/><Relationship Id="rId22" Type="http://schemas.openxmlformats.org/officeDocument/2006/relationships/oleObject" Target="../embeddings/oleObject148.bin"/><Relationship Id="rId27" Type="http://schemas.openxmlformats.org/officeDocument/2006/relationships/image" Target="../media/image12.wmf"/><Relationship Id="rId30" Type="http://schemas.openxmlformats.org/officeDocument/2006/relationships/oleObject" Target="../embeddings/oleObject152.bin"/><Relationship Id="rId8" Type="http://schemas.openxmlformats.org/officeDocument/2006/relationships/oleObject" Target="../embeddings/oleObject16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6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51.bin"/><Relationship Id="rId3" Type="http://schemas.openxmlformats.org/officeDocument/2006/relationships/image" Target="../media/image175.wmf"/><Relationship Id="rId21" Type="http://schemas.openxmlformats.org/officeDocument/2006/relationships/image" Target="../media/image155.wmf"/><Relationship Id="rId7" Type="http://schemas.openxmlformats.org/officeDocument/2006/relationships/image" Target="../media/image177.wmf"/><Relationship Id="rId12" Type="http://schemas.openxmlformats.org/officeDocument/2006/relationships/oleObject" Target="../embeddings/oleObject148.bin"/><Relationship Id="rId17" Type="http://schemas.openxmlformats.org/officeDocument/2006/relationships/image" Target="../media/image12.wmf"/><Relationship Id="rId2" Type="http://schemas.openxmlformats.org/officeDocument/2006/relationships/oleObject" Target="../embeddings/oleObject172.bin"/><Relationship Id="rId16" Type="http://schemas.openxmlformats.org/officeDocument/2006/relationships/oleObject" Target="../embeddings/oleObject150.bin"/><Relationship Id="rId20" Type="http://schemas.openxmlformats.org/officeDocument/2006/relationships/oleObject" Target="../embeddings/oleObject15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4.bin"/><Relationship Id="rId11" Type="http://schemas.openxmlformats.org/officeDocument/2006/relationships/image" Target="../media/image9.wmf"/><Relationship Id="rId5" Type="http://schemas.openxmlformats.org/officeDocument/2006/relationships/image" Target="../media/image176.wmf"/><Relationship Id="rId15" Type="http://schemas.openxmlformats.org/officeDocument/2006/relationships/image" Target="../media/image11.wmf"/><Relationship Id="rId23" Type="http://schemas.openxmlformats.org/officeDocument/2006/relationships/image" Target="../media/image178.wmf"/><Relationship Id="rId10" Type="http://schemas.openxmlformats.org/officeDocument/2006/relationships/oleObject" Target="../embeddings/oleObject147.bin"/><Relationship Id="rId19" Type="http://schemas.openxmlformats.org/officeDocument/2006/relationships/image" Target="../media/image154.wmf"/><Relationship Id="rId4" Type="http://schemas.openxmlformats.org/officeDocument/2006/relationships/oleObject" Target="../embeddings/oleObject173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49.bin"/><Relationship Id="rId22" Type="http://schemas.openxmlformats.org/officeDocument/2006/relationships/oleObject" Target="../embeddings/oleObject17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emf"/><Relationship Id="rId3" Type="http://schemas.openxmlformats.org/officeDocument/2006/relationships/image" Target="../media/image179.wmf"/><Relationship Id="rId7" Type="http://schemas.openxmlformats.org/officeDocument/2006/relationships/image" Target="../media/image181.wmf"/><Relationship Id="rId2" Type="http://schemas.openxmlformats.org/officeDocument/2006/relationships/oleObject" Target="../embeddings/oleObject17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8.bin"/><Relationship Id="rId5" Type="http://schemas.openxmlformats.org/officeDocument/2006/relationships/image" Target="../media/image180.wmf"/><Relationship Id="rId10" Type="http://schemas.openxmlformats.org/officeDocument/2006/relationships/image" Target="../media/image183.wmf"/><Relationship Id="rId4" Type="http://schemas.openxmlformats.org/officeDocument/2006/relationships/oleObject" Target="../embeddings/oleObject177.bin"/><Relationship Id="rId9" Type="http://schemas.openxmlformats.org/officeDocument/2006/relationships/oleObject" Target="../embeddings/oleObject179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emf"/><Relationship Id="rId3" Type="http://schemas.openxmlformats.org/officeDocument/2006/relationships/image" Target="../media/image184.wmf"/><Relationship Id="rId7" Type="http://schemas.openxmlformats.org/officeDocument/2006/relationships/image" Target="../media/image186.wmf"/><Relationship Id="rId2" Type="http://schemas.openxmlformats.org/officeDocument/2006/relationships/oleObject" Target="../embeddings/oleObject18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2.bin"/><Relationship Id="rId5" Type="http://schemas.openxmlformats.org/officeDocument/2006/relationships/image" Target="../media/image185.wmf"/><Relationship Id="rId4" Type="http://schemas.openxmlformats.org/officeDocument/2006/relationships/oleObject" Target="../embeddings/oleObject181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6.bin"/><Relationship Id="rId13" Type="http://schemas.openxmlformats.org/officeDocument/2006/relationships/oleObject" Target="../embeddings/oleObject188.bin"/><Relationship Id="rId3" Type="http://schemas.openxmlformats.org/officeDocument/2006/relationships/image" Target="../media/image188.wmf"/><Relationship Id="rId7" Type="http://schemas.openxmlformats.org/officeDocument/2006/relationships/image" Target="../media/image190.wmf"/><Relationship Id="rId12" Type="http://schemas.openxmlformats.org/officeDocument/2006/relationships/image" Target="../media/image193.emf"/><Relationship Id="rId2" Type="http://schemas.openxmlformats.org/officeDocument/2006/relationships/oleObject" Target="../embeddings/oleObject18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5.bin"/><Relationship Id="rId11" Type="http://schemas.openxmlformats.org/officeDocument/2006/relationships/image" Target="../media/image192.wmf"/><Relationship Id="rId5" Type="http://schemas.openxmlformats.org/officeDocument/2006/relationships/image" Target="../media/image189.wmf"/><Relationship Id="rId10" Type="http://schemas.openxmlformats.org/officeDocument/2006/relationships/oleObject" Target="../embeddings/oleObject187.bin"/><Relationship Id="rId4" Type="http://schemas.openxmlformats.org/officeDocument/2006/relationships/oleObject" Target="../embeddings/oleObject184.bin"/><Relationship Id="rId9" Type="http://schemas.openxmlformats.org/officeDocument/2006/relationships/image" Target="../media/image191.wmf"/><Relationship Id="rId14" Type="http://schemas.openxmlformats.org/officeDocument/2006/relationships/image" Target="../media/image194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2.bin"/><Relationship Id="rId3" Type="http://schemas.openxmlformats.org/officeDocument/2006/relationships/image" Target="../media/image195.wmf"/><Relationship Id="rId7" Type="http://schemas.openxmlformats.org/officeDocument/2006/relationships/image" Target="../media/image197.wmf"/><Relationship Id="rId2" Type="http://schemas.openxmlformats.org/officeDocument/2006/relationships/oleObject" Target="../embeddings/oleObject18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1.bin"/><Relationship Id="rId11" Type="http://schemas.openxmlformats.org/officeDocument/2006/relationships/image" Target="../media/image199.wmf"/><Relationship Id="rId5" Type="http://schemas.openxmlformats.org/officeDocument/2006/relationships/image" Target="../media/image196.wmf"/><Relationship Id="rId10" Type="http://schemas.openxmlformats.org/officeDocument/2006/relationships/oleObject" Target="../embeddings/oleObject193.bin"/><Relationship Id="rId4" Type="http://schemas.openxmlformats.org/officeDocument/2006/relationships/oleObject" Target="../embeddings/oleObject190.bin"/><Relationship Id="rId9" Type="http://schemas.openxmlformats.org/officeDocument/2006/relationships/image" Target="../media/image198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wmf"/><Relationship Id="rId3" Type="http://schemas.openxmlformats.org/officeDocument/2006/relationships/oleObject" Target="../embeddings/oleObject194.bin"/><Relationship Id="rId7" Type="http://schemas.openxmlformats.org/officeDocument/2006/relationships/oleObject" Target="../embeddings/oleObject196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1.wmf"/><Relationship Id="rId5" Type="http://schemas.openxmlformats.org/officeDocument/2006/relationships/oleObject" Target="../embeddings/oleObject195.bin"/><Relationship Id="rId10" Type="http://schemas.openxmlformats.org/officeDocument/2006/relationships/image" Target="../media/image203.wmf"/><Relationship Id="rId4" Type="http://schemas.openxmlformats.org/officeDocument/2006/relationships/image" Target="../media/image200.wmf"/><Relationship Id="rId9" Type="http://schemas.openxmlformats.org/officeDocument/2006/relationships/oleObject" Target="../embeddings/oleObject197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wmf"/><Relationship Id="rId13" Type="http://schemas.openxmlformats.org/officeDocument/2006/relationships/oleObject" Target="../embeddings/oleObject203.bin"/><Relationship Id="rId3" Type="http://schemas.openxmlformats.org/officeDocument/2006/relationships/oleObject" Target="../embeddings/oleObject198.bin"/><Relationship Id="rId7" Type="http://schemas.openxmlformats.org/officeDocument/2006/relationships/oleObject" Target="../embeddings/oleObject200.bin"/><Relationship Id="rId12" Type="http://schemas.openxmlformats.org/officeDocument/2006/relationships/image" Target="../media/image20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5.wmf"/><Relationship Id="rId11" Type="http://schemas.openxmlformats.org/officeDocument/2006/relationships/oleObject" Target="../embeddings/oleObject202.bin"/><Relationship Id="rId5" Type="http://schemas.openxmlformats.org/officeDocument/2006/relationships/oleObject" Target="../embeddings/oleObject199.bin"/><Relationship Id="rId10" Type="http://schemas.openxmlformats.org/officeDocument/2006/relationships/image" Target="../media/image207.wmf"/><Relationship Id="rId4" Type="http://schemas.openxmlformats.org/officeDocument/2006/relationships/image" Target="../media/image204.wmf"/><Relationship Id="rId9" Type="http://schemas.openxmlformats.org/officeDocument/2006/relationships/oleObject" Target="../embeddings/oleObject201.bin"/><Relationship Id="rId14" Type="http://schemas.openxmlformats.org/officeDocument/2006/relationships/image" Target="../media/image20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4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0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wmf"/><Relationship Id="rId3" Type="http://schemas.openxmlformats.org/officeDocument/2006/relationships/oleObject" Target="../embeddings/oleObject205.bin"/><Relationship Id="rId7" Type="http://schemas.openxmlformats.org/officeDocument/2006/relationships/oleObject" Target="../embeddings/oleObject207.bin"/><Relationship Id="rId2" Type="http://schemas.openxmlformats.org/officeDocument/2006/relationships/image" Target="../media/image211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3.wmf"/><Relationship Id="rId5" Type="http://schemas.openxmlformats.org/officeDocument/2006/relationships/oleObject" Target="../embeddings/oleObject206.bin"/><Relationship Id="rId4" Type="http://schemas.openxmlformats.org/officeDocument/2006/relationships/image" Target="../media/image212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oleObject" Target="../embeddings/oleObject208.bin"/><Relationship Id="rId7" Type="http://schemas.openxmlformats.org/officeDocument/2006/relationships/oleObject" Target="../embeddings/oleObject210.bin"/><Relationship Id="rId2" Type="http://schemas.openxmlformats.org/officeDocument/2006/relationships/image" Target="../media/image215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7.wmf"/><Relationship Id="rId5" Type="http://schemas.openxmlformats.org/officeDocument/2006/relationships/oleObject" Target="../embeddings/oleObject209.bin"/><Relationship Id="rId10" Type="http://schemas.openxmlformats.org/officeDocument/2006/relationships/image" Target="../media/image219.wmf"/><Relationship Id="rId4" Type="http://schemas.openxmlformats.org/officeDocument/2006/relationships/image" Target="../media/image216.wmf"/><Relationship Id="rId9" Type="http://schemas.openxmlformats.org/officeDocument/2006/relationships/oleObject" Target="../embeddings/oleObject211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oleObject" Target="../embeddings/oleObject212.bin"/><Relationship Id="rId7" Type="http://schemas.openxmlformats.org/officeDocument/2006/relationships/oleObject" Target="../embeddings/oleObject214.bin"/><Relationship Id="rId12" Type="http://schemas.openxmlformats.org/officeDocument/2006/relationships/image" Target="../media/image22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1.wmf"/><Relationship Id="rId11" Type="http://schemas.openxmlformats.org/officeDocument/2006/relationships/oleObject" Target="../embeddings/oleObject216.bin"/><Relationship Id="rId5" Type="http://schemas.openxmlformats.org/officeDocument/2006/relationships/oleObject" Target="../embeddings/oleObject213.bin"/><Relationship Id="rId10" Type="http://schemas.openxmlformats.org/officeDocument/2006/relationships/image" Target="../media/image223.wmf"/><Relationship Id="rId4" Type="http://schemas.openxmlformats.org/officeDocument/2006/relationships/image" Target="../media/image220.wmf"/><Relationship Id="rId9" Type="http://schemas.openxmlformats.org/officeDocument/2006/relationships/oleObject" Target="../embeddings/oleObject215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wmf"/><Relationship Id="rId13" Type="http://schemas.openxmlformats.org/officeDocument/2006/relationships/oleObject" Target="../embeddings/oleObject222.bin"/><Relationship Id="rId18" Type="http://schemas.openxmlformats.org/officeDocument/2006/relationships/image" Target="../media/image232.wmf"/><Relationship Id="rId3" Type="http://schemas.openxmlformats.org/officeDocument/2006/relationships/oleObject" Target="../embeddings/oleObject217.bin"/><Relationship Id="rId21" Type="http://schemas.openxmlformats.org/officeDocument/2006/relationships/oleObject" Target="../embeddings/oleObject226.bin"/><Relationship Id="rId7" Type="http://schemas.openxmlformats.org/officeDocument/2006/relationships/oleObject" Target="../embeddings/oleObject219.bin"/><Relationship Id="rId12" Type="http://schemas.openxmlformats.org/officeDocument/2006/relationships/image" Target="../media/image229.wmf"/><Relationship Id="rId17" Type="http://schemas.openxmlformats.org/officeDocument/2006/relationships/oleObject" Target="../embeddings/oleObject224.bin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31.wmf"/><Relationship Id="rId20" Type="http://schemas.openxmlformats.org/officeDocument/2006/relationships/image" Target="../media/image233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6.wmf"/><Relationship Id="rId11" Type="http://schemas.openxmlformats.org/officeDocument/2006/relationships/oleObject" Target="../embeddings/oleObject221.bin"/><Relationship Id="rId5" Type="http://schemas.openxmlformats.org/officeDocument/2006/relationships/oleObject" Target="../embeddings/oleObject218.bin"/><Relationship Id="rId15" Type="http://schemas.openxmlformats.org/officeDocument/2006/relationships/oleObject" Target="../embeddings/oleObject223.bin"/><Relationship Id="rId10" Type="http://schemas.openxmlformats.org/officeDocument/2006/relationships/image" Target="../media/image228.wmf"/><Relationship Id="rId19" Type="http://schemas.openxmlformats.org/officeDocument/2006/relationships/oleObject" Target="../embeddings/oleObject225.bin"/><Relationship Id="rId4" Type="http://schemas.openxmlformats.org/officeDocument/2006/relationships/image" Target="../media/image225.wmf"/><Relationship Id="rId9" Type="http://schemas.openxmlformats.org/officeDocument/2006/relationships/oleObject" Target="../embeddings/oleObject220.bin"/><Relationship Id="rId14" Type="http://schemas.openxmlformats.org/officeDocument/2006/relationships/image" Target="../media/image230.wmf"/><Relationship Id="rId22" Type="http://schemas.openxmlformats.org/officeDocument/2006/relationships/image" Target="../media/image234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wmf"/><Relationship Id="rId3" Type="http://schemas.openxmlformats.org/officeDocument/2006/relationships/oleObject" Target="../embeddings/oleObject227.bin"/><Relationship Id="rId7" Type="http://schemas.openxmlformats.org/officeDocument/2006/relationships/oleObject" Target="../embeddings/oleObject229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6.wmf"/><Relationship Id="rId5" Type="http://schemas.openxmlformats.org/officeDocument/2006/relationships/oleObject" Target="../embeddings/oleObject228.bin"/><Relationship Id="rId4" Type="http://schemas.openxmlformats.org/officeDocument/2006/relationships/image" Target="../media/image235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wmf"/><Relationship Id="rId13" Type="http://schemas.openxmlformats.org/officeDocument/2006/relationships/oleObject" Target="../embeddings/oleObject235.bin"/><Relationship Id="rId3" Type="http://schemas.openxmlformats.org/officeDocument/2006/relationships/oleObject" Target="../embeddings/oleObject230.bin"/><Relationship Id="rId7" Type="http://schemas.openxmlformats.org/officeDocument/2006/relationships/oleObject" Target="../embeddings/oleObject232.bin"/><Relationship Id="rId12" Type="http://schemas.openxmlformats.org/officeDocument/2006/relationships/image" Target="../media/image24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9.wmf"/><Relationship Id="rId11" Type="http://schemas.openxmlformats.org/officeDocument/2006/relationships/oleObject" Target="../embeddings/oleObject234.bin"/><Relationship Id="rId5" Type="http://schemas.openxmlformats.org/officeDocument/2006/relationships/oleObject" Target="../embeddings/oleObject231.bin"/><Relationship Id="rId10" Type="http://schemas.openxmlformats.org/officeDocument/2006/relationships/image" Target="../media/image241.wmf"/><Relationship Id="rId4" Type="http://schemas.openxmlformats.org/officeDocument/2006/relationships/image" Target="../media/image238.wmf"/><Relationship Id="rId9" Type="http://schemas.openxmlformats.org/officeDocument/2006/relationships/oleObject" Target="../embeddings/oleObject233.bin"/><Relationship Id="rId14" Type="http://schemas.openxmlformats.org/officeDocument/2006/relationships/image" Target="../media/image243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wmf"/><Relationship Id="rId13" Type="http://schemas.openxmlformats.org/officeDocument/2006/relationships/oleObject" Target="../embeddings/oleObject241.bin"/><Relationship Id="rId3" Type="http://schemas.openxmlformats.org/officeDocument/2006/relationships/oleObject" Target="../embeddings/oleObject236.bin"/><Relationship Id="rId7" Type="http://schemas.openxmlformats.org/officeDocument/2006/relationships/oleObject" Target="../embeddings/oleObject238.bin"/><Relationship Id="rId12" Type="http://schemas.openxmlformats.org/officeDocument/2006/relationships/image" Target="../media/image24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5.wmf"/><Relationship Id="rId11" Type="http://schemas.openxmlformats.org/officeDocument/2006/relationships/oleObject" Target="../embeddings/oleObject240.bin"/><Relationship Id="rId5" Type="http://schemas.openxmlformats.org/officeDocument/2006/relationships/oleObject" Target="../embeddings/oleObject237.bin"/><Relationship Id="rId10" Type="http://schemas.openxmlformats.org/officeDocument/2006/relationships/image" Target="../media/image247.wmf"/><Relationship Id="rId4" Type="http://schemas.openxmlformats.org/officeDocument/2006/relationships/image" Target="../media/image244.wmf"/><Relationship Id="rId9" Type="http://schemas.openxmlformats.org/officeDocument/2006/relationships/oleObject" Target="../embeddings/oleObject239.bin"/><Relationship Id="rId14" Type="http://schemas.openxmlformats.org/officeDocument/2006/relationships/image" Target="../media/image249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wmf"/><Relationship Id="rId13" Type="http://schemas.openxmlformats.org/officeDocument/2006/relationships/oleObject" Target="../embeddings/oleObject247.bin"/><Relationship Id="rId3" Type="http://schemas.openxmlformats.org/officeDocument/2006/relationships/oleObject" Target="../embeddings/oleObject242.bin"/><Relationship Id="rId7" Type="http://schemas.openxmlformats.org/officeDocument/2006/relationships/oleObject" Target="../embeddings/oleObject244.bin"/><Relationship Id="rId12" Type="http://schemas.openxmlformats.org/officeDocument/2006/relationships/image" Target="../media/image253.w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55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1.wmf"/><Relationship Id="rId11" Type="http://schemas.openxmlformats.org/officeDocument/2006/relationships/oleObject" Target="../embeddings/oleObject246.bin"/><Relationship Id="rId5" Type="http://schemas.openxmlformats.org/officeDocument/2006/relationships/oleObject" Target="../embeddings/oleObject243.bin"/><Relationship Id="rId15" Type="http://schemas.openxmlformats.org/officeDocument/2006/relationships/oleObject" Target="../embeddings/oleObject248.bin"/><Relationship Id="rId10" Type="http://schemas.openxmlformats.org/officeDocument/2006/relationships/image" Target="../media/image252.wmf"/><Relationship Id="rId4" Type="http://schemas.openxmlformats.org/officeDocument/2006/relationships/image" Target="../media/image250.wmf"/><Relationship Id="rId9" Type="http://schemas.openxmlformats.org/officeDocument/2006/relationships/oleObject" Target="../embeddings/oleObject245.bin"/><Relationship Id="rId14" Type="http://schemas.openxmlformats.org/officeDocument/2006/relationships/image" Target="../media/image254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wmf"/><Relationship Id="rId13" Type="http://schemas.openxmlformats.org/officeDocument/2006/relationships/oleObject" Target="../embeddings/oleObject254.bin"/><Relationship Id="rId3" Type="http://schemas.openxmlformats.org/officeDocument/2006/relationships/oleObject" Target="../embeddings/oleObject249.bin"/><Relationship Id="rId7" Type="http://schemas.openxmlformats.org/officeDocument/2006/relationships/oleObject" Target="../embeddings/oleObject251.bin"/><Relationship Id="rId12" Type="http://schemas.openxmlformats.org/officeDocument/2006/relationships/image" Target="../media/image260.wmf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62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7.wmf"/><Relationship Id="rId11" Type="http://schemas.openxmlformats.org/officeDocument/2006/relationships/oleObject" Target="../embeddings/oleObject253.bin"/><Relationship Id="rId5" Type="http://schemas.openxmlformats.org/officeDocument/2006/relationships/oleObject" Target="../embeddings/oleObject250.bin"/><Relationship Id="rId15" Type="http://schemas.openxmlformats.org/officeDocument/2006/relationships/oleObject" Target="../embeddings/oleObject255.bin"/><Relationship Id="rId10" Type="http://schemas.openxmlformats.org/officeDocument/2006/relationships/image" Target="../media/image259.wmf"/><Relationship Id="rId4" Type="http://schemas.openxmlformats.org/officeDocument/2006/relationships/image" Target="../media/image256.wmf"/><Relationship Id="rId9" Type="http://schemas.openxmlformats.org/officeDocument/2006/relationships/oleObject" Target="../embeddings/oleObject252.bin"/><Relationship Id="rId14" Type="http://schemas.openxmlformats.org/officeDocument/2006/relationships/image" Target="../media/image261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emf"/><Relationship Id="rId3" Type="http://schemas.openxmlformats.org/officeDocument/2006/relationships/oleObject" Target="../embeddings/oleObject256.bin"/><Relationship Id="rId7" Type="http://schemas.openxmlformats.org/officeDocument/2006/relationships/oleObject" Target="../embeddings/oleObject258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4.wmf"/><Relationship Id="rId5" Type="http://schemas.openxmlformats.org/officeDocument/2006/relationships/oleObject" Target="../embeddings/oleObject257.bin"/><Relationship Id="rId4" Type="http://schemas.openxmlformats.org/officeDocument/2006/relationships/image" Target="../media/image263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wmf"/><Relationship Id="rId13" Type="http://schemas.openxmlformats.org/officeDocument/2006/relationships/oleObject" Target="../embeddings/oleObject234.bin"/><Relationship Id="rId3" Type="http://schemas.openxmlformats.org/officeDocument/2006/relationships/oleObject" Target="../embeddings/oleObject259.bin"/><Relationship Id="rId7" Type="http://schemas.openxmlformats.org/officeDocument/2006/relationships/oleObject" Target="../embeddings/oleObject261.bin"/><Relationship Id="rId12" Type="http://schemas.openxmlformats.org/officeDocument/2006/relationships/image" Target="../media/image26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7.wmf"/><Relationship Id="rId11" Type="http://schemas.openxmlformats.org/officeDocument/2006/relationships/oleObject" Target="../embeddings/oleObject263.bin"/><Relationship Id="rId5" Type="http://schemas.openxmlformats.org/officeDocument/2006/relationships/oleObject" Target="../embeddings/oleObject260.bin"/><Relationship Id="rId10" Type="http://schemas.openxmlformats.org/officeDocument/2006/relationships/image" Target="../media/image241.wmf"/><Relationship Id="rId4" Type="http://schemas.openxmlformats.org/officeDocument/2006/relationships/image" Target="../media/image266.wmf"/><Relationship Id="rId9" Type="http://schemas.openxmlformats.org/officeDocument/2006/relationships/oleObject" Target="../embeddings/oleObject262.bin"/><Relationship Id="rId14" Type="http://schemas.openxmlformats.org/officeDocument/2006/relationships/image" Target="../media/image242.w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1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wmf"/><Relationship Id="rId3" Type="http://schemas.openxmlformats.org/officeDocument/2006/relationships/oleObject" Target="../embeddings/oleObject264.bin"/><Relationship Id="rId7" Type="http://schemas.openxmlformats.org/officeDocument/2006/relationships/oleObject" Target="../embeddings/oleObject26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3.wmf"/><Relationship Id="rId5" Type="http://schemas.openxmlformats.org/officeDocument/2006/relationships/oleObject" Target="../embeddings/oleObject265.bin"/><Relationship Id="rId4" Type="http://schemas.openxmlformats.org/officeDocument/2006/relationships/image" Target="../media/image272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7.bin"/><Relationship Id="rId7" Type="http://schemas.openxmlformats.org/officeDocument/2006/relationships/image" Target="../media/image2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6.wmf"/><Relationship Id="rId5" Type="http://schemas.openxmlformats.org/officeDocument/2006/relationships/oleObject" Target="../embeddings/oleObject268.bin"/><Relationship Id="rId4" Type="http://schemas.openxmlformats.org/officeDocument/2006/relationships/image" Target="../media/image275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9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9.wmf"/><Relationship Id="rId5" Type="http://schemas.openxmlformats.org/officeDocument/2006/relationships/oleObject" Target="../embeddings/oleObject270.bin"/><Relationship Id="rId4" Type="http://schemas.openxmlformats.org/officeDocument/2006/relationships/image" Target="../media/image278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emf"/><Relationship Id="rId3" Type="http://schemas.openxmlformats.org/officeDocument/2006/relationships/oleObject" Target="../embeddings/oleObject271.bin"/><Relationship Id="rId7" Type="http://schemas.openxmlformats.org/officeDocument/2006/relationships/oleObject" Target="../embeddings/oleObject273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2.w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81.wmf"/><Relationship Id="rId9" Type="http://schemas.openxmlformats.org/officeDocument/2006/relationships/image" Target="../media/image27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4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6.wmf"/><Relationship Id="rId5" Type="http://schemas.openxmlformats.org/officeDocument/2006/relationships/oleObject" Target="../embeddings/oleObject275.bin"/><Relationship Id="rId4" Type="http://schemas.openxmlformats.org/officeDocument/2006/relationships/image" Target="../media/image28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4729794" y="2199640"/>
            <a:ext cx="2791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Prof. David R. Jackson</a:t>
            </a:r>
          </a:p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Dept. of ECE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299200" y="333248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Notes 8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580640" y="228601"/>
            <a:ext cx="711835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ECE 5317-6351 </a:t>
            </a:r>
          </a:p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Microwave Engineering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5420361" y="1747521"/>
            <a:ext cx="14716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>
                <a:latin typeface="Arial" pitchFamily="34" charset="0"/>
                <a:cs typeface="Arial" pitchFamily="34" charset="0"/>
              </a:rPr>
              <a:t>Fall 2026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389120" y="3810001"/>
            <a:ext cx="61061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Waveguiding Structures Part 3:</a:t>
            </a:r>
          </a:p>
          <a:p>
            <a:pPr algn="ctr" eaLnBrk="0" hangingPunct="0"/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Rectangular and Circular Waveguide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67" y="3243465"/>
            <a:ext cx="2336629" cy="337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8356" y="5168975"/>
            <a:ext cx="155201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410" y="5279466"/>
            <a:ext cx="1097965" cy="1000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8382000" y="142101"/>
            <a:ext cx="211455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Adapted from notes by Prof. Jeffery T. Williams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2659" y="1346886"/>
            <a:ext cx="54513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One of the earliest waveguides.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Still common for high power and low-loss microwave / millimeter-wave applications.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79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Rectangular Waveguide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962179" y="3193384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It is essentially an electromagnetic pipe </a:t>
            </a:r>
          </a:p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with a rectangular cross-section.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4059" y="4155046"/>
            <a:ext cx="495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Single conductor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 </a:t>
            </a: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TEM mode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2274" y="5160017"/>
            <a:ext cx="274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latin typeface="Arial" pitchFamily="34" charset="0"/>
                <a:cs typeface="Arial" pitchFamily="34" charset="0"/>
              </a:rPr>
              <a:t>For convenience:</a:t>
            </a:r>
          </a:p>
        </p:txBody>
      </p:sp>
      <p:sp>
        <p:nvSpPr>
          <p:cNvPr id="8" name="Rectangle 7"/>
          <p:cNvSpPr/>
          <p:nvPr/>
        </p:nvSpPr>
        <p:spPr>
          <a:xfrm>
            <a:off x="1120746" y="5663390"/>
            <a:ext cx="4333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cs typeface="Arial" pitchFamily="34" charset="0"/>
              </a:rPr>
              <a:t> 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cs typeface="Arial" pitchFamily="34" charset="0"/>
              </a:rPr>
              <a:t>  </a:t>
            </a:r>
            <a:r>
              <a:rPr lang="en-US" dirty="0">
                <a:cs typeface="Arial" pitchFamily="34" charset="0"/>
                <a:sym typeface="Symbol"/>
              </a:rPr>
              <a:t> </a:t>
            </a:r>
            <a:r>
              <a:rPr lang="en-US" i="1" dirty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dirty="0">
                <a:latin typeface="Arial" pitchFamily="34" charset="0"/>
                <a:cs typeface="Arial" pitchFamily="34" charset="0"/>
              </a:rPr>
              <a:t>the long dimension lies along</a:t>
            </a:r>
            <a:r>
              <a:rPr lang="en-US" dirty="0">
                <a:cs typeface="Arial" pitchFamily="34" charset="0"/>
              </a:rPr>
              <a:t> 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5A0526-EB83-A1CC-8D40-3E76773238B0}"/>
              </a:ext>
            </a:extLst>
          </p:cNvPr>
          <p:cNvGrpSpPr/>
          <p:nvPr/>
        </p:nvGrpSpPr>
        <p:grpSpPr>
          <a:xfrm>
            <a:off x="7569888" y="1204784"/>
            <a:ext cx="3693386" cy="2141102"/>
            <a:chOff x="7569888" y="1204784"/>
            <a:chExt cx="3693386" cy="2141102"/>
          </a:xfrm>
        </p:grpSpPr>
        <p:pic>
          <p:nvPicPr>
            <p:cNvPr id="35" name="Picture 34" descr="wndw-print_img_3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09829" y="1234143"/>
              <a:ext cx="3653445" cy="2111743"/>
            </a:xfrm>
            <a:prstGeom prst="rect">
              <a:avLst/>
            </a:prstGeom>
            <a:noFill/>
          </p:spPr>
        </p:pic>
        <p:graphicFrame>
          <p:nvGraphicFramePr>
            <p:cNvPr id="34" name="Object 33">
              <a:extLst>
                <a:ext uri="{FF2B5EF4-FFF2-40B4-BE49-F238E27FC236}">
                  <a16:creationId xmlns:a16="http://schemas.microsoft.com/office/drawing/2014/main" id="{C1D5E136-2D3F-8862-D2DC-591C873ECEC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7954870"/>
                </p:ext>
              </p:extLst>
            </p:nvPr>
          </p:nvGraphicFramePr>
          <p:xfrm>
            <a:off x="9546065" y="3103390"/>
            <a:ext cx="155575" cy="179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5448" imgH="179898" progId="Equation.DSMT4">
                    <p:embed/>
                  </p:oleObj>
                </mc:Choice>
                <mc:Fallback>
                  <p:oleObj name="Equation" r:id="rId3" imgW="155448" imgH="179898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546065" y="3103390"/>
                          <a:ext cx="155575" cy="17938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35">
              <a:extLst>
                <a:ext uri="{FF2B5EF4-FFF2-40B4-BE49-F238E27FC236}">
                  <a16:creationId xmlns:a16="http://schemas.microsoft.com/office/drawing/2014/main" id="{30D3ABC1-C724-38D4-6D7E-76D0A45EA7A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0245249"/>
                </p:ext>
              </p:extLst>
            </p:nvPr>
          </p:nvGraphicFramePr>
          <p:xfrm>
            <a:off x="8644321" y="1204784"/>
            <a:ext cx="182420" cy="225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15640" imgH="266400" progId="Equation.DSMT4">
                    <p:embed/>
                  </p:oleObj>
                </mc:Choice>
                <mc:Fallback>
                  <p:oleObj name="Equation" r:id="rId5" imgW="215640" imgH="266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644321" y="1204784"/>
                          <a:ext cx="182420" cy="22534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36">
              <a:extLst>
                <a:ext uri="{FF2B5EF4-FFF2-40B4-BE49-F238E27FC236}">
                  <a16:creationId xmlns:a16="http://schemas.microsoft.com/office/drawing/2014/main" id="{97D5E6C6-EB46-46BC-88FA-E76BAC25C1A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2552807"/>
                </p:ext>
              </p:extLst>
            </p:nvPr>
          </p:nvGraphicFramePr>
          <p:xfrm>
            <a:off x="7569888" y="2678457"/>
            <a:ext cx="190500" cy="190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0440" imgH="190440" progId="Equation.DSMT4">
                    <p:embed/>
                  </p:oleObj>
                </mc:Choice>
                <mc:Fallback>
                  <p:oleObj name="Equation" r:id="rId7" imgW="190440" imgH="1904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569888" y="2678457"/>
                          <a:ext cx="190500" cy="1905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A5500F4-BC0F-A258-CFC8-CE23BCBEF1D8}"/>
              </a:ext>
            </a:extLst>
          </p:cNvPr>
          <p:cNvGrpSpPr/>
          <p:nvPr/>
        </p:nvGrpSpPr>
        <p:grpSpPr>
          <a:xfrm>
            <a:off x="7003693" y="3547327"/>
            <a:ext cx="3968750" cy="2582482"/>
            <a:chOff x="4573103" y="1023984"/>
            <a:chExt cx="3968750" cy="2582482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C1E52981-2D45-0F04-FB70-398848C0F818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19A5AE1-11D8-ED36-70AB-26955B2C9202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FDC8D5-5579-9178-3A24-DFB801B83AE5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utoShape 6">
              <a:extLst>
                <a:ext uri="{FF2B5EF4-FFF2-40B4-BE49-F238E27FC236}">
                  <a16:creationId xmlns:a16="http://schemas.microsoft.com/office/drawing/2014/main" id="{DADA7982-3359-C729-EF77-B660ABE8B9A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1BA07B88-FAA6-14B7-4EE7-856DB27C9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0">
              <a:extLst>
                <a:ext uri="{FF2B5EF4-FFF2-40B4-BE49-F238E27FC236}">
                  <a16:creationId xmlns:a16="http://schemas.microsoft.com/office/drawing/2014/main" id="{7F78C042-5E83-92CA-63A6-DEFD57EDA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D0C5D0E8-14D7-F5CC-407A-7A07D76F7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93804C6E-BE1B-7D64-D00F-C0B9E7764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8DE7F9E8-F22B-59CC-F56F-61EDAB877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900C36D0-FCCC-CF0E-3AC8-D97B90330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D76A8F90-A16C-4F18-11F1-B4C12FAED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30">
              <a:extLst>
                <a:ext uri="{FF2B5EF4-FFF2-40B4-BE49-F238E27FC236}">
                  <a16:creationId xmlns:a16="http://schemas.microsoft.com/office/drawing/2014/main" id="{9025A46E-C9C0-64E1-97B6-65CAC3D24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31">
              <a:extLst>
                <a:ext uri="{FF2B5EF4-FFF2-40B4-BE49-F238E27FC236}">
                  <a16:creationId xmlns:a16="http://schemas.microsoft.com/office/drawing/2014/main" id="{92DF07F2-4924-737E-5001-9C1008F29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5841DFDA-832A-F4B4-E731-217391709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2536E6EB-9707-FF48-CC0F-55BCFEBA0B48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EACEBB9-9C74-C90D-1D57-ADC49A72DDF4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5B34703-45D1-EDC2-2192-50DAB753DAA2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7" name="Object 1">
              <a:extLst>
                <a:ext uri="{FF2B5EF4-FFF2-40B4-BE49-F238E27FC236}">
                  <a16:creationId xmlns:a16="http://schemas.microsoft.com/office/drawing/2014/main" id="{80C706C4-9810-926F-C652-6DFAB4AEAC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417" imgH="203112" progId="Equation.DSMT4">
                    <p:embed/>
                  </p:oleObj>
                </mc:Choice>
                <mc:Fallback>
                  <p:oleObj name="Equation" r:id="rId9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2">
              <a:extLst>
                <a:ext uri="{FF2B5EF4-FFF2-40B4-BE49-F238E27FC236}">
                  <a16:creationId xmlns:a16="http://schemas.microsoft.com/office/drawing/2014/main" id="{CB9E663E-31B6-CC3D-6E6F-7040EB8F922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619" imgH="266353" progId="Equation.DSMT4">
                    <p:embed/>
                  </p:oleObj>
                </mc:Choice>
                <mc:Fallback>
                  <p:oleObj name="Equation" r:id="rId11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3">
              <a:extLst>
                <a:ext uri="{FF2B5EF4-FFF2-40B4-BE49-F238E27FC236}">
                  <a16:creationId xmlns:a16="http://schemas.microsoft.com/office/drawing/2014/main" id="{D3BEA07C-1D9A-C94C-F8F9-BA14F414571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90417" imgH="190417" progId="Equation.DSMT4">
                    <p:embed/>
                  </p:oleObj>
                </mc:Choice>
                <mc:Fallback>
                  <p:oleObj name="Equation" r:id="rId13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4">
              <a:extLst>
                <a:ext uri="{FF2B5EF4-FFF2-40B4-BE49-F238E27FC236}">
                  <a16:creationId xmlns:a16="http://schemas.microsoft.com/office/drawing/2014/main" id="{7BBFDFFC-8E89-FAC3-916A-20E76C407B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024" imgH="203024" progId="Equation.DSMT4">
                    <p:embed/>
                  </p:oleObj>
                </mc:Choice>
                <mc:Fallback>
                  <p:oleObj name="Equation" r:id="rId15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5">
              <a:extLst>
                <a:ext uri="{FF2B5EF4-FFF2-40B4-BE49-F238E27FC236}">
                  <a16:creationId xmlns:a16="http://schemas.microsoft.com/office/drawing/2014/main" id="{0AD5E598-B5C3-31C7-E63E-FA520FB5CAE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500" imgH="279400" progId="Equation.DSMT4">
                    <p:embed/>
                  </p:oleObj>
                </mc:Choice>
                <mc:Fallback>
                  <p:oleObj name="Equation" r:id="rId17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6">
              <a:extLst>
                <a:ext uri="{FF2B5EF4-FFF2-40B4-BE49-F238E27FC236}">
                  <a16:creationId xmlns:a16="http://schemas.microsoft.com/office/drawing/2014/main" id="{87AA1519-27D8-5653-AD78-825C2E8C8D7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647700" imgH="292100" progId="Equation.DSMT4">
                    <p:embed/>
                  </p:oleObj>
                </mc:Choice>
                <mc:Fallback>
                  <p:oleObj name="Equation" r:id="rId19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7">
              <a:extLst>
                <a:ext uri="{FF2B5EF4-FFF2-40B4-BE49-F238E27FC236}">
                  <a16:creationId xmlns:a16="http://schemas.microsoft.com/office/drawing/2014/main" id="{336011F7-417F-0ED8-7EFD-37EB08393B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825142" imgH="266584" progId="Equation.DSMT4">
                    <p:embed/>
                  </p:oleObj>
                </mc:Choice>
                <mc:Fallback>
                  <p:oleObj name="Equation" r:id="rId21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479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Rectangular Waveguide (cont.)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332763"/>
              </p:ext>
            </p:extLst>
          </p:nvPr>
        </p:nvGraphicFramePr>
        <p:xfrm>
          <a:off x="9822421" y="2815110"/>
          <a:ext cx="1641475" cy="343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2895480" progId="Equation.DSMT4">
                  <p:embed/>
                </p:oleObj>
              </mc:Choice>
              <mc:Fallback>
                <p:oleObj name="Equation" r:id="rId2" imgW="1384200" imgH="2895480" progId="Equation.DSMT4">
                  <p:embed/>
                  <p:pic>
                    <p:nvPicPr>
                      <p:cNvPr id="0" name="Object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2421" y="2815110"/>
                        <a:ext cx="1641475" cy="3432175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244542" y="1212783"/>
            <a:ext cx="2533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Two types of modes: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18875" y="1674796"/>
            <a:ext cx="118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TE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>
                <a:latin typeface="Arial" pitchFamily="34" charset="0"/>
                <a:cs typeface="Arial" pitchFamily="34" charset="0"/>
              </a:rPr>
              <a:t>  , TM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graphicFrame>
        <p:nvGraphicFramePr>
          <p:cNvPr id="37786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835770"/>
              </p:ext>
            </p:extLst>
          </p:nvPr>
        </p:nvGraphicFramePr>
        <p:xfrm>
          <a:off x="2067687" y="2372025"/>
          <a:ext cx="1644266" cy="5059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360" imgH="304560" progId="Equation.DSMT4">
                  <p:embed/>
                </p:oleObj>
              </mc:Choice>
              <mc:Fallback>
                <p:oleObj name="Equation" r:id="rId4" imgW="990360" imgH="30456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687" y="2372025"/>
                        <a:ext cx="1644266" cy="50592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649906"/>
              </p:ext>
            </p:extLst>
          </p:nvPr>
        </p:nvGraphicFramePr>
        <p:xfrm>
          <a:off x="1580442" y="3194557"/>
          <a:ext cx="2946316" cy="405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31840" imgH="279360" progId="Equation.DSMT4">
                  <p:embed/>
                </p:oleObj>
              </mc:Choice>
              <mc:Fallback>
                <p:oleObj name="Equation" r:id="rId6" imgW="2031840" imgH="27936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0442" y="3194557"/>
                        <a:ext cx="2946316" cy="405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786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320399"/>
              </p:ext>
            </p:extLst>
          </p:nvPr>
        </p:nvGraphicFramePr>
        <p:xfrm>
          <a:off x="1608816" y="5090045"/>
          <a:ext cx="2614826" cy="95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00200" imgH="583920" progId="Equation.DSMT4">
                  <p:embed/>
                </p:oleObj>
              </mc:Choice>
              <mc:Fallback>
                <p:oleObj name="Equation" r:id="rId8" imgW="1600200" imgH="58392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816" y="5090045"/>
                        <a:ext cx="2614826" cy="95462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610300" y="4321744"/>
            <a:ext cx="258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need to solve for </a:t>
            </a:r>
            <a:r>
              <a:rPr lang="en-US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62189" y="3915877"/>
            <a:ext cx="3564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cutoff wavenumber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real.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DFEDAC-32C4-4F1E-EC3C-211FB7383035}"/>
              </a:ext>
            </a:extLst>
          </p:cNvPr>
          <p:cNvGrpSpPr/>
          <p:nvPr/>
        </p:nvGrpSpPr>
        <p:grpSpPr>
          <a:xfrm>
            <a:off x="4959706" y="814896"/>
            <a:ext cx="3968750" cy="2582482"/>
            <a:chOff x="4573103" y="1023984"/>
            <a:chExt cx="3968750" cy="258248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793D1BF-D822-F164-E209-2175B6F576C3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97441C0-03C4-97C3-4B1F-D260D5D2E209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E80DFB4-9B94-2EA0-83CC-89C56C5E1AED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04B7A042-9A57-4B77-575D-12C211D8AE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F34BE31-52E0-30C5-182A-E133F8355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C918CE6-A2D7-B2AB-81B3-110950BAE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CC8EDDE1-02FC-0275-0AF9-F0C7F443E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76127810-02DB-5F23-1C1A-14892A910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E5AB4F16-EACE-2167-569B-7D175C737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F2D870AA-0F98-D976-7587-7229FACE3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0B05A74A-A3D4-6B1B-0B4F-0236BE2AE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id="{920503CD-C220-475F-4E3C-2516724A4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E2208273-EC39-9503-2203-4EE85AE87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27992160-4583-1103-83BC-84EF0DB995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356DCE8-2B1D-109B-D19E-ED813910E48B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2EFA158-9597-4625-7E00-F9227FFD8EF6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7D7AC67-1AE0-CC18-A2A2-D13914894E8B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5" name="Object 1">
              <a:extLst>
                <a:ext uri="{FF2B5EF4-FFF2-40B4-BE49-F238E27FC236}">
                  <a16:creationId xmlns:a16="http://schemas.microsoft.com/office/drawing/2014/main" id="{2B3EFFAE-22CF-2A00-0749-6886ABA5624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90417" imgH="203112" progId="Equation.DSMT4">
                    <p:embed/>
                  </p:oleObj>
                </mc:Choice>
                <mc:Fallback>
                  <p:oleObj name="Equation" r:id="rId10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2">
              <a:extLst>
                <a:ext uri="{FF2B5EF4-FFF2-40B4-BE49-F238E27FC236}">
                  <a16:creationId xmlns:a16="http://schemas.microsoft.com/office/drawing/2014/main" id="{816403E1-5B76-7FF6-CE3B-3D593B4E52C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19" imgH="266353" progId="Equation.DSMT4">
                    <p:embed/>
                  </p:oleObj>
                </mc:Choice>
                <mc:Fallback>
                  <p:oleObj name="Equation" r:id="rId12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3">
              <a:extLst>
                <a:ext uri="{FF2B5EF4-FFF2-40B4-BE49-F238E27FC236}">
                  <a16:creationId xmlns:a16="http://schemas.microsoft.com/office/drawing/2014/main" id="{0FEE567F-7EDA-CC55-4DD3-62C9530E6E6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17" imgH="190417" progId="Equation.DSMT4">
                    <p:embed/>
                  </p:oleObj>
                </mc:Choice>
                <mc:Fallback>
                  <p:oleObj name="Equation" r:id="rId14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4">
              <a:extLst>
                <a:ext uri="{FF2B5EF4-FFF2-40B4-BE49-F238E27FC236}">
                  <a16:creationId xmlns:a16="http://schemas.microsoft.com/office/drawing/2014/main" id="{BE4A3863-C8D9-C6CC-980F-FE5C64F63CE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24" imgH="203024" progId="Equation.DSMT4">
                    <p:embed/>
                  </p:oleObj>
                </mc:Choice>
                <mc:Fallback>
                  <p:oleObj name="Equation" r:id="rId16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5">
              <a:extLst>
                <a:ext uri="{FF2B5EF4-FFF2-40B4-BE49-F238E27FC236}">
                  <a16:creationId xmlns:a16="http://schemas.microsoft.com/office/drawing/2014/main" id="{AB581B77-219A-37FC-9775-7C4B3B85E62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500" imgH="279400" progId="Equation.DSMT4">
                    <p:embed/>
                  </p:oleObj>
                </mc:Choice>
                <mc:Fallback>
                  <p:oleObj name="Equation" r:id="rId18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6">
              <a:extLst>
                <a:ext uri="{FF2B5EF4-FFF2-40B4-BE49-F238E27FC236}">
                  <a16:creationId xmlns:a16="http://schemas.microsoft.com/office/drawing/2014/main" id="{73CA0661-F9DF-B13D-A93A-3422387DF9E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47700" imgH="292100" progId="Equation.DSMT4">
                    <p:embed/>
                  </p:oleObj>
                </mc:Choice>
                <mc:Fallback>
                  <p:oleObj name="Equation" r:id="rId20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7">
              <a:extLst>
                <a:ext uri="{FF2B5EF4-FFF2-40B4-BE49-F238E27FC236}">
                  <a16:creationId xmlns:a16="http://schemas.microsoft.com/office/drawing/2014/main" id="{45E13671-AE93-6B3A-0E03-71D35FE1D73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25142" imgH="266584" progId="Equation.DSMT4">
                    <p:embed/>
                  </p:oleObj>
                </mc:Choice>
                <mc:Fallback>
                  <p:oleObj name="Equation" r:id="rId22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9DCEAC2-10CD-A4AB-1C1F-90F163EEE0FE}"/>
              </a:ext>
            </a:extLst>
          </p:cNvPr>
          <p:cNvSpPr txBox="1"/>
          <p:nvPr/>
        </p:nvSpPr>
        <p:spPr>
          <a:xfrm>
            <a:off x="5977721" y="4101153"/>
            <a:ext cx="2395182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have an exact solution as long as the walls are PEC.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388311"/>
              </p:ext>
            </p:extLst>
          </p:nvPr>
        </p:nvGraphicFramePr>
        <p:xfrm>
          <a:off x="1788057" y="2798120"/>
          <a:ext cx="2757488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17900" imgH="889000" progId="Equation.DSMT4">
                  <p:embed/>
                </p:oleObj>
              </mc:Choice>
              <mc:Fallback>
                <p:oleObj name="Equation" r:id="rId3" imgW="3517900" imgH="889000" progId="Equation.DSMT4">
                  <p:embed/>
                  <p:pic>
                    <p:nvPicPr>
                      <p:cNvPr id="0" name="Picture 4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8057" y="2798120"/>
                        <a:ext cx="2757488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1065" y="988540"/>
            <a:ext cx="2584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propagation: 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33711"/>
              </p:ext>
            </p:extLst>
          </p:nvPr>
        </p:nvGraphicFramePr>
        <p:xfrm>
          <a:off x="1853398" y="1526636"/>
          <a:ext cx="28305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38500" imgH="444500" progId="Equation.DSMT4">
                  <p:embed/>
                </p:oleObj>
              </mc:Choice>
              <mc:Fallback>
                <p:oleObj name="Equation" r:id="rId5" imgW="3238500" imgH="444500" progId="Equation.DSMT4">
                  <p:embed/>
                  <p:pic>
                    <p:nvPicPr>
                      <p:cNvPr id="0" name="Picture 4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3398" y="1526636"/>
                        <a:ext cx="283051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266569" y="2178908"/>
            <a:ext cx="883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</a:t>
            </a: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611399"/>
              </p:ext>
            </p:extLst>
          </p:nvPr>
        </p:nvGraphicFramePr>
        <p:xfrm>
          <a:off x="6314137" y="4378704"/>
          <a:ext cx="2181225" cy="67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40000" imgH="787400" progId="Equation.DSMT4">
                  <p:embed/>
                </p:oleObj>
              </mc:Choice>
              <mc:Fallback>
                <p:oleObj name="Equation" r:id="rId7" imgW="2540000" imgH="787400" progId="Equation.DSMT4">
                  <p:embed/>
                  <p:pic>
                    <p:nvPicPr>
                      <p:cNvPr id="0" name="Picture 4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4137" y="4378704"/>
                        <a:ext cx="2181225" cy="6761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7280414" y="3727785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Subject to B.C.’s: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119531"/>
              </p:ext>
            </p:extLst>
          </p:nvPr>
        </p:nvGraphicFramePr>
        <p:xfrm>
          <a:off x="6308105" y="5230653"/>
          <a:ext cx="2428557" cy="617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44800" imgH="723900" progId="Equation.DSMT4">
                  <p:embed/>
                </p:oleObj>
              </mc:Choice>
              <mc:Fallback>
                <p:oleObj name="Equation" r:id="rId9" imgW="2844800" imgH="723900" progId="Equation.DSMT4">
                  <p:embed/>
                  <p:pic>
                    <p:nvPicPr>
                      <p:cNvPr id="0" name="Picture 4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8105" y="5230653"/>
                        <a:ext cx="2428557" cy="617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260462"/>
              </p:ext>
            </p:extLst>
          </p:nvPr>
        </p:nvGraphicFramePr>
        <p:xfrm>
          <a:off x="9313241" y="4574526"/>
          <a:ext cx="1049020" cy="305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82700" imgH="342900" progId="Equation.DSMT4">
                  <p:embed/>
                </p:oleObj>
              </mc:Choice>
              <mc:Fallback>
                <p:oleObj name="Equation" r:id="rId11" imgW="1282700" imgH="342900" progId="Equation.DSMT4">
                  <p:embed/>
                  <p:pic>
                    <p:nvPicPr>
                      <p:cNvPr id="0" name="Picture 4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3241" y="4574526"/>
                        <a:ext cx="1049020" cy="3050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775168"/>
              </p:ext>
            </p:extLst>
          </p:nvPr>
        </p:nvGraphicFramePr>
        <p:xfrm>
          <a:off x="9292921" y="5393021"/>
          <a:ext cx="1106944" cy="321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82700" imgH="342900" progId="Equation.DSMT4">
                  <p:embed/>
                </p:oleObj>
              </mc:Choice>
              <mc:Fallback>
                <p:oleObj name="Equation" r:id="rId13" imgW="1282700" imgH="342900" progId="Equation.DSMT4">
                  <p:embed/>
                  <p:pic>
                    <p:nvPicPr>
                      <p:cNvPr id="0" name="Picture 4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2921" y="5393021"/>
                        <a:ext cx="1106944" cy="3219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22860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</a:t>
            </a:r>
          </a:p>
        </p:txBody>
      </p:sp>
      <p:graphicFrame>
        <p:nvGraphicFramePr>
          <p:cNvPr id="206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668138"/>
              </p:ext>
            </p:extLst>
          </p:nvPr>
        </p:nvGraphicFramePr>
        <p:xfrm>
          <a:off x="3115620" y="3697416"/>
          <a:ext cx="14382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905000" imgH="571500" progId="Equation.DSMT4">
                  <p:embed/>
                </p:oleObj>
              </mc:Choice>
              <mc:Fallback>
                <p:oleObj name="Equation" r:id="rId15" imgW="1905000" imgH="571500" progId="Equation.DSMT4">
                  <p:embed/>
                  <p:pic>
                    <p:nvPicPr>
                      <p:cNvPr id="0" name="Picture 4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5620" y="3697416"/>
                        <a:ext cx="143827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20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077233"/>
              </p:ext>
            </p:extLst>
          </p:nvPr>
        </p:nvGraphicFramePr>
        <p:xfrm>
          <a:off x="1289266" y="4904733"/>
          <a:ext cx="2808287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828800" imgH="939800" progId="Equation.DSMT4">
                  <p:embed/>
                </p:oleObj>
              </mc:Choice>
              <mc:Fallback>
                <p:oleObj name="Equation" r:id="rId17" imgW="1828800" imgH="939800" progId="Equation.DSMT4">
                  <p:embed/>
                  <p:pic>
                    <p:nvPicPr>
                      <p:cNvPr id="0" name="Picture 4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266" y="4904733"/>
                        <a:ext cx="2808287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390332" y="4309187"/>
            <a:ext cx="34404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From previous field table: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2525927" y="4931719"/>
            <a:ext cx="342900" cy="3175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2614827" y="5668319"/>
            <a:ext cx="3175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A9C7643-509B-3BD9-05E8-4BEA0C41D62A}"/>
              </a:ext>
            </a:extLst>
          </p:cNvPr>
          <p:cNvSpPr/>
          <p:nvPr/>
        </p:nvSpPr>
        <p:spPr>
          <a:xfrm>
            <a:off x="7392335" y="6028307"/>
            <a:ext cx="2206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(“Neumann B.C.”)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795606-5FD3-225E-0F36-CCD1FABE774B}"/>
              </a:ext>
            </a:extLst>
          </p:cNvPr>
          <p:cNvGrpSpPr/>
          <p:nvPr/>
        </p:nvGrpSpPr>
        <p:grpSpPr>
          <a:xfrm>
            <a:off x="7362825" y="756348"/>
            <a:ext cx="3968750" cy="2582482"/>
            <a:chOff x="4573103" y="1023984"/>
            <a:chExt cx="3968750" cy="258248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FC24C6E-B403-F45B-6A96-B755DDFA3B86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39806AD-63F7-675E-5CAB-72A20B608F47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B31E2F-BEEC-EDBA-8B7B-81D89EF081B9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5AC8E75E-11AE-84A9-760D-CC8F9155BAA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C5B86F8-F5CA-8073-2B7D-76211555C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8E6A5F87-7AE4-7853-E9AA-F7FCA1A2C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D0AE75D-7475-673E-D3FA-026D40BCB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822625B-13B5-5821-45A3-D5E03FDA6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AC50CB8-7988-B311-2ACF-8FDBD15AF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09A7DA24-36A3-3156-98B6-AFDEBBD7A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8A3DBF6C-6A12-4E0E-8A53-BE0246E92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30">
              <a:extLst>
                <a:ext uri="{FF2B5EF4-FFF2-40B4-BE49-F238E27FC236}">
                  <a16:creationId xmlns:a16="http://schemas.microsoft.com/office/drawing/2014/main" id="{B47FD46F-7971-513C-4611-95805BB6B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1">
              <a:extLst>
                <a:ext uri="{FF2B5EF4-FFF2-40B4-BE49-F238E27FC236}">
                  <a16:creationId xmlns:a16="http://schemas.microsoft.com/office/drawing/2014/main" id="{3ED8750F-29B2-2B13-5898-F6183A7C9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1AF141A7-E8C9-707B-5756-D070BA28FB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CD36825-A14A-BD60-F426-CC3EB7B011AA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FF0DFAE-B292-D30F-92E9-9B2D527363B1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A43B573-8BC7-E1A4-6F12-81C36B9A29FE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ct 1">
              <a:extLst>
                <a:ext uri="{FF2B5EF4-FFF2-40B4-BE49-F238E27FC236}">
                  <a16:creationId xmlns:a16="http://schemas.microsoft.com/office/drawing/2014/main" id="{6491239C-B693-050E-E439-C01C2A9C1A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90417" imgH="203112" progId="Equation.DSMT4">
                    <p:embed/>
                  </p:oleObj>
                </mc:Choice>
                <mc:Fallback>
                  <p:oleObj name="Equation" r:id="rId19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">
              <a:extLst>
                <a:ext uri="{FF2B5EF4-FFF2-40B4-BE49-F238E27FC236}">
                  <a16:creationId xmlns:a16="http://schemas.microsoft.com/office/drawing/2014/main" id="{E0541A43-2CCA-D2B0-1EF6-25B005C5C8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15619" imgH="266353" progId="Equation.DSMT4">
                    <p:embed/>
                  </p:oleObj>
                </mc:Choice>
                <mc:Fallback>
                  <p:oleObj name="Equation" r:id="rId21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3">
              <a:extLst>
                <a:ext uri="{FF2B5EF4-FFF2-40B4-BE49-F238E27FC236}">
                  <a16:creationId xmlns:a16="http://schemas.microsoft.com/office/drawing/2014/main" id="{4EFE1F81-48C3-6E46-DA6C-9955EB7D0B9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90417" imgH="190417" progId="Equation.DSMT4">
                    <p:embed/>
                  </p:oleObj>
                </mc:Choice>
                <mc:Fallback>
                  <p:oleObj name="Equation" r:id="rId23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4">
              <a:extLst>
                <a:ext uri="{FF2B5EF4-FFF2-40B4-BE49-F238E27FC236}">
                  <a16:creationId xmlns:a16="http://schemas.microsoft.com/office/drawing/2014/main" id="{DBB3AFA2-6E88-274B-15A2-F1E478217D6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203024" imgH="203024" progId="Equation.DSMT4">
                    <p:embed/>
                  </p:oleObj>
                </mc:Choice>
                <mc:Fallback>
                  <p:oleObj name="Equation" r:id="rId25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5">
              <a:extLst>
                <a:ext uri="{FF2B5EF4-FFF2-40B4-BE49-F238E27FC236}">
                  <a16:creationId xmlns:a16="http://schemas.microsoft.com/office/drawing/2014/main" id="{89FB16AC-BF19-1AE9-2C56-08EB2923044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90500" imgH="279400" progId="Equation.DSMT4">
                    <p:embed/>
                  </p:oleObj>
                </mc:Choice>
                <mc:Fallback>
                  <p:oleObj name="Equation" r:id="rId27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6">
              <a:extLst>
                <a:ext uri="{FF2B5EF4-FFF2-40B4-BE49-F238E27FC236}">
                  <a16:creationId xmlns:a16="http://schemas.microsoft.com/office/drawing/2014/main" id="{B35D0D8F-04F0-6F9F-DC13-9865C9FEEA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647700" imgH="292100" progId="Equation.DSMT4">
                    <p:embed/>
                  </p:oleObj>
                </mc:Choice>
                <mc:Fallback>
                  <p:oleObj name="Equation" r:id="rId29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7">
              <a:extLst>
                <a:ext uri="{FF2B5EF4-FFF2-40B4-BE49-F238E27FC236}">
                  <a16:creationId xmlns:a16="http://schemas.microsoft.com/office/drawing/2014/main" id="{5A4C6FD2-9AA8-69E6-E125-8A25E247FFE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825142" imgH="266584" progId="Equation.DSMT4">
                    <p:embed/>
                  </p:oleObj>
                </mc:Choice>
                <mc:Fallback>
                  <p:oleObj name="Equation" r:id="rId31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4655531" y="3863870"/>
            <a:ext cx="871870" cy="90376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515498" y="3860327"/>
            <a:ext cx="1030880" cy="90376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521534"/>
              </p:ext>
            </p:extLst>
          </p:nvPr>
        </p:nvGraphicFramePr>
        <p:xfrm>
          <a:off x="917707" y="812678"/>
          <a:ext cx="4028429" cy="829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8000" imgH="889000" progId="Equation.DSMT4">
                  <p:embed/>
                </p:oleObj>
              </mc:Choice>
              <mc:Fallback>
                <p:oleObj name="Equation" r:id="rId2" imgW="4318000" imgH="889000" progId="Equation.DSMT4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707" y="812678"/>
                        <a:ext cx="4028429" cy="829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809628" y="1944906"/>
            <a:ext cx="399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Using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separation of variables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let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558329"/>
              </p:ext>
            </p:extLst>
          </p:nvPr>
        </p:nvGraphicFramePr>
        <p:xfrm>
          <a:off x="5830724" y="1989121"/>
          <a:ext cx="21986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600" imgH="355600" progId="Equation.DSMT4">
                  <p:embed/>
                </p:oleObj>
              </mc:Choice>
              <mc:Fallback>
                <p:oleObj name="Equation" r:id="rId4" imgW="2260600" imgH="355600" progId="Equation.DSMT4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724" y="1989121"/>
                        <a:ext cx="2198688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785995"/>
              </p:ext>
            </p:extLst>
          </p:nvPr>
        </p:nvGraphicFramePr>
        <p:xfrm>
          <a:off x="3730625" y="2617788"/>
          <a:ext cx="325278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5720" imgH="825480" progId="Equation.DSMT4">
                  <p:embed/>
                </p:oleObj>
              </mc:Choice>
              <mc:Fallback>
                <p:oleObj name="Equation" r:id="rId6" imgW="3555720" imgH="825480" progId="Equation.DSMT4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2617788"/>
                        <a:ext cx="3252788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87235"/>
              </p:ext>
            </p:extLst>
          </p:nvPr>
        </p:nvGraphicFramePr>
        <p:xfrm>
          <a:off x="3557588" y="3933825"/>
          <a:ext cx="25796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793960" imgH="825480" progId="Equation.DSMT4">
                  <p:embed/>
                </p:oleObj>
              </mc:Choice>
              <mc:Fallback>
                <p:oleObj name="Equation" r:id="rId8" imgW="2793960" imgH="825480" progId="Equation.DSMT4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8" y="3933825"/>
                        <a:ext cx="25796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169452"/>
              </p:ext>
            </p:extLst>
          </p:nvPr>
        </p:nvGraphicFramePr>
        <p:xfrm>
          <a:off x="4175640" y="5004487"/>
          <a:ext cx="456723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711680" imgH="825480" progId="Equation.DSMT4">
                  <p:embed/>
                </p:oleObj>
              </mc:Choice>
              <mc:Fallback>
                <p:oleObj name="Equation" r:id="rId10" imgW="4711680" imgH="825480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640" y="5004487"/>
                        <a:ext cx="4567238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6785340" y="3364140"/>
            <a:ext cx="2489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Must be a constant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595040" y="3585461"/>
            <a:ext cx="2083975" cy="42903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319772" y="6107349"/>
            <a:ext cx="1001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903" y="6149413"/>
            <a:ext cx="2560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“separation equation”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7018079" y="6334180"/>
            <a:ext cx="4572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2733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5395913" y="6105525"/>
          <a:ext cx="14652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11300" imgH="457200" progId="Equation.DSMT4">
                  <p:embed/>
                </p:oleObj>
              </mc:Choice>
              <mc:Fallback>
                <p:oleObj name="Equation" r:id="rId12" imgW="1511300" imgH="4572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913" y="6105525"/>
                        <a:ext cx="146526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051280" y="1022020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eigenvalue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problem)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5598046" y="3711472"/>
            <a:ext cx="1220969" cy="32783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67761" y="4045525"/>
            <a:ext cx="3847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(If we take one term across the equal sign, we have a function of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equal to a function of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.)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211" y="4147407"/>
            <a:ext cx="293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This is the “separation equation”.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9C522EE-5503-2FFE-ED13-E8955AD8ACF5}"/>
              </a:ext>
            </a:extLst>
          </p:cNvPr>
          <p:cNvSpPr/>
          <p:nvPr/>
        </p:nvSpPr>
        <p:spPr>
          <a:xfrm>
            <a:off x="3169509" y="2872946"/>
            <a:ext cx="284205" cy="203887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7235D7B-D7E4-5A00-11B6-22B2E9C95C71}"/>
              </a:ext>
            </a:extLst>
          </p:cNvPr>
          <p:cNvSpPr/>
          <p:nvPr/>
        </p:nvSpPr>
        <p:spPr>
          <a:xfrm>
            <a:off x="3142736" y="4230129"/>
            <a:ext cx="284205" cy="203887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611575F-F4BC-B842-07FA-5E91A51F7540}"/>
              </a:ext>
            </a:extLst>
          </p:cNvPr>
          <p:cNvSpPr/>
          <p:nvPr/>
        </p:nvSpPr>
        <p:spPr>
          <a:xfrm>
            <a:off x="3789406" y="5321643"/>
            <a:ext cx="284205" cy="203887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195" y="766358"/>
            <a:ext cx="2154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569413"/>
              </p:ext>
            </p:extLst>
          </p:nvPr>
        </p:nvGraphicFramePr>
        <p:xfrm>
          <a:off x="2530819" y="1026899"/>
          <a:ext cx="6869113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42100" imgH="774700" progId="Equation.DSMT4">
                  <p:embed/>
                </p:oleObj>
              </mc:Choice>
              <mc:Fallback>
                <p:oleObj name="Equation" r:id="rId2" imgW="6642100" imgH="774700" progId="Equation.DSMT4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0819" y="1026899"/>
                        <a:ext cx="6869113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560320" y="2761595"/>
            <a:ext cx="2637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Boundary Conditions: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899150" y="2209800"/>
          <a:ext cx="990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600" imgH="787400" progId="Equation.DSMT4">
                  <p:embed/>
                </p:oleObj>
              </mc:Choice>
              <mc:Fallback>
                <p:oleObj name="Equation" r:id="rId4" imgW="990600" imgH="787400" progId="Equation.DSMT4">
                  <p:embed/>
                  <p:pic>
                    <p:nvPicPr>
                      <p:cNvPr id="0" name="Picture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0" y="2209800"/>
                        <a:ext cx="9906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5924550" y="3079750"/>
          <a:ext cx="939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392" imgH="723586" progId="Equation.DSMT4">
                  <p:embed/>
                </p:oleObj>
              </mc:Choice>
              <mc:Fallback>
                <p:oleObj name="Equation" r:id="rId6" imgW="939392" imgH="723586" progId="Equation.DSMT4">
                  <p:embed/>
                  <p:pic>
                    <p:nvPicPr>
                      <p:cNvPr id="0" name="Picture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3079750"/>
                        <a:ext cx="9398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7137400" y="2438401"/>
          <a:ext cx="12827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82700" imgH="342900" progId="Equation.DSMT4">
                  <p:embed/>
                </p:oleObj>
              </mc:Choice>
              <mc:Fallback>
                <p:oleObj name="Equation" r:id="rId8" imgW="1282700" imgH="342900" progId="Equation.DSMT4">
                  <p:embed/>
                  <p:pic>
                    <p:nvPicPr>
                      <p:cNvPr id="0" name="Picture 2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2438401"/>
                        <a:ext cx="12827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7171690" y="3200401"/>
          <a:ext cx="12827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82700" imgH="342900" progId="Equation.DSMT4">
                  <p:embed/>
                </p:oleObj>
              </mc:Choice>
              <mc:Fallback>
                <p:oleObj name="Equation" r:id="rId10" imgW="1282700" imgH="342900" progId="Equation.DSMT4">
                  <p:embed/>
                  <p:pic>
                    <p:nvPicPr>
                      <p:cNvPr id="0" name="Picture 2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1690" y="3200401"/>
                        <a:ext cx="12827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2946401" y="4033839"/>
          <a:ext cx="5103813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689600" imgH="736600" progId="Equation.DSMT4">
                  <p:embed/>
                </p:oleObj>
              </mc:Choice>
              <mc:Fallback>
                <p:oleObj name="Equation" r:id="rId12" imgW="5689600" imgH="736600" progId="Equation.DSMT4">
                  <p:embed/>
                  <p:pic>
                    <p:nvPicPr>
                      <p:cNvPr id="0" name="Picture 2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1" y="4033839"/>
                        <a:ext cx="5103813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2928310" y="4799493"/>
          <a:ext cx="5148263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765800" imgH="736600" progId="Equation.DSMT4">
                  <p:embed/>
                </p:oleObj>
              </mc:Choice>
              <mc:Fallback>
                <p:oleObj name="Equation" r:id="rId14" imgW="5765800" imgH="736600" progId="Equation.DSMT4">
                  <p:embed/>
                  <p:pic>
                    <p:nvPicPr>
                      <p:cNvPr id="0" name="Picture 2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310" y="4799493"/>
                        <a:ext cx="5148263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/>
        </p:nvGraphicFramePr>
        <p:xfrm>
          <a:off x="3316288" y="5697538"/>
          <a:ext cx="64325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213600" imgH="736600" progId="Equation.DSMT4">
                  <p:embed/>
                </p:oleObj>
              </mc:Choice>
              <mc:Fallback>
                <p:oleObj name="Equation" r:id="rId16" imgW="7213600" imgH="736600" progId="Equation.DSMT4">
                  <p:embed/>
                  <p:pic>
                    <p:nvPicPr>
                      <p:cNvPr id="0" name="Picture 2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6288" y="5697538"/>
                        <a:ext cx="6432550" cy="6858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8839201" y="3145466"/>
            <a:ext cx="467833" cy="457200"/>
            <a:chOff x="7315200" y="3145674"/>
            <a:chExt cx="467833" cy="461665"/>
          </a:xfrm>
        </p:grpSpPr>
        <p:sp>
          <p:nvSpPr>
            <p:cNvPr id="18" name="Oval 17"/>
            <p:cNvSpPr/>
            <p:nvPr/>
          </p:nvSpPr>
          <p:spPr>
            <a:xfrm>
              <a:off x="7315200" y="32004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25833" y="3145674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839201" y="2372834"/>
            <a:ext cx="467833" cy="457200"/>
            <a:chOff x="7315200" y="2372834"/>
            <a:chExt cx="467833" cy="457200"/>
          </a:xfrm>
        </p:grpSpPr>
        <p:grpSp>
          <p:nvGrpSpPr>
            <p:cNvPr id="21" name="Group 20"/>
            <p:cNvGrpSpPr/>
            <p:nvPr/>
          </p:nvGrpSpPr>
          <p:grpSpPr>
            <a:xfrm>
              <a:off x="7315200" y="2372834"/>
              <a:ext cx="467833" cy="457200"/>
              <a:chOff x="7315200" y="2372937"/>
              <a:chExt cx="467833" cy="461665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7315200" y="2438400"/>
                <a:ext cx="391886" cy="37731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325833" y="2372937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7315200" y="24384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932763" y="4149360"/>
            <a:ext cx="478466" cy="457200"/>
            <a:chOff x="381000" y="4059866"/>
            <a:chExt cx="478466" cy="457200"/>
          </a:xfrm>
        </p:grpSpPr>
        <p:sp>
          <p:nvSpPr>
            <p:cNvPr id="24" name="Oval 23"/>
            <p:cNvSpPr/>
            <p:nvPr/>
          </p:nvSpPr>
          <p:spPr>
            <a:xfrm>
              <a:off x="381000" y="41148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2266" y="4059866"/>
              <a:ext cx="4572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907066" y="4864400"/>
            <a:ext cx="457200" cy="461665"/>
            <a:chOff x="440366" y="4821866"/>
            <a:chExt cx="457200" cy="461665"/>
          </a:xfrm>
        </p:grpSpPr>
        <p:sp>
          <p:nvSpPr>
            <p:cNvPr id="26" name="Oval 25"/>
            <p:cNvSpPr/>
            <p:nvPr/>
          </p:nvSpPr>
          <p:spPr>
            <a:xfrm>
              <a:off x="457200" y="48768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0366" y="4821866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2" name="Left Brace 31"/>
          <p:cNvSpPr/>
          <p:nvPr/>
        </p:nvSpPr>
        <p:spPr>
          <a:xfrm>
            <a:off x="5344160" y="2265680"/>
            <a:ext cx="365760" cy="1493520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2602196" y="5929458"/>
            <a:ext cx="416560" cy="274320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8453" y="729863"/>
            <a:ext cx="24496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Therefore, we have:          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195514" y="1363664"/>
          <a:ext cx="4757737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11800" imgH="812800" progId="Equation.DSMT4">
                  <p:embed/>
                </p:oleObj>
              </mc:Choice>
              <mc:Fallback>
                <p:oleObj name="Equation" r:id="rId2" imgW="5511800" imgH="812800" progId="Equation.DSMT4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4" y="1363664"/>
                        <a:ext cx="4757737" cy="7318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7659689" y="1185863"/>
          <a:ext cx="261302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95400" imgH="1676160" progId="Equation.DSMT4">
                  <p:embed/>
                </p:oleObj>
              </mc:Choice>
              <mc:Fallback>
                <p:oleObj name="Equation" r:id="rId4" imgW="3695400" imgH="1676160" progId="Equation.DSMT4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9689" y="1185863"/>
                        <a:ext cx="2613025" cy="12366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37687"/>
              </p:ext>
            </p:extLst>
          </p:nvPr>
        </p:nvGraphicFramePr>
        <p:xfrm>
          <a:off x="1560384" y="3433420"/>
          <a:ext cx="5100638" cy="283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81800" imgH="3606800" progId="Equation.DSMT4">
                  <p:embed/>
                </p:oleObj>
              </mc:Choice>
              <mc:Fallback>
                <p:oleObj name="Equation" r:id="rId6" imgW="6781800" imgH="3606800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384" y="3433420"/>
                        <a:ext cx="5100638" cy="283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688976" y="2678917"/>
            <a:ext cx="5713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From the field table, we obtain the following: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04173" y="4959395"/>
            <a:ext cx="34176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But 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0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not allowed!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62801" y="5668470"/>
            <a:ext cx="31654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(non-physical solution)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71621" y="3570789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Note:</a:t>
            </a:r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7621588" y="6102350"/>
          <a:ext cx="2247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35300" imgH="419100" progId="Equation.DSMT4">
                  <p:embed/>
                </p:oleObj>
              </mc:Choice>
              <mc:Fallback>
                <p:oleObj name="Equation" r:id="rId8" imgW="3035300" imgH="4191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1588" y="6102350"/>
                        <a:ext cx="22479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7993042" y="2584352"/>
          <a:ext cx="196373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68600" imgH="965200" progId="Equation.DSMT4">
                  <p:embed/>
                </p:oleObj>
              </mc:Choice>
              <mc:Fallback>
                <p:oleObj name="Equation" r:id="rId10" imgW="2768600" imgH="965200" progId="Equation.DSMT4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3042" y="2584352"/>
                        <a:ext cx="1963738" cy="7127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8089839" y="4061012"/>
          <a:ext cx="11811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36700" imgH="787400" progId="Equation.DSMT4">
                  <p:embed/>
                </p:oleObj>
              </mc:Choice>
              <mc:Fallback>
                <p:oleObj name="Equation" r:id="rId12" imgW="1536700" imgH="787400" progId="Equation.DSMT4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9839" y="4061012"/>
                        <a:ext cx="118110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3733800" y="802063"/>
            <a:ext cx="45593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Reason for non-physical solution</a:t>
            </a:r>
            <a:endParaRPr lang="en-US" sz="2000" i="1" kern="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1024"/>
          <p:cNvGraphicFramePr>
            <a:graphicFrameLocks noChangeAspect="1"/>
          </p:cNvGraphicFramePr>
          <p:nvPr/>
        </p:nvGraphicFramePr>
        <p:xfrm>
          <a:off x="2751138" y="2075351"/>
          <a:ext cx="3205162" cy="5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394" imgH="253890" progId="Equation.DSMT4">
                  <p:embed/>
                </p:oleObj>
              </mc:Choice>
              <mc:Fallback>
                <p:oleObj name="Equation" r:id="rId2" imgW="1396394" imgH="253890" progId="Equation.DSMT4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138" y="2075351"/>
                        <a:ext cx="3205162" cy="5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Down Arrow 33"/>
          <p:cNvSpPr/>
          <p:nvPr/>
        </p:nvSpPr>
        <p:spPr bwMode="auto">
          <a:xfrm>
            <a:off x="4166095" y="2896755"/>
            <a:ext cx="332510" cy="427512"/>
          </a:xfrm>
          <a:prstGeom prst="downArrow">
            <a:avLst/>
          </a:prstGeom>
          <a:solidFill>
            <a:srgbClr val="CC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84901" y="2197101"/>
            <a:ext cx="4052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Vector wave equation: from Maxwell’s equations.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13301" y="2971801"/>
            <a:ext cx="2601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Take divergence of both sides.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97501" y="5651501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Magnetic Gauss law</a:t>
            </a:r>
          </a:p>
        </p:txBody>
      </p:sp>
      <p:sp>
        <p:nvSpPr>
          <p:cNvPr id="39" name="Down Arrow 38"/>
          <p:cNvSpPr/>
          <p:nvPr/>
        </p:nvSpPr>
        <p:spPr bwMode="auto">
          <a:xfrm>
            <a:off x="4204195" y="4827155"/>
            <a:ext cx="332510" cy="427512"/>
          </a:xfrm>
          <a:prstGeom prst="downArrow">
            <a:avLst/>
          </a:prstGeom>
          <a:solidFill>
            <a:srgbClr val="CC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 charset="0"/>
            </a:endParaRPr>
          </a:p>
        </p:txBody>
      </p:sp>
      <p:graphicFrame>
        <p:nvGraphicFramePr>
          <p:cNvPr id="183312" name="Object 1024"/>
          <p:cNvGraphicFramePr>
            <a:graphicFrameLocks noChangeAspect="1"/>
          </p:cNvGraphicFramePr>
          <p:nvPr/>
        </p:nvGraphicFramePr>
        <p:xfrm>
          <a:off x="2365376" y="3667802"/>
          <a:ext cx="4149725" cy="564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090" imgH="253890" progId="Equation.DSMT4">
                  <p:embed/>
                </p:oleObj>
              </mc:Choice>
              <mc:Fallback>
                <p:oleObj name="Equation" r:id="rId4" imgW="1866090" imgH="253890" progId="Equation.DSMT4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76" y="3667802"/>
                        <a:ext cx="4149725" cy="564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Connector 43"/>
          <p:cNvCxnSpPr/>
          <p:nvPr/>
        </p:nvCxnSpPr>
        <p:spPr>
          <a:xfrm flipV="1">
            <a:off x="2336800" y="3556000"/>
            <a:ext cx="723900" cy="8509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31000" y="3822701"/>
            <a:ext cx="2779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The divergence of a curl is zero.</a:t>
            </a:r>
          </a:p>
        </p:txBody>
      </p:sp>
      <p:graphicFrame>
        <p:nvGraphicFramePr>
          <p:cNvPr id="183313" name="Object 1024"/>
          <p:cNvGraphicFramePr>
            <a:graphicFrameLocks noChangeAspect="1"/>
          </p:cNvGraphicFramePr>
          <p:nvPr/>
        </p:nvGraphicFramePr>
        <p:xfrm>
          <a:off x="3867151" y="5562601"/>
          <a:ext cx="129857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3693" imgH="215713" progId="Equation.DSMT4">
                  <p:embed/>
                </p:oleObj>
              </mc:Choice>
              <mc:Fallback>
                <p:oleObj name="Equation" r:id="rId6" imgW="583693" imgH="215713" progId="Equation.DSMT4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1" y="5562601"/>
                        <a:ext cx="129857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2006601" y="1511300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Start with the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vector wave equation</a:t>
            </a:r>
            <a:r>
              <a:rPr lang="en-US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291414" y="1319542"/>
            <a:ext cx="66421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kern="0" dirty="0">
                <a:latin typeface="Arial" pitchFamily="34" charset="0"/>
                <a:cs typeface="Arial" pitchFamily="34" charset="0"/>
                <a:sym typeface="Symbol" pitchFamily="18" charset="2"/>
              </a:rPr>
              <a:t>Revisit how we obtained the </a:t>
            </a:r>
            <a:r>
              <a:rPr lang="en-US" u="sng" kern="0" dirty="0">
                <a:latin typeface="Arial" pitchFamily="34" charset="0"/>
                <a:cs typeface="Arial" pitchFamily="34" charset="0"/>
                <a:sym typeface="Symbol" pitchFamily="18" charset="2"/>
              </a:rPr>
              <a:t>vector Helmholtz equation</a:t>
            </a:r>
            <a:r>
              <a:rPr lang="en-US" kern="0" dirty="0">
                <a:latin typeface="Arial" pitchFamily="34" charset="0"/>
                <a:cs typeface="Arial" pitchFamily="34" charset="0"/>
                <a:sym typeface="Symbol" pitchFamily="18" charset="2"/>
              </a:rPr>
              <a:t>:</a:t>
            </a:r>
            <a:endParaRPr lang="en-US" i="1" kern="0" baseline="-25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899619"/>
              </p:ext>
            </p:extLst>
          </p:nvPr>
        </p:nvGraphicFramePr>
        <p:xfrm>
          <a:off x="2738438" y="1810023"/>
          <a:ext cx="3205162" cy="5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394" imgH="253890" progId="Equation.DSMT4">
                  <p:embed/>
                </p:oleObj>
              </mc:Choice>
              <mc:Fallback>
                <p:oleObj name="Equation" r:id="rId2" imgW="1396394" imgH="253890" progId="Equation.DSMT4">
                  <p:embed/>
                  <p:pic>
                    <p:nvPicPr>
                      <p:cNvPr id="0" name="Picture 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8" y="1810023"/>
                        <a:ext cx="3205162" cy="5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027"/>
          <p:cNvGraphicFramePr>
            <a:graphicFrameLocks noChangeAspect="1"/>
          </p:cNvGraphicFramePr>
          <p:nvPr/>
        </p:nvGraphicFramePr>
        <p:xfrm>
          <a:off x="3632201" y="4699000"/>
          <a:ext cx="128925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693" imgH="215713" progId="Equation.DSMT4">
                  <p:embed/>
                </p:oleObj>
              </mc:Choice>
              <mc:Fallback>
                <p:oleObj name="Equation" r:id="rId4" imgW="583693" imgH="215713" progId="Equation.DSMT4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201" y="4699000"/>
                        <a:ext cx="128925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Down Arrow 33"/>
          <p:cNvSpPr/>
          <p:nvPr/>
        </p:nvSpPr>
        <p:spPr bwMode="auto">
          <a:xfrm>
            <a:off x="4166095" y="2566555"/>
            <a:ext cx="332510" cy="427512"/>
          </a:xfrm>
          <a:prstGeom prst="downArrow">
            <a:avLst/>
          </a:prstGeom>
          <a:solidFill>
            <a:srgbClr val="CC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4101" y="1931773"/>
            <a:ext cx="4052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Vector wave equation: from Maxwell’s equations.</a:t>
            </a:r>
          </a:p>
        </p:txBody>
      </p:sp>
      <p:graphicFrame>
        <p:nvGraphicFramePr>
          <p:cNvPr id="1833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505963"/>
              </p:ext>
            </p:extLst>
          </p:nvPr>
        </p:nvGraphicFramePr>
        <p:xfrm>
          <a:off x="2794001" y="3150059"/>
          <a:ext cx="3848100" cy="947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01800" imgH="419100" progId="Equation.DSMT4">
                  <p:embed/>
                </p:oleObj>
              </mc:Choice>
              <mc:Fallback>
                <p:oleObj name="Equation" r:id="rId6" imgW="1701800" imgH="419100" progId="Equation.DSMT4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1" y="3150059"/>
                        <a:ext cx="3848100" cy="9477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769101" y="3261155"/>
            <a:ext cx="291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From definition of vector Laplacian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94301" y="4787901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Magnetic Gauss law</a:t>
            </a:r>
          </a:p>
        </p:txBody>
      </p:sp>
      <p:sp>
        <p:nvSpPr>
          <p:cNvPr id="39" name="Down Arrow 38"/>
          <p:cNvSpPr/>
          <p:nvPr/>
        </p:nvSpPr>
        <p:spPr bwMode="auto">
          <a:xfrm>
            <a:off x="4166095" y="5411355"/>
            <a:ext cx="332510" cy="427512"/>
          </a:xfrm>
          <a:prstGeom prst="downArrow">
            <a:avLst/>
          </a:prstGeom>
          <a:solidFill>
            <a:srgbClr val="CC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 charset="0"/>
            </a:endParaRPr>
          </a:p>
        </p:txBody>
      </p:sp>
      <p:graphicFrame>
        <p:nvGraphicFramePr>
          <p:cNvPr id="183311" name="Object 2"/>
          <p:cNvGraphicFramePr>
            <a:graphicFrameLocks noChangeAspect="1"/>
          </p:cNvGraphicFramePr>
          <p:nvPr/>
        </p:nvGraphicFramePr>
        <p:xfrm>
          <a:off x="3429001" y="6011864"/>
          <a:ext cx="2297113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16000" imgH="228600" progId="Equation.DSMT4">
                  <p:embed/>
                </p:oleObj>
              </mc:Choice>
              <mc:Fallback>
                <p:oleObj name="Equation" r:id="rId8" imgW="1016000" imgH="228600" progId="Equation.DSMT4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1" y="6011864"/>
                        <a:ext cx="2297113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5854701" y="6146801"/>
            <a:ext cx="4105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Vector Helmholtz equation (what we have solved)</a:t>
            </a: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2148491" y="4248055"/>
            <a:ext cx="16637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Now use:</a:t>
            </a:r>
            <a:endParaRPr lang="en-US" sz="2000" i="1" kern="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670300" y="716463"/>
            <a:ext cx="45593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Reason for non-physical solution</a:t>
            </a:r>
            <a:endParaRPr lang="en-US" sz="2000" i="1" kern="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7572" y="4757270"/>
            <a:ext cx="2467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needed assumption!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49300" y="884926"/>
            <a:ext cx="45593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Reason for non-physical solution:</a:t>
            </a:r>
            <a:endParaRPr lang="en-US" sz="2000" i="1" kern="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34084" y="1550972"/>
            <a:ext cx="501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Vector wave equation   </a:t>
            </a:r>
            <a:r>
              <a:rPr lang="en-US" dirty="0">
                <a:solidFill>
                  <a:srgbClr val="CC00CC"/>
                </a:solidFill>
                <a:latin typeface="Arial" pitchFamily="34" charset="0"/>
                <a:cs typeface="Arial" pitchFamily="34" charset="0"/>
                <a:sym typeface="Symbol"/>
              </a:rPr>
              <a:t>  magnetic Gauss law</a:t>
            </a:r>
            <a:endParaRPr lang="en-US" dirty="0">
              <a:solidFill>
                <a:srgbClr val="CC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9519" y="2903663"/>
            <a:ext cx="10935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vector Helmholtz equation does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not</a:t>
            </a:r>
            <a:r>
              <a:rPr lang="en-US" dirty="0">
                <a:latin typeface="Arial" pitchFamily="34" charset="0"/>
                <a:cs typeface="Arial" pitchFamily="34" charset="0"/>
              </a:rPr>
              <a:t> guarantee that the magnetic Gauss law is satisfied. In the mathematical derivation, we need to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assume</a:t>
            </a:r>
            <a:r>
              <a:rPr lang="en-US" dirty="0">
                <a:latin typeface="Arial" pitchFamily="34" charset="0"/>
                <a:cs typeface="Arial" pitchFamily="34" charset="0"/>
              </a:rPr>
              <a:t> the magnetic Gauss law in order to arrive at the vector Helmholtz equation.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90135" y="5403687"/>
            <a:ext cx="7891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Note: </a:t>
            </a:r>
            <a:r>
              <a:rPr lang="en-US" dirty="0">
                <a:latin typeface="Arial" pitchFamily="34" charset="0"/>
                <a:cs typeface="Arial" pitchFamily="34" charset="0"/>
              </a:rPr>
              <a:t>The TE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00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is the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only</a:t>
            </a:r>
            <a:r>
              <a:rPr lang="en-US" dirty="0">
                <a:latin typeface="Arial" pitchFamily="34" charset="0"/>
                <a:cs typeface="Arial" pitchFamily="34" charset="0"/>
              </a:rPr>
              <a:t> one that violates the magnetic Gauss law.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286607" y="2086878"/>
            <a:ext cx="5311134" cy="403761"/>
            <a:chOff x="1720183" y="2689516"/>
            <a:chExt cx="5311134" cy="403761"/>
          </a:xfrm>
        </p:grpSpPr>
        <p:sp>
          <p:nvSpPr>
            <p:cNvPr id="21" name="TextBox 20"/>
            <p:cNvSpPr txBox="1"/>
            <p:nvPr/>
          </p:nvSpPr>
          <p:spPr>
            <a:xfrm>
              <a:off x="1720183" y="2691250"/>
              <a:ext cx="53111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00CC"/>
                  </a:solidFill>
                  <a:latin typeface="Arial" pitchFamily="34" charset="0"/>
                  <a:cs typeface="Arial" pitchFamily="34" charset="0"/>
                  <a:sym typeface="Symbol"/>
                </a:rPr>
                <a:t>Vector Helmholtz equation  magnetic Gauss law</a:t>
              </a:r>
              <a:endParaRPr lang="en-US" dirty="0">
                <a:solidFill>
                  <a:srgbClr val="CC00CC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529576" y="2689516"/>
              <a:ext cx="261258" cy="403761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274777" y="4240017"/>
            <a:ext cx="8205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of the modes that we get by solving the Helmholtz equation should be checked to make sure that they do satisfy the magnetic Gauss law.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359364"/>
              </p:ext>
            </p:extLst>
          </p:nvPr>
        </p:nvGraphicFramePr>
        <p:xfrm>
          <a:off x="2478022" y="1399111"/>
          <a:ext cx="44005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43600" imgH="1028520" progId="Equation.DSMT4">
                  <p:embed/>
                </p:oleObj>
              </mc:Choice>
              <mc:Fallback>
                <p:oleObj name="Equation" r:id="rId2" imgW="5943600" imgH="1028520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8022" y="1399111"/>
                        <a:ext cx="440055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03952" y="2434860"/>
            <a:ext cx="380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>
                <a:cs typeface="Arial" pitchFamily="34" charset="0"/>
                <a:sym typeface="Symbol"/>
              </a:rPr>
              <a:t>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  <a:sym typeface="Symbol"/>
              </a:rPr>
              <a:t>TE</a:t>
            </a:r>
            <a:r>
              <a:rPr lang="en-US" sz="2000" i="1" baseline="-25000" dirty="0" err="1">
                <a:latin typeface="Times New Roman" pitchFamily="18" charset="0"/>
                <a:cs typeface="Times New Roman" pitchFamily="18" charset="0"/>
                <a:sym typeface="Symbol"/>
              </a:rPr>
              <a:t>mn</a:t>
            </a:r>
            <a:r>
              <a:rPr lang="en-US" sz="2000" dirty="0">
                <a:cs typeface="Arial" pitchFamily="34" charset="0"/>
                <a:sym typeface="Symbol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mode is at 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cutoff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when</a:t>
            </a:r>
          </a:p>
        </p:txBody>
      </p:sp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6975897" y="2443720"/>
          <a:ext cx="8286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419100" progId="Equation.DSMT4">
                  <p:embed/>
                </p:oleObj>
              </mc:Choice>
              <mc:Fallback>
                <p:oleObj name="Equation" r:id="rId4" imgW="914400" imgH="4191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5897" y="2443720"/>
                        <a:ext cx="8286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342454" y="866458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Lossless case</a:t>
            </a:r>
          </a:p>
        </p:txBody>
      </p:sp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4415586" y="3072267"/>
          <a:ext cx="319722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67100" imgH="990600" progId="Equation.DSMT4">
                  <p:embed/>
                </p:oleObj>
              </mc:Choice>
              <mc:Fallback>
                <p:oleObj name="Equation" r:id="rId6" imgW="3467100" imgH="990600" progId="Equation.DSMT4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586" y="3072267"/>
                        <a:ext cx="3197225" cy="9509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2831806" y="4346945"/>
            <a:ext cx="5864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Lowest cutoff frequency is  for TE</a:t>
            </a:r>
            <a:r>
              <a:rPr lang="en-US" sz="20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</a:t>
            </a:r>
            <a:r>
              <a:rPr lang="en-US" sz="2400" dirty="0">
                <a:cs typeface="Arial" pitchFamily="34" charset="0"/>
              </a:rPr>
              <a:t>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</a:t>
            </a:r>
            <a:r>
              <a:rPr lang="en-US" sz="2400" dirty="0">
                <a:cs typeface="Arial" pitchFamily="34" charset="0"/>
              </a:rPr>
              <a:t>  (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cs typeface="Arial" pitchFamily="34" charset="0"/>
              </a:rPr>
              <a:t>)</a:t>
            </a:r>
            <a:endParaRPr lang="en-US" sz="2400" dirty="0"/>
          </a:p>
        </p:txBody>
      </p:sp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5123357" y="5323656"/>
          <a:ext cx="1592263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27200" imgH="838200" progId="Equation.DSMT4">
                  <p:embed/>
                </p:oleObj>
              </mc:Choice>
              <mc:Fallback>
                <p:oleObj name="Equation" r:id="rId8" imgW="1727200" imgH="838200" progId="Equation.DSMT4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3357" y="5323656"/>
                        <a:ext cx="1592263" cy="8048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65828" y="5537792"/>
            <a:ext cx="233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Dominant TE mode (lowest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808381" y="4922875"/>
            <a:ext cx="659220" cy="63972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905002" y="5424390"/>
            <a:ext cx="1371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We will revisit this mode later.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3352800" y="4933508"/>
            <a:ext cx="563526" cy="400493"/>
          </a:xfrm>
          <a:prstGeom prst="straightConnector1">
            <a:avLst/>
          </a:prstGeom>
          <a:ln w="19050">
            <a:solidFill>
              <a:srgbClr val="0086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>
            <a:off x="304800" y="4876800"/>
            <a:ext cx="3429000" cy="3124200"/>
          </a:xfrm>
          <a:prstGeom prst="arc">
            <a:avLst/>
          </a:prstGeom>
          <a:ln w="19050">
            <a:solidFill>
              <a:srgbClr val="008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4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118585"/>
              </p:ext>
            </p:extLst>
          </p:nvPr>
        </p:nvGraphicFramePr>
        <p:xfrm>
          <a:off x="3190232" y="915436"/>
          <a:ext cx="11414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36700" imgH="431800" progId="Equation.DSMT4">
                  <p:embed/>
                </p:oleObj>
              </mc:Choice>
              <mc:Fallback>
                <p:oleObj name="Equation" r:id="rId10" imgW="1536700" imgH="431800" progId="Equation.DSMT4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232" y="915436"/>
                        <a:ext cx="11414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graphicFrame>
        <p:nvGraphicFramePr>
          <p:cNvPr id="2049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709867"/>
              </p:ext>
            </p:extLst>
          </p:nvPr>
        </p:nvGraphicFramePr>
        <p:xfrm>
          <a:off x="9021205" y="2508466"/>
          <a:ext cx="1881188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36760" imgH="558720" progId="Equation.DSMT4">
                  <p:embed/>
                </p:oleObj>
              </mc:Choice>
              <mc:Fallback>
                <p:oleObj name="Equation" r:id="rId12" imgW="2336760" imgH="558720" progId="Equation.DSMT4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1205" y="2508466"/>
                        <a:ext cx="1881188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60B757C-6FE8-CBEC-A2B5-DCB4CE86E1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043781"/>
              </p:ext>
            </p:extLst>
          </p:nvPr>
        </p:nvGraphicFramePr>
        <p:xfrm>
          <a:off x="8632525" y="3170653"/>
          <a:ext cx="2402059" cy="79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933640" imgH="965160" progId="Equation.DSMT4">
                  <p:embed/>
                </p:oleObj>
              </mc:Choice>
              <mc:Fallback>
                <p:oleObj name="Equation" r:id="rId14" imgW="293364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32525" y="3170653"/>
                        <a:ext cx="2402059" cy="79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03610CA-E791-256D-FBC3-FEF8183A8CD1}"/>
              </a:ext>
            </a:extLst>
          </p:cNvPr>
          <p:cNvSpPr txBox="1"/>
          <p:nvPr/>
        </p:nvSpPr>
        <p:spPr>
          <a:xfrm>
            <a:off x="7981196" y="1051933"/>
            <a:ext cx="3668009" cy="7386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Cutoff frequency is only well-defined in the 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lossless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case.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61454" y="1258099"/>
            <a:ext cx="7223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At the cutoff frequency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of the TE</a:t>
            </a:r>
            <a:r>
              <a:rPr lang="en-US" sz="20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 (lossless waveguide):</a:t>
            </a:r>
          </a:p>
        </p:txBody>
      </p:sp>
      <p:graphicFrame>
        <p:nvGraphicFramePr>
          <p:cNvPr id="6247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481878"/>
              </p:ext>
            </p:extLst>
          </p:nvPr>
        </p:nvGraphicFramePr>
        <p:xfrm>
          <a:off x="3980335" y="2088129"/>
          <a:ext cx="338296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70300" imgH="1219200" progId="Equation.DSMT4">
                  <p:embed/>
                </p:oleObj>
              </mc:Choice>
              <mc:Fallback>
                <p:oleObj name="Equation" r:id="rId2" imgW="3670300" imgH="1219200" progId="Equation.DSMT4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0335" y="2088129"/>
                        <a:ext cx="3382962" cy="1171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4684" y="338493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80469"/>
              </p:ext>
            </p:extLst>
          </p:nvPr>
        </p:nvGraphicFramePr>
        <p:xfrm>
          <a:off x="5084067" y="4054071"/>
          <a:ext cx="1612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900" imgH="495300" progId="Equation.DSMT4">
                  <p:embed/>
                </p:oleObj>
              </mc:Choice>
              <mc:Fallback>
                <p:oleObj name="Equation" r:id="rId4" imgW="1612900" imgH="495300" progId="Equation.DSMT4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067" y="4054071"/>
                        <a:ext cx="1612900" cy="4953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30441" y="811106"/>
            <a:ext cx="46801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 have propagation of the TE</a:t>
            </a:r>
            <a:r>
              <a:rPr lang="en-US" sz="20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mode: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247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809944"/>
              </p:ext>
            </p:extLst>
          </p:nvPr>
        </p:nvGraphicFramePr>
        <p:xfrm>
          <a:off x="5138004" y="1453019"/>
          <a:ext cx="7493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447" imgH="380835" progId="Equation.DSMT4">
                  <p:embed/>
                </p:oleObj>
              </mc:Choice>
              <mc:Fallback>
                <p:oleObj name="Equation" r:id="rId2" imgW="812447" imgH="380835" progId="Equation.DSMT4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004" y="1453019"/>
                        <a:ext cx="74930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947593" y="5891646"/>
            <a:ext cx="8322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Example:</a:t>
            </a:r>
            <a:r>
              <a:rPr lang="en-US" dirty="0">
                <a:latin typeface="Arial" pitchFamily="34" charset="0"/>
                <a:cs typeface="Arial" pitchFamily="34" charset="0"/>
              </a:rPr>
              <a:t>  Air-filled waveguide,</a:t>
            </a:r>
            <a:r>
              <a:rPr lang="en-US" dirty="0"/>
              <a:t> 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10 GHz</a:t>
            </a:r>
            <a:r>
              <a:rPr lang="en-US" dirty="0"/>
              <a:t>.  </a:t>
            </a:r>
            <a:r>
              <a:rPr lang="en-US" dirty="0">
                <a:latin typeface="Arial" pitchFamily="34" charset="0"/>
                <a:cs typeface="Arial" pitchFamily="34" charset="0"/>
              </a:rPr>
              <a:t>We have that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&gt; 3.0 cm / 2 = 1.5 cm</a:t>
            </a:r>
            <a:r>
              <a:rPr lang="en-US" dirty="0"/>
              <a:t>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606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2389" y="2088410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731153"/>
              </p:ext>
            </p:extLst>
          </p:nvPr>
        </p:nvGraphicFramePr>
        <p:xfrm>
          <a:off x="4970751" y="2264923"/>
          <a:ext cx="1479435" cy="834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058" imgH="444307" progId="Equation.DSMT4">
                  <p:embed/>
                </p:oleObj>
              </mc:Choice>
              <mc:Fallback>
                <p:oleObj name="Equation" r:id="rId4" imgW="787058" imgH="444307" progId="Equation.DSMT4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751" y="2264923"/>
                        <a:ext cx="1479435" cy="8347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463931"/>
              </p:ext>
            </p:extLst>
          </p:nvPr>
        </p:nvGraphicFramePr>
        <p:xfrm>
          <a:off x="4879273" y="3438322"/>
          <a:ext cx="2428582" cy="702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36033" imgH="444307" progId="Equation.DSMT4">
                  <p:embed/>
                </p:oleObj>
              </mc:Choice>
              <mc:Fallback>
                <p:oleObj name="Equation" r:id="rId6" imgW="1536033" imgH="444307" progId="Equation.DSMT4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273" y="3438322"/>
                        <a:ext cx="2428582" cy="7024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751952"/>
              </p:ext>
            </p:extLst>
          </p:nvPr>
        </p:nvGraphicFramePr>
        <p:xfrm>
          <a:off x="5543436" y="4730010"/>
          <a:ext cx="896878" cy="77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002" imgH="393529" progId="Equation.DSMT4">
                  <p:embed/>
                </p:oleObj>
              </mc:Choice>
              <mc:Fallback>
                <p:oleObj name="Equation" r:id="rId8" imgW="457002" imgH="393529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436" y="4730010"/>
                        <a:ext cx="896878" cy="77231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130932" y="309965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75825" y="4331757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442037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6991" y="989211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Recall: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41649"/>
              </p:ext>
            </p:extLst>
          </p:nvPr>
        </p:nvGraphicFramePr>
        <p:xfrm>
          <a:off x="1494375" y="1622152"/>
          <a:ext cx="3359851" cy="491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75000" imgH="444500" progId="Equation.DSMT4">
                  <p:embed/>
                </p:oleObj>
              </mc:Choice>
              <mc:Fallback>
                <p:oleObj name="Equation" r:id="rId2" imgW="3175000" imgH="444500" progId="Equation.DSMT4">
                  <p:embed/>
                  <p:pic>
                    <p:nvPicPr>
                      <p:cNvPr id="0" name="Picture 3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4375" y="1622152"/>
                        <a:ext cx="3359851" cy="491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350387" y="2611440"/>
            <a:ext cx="883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298110" y="3311128"/>
          <a:ext cx="4122738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91000" imgH="889000" progId="Equation.DSMT4">
                  <p:embed/>
                </p:oleObj>
              </mc:Choice>
              <mc:Fallback>
                <p:oleObj name="Equation" r:id="rId4" imgW="4191000" imgH="889000" progId="Equation.DSMT4">
                  <p:embed/>
                  <p:pic>
                    <p:nvPicPr>
                      <p:cNvPr id="0" name="Picture 3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110" y="3311128"/>
                        <a:ext cx="4122738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683806"/>
              </p:ext>
            </p:extLst>
          </p:nvPr>
        </p:nvGraphicFramePr>
        <p:xfrm>
          <a:off x="8293365" y="3955819"/>
          <a:ext cx="1363338" cy="398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800" imgH="571500" progId="Equation.DSMT4">
                  <p:embed/>
                </p:oleObj>
              </mc:Choice>
              <mc:Fallback>
                <p:oleObj name="Equation" r:id="rId6" imgW="1955800" imgH="571500" progId="Equation.DSMT4">
                  <p:embed/>
                  <p:pic>
                    <p:nvPicPr>
                      <p:cNvPr id="0" name="Picture 3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3365" y="3955819"/>
                        <a:ext cx="1363338" cy="398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2748876" y="4422002"/>
            <a:ext cx="23037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Subject to B.C.’s:             </a:t>
            </a:r>
          </a:p>
        </p:txBody>
      </p:sp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5232400" y="4455795"/>
          <a:ext cx="806450" cy="378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447" imgH="380835" progId="Equation.DSMT4">
                  <p:embed/>
                </p:oleObj>
              </mc:Choice>
              <mc:Fallback>
                <p:oleObj name="Equation" r:id="rId8" imgW="812447" imgH="380835" progId="Equation.DSMT4">
                  <p:embed/>
                  <p:pic>
                    <p:nvPicPr>
                      <p:cNvPr id="0" name="Picture 3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0" y="4455795"/>
                        <a:ext cx="806450" cy="378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6397625" y="4483100"/>
          <a:ext cx="1358306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97950" imgH="342751" progId="Equation.DSMT4">
                  <p:embed/>
                </p:oleObj>
              </mc:Choice>
              <mc:Fallback>
                <p:oleObj name="Equation" r:id="rId10" imgW="1497950" imgH="342751" progId="Equation.DSMT4">
                  <p:embed/>
                  <p:pic>
                    <p:nvPicPr>
                      <p:cNvPr id="0" name="Picture 3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25" y="4483100"/>
                        <a:ext cx="1358306" cy="33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6442076" y="5156384"/>
          <a:ext cx="1317625" cy="325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11300" imgH="342900" progId="Equation.DSMT4">
                  <p:embed/>
                </p:oleObj>
              </mc:Choice>
              <mc:Fallback>
                <p:oleObj name="Equation" r:id="rId12" imgW="1511300" imgH="342900" progId="Equation.DSMT4">
                  <p:embed/>
                  <p:pic>
                    <p:nvPicPr>
                      <p:cNvPr id="0" name="Picture 3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6" y="5156384"/>
                        <a:ext cx="1317625" cy="3252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1897676" y="5814591"/>
            <a:ext cx="8318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Thus, following same procedure as before, we have the following result: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733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6362" y="346769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eigenvalue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problem)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E50D03-E9C0-4609-82B9-A789B6D43914}"/>
              </a:ext>
            </a:extLst>
          </p:cNvPr>
          <p:cNvGrpSpPr/>
          <p:nvPr/>
        </p:nvGrpSpPr>
        <p:grpSpPr>
          <a:xfrm>
            <a:off x="7672328" y="687489"/>
            <a:ext cx="3968750" cy="2582482"/>
            <a:chOff x="4573103" y="1023984"/>
            <a:chExt cx="3968750" cy="258248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F9E2730-AFAA-DF59-B0E2-7E7E3F8ED094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FD029BB-ECF0-A9BA-30D9-6919DF5169C6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434BC9-A89A-AF40-A8EF-B123236F13F3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E02E446A-F0CE-4185-DE52-E0C4FDD324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0E8D07B-071C-4BFB-AF7B-04D889237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30DF79F-F122-CEDA-BA21-3153F038A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911066D-DA45-4638-6150-54B2BDA07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4990A2E-86D7-4017-379F-6CB74660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29ABF9A-C5A9-3F1E-A841-30ECBAA61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B754FE3-CCBA-B7C7-6AF7-482294327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20DBA306-0B23-F147-E662-FF1ED4D6F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id="{E2DB274D-1EBC-88B1-5794-AFBECADD2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42BFED77-4F9F-D46C-2D3A-5AA76E1B9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38">
              <a:extLst>
                <a:ext uri="{FF2B5EF4-FFF2-40B4-BE49-F238E27FC236}">
                  <a16:creationId xmlns:a16="http://schemas.microsoft.com/office/drawing/2014/main" id="{6415DEC8-D76F-3420-E165-593B2AFA80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7473D75-EC61-5A1C-6B9F-56E081D40651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7E28237-D2BE-4CB0-5D2B-47820BCA5F43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08E4255-8A44-1895-E91F-B2C91D80E61E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" name="Object 1">
              <a:extLst>
                <a:ext uri="{FF2B5EF4-FFF2-40B4-BE49-F238E27FC236}">
                  <a16:creationId xmlns:a16="http://schemas.microsoft.com/office/drawing/2014/main" id="{140A8D7D-EBB4-5A9F-F114-BFF896DD32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17" imgH="203112" progId="Equation.DSMT4">
                    <p:embed/>
                  </p:oleObj>
                </mc:Choice>
                <mc:Fallback>
                  <p:oleObj name="Equation" r:id="rId14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2">
              <a:extLst>
                <a:ext uri="{FF2B5EF4-FFF2-40B4-BE49-F238E27FC236}">
                  <a16:creationId xmlns:a16="http://schemas.microsoft.com/office/drawing/2014/main" id="{1A4F3BCC-3BFE-CD0C-15DD-A0E4918E772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619" imgH="266353" progId="Equation.DSMT4">
                    <p:embed/>
                  </p:oleObj>
                </mc:Choice>
                <mc:Fallback>
                  <p:oleObj name="Equation" r:id="rId16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3">
              <a:extLst>
                <a:ext uri="{FF2B5EF4-FFF2-40B4-BE49-F238E27FC236}">
                  <a16:creationId xmlns:a16="http://schemas.microsoft.com/office/drawing/2014/main" id="{460651A8-7B55-8DCA-F7C3-DDFE4F0059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17" imgH="190417" progId="Equation.DSMT4">
                    <p:embed/>
                  </p:oleObj>
                </mc:Choice>
                <mc:Fallback>
                  <p:oleObj name="Equation" r:id="rId18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4">
              <a:extLst>
                <a:ext uri="{FF2B5EF4-FFF2-40B4-BE49-F238E27FC236}">
                  <a16:creationId xmlns:a16="http://schemas.microsoft.com/office/drawing/2014/main" id="{9E511B41-B89C-32AC-C42E-E4B325CD31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03024" imgH="203024" progId="Equation.DSMT4">
                    <p:embed/>
                  </p:oleObj>
                </mc:Choice>
                <mc:Fallback>
                  <p:oleObj name="Equation" r:id="rId20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5">
              <a:extLst>
                <a:ext uri="{FF2B5EF4-FFF2-40B4-BE49-F238E27FC236}">
                  <a16:creationId xmlns:a16="http://schemas.microsoft.com/office/drawing/2014/main" id="{B34ADED0-C57C-0FBC-7C97-56FD15285E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90500" imgH="279400" progId="Equation.DSMT4">
                    <p:embed/>
                  </p:oleObj>
                </mc:Choice>
                <mc:Fallback>
                  <p:oleObj name="Equation" r:id="rId22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>
              <a:extLst>
                <a:ext uri="{FF2B5EF4-FFF2-40B4-BE49-F238E27FC236}">
                  <a16:creationId xmlns:a16="http://schemas.microsoft.com/office/drawing/2014/main" id="{7A3EA43B-E43D-BD72-23AD-01187FDF7A5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647700" imgH="292100" progId="Equation.DSMT4">
                    <p:embed/>
                  </p:oleObj>
                </mc:Choice>
                <mc:Fallback>
                  <p:oleObj name="Equation" r:id="rId24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7">
              <a:extLst>
                <a:ext uri="{FF2B5EF4-FFF2-40B4-BE49-F238E27FC236}">
                  <a16:creationId xmlns:a16="http://schemas.microsoft.com/office/drawing/2014/main" id="{D0652762-05A4-243E-9920-F8FDB832672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825142" imgH="266584" progId="Equation.DSMT4">
                    <p:embed/>
                  </p:oleObj>
                </mc:Choice>
                <mc:Fallback>
                  <p:oleObj name="Equation" r:id="rId26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571750" y="900113"/>
          <a:ext cx="7285038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29400" imgH="774700" progId="Equation.DSMT4">
                  <p:embed/>
                </p:oleObj>
              </mc:Choice>
              <mc:Fallback>
                <p:oleObj name="Equation" r:id="rId2" imgW="6629400" imgH="774700" progId="Equation.DSMT4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900113"/>
                        <a:ext cx="7285038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532321" y="2430095"/>
            <a:ext cx="2637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Boundary Conditions:</a:t>
            </a: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435600" y="2424113"/>
          <a:ext cx="7493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8975" imgH="380835" progId="Equation.DSMT4">
                  <p:embed/>
                </p:oleObj>
              </mc:Choice>
              <mc:Fallback>
                <p:oleObj name="Equation" r:id="rId4" imgW="748975" imgH="380835" progId="Equation.DSMT4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424113"/>
                        <a:ext cx="7493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499225" y="2452688"/>
          <a:ext cx="13335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500" imgH="342900" progId="Equation.DSMT4">
                  <p:embed/>
                </p:oleObj>
              </mc:Choice>
              <mc:Fallback>
                <p:oleObj name="Equation" r:id="rId6" imgW="1333500" imgH="342900" progId="Equation.DSMT4">
                  <p:embed/>
                  <p:pic>
                    <p:nvPicPr>
                      <p:cNvPr id="0" name="Picture 2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225" y="2452688"/>
                        <a:ext cx="1333500" cy="37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6530975" y="3189288"/>
          <a:ext cx="1333500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33500" imgH="342900" progId="Equation.DSMT4">
                  <p:embed/>
                </p:oleObj>
              </mc:Choice>
              <mc:Fallback>
                <p:oleObj name="Equation" r:id="rId8" imgW="1333500" imgH="342900" progId="Equation.DSMT4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0975" y="3189288"/>
                        <a:ext cx="1333500" cy="37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8"/>
          <p:cNvGraphicFramePr>
            <a:graphicFrameLocks noChangeAspect="1"/>
          </p:cNvGraphicFramePr>
          <p:nvPr/>
        </p:nvGraphicFramePr>
        <p:xfrm>
          <a:off x="3022601" y="4077393"/>
          <a:ext cx="4732079" cy="686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524500" imgH="736600" progId="Equation.DSMT4">
                  <p:embed/>
                </p:oleObj>
              </mc:Choice>
              <mc:Fallback>
                <p:oleObj name="Equation" r:id="rId10" imgW="5524500" imgH="736600" progId="Equation.DSMT4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1" y="4077393"/>
                        <a:ext cx="4732079" cy="6866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2983756" y="4700359"/>
          <a:ext cx="4877251" cy="698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600700" imgH="736600" progId="Equation.DSMT4">
                  <p:embed/>
                </p:oleObj>
              </mc:Choice>
              <mc:Fallback>
                <p:oleObj name="Equation" r:id="rId12" imgW="5600700" imgH="736600" progId="Equation.DSMT4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3756" y="4700359"/>
                        <a:ext cx="4877251" cy="6981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340644"/>
              </p:ext>
            </p:extLst>
          </p:nvPr>
        </p:nvGraphicFramePr>
        <p:xfrm>
          <a:off x="3217390" y="5703889"/>
          <a:ext cx="61722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426200" imgH="736600" progId="Equation.DSMT4">
                  <p:embed/>
                </p:oleObj>
              </mc:Choice>
              <mc:Fallback>
                <p:oleObj name="Equation" r:id="rId14" imgW="6426200" imgH="736600" progId="Equation.DSMT4">
                  <p:embed/>
                  <p:pic>
                    <p:nvPicPr>
                      <p:cNvPr id="0" name="Picture 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390" y="5703889"/>
                        <a:ext cx="6172200" cy="6889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9"/>
          <p:cNvGrpSpPr/>
          <p:nvPr/>
        </p:nvGrpSpPr>
        <p:grpSpPr>
          <a:xfrm>
            <a:off x="8169321" y="3145466"/>
            <a:ext cx="478466" cy="457200"/>
            <a:chOff x="7315200" y="3156411"/>
            <a:chExt cx="478466" cy="461665"/>
          </a:xfrm>
        </p:grpSpPr>
        <p:sp>
          <p:nvSpPr>
            <p:cNvPr id="18" name="Oval 17"/>
            <p:cNvSpPr/>
            <p:nvPr/>
          </p:nvSpPr>
          <p:spPr>
            <a:xfrm>
              <a:off x="7315200" y="32004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36466" y="3156411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169322" y="2372834"/>
            <a:ext cx="467833" cy="457200"/>
            <a:chOff x="7315200" y="2383467"/>
            <a:chExt cx="467833" cy="457200"/>
          </a:xfrm>
        </p:grpSpPr>
        <p:grpSp>
          <p:nvGrpSpPr>
            <p:cNvPr id="3" name="Group 20"/>
            <p:cNvGrpSpPr/>
            <p:nvPr/>
          </p:nvGrpSpPr>
          <p:grpSpPr>
            <a:xfrm>
              <a:off x="7315200" y="2383467"/>
              <a:ext cx="467833" cy="457200"/>
              <a:chOff x="7315200" y="2383674"/>
              <a:chExt cx="467833" cy="461665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7315200" y="2438400"/>
                <a:ext cx="391886" cy="37731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325833" y="2383674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7315200" y="24384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34623" y="4166196"/>
            <a:ext cx="478466" cy="457200"/>
            <a:chOff x="381000" y="4059866"/>
            <a:chExt cx="478466" cy="457200"/>
          </a:xfrm>
        </p:grpSpPr>
        <p:sp>
          <p:nvSpPr>
            <p:cNvPr id="24" name="Oval 23"/>
            <p:cNvSpPr/>
            <p:nvPr/>
          </p:nvSpPr>
          <p:spPr>
            <a:xfrm>
              <a:off x="381000" y="41148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2266" y="4059866"/>
              <a:ext cx="4572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A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236392" y="4843133"/>
            <a:ext cx="467832" cy="461665"/>
            <a:chOff x="457200" y="4821866"/>
            <a:chExt cx="467832" cy="461665"/>
          </a:xfrm>
        </p:grpSpPr>
        <p:sp>
          <p:nvSpPr>
            <p:cNvPr id="26" name="Oval 25"/>
            <p:cNvSpPr/>
            <p:nvPr/>
          </p:nvSpPr>
          <p:spPr>
            <a:xfrm>
              <a:off x="457200" y="4876800"/>
              <a:ext cx="391886" cy="377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7832" y="4821866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B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2860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2466271" y="5929459"/>
            <a:ext cx="416560" cy="274320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482C2F-B54A-9553-3A89-3AAEB120E87B}"/>
              </a:ext>
            </a:extLst>
          </p:cNvPr>
          <p:cNvSpPr/>
          <p:nvPr/>
        </p:nvSpPr>
        <p:spPr>
          <a:xfrm>
            <a:off x="8542399" y="4506195"/>
            <a:ext cx="20217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(“Dirichlet B.C.”)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0641" y="971682"/>
            <a:ext cx="2462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Therefore, we have:</a:t>
            </a:r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873250" y="1579564"/>
          <a:ext cx="46355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72100" imgH="812800" progId="Equation.DSMT4">
                  <p:embed/>
                </p:oleObj>
              </mc:Choice>
              <mc:Fallback>
                <p:oleObj name="Equation" r:id="rId2" imgW="5372100" imgH="812800" progId="Equation.DSMT4">
                  <p:embed/>
                  <p:pic>
                    <p:nvPicPr>
                      <p:cNvPr id="0" name="Picture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1579564"/>
                        <a:ext cx="4635500" cy="7318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122521"/>
              </p:ext>
            </p:extLst>
          </p:nvPr>
        </p:nvGraphicFramePr>
        <p:xfrm>
          <a:off x="2124277" y="3485381"/>
          <a:ext cx="4511675" cy="289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67400" imgH="3606800" progId="Equation.DSMT4">
                  <p:embed/>
                </p:oleObj>
              </mc:Choice>
              <mc:Fallback>
                <p:oleObj name="Equation" r:id="rId4" imgW="5867400" imgH="3606800" progId="Equation.DSMT4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277" y="3485381"/>
                        <a:ext cx="4511675" cy="289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524000" y="2807061"/>
            <a:ext cx="5713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From the field table, we obtain the following: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0370" y="4666664"/>
            <a:ext cx="375013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either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dirty="0"/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or</a:t>
            </a:r>
            <a:r>
              <a:rPr lang="en-US" sz="1600" dirty="0"/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/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zero, the field becomes a trivial one in the</a:t>
            </a:r>
            <a:r>
              <a:rPr lang="en-US" sz="1600" dirty="0"/>
              <a:t> </a:t>
            </a:r>
            <a:r>
              <a:rPr lang="en-US" sz="1600" dirty="0" err="1"/>
              <a:t>TM</a:t>
            </a:r>
            <a:r>
              <a:rPr lang="en-US" sz="1600" i="1" baseline="-250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600" dirty="0"/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case.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8645012" y="3455907"/>
          <a:ext cx="1112837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47800" imgH="787400" progId="Equation.DSMT4">
                  <p:embed/>
                </p:oleObj>
              </mc:Choice>
              <mc:Fallback>
                <p:oleObj name="Equation" r:id="rId6" imgW="1447800" imgH="787400" progId="Equation.DSMT4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5012" y="3455907"/>
                        <a:ext cx="1112837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25" name="Object 149"/>
          <p:cNvGraphicFramePr>
            <a:graphicFrameLocks noChangeAspect="1"/>
          </p:cNvGraphicFramePr>
          <p:nvPr/>
        </p:nvGraphicFramePr>
        <p:xfrm>
          <a:off x="7737476" y="1050926"/>
          <a:ext cx="261302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95400" imgH="1676160" progId="Equation.DSMT4">
                  <p:embed/>
                </p:oleObj>
              </mc:Choice>
              <mc:Fallback>
                <p:oleObj name="Equation" r:id="rId8" imgW="3695400" imgH="1676160" progId="Equation.DSMT4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7476" y="1050926"/>
                        <a:ext cx="2613025" cy="12366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26" name="Object 150"/>
          <p:cNvGraphicFramePr>
            <a:graphicFrameLocks noChangeAspect="1"/>
          </p:cNvGraphicFramePr>
          <p:nvPr/>
        </p:nvGraphicFramePr>
        <p:xfrm>
          <a:off x="8021938" y="2372699"/>
          <a:ext cx="1963737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68600" imgH="965200" progId="Equation.DSMT4">
                  <p:embed/>
                </p:oleObj>
              </mc:Choice>
              <mc:Fallback>
                <p:oleObj name="Equation" r:id="rId10" imgW="2768600" imgH="965200" progId="Equation.DSMT4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1938" y="2372699"/>
                        <a:ext cx="1963737" cy="7127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4395391" y="2572792"/>
          <a:ext cx="318452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54400" imgH="990600" progId="Equation.DSMT4">
                  <p:embed/>
                </p:oleObj>
              </mc:Choice>
              <mc:Fallback>
                <p:oleObj name="Equation" r:id="rId2" imgW="3454400" imgH="990600" progId="Equation.DSMT4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391" y="2572792"/>
                        <a:ext cx="3184525" cy="9509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2236381" y="4221126"/>
            <a:ext cx="7123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lowest cutoff frequency is obtained for the TM</a:t>
            </a:r>
            <a:r>
              <a:rPr lang="en-US" sz="20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      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7861301" y="4660901"/>
            <a:ext cx="391337" cy="101157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3217812" y="5259016"/>
          <a:ext cx="2939385" cy="909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27400" imgH="990600" progId="Equation.DSMT4">
                  <p:embed/>
                </p:oleObj>
              </mc:Choice>
              <mc:Fallback>
                <p:oleObj name="Equation" r:id="rId4" imgW="3327400" imgH="990600" progId="Equation.DSMT4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7812" y="5259016"/>
                        <a:ext cx="2939385" cy="90981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7789711" y="2850570"/>
            <a:ext cx="3627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(same as for TE modes)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47935" y="905244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Lossless case</a:t>
            </a:r>
          </a:p>
        </p:txBody>
      </p:sp>
      <p:graphicFrame>
        <p:nvGraphicFramePr>
          <p:cNvPr id="23" name="Object 10"/>
          <p:cNvGraphicFramePr>
            <a:graphicFrameLocks noChangeAspect="1"/>
          </p:cNvGraphicFramePr>
          <p:nvPr/>
        </p:nvGraphicFramePr>
        <p:xfrm>
          <a:off x="3795713" y="942347"/>
          <a:ext cx="11414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36700" imgH="431800" progId="Equation.DSMT4">
                  <p:embed/>
                </p:oleObj>
              </mc:Choice>
              <mc:Fallback>
                <p:oleObj name="Equation" r:id="rId6" imgW="1536700" imgH="431800" progId="Equation.DSMT4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5713" y="942347"/>
                        <a:ext cx="11414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3925889" y="1582739"/>
          <a:ext cx="399732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384800" imgH="965200" progId="Equation.DSMT4">
                  <p:embed/>
                </p:oleObj>
              </mc:Choice>
              <mc:Fallback>
                <p:oleObj name="Equation" r:id="rId8" imgW="5384800" imgH="965200" progId="Equation.DSMT4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5889" y="1582739"/>
                        <a:ext cx="3997325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973068" y="5634312"/>
            <a:ext cx="2572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Dominant TM mode (lowest </a:t>
            </a:r>
            <a:r>
              <a:rPr lang="en-US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Modes (cont.)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62B80F0-670A-C125-0EF8-9CAFE2FE3F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9763900"/>
              </p:ext>
            </p:extLst>
          </p:nvPr>
        </p:nvGraphicFramePr>
        <p:xfrm>
          <a:off x="9761164" y="4221126"/>
          <a:ext cx="1112837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12605" imgH="630903" progId="Equation.DSMT4">
                  <p:embed/>
                </p:oleObj>
              </mc:Choice>
              <mc:Fallback>
                <p:oleObj name="Equation" r:id="rId10" imgW="1112605" imgH="63090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61164" y="4221126"/>
                        <a:ext cx="1112837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64826" y="3689643"/>
            <a:ext cx="3709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The maximum bandwidth for single-mode operation is 2:1 (67%)</a:t>
            </a:r>
            <a:r>
              <a:rPr lang="en-US" sz="1600" dirty="0">
                <a:solidFill>
                  <a:srgbClr val="00863D"/>
                </a:solidFill>
                <a:cs typeface="Arial" pitchFamily="34" charset="0"/>
              </a:rPr>
              <a:t>.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579646"/>
              </p:ext>
            </p:extLst>
          </p:nvPr>
        </p:nvGraphicFramePr>
        <p:xfrm>
          <a:off x="9111456" y="4361564"/>
          <a:ext cx="11366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366" imgH="431613" progId="Equation.DSMT4">
                  <p:embed/>
                </p:oleObj>
              </mc:Choice>
              <mc:Fallback>
                <p:oleObj name="Equation" r:id="rId2" imgW="1231366" imgH="431613" progId="Equation.DSMT4">
                  <p:embed/>
                  <p:pic>
                    <p:nvPicPr>
                      <p:cNvPr id="0" name="Picture 6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1456" y="4361564"/>
                        <a:ext cx="113665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" name="Group 81"/>
          <p:cNvGrpSpPr/>
          <p:nvPr/>
        </p:nvGrpSpPr>
        <p:grpSpPr>
          <a:xfrm>
            <a:off x="1302867" y="2194423"/>
            <a:ext cx="4953000" cy="1909763"/>
            <a:chOff x="552878" y="2344491"/>
            <a:chExt cx="4953000" cy="1909763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57578" y="3068391"/>
              <a:ext cx="1447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552878" y="3563691"/>
              <a:ext cx="4572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 flipH="1" flipV="1">
              <a:off x="1772078" y="356369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1657778" y="3601791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2648378" y="3601791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3334178" y="3601791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3867578" y="3601791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628" name="Object 4"/>
            <p:cNvGraphicFramePr>
              <a:graphicFrameLocks noChangeAspect="1"/>
            </p:cNvGraphicFramePr>
            <p:nvPr/>
          </p:nvGraphicFramePr>
          <p:xfrm>
            <a:off x="1543478" y="3639891"/>
            <a:ext cx="45878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83947" imgH="380835" progId="Equation.DSMT4">
                    <p:embed/>
                  </p:oleObj>
                </mc:Choice>
                <mc:Fallback>
                  <p:oleObj name="Equation" r:id="rId4" imgW="583947" imgH="380835" progId="Equation.DSMT4">
                    <p:embed/>
                    <p:pic>
                      <p:nvPicPr>
                        <p:cNvPr id="0" name="Picture 6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3478" y="3639891"/>
                          <a:ext cx="45878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0" name="Object 6"/>
            <p:cNvGraphicFramePr>
              <a:graphicFrameLocks noChangeAspect="1"/>
            </p:cNvGraphicFramePr>
            <p:nvPr/>
          </p:nvGraphicFramePr>
          <p:xfrm>
            <a:off x="3067478" y="3639891"/>
            <a:ext cx="468312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96900" imgH="381000" progId="Equation.DSMT4">
                    <p:embed/>
                  </p:oleObj>
                </mc:Choice>
                <mc:Fallback>
                  <p:oleObj name="Equation" r:id="rId6" imgW="596900" imgH="381000" progId="Equation.DSMT4">
                    <p:embed/>
                    <p:pic>
                      <p:nvPicPr>
                        <p:cNvPr id="0" name="Picture 6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7478" y="3639891"/>
                          <a:ext cx="468312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1" name="Object 7"/>
            <p:cNvGraphicFramePr>
              <a:graphicFrameLocks noChangeAspect="1"/>
            </p:cNvGraphicFramePr>
            <p:nvPr/>
          </p:nvGraphicFramePr>
          <p:xfrm>
            <a:off x="3753278" y="3639891"/>
            <a:ext cx="44926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71252" imgH="380835" progId="Equation.DSMT4">
                    <p:embed/>
                  </p:oleObj>
                </mc:Choice>
                <mc:Fallback>
                  <p:oleObj name="Equation" r:id="rId8" imgW="571252" imgH="380835" progId="Equation.DSMT4">
                    <p:embed/>
                    <p:pic>
                      <p:nvPicPr>
                        <p:cNvPr id="0" name="Picture 6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3278" y="3639891"/>
                          <a:ext cx="44926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2" name="Object 8"/>
            <p:cNvGraphicFramePr>
              <a:graphicFrameLocks noChangeAspect="1"/>
            </p:cNvGraphicFramePr>
            <p:nvPr/>
          </p:nvGraphicFramePr>
          <p:xfrm>
            <a:off x="3753278" y="3944691"/>
            <a:ext cx="5191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660113" imgH="380835" progId="Equation.DSMT4">
                    <p:embed/>
                  </p:oleObj>
                </mc:Choice>
                <mc:Fallback>
                  <p:oleObj name="Equation" r:id="rId10" imgW="660113" imgH="380835" progId="Equation.DSMT4">
                    <p:embed/>
                    <p:pic>
                      <p:nvPicPr>
                        <p:cNvPr id="0" name="Picture 6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3278" y="3944691"/>
                          <a:ext cx="5191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TextBox 54"/>
            <p:cNvSpPr txBox="1"/>
            <p:nvPr/>
          </p:nvSpPr>
          <p:spPr>
            <a:xfrm>
              <a:off x="1013621" y="2513691"/>
              <a:ext cx="1488279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b &lt; a / 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36252" y="3330626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f</a:t>
              </a:r>
            </a:p>
          </p:txBody>
        </p:sp>
        <p:graphicFrame>
          <p:nvGraphicFramePr>
            <p:cNvPr id="26641" name="Object 17"/>
            <p:cNvGraphicFramePr>
              <a:graphicFrameLocks noChangeAspect="1"/>
            </p:cNvGraphicFramePr>
            <p:nvPr/>
          </p:nvGraphicFramePr>
          <p:xfrm>
            <a:off x="2457878" y="3639891"/>
            <a:ext cx="47783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609336" imgH="380835" progId="Equation.DSMT4">
                    <p:embed/>
                  </p:oleObj>
                </mc:Choice>
                <mc:Fallback>
                  <p:oleObj name="Equation" r:id="rId12" imgW="609336" imgH="380835" progId="Equation.DSMT4">
                    <p:embed/>
                    <p:pic>
                      <p:nvPicPr>
                        <p:cNvPr id="0" name="Picture 6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7878" y="3639891"/>
                          <a:ext cx="47783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2" name="Object 18"/>
            <p:cNvGraphicFramePr>
              <a:graphicFrameLocks noChangeAspect="1"/>
            </p:cNvGraphicFramePr>
            <p:nvPr/>
          </p:nvGraphicFramePr>
          <p:xfrm>
            <a:off x="1543478" y="3639891"/>
            <a:ext cx="45878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83947" imgH="380835" progId="Equation.DSMT4">
                    <p:embed/>
                  </p:oleObj>
                </mc:Choice>
                <mc:Fallback>
                  <p:oleObj name="Equation" r:id="rId14" imgW="583947" imgH="380835" progId="Equation.DSMT4">
                    <p:embed/>
                    <p:pic>
                      <p:nvPicPr>
                        <p:cNvPr id="0" name="Picture 6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3478" y="3639891"/>
                          <a:ext cx="45878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5" name="Straight Connector 64"/>
            <p:cNvCxnSpPr/>
            <p:nvPr/>
          </p:nvCxnSpPr>
          <p:spPr>
            <a:xfrm rot="10800000">
              <a:off x="1695878" y="3563691"/>
              <a:ext cx="1600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1314878" y="3058092"/>
              <a:ext cx="1905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Single mode operation</a:t>
              </a:r>
              <a:endParaRPr lang="en-US" sz="1200" dirty="0"/>
            </a:p>
          </p:txBody>
        </p:sp>
        <p:sp>
          <p:nvSpPr>
            <p:cNvPr id="74" name="Right Brace 73"/>
            <p:cNvSpPr/>
            <p:nvPr/>
          </p:nvSpPr>
          <p:spPr>
            <a:xfrm rot="16200000">
              <a:off x="2137140" y="2934593"/>
              <a:ext cx="95705" cy="1010090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314742" y="4646529"/>
            <a:ext cx="5029200" cy="1985963"/>
            <a:chOff x="552878" y="4547215"/>
            <a:chExt cx="5029200" cy="1985963"/>
          </a:xfrm>
        </p:grpSpPr>
        <p:cxnSp>
          <p:nvCxnSpPr>
            <p:cNvPr id="38" name="Straight Connector 37"/>
            <p:cNvCxnSpPr/>
            <p:nvPr/>
          </p:nvCxnSpPr>
          <p:spPr>
            <a:xfrm rot="5400000">
              <a:off x="57578" y="5271115"/>
              <a:ext cx="1447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552878" y="5766415"/>
              <a:ext cx="4572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 flipH="1" flipV="1">
              <a:off x="1772078" y="5766415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657778" y="5804515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2648378" y="5804515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3867578" y="5804515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633" name="Object 9"/>
            <p:cNvGraphicFramePr>
              <a:graphicFrameLocks noChangeAspect="1"/>
            </p:cNvGraphicFramePr>
            <p:nvPr/>
          </p:nvGraphicFramePr>
          <p:xfrm>
            <a:off x="1467278" y="5842615"/>
            <a:ext cx="45878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83947" imgH="380835" progId="Equation.DSMT4">
                    <p:embed/>
                  </p:oleObj>
                </mc:Choice>
                <mc:Fallback>
                  <p:oleObj name="Equation" r:id="rId14" imgW="583947" imgH="380835" progId="Equation.DSMT4">
                    <p:embed/>
                    <p:pic>
                      <p:nvPicPr>
                        <p:cNvPr id="0" name="Picture 6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7278" y="5842615"/>
                          <a:ext cx="45878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5" name="Object 11"/>
            <p:cNvGraphicFramePr>
              <a:graphicFrameLocks noChangeAspect="1"/>
            </p:cNvGraphicFramePr>
            <p:nvPr/>
          </p:nvGraphicFramePr>
          <p:xfrm>
            <a:off x="2534078" y="5842615"/>
            <a:ext cx="47783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609336" imgH="380835" progId="Equation.DSMT4">
                    <p:embed/>
                  </p:oleObj>
                </mc:Choice>
                <mc:Fallback>
                  <p:oleObj name="Equation" r:id="rId12" imgW="609336" imgH="380835" progId="Equation.DSMT4">
                    <p:embed/>
                    <p:pic>
                      <p:nvPicPr>
                        <p:cNvPr id="0" name="Picture 6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4078" y="5842615"/>
                          <a:ext cx="47783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6" name="Object 12"/>
            <p:cNvGraphicFramePr>
              <a:graphicFrameLocks noChangeAspect="1"/>
            </p:cNvGraphicFramePr>
            <p:nvPr/>
          </p:nvGraphicFramePr>
          <p:xfrm>
            <a:off x="3677078" y="5918815"/>
            <a:ext cx="44926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571252" imgH="380835" progId="Equation.DSMT4">
                    <p:embed/>
                  </p:oleObj>
                </mc:Choice>
                <mc:Fallback>
                  <p:oleObj name="Equation" r:id="rId18" imgW="571252" imgH="380835" progId="Equation.DSMT4">
                    <p:embed/>
                    <p:pic>
                      <p:nvPicPr>
                        <p:cNvPr id="0" name="Picture 6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7078" y="5918815"/>
                          <a:ext cx="44926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7" name="Object 13"/>
            <p:cNvGraphicFramePr>
              <a:graphicFrameLocks noChangeAspect="1"/>
            </p:cNvGraphicFramePr>
            <p:nvPr/>
          </p:nvGraphicFramePr>
          <p:xfrm>
            <a:off x="3677078" y="6223615"/>
            <a:ext cx="5191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60113" imgH="380835" progId="Equation.DSMT4">
                    <p:embed/>
                  </p:oleObj>
                </mc:Choice>
                <mc:Fallback>
                  <p:oleObj name="Equation" r:id="rId20" imgW="660113" imgH="380835" progId="Equation.DSMT4">
                    <p:embed/>
                    <p:pic>
                      <p:nvPicPr>
                        <p:cNvPr id="0" name="Picture 6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7078" y="6223615"/>
                          <a:ext cx="5191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" name="Rectangle 57"/>
            <p:cNvSpPr/>
            <p:nvPr/>
          </p:nvSpPr>
          <p:spPr>
            <a:xfrm>
              <a:off x="1004762" y="4724424"/>
              <a:ext cx="1319338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b &gt; a / 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312452" y="5537815"/>
              <a:ext cx="2696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f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314878" y="5233015"/>
              <a:ext cx="17171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Single mode operation</a:t>
              </a:r>
              <a:endParaRPr lang="en-US" sz="1200" dirty="0"/>
            </a:p>
          </p:txBody>
        </p:sp>
        <p:graphicFrame>
          <p:nvGraphicFramePr>
            <p:cNvPr id="26644" name="Object 20"/>
            <p:cNvGraphicFramePr>
              <a:graphicFrameLocks noChangeAspect="1"/>
            </p:cNvGraphicFramePr>
            <p:nvPr/>
          </p:nvGraphicFramePr>
          <p:xfrm>
            <a:off x="1467278" y="5842615"/>
            <a:ext cx="458788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83947" imgH="380835" progId="Equation.DSMT4">
                    <p:embed/>
                  </p:oleObj>
                </mc:Choice>
                <mc:Fallback>
                  <p:oleObj name="Equation" r:id="rId14" imgW="583947" imgH="380835" progId="Equation.DSMT4">
                    <p:embed/>
                    <p:pic>
                      <p:nvPicPr>
                        <p:cNvPr id="0" name="Picture 6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7278" y="5842615"/>
                          <a:ext cx="458788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5" name="Object 21"/>
            <p:cNvGraphicFramePr>
              <a:graphicFrameLocks noChangeAspect="1"/>
            </p:cNvGraphicFramePr>
            <p:nvPr/>
          </p:nvGraphicFramePr>
          <p:xfrm>
            <a:off x="2000678" y="5842615"/>
            <a:ext cx="46831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96900" imgH="381000" progId="Equation.DSMT4">
                    <p:embed/>
                  </p:oleObj>
                </mc:Choice>
                <mc:Fallback>
                  <p:oleObj name="Equation" r:id="rId6" imgW="596900" imgH="381000" progId="Equation.DSMT4">
                    <p:embed/>
                    <p:pic>
                      <p:nvPicPr>
                        <p:cNvPr id="0" name="Picture 6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0678" y="5842615"/>
                          <a:ext cx="468313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2" name="Straight Connector 71"/>
            <p:cNvCxnSpPr/>
            <p:nvPr/>
          </p:nvCxnSpPr>
          <p:spPr>
            <a:xfrm rot="10800000">
              <a:off x="1619678" y="5766415"/>
              <a:ext cx="1905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ight Brace 74"/>
            <p:cNvSpPr/>
            <p:nvPr/>
          </p:nvSpPr>
          <p:spPr>
            <a:xfrm rot="16200000">
              <a:off x="1848278" y="5309215"/>
              <a:ext cx="228600" cy="533400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>
              <a:off x="2191178" y="5804515"/>
              <a:ext cx="7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44"/>
          <p:cNvSpPr/>
          <p:nvPr/>
        </p:nvSpPr>
        <p:spPr>
          <a:xfrm>
            <a:off x="2286000" y="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Mode Chart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21676" y="1547545"/>
            <a:ext cx="3233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Two cases are considered:</a:t>
            </a:r>
          </a:p>
        </p:txBody>
      </p:sp>
      <p:graphicFrame>
        <p:nvGraphicFramePr>
          <p:cNvPr id="26648" name="Object 24"/>
          <p:cNvGraphicFramePr>
            <a:graphicFrameLocks noChangeAspect="1"/>
          </p:cNvGraphicFramePr>
          <p:nvPr/>
        </p:nvGraphicFramePr>
        <p:xfrm>
          <a:off x="7625835" y="5787951"/>
          <a:ext cx="2471635" cy="738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454400" imgH="990600" progId="Equation.DSMT4">
                  <p:embed/>
                </p:oleObj>
              </mc:Choice>
              <mc:Fallback>
                <p:oleObj name="Equation" r:id="rId23" imgW="3454400" imgH="990600" progId="Equation.DSMT4">
                  <p:embed/>
                  <p:pic>
                    <p:nvPicPr>
                      <p:cNvPr id="0" name="Picture 6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5835" y="5787951"/>
                        <a:ext cx="2471635" cy="738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835827" y="824925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Lossless case</a:t>
            </a:r>
          </a:p>
        </p:txBody>
      </p:sp>
      <p:graphicFrame>
        <p:nvGraphicFramePr>
          <p:cNvPr id="8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701597"/>
              </p:ext>
            </p:extLst>
          </p:nvPr>
        </p:nvGraphicFramePr>
        <p:xfrm>
          <a:off x="2683605" y="862028"/>
          <a:ext cx="11414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536700" imgH="431800" progId="Equation.DSMT4">
                  <p:embed/>
                </p:oleObj>
              </mc:Choice>
              <mc:Fallback>
                <p:oleObj name="Equation" r:id="rId25" imgW="1536700" imgH="431800" progId="Equation.DSMT4">
                  <p:embed/>
                  <p:pic>
                    <p:nvPicPr>
                      <p:cNvPr id="0" name="Picture 6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3605" y="862028"/>
                        <a:ext cx="11414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7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846083"/>
              </p:ext>
            </p:extLst>
          </p:nvPr>
        </p:nvGraphicFramePr>
        <p:xfrm>
          <a:off x="5018137" y="4288706"/>
          <a:ext cx="1254125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688367" imgH="812447" progId="Equation.DSMT4">
                  <p:embed/>
                </p:oleObj>
              </mc:Choice>
              <mc:Fallback>
                <p:oleObj name="Equation" r:id="rId27" imgW="1688367" imgH="812447" progId="Equation.DSMT4">
                  <p:embed/>
                  <p:pic>
                    <p:nvPicPr>
                      <p:cNvPr id="0" name="Picture 7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137" y="4288706"/>
                        <a:ext cx="1254125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8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9602158"/>
              </p:ext>
            </p:extLst>
          </p:nvPr>
        </p:nvGraphicFramePr>
        <p:xfrm>
          <a:off x="4889304" y="5020973"/>
          <a:ext cx="1774598" cy="260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2705100" imgH="381000" progId="Equation.DSMT4">
                  <p:embed/>
                </p:oleObj>
              </mc:Choice>
              <mc:Fallback>
                <p:oleObj name="Equation" r:id="rId29" imgW="2705100" imgH="381000" progId="Equation.DSMT4">
                  <p:embed/>
                  <p:pic>
                    <p:nvPicPr>
                      <p:cNvPr id="0" name="Picture 7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304" y="5020973"/>
                        <a:ext cx="1774598" cy="2609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1801E04-0B5D-BCE0-978B-D6A91D771C87}"/>
              </a:ext>
            </a:extLst>
          </p:cNvPr>
          <p:cNvGrpSpPr/>
          <p:nvPr/>
        </p:nvGrpSpPr>
        <p:grpSpPr>
          <a:xfrm>
            <a:off x="7640153" y="814434"/>
            <a:ext cx="3968750" cy="2582482"/>
            <a:chOff x="4573103" y="1023984"/>
            <a:chExt cx="3968750" cy="258248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831DC2C-DAFB-1799-56E6-B12342EA42B2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AEAC437-BF21-7ED7-AA69-04316BCC3020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A3650A-8E04-7920-FF92-C5D5CAC3DADB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utoShape 6">
              <a:extLst>
                <a:ext uri="{FF2B5EF4-FFF2-40B4-BE49-F238E27FC236}">
                  <a16:creationId xmlns:a16="http://schemas.microsoft.com/office/drawing/2014/main" id="{40E34825-E03D-1E56-A284-91D6F263E25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EE4DEBB-A295-BC82-369C-DBF388D92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9D72B03-EAF3-750D-5E64-74CA0FF45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D2E2428-135B-7F87-FBBB-E9385D8E5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11BD5D39-781B-C06B-DA70-BC36AE71E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A7DCA669-E257-C688-25E6-29B345D19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192603B9-9A39-B340-D1E2-A29E15DB0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446FCAC6-0A37-60B6-1827-368B76146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30">
              <a:extLst>
                <a:ext uri="{FF2B5EF4-FFF2-40B4-BE49-F238E27FC236}">
                  <a16:creationId xmlns:a16="http://schemas.microsoft.com/office/drawing/2014/main" id="{25760655-B569-1481-57F8-29FE3D4DA1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1">
              <a:extLst>
                <a:ext uri="{FF2B5EF4-FFF2-40B4-BE49-F238E27FC236}">
                  <a16:creationId xmlns:a16="http://schemas.microsoft.com/office/drawing/2014/main" id="{882EC20A-8B88-946C-A658-A17913495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38">
              <a:extLst>
                <a:ext uri="{FF2B5EF4-FFF2-40B4-BE49-F238E27FC236}">
                  <a16:creationId xmlns:a16="http://schemas.microsoft.com/office/drawing/2014/main" id="{6AABC587-3F58-4E8B-D727-950F38E4B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F37330A-2301-4CF2-5B2B-5247A0F6F439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D615838-31DE-2957-19E0-B2D0CA17D88C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2F02532-6816-31C4-A3F3-8E5CB1FE479E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1">
              <a:extLst>
                <a:ext uri="{FF2B5EF4-FFF2-40B4-BE49-F238E27FC236}">
                  <a16:creationId xmlns:a16="http://schemas.microsoft.com/office/drawing/2014/main" id="{2200EEC1-BF35-D65B-E420-90BD4C8D9EA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90417" imgH="203112" progId="Equation.DSMT4">
                    <p:embed/>
                  </p:oleObj>
                </mc:Choice>
                <mc:Fallback>
                  <p:oleObj name="Equation" r:id="rId31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">
              <a:extLst>
                <a:ext uri="{FF2B5EF4-FFF2-40B4-BE49-F238E27FC236}">
                  <a16:creationId xmlns:a16="http://schemas.microsoft.com/office/drawing/2014/main" id="{C38BCC0C-8292-5D5A-C5EB-0290C4A00A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215619" imgH="266353" progId="Equation.DSMT4">
                    <p:embed/>
                  </p:oleObj>
                </mc:Choice>
                <mc:Fallback>
                  <p:oleObj name="Equation" r:id="rId33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3">
              <a:extLst>
                <a:ext uri="{FF2B5EF4-FFF2-40B4-BE49-F238E27FC236}">
                  <a16:creationId xmlns:a16="http://schemas.microsoft.com/office/drawing/2014/main" id="{F6F87C1F-37B6-489D-1654-A7CF397491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90417" imgH="190417" progId="Equation.DSMT4">
                    <p:embed/>
                  </p:oleObj>
                </mc:Choice>
                <mc:Fallback>
                  <p:oleObj name="Equation" r:id="rId35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4">
              <a:extLst>
                <a:ext uri="{FF2B5EF4-FFF2-40B4-BE49-F238E27FC236}">
                  <a16:creationId xmlns:a16="http://schemas.microsoft.com/office/drawing/2014/main" id="{FE86F38D-CA52-48DC-D931-63C525912EC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203024" imgH="203024" progId="Equation.DSMT4">
                    <p:embed/>
                  </p:oleObj>
                </mc:Choice>
                <mc:Fallback>
                  <p:oleObj name="Equation" r:id="rId37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5">
              <a:extLst>
                <a:ext uri="{FF2B5EF4-FFF2-40B4-BE49-F238E27FC236}">
                  <a16:creationId xmlns:a16="http://schemas.microsoft.com/office/drawing/2014/main" id="{2E8430EA-91A1-3CE5-7948-608ACB89347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90500" imgH="279400" progId="Equation.DSMT4">
                    <p:embed/>
                  </p:oleObj>
                </mc:Choice>
                <mc:Fallback>
                  <p:oleObj name="Equation" r:id="rId39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6">
              <a:extLst>
                <a:ext uri="{FF2B5EF4-FFF2-40B4-BE49-F238E27FC236}">
                  <a16:creationId xmlns:a16="http://schemas.microsoft.com/office/drawing/2014/main" id="{E1F7E2A7-3D45-059B-B8D8-CC3069F3E00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647700" imgH="292100" progId="Equation.DSMT4">
                    <p:embed/>
                  </p:oleObj>
                </mc:Choice>
                <mc:Fallback>
                  <p:oleObj name="Equation" r:id="rId41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7">
              <a:extLst>
                <a:ext uri="{FF2B5EF4-FFF2-40B4-BE49-F238E27FC236}">
                  <a16:creationId xmlns:a16="http://schemas.microsoft.com/office/drawing/2014/main" id="{8FA390D0-573A-358F-D43B-E2AB1A7887C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825142" imgH="266584" progId="Equation.DSMT4">
                    <p:embed/>
                  </p:oleObj>
                </mc:Choice>
                <mc:Fallback>
                  <p:oleObj name="Equation" r:id="rId43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3687" y="1"/>
            <a:ext cx="5905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Dominant Mode: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009" y="720626"/>
            <a:ext cx="36305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 this mode we have:                                                   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2516506" y="2747893"/>
          <a:ext cx="2472055" cy="706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33700" imgH="812800" progId="Equation.DSMT4">
                  <p:embed/>
                </p:oleObj>
              </mc:Choice>
              <mc:Fallback>
                <p:oleObj name="Equation" r:id="rId2" imgW="2933700" imgH="812800" progId="Equation.DSMT4">
                  <p:embed/>
                  <p:pic>
                    <p:nvPicPr>
                      <p:cNvPr id="0" name="Picture 4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506" y="2747893"/>
                        <a:ext cx="2472055" cy="706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2493010" y="3669237"/>
          <a:ext cx="3003550" cy="674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19500" imgH="812800" progId="Equation.DSMT4">
                  <p:embed/>
                </p:oleObj>
              </mc:Choice>
              <mc:Fallback>
                <p:oleObj name="Equation" r:id="rId4" imgW="3619500" imgH="812800" progId="Equation.DSMT4">
                  <p:embed/>
                  <p:pic>
                    <p:nvPicPr>
                      <p:cNvPr id="0" name="Picture 4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3010" y="3669237"/>
                        <a:ext cx="3003550" cy="674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2499360" y="4498827"/>
          <a:ext cx="3454400" cy="1013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10000" imgH="1117600" progId="Equation.DSMT4">
                  <p:embed/>
                </p:oleObj>
              </mc:Choice>
              <mc:Fallback>
                <p:oleObj name="Equation" r:id="rId6" imgW="3810000" imgH="1117600" progId="Equation.DSMT4">
                  <p:embed/>
                  <p:pic>
                    <p:nvPicPr>
                      <p:cNvPr id="0" name="Picture 4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9360" y="4498827"/>
                        <a:ext cx="3454400" cy="10132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7470775" y="3532188"/>
          <a:ext cx="2306638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22560" imgH="1028520" progId="Equation.DSMT4">
                  <p:embed/>
                </p:oleObj>
              </mc:Choice>
              <mc:Fallback>
                <p:oleObj name="Equation" r:id="rId8" imgW="3022560" imgH="1028520" progId="Equation.DSMT4">
                  <p:embed/>
                  <p:pic>
                    <p:nvPicPr>
                      <p:cNvPr id="0" name="Picture 4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775" y="3532188"/>
                        <a:ext cx="2306638" cy="7858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280595"/>
              </p:ext>
            </p:extLst>
          </p:nvPr>
        </p:nvGraphicFramePr>
        <p:xfrm>
          <a:off x="8012667" y="5603282"/>
          <a:ext cx="1519237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79600" imgH="787400" progId="Equation.DSMT4">
                  <p:embed/>
                </p:oleObj>
              </mc:Choice>
              <mc:Fallback>
                <p:oleObj name="Equation" r:id="rId10" imgW="1879600" imgH="787400" progId="Equation.DSMT4">
                  <p:embed/>
                  <p:pic>
                    <p:nvPicPr>
                      <p:cNvPr id="0" name="Picture 4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2667" y="5603282"/>
                        <a:ext cx="1519237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315537"/>
              </p:ext>
            </p:extLst>
          </p:nvPr>
        </p:nvGraphicFramePr>
        <p:xfrm>
          <a:off x="2840870" y="5980449"/>
          <a:ext cx="20208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71700" imgH="419100" progId="Equation.DSMT4">
                  <p:embed/>
                </p:oleObj>
              </mc:Choice>
              <mc:Fallback>
                <p:oleObj name="Equation" r:id="rId12" imgW="2171700" imgH="419100" progId="Equation.DSMT4">
                  <p:embed/>
                  <p:pic>
                    <p:nvPicPr>
                      <p:cNvPr id="0" name="Picture 4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870" y="5980449"/>
                        <a:ext cx="202088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288858"/>
              </p:ext>
            </p:extLst>
          </p:nvPr>
        </p:nvGraphicFramePr>
        <p:xfrm>
          <a:off x="1408285" y="1258366"/>
          <a:ext cx="1978045" cy="578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45616" imgH="393529" progId="Equation.DSMT4">
                  <p:embed/>
                </p:oleObj>
              </mc:Choice>
              <mc:Fallback>
                <p:oleObj name="Equation" r:id="rId14" imgW="1345616" imgH="393529" progId="Equation.DSMT4">
                  <p:embed/>
                  <p:pic>
                    <p:nvPicPr>
                      <p:cNvPr id="0" name="Picture 4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285" y="1258366"/>
                        <a:ext cx="1978045" cy="578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77250" y="2172820"/>
            <a:ext cx="2372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                                                   </a:t>
            </a:r>
          </a:p>
        </p:txBody>
      </p:sp>
      <p:graphicFrame>
        <p:nvGraphicFramePr>
          <p:cNvPr id="27662" name="Object 14"/>
          <p:cNvGraphicFramePr>
            <a:graphicFrameLocks noChangeAspect="1"/>
          </p:cNvGraphicFramePr>
          <p:nvPr/>
        </p:nvGraphicFramePr>
        <p:xfrm>
          <a:off x="7426315" y="4499541"/>
          <a:ext cx="2580336" cy="74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832100" imgH="812800" progId="Equation.DSMT4">
                  <p:embed/>
                </p:oleObj>
              </mc:Choice>
              <mc:Fallback>
                <p:oleObj name="Equation" r:id="rId16" imgW="2832100" imgH="812800" progId="Equation.DSMT4">
                  <p:embed/>
                  <p:pic>
                    <p:nvPicPr>
                      <p:cNvPr id="0" name="Picture 4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6315" y="4499541"/>
                        <a:ext cx="2580336" cy="74054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6" name="Right Arrow 65"/>
          <p:cNvSpPr/>
          <p:nvPr/>
        </p:nvSpPr>
        <p:spPr>
          <a:xfrm>
            <a:off x="6339840" y="4693920"/>
            <a:ext cx="436880" cy="264160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259C71-C31D-1A05-A05A-7F9BFBB28A7E}"/>
              </a:ext>
            </a:extLst>
          </p:cNvPr>
          <p:cNvGrpSpPr/>
          <p:nvPr/>
        </p:nvGrpSpPr>
        <p:grpSpPr>
          <a:xfrm>
            <a:off x="5953760" y="743330"/>
            <a:ext cx="3968750" cy="2582482"/>
            <a:chOff x="4573103" y="1023984"/>
            <a:chExt cx="3968750" cy="258248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18BC0EC-7187-011F-91FA-8E1010FF2DCD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4D9FD97-3881-7CB5-BB74-5D3653819A0C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D08E620-399C-DC07-4790-498082D1DCD4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7F1DDD97-F86B-4BFD-897D-CB3A29C2948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0AB3C7D-2307-3158-8940-57E160E60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F5F4626-289D-0FBB-692D-1D4133472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0F0F8E3-6567-2FAB-DEAE-015F8D5F1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0E5F02E6-DCF5-435A-5EB0-4B062940B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1D3657A3-C9EF-B9B6-4202-0ED4D7C8C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1A546AE-787D-F06E-1E63-36AE11AAA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5CE158A5-E84F-9D75-A63F-642AA0B28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30">
              <a:extLst>
                <a:ext uri="{FF2B5EF4-FFF2-40B4-BE49-F238E27FC236}">
                  <a16:creationId xmlns:a16="http://schemas.microsoft.com/office/drawing/2014/main" id="{061229EC-D0EE-121E-0E84-DDA2488C0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1">
              <a:extLst>
                <a:ext uri="{FF2B5EF4-FFF2-40B4-BE49-F238E27FC236}">
                  <a16:creationId xmlns:a16="http://schemas.microsoft.com/office/drawing/2014/main" id="{99C810F3-5535-820F-EF95-F6920AA11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8">
              <a:extLst>
                <a:ext uri="{FF2B5EF4-FFF2-40B4-BE49-F238E27FC236}">
                  <a16:creationId xmlns:a16="http://schemas.microsoft.com/office/drawing/2014/main" id="{407ED47B-2013-8A2C-3058-DA5F8BA61F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76DCED5-213E-E279-AA94-B4D1B8B60C76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C483A7A-FF5F-9B7F-68FB-6A2A5734D680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E41518A-D8EE-6F6C-4B9C-03311C6D4047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4" name="Object 1">
              <a:extLst>
                <a:ext uri="{FF2B5EF4-FFF2-40B4-BE49-F238E27FC236}">
                  <a16:creationId xmlns:a16="http://schemas.microsoft.com/office/drawing/2014/main" id="{6BE8CA9D-67FD-40D1-9AEE-F9F23BC7347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17" imgH="203112" progId="Equation.DSMT4">
                    <p:embed/>
                  </p:oleObj>
                </mc:Choice>
                <mc:Fallback>
                  <p:oleObj name="Equation" r:id="rId18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">
              <a:extLst>
                <a:ext uri="{FF2B5EF4-FFF2-40B4-BE49-F238E27FC236}">
                  <a16:creationId xmlns:a16="http://schemas.microsoft.com/office/drawing/2014/main" id="{C4DA2DF0-CE79-921C-FA8F-F52758CE9D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15619" imgH="266353" progId="Equation.DSMT4">
                    <p:embed/>
                  </p:oleObj>
                </mc:Choice>
                <mc:Fallback>
                  <p:oleObj name="Equation" r:id="rId20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3">
              <a:extLst>
                <a:ext uri="{FF2B5EF4-FFF2-40B4-BE49-F238E27FC236}">
                  <a16:creationId xmlns:a16="http://schemas.microsoft.com/office/drawing/2014/main" id="{F492B844-06D7-E394-E6B6-9020CCCDC0A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90417" imgH="190417" progId="Equation.DSMT4">
                    <p:embed/>
                  </p:oleObj>
                </mc:Choice>
                <mc:Fallback>
                  <p:oleObj name="Equation" r:id="rId22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4">
              <a:extLst>
                <a:ext uri="{FF2B5EF4-FFF2-40B4-BE49-F238E27FC236}">
                  <a16:creationId xmlns:a16="http://schemas.microsoft.com/office/drawing/2014/main" id="{BAE8DD9A-3D65-58F9-0C57-776AA3EB11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03024" imgH="203024" progId="Equation.DSMT4">
                    <p:embed/>
                  </p:oleObj>
                </mc:Choice>
                <mc:Fallback>
                  <p:oleObj name="Equation" r:id="rId24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5">
              <a:extLst>
                <a:ext uri="{FF2B5EF4-FFF2-40B4-BE49-F238E27FC236}">
                  <a16:creationId xmlns:a16="http://schemas.microsoft.com/office/drawing/2014/main" id="{535FC853-631D-D7F5-A8EE-C921B4A3EB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90500" imgH="279400" progId="Equation.DSMT4">
                    <p:embed/>
                  </p:oleObj>
                </mc:Choice>
                <mc:Fallback>
                  <p:oleObj name="Equation" r:id="rId26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6">
              <a:extLst>
                <a:ext uri="{FF2B5EF4-FFF2-40B4-BE49-F238E27FC236}">
                  <a16:creationId xmlns:a16="http://schemas.microsoft.com/office/drawing/2014/main" id="{E440D735-5B20-0F53-59EE-3953794E431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647700" imgH="292100" progId="Equation.DSMT4">
                    <p:embed/>
                  </p:oleObj>
                </mc:Choice>
                <mc:Fallback>
                  <p:oleObj name="Equation" r:id="rId28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7">
              <a:extLst>
                <a:ext uri="{FF2B5EF4-FFF2-40B4-BE49-F238E27FC236}">
                  <a16:creationId xmlns:a16="http://schemas.microsoft.com/office/drawing/2014/main" id="{121F4F7C-B540-1B06-40FF-6ACA9F4C823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825142" imgH="266584" progId="Equation.DSMT4">
                    <p:embed/>
                  </p:oleObj>
                </mc:Choice>
                <mc:Fallback>
                  <p:oleObj name="Equation" r:id="rId30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1782236" y="1597318"/>
            <a:ext cx="4085112" cy="3491346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95546" y="1"/>
            <a:ext cx="73417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Dominant Mode: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008426"/>
              </p:ext>
            </p:extLst>
          </p:nvPr>
        </p:nvGraphicFramePr>
        <p:xfrm>
          <a:off x="2250541" y="3926490"/>
          <a:ext cx="3392488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25900" imgH="863600" progId="Equation.DSMT4">
                  <p:embed/>
                </p:oleObj>
              </mc:Choice>
              <mc:Fallback>
                <p:oleObj name="Equation" r:id="rId2" imgW="4025900" imgH="863600" progId="Equation.DSMT4">
                  <p:embed/>
                  <p:pic>
                    <p:nvPicPr>
                      <p:cNvPr id="0" name="Picture 3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0541" y="3926490"/>
                        <a:ext cx="3392488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671919"/>
              </p:ext>
            </p:extLst>
          </p:nvPr>
        </p:nvGraphicFramePr>
        <p:xfrm>
          <a:off x="2225059" y="2981372"/>
          <a:ext cx="3098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33560" imgH="825480" progId="Equation.DSMT4">
                  <p:embed/>
                </p:oleObj>
              </mc:Choice>
              <mc:Fallback>
                <p:oleObj name="Equation" r:id="rId4" imgW="3733560" imgH="825480" progId="Equation.DSMT4">
                  <p:embed/>
                  <p:pic>
                    <p:nvPicPr>
                      <p:cNvPr id="0" name="Picture 3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5059" y="2981372"/>
                        <a:ext cx="30988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211339"/>
              </p:ext>
            </p:extLst>
          </p:nvPr>
        </p:nvGraphicFramePr>
        <p:xfrm>
          <a:off x="2809221" y="5354601"/>
          <a:ext cx="202088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1700" imgH="419100" progId="Equation.DSMT4">
                  <p:embed/>
                </p:oleObj>
              </mc:Choice>
              <mc:Fallback>
                <p:oleObj name="Equation" r:id="rId6" imgW="2171700" imgH="419100" progId="Equation.DSMT4">
                  <p:embed/>
                  <p:pic>
                    <p:nvPicPr>
                      <p:cNvPr id="0" name="Picture 3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221" y="5354601"/>
                        <a:ext cx="2020888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751787"/>
              </p:ext>
            </p:extLst>
          </p:nvPr>
        </p:nvGraphicFramePr>
        <p:xfrm>
          <a:off x="2265334" y="1940497"/>
          <a:ext cx="2580336" cy="740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32100" imgH="812800" progId="Equation.DSMT4">
                  <p:embed/>
                </p:oleObj>
              </mc:Choice>
              <mc:Fallback>
                <p:oleObj name="Equation" r:id="rId8" imgW="2832100" imgH="812800" progId="Equation.DSMT4">
                  <p:embed/>
                  <p:pic>
                    <p:nvPicPr>
                      <p:cNvPr id="0" name="Picture 3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34" y="1940497"/>
                        <a:ext cx="2580336" cy="7405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20274" y="890813"/>
            <a:ext cx="4426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fields can be put in terms of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2447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390791"/>
              </p:ext>
            </p:extLst>
          </p:nvPr>
        </p:nvGraphicFramePr>
        <p:xfrm>
          <a:off x="8047038" y="5414963"/>
          <a:ext cx="97631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31560" imgH="799920" progId="Equation.DSMT4">
                  <p:embed/>
                </p:oleObj>
              </mc:Choice>
              <mc:Fallback>
                <p:oleObj name="Equation" r:id="rId10" imgW="1231560" imgH="799920" progId="Equation.DSMT4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038" y="5414963"/>
                        <a:ext cx="976312" cy="6540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118" name="Object 382"/>
          <p:cNvGraphicFramePr>
            <a:graphicFrameLocks noChangeAspect="1"/>
          </p:cNvGraphicFramePr>
          <p:nvPr/>
        </p:nvGraphicFramePr>
        <p:xfrm>
          <a:off x="7405956" y="4479091"/>
          <a:ext cx="2306637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06520" imgH="785880" progId="Equation.DSMT4">
                  <p:embed/>
                </p:oleObj>
              </mc:Choice>
              <mc:Fallback>
                <p:oleObj name="Equation" r:id="rId12" imgW="2306520" imgH="785880" progId="Equation.DSMT4">
                  <p:embed/>
                  <p:pic>
                    <p:nvPicPr>
                      <p:cNvPr id="0" name="Picture 3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5956" y="4479091"/>
                        <a:ext cx="2306637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BEFF7F1-F813-1FAE-15BC-BCFE95921B70}"/>
              </a:ext>
            </a:extLst>
          </p:cNvPr>
          <p:cNvGrpSpPr/>
          <p:nvPr/>
        </p:nvGrpSpPr>
        <p:grpSpPr>
          <a:xfrm>
            <a:off x="7487753" y="1156006"/>
            <a:ext cx="3968750" cy="2582482"/>
            <a:chOff x="4573103" y="1023984"/>
            <a:chExt cx="3968750" cy="258248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9C72D38-C1DF-0394-E07A-90426FBDCC8A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0A5AAFC-D4E1-D7FF-6D41-37912B604249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F566DF-B80E-6F7D-393B-570556F00188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A1B2BBC5-2C98-B7CA-EC9E-CBD4FC0B053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89AC40E-6E86-4AB4-66E5-512C3C684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DDF2647-CEC6-3483-F834-733595FB6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EAC012D-83BA-A3B0-250D-A39DECA243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F969F9D5-3EEF-62F3-B483-27117BCA1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7E88CF48-8374-4673-877C-943894486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0F829ADC-9ADC-5CEC-A585-730FB865C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0D3D6E15-12B4-ED1F-6230-86FDF9941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0">
              <a:extLst>
                <a:ext uri="{FF2B5EF4-FFF2-40B4-BE49-F238E27FC236}">
                  <a16:creationId xmlns:a16="http://schemas.microsoft.com/office/drawing/2014/main" id="{ADEE78C1-1063-E2CA-1B67-D21CD7C28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56A7D54C-E448-2FCF-162E-A63DD7A16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38">
              <a:extLst>
                <a:ext uri="{FF2B5EF4-FFF2-40B4-BE49-F238E27FC236}">
                  <a16:creationId xmlns:a16="http://schemas.microsoft.com/office/drawing/2014/main" id="{70A4FFC3-37FA-2267-0340-05AFDECCE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BB9623C-F9F0-9A02-DE30-0EFBCD59A718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0281B43-C6F0-B1CC-5663-1E26E9C324D0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B51DB19-C6C0-B800-E173-E26DA559B33C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3" name="Object 1">
              <a:extLst>
                <a:ext uri="{FF2B5EF4-FFF2-40B4-BE49-F238E27FC236}">
                  <a16:creationId xmlns:a16="http://schemas.microsoft.com/office/drawing/2014/main" id="{F01D0D06-6060-6E0F-434D-F2B7E4C878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17" imgH="203112" progId="Equation.DSMT4">
                    <p:embed/>
                  </p:oleObj>
                </mc:Choice>
                <mc:Fallback>
                  <p:oleObj name="Equation" r:id="rId14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2">
              <a:extLst>
                <a:ext uri="{FF2B5EF4-FFF2-40B4-BE49-F238E27FC236}">
                  <a16:creationId xmlns:a16="http://schemas.microsoft.com/office/drawing/2014/main" id="{D2A404E4-7260-55A8-C963-E6B369B6A3C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619" imgH="266353" progId="Equation.DSMT4">
                    <p:embed/>
                  </p:oleObj>
                </mc:Choice>
                <mc:Fallback>
                  <p:oleObj name="Equation" r:id="rId16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3">
              <a:extLst>
                <a:ext uri="{FF2B5EF4-FFF2-40B4-BE49-F238E27FC236}">
                  <a16:creationId xmlns:a16="http://schemas.microsoft.com/office/drawing/2014/main" id="{3CB5B487-F565-CAB0-5395-7B2BF90A2C3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17" imgH="190417" progId="Equation.DSMT4">
                    <p:embed/>
                  </p:oleObj>
                </mc:Choice>
                <mc:Fallback>
                  <p:oleObj name="Equation" r:id="rId18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4">
              <a:extLst>
                <a:ext uri="{FF2B5EF4-FFF2-40B4-BE49-F238E27FC236}">
                  <a16:creationId xmlns:a16="http://schemas.microsoft.com/office/drawing/2014/main" id="{EE2EF719-2D7B-79A9-2873-6B9B4D48723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03024" imgH="203024" progId="Equation.DSMT4">
                    <p:embed/>
                  </p:oleObj>
                </mc:Choice>
                <mc:Fallback>
                  <p:oleObj name="Equation" r:id="rId20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5">
              <a:extLst>
                <a:ext uri="{FF2B5EF4-FFF2-40B4-BE49-F238E27FC236}">
                  <a16:creationId xmlns:a16="http://schemas.microsoft.com/office/drawing/2014/main" id="{CAF4D35A-92B7-943A-634D-6B64562A204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90500" imgH="279400" progId="Equation.DSMT4">
                    <p:embed/>
                  </p:oleObj>
                </mc:Choice>
                <mc:Fallback>
                  <p:oleObj name="Equation" r:id="rId22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6">
              <a:extLst>
                <a:ext uri="{FF2B5EF4-FFF2-40B4-BE49-F238E27FC236}">
                  <a16:creationId xmlns:a16="http://schemas.microsoft.com/office/drawing/2014/main" id="{97E19765-0045-375C-53CC-220A558845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647700" imgH="292100" progId="Equation.DSMT4">
                    <p:embed/>
                  </p:oleObj>
                </mc:Choice>
                <mc:Fallback>
                  <p:oleObj name="Equation" r:id="rId24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7">
              <a:extLst>
                <a:ext uri="{FF2B5EF4-FFF2-40B4-BE49-F238E27FC236}">
                  <a16:creationId xmlns:a16="http://schemas.microsoft.com/office/drawing/2014/main" id="{670FE3C3-4153-57F7-49B4-4B7CB0E5A4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825142" imgH="266584" progId="Equation.DSMT4">
                    <p:embed/>
                  </p:oleObj>
                </mc:Choice>
                <mc:Fallback>
                  <p:oleObj name="Equation" r:id="rId26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7482E9-7DEC-D84F-3E43-0A65F3C18E46}"/>
              </a:ext>
            </a:extLst>
          </p:cNvPr>
          <p:cNvSpPr txBox="1"/>
          <p:nvPr/>
        </p:nvSpPr>
        <p:spPr>
          <a:xfrm>
            <a:off x="1105468" y="6141494"/>
            <a:ext cx="5532284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the field at the center of the waveguide.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447872"/>
              </p:ext>
            </p:extLst>
          </p:nvPr>
        </p:nvGraphicFramePr>
        <p:xfrm>
          <a:off x="9050207" y="1137042"/>
          <a:ext cx="19177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90800" imgH="1447800" progId="Equation.DSMT4">
                  <p:embed/>
                </p:oleObj>
              </mc:Choice>
              <mc:Fallback>
                <p:oleObj name="Equation" r:id="rId2" imgW="2590800" imgH="1447800" progId="Equation.DSMT4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50207" y="1137042"/>
                        <a:ext cx="19177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/>
        </p:nvSpPr>
        <p:spPr>
          <a:xfrm>
            <a:off x="2249216" y="5224743"/>
            <a:ext cx="1909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Phase velocity: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251428" y="6011563"/>
            <a:ext cx="1893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Group velocity:</a:t>
            </a:r>
          </a:p>
        </p:txBody>
      </p:sp>
      <p:graphicFrame>
        <p:nvGraphicFramePr>
          <p:cNvPr id="286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584733"/>
              </p:ext>
            </p:extLst>
          </p:nvPr>
        </p:nvGraphicFramePr>
        <p:xfrm>
          <a:off x="4309998" y="5855419"/>
          <a:ext cx="1019175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900" imgH="787400" progId="Equation.DSMT4">
                  <p:embed/>
                </p:oleObj>
              </mc:Choice>
              <mc:Fallback>
                <p:oleObj name="Equation" r:id="rId4" imgW="1104900" imgH="787400" progId="Equation.DSMT4">
                  <p:embed/>
                  <p:pic>
                    <p:nvPicPr>
                      <p:cNvPr id="0" name="Picture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998" y="5855419"/>
                        <a:ext cx="1019175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7485944"/>
              </p:ext>
            </p:extLst>
          </p:nvPr>
        </p:nvGraphicFramePr>
        <p:xfrm>
          <a:off x="4376672" y="5055319"/>
          <a:ext cx="774700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200" imgH="787400" progId="Equation.DSMT4">
                  <p:embed/>
                </p:oleObj>
              </mc:Choice>
              <mc:Fallback>
                <p:oleObj name="Equation" r:id="rId6" imgW="838200" imgH="787400" progId="Equation.DSMT4">
                  <p:embed/>
                  <p:pic>
                    <p:nvPicPr>
                      <p:cNvPr id="0" name="Picture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672" y="5055319"/>
                        <a:ext cx="774700" cy="75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2346841" y="1"/>
            <a:ext cx="7239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Dispersion Diagram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78086" y="875606"/>
            <a:ext cx="1795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Lossless case</a:t>
            </a:r>
          </a:p>
        </p:txBody>
      </p:sp>
      <p:graphicFrame>
        <p:nvGraphicFramePr>
          <p:cNvPr id="3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652965"/>
              </p:ext>
            </p:extLst>
          </p:nvPr>
        </p:nvGraphicFramePr>
        <p:xfrm>
          <a:off x="2756344" y="933029"/>
          <a:ext cx="11414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36700" imgH="431800" progId="Equation.DSMT4">
                  <p:embed/>
                </p:oleObj>
              </mc:Choice>
              <mc:Fallback>
                <p:oleObj name="Equation" r:id="rId8" imgW="1536700" imgH="431800" progId="Equation.DSMT4">
                  <p:embed/>
                  <p:pic>
                    <p:nvPicPr>
                      <p:cNvPr id="0" name="Picture 3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6344" y="933029"/>
                        <a:ext cx="11414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378184"/>
              </p:ext>
            </p:extLst>
          </p:nvPr>
        </p:nvGraphicFramePr>
        <p:xfrm>
          <a:off x="5993487" y="1363639"/>
          <a:ext cx="809723" cy="3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99753" imgH="380835" progId="Equation.DSMT4">
                  <p:embed/>
                </p:oleObj>
              </mc:Choice>
              <mc:Fallback>
                <p:oleObj name="Equation" r:id="rId10" imgW="799753" imgH="380835" progId="Equation.DSMT4">
                  <p:embed/>
                  <p:pic>
                    <p:nvPicPr>
                      <p:cNvPr id="0" name="Picture 3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3487" y="1363639"/>
                        <a:ext cx="809723" cy="3926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542466" y="5639771"/>
            <a:ext cx="2849525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Velocities are slopes on the dispersion plot.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8AE486-E685-B883-287B-6776E4CC4F1B}"/>
              </a:ext>
            </a:extLst>
          </p:cNvPr>
          <p:cNvGrpSpPr/>
          <p:nvPr/>
        </p:nvGrpSpPr>
        <p:grpSpPr>
          <a:xfrm>
            <a:off x="3381056" y="1926971"/>
            <a:ext cx="7194420" cy="2869031"/>
            <a:chOff x="3381056" y="1926971"/>
            <a:chExt cx="7194420" cy="2869031"/>
          </a:xfrm>
        </p:grpSpPr>
        <p:grpSp>
          <p:nvGrpSpPr>
            <p:cNvPr id="35" name="Group 34"/>
            <p:cNvGrpSpPr/>
            <p:nvPr/>
          </p:nvGrpSpPr>
          <p:grpSpPr>
            <a:xfrm>
              <a:off x="3381056" y="1926971"/>
              <a:ext cx="5739556" cy="2869031"/>
              <a:chOff x="1775637" y="1626769"/>
              <a:chExt cx="5739556" cy="2869031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5400000">
                <a:off x="1028700" y="3238500"/>
                <a:ext cx="2514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981200" y="4267200"/>
                <a:ext cx="5181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2286000" y="2209800"/>
                <a:ext cx="3657600" cy="2057400"/>
              </a:xfrm>
              <a:prstGeom prst="line">
                <a:avLst/>
              </a:prstGeom>
              <a:ln w="19050">
                <a:solidFill>
                  <a:srgbClr val="00863D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Arc 11"/>
              <p:cNvSpPr/>
              <p:nvPr/>
            </p:nvSpPr>
            <p:spPr>
              <a:xfrm rot="9967145">
                <a:off x="2263507" y="2349573"/>
                <a:ext cx="3738830" cy="267606"/>
              </a:xfrm>
              <a:prstGeom prst="arc">
                <a:avLst>
                  <a:gd name="adj1" fmla="val 10888869"/>
                  <a:gd name="adj2" fmla="val 0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flipV="1">
                <a:off x="2698899" y="2798134"/>
                <a:ext cx="609600" cy="1524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 flipH="1" flipV="1">
                <a:off x="1981200" y="3200400"/>
                <a:ext cx="1371601" cy="76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Oval 25"/>
              <p:cNvSpPr/>
              <p:nvPr/>
            </p:nvSpPr>
            <p:spPr>
              <a:xfrm flipH="1">
                <a:off x="3002280" y="2814441"/>
                <a:ext cx="102426" cy="10242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8677" name="Object 5"/>
              <p:cNvGraphicFramePr>
                <a:graphicFrameLocks noChangeAspect="1"/>
              </p:cNvGraphicFramePr>
              <p:nvPr/>
            </p:nvGraphicFramePr>
            <p:xfrm>
              <a:off x="5429250" y="2514600"/>
              <a:ext cx="673100" cy="838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672808" imgH="837836" progId="Equation.DSMT4">
                      <p:embed/>
                    </p:oleObj>
                  </mc:Choice>
                  <mc:Fallback>
                    <p:oleObj name="Equation" r:id="rId12" imgW="672808" imgH="837836" progId="Equation.DSMT4">
                      <p:embed/>
                      <p:pic>
                        <p:nvPicPr>
                          <p:cNvPr id="0" name="Picture 33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29250" y="2514600"/>
                            <a:ext cx="673100" cy="8382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" name="Arc 40"/>
              <p:cNvSpPr/>
              <p:nvPr/>
            </p:nvSpPr>
            <p:spPr>
              <a:xfrm flipH="1" flipV="1">
                <a:off x="5181600" y="2514600"/>
                <a:ext cx="685800" cy="304800"/>
              </a:xfrm>
              <a:prstGeom prst="arc">
                <a:avLst/>
              </a:prstGeom>
              <a:ln w="19050">
                <a:solidFill>
                  <a:srgbClr val="00863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Arc 41"/>
              <p:cNvSpPr/>
              <p:nvPr/>
            </p:nvSpPr>
            <p:spPr>
              <a:xfrm flipH="1">
                <a:off x="2845973" y="2286000"/>
                <a:ext cx="1143000" cy="1066800"/>
              </a:xfrm>
              <a:prstGeom prst="arc">
                <a:avLst>
                  <a:gd name="adj1" fmla="val 18109033"/>
                  <a:gd name="adj2" fmla="val 0"/>
                </a:avLst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8678" name="Object 6"/>
              <p:cNvGraphicFramePr>
                <a:graphicFrameLocks noChangeAspect="1"/>
              </p:cNvGraphicFramePr>
              <p:nvPr/>
            </p:nvGraphicFramePr>
            <p:xfrm>
              <a:off x="2126524" y="1626769"/>
              <a:ext cx="276446" cy="2800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64885" imgH="164885" progId="Equation.DSMT4">
                      <p:embed/>
                    </p:oleObj>
                  </mc:Choice>
                  <mc:Fallback>
                    <p:oleObj name="Equation" r:id="rId14" imgW="164885" imgH="164885" progId="Equation.DSMT4">
                      <p:embed/>
                      <p:pic>
                        <p:nvPicPr>
                          <p:cNvPr id="0" name="Picture 3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26524" y="1626769"/>
                            <a:ext cx="276446" cy="28006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679" name="Object 7"/>
              <p:cNvGraphicFramePr>
                <a:graphicFrameLocks noChangeAspect="1"/>
              </p:cNvGraphicFramePr>
              <p:nvPr/>
            </p:nvGraphicFramePr>
            <p:xfrm>
              <a:off x="1775637" y="2647507"/>
              <a:ext cx="386538" cy="3369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253890" imgH="241195" progId="Equation.DSMT4">
                      <p:embed/>
                    </p:oleObj>
                  </mc:Choice>
                  <mc:Fallback>
                    <p:oleObj name="Equation" r:id="rId16" imgW="253890" imgH="241195" progId="Equation.DSMT4">
                      <p:embed/>
                      <p:pic>
                        <p:nvPicPr>
                          <p:cNvPr id="0" name="Picture 3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75637" y="2647507"/>
                            <a:ext cx="386538" cy="3369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680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7240546"/>
                  </p:ext>
                </p:extLst>
              </p:nvPr>
            </p:nvGraphicFramePr>
            <p:xfrm>
              <a:off x="7241662" y="4099240"/>
              <a:ext cx="273531" cy="35331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64957" imgH="203024" progId="Equation.DSMT4">
                      <p:embed/>
                    </p:oleObj>
                  </mc:Choice>
                  <mc:Fallback>
                    <p:oleObj name="Equation" r:id="rId18" imgW="164957" imgH="203024" progId="Equation.DSMT4">
                      <p:embed/>
                      <p:pic>
                        <p:nvPicPr>
                          <p:cNvPr id="0" name="Picture 3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41662" y="4099240"/>
                            <a:ext cx="273531" cy="35331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686" name="Object 14"/>
              <p:cNvGraphicFramePr>
                <a:graphicFrameLocks noChangeAspect="1"/>
              </p:cNvGraphicFramePr>
              <p:nvPr/>
            </p:nvGraphicFramePr>
            <p:xfrm>
              <a:off x="3869513" y="3419572"/>
              <a:ext cx="1338263" cy="488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660113" imgH="241195" progId="Equation.DSMT4">
                      <p:embed/>
                    </p:oleObj>
                  </mc:Choice>
                  <mc:Fallback>
                    <p:oleObj name="Equation" r:id="rId20" imgW="660113" imgH="241195" progId="Equation.DSMT4">
                      <p:embed/>
                      <p:pic>
                        <p:nvPicPr>
                          <p:cNvPr id="0" name="Picture 34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69513" y="3419572"/>
                            <a:ext cx="1338263" cy="4889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9" name="Arc 58"/>
              <p:cNvSpPr/>
              <p:nvPr/>
            </p:nvSpPr>
            <p:spPr>
              <a:xfrm flipH="1" flipV="1">
                <a:off x="2915097" y="2971800"/>
                <a:ext cx="1828800" cy="685800"/>
              </a:xfrm>
              <a:prstGeom prst="arc">
                <a:avLst>
                  <a:gd name="adj1" fmla="val 16300455"/>
                  <a:gd name="adj2" fmla="val 0"/>
                </a:avLst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7730338" y="3041681"/>
              <a:ext cx="28451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863D"/>
                  </a:solidFill>
                </a:rPr>
                <a:t>(</a:t>
              </a:r>
              <a:r>
                <a:rPr lang="en-US" dirty="0" err="1">
                  <a:solidFill>
                    <a:srgbClr val="00863D"/>
                  </a:solidFill>
                </a:rPr>
                <a:t>TEM</a:t>
              </a:r>
              <a:r>
                <a:rPr lang="en-US" i="1" baseline="-25000" dirty="0" err="1">
                  <a:solidFill>
                    <a:srgbClr val="00863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dirty="0">
                  <a:solidFill>
                    <a:srgbClr val="00863D"/>
                  </a:solidFill>
                </a:rPr>
                <a:t> mode, or “Light line”)</a:t>
              </a:r>
            </a:p>
          </p:txBody>
        </p:sp>
        <p:graphicFrame>
          <p:nvGraphicFramePr>
            <p:cNvPr id="30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81536600"/>
                </p:ext>
              </p:extLst>
            </p:nvPr>
          </p:nvGraphicFramePr>
          <p:xfrm>
            <a:off x="4729345" y="2211388"/>
            <a:ext cx="1312863" cy="488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647700" imgH="241300" progId="Equation.DSMT4">
                    <p:embed/>
                  </p:oleObj>
                </mc:Choice>
                <mc:Fallback>
                  <p:oleObj name="Equation" r:id="rId22" imgW="647700" imgH="241300" progId="Equation.DSMT4">
                    <p:embed/>
                    <p:pic>
                      <p:nvPicPr>
                        <p:cNvPr id="0" name="Picture 3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9345" y="2211388"/>
                          <a:ext cx="1312863" cy="488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7771772"/>
                </p:ext>
              </p:extLst>
            </p:nvPr>
          </p:nvGraphicFramePr>
          <p:xfrm>
            <a:off x="8385176" y="3443289"/>
            <a:ext cx="136207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815312" imgH="444307" progId="Equation.DSMT4">
                    <p:embed/>
                  </p:oleObj>
                </mc:Choice>
                <mc:Fallback>
                  <p:oleObj name="Equation" r:id="rId24" imgW="1815312" imgH="444307" progId="Equation.DSMT4">
                    <p:embed/>
                    <p:pic>
                      <p:nvPicPr>
                        <p:cNvPr id="0" name="Picture 3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5176" y="3443289"/>
                          <a:ext cx="1362075" cy="333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4449050-5919-5309-4297-436DA0C18190}"/>
                </a:ext>
              </a:extLst>
            </p:cNvPr>
            <p:cNvSpPr/>
            <p:nvPr/>
          </p:nvSpPr>
          <p:spPr>
            <a:xfrm>
              <a:off x="3835034" y="3190023"/>
              <a:ext cx="79634" cy="7963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7100" y="112884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Top view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86300" y="2443298"/>
            <a:ext cx="1066800" cy="158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86300" y="2900498"/>
            <a:ext cx="10668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75226"/>
              </p:ext>
            </p:extLst>
          </p:nvPr>
        </p:nvGraphicFramePr>
        <p:xfrm>
          <a:off x="5981700" y="2295844"/>
          <a:ext cx="2540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780" imgH="317225" progId="Equation.DSMT4">
                  <p:embed/>
                </p:oleObj>
              </mc:Choice>
              <mc:Fallback>
                <p:oleObj name="Equation" r:id="rId2" imgW="253780" imgH="317225" progId="Equation.DSMT4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2295844"/>
                        <a:ext cx="254000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719663"/>
              </p:ext>
            </p:extLst>
          </p:nvPr>
        </p:nvGraphicFramePr>
        <p:xfrm>
          <a:off x="5956300" y="2736534"/>
          <a:ext cx="3048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668" imgH="330057" progId="Equation.DSMT4">
                  <p:embed/>
                </p:oleObj>
              </mc:Choice>
              <mc:Fallback>
                <p:oleObj name="Equation" r:id="rId4" imgW="304668" imgH="330057" progId="Equation.DSMT4">
                  <p:embed/>
                  <p:pic>
                    <p:nvPicPr>
                      <p:cNvPr id="0" name="Picture 2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300" y="2736534"/>
                        <a:ext cx="3048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055620" y="6249700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End view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99720" y="6304388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Side view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38354" y="1"/>
            <a:ext cx="5341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Field Plots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640" y="906781"/>
            <a:ext cx="2971800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43164" y="4091624"/>
            <a:ext cx="2935287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0555" y="4289426"/>
            <a:ext cx="3676650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5C61EA2-8726-7851-F581-09F4EC7A11E3}"/>
              </a:ext>
            </a:extLst>
          </p:cNvPr>
          <p:cNvGrpSpPr/>
          <p:nvPr/>
        </p:nvGrpSpPr>
        <p:grpSpPr>
          <a:xfrm>
            <a:off x="7548880" y="1097186"/>
            <a:ext cx="3968750" cy="2582482"/>
            <a:chOff x="4573103" y="1023984"/>
            <a:chExt cx="3968750" cy="258248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17290F0C-C9CC-B622-1103-3D2A1B6DAF98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AB7FCC6-2777-F02B-5E7D-2AD883EC9BAC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CC393D-6E11-A74A-C29A-73C3BBB28DD7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C5351CC5-ABC5-01C0-DEAC-7CFCCA62390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9DE80E94-A572-EAE1-E3AE-BE61D18B3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8A2110C-E72B-2A3E-2F0A-E42E53E3E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2E9504C-4824-0AE2-A275-085E8C828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E228774-1598-1FC9-A1EE-0FEA4FEE5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075B3EB9-E39A-7564-7F21-2DCE0076C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9ABA873C-30F8-D965-5946-18825531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25E8CF87-5BCE-BC1E-562D-13D6C57F2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id="{A3D8C54B-AB70-4C53-68B7-29D1679B7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D197D62E-92C7-30E9-89DB-080FAF572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38">
              <a:extLst>
                <a:ext uri="{FF2B5EF4-FFF2-40B4-BE49-F238E27FC236}">
                  <a16:creationId xmlns:a16="http://schemas.microsoft.com/office/drawing/2014/main" id="{AD0EA88F-A048-9D88-57B9-54D3C69D6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DA77A9C-6E60-C29D-C209-6E1F5FAB2F56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EF337FA-2A21-8DCE-844B-32E38049A795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D0E2B48-57A6-4121-FFF4-6B3DFC1F6657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" name="Object 1">
              <a:extLst>
                <a:ext uri="{FF2B5EF4-FFF2-40B4-BE49-F238E27FC236}">
                  <a16:creationId xmlns:a16="http://schemas.microsoft.com/office/drawing/2014/main" id="{856F3232-76A1-C241-FBDE-B36931105BC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417" imgH="203112" progId="Equation.DSMT4">
                    <p:embed/>
                  </p:oleObj>
                </mc:Choice>
                <mc:Fallback>
                  <p:oleObj name="Equation" r:id="rId9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2">
              <a:extLst>
                <a:ext uri="{FF2B5EF4-FFF2-40B4-BE49-F238E27FC236}">
                  <a16:creationId xmlns:a16="http://schemas.microsoft.com/office/drawing/2014/main" id="{EDA77894-CF03-C753-3B82-F02159BB37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619" imgH="266353" progId="Equation.DSMT4">
                    <p:embed/>
                  </p:oleObj>
                </mc:Choice>
                <mc:Fallback>
                  <p:oleObj name="Equation" r:id="rId11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3">
              <a:extLst>
                <a:ext uri="{FF2B5EF4-FFF2-40B4-BE49-F238E27FC236}">
                  <a16:creationId xmlns:a16="http://schemas.microsoft.com/office/drawing/2014/main" id="{1405F7EF-AD92-3F53-CEDC-B4B7560FAB4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90417" imgH="190417" progId="Equation.DSMT4">
                    <p:embed/>
                  </p:oleObj>
                </mc:Choice>
                <mc:Fallback>
                  <p:oleObj name="Equation" r:id="rId13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4">
              <a:extLst>
                <a:ext uri="{FF2B5EF4-FFF2-40B4-BE49-F238E27FC236}">
                  <a16:creationId xmlns:a16="http://schemas.microsoft.com/office/drawing/2014/main" id="{EA1235E0-2F1B-50AD-E34E-F91A1D53F1C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024" imgH="203024" progId="Equation.DSMT4">
                    <p:embed/>
                  </p:oleObj>
                </mc:Choice>
                <mc:Fallback>
                  <p:oleObj name="Equation" r:id="rId15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5">
              <a:extLst>
                <a:ext uri="{FF2B5EF4-FFF2-40B4-BE49-F238E27FC236}">
                  <a16:creationId xmlns:a16="http://schemas.microsoft.com/office/drawing/2014/main" id="{E3B00D8B-18AA-FFB5-C632-837E2E9241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500" imgH="279400" progId="Equation.DSMT4">
                    <p:embed/>
                  </p:oleObj>
                </mc:Choice>
                <mc:Fallback>
                  <p:oleObj name="Equation" r:id="rId17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>
              <a:extLst>
                <a:ext uri="{FF2B5EF4-FFF2-40B4-BE49-F238E27FC236}">
                  <a16:creationId xmlns:a16="http://schemas.microsoft.com/office/drawing/2014/main" id="{E9F47A2F-75CB-9BA7-B08C-2586007DE1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647700" imgH="292100" progId="Equation.DSMT4">
                    <p:embed/>
                  </p:oleObj>
                </mc:Choice>
                <mc:Fallback>
                  <p:oleObj name="Equation" r:id="rId19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7">
              <a:extLst>
                <a:ext uri="{FF2B5EF4-FFF2-40B4-BE49-F238E27FC236}">
                  <a16:creationId xmlns:a16="http://schemas.microsoft.com/office/drawing/2014/main" id="{4DCD6F23-E3B7-D283-09F7-293481131BC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825142" imgH="266584" progId="Equation.DSMT4">
                    <p:embed/>
                  </p:oleObj>
                </mc:Choice>
                <mc:Fallback>
                  <p:oleObj name="Equation" r:id="rId21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3676" y="115212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Top view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162569" y="2241893"/>
            <a:ext cx="1066800" cy="1588"/>
          </a:xfrm>
          <a:prstGeom prst="line">
            <a:avLst/>
          </a:prstGeom>
          <a:ln w="28575">
            <a:solidFill>
              <a:srgbClr val="0086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162569" y="2658453"/>
            <a:ext cx="10668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491957"/>
              </p:ext>
            </p:extLst>
          </p:nvPr>
        </p:nvGraphicFramePr>
        <p:xfrm>
          <a:off x="6438919" y="2072983"/>
          <a:ext cx="2921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1973" imgH="380835" progId="Equation.DSMT4">
                  <p:embed/>
                </p:oleObj>
              </mc:Choice>
              <mc:Fallback>
                <p:oleObj name="Equation" r:id="rId2" imgW="291973" imgH="380835" progId="Equation.DSMT4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19" y="2072983"/>
                        <a:ext cx="292100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970522"/>
              </p:ext>
            </p:extLst>
          </p:nvPr>
        </p:nvGraphicFramePr>
        <p:xfrm>
          <a:off x="6432569" y="2504784"/>
          <a:ext cx="3048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668" imgH="330057" progId="Equation.DSMT4">
                  <p:embed/>
                </p:oleObj>
              </mc:Choice>
              <mc:Fallback>
                <p:oleObj name="Equation" r:id="rId4" imgW="304668" imgH="330057" progId="Equation.DSMT4">
                  <p:embed/>
                  <p:pic>
                    <p:nvPicPr>
                      <p:cNvPr id="0" name="Picture 2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569" y="2504784"/>
                        <a:ext cx="3048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3688009" y="5791299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End view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6255" y="5798440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Side view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96411" y="1"/>
            <a:ext cx="67774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Field Plots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5380" y="862331"/>
            <a:ext cx="2971800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8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5872" y="3807144"/>
            <a:ext cx="2711158" cy="198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9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59989" y="3985802"/>
            <a:ext cx="3572510" cy="187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9" name="Group 38"/>
          <p:cNvGrpSpPr/>
          <p:nvPr/>
        </p:nvGrpSpPr>
        <p:grpSpPr>
          <a:xfrm>
            <a:off x="7640153" y="814434"/>
            <a:ext cx="3968750" cy="2582482"/>
            <a:chOff x="4573103" y="1023984"/>
            <a:chExt cx="3968750" cy="2582482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utoShape 6"/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8"/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"/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"/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4"/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6"/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8"/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9"/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30"/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31"/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38"/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2" name="Object 1"/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417" imgH="203112" progId="Equation.DSMT4">
                    <p:embed/>
                  </p:oleObj>
                </mc:Choice>
                <mc:Fallback>
                  <p:oleObj name="Equation" r:id="rId9" imgW="190417" imgH="203112" progId="Equation.DSMT4">
                    <p:embed/>
                    <p:pic>
                      <p:nvPicPr>
                        <p:cNvPr id="0" name="Picture 2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2"/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619" imgH="266353" progId="Equation.DSMT4">
                    <p:embed/>
                  </p:oleObj>
                </mc:Choice>
                <mc:Fallback>
                  <p:oleObj name="Equation" r:id="rId11" imgW="215619" imgH="266353" progId="Equation.DSMT4">
                    <p:embed/>
                    <p:pic>
                      <p:nvPicPr>
                        <p:cNvPr id="0" name="Picture 2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3"/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90417" imgH="190417" progId="Equation.DSMT4">
                    <p:embed/>
                  </p:oleObj>
                </mc:Choice>
                <mc:Fallback>
                  <p:oleObj name="Equation" r:id="rId13" imgW="190417" imgH="190417" progId="Equation.DSMT4">
                    <p:embed/>
                    <p:pic>
                      <p:nvPicPr>
                        <p:cNvPr id="0" name="Picture 2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4"/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024" imgH="203024" progId="Equation.DSMT4">
                    <p:embed/>
                  </p:oleObj>
                </mc:Choice>
                <mc:Fallback>
                  <p:oleObj name="Equation" r:id="rId15" imgW="203024" imgH="203024" progId="Equation.DSMT4">
                    <p:embed/>
                    <p:pic>
                      <p:nvPicPr>
                        <p:cNvPr id="0" name="Picture 2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5"/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500" imgH="279400" progId="Equation.DSMT4">
                    <p:embed/>
                  </p:oleObj>
                </mc:Choice>
                <mc:Fallback>
                  <p:oleObj name="Equation" r:id="rId17" imgW="190500" imgH="279400" progId="Equation.DSMT4">
                    <p:embed/>
                    <p:pic>
                      <p:nvPicPr>
                        <p:cNvPr id="0" name="Picture 2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6"/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647700" imgH="292100" progId="Equation.DSMT4">
                    <p:embed/>
                  </p:oleObj>
                </mc:Choice>
                <mc:Fallback>
                  <p:oleObj name="Equation" r:id="rId19" imgW="647700" imgH="292100" progId="Equation.DSMT4">
                    <p:embed/>
                    <p:pic>
                      <p:nvPicPr>
                        <p:cNvPr id="0" name="Picture 2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7"/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825142" imgH="266584" progId="Equation.DSMT4">
                    <p:embed/>
                  </p:oleObj>
                </mc:Choice>
                <mc:Fallback>
                  <p:oleObj name="Equation" r:id="rId21" imgW="825142" imgH="266584" progId="Equation.DSMT4">
                    <p:embed/>
                    <p:pic>
                      <p:nvPicPr>
                        <p:cNvPr id="0" name="Picture 2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956334" y="6327997"/>
            <a:ext cx="10418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One can cut a narrow 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-directed slot in the center of the top wall without disturbing the current.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00CED82-EABB-76FB-2996-BB8FCAD248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430283"/>
              </p:ext>
            </p:extLst>
          </p:nvPr>
        </p:nvGraphicFramePr>
        <p:xfrm>
          <a:off x="5194300" y="3141663"/>
          <a:ext cx="1308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07880" imgH="380880" progId="Equation.DSMT4">
                  <p:embed/>
                </p:oleObj>
              </mc:Choice>
              <mc:Fallback>
                <p:oleObj name="Equation" r:id="rId23" imgW="130788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194300" y="3141663"/>
                        <a:ext cx="1308100" cy="3810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105402" y="2695700"/>
            <a:ext cx="2474943" cy="1984585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061" y="796989"/>
            <a:ext cx="6905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Time-average power flow in the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direction for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mode: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486526"/>
              </p:ext>
            </p:extLst>
          </p:nvPr>
        </p:nvGraphicFramePr>
        <p:xfrm>
          <a:off x="941013" y="1288255"/>
          <a:ext cx="3545228" cy="2358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49360" imgH="1511280" progId="Equation.DSMT4">
                  <p:embed/>
                </p:oleObj>
              </mc:Choice>
              <mc:Fallback>
                <p:oleObj name="Equation" r:id="rId2" imgW="2349360" imgH="1511280" progId="Equation.DSMT4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013" y="1288255"/>
                        <a:ext cx="3545228" cy="23584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497693" y="4035400"/>
            <a:ext cx="25939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Simplifying, we have:</a:t>
            </a:r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518781"/>
              </p:ext>
            </p:extLst>
          </p:nvPr>
        </p:nvGraphicFramePr>
        <p:xfrm>
          <a:off x="2775452" y="4619308"/>
          <a:ext cx="3005933" cy="743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92160" imgH="457200" progId="Equation.DSMT4">
                  <p:embed/>
                </p:oleObj>
              </mc:Choice>
              <mc:Fallback>
                <p:oleObj name="Equation" r:id="rId4" imgW="1892160" imgH="457200" progId="Equation.DSMT4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5452" y="4619308"/>
                        <a:ext cx="3005933" cy="7434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804200" y="5623549"/>
            <a:ext cx="6485342" cy="107721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For a given maximum electric field level (e.g., the breakdown field), t</a:t>
            </a:r>
            <a:r>
              <a:rPr lang="en-US" sz="1600" dirty="0">
                <a:latin typeface="Arial" pitchFamily="34" charset="0"/>
                <a:cs typeface="Arial" pitchFamily="34" charset="0"/>
                <a:sym typeface="Symbol"/>
              </a:rPr>
              <a:t>he power is increased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by increasing the height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(But we usually want to keep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.)</a:t>
            </a:r>
          </a:p>
        </p:txBody>
      </p:sp>
      <p:cxnSp>
        <p:nvCxnSpPr>
          <p:cNvPr id="14" name="Curved Connector 13"/>
          <p:cNvCxnSpPr/>
          <p:nvPr/>
        </p:nvCxnSpPr>
        <p:spPr>
          <a:xfrm rot="16200000" flipV="1">
            <a:off x="3795954" y="5619806"/>
            <a:ext cx="838200" cy="533400"/>
          </a:xfrm>
          <a:prstGeom prst="curvedConnector3">
            <a:avLst>
              <a:gd name="adj1" fmla="val 909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48218" y="1"/>
            <a:ext cx="5597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Power Flow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7158971" y="1781769"/>
          <a:ext cx="2034953" cy="648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82900" imgH="889000" progId="Equation.DSMT4">
                  <p:embed/>
                </p:oleObj>
              </mc:Choice>
              <mc:Fallback>
                <p:oleObj name="Equation" r:id="rId6" imgW="2882900" imgH="889000" progId="Equation.DSMT4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8971" y="1781769"/>
                        <a:ext cx="2034953" cy="6485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731356" y="133731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Note: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2970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218341"/>
              </p:ext>
            </p:extLst>
          </p:nvPr>
        </p:nvGraphicFramePr>
        <p:xfrm>
          <a:off x="7247599" y="2808297"/>
          <a:ext cx="1971697" cy="56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32100" imgH="812800" progId="Equation.DSMT4">
                  <p:embed/>
                </p:oleObj>
              </mc:Choice>
              <mc:Fallback>
                <p:oleObj name="Equation" r:id="rId8" imgW="2832100" imgH="812800" progId="Equation.DSMT4">
                  <p:embed/>
                  <p:pic>
                    <p:nvPicPr>
                      <p:cNvPr id="0" name="Picture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7599" y="2808297"/>
                        <a:ext cx="1971697" cy="566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332220"/>
              </p:ext>
            </p:extLst>
          </p:nvPr>
        </p:nvGraphicFramePr>
        <p:xfrm>
          <a:off x="7254875" y="3406775"/>
          <a:ext cx="22494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695400" imgH="825480" progId="Equation.DSMT4">
                  <p:embed/>
                </p:oleObj>
              </mc:Choice>
              <mc:Fallback>
                <p:oleObj name="Equation" r:id="rId10" imgW="3695400" imgH="825480" progId="Equation.DSMT4">
                  <p:embed/>
                  <p:pic>
                    <p:nvPicPr>
                      <p:cNvPr id="0" name="Picture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875" y="3406775"/>
                        <a:ext cx="2249488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741063"/>
              </p:ext>
            </p:extLst>
          </p:nvPr>
        </p:nvGraphicFramePr>
        <p:xfrm>
          <a:off x="7742238" y="3970338"/>
          <a:ext cx="8699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31560" imgH="799920" progId="Equation.DSMT4">
                  <p:embed/>
                </p:oleObj>
              </mc:Choice>
              <mc:Fallback>
                <p:oleObj name="Equation" r:id="rId12" imgW="1231560" imgH="799920" progId="Equation.DSMT4">
                  <p:embed/>
                  <p:pic>
                    <p:nvPicPr>
                      <p:cNvPr id="0" name="Picture 1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2238" y="3970338"/>
                        <a:ext cx="86995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89760" y="5641875"/>
            <a:ext cx="1495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At breakdown:</a:t>
            </a:r>
          </a:p>
        </p:txBody>
      </p:sp>
      <p:graphicFrame>
        <p:nvGraphicFramePr>
          <p:cNvPr id="29880" name="Object 1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818106"/>
              </p:ext>
            </p:extLst>
          </p:nvPr>
        </p:nvGraphicFramePr>
        <p:xfrm>
          <a:off x="2203850" y="6049746"/>
          <a:ext cx="802440" cy="335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45760" imgH="228600" progId="Equation.DSMT4">
                  <p:embed/>
                </p:oleObj>
              </mc:Choice>
              <mc:Fallback>
                <p:oleObj name="Equation" r:id="rId14" imgW="545760" imgH="228600" progId="Equation.DSMT4">
                  <p:embed/>
                  <p:pic>
                    <p:nvPicPr>
                      <p:cNvPr id="0" name="Picture 1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850" y="6049746"/>
                        <a:ext cx="802440" cy="3359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216" y="906830"/>
            <a:ext cx="3005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From Notes 7 we have: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22827" y="1"/>
            <a:ext cx="752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Dielectric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graphicFrame>
        <p:nvGraphicFramePr>
          <p:cNvPr id="3768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770251"/>
              </p:ext>
            </p:extLst>
          </p:nvPr>
        </p:nvGraphicFramePr>
        <p:xfrm>
          <a:off x="2628942" y="1976742"/>
          <a:ext cx="2286000" cy="356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11300" imgH="2247900" progId="Equation.DSMT4">
                  <p:embed/>
                </p:oleObj>
              </mc:Choice>
              <mc:Fallback>
                <p:oleObj name="Equation" r:id="rId2" imgW="1511300" imgH="22479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42" y="1976742"/>
                        <a:ext cx="2286000" cy="35687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6842" name="Object 10"/>
          <p:cNvGraphicFramePr>
            <a:graphicFrameLocks noChangeAspect="1"/>
          </p:cNvGraphicFramePr>
          <p:nvPr/>
        </p:nvGraphicFramePr>
        <p:xfrm>
          <a:off x="3262697" y="5929029"/>
          <a:ext cx="3263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700" imgH="266700" progId="Equation.DSMT4">
                  <p:embed/>
                </p:oleObj>
              </mc:Choice>
              <mc:Fallback>
                <p:oleObj name="Equation" r:id="rId4" imgW="2171700" imgH="2667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2697" y="5929029"/>
                        <a:ext cx="3263900" cy="4191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6843" name="Object 11"/>
          <p:cNvGraphicFramePr>
            <a:graphicFrameLocks noChangeAspect="1"/>
          </p:cNvGraphicFramePr>
          <p:nvPr/>
        </p:nvGraphicFramePr>
        <p:xfrm>
          <a:off x="7216006" y="5840780"/>
          <a:ext cx="641417" cy="56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393480" progId="Equation.DSMT4">
                  <p:embed/>
                </p:oleObj>
              </mc:Choice>
              <mc:Fallback>
                <p:oleObj name="Equation" r:id="rId6" imgW="444240" imgH="39348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6006" y="5840780"/>
                        <a:ext cx="641417" cy="5681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68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792027"/>
              </p:ext>
            </p:extLst>
          </p:nvPr>
        </p:nvGraphicFramePr>
        <p:xfrm>
          <a:off x="3205859" y="1431113"/>
          <a:ext cx="756345" cy="400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40" imgH="228600" progId="Equation.DSMT4">
                  <p:embed/>
                </p:oleObj>
              </mc:Choice>
              <mc:Fallback>
                <p:oleObj name="Equation" r:id="rId8" imgW="431640" imgH="2286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859" y="1431113"/>
                        <a:ext cx="756345" cy="4004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13261D38-96EF-E7D1-11A6-FB208E42CD3E}"/>
              </a:ext>
            </a:extLst>
          </p:cNvPr>
          <p:cNvGrpSpPr/>
          <p:nvPr/>
        </p:nvGrpSpPr>
        <p:grpSpPr>
          <a:xfrm>
            <a:off x="6526597" y="1431113"/>
            <a:ext cx="3968750" cy="2582482"/>
            <a:chOff x="4573103" y="1023984"/>
            <a:chExt cx="3968750" cy="258248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5F774B1-1935-4EB3-73EA-7C2F37BFD0D1}"/>
                </a:ext>
              </a:extLst>
            </p:cNvPr>
            <p:cNvCxnSpPr/>
            <p:nvPr/>
          </p:nvCxnSpPr>
          <p:spPr>
            <a:xfrm>
              <a:off x="5527560" y="2981439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CD63B2C-35ED-242F-E889-2F4993837572}"/>
                </a:ext>
              </a:extLst>
            </p:cNvPr>
            <p:cNvCxnSpPr/>
            <p:nvPr/>
          </p:nvCxnSpPr>
          <p:spPr>
            <a:xfrm flipV="1">
              <a:off x="5511800" y="1612900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7155E34-5F74-4B45-EB32-6BC20F3112EB}"/>
                </a:ext>
              </a:extLst>
            </p:cNvPr>
            <p:cNvSpPr/>
            <p:nvPr/>
          </p:nvSpPr>
          <p:spPr>
            <a:xfrm>
              <a:off x="5506720" y="2184400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utoShape 6">
              <a:extLst>
                <a:ext uri="{FF2B5EF4-FFF2-40B4-BE49-F238E27FC236}">
                  <a16:creationId xmlns:a16="http://schemas.microsoft.com/office/drawing/2014/main" id="{6AD8A91D-1350-C833-47A5-8216171FF6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73103" y="1023984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CCD7C9B-F405-0BA3-88C7-881988006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993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3431F8BE-E731-330F-48E9-6CD341559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1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F3415D78-9993-1F4F-5A28-6B0643FE0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840" y="142365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631AAA72-7020-165E-738C-C409B13F8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893" y="2184400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35B2CAEC-5C9B-1E7D-2C0C-C21994E08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40" y="2228461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00697800-EBBC-8E2C-2F64-B957EAE7B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9">
              <a:extLst>
                <a:ext uri="{FF2B5EF4-FFF2-40B4-BE49-F238E27FC236}">
                  <a16:creationId xmlns:a16="http://schemas.microsoft.com/office/drawing/2014/main" id="{9F1647CA-EDCB-8E28-895D-57C246EBE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662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0">
              <a:extLst>
                <a:ext uri="{FF2B5EF4-FFF2-40B4-BE49-F238E27FC236}">
                  <a16:creationId xmlns:a16="http://schemas.microsoft.com/office/drawing/2014/main" id="{BB730BB1-FA00-3401-11A8-73C4C32AD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1">
              <a:extLst>
                <a:ext uri="{FF2B5EF4-FFF2-40B4-BE49-F238E27FC236}">
                  <a16:creationId xmlns:a16="http://schemas.microsoft.com/office/drawing/2014/main" id="{A6109C70-86B6-91D2-DDCA-BBAA1F805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7525" y="3068449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8">
              <a:extLst>
                <a:ext uri="{FF2B5EF4-FFF2-40B4-BE49-F238E27FC236}">
                  <a16:creationId xmlns:a16="http://schemas.microsoft.com/office/drawing/2014/main" id="{D7CD3189-5FCA-14C2-2F59-1BD44293C7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0302" y="3018141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8504377-AD90-B8E4-8026-19B85E64A317}"/>
                </a:ext>
              </a:extLst>
            </p:cNvPr>
            <p:cNvCxnSpPr/>
            <p:nvPr/>
          </p:nvCxnSpPr>
          <p:spPr>
            <a:xfrm>
              <a:off x="5517777" y="3187232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0C9F8A8-5C1F-EF91-D372-E63C274FA4B9}"/>
                </a:ext>
              </a:extLst>
            </p:cNvPr>
            <p:cNvCxnSpPr/>
            <p:nvPr/>
          </p:nvCxnSpPr>
          <p:spPr>
            <a:xfrm>
              <a:off x="5392007" y="2197839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20FD67D-E885-44DF-1619-70A0E6B86662}"/>
                </a:ext>
              </a:extLst>
            </p:cNvPr>
            <p:cNvCxnSpPr/>
            <p:nvPr/>
          </p:nvCxnSpPr>
          <p:spPr>
            <a:xfrm flipH="1">
              <a:off x="5182390" y="2793152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8" name="Object 1">
              <a:extLst>
                <a:ext uri="{FF2B5EF4-FFF2-40B4-BE49-F238E27FC236}">
                  <a16:creationId xmlns:a16="http://schemas.microsoft.com/office/drawing/2014/main" id="{2A461D69-9C2F-27AC-B2A6-6D312227366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58150" y="2913063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90417" imgH="203112" progId="Equation.DSMT4">
                    <p:embed/>
                  </p:oleObj>
                </mc:Choice>
                <mc:Fallback>
                  <p:oleObj name="Equation" r:id="rId10" imgW="190417" imgH="203112" progId="Equation.DSMT4">
                    <p:embed/>
                    <p:pic>
                      <p:nvPicPr>
                        <p:cNvPr id="82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8150" y="2913063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2">
              <a:extLst>
                <a:ext uri="{FF2B5EF4-FFF2-40B4-BE49-F238E27FC236}">
                  <a16:creationId xmlns:a16="http://schemas.microsoft.com/office/drawing/2014/main" id="{C63405E2-4CFC-51D1-D511-A41DF0BFD54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19725" y="1258888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19" imgH="266353" progId="Equation.DSMT4">
                    <p:embed/>
                  </p:oleObj>
                </mc:Choice>
                <mc:Fallback>
                  <p:oleObj name="Equation" r:id="rId12" imgW="215619" imgH="266353" progId="Equation.DSMT4">
                    <p:embed/>
                    <p:pic>
                      <p:nvPicPr>
                        <p:cNvPr id="8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9725" y="1258888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3">
              <a:extLst>
                <a:ext uri="{FF2B5EF4-FFF2-40B4-BE49-F238E27FC236}">
                  <a16:creationId xmlns:a16="http://schemas.microsoft.com/office/drawing/2014/main" id="{F2413786-B009-C1B9-D493-3DC3330CD7A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59350" y="3375025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17" imgH="190417" progId="Equation.DSMT4">
                    <p:embed/>
                  </p:oleObj>
                </mc:Choice>
                <mc:Fallback>
                  <p:oleObj name="Equation" r:id="rId14" imgW="190417" imgH="190417" progId="Equation.DSMT4">
                    <p:embed/>
                    <p:pic>
                      <p:nvPicPr>
                        <p:cNvPr id="8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9350" y="3375025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4">
              <a:extLst>
                <a:ext uri="{FF2B5EF4-FFF2-40B4-BE49-F238E27FC236}">
                  <a16:creationId xmlns:a16="http://schemas.microsoft.com/office/drawing/2014/main" id="{4E5E4F0D-A652-E1CD-6D1A-837F132556A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2388" y="3344863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24" imgH="203024" progId="Equation.DSMT4">
                    <p:embed/>
                  </p:oleObj>
                </mc:Choice>
                <mc:Fallback>
                  <p:oleObj name="Equation" r:id="rId16" imgW="203024" imgH="203024" progId="Equation.DSMT4">
                    <p:embed/>
                    <p:pic>
                      <p:nvPicPr>
                        <p:cNvPr id="8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2388" y="3344863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5">
              <a:extLst>
                <a:ext uri="{FF2B5EF4-FFF2-40B4-BE49-F238E27FC236}">
                  <a16:creationId xmlns:a16="http://schemas.microsoft.com/office/drawing/2014/main" id="{D9450155-F175-0563-406A-F6967ECFC0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11750" y="2447925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500" imgH="279400" progId="Equation.DSMT4">
                    <p:embed/>
                  </p:oleObj>
                </mc:Choice>
                <mc:Fallback>
                  <p:oleObj name="Equation" r:id="rId18" imgW="190500" imgH="279400" progId="Equation.DSMT4">
                    <p:embed/>
                    <p:pic>
                      <p:nvPicPr>
                        <p:cNvPr id="8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11750" y="2447925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6">
              <a:extLst>
                <a:ext uri="{FF2B5EF4-FFF2-40B4-BE49-F238E27FC236}">
                  <a16:creationId xmlns:a16="http://schemas.microsoft.com/office/drawing/2014/main" id="{D4A00997-13FC-6FE8-2778-99FF7648F9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551612" y="1612900"/>
            <a:ext cx="507767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47700" imgH="292100" progId="Equation.DSMT4">
                    <p:embed/>
                  </p:oleObj>
                </mc:Choice>
                <mc:Fallback>
                  <p:oleObj name="Equation" r:id="rId20" imgW="647700" imgH="292100" progId="Equation.DSMT4">
                    <p:embed/>
                    <p:pic>
                      <p:nvPicPr>
                        <p:cNvPr id="8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1612" y="1612900"/>
                          <a:ext cx="507767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7">
              <a:extLst>
                <a:ext uri="{FF2B5EF4-FFF2-40B4-BE49-F238E27FC236}">
                  <a16:creationId xmlns:a16="http://schemas.microsoft.com/office/drawing/2014/main" id="{8A90E839-7F0F-0952-20E1-BEDF48F3116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5388" y="2503488"/>
            <a:ext cx="674687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25142" imgH="266584" progId="Equation.DSMT4">
                    <p:embed/>
                  </p:oleObj>
                </mc:Choice>
                <mc:Fallback>
                  <p:oleObj name="Equation" r:id="rId22" imgW="825142" imgH="266584" progId="Equation.DSMT4">
                    <p:embed/>
                    <p:pic>
                      <p:nvPicPr>
                        <p:cNvPr id="8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5388" y="2503488"/>
                          <a:ext cx="674687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4920" y="1424378"/>
            <a:ext cx="970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Recall: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978498"/>
              </p:ext>
            </p:extLst>
          </p:nvPr>
        </p:nvGraphicFramePr>
        <p:xfrm>
          <a:off x="1846463" y="1254181"/>
          <a:ext cx="1198562" cy="787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95400" imgH="812800" progId="Equation.DSMT4">
                  <p:embed/>
                </p:oleObj>
              </mc:Choice>
              <mc:Fallback>
                <p:oleObj name="Equation" r:id="rId3" imgW="1295400" imgH="812800" progId="Equation.DSMT4">
                  <p:embed/>
                  <p:pic>
                    <p:nvPicPr>
                      <p:cNvPr id="0" name="Picture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463" y="1254181"/>
                        <a:ext cx="1198562" cy="787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09472"/>
              </p:ext>
            </p:extLst>
          </p:nvPr>
        </p:nvGraphicFramePr>
        <p:xfrm>
          <a:off x="1550130" y="2715993"/>
          <a:ext cx="2244208" cy="843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98700" imgH="825500" progId="Equation.DSMT4">
                  <p:embed/>
                </p:oleObj>
              </mc:Choice>
              <mc:Fallback>
                <p:oleObj name="Equation" r:id="rId5" imgW="2298700" imgH="825500" progId="Equation.DSMT4">
                  <p:embed/>
                  <p:pic>
                    <p:nvPicPr>
                      <p:cNvPr id="0" name="Picture 3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0130" y="2715993"/>
                        <a:ext cx="2244208" cy="8436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490482"/>
              </p:ext>
            </p:extLst>
          </p:nvPr>
        </p:nvGraphicFramePr>
        <p:xfrm>
          <a:off x="4112570" y="1088469"/>
          <a:ext cx="10382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95400" imgH="520700" progId="Equation.DSMT4">
                  <p:embed/>
                </p:oleObj>
              </mc:Choice>
              <mc:Fallback>
                <p:oleObj name="Equation" r:id="rId7" imgW="1295400" imgH="520700" progId="Equation.DSMT4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2570" y="1088469"/>
                        <a:ext cx="103822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201900" y="1113528"/>
            <a:ext cx="3188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(calculated on slide 24)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3041014" y="1390882"/>
            <a:ext cx="990600" cy="381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841035"/>
              </p:ext>
            </p:extLst>
          </p:nvPr>
        </p:nvGraphicFramePr>
        <p:xfrm>
          <a:off x="1595652" y="3800462"/>
          <a:ext cx="1454408" cy="34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08100" imgH="381000" progId="Equation.DSMT4">
                  <p:embed/>
                </p:oleObj>
              </mc:Choice>
              <mc:Fallback>
                <p:oleObj name="Equation" r:id="rId9" imgW="1308100" imgH="381000" progId="Equation.DSMT4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652" y="3800462"/>
                        <a:ext cx="1454408" cy="34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050060" y="3742121"/>
            <a:ext cx="1665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 conductor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66441" y="1"/>
            <a:ext cx="80342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3074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959019"/>
              </p:ext>
            </p:extLst>
          </p:nvPr>
        </p:nvGraphicFramePr>
        <p:xfrm>
          <a:off x="2850747" y="5755700"/>
          <a:ext cx="3335338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16040" imgH="342720" progId="Equation.DSMT4">
                  <p:embed/>
                </p:oleObj>
              </mc:Choice>
              <mc:Fallback>
                <p:oleObj name="Equation" r:id="rId11" imgW="3416040" imgH="342720" progId="Equation.DSMT4">
                  <p:embed/>
                  <p:pic>
                    <p:nvPicPr>
                      <p:cNvPr id="0" name="Picture 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0747" y="5755700"/>
                        <a:ext cx="3335338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3" name="Straight Arrow Connector 42"/>
          <p:cNvCxnSpPr>
            <a:cxnSpLocks/>
          </p:cNvCxnSpPr>
          <p:nvPr/>
        </p:nvCxnSpPr>
        <p:spPr>
          <a:xfrm flipV="1">
            <a:off x="6369908" y="4158049"/>
            <a:ext cx="2014151" cy="15754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4815AB8-6B58-0754-805C-F2E690CBE5E7}"/>
              </a:ext>
            </a:extLst>
          </p:cNvPr>
          <p:cNvGrpSpPr/>
          <p:nvPr/>
        </p:nvGrpSpPr>
        <p:grpSpPr>
          <a:xfrm>
            <a:off x="6811180" y="2069177"/>
            <a:ext cx="3968750" cy="2582482"/>
            <a:chOff x="7274559" y="889107"/>
            <a:chExt cx="3968750" cy="2582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D2EEB45-EADC-3ADD-2763-2F66177E613E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75C0161-36EF-BEA7-8816-EC16115D3B06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EF46E1E-E7D8-221B-2251-009FF40C6DD6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B92F943-A237-1A7D-975B-2CADD605E7D0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469CF8BA-5811-F8E9-CBA6-809AFC5C8AA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96DE729-817F-102A-A281-7DCF9C3FB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6519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9F9A3CDD-386E-1344-E6E1-EA18BCE60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6CBF0735-E5DD-7CC0-65E5-65E70F68A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9D96C1AB-42BE-69EC-96B1-E8D98EEBE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ABB2532A-BA2C-1460-4DF1-CBD345AAD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id="{4F6FD889-4633-2DB8-8D4D-017EDA2CB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D81C5E1C-C2B5-5B5A-B156-08BC7E804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30">
              <a:extLst>
                <a:ext uri="{FF2B5EF4-FFF2-40B4-BE49-F238E27FC236}">
                  <a16:creationId xmlns:a16="http://schemas.microsoft.com/office/drawing/2014/main" id="{30090E3C-4632-4ED0-D152-A1D9D68F3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31">
              <a:extLst>
                <a:ext uri="{FF2B5EF4-FFF2-40B4-BE49-F238E27FC236}">
                  <a16:creationId xmlns:a16="http://schemas.microsoft.com/office/drawing/2014/main" id="{8D35DCF7-6C5C-C945-11E5-49A0F70C5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38">
              <a:extLst>
                <a:ext uri="{FF2B5EF4-FFF2-40B4-BE49-F238E27FC236}">
                  <a16:creationId xmlns:a16="http://schemas.microsoft.com/office/drawing/2014/main" id="{D92CC44E-1D0D-E434-35F2-D55B190BD5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4500FC4-D531-28C2-34D8-0034A7D0D4E9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EB2C11C-7C15-34E9-3917-6D9D6F743D72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1">
              <a:extLst>
                <a:ext uri="{FF2B5EF4-FFF2-40B4-BE49-F238E27FC236}">
                  <a16:creationId xmlns:a16="http://schemas.microsoft.com/office/drawing/2014/main" id="{F3D7175E-AB29-F7D2-B4F0-BB35E3E0B53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9651261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90417" imgH="203112" progId="Equation.DSMT4">
                    <p:embed/>
                  </p:oleObj>
                </mc:Choice>
                <mc:Fallback>
                  <p:oleObj name="Equation" r:id="rId13" imgW="190417" imgH="203112" progId="Equation.DSMT4">
                    <p:embed/>
                    <p:pic>
                      <p:nvPicPr>
                        <p:cNvPr id="64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">
              <a:extLst>
                <a:ext uri="{FF2B5EF4-FFF2-40B4-BE49-F238E27FC236}">
                  <a16:creationId xmlns:a16="http://schemas.microsoft.com/office/drawing/2014/main" id="{EB72495E-B4A9-4550-D07B-067A8B750C5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7116321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15619" imgH="266353" progId="Equation.DSMT4">
                    <p:embed/>
                  </p:oleObj>
                </mc:Choice>
                <mc:Fallback>
                  <p:oleObj name="Equation" r:id="rId15" imgW="215619" imgH="266353" progId="Equation.DSMT4">
                    <p:embed/>
                    <p:pic>
                      <p:nvPicPr>
                        <p:cNvPr id="6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3">
              <a:extLst>
                <a:ext uri="{FF2B5EF4-FFF2-40B4-BE49-F238E27FC236}">
                  <a16:creationId xmlns:a16="http://schemas.microsoft.com/office/drawing/2014/main" id="{ED3065A5-7099-58DE-BCE7-396ABFB79C8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2571670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417" imgH="190417" progId="Equation.DSMT4">
                    <p:embed/>
                  </p:oleObj>
                </mc:Choice>
                <mc:Fallback>
                  <p:oleObj name="Equation" r:id="rId17" imgW="190417" imgH="190417" progId="Equation.DSMT4">
                    <p:embed/>
                    <p:pic>
                      <p:nvPicPr>
                        <p:cNvPr id="6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4">
              <a:extLst>
                <a:ext uri="{FF2B5EF4-FFF2-40B4-BE49-F238E27FC236}">
                  <a16:creationId xmlns:a16="http://schemas.microsoft.com/office/drawing/2014/main" id="{E4E50117-6F89-2D68-0C87-50390A4089D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2030467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03024" imgH="203024" progId="Equation.DSMT4">
                    <p:embed/>
                  </p:oleObj>
                </mc:Choice>
                <mc:Fallback>
                  <p:oleObj name="Equation" r:id="rId19" imgW="203024" imgH="203024" progId="Equation.DSMT4">
                    <p:embed/>
                    <p:pic>
                      <p:nvPicPr>
                        <p:cNvPr id="67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5">
              <a:extLst>
                <a:ext uri="{FF2B5EF4-FFF2-40B4-BE49-F238E27FC236}">
                  <a16:creationId xmlns:a16="http://schemas.microsoft.com/office/drawing/2014/main" id="{1D819C14-77DC-BB92-4484-049F1EE9BA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8162990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90500" imgH="279400" progId="Equation.DSMT4">
                    <p:embed/>
                  </p:oleObj>
                </mc:Choice>
                <mc:Fallback>
                  <p:oleObj name="Equation" r:id="rId21" imgW="190500" imgH="279400" progId="Equation.DSMT4">
                    <p:embed/>
                    <p:pic>
                      <p:nvPicPr>
                        <p:cNvPr id="6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>
              <a:extLst>
                <a:ext uri="{FF2B5EF4-FFF2-40B4-BE49-F238E27FC236}">
                  <a16:creationId xmlns:a16="http://schemas.microsoft.com/office/drawing/2014/main" id="{329A0C98-2718-E0C2-F29E-724D93F7D37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2560691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304668" imgH="380835" progId="Equation.DSMT4">
                    <p:embed/>
                  </p:oleObj>
                </mc:Choice>
                <mc:Fallback>
                  <p:oleObj name="Equation" r:id="rId23" imgW="304668" imgH="380835" progId="Equation.DSMT4">
                    <p:embed/>
                    <p:pic>
                      <p:nvPicPr>
                        <p:cNvPr id="6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380548-FB6E-8287-DE63-2523D7F41BFE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35" name="Object 34">
              <a:extLst>
                <a:ext uri="{FF2B5EF4-FFF2-40B4-BE49-F238E27FC236}">
                  <a16:creationId xmlns:a16="http://schemas.microsoft.com/office/drawing/2014/main" id="{EFA414FE-C8FF-2F0B-FAC0-7E4CF5F21B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7828109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266400" imgH="380880" progId="Equation.DSMT4">
                    <p:embed/>
                  </p:oleObj>
                </mc:Choice>
                <mc:Fallback>
                  <p:oleObj name="Equation" r:id="rId25" imgW="266400" imgH="380880" progId="Equation.DSMT4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7CF3D326-35BF-A9A4-E1D7-DBB4EA73D8A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495916" y="2180703"/>
            <a:ext cx="13420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Side walls</a:t>
            </a:r>
          </a:p>
        </p:txBody>
      </p:sp>
      <p:graphicFrame>
        <p:nvGraphicFramePr>
          <p:cNvPr id="307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659345"/>
              </p:ext>
            </p:extLst>
          </p:nvPr>
        </p:nvGraphicFramePr>
        <p:xfrm>
          <a:off x="1115586" y="3001254"/>
          <a:ext cx="464026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45120" imgH="1091880" progId="Equation.DSMT4">
                  <p:embed/>
                </p:oleObj>
              </mc:Choice>
              <mc:Fallback>
                <p:oleObj name="Equation" r:id="rId3" imgW="6045120" imgH="1091880" progId="Equation.DSMT4">
                  <p:embed/>
                  <p:pic>
                    <p:nvPicPr>
                      <p:cNvPr id="0" name="Picture 2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586" y="3001254"/>
                        <a:ext cx="4640262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1407800" y="0"/>
            <a:ext cx="918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307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844250"/>
              </p:ext>
            </p:extLst>
          </p:nvPr>
        </p:nvGraphicFramePr>
        <p:xfrm>
          <a:off x="2099021" y="5463853"/>
          <a:ext cx="2290763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08300" imgH="457200" progId="Equation.DSMT4">
                  <p:embed/>
                </p:oleObj>
              </mc:Choice>
              <mc:Fallback>
                <p:oleObj name="Equation" r:id="rId5" imgW="2908300" imgH="457200" progId="Equation.DSMT4">
                  <p:embed/>
                  <p:pic>
                    <p:nvPicPr>
                      <p:cNvPr id="0" name="Picture 2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9021" y="5463853"/>
                        <a:ext cx="2290763" cy="3778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3074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489949"/>
              </p:ext>
            </p:extLst>
          </p:nvPr>
        </p:nvGraphicFramePr>
        <p:xfrm>
          <a:off x="7866822" y="4392507"/>
          <a:ext cx="2350214" cy="1126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670300" imgH="1701800" progId="Equation.DSMT4">
                  <p:embed/>
                </p:oleObj>
              </mc:Choice>
              <mc:Fallback>
                <p:oleObj name="Equation" r:id="rId7" imgW="3670300" imgH="1701800" progId="Equation.DSMT4">
                  <p:embed/>
                  <p:pic>
                    <p:nvPicPr>
                      <p:cNvPr id="0" name="Picture 2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6822" y="4392507"/>
                        <a:ext cx="2350214" cy="112679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1659770" y="4784429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47F6EA-9E63-17D3-212C-7A367DCF314F}"/>
              </a:ext>
            </a:extLst>
          </p:cNvPr>
          <p:cNvGrpSpPr/>
          <p:nvPr/>
        </p:nvGrpSpPr>
        <p:grpSpPr>
          <a:xfrm>
            <a:off x="7057554" y="987121"/>
            <a:ext cx="3968750" cy="2582482"/>
            <a:chOff x="7274559" y="889107"/>
            <a:chExt cx="3968750" cy="2582482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FD2C226-A8A1-C225-1F70-833546F554CA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A028DAF-FEF5-5084-9E18-3E0A6FF984AF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FC57182-94D5-CE7D-2CF6-C29E03EE4845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9367FC-B4D0-DC9C-7626-F7D55CB2B0D4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AutoShape 6">
              <a:extLst>
                <a:ext uri="{FF2B5EF4-FFF2-40B4-BE49-F238E27FC236}">
                  <a16:creationId xmlns:a16="http://schemas.microsoft.com/office/drawing/2014/main" id="{69454FEF-A776-EC39-1B31-8FCB060CC0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E71FB2B0-6A4F-58E5-DEF9-EA68AD23E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54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7844CC78-F078-0728-FAA3-E7376303A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id="{1AF33468-FAEA-9312-5647-027F74E5C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2DB601E3-5A7B-DAB5-43A6-5ACF9D2DA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D6ADF17E-5A24-EA20-2947-49D0C95FC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F42F4A39-5B0B-9C30-66F7-03B6E3D74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9AADFA54-C878-C5B4-1E9F-8F817FD43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0">
              <a:extLst>
                <a:ext uri="{FF2B5EF4-FFF2-40B4-BE49-F238E27FC236}">
                  <a16:creationId xmlns:a16="http://schemas.microsoft.com/office/drawing/2014/main" id="{BF515A94-77CF-A899-4923-296D37648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id="{25114A46-BD5B-42DA-111E-45E34E7D6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8">
              <a:extLst>
                <a:ext uri="{FF2B5EF4-FFF2-40B4-BE49-F238E27FC236}">
                  <a16:creationId xmlns:a16="http://schemas.microsoft.com/office/drawing/2014/main" id="{391B6B41-CE64-2538-2833-FD32CF7415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E1D31BB-E744-CDD5-CE71-615CE44A0F8D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C4E2FC0-AF9F-FA04-F290-B0CAF0757BAC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9" name="Object 1">
              <a:extLst>
                <a:ext uri="{FF2B5EF4-FFF2-40B4-BE49-F238E27FC236}">
                  <a16:creationId xmlns:a16="http://schemas.microsoft.com/office/drawing/2014/main" id="{C3B32030-B37D-0061-20C3-9D3FBDB9161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4594243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417" imgH="203112" progId="Equation.DSMT4">
                    <p:embed/>
                  </p:oleObj>
                </mc:Choice>
                <mc:Fallback>
                  <p:oleObj name="Equation" r:id="rId9" imgW="190417" imgH="203112" progId="Equation.DSMT4">
                    <p:embed/>
                    <p:pic>
                      <p:nvPicPr>
                        <p:cNvPr id="28" name="Object 1">
                          <a:extLst>
                            <a:ext uri="{FF2B5EF4-FFF2-40B4-BE49-F238E27FC236}">
                              <a16:creationId xmlns:a16="http://schemas.microsoft.com/office/drawing/2014/main" id="{F3D7175E-AB29-F7D2-B4F0-BB35E3E0B53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2">
              <a:extLst>
                <a:ext uri="{FF2B5EF4-FFF2-40B4-BE49-F238E27FC236}">
                  <a16:creationId xmlns:a16="http://schemas.microsoft.com/office/drawing/2014/main" id="{58F5EE61-0007-3BA7-97CB-05655AB8AC5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2575544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15619" imgH="266353" progId="Equation.DSMT4">
                    <p:embed/>
                  </p:oleObj>
                </mc:Choice>
                <mc:Fallback>
                  <p:oleObj name="Equation" r:id="rId11" imgW="215619" imgH="266353" progId="Equation.DSMT4">
                    <p:embed/>
                    <p:pic>
                      <p:nvPicPr>
                        <p:cNvPr id="29" name="Object 2">
                          <a:extLst>
                            <a:ext uri="{FF2B5EF4-FFF2-40B4-BE49-F238E27FC236}">
                              <a16:creationId xmlns:a16="http://schemas.microsoft.com/office/drawing/2014/main" id="{EB72495E-B4A9-4550-D07B-067A8B750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3">
              <a:extLst>
                <a:ext uri="{FF2B5EF4-FFF2-40B4-BE49-F238E27FC236}">
                  <a16:creationId xmlns:a16="http://schemas.microsoft.com/office/drawing/2014/main" id="{48F2CFEC-ABCD-9B01-AD93-B2EF2CC31F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1484993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90417" imgH="190417" progId="Equation.DSMT4">
                    <p:embed/>
                  </p:oleObj>
                </mc:Choice>
                <mc:Fallback>
                  <p:oleObj name="Equation" r:id="rId13" imgW="190417" imgH="190417" progId="Equation.DSMT4">
                    <p:embed/>
                    <p:pic>
                      <p:nvPicPr>
                        <p:cNvPr id="30" name="Object 3">
                          <a:extLst>
                            <a:ext uri="{FF2B5EF4-FFF2-40B4-BE49-F238E27FC236}">
                              <a16:creationId xmlns:a16="http://schemas.microsoft.com/office/drawing/2014/main" id="{ED3065A5-7099-58DE-BCE7-396ABFB79C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4">
              <a:extLst>
                <a:ext uri="{FF2B5EF4-FFF2-40B4-BE49-F238E27FC236}">
                  <a16:creationId xmlns:a16="http://schemas.microsoft.com/office/drawing/2014/main" id="{069D32E3-CBBD-43D2-AD12-523DAF0367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3948991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024" imgH="203024" progId="Equation.DSMT4">
                    <p:embed/>
                  </p:oleObj>
                </mc:Choice>
                <mc:Fallback>
                  <p:oleObj name="Equation" r:id="rId15" imgW="203024" imgH="203024" progId="Equation.DSMT4">
                    <p:embed/>
                    <p:pic>
                      <p:nvPicPr>
                        <p:cNvPr id="31" name="Object 4">
                          <a:extLst>
                            <a:ext uri="{FF2B5EF4-FFF2-40B4-BE49-F238E27FC236}">
                              <a16:creationId xmlns:a16="http://schemas.microsoft.com/office/drawing/2014/main" id="{E4E50117-6F89-2D68-0C87-50390A4089D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">
              <a:extLst>
                <a:ext uri="{FF2B5EF4-FFF2-40B4-BE49-F238E27FC236}">
                  <a16:creationId xmlns:a16="http://schemas.microsoft.com/office/drawing/2014/main" id="{EC5A2A53-3FAA-CC7C-B3AE-64CF508EFBE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196221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90500" imgH="279400" progId="Equation.DSMT4">
                    <p:embed/>
                  </p:oleObj>
                </mc:Choice>
                <mc:Fallback>
                  <p:oleObj name="Equation" r:id="rId17" imgW="190500" imgH="279400" progId="Equation.DSMT4">
                    <p:embed/>
                    <p:pic>
                      <p:nvPicPr>
                        <p:cNvPr id="32" name="Object 5">
                          <a:extLst>
                            <a:ext uri="{FF2B5EF4-FFF2-40B4-BE49-F238E27FC236}">
                              <a16:creationId xmlns:a16="http://schemas.microsoft.com/office/drawing/2014/main" id="{1D819C14-77DC-BB92-4484-049F1EE9BA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6">
              <a:extLst>
                <a:ext uri="{FF2B5EF4-FFF2-40B4-BE49-F238E27FC236}">
                  <a16:creationId xmlns:a16="http://schemas.microsoft.com/office/drawing/2014/main" id="{0A6611FB-6CAB-DC5A-079D-F9BBAB4D189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5161481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304668" imgH="380835" progId="Equation.DSMT4">
                    <p:embed/>
                  </p:oleObj>
                </mc:Choice>
                <mc:Fallback>
                  <p:oleObj name="Equation" r:id="rId19" imgW="304668" imgH="380835" progId="Equation.DSMT4">
                    <p:embed/>
                    <p:pic>
                      <p:nvPicPr>
                        <p:cNvPr id="33" name="Object 6">
                          <a:extLst>
                            <a:ext uri="{FF2B5EF4-FFF2-40B4-BE49-F238E27FC236}">
                              <a16:creationId xmlns:a16="http://schemas.microsoft.com/office/drawing/2014/main" id="{329A0C98-2718-E0C2-F29E-724D93F7D37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94FD47-9DBE-038B-F807-749370EDC3F4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56" name="Object 55">
              <a:extLst>
                <a:ext uri="{FF2B5EF4-FFF2-40B4-BE49-F238E27FC236}">
                  <a16:creationId xmlns:a16="http://schemas.microsoft.com/office/drawing/2014/main" id="{FFFF0355-C646-AB27-0B87-46E22AF7B67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4955646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66400" imgH="380880" progId="Equation.DSMT4">
                    <p:embed/>
                  </p:oleObj>
                </mc:Choice>
                <mc:Fallback>
                  <p:oleObj name="Equation" r:id="rId21" imgW="266400" imgH="380880" progId="Equation.DSMT4">
                    <p:embed/>
                    <p:pic>
                      <p:nvPicPr>
                        <p:cNvPr id="35" name="Object 34">
                          <a:extLst>
                            <a:ext uri="{FF2B5EF4-FFF2-40B4-BE49-F238E27FC236}">
                              <a16:creationId xmlns:a16="http://schemas.microsoft.com/office/drawing/2014/main" id="{EFA414FE-C8FF-2F0B-FAC0-7E4CF5F21BA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E289913-3FB1-D27E-EF94-F09273B40D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753538"/>
              </p:ext>
            </p:extLst>
          </p:nvPr>
        </p:nvGraphicFramePr>
        <p:xfrm>
          <a:off x="2560686" y="1189749"/>
          <a:ext cx="1428608" cy="415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09074" imgH="381066" progId="Equation.DSMT4">
                  <p:embed/>
                </p:oleObj>
              </mc:Choice>
              <mc:Fallback>
                <p:oleObj name="Equation" r:id="rId23" imgW="1309074" imgH="38106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560686" y="1189749"/>
                        <a:ext cx="1428608" cy="415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6241" y="924065"/>
            <a:ext cx="2592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Top and bottom walls</a:t>
            </a: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155838"/>
              </p:ext>
            </p:extLst>
          </p:nvPr>
        </p:nvGraphicFramePr>
        <p:xfrm>
          <a:off x="1909162" y="1474446"/>
          <a:ext cx="2451100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41600" imgH="1218960" progId="Equation.DSMT4">
                  <p:embed/>
                </p:oleObj>
              </mc:Choice>
              <mc:Fallback>
                <p:oleObj name="Equation" r:id="rId2" imgW="3441600" imgH="1218960" progId="Equation.DSMT4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162" y="1474446"/>
                        <a:ext cx="2451100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90095" y="3062059"/>
            <a:ext cx="49522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(The fields of this mode are independent of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y.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3175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979892"/>
              </p:ext>
            </p:extLst>
          </p:nvPr>
        </p:nvGraphicFramePr>
        <p:xfrm>
          <a:off x="2576078" y="2457743"/>
          <a:ext cx="1013819" cy="32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419100" progId="Equation.DSMT4">
                  <p:embed/>
                </p:oleObj>
              </mc:Choice>
              <mc:Fallback>
                <p:oleObj name="Equation" r:id="rId4" imgW="1371600" imgH="419100" progId="Equation.DSMT4">
                  <p:embed/>
                  <p:pic>
                    <p:nvPicPr>
                      <p:cNvPr id="0" name="Picture 3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078" y="2457743"/>
                        <a:ext cx="1013819" cy="3264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14921"/>
              </p:ext>
            </p:extLst>
          </p:nvPr>
        </p:nvGraphicFramePr>
        <p:xfrm>
          <a:off x="8358544" y="4238529"/>
          <a:ext cx="2303518" cy="1104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70300" imgH="1701800" progId="Equation.DSMT4">
                  <p:embed/>
                </p:oleObj>
              </mc:Choice>
              <mc:Fallback>
                <p:oleObj name="Equation" r:id="rId6" imgW="3670300" imgH="1701800" progId="Equation.DSMT4">
                  <p:embed/>
                  <p:pic>
                    <p:nvPicPr>
                      <p:cNvPr id="0" name="Picture 3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8544" y="4238529"/>
                        <a:ext cx="2303518" cy="1104404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422540"/>
              </p:ext>
            </p:extLst>
          </p:nvPr>
        </p:nvGraphicFramePr>
        <p:xfrm>
          <a:off x="2698920" y="4604870"/>
          <a:ext cx="2623070" cy="1207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860800" imgH="1701800" progId="Equation.DSMT4">
                  <p:embed/>
                </p:oleObj>
              </mc:Choice>
              <mc:Fallback>
                <p:oleObj name="Equation" r:id="rId8" imgW="3860800" imgH="1701800" progId="Equation.DSMT4">
                  <p:embed/>
                  <p:pic>
                    <p:nvPicPr>
                      <p:cNvPr id="0" name="Picture 3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920" y="4604870"/>
                        <a:ext cx="2623070" cy="1207139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7" name="AutoShape 6"/>
          <p:cNvSpPr>
            <a:spLocks noChangeAspect="1" noChangeArrowheads="1" noTextEdit="1"/>
          </p:cNvSpPr>
          <p:nvPr/>
        </p:nvSpPr>
        <p:spPr bwMode="auto">
          <a:xfrm>
            <a:off x="6473023" y="536304"/>
            <a:ext cx="3968750" cy="258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858667" y="3932162"/>
            <a:ext cx="2093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7ED0A8-EAE2-E2C3-4A2D-DFAD4BFDF04F}"/>
              </a:ext>
            </a:extLst>
          </p:cNvPr>
          <p:cNvSpPr/>
          <p:nvPr/>
        </p:nvSpPr>
        <p:spPr>
          <a:xfrm>
            <a:off x="1407800" y="0"/>
            <a:ext cx="918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B58381-E580-E0BD-4131-EF778765FD62}"/>
              </a:ext>
            </a:extLst>
          </p:cNvPr>
          <p:cNvGrpSpPr/>
          <p:nvPr/>
        </p:nvGrpSpPr>
        <p:grpSpPr>
          <a:xfrm>
            <a:off x="7057554" y="987121"/>
            <a:ext cx="3968750" cy="2582482"/>
            <a:chOff x="7274559" y="889107"/>
            <a:chExt cx="3968750" cy="2582482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9AC37F7-83C2-5589-F71A-69ECE36AF99E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CC7EC1E-0776-1163-6802-DA3736113FB5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F4DB764-07CC-3607-951E-A4C75058E859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D1D0BCE-DBC9-5687-0AEE-DE9FAEDF32B8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AutoShape 6">
              <a:extLst>
                <a:ext uri="{FF2B5EF4-FFF2-40B4-BE49-F238E27FC236}">
                  <a16:creationId xmlns:a16="http://schemas.microsoft.com/office/drawing/2014/main" id="{5E5498B0-803C-2318-FCAD-9A27383046E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91E5F1D9-27E2-7D42-D317-CD48B7177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54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52590C06-1068-20AC-8983-7F3C8B1FE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AB061561-DE35-EC3F-7BCF-DC803378B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81E8D5D7-7FD4-293F-F051-B1F62DB40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52E2B566-8154-DA13-E699-193868187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id="{9FBDDF4B-3B21-F491-F742-53F29FF36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id="{C0A70EFD-D24C-244C-F58E-4C81DE199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30">
              <a:extLst>
                <a:ext uri="{FF2B5EF4-FFF2-40B4-BE49-F238E27FC236}">
                  <a16:creationId xmlns:a16="http://schemas.microsoft.com/office/drawing/2014/main" id="{F717E019-AE07-0BF6-C027-439C415DB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31">
              <a:extLst>
                <a:ext uri="{FF2B5EF4-FFF2-40B4-BE49-F238E27FC236}">
                  <a16:creationId xmlns:a16="http://schemas.microsoft.com/office/drawing/2014/main" id="{1DB145AD-612C-E892-2B3C-C146EA891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8">
              <a:extLst>
                <a:ext uri="{FF2B5EF4-FFF2-40B4-BE49-F238E27FC236}">
                  <a16:creationId xmlns:a16="http://schemas.microsoft.com/office/drawing/2014/main" id="{6B4127C1-A06C-8AAC-330A-D9CA2B750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B9D57AB-3ED0-CE3F-5385-F59F9116742B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942B002-F4E7-BC50-456A-79DC55D7DC2D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2" name="Object 1">
              <a:extLst>
                <a:ext uri="{FF2B5EF4-FFF2-40B4-BE49-F238E27FC236}">
                  <a16:creationId xmlns:a16="http://schemas.microsoft.com/office/drawing/2014/main" id="{8F4F853A-F570-49F7-1C5C-A882194703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7848034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90417" imgH="203112" progId="Equation.DSMT4">
                    <p:embed/>
                  </p:oleObj>
                </mc:Choice>
                <mc:Fallback>
                  <p:oleObj name="Equation" r:id="rId10" imgW="190417" imgH="203112" progId="Equation.DSMT4">
                    <p:embed/>
                    <p:pic>
                      <p:nvPicPr>
                        <p:cNvPr id="49" name="Object 1">
                          <a:extLst>
                            <a:ext uri="{FF2B5EF4-FFF2-40B4-BE49-F238E27FC236}">
                              <a16:creationId xmlns:a16="http://schemas.microsoft.com/office/drawing/2014/main" id="{C3B32030-B37D-0061-20C3-9D3FBDB9161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2">
              <a:extLst>
                <a:ext uri="{FF2B5EF4-FFF2-40B4-BE49-F238E27FC236}">
                  <a16:creationId xmlns:a16="http://schemas.microsoft.com/office/drawing/2014/main" id="{D39B5099-3939-F3D6-C83C-1AB76EC7DE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7075939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19" imgH="266353" progId="Equation.DSMT4">
                    <p:embed/>
                  </p:oleObj>
                </mc:Choice>
                <mc:Fallback>
                  <p:oleObj name="Equation" r:id="rId12" imgW="215619" imgH="266353" progId="Equation.DSMT4">
                    <p:embed/>
                    <p:pic>
                      <p:nvPicPr>
                        <p:cNvPr id="50" name="Object 2">
                          <a:extLst>
                            <a:ext uri="{FF2B5EF4-FFF2-40B4-BE49-F238E27FC236}">
                              <a16:creationId xmlns:a16="http://schemas.microsoft.com/office/drawing/2014/main" id="{58F5EE61-0007-3BA7-97CB-05655AB8A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3">
              <a:extLst>
                <a:ext uri="{FF2B5EF4-FFF2-40B4-BE49-F238E27FC236}">
                  <a16:creationId xmlns:a16="http://schemas.microsoft.com/office/drawing/2014/main" id="{680B5E66-4879-94E8-CBDA-4E13CB412E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2689358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90417" imgH="190417" progId="Equation.DSMT4">
                    <p:embed/>
                  </p:oleObj>
                </mc:Choice>
                <mc:Fallback>
                  <p:oleObj name="Equation" r:id="rId14" imgW="190417" imgH="190417" progId="Equation.DSMT4">
                    <p:embed/>
                    <p:pic>
                      <p:nvPicPr>
                        <p:cNvPr id="51" name="Object 3">
                          <a:extLst>
                            <a:ext uri="{FF2B5EF4-FFF2-40B4-BE49-F238E27FC236}">
                              <a16:creationId xmlns:a16="http://schemas.microsoft.com/office/drawing/2014/main" id="{48F2CFEC-ABCD-9B01-AD93-B2EF2CC31F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4">
              <a:extLst>
                <a:ext uri="{FF2B5EF4-FFF2-40B4-BE49-F238E27FC236}">
                  <a16:creationId xmlns:a16="http://schemas.microsoft.com/office/drawing/2014/main" id="{FF6E45D2-40BF-9A66-523B-B55960FA5E7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8045277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24" imgH="203024" progId="Equation.DSMT4">
                    <p:embed/>
                  </p:oleObj>
                </mc:Choice>
                <mc:Fallback>
                  <p:oleObj name="Equation" r:id="rId16" imgW="203024" imgH="203024" progId="Equation.DSMT4">
                    <p:embed/>
                    <p:pic>
                      <p:nvPicPr>
                        <p:cNvPr id="52" name="Object 4">
                          <a:extLst>
                            <a:ext uri="{FF2B5EF4-FFF2-40B4-BE49-F238E27FC236}">
                              <a16:creationId xmlns:a16="http://schemas.microsoft.com/office/drawing/2014/main" id="{069D32E3-CBBD-43D2-AD12-523DAF036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5">
              <a:extLst>
                <a:ext uri="{FF2B5EF4-FFF2-40B4-BE49-F238E27FC236}">
                  <a16:creationId xmlns:a16="http://schemas.microsoft.com/office/drawing/2014/main" id="{7DD6E2A4-C987-ECDC-8367-02214DBB23F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6426686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500" imgH="279400" progId="Equation.DSMT4">
                    <p:embed/>
                  </p:oleObj>
                </mc:Choice>
                <mc:Fallback>
                  <p:oleObj name="Equation" r:id="rId18" imgW="190500" imgH="279400" progId="Equation.DSMT4">
                    <p:embed/>
                    <p:pic>
                      <p:nvPicPr>
                        <p:cNvPr id="53" name="Object 5">
                          <a:extLst>
                            <a:ext uri="{FF2B5EF4-FFF2-40B4-BE49-F238E27FC236}">
                              <a16:creationId xmlns:a16="http://schemas.microsoft.com/office/drawing/2014/main" id="{EC5A2A53-3FAA-CC7C-B3AE-64CF508EFB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6">
              <a:extLst>
                <a:ext uri="{FF2B5EF4-FFF2-40B4-BE49-F238E27FC236}">
                  <a16:creationId xmlns:a16="http://schemas.microsoft.com/office/drawing/2014/main" id="{255C1789-55E7-C384-245F-5BD168D5285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1562525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04668" imgH="380835" progId="Equation.DSMT4">
                    <p:embed/>
                  </p:oleObj>
                </mc:Choice>
                <mc:Fallback>
                  <p:oleObj name="Equation" r:id="rId20" imgW="304668" imgH="380835" progId="Equation.DSMT4">
                    <p:embed/>
                    <p:pic>
                      <p:nvPicPr>
                        <p:cNvPr id="54" name="Object 6">
                          <a:extLst>
                            <a:ext uri="{FF2B5EF4-FFF2-40B4-BE49-F238E27FC236}">
                              <a16:creationId xmlns:a16="http://schemas.microsoft.com/office/drawing/2014/main" id="{0A6611FB-6CAB-DC5A-079D-F9BBAB4D18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D28F63E-E6EB-A281-4343-D2516DE68884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59" name="Object 58">
              <a:extLst>
                <a:ext uri="{FF2B5EF4-FFF2-40B4-BE49-F238E27FC236}">
                  <a16:creationId xmlns:a16="http://schemas.microsoft.com/office/drawing/2014/main" id="{353748B4-6747-0770-E3B1-F9EC6183F91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8740442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66400" imgH="380880" progId="Equation.DSMT4">
                    <p:embed/>
                  </p:oleObj>
                </mc:Choice>
                <mc:Fallback>
                  <p:oleObj name="Equation" r:id="rId22" imgW="266400" imgH="380880" progId="Equation.DSMT4">
                    <p:embed/>
                    <p:pic>
                      <p:nvPicPr>
                        <p:cNvPr id="56" name="Object 55">
                          <a:extLst>
                            <a:ext uri="{FF2B5EF4-FFF2-40B4-BE49-F238E27FC236}">
                              <a16:creationId xmlns:a16="http://schemas.microsoft.com/office/drawing/2014/main" id="{FFFF0355-C646-AB27-0B87-46E22AF7B6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331978"/>
              </p:ext>
            </p:extLst>
          </p:nvPr>
        </p:nvGraphicFramePr>
        <p:xfrm>
          <a:off x="575481" y="1961860"/>
          <a:ext cx="6519863" cy="392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26500" imgH="5308600" progId="Equation.DSMT4">
                  <p:embed/>
                </p:oleObj>
              </mc:Choice>
              <mc:Fallback>
                <p:oleObj name="Equation" r:id="rId2" imgW="8826500" imgH="5308600" progId="Equation.DSMT4">
                  <p:embed/>
                  <p:pic>
                    <p:nvPicPr>
                      <p:cNvPr id="0" name="Picture 2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481" y="1961860"/>
                        <a:ext cx="6519863" cy="3929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7" name="AutoShape 6"/>
          <p:cNvSpPr>
            <a:spLocks noChangeAspect="1" noChangeArrowheads="1" noTextEdit="1"/>
          </p:cNvSpPr>
          <p:nvPr/>
        </p:nvSpPr>
        <p:spPr bwMode="auto">
          <a:xfrm>
            <a:off x="6473023" y="536304"/>
            <a:ext cx="3968750" cy="258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440151" y="1202136"/>
            <a:ext cx="1831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then have: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28C397-28AF-D674-469E-4F5AEC899E8F}"/>
              </a:ext>
            </a:extLst>
          </p:cNvPr>
          <p:cNvSpPr/>
          <p:nvPr/>
        </p:nvSpPr>
        <p:spPr>
          <a:xfrm>
            <a:off x="1407800" y="0"/>
            <a:ext cx="918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92B666-FBC7-FF49-83AF-ABF0CEB2461E}"/>
              </a:ext>
            </a:extLst>
          </p:cNvPr>
          <p:cNvGrpSpPr/>
          <p:nvPr/>
        </p:nvGrpSpPr>
        <p:grpSpPr>
          <a:xfrm>
            <a:off x="7362825" y="932108"/>
            <a:ext cx="3968750" cy="2582482"/>
            <a:chOff x="7274559" y="889107"/>
            <a:chExt cx="3968750" cy="258248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86817D6-0568-195E-8467-2463A4C89DA2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4B410E8-6289-DED4-90BE-F1A6FC3195C0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E46BD60-1730-1198-3FFB-CEE32EC910AD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21BDC22-3924-3C1B-41C0-367DD11E2F40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AutoShape 6">
              <a:extLst>
                <a:ext uri="{FF2B5EF4-FFF2-40B4-BE49-F238E27FC236}">
                  <a16:creationId xmlns:a16="http://schemas.microsoft.com/office/drawing/2014/main" id="{EF9966F9-4CCA-7646-657E-600CD120B62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EAE7F7FE-94FA-1D99-206C-439A93861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54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789706C0-1277-A014-C094-49A2468FB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46AD41AF-DDD4-5BED-79BD-04EB0E9F2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A818060A-A9FC-E873-DA89-29A5B1AB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6B078F82-B028-6CEE-671A-02DE293A5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28">
              <a:extLst>
                <a:ext uri="{FF2B5EF4-FFF2-40B4-BE49-F238E27FC236}">
                  <a16:creationId xmlns:a16="http://schemas.microsoft.com/office/drawing/2014/main" id="{517FC5A9-FDF4-825C-11E8-51765A6A5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29">
              <a:extLst>
                <a:ext uri="{FF2B5EF4-FFF2-40B4-BE49-F238E27FC236}">
                  <a16:creationId xmlns:a16="http://schemas.microsoft.com/office/drawing/2014/main" id="{89B4AD20-CC04-C3C0-9B28-DEBD515A0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0">
              <a:extLst>
                <a:ext uri="{FF2B5EF4-FFF2-40B4-BE49-F238E27FC236}">
                  <a16:creationId xmlns:a16="http://schemas.microsoft.com/office/drawing/2014/main" id="{C2451597-C07E-994A-EA5B-B3EC20126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31">
              <a:extLst>
                <a:ext uri="{FF2B5EF4-FFF2-40B4-BE49-F238E27FC236}">
                  <a16:creationId xmlns:a16="http://schemas.microsoft.com/office/drawing/2014/main" id="{4E48008B-F6D1-8C8E-9815-81ED024AD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8">
              <a:extLst>
                <a:ext uri="{FF2B5EF4-FFF2-40B4-BE49-F238E27FC236}">
                  <a16:creationId xmlns:a16="http://schemas.microsoft.com/office/drawing/2014/main" id="{CEC41634-6977-EF42-3381-A22F0D5A7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3234AB-5A9F-E0CE-0F70-E16CBB5F9629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2CFB41F-0E85-A028-01EC-70F3AEA07D83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0" name="Object 1">
              <a:extLst>
                <a:ext uri="{FF2B5EF4-FFF2-40B4-BE49-F238E27FC236}">
                  <a16:creationId xmlns:a16="http://schemas.microsoft.com/office/drawing/2014/main" id="{33B2BC7C-41D9-F103-F068-F392DCA2512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7848034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90417" imgH="203112" progId="Equation.DSMT4">
                    <p:embed/>
                  </p:oleObj>
                </mc:Choice>
                <mc:Fallback>
                  <p:oleObj name="Equation" r:id="rId4" imgW="190417" imgH="203112" progId="Equation.DSMT4">
                    <p:embed/>
                    <p:pic>
                      <p:nvPicPr>
                        <p:cNvPr id="49" name="Object 1">
                          <a:extLst>
                            <a:ext uri="{FF2B5EF4-FFF2-40B4-BE49-F238E27FC236}">
                              <a16:creationId xmlns:a16="http://schemas.microsoft.com/office/drawing/2014/main" id="{C3B32030-B37D-0061-20C3-9D3FBDB9161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2">
              <a:extLst>
                <a:ext uri="{FF2B5EF4-FFF2-40B4-BE49-F238E27FC236}">
                  <a16:creationId xmlns:a16="http://schemas.microsoft.com/office/drawing/2014/main" id="{0C4E8C89-E109-05FF-610F-D22753938B8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7075939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15619" imgH="266353" progId="Equation.DSMT4">
                    <p:embed/>
                  </p:oleObj>
                </mc:Choice>
                <mc:Fallback>
                  <p:oleObj name="Equation" r:id="rId6" imgW="215619" imgH="266353" progId="Equation.DSMT4">
                    <p:embed/>
                    <p:pic>
                      <p:nvPicPr>
                        <p:cNvPr id="50" name="Object 2">
                          <a:extLst>
                            <a:ext uri="{FF2B5EF4-FFF2-40B4-BE49-F238E27FC236}">
                              <a16:creationId xmlns:a16="http://schemas.microsoft.com/office/drawing/2014/main" id="{58F5EE61-0007-3BA7-97CB-05655AB8A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3">
              <a:extLst>
                <a:ext uri="{FF2B5EF4-FFF2-40B4-BE49-F238E27FC236}">
                  <a16:creationId xmlns:a16="http://schemas.microsoft.com/office/drawing/2014/main" id="{C121C2C5-B665-0342-6CDF-E31618D94FB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2689358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417" imgH="190417" progId="Equation.DSMT4">
                    <p:embed/>
                  </p:oleObj>
                </mc:Choice>
                <mc:Fallback>
                  <p:oleObj name="Equation" r:id="rId8" imgW="190417" imgH="190417" progId="Equation.DSMT4">
                    <p:embed/>
                    <p:pic>
                      <p:nvPicPr>
                        <p:cNvPr id="51" name="Object 3">
                          <a:extLst>
                            <a:ext uri="{FF2B5EF4-FFF2-40B4-BE49-F238E27FC236}">
                              <a16:creationId xmlns:a16="http://schemas.microsoft.com/office/drawing/2014/main" id="{48F2CFEC-ABCD-9B01-AD93-B2EF2CC31F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4">
              <a:extLst>
                <a:ext uri="{FF2B5EF4-FFF2-40B4-BE49-F238E27FC236}">
                  <a16:creationId xmlns:a16="http://schemas.microsoft.com/office/drawing/2014/main" id="{85374380-7E68-129A-FCAF-4D3F24E5ED2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8045277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03024" imgH="203024" progId="Equation.DSMT4">
                    <p:embed/>
                  </p:oleObj>
                </mc:Choice>
                <mc:Fallback>
                  <p:oleObj name="Equation" r:id="rId10" imgW="203024" imgH="203024" progId="Equation.DSMT4">
                    <p:embed/>
                    <p:pic>
                      <p:nvPicPr>
                        <p:cNvPr id="52" name="Object 4">
                          <a:extLst>
                            <a:ext uri="{FF2B5EF4-FFF2-40B4-BE49-F238E27FC236}">
                              <a16:creationId xmlns:a16="http://schemas.microsoft.com/office/drawing/2014/main" id="{069D32E3-CBBD-43D2-AD12-523DAF036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5">
              <a:extLst>
                <a:ext uri="{FF2B5EF4-FFF2-40B4-BE49-F238E27FC236}">
                  <a16:creationId xmlns:a16="http://schemas.microsoft.com/office/drawing/2014/main" id="{873E89B3-7367-5514-201E-07F9D1998B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6426686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90500" imgH="279400" progId="Equation.DSMT4">
                    <p:embed/>
                  </p:oleObj>
                </mc:Choice>
                <mc:Fallback>
                  <p:oleObj name="Equation" r:id="rId12" imgW="190500" imgH="279400" progId="Equation.DSMT4">
                    <p:embed/>
                    <p:pic>
                      <p:nvPicPr>
                        <p:cNvPr id="53" name="Object 5">
                          <a:extLst>
                            <a:ext uri="{FF2B5EF4-FFF2-40B4-BE49-F238E27FC236}">
                              <a16:creationId xmlns:a16="http://schemas.microsoft.com/office/drawing/2014/main" id="{EC5A2A53-3FAA-CC7C-B3AE-64CF508EFB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">
              <a:extLst>
                <a:ext uri="{FF2B5EF4-FFF2-40B4-BE49-F238E27FC236}">
                  <a16:creationId xmlns:a16="http://schemas.microsoft.com/office/drawing/2014/main" id="{3FDE49F5-E748-DF0D-7E33-C8362287395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1562525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04668" imgH="380835" progId="Equation.DSMT4">
                    <p:embed/>
                  </p:oleObj>
                </mc:Choice>
                <mc:Fallback>
                  <p:oleObj name="Equation" r:id="rId14" imgW="304668" imgH="380835" progId="Equation.DSMT4">
                    <p:embed/>
                    <p:pic>
                      <p:nvPicPr>
                        <p:cNvPr id="54" name="Object 6">
                          <a:extLst>
                            <a:ext uri="{FF2B5EF4-FFF2-40B4-BE49-F238E27FC236}">
                              <a16:creationId xmlns:a16="http://schemas.microsoft.com/office/drawing/2014/main" id="{0A6611FB-6CAB-DC5A-079D-F9BBAB4D18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791764F-CF59-5A98-4B3D-782C320981BA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57" name="Object 56">
              <a:extLst>
                <a:ext uri="{FF2B5EF4-FFF2-40B4-BE49-F238E27FC236}">
                  <a16:creationId xmlns:a16="http://schemas.microsoft.com/office/drawing/2014/main" id="{A6D8CA59-A725-A846-E6D0-D2F40BCCB1F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8740442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66400" imgH="380880" progId="Equation.DSMT4">
                    <p:embed/>
                  </p:oleObj>
                </mc:Choice>
                <mc:Fallback>
                  <p:oleObj name="Equation" r:id="rId16" imgW="266400" imgH="380880" progId="Equation.DSMT4">
                    <p:embed/>
                    <p:pic>
                      <p:nvPicPr>
                        <p:cNvPr id="56" name="Object 55">
                          <a:extLst>
                            <a:ext uri="{FF2B5EF4-FFF2-40B4-BE49-F238E27FC236}">
                              <a16:creationId xmlns:a16="http://schemas.microsoft.com/office/drawing/2014/main" id="{FFFF0355-C646-AB27-0B87-46E22AF7B6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3EAF034-21D5-B737-DF3C-15CAD23A77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726208"/>
              </p:ext>
            </p:extLst>
          </p:nvPr>
        </p:nvGraphicFramePr>
        <p:xfrm>
          <a:off x="8692654" y="4340034"/>
          <a:ext cx="1870714" cy="703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245000" imgH="844329" progId="Equation.DSMT4">
                  <p:embed/>
                </p:oleObj>
              </mc:Choice>
              <mc:Fallback>
                <p:oleObj name="Equation" r:id="rId18" imgW="2245000" imgH="84432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692654" y="4340034"/>
                        <a:ext cx="1870714" cy="703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040845"/>
              </p:ext>
            </p:extLst>
          </p:nvPr>
        </p:nvGraphicFramePr>
        <p:xfrm>
          <a:off x="1224864" y="2424543"/>
          <a:ext cx="2784475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1900" imgH="889000" progId="Equation.DSMT4">
                  <p:embed/>
                </p:oleObj>
              </mc:Choice>
              <mc:Fallback>
                <p:oleObj name="Equation" r:id="rId2" imgW="3771900" imgH="889000" progId="Equation.DSMT4">
                  <p:embed/>
                  <p:pic>
                    <p:nvPicPr>
                      <p:cNvPr id="0" name="Picture 4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864" y="2424543"/>
                        <a:ext cx="2784475" cy="6572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4679950" y="5465764"/>
          <a:ext cx="52959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73600" imgH="838200" progId="Equation.DSMT4">
                  <p:embed/>
                </p:oleObj>
              </mc:Choice>
              <mc:Fallback>
                <p:oleObj name="Equation" r:id="rId4" imgW="4673600" imgH="838200" progId="Equation.DSMT4">
                  <p:embed/>
                  <p:pic>
                    <p:nvPicPr>
                      <p:cNvPr id="0" name="Picture 4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5465764"/>
                        <a:ext cx="5295900" cy="9937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149012"/>
              </p:ext>
            </p:extLst>
          </p:nvPr>
        </p:nvGraphicFramePr>
        <p:xfrm>
          <a:off x="1248677" y="3527855"/>
          <a:ext cx="1836737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74900" imgH="863600" progId="Equation.DSMT4">
                  <p:embed/>
                </p:oleObj>
              </mc:Choice>
              <mc:Fallback>
                <p:oleObj name="Equation" r:id="rId6" imgW="2374900" imgH="863600" progId="Equation.DSMT4">
                  <p:embed/>
                  <p:pic>
                    <p:nvPicPr>
                      <p:cNvPr id="0" name="Picture 4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8677" y="3527855"/>
                        <a:ext cx="1836737" cy="6905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914997"/>
              </p:ext>
            </p:extLst>
          </p:nvPr>
        </p:nvGraphicFramePr>
        <p:xfrm>
          <a:off x="1328052" y="4929617"/>
          <a:ext cx="1049337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95400" imgH="800100" progId="Equation.DSMT4">
                  <p:embed/>
                </p:oleObj>
              </mc:Choice>
              <mc:Fallback>
                <p:oleObj name="Equation" r:id="rId8" imgW="1295400" imgH="800100" progId="Equation.DSMT4">
                  <p:embed/>
                  <p:pic>
                    <p:nvPicPr>
                      <p:cNvPr id="0" name="Picture 4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8052" y="4929617"/>
                        <a:ext cx="1049337" cy="6778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938909" y="4088378"/>
            <a:ext cx="1819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Simplify, using</a:t>
            </a:r>
          </a:p>
        </p:txBody>
      </p:sp>
      <p:graphicFrame>
        <p:nvGraphicFramePr>
          <p:cNvPr id="594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08657"/>
              </p:ext>
            </p:extLst>
          </p:nvPr>
        </p:nvGraphicFramePr>
        <p:xfrm>
          <a:off x="6863234" y="4172207"/>
          <a:ext cx="10287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11300" imgH="419100" progId="Equation.DSMT4">
                  <p:embed/>
                </p:oleObj>
              </mc:Choice>
              <mc:Fallback>
                <p:oleObj name="Equation" r:id="rId10" imgW="1511300" imgH="419100" progId="Equation.DSMT4">
                  <p:embed/>
                  <p:pic>
                    <p:nvPicPr>
                      <p:cNvPr id="0" name="Picture 4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3234" y="4172207"/>
                        <a:ext cx="102870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742440"/>
              </p:ext>
            </p:extLst>
          </p:nvPr>
        </p:nvGraphicFramePr>
        <p:xfrm>
          <a:off x="8143918" y="4051147"/>
          <a:ext cx="6477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52500" imgH="736600" progId="Equation.DSMT4">
                  <p:embed/>
                </p:oleObj>
              </mc:Choice>
              <mc:Fallback>
                <p:oleObj name="Equation" r:id="rId12" imgW="952500" imgH="736600" progId="Equation.DSMT4">
                  <p:embed/>
                  <p:pic>
                    <p:nvPicPr>
                      <p:cNvPr id="0" name="Picture 4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918" y="4051147"/>
                        <a:ext cx="64770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14649" y="4993558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Final result: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930" y="809291"/>
            <a:ext cx="1805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Assume 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&gt;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graphicFrame>
        <p:nvGraphicFramePr>
          <p:cNvPr id="5940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475890"/>
              </p:ext>
            </p:extLst>
          </p:nvPr>
        </p:nvGraphicFramePr>
        <p:xfrm>
          <a:off x="2038110" y="1425102"/>
          <a:ext cx="73818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12447" imgH="380835" progId="Equation.DSMT4">
                  <p:embed/>
                </p:oleObj>
              </mc:Choice>
              <mc:Fallback>
                <p:oleObj name="Equation" r:id="rId14" imgW="812447" imgH="380835" progId="Equation.DSMT4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110" y="1425102"/>
                        <a:ext cx="73818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H="1">
            <a:off x="2495013" y="4341246"/>
            <a:ext cx="2254101" cy="829339"/>
          </a:xfrm>
          <a:prstGeom prst="straightConnector1">
            <a:avLst/>
          </a:prstGeom>
          <a:ln w="1905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41219" y="1361046"/>
            <a:ext cx="3399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(The wavenumber is taken as that of a guide with perfect walls.)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941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263646"/>
              </p:ext>
            </p:extLst>
          </p:nvPr>
        </p:nvGraphicFramePr>
        <p:xfrm>
          <a:off x="3419804" y="3231882"/>
          <a:ext cx="1408713" cy="589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79600" imgH="787400" progId="Equation.DSMT4">
                  <p:embed/>
                </p:oleObj>
              </mc:Choice>
              <mc:Fallback>
                <p:oleObj name="Equation" r:id="rId16" imgW="1879600" imgH="787400" progId="Equation.DSMT4">
                  <p:embed/>
                  <p:pic>
                    <p:nvPicPr>
                      <p:cNvPr id="0" name="Picture 4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04" y="3231882"/>
                        <a:ext cx="1408713" cy="589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>
            <a:extLst>
              <a:ext uri="{FF2B5EF4-FFF2-40B4-BE49-F238E27FC236}">
                <a16:creationId xmlns:a16="http://schemas.microsoft.com/office/drawing/2014/main" id="{B00B60BD-A77A-8B9A-A7FB-2B52392428BA}"/>
              </a:ext>
            </a:extLst>
          </p:cNvPr>
          <p:cNvSpPr/>
          <p:nvPr/>
        </p:nvSpPr>
        <p:spPr>
          <a:xfrm>
            <a:off x="1407800" y="0"/>
            <a:ext cx="918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B27564-3FF3-DD89-8DE7-E15F38F8C13B}"/>
              </a:ext>
            </a:extLst>
          </p:cNvPr>
          <p:cNvGrpSpPr/>
          <p:nvPr/>
        </p:nvGrpSpPr>
        <p:grpSpPr>
          <a:xfrm>
            <a:off x="7057554" y="987121"/>
            <a:ext cx="3968750" cy="2582482"/>
            <a:chOff x="7274559" y="889107"/>
            <a:chExt cx="3968750" cy="258248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A3A59C4-49C4-38AA-FADB-3EAAEAED71AE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DA5D520-EF43-D6C6-7C2C-C46375B3BBC2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F165AAE-E1BD-2FBA-B4E5-31C3F6E9C7C3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1CFD600-636D-DC40-7580-06EC1147D3DB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utoShape 6">
              <a:extLst>
                <a:ext uri="{FF2B5EF4-FFF2-40B4-BE49-F238E27FC236}">
                  <a16:creationId xmlns:a16="http://schemas.microsoft.com/office/drawing/2014/main" id="{CD3407B8-E21C-4573-6401-B03163B6ACF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86FCFAA-2693-D541-1528-E49C7EEB1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54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D6AD8977-DBAC-F5C0-12CE-675BDD035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09272F29-95F5-580A-4B6E-EAB9E6157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C20F9F9E-7919-028E-4169-EFBA639BC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6">
              <a:extLst>
                <a:ext uri="{FF2B5EF4-FFF2-40B4-BE49-F238E27FC236}">
                  <a16:creationId xmlns:a16="http://schemas.microsoft.com/office/drawing/2014/main" id="{5C0ED9EF-8786-5998-77E1-EAC246F2E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958E3AFE-82D4-F604-1B2B-FB241FB88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29">
              <a:extLst>
                <a:ext uri="{FF2B5EF4-FFF2-40B4-BE49-F238E27FC236}">
                  <a16:creationId xmlns:a16="http://schemas.microsoft.com/office/drawing/2014/main" id="{A179B263-9AD2-8D3A-E83F-BBBFC3110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30">
              <a:extLst>
                <a:ext uri="{FF2B5EF4-FFF2-40B4-BE49-F238E27FC236}">
                  <a16:creationId xmlns:a16="http://schemas.microsoft.com/office/drawing/2014/main" id="{1EEF31CE-DF1E-33A1-BF38-1D04D48CB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31">
              <a:extLst>
                <a:ext uri="{FF2B5EF4-FFF2-40B4-BE49-F238E27FC236}">
                  <a16:creationId xmlns:a16="http://schemas.microsoft.com/office/drawing/2014/main" id="{B9B6EFFE-55DA-B90F-3F89-45BF7E2BD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38">
              <a:extLst>
                <a:ext uri="{FF2B5EF4-FFF2-40B4-BE49-F238E27FC236}">
                  <a16:creationId xmlns:a16="http://schemas.microsoft.com/office/drawing/2014/main" id="{8EFECBB7-2597-13CD-7AD3-DFF58B25BE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6C7940A-20F8-1FEA-A034-B2E84889A8B1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913C382-297C-6899-C826-0F5BDE269EBD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3" name="Object 1">
              <a:extLst>
                <a:ext uri="{FF2B5EF4-FFF2-40B4-BE49-F238E27FC236}">
                  <a16:creationId xmlns:a16="http://schemas.microsoft.com/office/drawing/2014/main" id="{8A91CE4E-AF0E-1070-FBAA-79309A3E6BC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7848034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17" imgH="203112" progId="Equation.DSMT4">
                    <p:embed/>
                  </p:oleObj>
                </mc:Choice>
                <mc:Fallback>
                  <p:oleObj name="Equation" r:id="rId18" imgW="190417" imgH="203112" progId="Equation.DSMT4">
                    <p:embed/>
                    <p:pic>
                      <p:nvPicPr>
                        <p:cNvPr id="49" name="Object 1">
                          <a:extLst>
                            <a:ext uri="{FF2B5EF4-FFF2-40B4-BE49-F238E27FC236}">
                              <a16:creationId xmlns:a16="http://schemas.microsoft.com/office/drawing/2014/main" id="{C3B32030-B37D-0061-20C3-9D3FBDB9161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2">
              <a:extLst>
                <a:ext uri="{FF2B5EF4-FFF2-40B4-BE49-F238E27FC236}">
                  <a16:creationId xmlns:a16="http://schemas.microsoft.com/office/drawing/2014/main" id="{8411377E-849B-DA91-AC3E-8102F3B08F6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7075939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15619" imgH="266353" progId="Equation.DSMT4">
                    <p:embed/>
                  </p:oleObj>
                </mc:Choice>
                <mc:Fallback>
                  <p:oleObj name="Equation" r:id="rId20" imgW="215619" imgH="266353" progId="Equation.DSMT4">
                    <p:embed/>
                    <p:pic>
                      <p:nvPicPr>
                        <p:cNvPr id="50" name="Object 2">
                          <a:extLst>
                            <a:ext uri="{FF2B5EF4-FFF2-40B4-BE49-F238E27FC236}">
                              <a16:creationId xmlns:a16="http://schemas.microsoft.com/office/drawing/2014/main" id="{58F5EE61-0007-3BA7-97CB-05655AB8A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3">
              <a:extLst>
                <a:ext uri="{FF2B5EF4-FFF2-40B4-BE49-F238E27FC236}">
                  <a16:creationId xmlns:a16="http://schemas.microsoft.com/office/drawing/2014/main" id="{D103ABB3-FDF0-9833-92C6-FE740BB3C1A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2689358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90417" imgH="190417" progId="Equation.DSMT4">
                    <p:embed/>
                  </p:oleObj>
                </mc:Choice>
                <mc:Fallback>
                  <p:oleObj name="Equation" r:id="rId22" imgW="190417" imgH="190417" progId="Equation.DSMT4">
                    <p:embed/>
                    <p:pic>
                      <p:nvPicPr>
                        <p:cNvPr id="51" name="Object 3">
                          <a:extLst>
                            <a:ext uri="{FF2B5EF4-FFF2-40B4-BE49-F238E27FC236}">
                              <a16:creationId xmlns:a16="http://schemas.microsoft.com/office/drawing/2014/main" id="{48F2CFEC-ABCD-9B01-AD93-B2EF2CC31F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4">
              <a:extLst>
                <a:ext uri="{FF2B5EF4-FFF2-40B4-BE49-F238E27FC236}">
                  <a16:creationId xmlns:a16="http://schemas.microsoft.com/office/drawing/2014/main" id="{19FCB8F5-53A2-E31C-A2AC-02EB7A0F4AD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8045277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03024" imgH="203024" progId="Equation.DSMT4">
                    <p:embed/>
                  </p:oleObj>
                </mc:Choice>
                <mc:Fallback>
                  <p:oleObj name="Equation" r:id="rId24" imgW="203024" imgH="203024" progId="Equation.DSMT4">
                    <p:embed/>
                    <p:pic>
                      <p:nvPicPr>
                        <p:cNvPr id="52" name="Object 4">
                          <a:extLst>
                            <a:ext uri="{FF2B5EF4-FFF2-40B4-BE49-F238E27FC236}">
                              <a16:creationId xmlns:a16="http://schemas.microsoft.com/office/drawing/2014/main" id="{069D32E3-CBBD-43D2-AD12-523DAF036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5">
              <a:extLst>
                <a:ext uri="{FF2B5EF4-FFF2-40B4-BE49-F238E27FC236}">
                  <a16:creationId xmlns:a16="http://schemas.microsoft.com/office/drawing/2014/main" id="{8812F2B8-940A-A502-EA7A-A26F78225D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6426686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90500" imgH="279400" progId="Equation.DSMT4">
                    <p:embed/>
                  </p:oleObj>
                </mc:Choice>
                <mc:Fallback>
                  <p:oleObj name="Equation" r:id="rId26" imgW="190500" imgH="279400" progId="Equation.DSMT4">
                    <p:embed/>
                    <p:pic>
                      <p:nvPicPr>
                        <p:cNvPr id="53" name="Object 5">
                          <a:extLst>
                            <a:ext uri="{FF2B5EF4-FFF2-40B4-BE49-F238E27FC236}">
                              <a16:creationId xmlns:a16="http://schemas.microsoft.com/office/drawing/2014/main" id="{EC5A2A53-3FAA-CC7C-B3AE-64CF508EFB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6">
              <a:extLst>
                <a:ext uri="{FF2B5EF4-FFF2-40B4-BE49-F238E27FC236}">
                  <a16:creationId xmlns:a16="http://schemas.microsoft.com/office/drawing/2014/main" id="{F90EF263-97C1-CA35-F109-08C918EF49F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1562525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304668" imgH="380835" progId="Equation.DSMT4">
                    <p:embed/>
                  </p:oleObj>
                </mc:Choice>
                <mc:Fallback>
                  <p:oleObj name="Equation" r:id="rId28" imgW="304668" imgH="380835" progId="Equation.DSMT4">
                    <p:embed/>
                    <p:pic>
                      <p:nvPicPr>
                        <p:cNvPr id="54" name="Object 6">
                          <a:extLst>
                            <a:ext uri="{FF2B5EF4-FFF2-40B4-BE49-F238E27FC236}">
                              <a16:creationId xmlns:a16="http://schemas.microsoft.com/office/drawing/2014/main" id="{0A6611FB-6CAB-DC5A-079D-F9BBAB4D18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D0DD21-3538-3265-912C-D0C5B0848E21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60" name="Object 59">
              <a:extLst>
                <a:ext uri="{FF2B5EF4-FFF2-40B4-BE49-F238E27FC236}">
                  <a16:creationId xmlns:a16="http://schemas.microsoft.com/office/drawing/2014/main" id="{F0D82A4D-C9C8-AF1F-75C1-488132CC01E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8740442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266400" imgH="380880" progId="Equation.DSMT4">
                    <p:embed/>
                  </p:oleObj>
                </mc:Choice>
                <mc:Fallback>
                  <p:oleObj name="Equation" r:id="rId30" imgW="266400" imgH="380880" progId="Equation.DSMT4">
                    <p:embed/>
                    <p:pic>
                      <p:nvPicPr>
                        <p:cNvPr id="56" name="Object 55">
                          <a:extLst>
                            <a:ext uri="{FF2B5EF4-FFF2-40B4-BE49-F238E27FC236}">
                              <a16:creationId xmlns:a16="http://schemas.microsoft.com/office/drawing/2014/main" id="{FFFF0355-C646-AB27-0B87-46E22AF7B6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9BB1A8E-B2BF-3625-2DA0-3745E56117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324872"/>
              </p:ext>
            </p:extLst>
          </p:nvPr>
        </p:nvGraphicFramePr>
        <p:xfrm>
          <a:off x="10353719" y="4304527"/>
          <a:ext cx="1195387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195006" imgH="815487" progId="Equation.DSMT4">
                  <p:embed/>
                </p:oleObj>
              </mc:Choice>
              <mc:Fallback>
                <p:oleObj name="Equation" r:id="rId32" imgW="1195006" imgH="8154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353719" y="4304527"/>
                        <a:ext cx="1195387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908507"/>
              </p:ext>
            </p:extLst>
          </p:nvPr>
        </p:nvGraphicFramePr>
        <p:xfrm>
          <a:off x="957372" y="2767198"/>
          <a:ext cx="4978647" cy="934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73520" imgH="838080" progId="Equation.DSMT4">
                  <p:embed/>
                </p:oleObj>
              </mc:Choice>
              <mc:Fallback>
                <p:oleObj name="Equation" r:id="rId2" imgW="4673520" imgH="838080" progId="Equation.DSMT4">
                  <p:embed/>
                  <p:pic>
                    <p:nvPicPr>
                      <p:cNvPr id="0" name="Picture 2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372" y="2767198"/>
                        <a:ext cx="4978647" cy="93424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2908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570796"/>
              </p:ext>
            </p:extLst>
          </p:nvPr>
        </p:nvGraphicFramePr>
        <p:xfrm>
          <a:off x="928369" y="3988054"/>
          <a:ext cx="5761923" cy="1186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13400" imgH="1104900" progId="Equation.DSMT4">
                  <p:embed/>
                </p:oleObj>
              </mc:Choice>
              <mc:Fallback>
                <p:oleObj name="Equation" r:id="rId4" imgW="5613400" imgH="1104900" progId="Equation.DSMT4">
                  <p:embed/>
                  <p:pic>
                    <p:nvPicPr>
                      <p:cNvPr id="0" name="Picture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369" y="3988054"/>
                        <a:ext cx="5761923" cy="118632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561436" y="1845368"/>
            <a:ext cx="4987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Two alternative forms for the final result: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06769" y="1199496"/>
            <a:ext cx="2007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Final Formulas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C00FAEC-1031-84B3-79C4-AEC2ABA9E6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719156"/>
              </p:ext>
            </p:extLst>
          </p:nvPr>
        </p:nvGraphicFramePr>
        <p:xfrm>
          <a:off x="9199351" y="3904361"/>
          <a:ext cx="1195388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1015920" progId="Equation.DSMT4">
                  <p:embed/>
                </p:oleObj>
              </mc:Choice>
              <mc:Fallback>
                <p:oleObj name="Equation" r:id="rId6" imgW="1485720" imgH="1015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99351" y="3904361"/>
                        <a:ext cx="1195388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3A4F4B6-F2D8-A2B4-231A-75C57127E776}"/>
              </a:ext>
            </a:extLst>
          </p:cNvPr>
          <p:cNvSpPr/>
          <p:nvPr/>
        </p:nvSpPr>
        <p:spPr>
          <a:xfrm>
            <a:off x="1407800" y="0"/>
            <a:ext cx="918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Conductor 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053F6F-EC96-4952-852C-70D23E170749}"/>
              </a:ext>
            </a:extLst>
          </p:cNvPr>
          <p:cNvGrpSpPr/>
          <p:nvPr/>
        </p:nvGrpSpPr>
        <p:grpSpPr>
          <a:xfrm>
            <a:off x="7057554" y="987121"/>
            <a:ext cx="3968750" cy="2582482"/>
            <a:chOff x="7274559" y="889107"/>
            <a:chExt cx="3968750" cy="2582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ECE448E-B795-9277-9244-3DEA0AD7CD83}"/>
                </a:ext>
              </a:extLst>
            </p:cNvPr>
            <p:cNvCxnSpPr/>
            <p:nvPr/>
          </p:nvCxnSpPr>
          <p:spPr>
            <a:xfrm flipH="1">
              <a:off x="7883846" y="2658275"/>
              <a:ext cx="477927" cy="51985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3D21CA-61CC-6682-2C30-8F848262FC5B}"/>
                </a:ext>
              </a:extLst>
            </p:cNvPr>
            <p:cNvCxnSpPr/>
            <p:nvPr/>
          </p:nvCxnSpPr>
          <p:spPr>
            <a:xfrm>
              <a:off x="8229016" y="2846562"/>
              <a:ext cx="244804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39AAA44-CBFA-107B-8357-B5472BD7101B}"/>
                </a:ext>
              </a:extLst>
            </p:cNvPr>
            <p:cNvCxnSpPr/>
            <p:nvPr/>
          </p:nvCxnSpPr>
          <p:spPr>
            <a:xfrm flipV="1">
              <a:off x="8201381" y="1478023"/>
              <a:ext cx="0" cy="13589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D0C19C-875A-C788-4471-EBE2225B4828}"/>
                </a:ext>
              </a:extLst>
            </p:cNvPr>
            <p:cNvSpPr/>
            <p:nvPr/>
          </p:nvSpPr>
          <p:spPr>
            <a:xfrm>
              <a:off x="8196301" y="2037647"/>
              <a:ext cx="2042160" cy="802640"/>
            </a:xfrm>
            <a:prstGeom prst="rect">
              <a:avLst/>
            </a:prstGeom>
            <a:solidFill>
              <a:srgbClr val="DDDDDD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AutoShape 6">
              <a:extLst>
                <a:ext uri="{FF2B5EF4-FFF2-40B4-BE49-F238E27FC236}">
                  <a16:creationId xmlns:a16="http://schemas.microsoft.com/office/drawing/2014/main" id="{7F31356E-C49B-6AA1-BD38-9B8F9AC5BA4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74559" y="889107"/>
              <a:ext cx="3968750" cy="2582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A2192979-C3A7-5747-8977-BCF20D424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554" y="127084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B1508D7D-7428-96A6-32D8-73F81DBAE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05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77A3B5A0-15BD-3744-67E7-8789C5760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3296" y="1288777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8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8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noFill/>
            <a:ln w="0" cap="rnd">
              <a:solidFill>
                <a:srgbClr val="FF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701F39E-E313-751B-E7B2-A0A3806EE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349" y="2049523"/>
              <a:ext cx="742707" cy="825357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3CB9112-B926-6830-CFE7-19B0EE98A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5996" y="2093584"/>
              <a:ext cx="707108" cy="768596"/>
            </a:xfrm>
            <a:custGeom>
              <a:avLst/>
              <a:gdLst/>
              <a:ahLst/>
              <a:cxnLst>
                <a:cxn ang="0">
                  <a:pos x="506" y="18"/>
                </a:cxn>
                <a:cxn ang="0">
                  <a:pos x="18" y="550"/>
                </a:cxn>
                <a:cxn ang="0">
                  <a:pos x="0" y="533"/>
                </a:cxn>
                <a:cxn ang="0">
                  <a:pos x="488" y="0"/>
                </a:cxn>
                <a:cxn ang="0">
                  <a:pos x="506" y="18"/>
                </a:cxn>
              </a:cxnLst>
              <a:rect l="0" t="0" r="r" b="b"/>
              <a:pathLst>
                <a:path w="506" h="550">
                  <a:moveTo>
                    <a:pt x="506" y="18"/>
                  </a:moveTo>
                  <a:lnTo>
                    <a:pt x="18" y="550"/>
                  </a:lnTo>
                  <a:lnTo>
                    <a:pt x="0" y="533"/>
                  </a:lnTo>
                  <a:lnTo>
                    <a:pt x="488" y="0"/>
                  </a:lnTo>
                  <a:lnTo>
                    <a:pt x="506" y="18"/>
                  </a:lnTo>
                  <a:close/>
                </a:path>
              </a:pathLst>
            </a:custGeom>
            <a:solidFill>
              <a:srgbClr val="FF9900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D3D4377-01AE-5E02-12DF-6AFA0D32F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958E051-6253-BA0B-CDC7-DEFD5BFAE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3118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0">
              <a:extLst>
                <a:ext uri="{FF2B5EF4-FFF2-40B4-BE49-F238E27FC236}">
                  <a16:creationId xmlns:a16="http://schemas.microsoft.com/office/drawing/2014/main" id="{7D3F6239-5533-D314-52FC-877027F6F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solidFill>
              <a:srgbClr val="4A7EB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31">
              <a:extLst>
                <a:ext uri="{FF2B5EF4-FFF2-40B4-BE49-F238E27FC236}">
                  <a16:creationId xmlns:a16="http://schemas.microsoft.com/office/drawing/2014/main" id="{5B17F74D-3995-41F3-495B-B6E4F4FCA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8981" y="2933572"/>
              <a:ext cx="8385" cy="206822"/>
            </a:xfrm>
            <a:prstGeom prst="rect">
              <a:avLst/>
            </a:prstGeom>
            <a:noFill/>
            <a:ln w="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1AB130AD-99DD-023D-7E14-C2372197B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41758" y="2883264"/>
              <a:ext cx="187258" cy="1398"/>
            </a:xfrm>
            <a:prstGeom prst="line">
              <a:avLst/>
            </a:prstGeom>
            <a:noFill/>
            <a:ln w="26988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2A1D79C-14C0-8844-1DFE-D467580AD135}"/>
                </a:ext>
              </a:extLst>
            </p:cNvPr>
            <p:cNvCxnSpPr/>
            <p:nvPr/>
          </p:nvCxnSpPr>
          <p:spPr>
            <a:xfrm>
              <a:off x="8219233" y="3052355"/>
              <a:ext cx="198717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3522B3F-7AD7-E1E9-0486-53010B649E0D}"/>
                </a:ext>
              </a:extLst>
            </p:cNvPr>
            <p:cNvCxnSpPr/>
            <p:nvPr/>
          </p:nvCxnSpPr>
          <p:spPr>
            <a:xfrm>
              <a:off x="8093463" y="2062962"/>
              <a:ext cx="0" cy="78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1">
              <a:extLst>
                <a:ext uri="{FF2B5EF4-FFF2-40B4-BE49-F238E27FC236}">
                  <a16:creationId xmlns:a16="http://schemas.microsoft.com/office/drawing/2014/main" id="{5F79D6FC-44CE-B609-CDDD-3D1FC38A6F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7848034"/>
                </p:ext>
              </p:extLst>
            </p:nvPr>
          </p:nvGraphicFramePr>
          <p:xfrm>
            <a:off x="10759606" y="2778186"/>
            <a:ext cx="155575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417" imgH="203112" progId="Equation.DSMT4">
                    <p:embed/>
                  </p:oleObj>
                </mc:Choice>
                <mc:Fallback>
                  <p:oleObj name="Equation" r:id="rId8" imgW="190417" imgH="203112" progId="Equation.DSMT4">
                    <p:embed/>
                    <p:pic>
                      <p:nvPicPr>
                        <p:cNvPr id="49" name="Object 1">
                          <a:extLst>
                            <a:ext uri="{FF2B5EF4-FFF2-40B4-BE49-F238E27FC236}">
                              <a16:creationId xmlns:a16="http://schemas.microsoft.com/office/drawing/2014/main" id="{C3B32030-B37D-0061-20C3-9D3FBDB9161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59606" y="2778186"/>
                          <a:ext cx="155575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">
              <a:extLst>
                <a:ext uri="{FF2B5EF4-FFF2-40B4-BE49-F238E27FC236}">
                  <a16:creationId xmlns:a16="http://schemas.microsoft.com/office/drawing/2014/main" id="{18B8D349-B57D-9FAE-644C-B702E935BE9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7075939"/>
                </p:ext>
              </p:extLst>
            </p:nvPr>
          </p:nvGraphicFramePr>
          <p:xfrm>
            <a:off x="8121181" y="1124011"/>
            <a:ext cx="176213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619" imgH="266353" progId="Equation.DSMT4">
                    <p:embed/>
                  </p:oleObj>
                </mc:Choice>
                <mc:Fallback>
                  <p:oleObj name="Equation" r:id="rId10" imgW="215619" imgH="266353" progId="Equation.DSMT4">
                    <p:embed/>
                    <p:pic>
                      <p:nvPicPr>
                        <p:cNvPr id="50" name="Object 2">
                          <a:extLst>
                            <a:ext uri="{FF2B5EF4-FFF2-40B4-BE49-F238E27FC236}">
                              <a16:creationId xmlns:a16="http://schemas.microsoft.com/office/drawing/2014/main" id="{58F5EE61-0007-3BA7-97CB-05655AB8AC5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21181" y="1124011"/>
                          <a:ext cx="176213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3">
              <a:extLst>
                <a:ext uri="{FF2B5EF4-FFF2-40B4-BE49-F238E27FC236}">
                  <a16:creationId xmlns:a16="http://schemas.microsoft.com/office/drawing/2014/main" id="{CD8E2AD3-4268-DC90-5C7E-5194C3217B1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2689358"/>
                </p:ext>
              </p:extLst>
            </p:nvPr>
          </p:nvGraphicFramePr>
          <p:xfrm>
            <a:off x="7660806" y="3240148"/>
            <a:ext cx="155575" cy="169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90417" imgH="190417" progId="Equation.DSMT4">
                    <p:embed/>
                  </p:oleObj>
                </mc:Choice>
                <mc:Fallback>
                  <p:oleObj name="Equation" r:id="rId12" imgW="190417" imgH="190417" progId="Equation.DSMT4">
                    <p:embed/>
                    <p:pic>
                      <p:nvPicPr>
                        <p:cNvPr id="51" name="Object 3">
                          <a:extLst>
                            <a:ext uri="{FF2B5EF4-FFF2-40B4-BE49-F238E27FC236}">
                              <a16:creationId xmlns:a16="http://schemas.microsoft.com/office/drawing/2014/main" id="{48F2CFEC-ABCD-9B01-AD93-B2EF2CC31F8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60806" y="3240148"/>
                          <a:ext cx="155575" cy="169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4">
              <a:extLst>
                <a:ext uri="{FF2B5EF4-FFF2-40B4-BE49-F238E27FC236}">
                  <a16:creationId xmlns:a16="http://schemas.microsoft.com/office/drawing/2014/main" id="{A14AD17A-5231-9EF8-1C37-528D0FCD109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8045277"/>
                </p:ext>
              </p:extLst>
            </p:nvPr>
          </p:nvGraphicFramePr>
          <p:xfrm>
            <a:off x="9103844" y="3209986"/>
            <a:ext cx="165100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24" imgH="203024" progId="Equation.DSMT4">
                    <p:embed/>
                  </p:oleObj>
                </mc:Choice>
                <mc:Fallback>
                  <p:oleObj name="Equation" r:id="rId14" imgW="203024" imgH="203024" progId="Equation.DSMT4">
                    <p:embed/>
                    <p:pic>
                      <p:nvPicPr>
                        <p:cNvPr id="52" name="Object 4">
                          <a:extLst>
                            <a:ext uri="{FF2B5EF4-FFF2-40B4-BE49-F238E27FC236}">
                              <a16:creationId xmlns:a16="http://schemas.microsoft.com/office/drawing/2014/main" id="{069D32E3-CBBD-43D2-AD12-523DAF0367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3844" y="3209986"/>
                          <a:ext cx="165100" cy="180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5">
              <a:extLst>
                <a:ext uri="{FF2B5EF4-FFF2-40B4-BE49-F238E27FC236}">
                  <a16:creationId xmlns:a16="http://schemas.microsoft.com/office/drawing/2014/main" id="{3034B0CA-0394-CA73-C2E2-100F222151D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6426686"/>
                </p:ext>
              </p:extLst>
            </p:nvPr>
          </p:nvGraphicFramePr>
          <p:xfrm>
            <a:off x="7813206" y="2313048"/>
            <a:ext cx="153988" cy="249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500" imgH="279400" progId="Equation.DSMT4">
                    <p:embed/>
                  </p:oleObj>
                </mc:Choice>
                <mc:Fallback>
                  <p:oleObj name="Equation" r:id="rId16" imgW="190500" imgH="279400" progId="Equation.DSMT4">
                    <p:embed/>
                    <p:pic>
                      <p:nvPicPr>
                        <p:cNvPr id="53" name="Object 5">
                          <a:extLst>
                            <a:ext uri="{FF2B5EF4-FFF2-40B4-BE49-F238E27FC236}">
                              <a16:creationId xmlns:a16="http://schemas.microsoft.com/office/drawing/2014/main" id="{EC5A2A53-3FAA-CC7C-B3AE-64CF508EFB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3206" y="2313048"/>
                          <a:ext cx="153988" cy="249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6">
              <a:extLst>
                <a:ext uri="{FF2B5EF4-FFF2-40B4-BE49-F238E27FC236}">
                  <a16:creationId xmlns:a16="http://schemas.microsoft.com/office/drawing/2014/main" id="{227C43AD-6889-F147-AF19-0398C621E8E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1562525"/>
                </p:ext>
              </p:extLst>
            </p:nvPr>
          </p:nvGraphicFramePr>
          <p:xfrm>
            <a:off x="9386101" y="1439923"/>
            <a:ext cx="2397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04668" imgH="380835" progId="Equation.DSMT4">
                    <p:embed/>
                  </p:oleObj>
                </mc:Choice>
                <mc:Fallback>
                  <p:oleObj name="Equation" r:id="rId18" imgW="304668" imgH="380835" progId="Equation.DSMT4">
                    <p:embed/>
                    <p:pic>
                      <p:nvPicPr>
                        <p:cNvPr id="54" name="Object 6">
                          <a:extLst>
                            <a:ext uri="{FF2B5EF4-FFF2-40B4-BE49-F238E27FC236}">
                              <a16:creationId xmlns:a16="http://schemas.microsoft.com/office/drawing/2014/main" id="{0A6611FB-6CAB-DC5A-079D-F9BBAB4D18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86101" y="1439923"/>
                          <a:ext cx="2397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1ACAD8-1DF7-E03B-55AA-BC0F4FED578F}"/>
                </a:ext>
              </a:extLst>
            </p:cNvPr>
            <p:cNvSpPr txBox="1"/>
            <p:nvPr/>
          </p:nvSpPr>
          <p:spPr>
            <a:xfrm>
              <a:off x="8837959" y="2079386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itchFamily="34" charset="0"/>
                  <a:cs typeface="Arial" pitchFamily="34" charset="0"/>
                </a:rPr>
                <a:t>Lossless</a:t>
              </a:r>
            </a:p>
          </p:txBody>
        </p:sp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0E0721CB-EE63-A4C2-945D-55796ACFEA6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8740442"/>
                </p:ext>
              </p:extLst>
            </p:nvPr>
          </p:nvGraphicFramePr>
          <p:xfrm>
            <a:off x="9155285" y="2378119"/>
            <a:ext cx="26670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66400" imgH="380880" progId="Equation.DSMT4">
                    <p:embed/>
                  </p:oleObj>
                </mc:Choice>
                <mc:Fallback>
                  <p:oleObj name="Equation" r:id="rId20" imgW="266400" imgH="380880" progId="Equation.DSMT4">
                    <p:embed/>
                    <p:pic>
                      <p:nvPicPr>
                        <p:cNvPr id="56" name="Object 55">
                          <a:extLst>
                            <a:ext uri="{FF2B5EF4-FFF2-40B4-BE49-F238E27FC236}">
                              <a16:creationId xmlns:a16="http://schemas.microsoft.com/office/drawing/2014/main" id="{FFFF0355-C646-AB27-0B87-46E22AF7B67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9155285" y="2378119"/>
                          <a:ext cx="26670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CBD3CED-CDFC-98A4-2792-2C013C33D3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957022"/>
              </p:ext>
            </p:extLst>
          </p:nvPr>
        </p:nvGraphicFramePr>
        <p:xfrm>
          <a:off x="1731963" y="5791200"/>
          <a:ext cx="840422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420360" imgH="1015920" progId="Equation.DSMT4">
                  <p:embed/>
                </p:oleObj>
              </mc:Choice>
              <mc:Fallback>
                <p:oleObj name="Equation" r:id="rId22" imgW="12420360" imgH="1015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731963" y="5791200"/>
                        <a:ext cx="8404225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568549" y="1"/>
            <a:ext cx="69570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60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133555"/>
              </p:ext>
            </p:extLst>
          </p:nvPr>
        </p:nvGraphicFramePr>
        <p:xfrm>
          <a:off x="1592048" y="1459876"/>
          <a:ext cx="20320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700" imgH="508000" progId="Equation.DSMT4">
                  <p:embed/>
                </p:oleObj>
              </mc:Choice>
              <mc:Fallback>
                <p:oleObj name="Equation" r:id="rId2" imgW="2552700" imgH="508000" progId="Equation.DSMT4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048" y="1459876"/>
                        <a:ext cx="20320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018035" y="914243"/>
            <a:ext cx="4244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Brass X-band  air-filled waveguide</a:t>
            </a:r>
          </a:p>
        </p:txBody>
      </p:sp>
      <p:graphicFrame>
        <p:nvGraphicFramePr>
          <p:cNvPr id="60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732485"/>
              </p:ext>
            </p:extLst>
          </p:nvPr>
        </p:nvGraphicFramePr>
        <p:xfrm>
          <a:off x="1413295" y="2630180"/>
          <a:ext cx="2832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31760" imgH="342720" progId="Equation.DSMT4">
                  <p:embed/>
                </p:oleObj>
              </mc:Choice>
              <mc:Fallback>
                <p:oleObj name="Equation" r:id="rId4" imgW="2831760" imgH="342720" progId="Equation.DSMT4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3295" y="2630180"/>
                        <a:ext cx="2832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07889" y="3008366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(See the table on the next  slide.)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65604" y="3453002"/>
            <a:ext cx="1282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2.0 cm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A394D7-A01E-722C-0B4F-56350D16BBBD}"/>
              </a:ext>
            </a:extLst>
          </p:cNvPr>
          <p:cNvSpPr txBox="1"/>
          <p:nvPr/>
        </p:nvSpPr>
        <p:spPr>
          <a:xfrm>
            <a:off x="8185723" y="5728784"/>
            <a:ext cx="192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+mj-lt"/>
              </a:rPr>
              <a:t>(Fig. 3.12 of Pozar)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029092E-AE33-A002-BD6B-2C93512569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705549"/>
              </p:ext>
            </p:extLst>
          </p:nvPr>
        </p:nvGraphicFramePr>
        <p:xfrm>
          <a:off x="625689" y="5393543"/>
          <a:ext cx="56134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613120" imgH="1104840" progId="Equation.DSMT4">
                  <p:embed/>
                </p:oleObj>
              </mc:Choice>
              <mc:Fallback>
                <p:oleObj name="Equation" r:id="rId6" imgW="5613120" imgH="110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5689" y="5393543"/>
                        <a:ext cx="5613400" cy="110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37574F00-65BD-E957-3153-702569CB0F86}"/>
              </a:ext>
            </a:extLst>
          </p:cNvPr>
          <p:cNvSpPr/>
          <p:nvPr/>
        </p:nvSpPr>
        <p:spPr>
          <a:xfrm>
            <a:off x="7478973" y="1439839"/>
            <a:ext cx="1405719" cy="450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16E383-926F-7463-2C21-7287EBF03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7521" y="1056124"/>
            <a:ext cx="6256060" cy="453125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278143D-C33A-B4A7-85F9-08FBB94EC3A0}"/>
              </a:ext>
            </a:extLst>
          </p:cNvPr>
          <p:cNvCxnSpPr>
            <a:cxnSpLocks/>
          </p:cNvCxnSpPr>
          <p:nvPr/>
        </p:nvCxnSpPr>
        <p:spPr>
          <a:xfrm flipV="1">
            <a:off x="2859205" y="1739153"/>
            <a:ext cx="4478086" cy="397925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A7182DE-B776-D078-374D-5253130CBFB3}"/>
              </a:ext>
            </a:extLst>
          </p:cNvPr>
          <p:cNvSpPr/>
          <p:nvPr/>
        </p:nvSpPr>
        <p:spPr>
          <a:xfrm>
            <a:off x="7318362" y="1418747"/>
            <a:ext cx="724076" cy="32040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26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618029"/>
              </p:ext>
            </p:extLst>
          </p:nvPr>
        </p:nvGraphicFramePr>
        <p:xfrm>
          <a:off x="546483" y="4142008"/>
          <a:ext cx="1122812" cy="738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95400" imgH="812800" progId="Equation.DSMT4">
                  <p:embed/>
                </p:oleObj>
              </mc:Choice>
              <mc:Fallback>
                <p:oleObj name="Equation" r:id="rId9" imgW="1295400" imgH="812800" progId="Equation.DSMT4">
                  <p:embed/>
                  <p:pic>
                    <p:nvPicPr>
                      <p:cNvPr id="1126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483" y="4142008"/>
                        <a:ext cx="1122812" cy="73815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742447" y="4324738"/>
            <a:ext cx="229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Note: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at cutoff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568549" y="1"/>
            <a:ext cx="69570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Attenuation for 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264277"/>
              </p:ext>
            </p:extLst>
          </p:nvPr>
        </p:nvGraphicFramePr>
        <p:xfrm>
          <a:off x="3533416" y="1034804"/>
          <a:ext cx="5327702" cy="5252728"/>
        </p:xfrm>
        <a:graphic>
          <a:graphicData uri="http://schemas.openxmlformats.org/drawingml/2006/table">
            <a:tbl>
              <a:tblPr/>
              <a:tblGrid>
                <a:gridCol w="2663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377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itchFamily="34" charset="0"/>
                          <a:cs typeface="Arial" pitchFamily="34" charset="0"/>
                        </a:rPr>
                        <a:t>Microwave Frequency Bands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7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Letter Designation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Frequency range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L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  to 2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S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2  to 4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C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4  to 8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X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8  to 12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Ku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12  to 18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K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18  to 26.5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Ka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26.5 to 40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Q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33  to 50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40  to 60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V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50  to 75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E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60  to 90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W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75  to 110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F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90  to 140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3991">
                <a:tc>
                  <a:txBody>
                    <a:bodyPr/>
                    <a:lstStyle/>
                    <a:p>
                      <a:pPr algn="ctr"/>
                      <a:r>
                        <a:rPr lang="en-US" sz="1600" u="none" dirty="0">
                          <a:latin typeface="Arial" pitchFamily="34" charset="0"/>
                          <a:cs typeface="Arial" pitchFamily="34" charset="0"/>
                        </a:rPr>
                        <a:t>D band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110  to 170 GHz</a:t>
                      </a:r>
                    </a:p>
                  </a:txBody>
                  <a:tcPr marL="63500" marR="63500" marT="31750" marB="317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226443" y="6382775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(from Wikipedia)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2419350" y="2895600"/>
          <a:ext cx="23876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87600" imgH="3632200" progId="Equation.DSMT4">
                  <p:embed/>
                </p:oleObj>
              </mc:Choice>
              <mc:Fallback>
                <p:oleObj name="Equation" r:id="rId2" imgW="2387600" imgH="36322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2895600"/>
                        <a:ext cx="2387600" cy="363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048472"/>
              </p:ext>
            </p:extLst>
          </p:nvPr>
        </p:nvGraphicFramePr>
        <p:xfrm>
          <a:off x="1174021" y="1077817"/>
          <a:ext cx="2358674" cy="75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40000" imgH="812800" progId="Equation.DSMT4">
                  <p:embed/>
                </p:oleObj>
              </mc:Choice>
              <mc:Fallback>
                <p:oleObj name="Equation" r:id="rId4" imgW="2540000" imgH="812800" progId="Equation.DSMT4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4021" y="1077817"/>
                        <a:ext cx="2358674" cy="75477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2321626" y="2378819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Mode</a:t>
            </a:r>
            <a:endParaRPr lang="en-US" sz="2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62360" y="2350811"/>
            <a:ext cx="1436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[GHz]</a:t>
            </a:r>
            <a:endParaRPr lang="en-US" sz="2000" i="1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295081"/>
              </p:ext>
            </p:extLst>
          </p:nvPr>
        </p:nvGraphicFramePr>
        <p:xfrm>
          <a:off x="6440488" y="2306638"/>
          <a:ext cx="2806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06560" imgH="342720" progId="Equation.DSMT4">
                  <p:embed/>
                </p:oleObj>
              </mc:Choice>
              <mc:Fallback>
                <p:oleObj name="Equation" r:id="rId6" imgW="2806560" imgH="342720" progId="Equation.DSMT4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0488" y="2306638"/>
                        <a:ext cx="2806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95786" y="4951537"/>
            <a:ext cx="2819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50 mil (0.05 inch) thickness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29299" y="1"/>
            <a:ext cx="67847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Modes in an X-Band Waveguide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786353" y="4685723"/>
            <a:ext cx="368135" cy="38001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45525" y="1331433"/>
            <a:ext cx="45512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“Standard X-band waveguide” (WR90)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84939" y="2870200"/>
            <a:ext cx="34893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Straight Connector 17"/>
          <p:cNvCxnSpPr/>
          <p:nvPr/>
        </p:nvCxnSpPr>
        <p:spPr>
          <a:xfrm>
            <a:off x="2153920" y="2844800"/>
            <a:ext cx="2936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4204" y="1032421"/>
            <a:ext cx="7253417" cy="70788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itchFamily="34" charset="0"/>
                <a:cs typeface="Arial" pitchFamily="34" charset="0"/>
              </a:rPr>
              <a:t>Determine  </a:t>
            </a:r>
            <a:r>
              <a:rPr lang="en-US" sz="2000" i="1" dirty="0">
                <a:latin typeface="+mj-lt"/>
                <a:cs typeface="Arial" pitchFamily="34" charset="0"/>
                <a:sym typeface="Symbol"/>
              </a:rPr>
              <a:t>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/>
              </a:rPr>
              <a:t>,</a:t>
            </a:r>
            <a:r>
              <a:rPr lang="en-US" sz="2000" i="1" dirty="0">
                <a:latin typeface="+mj-lt"/>
                <a:cs typeface="Arial" pitchFamily="34" charset="0"/>
                <a:sym typeface="Symbol"/>
              </a:rPr>
              <a:t> 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/>
              </a:rPr>
              <a:t>,</a:t>
            </a:r>
            <a:r>
              <a:rPr lang="en-US" sz="2000" i="1" dirty="0">
                <a:latin typeface="+mj-lt"/>
                <a:cs typeface="Arial" pitchFamily="34" charset="0"/>
                <a:sym typeface="Symbol"/>
              </a:rPr>
              <a:t> </a:t>
            </a:r>
            <a:r>
              <a:rPr lang="en-US" sz="2000" dirty="0">
                <a:latin typeface="+mj-lt"/>
                <a:cs typeface="Arial" pitchFamily="34" charset="0"/>
                <a:sym typeface="Symbol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/>
              </a:rPr>
              <a:t>and</a:t>
            </a:r>
            <a:r>
              <a:rPr lang="en-US" sz="2000" dirty="0">
                <a:latin typeface="+mj-lt"/>
                <a:cs typeface="Arial" pitchFamily="34" charset="0"/>
                <a:sym typeface="Symbol"/>
              </a:rPr>
              <a:t> </a:t>
            </a:r>
            <a:r>
              <a:rPr lang="en-US" sz="2000" i="1" dirty="0">
                <a:latin typeface="+mj-lt"/>
                <a:cs typeface="Arial" pitchFamily="34" charset="0"/>
                <a:sym typeface="Symbol"/>
              </a:rPr>
              <a:t></a:t>
            </a:r>
            <a:r>
              <a:rPr lang="en-US" sz="2000" i="1" baseline="-25000" dirty="0">
                <a:latin typeface="+mj-lt"/>
                <a:cs typeface="Arial" pitchFamily="34" charset="0"/>
                <a:sym typeface="Symbol"/>
              </a:rPr>
              <a:t>g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(as appropriate) at 10 GHz and 6 GHz for the TE</a:t>
            </a:r>
            <a:r>
              <a:rPr lang="en-US" sz="20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mode in a lossless air-filled X-band waveguide.</a:t>
            </a:r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711360"/>
              </p:ext>
            </p:extLst>
          </p:nvPr>
        </p:nvGraphicFramePr>
        <p:xfrm>
          <a:off x="2654300" y="4682971"/>
          <a:ext cx="33591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52800" imgH="787400" progId="Equation.DSMT4">
                  <p:embed/>
                </p:oleObj>
              </mc:Choice>
              <mc:Fallback>
                <p:oleObj name="Equation" r:id="rId2" imgW="3352800" imgH="787400" progId="Equation.DSMT4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4682971"/>
                        <a:ext cx="335915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505907"/>
              </p:ext>
            </p:extLst>
          </p:nvPr>
        </p:nvGraphicFramePr>
        <p:xfrm>
          <a:off x="2833688" y="2797021"/>
          <a:ext cx="566261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061200" imgH="1041400" progId="Equation.DSMT4">
                  <p:embed/>
                </p:oleObj>
              </mc:Choice>
              <mc:Fallback>
                <p:oleObj name="Equation" r:id="rId4" imgW="7061200" imgH="1041400" progId="Equation.DSMT4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3688" y="2797021"/>
                        <a:ext cx="5662612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780776"/>
              </p:ext>
            </p:extLst>
          </p:nvPr>
        </p:nvGraphicFramePr>
        <p:xfrm>
          <a:off x="1710426" y="2243584"/>
          <a:ext cx="13858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300" imgH="342900" progId="Equation.DSMT4">
                  <p:embed/>
                </p:oleObj>
              </mc:Choice>
              <mc:Fallback>
                <p:oleObj name="Equation" r:id="rId6" imgW="1384300" imgH="342900" progId="Equation.DSMT4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0426" y="2243584"/>
                        <a:ext cx="1385887" cy="3429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2987751" y="1"/>
            <a:ext cx="6194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Example: X-Band Waveguide</a:t>
            </a:r>
          </a:p>
        </p:txBody>
      </p:sp>
      <p:graphicFrame>
        <p:nvGraphicFramePr>
          <p:cNvPr id="348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081774"/>
              </p:ext>
            </p:extLst>
          </p:nvPr>
        </p:nvGraphicFramePr>
        <p:xfrm>
          <a:off x="5084141" y="3908304"/>
          <a:ext cx="2332659" cy="34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36800" imgH="342900" progId="Equation.DSMT4">
                  <p:embed/>
                </p:oleObj>
              </mc:Choice>
              <mc:Fallback>
                <p:oleObj name="Equation" r:id="rId8" imgW="2336800" imgH="342900" progId="Equation.DSMT4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4141" y="3908304"/>
                        <a:ext cx="2332659" cy="341991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803788"/>
              </p:ext>
            </p:extLst>
          </p:nvPr>
        </p:nvGraphicFramePr>
        <p:xfrm>
          <a:off x="5090319" y="5464097"/>
          <a:ext cx="184626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41500" imgH="419100" progId="Equation.DSMT4">
                  <p:embed/>
                </p:oleObj>
              </mc:Choice>
              <mc:Fallback>
                <p:oleObj name="Equation" r:id="rId10" imgW="1841500" imgH="419100" progId="Equation.DSMT4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0319" y="5464097"/>
                        <a:ext cx="1846263" cy="42068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34829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26881" y="925332"/>
            <a:ext cx="34448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5825574"/>
              </p:ext>
            </p:extLst>
          </p:nvPr>
        </p:nvGraphicFramePr>
        <p:xfrm>
          <a:off x="9647839" y="2679872"/>
          <a:ext cx="18192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6800" imgH="253800" progId="Equation.DSMT4">
                  <p:embed/>
                </p:oleObj>
              </mc:Choice>
              <mc:Fallback>
                <p:oleObj name="Equation" r:id="rId13" imgW="1396800" imgH="253800" progId="Equation.DSMT4">
                  <p:embed/>
                  <p:pic>
                    <p:nvPicPr>
                      <p:cNvPr id="0" name="Picture 1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7839" y="2679872"/>
                        <a:ext cx="181927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221292"/>
              </p:ext>
            </p:extLst>
          </p:nvPr>
        </p:nvGraphicFramePr>
        <p:xfrm>
          <a:off x="2714282" y="1691460"/>
          <a:ext cx="5881688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10200" imgH="2692080" progId="Equation.DSMT4">
                  <p:embed/>
                </p:oleObj>
              </mc:Choice>
              <mc:Fallback>
                <p:oleObj name="Equation" r:id="rId2" imgW="7810200" imgH="2692080" progId="Equation.DSMT4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282" y="1691460"/>
                        <a:ext cx="5881688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657542" y="4917373"/>
          <a:ext cx="1054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100" imgH="787400" progId="Equation.DSMT4">
                  <p:embed/>
                </p:oleObj>
              </mc:Choice>
              <mc:Fallback>
                <p:oleObj name="Equation" r:id="rId4" imgW="1054100" imgH="787400" progId="Equation.DSMT4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7542" y="4917373"/>
                        <a:ext cx="10541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831145" y="6076510"/>
            <a:ext cx="4924746" cy="400110"/>
          </a:xfrm>
          <a:prstGeom prst="rect">
            <a:avLst/>
          </a:prstGeom>
          <a:solidFill>
            <a:srgbClr val="FFCCFF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Evanescent mode: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/>
              </a:rPr>
              <a:t> = 0</a:t>
            </a:r>
            <a:r>
              <a:rPr lang="en-US" sz="2000" dirty="0">
                <a:cs typeface="Arial" pitchFamily="34" charset="0"/>
                <a:sym typeface="Symbol"/>
              </a:rPr>
              <a:t>; </a:t>
            </a:r>
            <a:r>
              <a:rPr lang="en-US" sz="2000" i="1" dirty="0">
                <a:cs typeface="Arial" pitchFamily="34" charset="0"/>
                <a:sym typeface="Symbol"/>
              </a:rPr>
              <a:t></a:t>
            </a:r>
            <a:r>
              <a:rPr lang="en-US" sz="20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r>
              <a:rPr lang="en-US" sz="2000" dirty="0">
                <a:cs typeface="Arial" pitchFamily="34" charset="0"/>
                <a:sym typeface="Symbol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/>
              </a:rPr>
              <a:t>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defined!</a:t>
            </a:r>
          </a:p>
        </p:txBody>
      </p:sp>
      <p:graphicFrame>
        <p:nvGraphicFramePr>
          <p:cNvPr id="358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122305"/>
              </p:ext>
            </p:extLst>
          </p:nvPr>
        </p:nvGraphicFramePr>
        <p:xfrm>
          <a:off x="1757965" y="1071176"/>
          <a:ext cx="12588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6755" imgH="342751" progId="Equation.DSMT4">
                  <p:embed/>
                </p:oleObj>
              </mc:Choice>
              <mc:Fallback>
                <p:oleObj name="Equation" r:id="rId6" imgW="1256755" imgH="342751" progId="Equation.DSMT4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965" y="1071176"/>
                        <a:ext cx="1258887" cy="3429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307707" y="1"/>
            <a:ext cx="76311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Example: X-Band Waveguide (cont.)</a:t>
            </a:r>
          </a:p>
        </p:txBody>
      </p:sp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4937814" y="4272963"/>
          <a:ext cx="23241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24100" imgH="812800" progId="Equation.DSMT4">
                  <p:embed/>
                </p:oleObj>
              </mc:Choice>
              <mc:Fallback>
                <p:oleObj name="Equation" r:id="rId8" imgW="2324100" imgH="812800" progId="Equation.DSMT4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814" y="4272963"/>
                        <a:ext cx="2324100" cy="8128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CA9D-BC8D-44C6-8339-5857A60EC925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FE12797-A1BB-4D8C-5E09-A44ED2EC0D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363859"/>
              </p:ext>
            </p:extLst>
          </p:nvPr>
        </p:nvGraphicFramePr>
        <p:xfrm>
          <a:off x="8175625" y="4492625"/>
          <a:ext cx="15192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17440" imgH="253800" progId="Equation.DSMT4">
                  <p:embed/>
                </p:oleObj>
              </mc:Choice>
              <mc:Fallback>
                <p:oleObj name="Equation" r:id="rId10" imgW="11174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175625" y="4492625"/>
                        <a:ext cx="1519238" cy="344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22447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Fields of a Guided Wave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37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85078" y="1592992"/>
            <a:ext cx="3886200" cy="4933950"/>
          </a:xfrm>
          <a:prstGeom prst="rect">
            <a:avLst/>
          </a:prstGeom>
          <a:solidFill>
            <a:srgbClr val="CC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graphicFrame>
        <p:nvGraphicFramePr>
          <p:cNvPr id="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800773"/>
              </p:ext>
            </p:extLst>
          </p:nvPr>
        </p:nvGraphicFramePr>
        <p:xfrm>
          <a:off x="1325478" y="1776071"/>
          <a:ext cx="3298825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79560" imgH="2577960" progId="Equation.DSMT4">
                  <p:embed/>
                </p:oleObj>
              </mc:Choice>
              <mc:Fallback>
                <p:oleObj name="Equation" r:id="rId3" imgW="1879560" imgH="2577960" progId="Equation.DSMT4">
                  <p:embed/>
                  <p:pic>
                    <p:nvPicPr>
                      <p:cNvPr id="0" name="Picture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5478" y="1776071"/>
                        <a:ext cx="3298825" cy="452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2868757" y="859848"/>
            <a:ext cx="63742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Fields Equations in Cylindrical Coordinates</a:t>
            </a: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5725555" y="2450242"/>
            <a:ext cx="5358456" cy="923330"/>
          </a:xfrm>
          <a:prstGeom prst="rect">
            <a:avLst/>
          </a:prstGeom>
          <a:noFill/>
          <a:ln w="12700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These equations give the transverse field components in terms of the </a:t>
            </a:r>
            <a:br>
              <a:rPr lang="en-US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u="sng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longitudinal</a:t>
            </a:r>
            <a:r>
              <a:rPr lang="en-US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components, </a:t>
            </a:r>
            <a:r>
              <a:rPr lang="en-US" i="1" kern="0" dirty="0">
                <a:solidFill>
                  <a:srgbClr val="0000FF"/>
                </a:solidFill>
                <a:cs typeface="Arial" pitchFamily="34" charset="0"/>
              </a:rPr>
              <a:t>E</a:t>
            </a:r>
            <a:r>
              <a:rPr lang="en-US" i="1" kern="0" baseline="-25000" dirty="0">
                <a:solidFill>
                  <a:srgbClr val="0000FF"/>
                </a:solidFill>
                <a:cs typeface="Arial" pitchFamily="34" charset="0"/>
              </a:rPr>
              <a:t>z</a:t>
            </a:r>
            <a:r>
              <a:rPr lang="en-US" kern="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i="1" kern="0" dirty="0">
                <a:solidFill>
                  <a:srgbClr val="0000FF"/>
                </a:solidFill>
                <a:cs typeface="Arial" pitchFamily="34" charset="0"/>
              </a:rPr>
              <a:t>H</a:t>
            </a:r>
            <a:r>
              <a:rPr lang="en-US" i="1" kern="0" baseline="-25000" dirty="0">
                <a:solidFill>
                  <a:srgbClr val="0000FF"/>
                </a:solidFill>
                <a:cs typeface="Arial" pitchFamily="34" charset="0"/>
              </a:rPr>
              <a:t>z</a:t>
            </a:r>
            <a:r>
              <a:rPr lang="en-US" i="1" kern="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222682"/>
              </p:ext>
            </p:extLst>
          </p:nvPr>
        </p:nvGraphicFramePr>
        <p:xfrm>
          <a:off x="7439283" y="4812766"/>
          <a:ext cx="1304925" cy="462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0891" imgH="241195" progId="Equation.DSMT4">
                  <p:embed/>
                </p:oleObj>
              </mc:Choice>
              <mc:Fallback>
                <p:oleObj name="Equation" r:id="rId5" imgW="710891" imgH="241195" progId="Equation.DSMT4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9283" y="4812766"/>
                        <a:ext cx="1304925" cy="4625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752564"/>
              </p:ext>
            </p:extLst>
          </p:nvPr>
        </p:nvGraphicFramePr>
        <p:xfrm>
          <a:off x="7442457" y="5494771"/>
          <a:ext cx="158144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531" imgH="291973" progId="Equation.DSMT4">
                  <p:embed/>
                </p:oleObj>
              </mc:Choice>
              <mc:Fallback>
                <p:oleObj name="Equation" r:id="rId7" imgW="850531" imgH="291973" progId="Equation.DSMT4">
                  <p:embed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457" y="5494771"/>
                        <a:ext cx="1581442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205733"/>
              </p:ext>
            </p:extLst>
          </p:nvPr>
        </p:nvGraphicFramePr>
        <p:xfrm>
          <a:off x="7294821" y="4043407"/>
          <a:ext cx="165893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12447" imgH="253890" progId="Equation.DSMT4">
                  <p:embed/>
                </p:oleObj>
              </mc:Choice>
              <mc:Fallback>
                <p:oleObj name="Equation" r:id="rId9" imgW="812447" imgH="253890" progId="Equation.DSMT4">
                  <p:embed/>
                  <p:pic>
                    <p:nvPicPr>
                      <p:cNvPr id="0" name="Picture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821" y="4043407"/>
                        <a:ext cx="1658937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767349" y="1754029"/>
            <a:ext cx="4775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useful for a </a:t>
            </a:r>
            <a:r>
              <a:rPr lang="en-US" b="1" u="sng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circular</a:t>
            </a:r>
            <a:r>
              <a:rPr lang="en-US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waveguide.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22447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Circular</a:t>
            </a:r>
            <a:r>
              <a:rPr lang="en-US" sz="3600" dirty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Waveguide</a:t>
            </a:r>
          </a:p>
        </p:txBody>
      </p:sp>
      <p:sp>
        <p:nvSpPr>
          <p:cNvPr id="285708" name="Text Box 12"/>
          <p:cNvSpPr txBox="1">
            <a:spLocks noChangeArrowheads="1"/>
          </p:cNvSpPr>
          <p:nvPr/>
        </p:nvSpPr>
        <p:spPr bwMode="auto">
          <a:xfrm>
            <a:off x="7327182" y="1204996"/>
            <a:ext cx="16351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0000FF"/>
                </a:solidFill>
                <a:latin typeface="Arial" pitchFamily="34" charset="0"/>
              </a:rPr>
              <a:t>TM</a:t>
            </a:r>
            <a:r>
              <a:rPr lang="en-US" sz="2400" i="1" baseline="-25000" dirty="0" err="1">
                <a:solidFill>
                  <a:srgbClr val="0000FF"/>
                </a:solidFill>
              </a:rPr>
              <a:t>z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 mode:</a:t>
            </a:r>
          </a:p>
        </p:txBody>
      </p:sp>
      <p:graphicFrame>
        <p:nvGraphicFramePr>
          <p:cNvPr id="829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973001"/>
              </p:ext>
            </p:extLst>
          </p:nvPr>
        </p:nvGraphicFramePr>
        <p:xfrm>
          <a:off x="6528360" y="1819647"/>
          <a:ext cx="3235325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800" imgH="254000" progId="Equation.DSMT4">
                  <p:embed/>
                </p:oleObj>
              </mc:Choice>
              <mc:Fallback>
                <p:oleObj name="Equation" r:id="rId3" imgW="1574800" imgH="254000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8360" y="1819647"/>
                        <a:ext cx="3235325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41300"/>
              </p:ext>
            </p:extLst>
          </p:nvPr>
        </p:nvGraphicFramePr>
        <p:xfrm>
          <a:off x="7375611" y="2921723"/>
          <a:ext cx="14081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61669" imgH="241195" progId="Equation.DSMT4">
                  <p:embed/>
                </p:oleObj>
              </mc:Choice>
              <mc:Fallback>
                <p:oleObj name="Equation" r:id="rId5" imgW="761669" imgH="241195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611" y="2921723"/>
                        <a:ext cx="14081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11196" y="3853195"/>
            <a:ext cx="6328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chemeClr val="bg1"/>
                </a:solidFill>
                <a:latin typeface="+mj-lt"/>
              </a:rPr>
              <a:t>The solution in cylindrical coordinates is (ECE 6341):</a:t>
            </a:r>
          </a:p>
        </p:txBody>
      </p:sp>
      <p:graphicFrame>
        <p:nvGraphicFramePr>
          <p:cNvPr id="19" name="Object 11"/>
          <p:cNvGraphicFramePr>
            <a:graphicFrameLocks noChangeAspect="1"/>
          </p:cNvGraphicFramePr>
          <p:nvPr/>
        </p:nvGraphicFramePr>
        <p:xfrm>
          <a:off x="3917951" y="4702175"/>
          <a:ext cx="4289425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44700" imgH="482600" progId="Equation.DSMT4">
                  <p:embed/>
                </p:oleObj>
              </mc:Choice>
              <mc:Fallback>
                <p:oleObj name="Equation" r:id="rId7" imgW="2044700" imgH="482600" progId="Equation.DSMT4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1" y="4702175"/>
                        <a:ext cx="4289425" cy="1011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92701" y="6087075"/>
            <a:ext cx="6962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Note:</a:t>
            </a:r>
            <a:r>
              <a:rPr lang="en-US" sz="2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The value </a:t>
            </a:r>
            <a:r>
              <a:rPr lang="en-US" sz="2000" i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must be an integer to have unique fields.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38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58571" y="2355335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eigenvalue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problem)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300515" y="1315075"/>
            <a:ext cx="2960941" cy="2009777"/>
            <a:chOff x="783590" y="1463356"/>
            <a:chExt cx="2960941" cy="2009777"/>
          </a:xfrm>
        </p:grpSpPr>
        <p:sp>
          <p:nvSpPr>
            <p:cNvPr id="285703" name="AutoShape 7"/>
            <p:cNvSpPr>
              <a:spLocks noChangeArrowheads="1"/>
            </p:cNvSpPr>
            <p:nvPr/>
          </p:nvSpPr>
          <p:spPr bwMode="auto">
            <a:xfrm rot="13933154">
              <a:off x="2148300" y="865662"/>
              <a:ext cx="998538" cy="2193925"/>
            </a:xfrm>
            <a:prstGeom prst="can">
              <a:avLst>
                <a:gd name="adj" fmla="val 54928"/>
              </a:avLst>
            </a:prstGeom>
            <a:gradFill rotWithShape="0">
              <a:gsLst>
                <a:gs pos="0">
                  <a:srgbClr val="FF9933">
                    <a:gamma/>
                    <a:shade val="46275"/>
                    <a:invGamma/>
                  </a:srgbClr>
                </a:gs>
                <a:gs pos="5000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5704" name="Line 8"/>
            <p:cNvSpPr>
              <a:spLocks noChangeShapeType="1"/>
            </p:cNvSpPr>
            <p:nvPr/>
          </p:nvSpPr>
          <p:spPr bwMode="auto">
            <a:xfrm flipH="1">
              <a:off x="1057688" y="2488087"/>
              <a:ext cx="890588" cy="747713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triangle" w="lg" len="med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85705" name="Line 9"/>
            <p:cNvSpPr>
              <a:spLocks noChangeShapeType="1"/>
            </p:cNvSpPr>
            <p:nvPr/>
          </p:nvSpPr>
          <p:spPr bwMode="auto">
            <a:xfrm flipH="1" flipV="1">
              <a:off x="1881600" y="2065812"/>
              <a:ext cx="60325" cy="42703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61920" y="2631440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rPr>
                <a:t>PEC</a:t>
              </a:r>
            </a:p>
          </p:txBody>
        </p:sp>
        <p:graphicFrame>
          <p:nvGraphicFramePr>
            <p:cNvPr id="82953" name="Object 10"/>
            <p:cNvGraphicFramePr>
              <a:graphicFrameLocks noChangeAspect="1"/>
            </p:cNvGraphicFramePr>
            <p:nvPr/>
          </p:nvGraphicFramePr>
          <p:xfrm>
            <a:off x="1637348" y="1640840"/>
            <a:ext cx="233362" cy="258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26835" imgH="139518" progId="Equation.DSMT4">
                    <p:embed/>
                  </p:oleObj>
                </mc:Choice>
                <mc:Fallback>
                  <p:oleObj name="Equation" r:id="rId9" imgW="126835" imgH="139518" progId="Equation.DSMT4">
                    <p:embed/>
                    <p:pic>
                      <p:nvPicPr>
                        <p:cNvPr id="0" name="Picture 1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7348" y="1640840"/>
                          <a:ext cx="233362" cy="258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4" name="Object 10"/>
            <p:cNvGraphicFramePr>
              <a:graphicFrameLocks noChangeAspect="1"/>
            </p:cNvGraphicFramePr>
            <p:nvPr/>
          </p:nvGraphicFramePr>
          <p:xfrm>
            <a:off x="783590" y="3236595"/>
            <a:ext cx="209550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14102" imgH="126780" progId="Equation.DSMT4">
                    <p:embed/>
                  </p:oleObj>
                </mc:Choice>
                <mc:Fallback>
                  <p:oleObj name="Equation" r:id="rId11" imgW="114102" imgH="126780" progId="Equation.DSMT4">
                    <p:embed/>
                    <p:pic>
                      <p:nvPicPr>
                        <p:cNvPr id="0" name="Picture 1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3590" y="3236595"/>
                          <a:ext cx="209550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5" name="Object 10"/>
            <p:cNvGraphicFramePr>
              <a:graphicFrameLocks noChangeAspect="1"/>
            </p:cNvGraphicFramePr>
            <p:nvPr/>
          </p:nvGraphicFramePr>
          <p:xfrm>
            <a:off x="2280920" y="1706880"/>
            <a:ext cx="814388" cy="307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44114" imgH="164957" progId="Equation.DSMT4">
                    <p:embed/>
                  </p:oleObj>
                </mc:Choice>
                <mc:Fallback>
                  <p:oleObj name="Equation" r:id="rId13" imgW="444114" imgH="164957" progId="Equation.DSMT4">
                    <p:embed/>
                    <p:pic>
                      <p:nvPicPr>
                        <p:cNvPr id="0" name="Picture 1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0920" y="1706880"/>
                          <a:ext cx="814388" cy="307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7726497" y="3819842"/>
            <a:ext cx="266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means any combination of these two functions.</a:t>
            </a:r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 bwMode="auto">
          <a:xfrm flipH="1">
            <a:off x="7329889" y="4081452"/>
            <a:ext cx="396608" cy="7626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5" name="Straight Arrow Connector 24"/>
          <p:cNvCxnSpPr>
            <a:stCxn id="2" idx="1"/>
          </p:cNvCxnSpPr>
          <p:nvPr/>
        </p:nvCxnSpPr>
        <p:spPr bwMode="auto">
          <a:xfrm flipH="1">
            <a:off x="6228203" y="4081453"/>
            <a:ext cx="1498295" cy="699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39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237774" y="1"/>
            <a:ext cx="7800975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dirty="0">
                <a:solidFill>
                  <a:srgbClr val="FF99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References for Bessel Functions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0957" y="3267719"/>
            <a:ext cx="85146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M. R. Spiegel, </a:t>
            </a:r>
            <a:r>
              <a:rPr lang="en-US" i="1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Schaum’s</a:t>
            </a:r>
            <a:r>
              <a:rPr lang="en-US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Outline Mathematical Handbook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McGraw-Hill, 1968.</a:t>
            </a: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166688" indent="-166688"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M. Abramowitz and I. E. </a:t>
            </a:r>
            <a:r>
              <a:rPr lang="en-US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Stegun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Handbook of Mathematical Functions with Formulas, Graphs, and Mathematical Tables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National Bureau of Standards,  Government Printing Office, Tenth Printing, 1972.</a:t>
            </a:r>
          </a:p>
          <a:p>
            <a:pPr marL="166688" indent="-166688"/>
            <a:endParaRPr lang="en-US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166688" indent="-166688"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N. N. </a:t>
            </a:r>
            <a:r>
              <a:rPr lang="en-US" dirty="0" err="1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Lebedev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Special Functions &amp; Their Applications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, Dover Publications, New York, 1972.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095704"/>
              </p:ext>
            </p:extLst>
          </p:nvPr>
        </p:nvGraphicFramePr>
        <p:xfrm>
          <a:off x="3301529" y="1108418"/>
          <a:ext cx="5786437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25800" imgH="457200" progId="Equation.DSMT4">
                  <p:embed/>
                </p:oleObj>
              </mc:Choice>
              <mc:Fallback>
                <p:oleObj name="Equation" r:id="rId3" imgW="3225800" imgH="45720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1529" y="1108418"/>
                        <a:ext cx="5786437" cy="8191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5059" y="257370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References: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505075" y="1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Plot of Bessel Functions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421924" y="851586"/>
            <a:ext cx="6351373" cy="4395651"/>
            <a:chOff x="753384" y="977900"/>
            <a:chExt cx="6853916" cy="4743450"/>
          </a:xfrm>
        </p:grpSpPr>
        <p:pic>
          <p:nvPicPr>
            <p:cNvPr id="40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25550" y="977900"/>
              <a:ext cx="6381750" cy="44100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1" name="Rectangle 15"/>
            <p:cNvSpPr>
              <a:spLocks noChangeArrowheads="1"/>
            </p:cNvSpPr>
            <p:nvPr/>
          </p:nvSpPr>
          <p:spPr bwMode="auto">
            <a:xfrm>
              <a:off x="1309688" y="2840038"/>
              <a:ext cx="400050" cy="159385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1327150" y="1052513"/>
              <a:ext cx="400050" cy="7080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1325563" y="5013325"/>
              <a:ext cx="400050" cy="7080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Rectangle 18"/>
            <p:cNvSpPr>
              <a:spLocks noChangeArrowheads="1"/>
            </p:cNvSpPr>
            <p:nvPr/>
          </p:nvSpPr>
          <p:spPr bwMode="auto">
            <a:xfrm>
              <a:off x="7232650" y="5278438"/>
              <a:ext cx="333375" cy="20796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>
              <a:off x="1717675" y="5267325"/>
              <a:ext cx="333375" cy="20796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Text Box 20"/>
            <p:cNvSpPr txBox="1">
              <a:spLocks noChangeArrowheads="1"/>
            </p:cNvSpPr>
            <p:nvPr/>
          </p:nvSpPr>
          <p:spPr bwMode="auto">
            <a:xfrm>
              <a:off x="4452025" y="5221289"/>
              <a:ext cx="346314" cy="498194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47" name="Text Box 21"/>
            <p:cNvSpPr txBox="1">
              <a:spLocks noChangeArrowheads="1"/>
            </p:cNvSpPr>
            <p:nvPr/>
          </p:nvSpPr>
          <p:spPr bwMode="auto">
            <a:xfrm>
              <a:off x="753384" y="2652713"/>
              <a:ext cx="923015" cy="498194"/>
            </a:xfrm>
            <a:prstGeom prst="rect">
              <a:avLst/>
            </a:prstGeom>
            <a:solidFill>
              <a:schemeClr val="tx1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i="1" kern="0" dirty="0" err="1">
                  <a:solidFill>
                    <a:srgbClr val="000000"/>
                  </a:solidFill>
                  <a:latin typeface="Times New Roman" pitchFamily="18" charset="0"/>
                </a:rPr>
                <a:t>J</a:t>
              </a:r>
              <a:r>
                <a:rPr lang="en-US" sz="2400" i="1" kern="0" baseline="-25000" dirty="0" err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400" kern="0" dirty="0">
                  <a:solidFill>
                    <a:srgbClr val="000000"/>
                  </a:solidFill>
                </a:rPr>
                <a:t> (</a:t>
              </a:r>
              <a:r>
                <a:rPr lang="en-US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sz="2400" kern="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48" name="Text Box 22"/>
            <p:cNvSpPr txBox="1">
              <a:spLocks noChangeArrowheads="1"/>
            </p:cNvSpPr>
            <p:nvPr/>
          </p:nvSpPr>
          <p:spPr bwMode="auto">
            <a:xfrm>
              <a:off x="2538413" y="1704975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9" name="Text Box 23"/>
            <p:cNvSpPr txBox="1">
              <a:spLocks noChangeArrowheads="1"/>
            </p:cNvSpPr>
            <p:nvPr/>
          </p:nvSpPr>
          <p:spPr bwMode="auto">
            <a:xfrm>
              <a:off x="3244850" y="2217738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0" name="Text Box 24"/>
            <p:cNvSpPr txBox="1">
              <a:spLocks noChangeArrowheads="1"/>
            </p:cNvSpPr>
            <p:nvPr/>
          </p:nvSpPr>
          <p:spPr bwMode="auto">
            <a:xfrm>
              <a:off x="4324350" y="2705100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</a:p>
          </p:txBody>
        </p:sp>
        <p:graphicFrame>
          <p:nvGraphicFramePr>
            <p:cNvPr id="51" name="Object 25"/>
            <p:cNvGraphicFramePr>
              <a:graphicFrameLocks noChangeAspect="1"/>
            </p:cNvGraphicFramePr>
            <p:nvPr/>
          </p:nvGraphicFramePr>
          <p:xfrm>
            <a:off x="4657091" y="1580925"/>
            <a:ext cx="2040890" cy="5028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927100" imgH="228600" progId="Equation.DSMT4">
                    <p:embed/>
                  </p:oleObj>
                </mc:Choice>
                <mc:Fallback>
                  <p:oleObj name="Equation" r:id="rId3" imgW="927100" imgH="228600" progId="Equation.DSMT4">
                    <p:embed/>
                    <p:pic>
                      <p:nvPicPr>
                        <p:cNvPr id="0" name="Picture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7091" y="1580925"/>
                          <a:ext cx="2040890" cy="502828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FFFF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55" name="Object 3"/>
          <p:cNvGraphicFramePr>
            <a:graphicFrameLocks noChangeAspect="1"/>
          </p:cNvGraphicFramePr>
          <p:nvPr/>
        </p:nvGraphicFramePr>
        <p:xfrm>
          <a:off x="1885951" y="5727700"/>
          <a:ext cx="37322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52700" imgH="457200" progId="Equation.DSMT4">
                  <p:embed/>
                </p:oleObj>
              </mc:Choice>
              <mc:Fallback>
                <p:oleObj name="Equation" r:id="rId5" imgW="2552700" imgH="4572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1" y="5727700"/>
                        <a:ext cx="3732213" cy="66675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6" name="Object 4"/>
          <p:cNvGraphicFramePr>
            <a:graphicFrameLocks noChangeAspect="1"/>
          </p:cNvGraphicFramePr>
          <p:nvPr/>
        </p:nvGraphicFramePr>
        <p:xfrm>
          <a:off x="6092826" y="5711825"/>
          <a:ext cx="4075113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14600" imgH="431800" progId="Equation.DSMT4">
                  <p:embed/>
                </p:oleObj>
              </mc:Choice>
              <mc:Fallback>
                <p:oleObj name="Equation" r:id="rId7" imgW="2514600" imgH="431800" progId="Equation.DSMT4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2826" y="5711825"/>
                        <a:ext cx="4075113" cy="69850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40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533650" y="-6350"/>
            <a:ext cx="71183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Plot of Bessel Functions (cont.)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51222" y="758054"/>
            <a:ext cx="6734432" cy="4478634"/>
            <a:chOff x="379392" y="1009650"/>
            <a:chExt cx="7494608" cy="4984177"/>
          </a:xfrm>
        </p:grpSpPr>
        <p:pic>
          <p:nvPicPr>
            <p:cNvPr id="28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2338" y="1073150"/>
              <a:ext cx="6951662" cy="461486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29" name="Rectangle 7"/>
            <p:cNvSpPr>
              <a:spLocks noChangeArrowheads="1"/>
            </p:cNvSpPr>
            <p:nvPr/>
          </p:nvSpPr>
          <p:spPr bwMode="auto">
            <a:xfrm>
              <a:off x="7372350" y="5561013"/>
              <a:ext cx="333375" cy="20796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4241800" y="5480050"/>
              <a:ext cx="571500" cy="513777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577975" y="5513388"/>
              <a:ext cx="333375" cy="20796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1087438" y="4821238"/>
              <a:ext cx="400050" cy="1150937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Rectangle 5"/>
            <p:cNvSpPr>
              <a:spLocks noChangeArrowheads="1"/>
            </p:cNvSpPr>
            <p:nvPr/>
          </p:nvSpPr>
          <p:spPr bwMode="auto">
            <a:xfrm>
              <a:off x="1135063" y="1009650"/>
              <a:ext cx="400050" cy="70802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714375" y="2716213"/>
              <a:ext cx="842963" cy="94297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379392" y="2762249"/>
              <a:ext cx="1100158" cy="513777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Y</a:t>
              </a:r>
              <a:r>
                <a:rPr lang="en-US" sz="2400" i="1" kern="0" baseline="-25000" dirty="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400" kern="0" dirty="0">
                  <a:solidFill>
                    <a:srgbClr val="000000"/>
                  </a:solidFill>
                </a:rPr>
                <a:t> (</a:t>
              </a:r>
              <a:r>
                <a:rPr lang="en-US" sz="2400" i="1" kern="0" dirty="0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sz="2400" kern="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37" name="Text Box 11"/>
            <p:cNvSpPr txBox="1">
              <a:spLocks noChangeArrowheads="1"/>
            </p:cNvSpPr>
            <p:nvPr/>
          </p:nvSpPr>
          <p:spPr bwMode="auto">
            <a:xfrm>
              <a:off x="1916113" y="1385888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2330450" y="1760538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FF0033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FF0033"/>
                  </a:solidFill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2882900" y="2163763"/>
              <a:ext cx="708025" cy="396875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n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=</a:t>
              </a:r>
              <a:r>
                <a:rPr lang="en-US" sz="2000" i="1" kern="0">
                  <a:solidFill>
                    <a:srgbClr val="0000FF"/>
                  </a:solidFill>
                  <a:latin typeface="Times New Roman" pitchFamily="18" charset="0"/>
                </a:rPr>
                <a:t> </a:t>
              </a:r>
              <a:r>
                <a:rPr lang="en-US" sz="2000" kern="0">
                  <a:solidFill>
                    <a:srgbClr val="0000FF"/>
                  </a:solidFill>
                  <a:latin typeface="Times New Roman" pitchFamily="18" charset="0"/>
                </a:rPr>
                <a:t>2</a:t>
              </a:r>
            </a:p>
          </p:txBody>
        </p:sp>
        <p:graphicFrame>
          <p:nvGraphicFramePr>
            <p:cNvPr id="52" name="Object 15"/>
            <p:cNvGraphicFramePr>
              <a:graphicFrameLocks noChangeAspect="1"/>
            </p:cNvGraphicFramePr>
            <p:nvPr/>
          </p:nvGraphicFramePr>
          <p:xfrm>
            <a:off x="4140200" y="2773534"/>
            <a:ext cx="2209800" cy="5300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952087" imgH="228501" progId="Equation.DSMT4">
                    <p:embed/>
                  </p:oleObj>
                </mc:Choice>
                <mc:Fallback>
                  <p:oleObj name="Equation" r:id="rId3" imgW="952087" imgH="228501" progId="Equation.DSMT4">
                    <p:embed/>
                    <p:pic>
                      <p:nvPicPr>
                        <p:cNvPr id="0" name="Picture 1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0200" y="2773534"/>
                          <a:ext cx="2209800" cy="530054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FFFF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1379" name="Object 3"/>
          <p:cNvGraphicFramePr>
            <a:graphicFrameLocks noChangeAspect="1"/>
          </p:cNvGraphicFramePr>
          <p:nvPr/>
        </p:nvGraphicFramePr>
        <p:xfrm>
          <a:off x="1651001" y="5838363"/>
          <a:ext cx="3938587" cy="73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51100" imgH="457200" progId="Equation.DSMT4">
                  <p:embed/>
                </p:oleObj>
              </mc:Choice>
              <mc:Fallback>
                <p:oleObj name="Equation" r:id="rId5" imgW="2451100" imgH="457200" progId="Equation.DSMT4">
                  <p:embed/>
                  <p:pic>
                    <p:nvPicPr>
                      <p:cNvPr id="0" name="Picture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1" y="5838363"/>
                        <a:ext cx="3938587" cy="735475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0" name="Object 4"/>
          <p:cNvGraphicFramePr>
            <a:graphicFrameLocks noChangeAspect="1"/>
          </p:cNvGraphicFramePr>
          <p:nvPr/>
        </p:nvGraphicFramePr>
        <p:xfrm>
          <a:off x="6042026" y="5337175"/>
          <a:ext cx="45132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832100" imgH="457200" progId="Equation.DSMT4">
                  <p:embed/>
                </p:oleObj>
              </mc:Choice>
              <mc:Fallback>
                <p:oleObj name="Equation" r:id="rId7" imgW="2832100" imgH="457200" progId="Equation.DSMT4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2026" y="5337175"/>
                        <a:ext cx="4513263" cy="73025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DDDDDD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706183"/>
              </p:ext>
            </p:extLst>
          </p:nvPr>
        </p:nvGraphicFramePr>
        <p:xfrm>
          <a:off x="6043313" y="6121228"/>
          <a:ext cx="415131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19400" imgH="469900" progId="Equation.DSMT4">
                  <p:embed/>
                </p:oleObj>
              </mc:Choice>
              <mc:Fallback>
                <p:oleObj name="Equation" r:id="rId9" imgW="2819400" imgH="469900" progId="Equation.DSMT4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313" y="6121228"/>
                        <a:ext cx="4151313" cy="69215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10058400" y="6492875"/>
            <a:ext cx="2133600" cy="365125"/>
          </a:xfrm>
        </p:spPr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41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Text Box 2"/>
          <p:cNvSpPr txBox="1">
            <a:spLocks noChangeArrowheads="1"/>
          </p:cNvSpPr>
          <p:nvPr/>
        </p:nvSpPr>
        <p:spPr bwMode="auto">
          <a:xfrm>
            <a:off x="2815117" y="1"/>
            <a:ext cx="6872288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Circular Waveguide (cont.)</a:t>
            </a:r>
          </a:p>
        </p:txBody>
      </p:sp>
      <p:sp>
        <p:nvSpPr>
          <p:cNvPr id="286734" name="Text Box 14"/>
          <p:cNvSpPr txBox="1">
            <a:spLocks noChangeArrowheads="1"/>
          </p:cNvSpPr>
          <p:nvPr/>
        </p:nvSpPr>
        <p:spPr bwMode="auto">
          <a:xfrm>
            <a:off x="1418586" y="975225"/>
            <a:ext cx="381707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Choose (somewhat arbitrarily) </a:t>
            </a:r>
          </a:p>
        </p:txBody>
      </p:sp>
      <p:graphicFrame>
        <p:nvGraphicFramePr>
          <p:cNvPr id="28673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872547"/>
              </p:ext>
            </p:extLst>
          </p:nvPr>
        </p:nvGraphicFramePr>
        <p:xfrm>
          <a:off x="5008477" y="991660"/>
          <a:ext cx="1033367" cy="413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07780" imgH="203112" progId="Equation.DSMT4">
                  <p:embed/>
                </p:oleObj>
              </mc:Choice>
              <mc:Fallback>
                <p:oleObj name="Equation" r:id="rId3" imgW="507780" imgH="203112" progId="Equation.DSMT4">
                  <p:embed/>
                  <p:pic>
                    <p:nvPicPr>
                      <p:cNvPr id="0" name="Picture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477" y="991660"/>
                        <a:ext cx="1033367" cy="4130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3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8450849"/>
              </p:ext>
            </p:extLst>
          </p:nvPr>
        </p:nvGraphicFramePr>
        <p:xfrm>
          <a:off x="4008438" y="1681163"/>
          <a:ext cx="39497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66600" imgH="482400" progId="Equation.DSMT4">
                  <p:embed/>
                </p:oleObj>
              </mc:Choice>
              <mc:Fallback>
                <p:oleObj name="Equation" r:id="rId5" imgW="1866600" imgH="482400" progId="Equation.DSMT4">
                  <p:embed/>
                  <p:pic>
                    <p:nvPicPr>
                      <p:cNvPr id="0" name="Picture 1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1681163"/>
                        <a:ext cx="39497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870875" y="3070157"/>
            <a:ext cx="45352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33"/>
                </a:solidFill>
                <a:latin typeface="Arial" pitchFamily="34" charset="0"/>
              </a:rPr>
              <a:t>The field should be </a:t>
            </a:r>
            <a:r>
              <a:rPr lang="en-US" sz="2000" u="sng" dirty="0">
                <a:solidFill>
                  <a:srgbClr val="FF0033"/>
                </a:solidFill>
                <a:latin typeface="Arial" pitchFamily="34" charset="0"/>
              </a:rPr>
              <a:t>finite</a:t>
            </a:r>
            <a:r>
              <a:rPr lang="en-US" sz="2000" dirty="0">
                <a:solidFill>
                  <a:srgbClr val="FF0033"/>
                </a:solidFill>
                <a:latin typeface="Arial" pitchFamily="34" charset="0"/>
              </a:rPr>
              <a:t> on the </a:t>
            </a:r>
            <a:r>
              <a:rPr lang="en-US" sz="2400" i="1" dirty="0">
                <a:solidFill>
                  <a:srgbClr val="FF0033"/>
                </a:solidFill>
              </a:rPr>
              <a:t>z</a:t>
            </a:r>
            <a:r>
              <a:rPr lang="en-US" sz="2000" dirty="0">
                <a:solidFill>
                  <a:srgbClr val="FF0033"/>
                </a:solidFill>
                <a:latin typeface="Arial" pitchFamily="34" charset="0"/>
              </a:rPr>
              <a:t> axis.</a:t>
            </a:r>
            <a:endParaRPr lang="en-US" dirty="0">
              <a:solidFill>
                <a:srgbClr val="FF0033"/>
              </a:solidFill>
              <a:latin typeface="Arial" pitchFamily="34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999674" y="3881756"/>
          <a:ext cx="9810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08000" imgH="228600" progId="Equation.DSMT4">
                  <p:embed/>
                </p:oleObj>
              </mc:Choice>
              <mc:Fallback>
                <p:oleObj name="Equation" r:id="rId7" imgW="508000" imgH="228600" progId="Equation.DSMT4">
                  <p:embed/>
                  <p:pic>
                    <p:nvPicPr>
                      <p:cNvPr id="0" name="Picture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9674" y="3881756"/>
                        <a:ext cx="981075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340973" y="3971210"/>
            <a:ext cx="427037" cy="231775"/>
          </a:xfrm>
          <a:prstGeom prst="rightArrow">
            <a:avLst>
              <a:gd name="adj1" fmla="val 50000"/>
              <a:gd name="adj2" fmla="val 46062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6100020" y="3914390"/>
            <a:ext cx="17240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is not allowed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648075" y="5759133"/>
          <a:ext cx="48085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33600" imgH="254000" progId="Equation.DSMT4">
                  <p:embed/>
                </p:oleObj>
              </mc:Choice>
              <mc:Fallback>
                <p:oleObj name="Equation" r:id="rId9" imgW="2133600" imgH="254000" progId="Equation.DSMT4">
                  <p:embed/>
                  <p:pic>
                    <p:nvPicPr>
                      <p:cNvPr id="0" name="Picture 1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5759133"/>
                        <a:ext cx="4808538" cy="5715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42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83978" name="Object 10"/>
          <p:cNvGraphicFramePr>
            <a:graphicFrameLocks noChangeAspect="1"/>
          </p:cNvGraphicFramePr>
          <p:nvPr/>
        </p:nvGraphicFramePr>
        <p:xfrm>
          <a:off x="4246564" y="4669583"/>
          <a:ext cx="3434397" cy="523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63700" imgH="254000" progId="Equation.DSMT4">
                  <p:embed/>
                </p:oleObj>
              </mc:Choice>
              <mc:Fallback>
                <p:oleObj name="Equation" r:id="rId11" imgW="1663700" imgH="254000" progId="Equation.DSMT4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6564" y="4669583"/>
                        <a:ext cx="3434397" cy="5234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052321" y="4734560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Hence, we have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1285721" y="1209487"/>
            <a:ext cx="10287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33"/>
                </a:solidFill>
                <a:latin typeface="Arial" pitchFamily="34" charset="0"/>
              </a:rPr>
              <a:t>B.C.’s:</a:t>
            </a:r>
          </a:p>
        </p:txBody>
      </p:sp>
      <p:graphicFrame>
        <p:nvGraphicFramePr>
          <p:cNvPr id="2887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018626"/>
              </p:ext>
            </p:extLst>
          </p:nvPr>
        </p:nvGraphicFramePr>
        <p:xfrm>
          <a:off x="2494859" y="1157447"/>
          <a:ext cx="1926228" cy="535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254000" progId="Equation.DSMT4">
                  <p:embed/>
                </p:oleObj>
              </mc:Choice>
              <mc:Fallback>
                <p:oleObj name="Equation" r:id="rId3" imgW="914400" imgH="254000" progId="Equation.DSMT4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4859" y="1157447"/>
                        <a:ext cx="1926228" cy="535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81" name="Text Box 13"/>
          <p:cNvSpPr txBox="1">
            <a:spLocks noChangeArrowheads="1"/>
          </p:cNvSpPr>
          <p:nvPr/>
        </p:nvSpPr>
        <p:spPr bwMode="auto">
          <a:xfrm>
            <a:off x="2660059" y="1"/>
            <a:ext cx="6872288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Circular Waveguide (cont.)</a:t>
            </a:r>
          </a:p>
        </p:txBody>
      </p:sp>
      <p:graphicFrame>
        <p:nvGraphicFramePr>
          <p:cNvPr id="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731324"/>
              </p:ext>
            </p:extLst>
          </p:nvPr>
        </p:nvGraphicFramePr>
        <p:xfrm>
          <a:off x="6067812" y="1193929"/>
          <a:ext cx="14287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7812" y="1193929"/>
                        <a:ext cx="14287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436459" y="2416730"/>
            <a:ext cx="0" cy="24511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041696" y="1201867"/>
            <a:ext cx="91916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Hence</a:t>
            </a:r>
          </a:p>
        </p:txBody>
      </p:sp>
      <p:graphicFrame>
        <p:nvGraphicFramePr>
          <p:cNvPr id="23" name="Object 23"/>
          <p:cNvGraphicFramePr>
            <a:graphicFrameLocks noChangeAspect="1"/>
          </p:cNvGraphicFramePr>
          <p:nvPr/>
        </p:nvGraphicFramePr>
        <p:xfrm>
          <a:off x="4500786" y="4831599"/>
          <a:ext cx="1114425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71252" imgH="241195" progId="Equation.DSMT4">
                  <p:embed/>
                </p:oleObj>
              </mc:Choice>
              <mc:Fallback>
                <p:oleObj name="Equation" r:id="rId7" imgW="571252" imgH="241195" progId="Equation.DSMT4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786" y="4831599"/>
                        <a:ext cx="1114425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5"/>
          <p:cNvGraphicFramePr>
            <a:graphicFrameLocks noChangeAspect="1"/>
          </p:cNvGraphicFramePr>
          <p:nvPr/>
        </p:nvGraphicFramePr>
        <p:xfrm>
          <a:off x="6721697" y="4625348"/>
          <a:ext cx="1042988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9" imgH="418918" progId="Equation.DSMT4">
                  <p:embed/>
                </p:oleObj>
              </mc:Choice>
              <mc:Fallback>
                <p:oleObj name="Equation" r:id="rId9" imgW="533169" imgH="418918" progId="Equation.DSMT4">
                  <p:embed/>
                  <p:pic>
                    <p:nvPicPr>
                      <p:cNvPr id="0" name="Picture 2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1697" y="4625348"/>
                        <a:ext cx="1042988" cy="81756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AutoShape 26"/>
          <p:cNvSpPr>
            <a:spLocks noChangeArrowheads="1"/>
          </p:cNvSpPr>
          <p:nvPr/>
        </p:nvSpPr>
        <p:spPr bwMode="auto">
          <a:xfrm>
            <a:off x="5905214" y="4907281"/>
            <a:ext cx="479425" cy="316895"/>
          </a:xfrm>
          <a:prstGeom prst="rightArrow">
            <a:avLst>
              <a:gd name="adj1" fmla="val 50000"/>
              <a:gd name="adj2" fmla="val 55110"/>
            </a:avLst>
          </a:prstGeom>
          <a:solidFill>
            <a:srgbClr val="CCFFFF"/>
          </a:solidFill>
          <a:ln w="9525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321276" y="5866060"/>
            <a:ext cx="4412394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</a:rPr>
              <a:t>Note: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  The value </a:t>
            </a:r>
            <a:r>
              <a:rPr lang="en-US" sz="1600" i="1" dirty="0">
                <a:solidFill>
                  <a:srgbClr val="000000"/>
                </a:solidFill>
              </a:rPr>
              <a:t>x</a:t>
            </a:r>
            <a:r>
              <a:rPr lang="en-US" sz="1600" i="1" baseline="-25000" dirty="0">
                <a:solidFill>
                  <a:srgbClr val="000000"/>
                </a:solidFill>
              </a:rPr>
              <a:t>n</a:t>
            </a:r>
            <a:r>
              <a:rPr lang="en-US" sz="1600" baseline="-25000" dirty="0">
                <a:solidFill>
                  <a:srgbClr val="000000"/>
                </a:solidFill>
              </a:rPr>
              <a:t>0</a:t>
            </a:r>
            <a:r>
              <a:rPr lang="en-US" sz="1600" dirty="0">
                <a:solidFill>
                  <a:srgbClr val="000000"/>
                </a:solidFill>
              </a:rPr>
              <a:t> = 0 (</a:t>
            </a:r>
            <a:r>
              <a:rPr lang="en-US" sz="1600" i="1" dirty="0">
                <a:solidFill>
                  <a:srgbClr val="000000"/>
                </a:solidFill>
              </a:rPr>
              <a:t>p</a:t>
            </a:r>
            <a:r>
              <a:rPr lang="en-US" sz="1600" dirty="0">
                <a:solidFill>
                  <a:srgbClr val="000000"/>
                </a:solidFill>
              </a:rPr>
              <a:t> = 0)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is not included since this would yield a trivial solution:</a:t>
            </a:r>
          </a:p>
        </p:txBody>
      </p:sp>
      <p:graphicFrame>
        <p:nvGraphicFramePr>
          <p:cNvPr id="2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699981"/>
              </p:ext>
            </p:extLst>
          </p:nvPr>
        </p:nvGraphicFramePr>
        <p:xfrm>
          <a:off x="4749887" y="5731435"/>
          <a:ext cx="2282825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35100" imgH="431800" progId="Equation.DSMT4">
                  <p:embed/>
                </p:oleObj>
              </mc:Choice>
              <mc:Fallback>
                <p:oleObj name="Equation" r:id="rId11" imgW="1435100" imgH="431800" progId="Equation.DSMT4">
                  <p:embed/>
                  <p:pic>
                    <p:nvPicPr>
                      <p:cNvPr id="0" name="Picture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9887" y="5731435"/>
                        <a:ext cx="2282825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Slide Number Placeholder 3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43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22525" y="5923338"/>
            <a:ext cx="466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+mj-lt"/>
              </a:rPr>
              <a:t>(This is true unless </a:t>
            </a:r>
            <a:r>
              <a:rPr lang="en-US" sz="1200" i="1" dirty="0">
                <a:solidFill>
                  <a:schemeClr val="bg2"/>
                </a:solidFill>
              </a:rPr>
              <a:t>n</a:t>
            </a:r>
            <a:r>
              <a:rPr lang="en-US" sz="1200" dirty="0">
                <a:solidFill>
                  <a:schemeClr val="bg2"/>
                </a:solidFill>
              </a:rPr>
              <a:t> = 0</a:t>
            </a:r>
            <a:r>
              <a:rPr lang="en-US" sz="1200" dirty="0">
                <a:solidFill>
                  <a:schemeClr val="bg2"/>
                </a:solidFill>
                <a:latin typeface="+mj-lt"/>
              </a:rPr>
              <a:t>, in which case we cannot have </a:t>
            </a:r>
            <a:r>
              <a:rPr lang="en-US" sz="1200" i="1" dirty="0">
                <a:solidFill>
                  <a:schemeClr val="bg2"/>
                </a:solidFill>
              </a:rPr>
              <a:t>p</a:t>
            </a:r>
            <a:r>
              <a:rPr lang="en-US" sz="1200" dirty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bg2"/>
                </a:solidFill>
              </a:rPr>
              <a:t>=</a:t>
            </a:r>
            <a:r>
              <a:rPr lang="en-US" sz="1200" dirty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bg2"/>
                </a:solidFill>
              </a:rPr>
              <a:t>0</a:t>
            </a:r>
            <a:r>
              <a:rPr lang="en-US" sz="1200" dirty="0">
                <a:solidFill>
                  <a:schemeClr val="bg2"/>
                </a:solidFill>
                <a:latin typeface="+mj-lt"/>
              </a:rPr>
              <a:t>.)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471244" y="2247075"/>
            <a:ext cx="7444323" cy="2212768"/>
            <a:chOff x="947243" y="2247075"/>
            <a:chExt cx="7444323" cy="2212768"/>
          </a:xfrm>
        </p:grpSpPr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436209" y="3745468"/>
              <a:ext cx="663257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912459" y="2572305"/>
              <a:ext cx="4413250" cy="1887538"/>
            </a:xfrm>
            <a:custGeom>
              <a:avLst/>
              <a:gdLst/>
              <a:ahLst/>
              <a:cxnLst>
                <a:cxn ang="0">
                  <a:pos x="0" y="739"/>
                </a:cxn>
                <a:cxn ang="0">
                  <a:pos x="288" y="149"/>
                </a:cxn>
                <a:cxn ang="0">
                  <a:pos x="606" y="148"/>
                </a:cxn>
                <a:cxn ang="0">
                  <a:pos x="1175" y="1039"/>
                </a:cxn>
                <a:cxn ang="0">
                  <a:pos x="1513" y="1047"/>
                </a:cxn>
                <a:cxn ang="0">
                  <a:pos x="1758" y="601"/>
                </a:cxn>
                <a:cxn ang="0">
                  <a:pos x="1966" y="570"/>
                </a:cxn>
                <a:cxn ang="0">
                  <a:pos x="2206" y="867"/>
                </a:cxn>
                <a:cxn ang="0">
                  <a:pos x="2353" y="867"/>
                </a:cxn>
                <a:cxn ang="0">
                  <a:pos x="2588" y="670"/>
                </a:cxn>
                <a:cxn ang="0">
                  <a:pos x="2780" y="801"/>
                </a:cxn>
              </a:cxnLst>
              <a:rect l="0" t="0" r="r" b="b"/>
              <a:pathLst>
                <a:path w="2780" h="1189">
                  <a:moveTo>
                    <a:pt x="0" y="739"/>
                  </a:moveTo>
                  <a:cubicBezTo>
                    <a:pt x="48" y="641"/>
                    <a:pt x="187" y="247"/>
                    <a:pt x="288" y="149"/>
                  </a:cubicBezTo>
                  <a:cubicBezTo>
                    <a:pt x="389" y="51"/>
                    <a:pt x="458" y="0"/>
                    <a:pt x="606" y="148"/>
                  </a:cubicBezTo>
                  <a:cubicBezTo>
                    <a:pt x="754" y="296"/>
                    <a:pt x="1024" y="889"/>
                    <a:pt x="1175" y="1039"/>
                  </a:cubicBezTo>
                  <a:cubicBezTo>
                    <a:pt x="1326" y="1189"/>
                    <a:pt x="1416" y="1120"/>
                    <a:pt x="1513" y="1047"/>
                  </a:cubicBezTo>
                  <a:cubicBezTo>
                    <a:pt x="1610" y="974"/>
                    <a:pt x="1683" y="680"/>
                    <a:pt x="1758" y="601"/>
                  </a:cubicBezTo>
                  <a:cubicBezTo>
                    <a:pt x="1833" y="522"/>
                    <a:pt x="1891" y="526"/>
                    <a:pt x="1966" y="570"/>
                  </a:cubicBezTo>
                  <a:cubicBezTo>
                    <a:pt x="2041" y="614"/>
                    <a:pt x="2142" y="817"/>
                    <a:pt x="2206" y="867"/>
                  </a:cubicBezTo>
                  <a:cubicBezTo>
                    <a:pt x="2270" y="917"/>
                    <a:pt x="2289" y="900"/>
                    <a:pt x="2353" y="867"/>
                  </a:cubicBezTo>
                  <a:cubicBezTo>
                    <a:pt x="2415" y="830"/>
                    <a:pt x="2517" y="681"/>
                    <a:pt x="2588" y="670"/>
                  </a:cubicBezTo>
                  <a:cubicBezTo>
                    <a:pt x="2659" y="659"/>
                    <a:pt x="2740" y="774"/>
                    <a:pt x="2780" y="801"/>
                  </a:cubicBezTo>
                </a:path>
              </a:pathLst>
            </a:custGeom>
            <a:noFill/>
            <a:ln w="22225" cap="flat" cmpd="sng">
              <a:solidFill>
                <a:srgbClr val="0099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3387246" y="3685143"/>
              <a:ext cx="109538" cy="9683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528659" y="3699430"/>
              <a:ext cx="109538" cy="9683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5196996" y="3689905"/>
              <a:ext cx="109538" cy="9683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989943" y="2247075"/>
              <a:ext cx="4113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+mj-lt"/>
                </a:rPr>
                <a:t>Sketch for a typical value of </a:t>
              </a:r>
              <a:r>
                <a:rPr lang="en-US" i="1" dirty="0">
                  <a:solidFill>
                    <a:schemeClr val="bg2"/>
                  </a:solidFill>
                </a:rPr>
                <a:t>n</a:t>
              </a:r>
              <a:r>
                <a:rPr lang="en-US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n-US" dirty="0">
                  <a:solidFill>
                    <a:schemeClr val="bg2"/>
                  </a:solidFill>
                </a:rPr>
                <a:t>(</a:t>
              </a:r>
              <a:r>
                <a:rPr lang="en-US" i="1" dirty="0">
                  <a:solidFill>
                    <a:schemeClr val="bg2"/>
                  </a:solidFill>
                </a:rPr>
                <a:t>n</a:t>
              </a:r>
              <a:r>
                <a:rPr lang="en-US" dirty="0">
                  <a:solidFill>
                    <a:schemeClr val="bg2"/>
                  </a:solidFill>
                </a:rPr>
                <a:t> </a:t>
              </a:r>
              <a:r>
                <a:rPr lang="en-US" dirty="0">
                  <a:solidFill>
                    <a:schemeClr val="bg2"/>
                  </a:solidFill>
                  <a:sym typeface="Symbol"/>
                </a:rPr>
                <a:t> 0)</a:t>
              </a:r>
              <a:r>
                <a:rPr lang="en-US" dirty="0">
                  <a:solidFill>
                    <a:schemeClr val="bg2"/>
                  </a:solidFill>
                  <a:latin typeface="+mj-lt"/>
                  <a:sym typeface="Symbol"/>
                </a:rPr>
                <a:t>.</a:t>
              </a:r>
              <a:r>
                <a:rPr lang="en-US" dirty="0">
                  <a:solidFill>
                    <a:schemeClr val="bg2"/>
                  </a:solidFill>
                </a:rPr>
                <a:t> 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09440" y="2741617"/>
              <a:ext cx="33115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Note: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 Pozar uses the notation </a:t>
              </a:r>
              <a:r>
                <a:rPr lang="en-US" sz="1600" i="1" dirty="0">
                  <a:solidFill>
                    <a:schemeClr val="bg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bg1"/>
                  </a:solidFill>
                </a:rPr>
                <a:t>mn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</a:t>
              </a:r>
            </a:p>
          </p:txBody>
        </p:sp>
        <p:graphicFrame>
          <p:nvGraphicFramePr>
            <p:cNvPr id="86026" name="Object 10"/>
            <p:cNvGraphicFramePr>
              <a:graphicFrameLocks noChangeAspect="1"/>
            </p:cNvGraphicFramePr>
            <p:nvPr/>
          </p:nvGraphicFramePr>
          <p:xfrm>
            <a:off x="8143916" y="3608449"/>
            <a:ext cx="247650" cy="274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26835" imgH="139518" progId="Equation.DSMT4">
                    <p:embed/>
                  </p:oleObj>
                </mc:Choice>
                <mc:Fallback>
                  <p:oleObj name="Equation" r:id="rId13" imgW="126835" imgH="139518" progId="Equation.DSMT4">
                    <p:embed/>
                    <p:pic>
                      <p:nvPicPr>
                        <p:cNvPr id="0" name="Picture 2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3916" y="3608449"/>
                          <a:ext cx="247650" cy="274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27" name="Object 11"/>
            <p:cNvGraphicFramePr>
              <a:graphicFrameLocks noChangeAspect="1"/>
            </p:cNvGraphicFramePr>
            <p:nvPr/>
          </p:nvGraphicFramePr>
          <p:xfrm>
            <a:off x="947243" y="2571111"/>
            <a:ext cx="752475" cy="450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381000" imgH="228600" progId="Equation.DSMT4">
                    <p:embed/>
                  </p:oleObj>
                </mc:Choice>
                <mc:Fallback>
                  <p:oleObj name="Equation" r:id="rId15" imgW="381000" imgH="228600" progId="Equation.DSMT4">
                    <p:embed/>
                    <p:pic>
                      <p:nvPicPr>
                        <p:cNvPr id="0" name="Picture 2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7243" y="2571111"/>
                          <a:ext cx="752475" cy="450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28" name="Object 12"/>
            <p:cNvGraphicFramePr>
              <a:graphicFrameLocks noChangeAspect="1"/>
            </p:cNvGraphicFramePr>
            <p:nvPr/>
          </p:nvGraphicFramePr>
          <p:xfrm>
            <a:off x="2972563" y="3792640"/>
            <a:ext cx="396875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203112" imgH="228501" progId="Equation.DSMT4">
                    <p:embed/>
                  </p:oleObj>
                </mc:Choice>
                <mc:Fallback>
                  <p:oleObj name="Equation" r:id="rId17" imgW="203112" imgH="228501" progId="Equation.DSMT4">
                    <p:embed/>
                    <p:pic>
                      <p:nvPicPr>
                        <p:cNvPr id="0" name="Picture 2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2563" y="3792640"/>
                          <a:ext cx="396875" cy="449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29" name="Object 13"/>
            <p:cNvGraphicFramePr>
              <a:graphicFrameLocks noChangeAspect="1"/>
            </p:cNvGraphicFramePr>
            <p:nvPr/>
          </p:nvGraphicFramePr>
          <p:xfrm>
            <a:off x="4632325" y="3814000"/>
            <a:ext cx="422275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15806" imgH="228501" progId="Equation.DSMT4">
                    <p:embed/>
                  </p:oleObj>
                </mc:Choice>
                <mc:Fallback>
                  <p:oleObj name="Equation" r:id="rId19" imgW="215806" imgH="228501" progId="Equation.DSMT4">
                    <p:embed/>
                    <p:pic>
                      <p:nvPicPr>
                        <p:cNvPr id="0" name="Picture 2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2325" y="3814000"/>
                          <a:ext cx="422275" cy="449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030" name="Object 14"/>
            <p:cNvGraphicFramePr>
              <a:graphicFrameLocks noChangeAspect="1"/>
            </p:cNvGraphicFramePr>
            <p:nvPr/>
          </p:nvGraphicFramePr>
          <p:xfrm>
            <a:off x="5330990" y="3230129"/>
            <a:ext cx="422275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15806" imgH="228501" progId="Equation.DSMT4">
                    <p:embed/>
                  </p:oleObj>
                </mc:Choice>
                <mc:Fallback>
                  <p:oleObj name="Equation" r:id="rId21" imgW="215806" imgH="228501" progId="Equation.DSMT4">
                    <p:embed/>
                    <p:pic>
                      <p:nvPicPr>
                        <p:cNvPr id="0" name="Picture 2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0990" y="3230129"/>
                          <a:ext cx="422275" cy="449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34" name="Text Box 18"/>
          <p:cNvSpPr txBox="1">
            <a:spLocks noChangeArrowheads="1"/>
          </p:cNvSpPr>
          <p:nvPr/>
        </p:nvSpPr>
        <p:spPr bwMode="auto">
          <a:xfrm>
            <a:off x="2205038" y="1524000"/>
            <a:ext cx="1507144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FF"/>
                </a:solidFill>
                <a:latin typeface="Arial" pitchFamily="34" charset="0"/>
              </a:rPr>
              <a:t>TM</a:t>
            </a:r>
            <a:r>
              <a:rPr lang="en-US" sz="2000" i="1" baseline="-25000">
                <a:solidFill>
                  <a:srgbClr val="0000FF"/>
                </a:solidFill>
              </a:rPr>
              <a:t>np</a:t>
            </a:r>
            <a:r>
              <a:rPr lang="en-US" sz="2000">
                <a:solidFill>
                  <a:srgbClr val="0000FF"/>
                </a:solidFill>
                <a:latin typeface="Arial" pitchFamily="34" charset="0"/>
              </a:rPr>
              <a:t> mode:</a:t>
            </a:r>
          </a:p>
        </p:txBody>
      </p:sp>
      <p:graphicFrame>
        <p:nvGraphicFramePr>
          <p:cNvPr id="29083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65798"/>
              </p:ext>
            </p:extLst>
          </p:nvPr>
        </p:nvGraphicFramePr>
        <p:xfrm>
          <a:off x="3756111" y="2285443"/>
          <a:ext cx="50212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98600" imgH="431640" progId="Equation.DSMT4">
                  <p:embed/>
                </p:oleObj>
              </mc:Choice>
              <mc:Fallback>
                <p:oleObj name="Equation" r:id="rId3" imgW="2298600" imgH="431640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111" y="2285443"/>
                        <a:ext cx="5021263" cy="9429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3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574742"/>
              </p:ext>
            </p:extLst>
          </p:nvPr>
        </p:nvGraphicFramePr>
        <p:xfrm>
          <a:off x="5056831" y="3611090"/>
          <a:ext cx="2214563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3000" imgH="558720" progId="Equation.DSMT4">
                  <p:embed/>
                </p:oleObj>
              </mc:Choice>
              <mc:Fallback>
                <p:oleObj name="Equation" r:id="rId5" imgW="1143000" imgH="55872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831" y="3611090"/>
                        <a:ext cx="2214563" cy="10826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43" name="Text Box 27"/>
          <p:cNvSpPr txBox="1">
            <a:spLocks noChangeArrowheads="1"/>
          </p:cNvSpPr>
          <p:nvPr/>
        </p:nvSpPr>
        <p:spPr bwMode="auto">
          <a:xfrm>
            <a:off x="2665598" y="1"/>
            <a:ext cx="6872288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Circular Waveguide (cont.)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44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CF3A59E-4183-EBAB-9093-A2896B924A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014153"/>
              </p:ext>
            </p:extLst>
          </p:nvPr>
        </p:nvGraphicFramePr>
        <p:xfrm>
          <a:off x="5517677" y="5243427"/>
          <a:ext cx="1279333" cy="73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49160" imgH="431640" progId="Equation.DSMT4">
                  <p:embed/>
                </p:oleObj>
              </mc:Choice>
              <mc:Fallback>
                <p:oleObj name="Equation" r:id="rId7" imgW="7491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17677" y="5243427"/>
                        <a:ext cx="1279333" cy="73724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Text Box 2"/>
          <p:cNvSpPr txBox="1">
            <a:spLocks noChangeArrowheads="1"/>
          </p:cNvSpPr>
          <p:nvPr/>
        </p:nvSpPr>
        <p:spPr bwMode="auto">
          <a:xfrm>
            <a:off x="22320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Cutoff Frequency: </a:t>
            </a: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endParaRPr lang="en-US" sz="3600" i="1" dirty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918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459938"/>
              </p:ext>
            </p:extLst>
          </p:nvPr>
        </p:nvGraphicFramePr>
        <p:xfrm>
          <a:off x="5330972" y="1978828"/>
          <a:ext cx="1520850" cy="83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1669" imgH="418918" progId="Equation.DSMT4">
                  <p:embed/>
                </p:oleObj>
              </mc:Choice>
              <mc:Fallback>
                <p:oleObj name="Equation" r:id="rId3" imgW="761669" imgH="418918" progId="Equation.DSMT4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0972" y="1978828"/>
                        <a:ext cx="1520850" cy="83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838614"/>
              </p:ext>
            </p:extLst>
          </p:nvPr>
        </p:nvGraphicFramePr>
        <p:xfrm>
          <a:off x="5685870" y="2957706"/>
          <a:ext cx="2105066" cy="780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30300" imgH="419100" progId="Equation.DSMT4">
                  <p:embed/>
                </p:oleObj>
              </mc:Choice>
              <mc:Fallback>
                <p:oleObj name="Equation" r:id="rId5" imgW="1130300" imgH="419100" progId="Equation.DSMT4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5870" y="2957706"/>
                        <a:ext cx="2105066" cy="7804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5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680527"/>
              </p:ext>
            </p:extLst>
          </p:nvPr>
        </p:nvGraphicFramePr>
        <p:xfrm>
          <a:off x="4581526" y="4810126"/>
          <a:ext cx="2759075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431613" progId="Equation.DSMT4">
                  <p:embed/>
                </p:oleObj>
              </mc:Choice>
              <mc:Fallback>
                <p:oleObj name="Equation" r:id="rId7" imgW="1091726" imgH="431613" progId="Equation.DSMT4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6" y="4810126"/>
                        <a:ext cx="2759075" cy="109061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103155"/>
              </p:ext>
            </p:extLst>
          </p:nvPr>
        </p:nvGraphicFramePr>
        <p:xfrm>
          <a:off x="3253219" y="2193802"/>
          <a:ext cx="670052" cy="377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06224" imgH="228501" progId="Equation.DSMT4">
                  <p:embed/>
                </p:oleObj>
              </mc:Choice>
              <mc:Fallback>
                <p:oleObj name="Equation" r:id="rId9" imgW="406224" imgH="228501" progId="Equation.DSMT4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3219" y="2193802"/>
                        <a:ext cx="670052" cy="377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55" name="AutoShape 15"/>
          <p:cNvSpPr>
            <a:spLocks noChangeArrowheads="1"/>
          </p:cNvSpPr>
          <p:nvPr/>
        </p:nvSpPr>
        <p:spPr bwMode="auto">
          <a:xfrm>
            <a:off x="4350996" y="2267465"/>
            <a:ext cx="566653" cy="264710"/>
          </a:xfrm>
          <a:prstGeom prst="rightArrow">
            <a:avLst>
              <a:gd name="adj1" fmla="val 50000"/>
              <a:gd name="adj2" fmla="val 77798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graphicFrame>
        <p:nvGraphicFramePr>
          <p:cNvPr id="2918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057732"/>
              </p:ext>
            </p:extLst>
          </p:nvPr>
        </p:nvGraphicFramePr>
        <p:xfrm>
          <a:off x="777017" y="1032193"/>
          <a:ext cx="16843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61669" imgH="241195" progId="Equation.DSMT4">
                  <p:embed/>
                </p:oleObj>
              </mc:Choice>
              <mc:Fallback>
                <p:oleObj name="Equation" r:id="rId11" imgW="761669" imgH="241195" progId="Equation.DSMT4">
                  <p:embed/>
                  <p:pic>
                    <p:nvPicPr>
                      <p:cNvPr id="0" name="Picture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17" y="1032193"/>
                        <a:ext cx="16843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81798" y="2135934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At  </a:t>
            </a:r>
            <a:r>
              <a:rPr lang="en-US" sz="2000" i="1" dirty="0">
                <a:solidFill>
                  <a:schemeClr val="bg1"/>
                </a:solidFill>
              </a:rPr>
              <a:t>f</a:t>
            </a:r>
            <a:r>
              <a:rPr lang="en-US" sz="2000" dirty="0">
                <a:solidFill>
                  <a:schemeClr val="bg1"/>
                </a:solidFill>
              </a:rPr>
              <a:t> = </a:t>
            </a:r>
            <a:r>
              <a:rPr lang="en-US" sz="2000" i="1" dirty="0">
                <a:solidFill>
                  <a:schemeClr val="bg1"/>
                </a:solidFill>
              </a:rPr>
              <a:t>f</a:t>
            </a:r>
            <a:r>
              <a:rPr lang="en-US" sz="2000" i="1" baseline="-25000" dirty="0">
                <a:solidFill>
                  <a:schemeClr val="bg1"/>
                </a:solidFill>
              </a:rPr>
              <a:t>c 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</a:p>
        </p:txBody>
      </p:sp>
      <p:graphicFrame>
        <p:nvGraphicFramePr>
          <p:cNvPr id="890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948726"/>
              </p:ext>
            </p:extLst>
          </p:nvPr>
        </p:nvGraphicFramePr>
        <p:xfrm>
          <a:off x="8394701" y="4994292"/>
          <a:ext cx="1143000" cy="874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96880" imgH="457200" progId="Equation.DSMT4">
                  <p:embed/>
                </p:oleObj>
              </mc:Choice>
              <mc:Fallback>
                <p:oleObj name="Equation" r:id="rId13" imgW="596880" imgH="4572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4701" y="4994292"/>
                        <a:ext cx="1143000" cy="8746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45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99492" y="1117600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Assume </a:t>
            </a:r>
            <a:r>
              <a:rPr lang="en-US" i="1" dirty="0">
                <a:solidFill>
                  <a:schemeClr val="bg1"/>
                </a:solidFill>
                <a:cs typeface="Arial" pitchFamily="34" charset="0"/>
              </a:rPr>
              <a:t>k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is real here (lossless dielectric).</a:t>
            </a:r>
          </a:p>
        </p:txBody>
      </p:sp>
      <p:sp>
        <p:nvSpPr>
          <p:cNvPr id="2" name="AutoShape 15">
            <a:extLst>
              <a:ext uri="{FF2B5EF4-FFF2-40B4-BE49-F238E27FC236}">
                <a16:creationId xmlns:a16="http://schemas.microsoft.com/office/drawing/2014/main" id="{A1DEAD89-E55B-3B17-4FA1-2BB16943E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526" y="3216875"/>
            <a:ext cx="566653" cy="264710"/>
          </a:xfrm>
          <a:prstGeom prst="rightArrow">
            <a:avLst>
              <a:gd name="adj1" fmla="val 50000"/>
              <a:gd name="adj2" fmla="val 77798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Text Box 2"/>
          <p:cNvSpPr txBox="1">
            <a:spLocks noChangeArrowheads="1"/>
          </p:cNvSpPr>
          <p:nvPr/>
        </p:nvSpPr>
        <p:spPr bwMode="auto">
          <a:xfrm>
            <a:off x="22320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Cutoff Frequency: </a:t>
            </a: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TM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(cont.)</a:t>
            </a:r>
          </a:p>
        </p:txBody>
      </p:sp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3827464" y="5992813"/>
            <a:ext cx="376346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TM</a:t>
            </a:r>
            <a:r>
              <a:rPr lang="en-US" sz="2400" baseline="-25000" dirty="0">
                <a:solidFill>
                  <a:srgbClr val="FF0000"/>
                </a:solidFill>
              </a:rPr>
              <a:t>01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TM</a:t>
            </a:r>
            <a:r>
              <a:rPr lang="en-US" sz="2400" baseline="-25000" dirty="0">
                <a:solidFill>
                  <a:srgbClr val="0000FF"/>
                </a:solidFill>
              </a:rPr>
              <a:t>11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TM</a:t>
            </a:r>
            <a:r>
              <a:rPr lang="en-US" sz="2400" baseline="-25000" dirty="0">
                <a:solidFill>
                  <a:srgbClr val="0000FF"/>
                </a:solidFill>
              </a:rPr>
              <a:t>21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TM</a:t>
            </a:r>
            <a:r>
              <a:rPr lang="en-US" sz="2400" baseline="-25000" dirty="0">
                <a:solidFill>
                  <a:srgbClr val="0000FF"/>
                </a:solidFill>
              </a:rPr>
              <a:t>02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…</a:t>
            </a:r>
          </a:p>
        </p:txBody>
      </p:sp>
      <p:graphicFrame>
        <p:nvGraphicFramePr>
          <p:cNvPr id="304215" name="Group 87"/>
          <p:cNvGraphicFramePr>
            <a:graphicFrameLocks noGrp="1"/>
          </p:cNvGraphicFramePr>
          <p:nvPr/>
        </p:nvGraphicFramePr>
        <p:xfrm>
          <a:off x="2873375" y="1444625"/>
          <a:ext cx="6440488" cy="4064000"/>
        </p:xfrm>
        <a:graphic>
          <a:graphicData uri="http://schemas.openxmlformats.org/drawingml/2006/table">
            <a:tbl>
              <a:tblPr/>
              <a:tblGrid>
                <a:gridCol w="92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91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p \ 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2.405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3.832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5.136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6.380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7.588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8.771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5.520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7.016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8.417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9.761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11.065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12.339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8.654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10.173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11.620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13.015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14.372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11.792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13.324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14.796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4262" name="Text Box 134"/>
          <p:cNvSpPr txBox="1">
            <a:spLocks noChangeArrowheads="1"/>
          </p:cNvSpPr>
          <p:nvPr/>
        </p:nvSpPr>
        <p:spPr bwMode="auto">
          <a:xfrm>
            <a:off x="5121147" y="760885"/>
            <a:ext cx="15494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 dirty="0" err="1">
                <a:solidFill>
                  <a:srgbClr val="0000FF"/>
                </a:solidFill>
              </a:rPr>
              <a:t>x</a:t>
            </a:r>
            <a:r>
              <a:rPr lang="en-US" sz="2800" i="1" baseline="-25000" dirty="0" err="1">
                <a:solidFill>
                  <a:srgbClr val="0000FF"/>
                </a:solidFill>
              </a:rPr>
              <a:t>np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 values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46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Text Box 2"/>
          <p:cNvSpPr txBox="1">
            <a:spLocks noChangeArrowheads="1"/>
          </p:cNvSpPr>
          <p:nvPr/>
        </p:nvSpPr>
        <p:spPr bwMode="auto">
          <a:xfrm>
            <a:off x="4259264" y="1"/>
            <a:ext cx="330993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Modes</a:t>
            </a:r>
          </a:p>
        </p:txBody>
      </p:sp>
      <p:graphicFrame>
        <p:nvGraphicFramePr>
          <p:cNvPr id="2928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157394"/>
              </p:ext>
            </p:extLst>
          </p:nvPr>
        </p:nvGraphicFramePr>
        <p:xfrm>
          <a:off x="3292862" y="1596983"/>
          <a:ext cx="5062537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59000" imgH="254000" progId="Equation.DSMT4">
                  <p:embed/>
                </p:oleObj>
              </mc:Choice>
              <mc:Fallback>
                <p:oleObj name="Equation" r:id="rId3" imgW="2159000" imgH="2540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862" y="1596983"/>
                        <a:ext cx="5062537" cy="5953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3987" y="921468"/>
            <a:ext cx="4756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  <a:cs typeface="Calibri" pitchFamily="34" charset="0"/>
              </a:rPr>
              <a:t>Proceeding as before, we now have that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93081" y="2785124"/>
            <a:ext cx="565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Set</a:t>
            </a: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3358801" y="2709859"/>
          <a:ext cx="2012805" cy="55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254000" progId="Equation.DSMT4">
                  <p:embed/>
                </p:oleObj>
              </mc:Choice>
              <mc:Fallback>
                <p:oleObj name="Equation" r:id="rId5" imgW="914400" imgH="254000" progId="Equation.DSMT4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8801" y="2709859"/>
                        <a:ext cx="2012805" cy="55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3776346" y="3573781"/>
          <a:ext cx="282257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62100" imgH="457200" progId="Equation.DSMT4">
                  <p:embed/>
                </p:oleObj>
              </mc:Choice>
              <mc:Fallback>
                <p:oleObj name="Equation" r:id="rId7" imgW="1562100" imgH="457200" progId="Equation.DSMT4">
                  <p:embed/>
                  <p:pic>
                    <p:nvPicPr>
                      <p:cNvPr id="0" name="Picture 1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346" y="3573781"/>
                        <a:ext cx="2822575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056847"/>
              </p:ext>
            </p:extLst>
          </p:nvPr>
        </p:nvGraphicFramePr>
        <p:xfrm>
          <a:off x="5049537" y="4672613"/>
          <a:ext cx="128270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11000" imgH="507960" progId="Equation.DSMT4">
                  <p:embed/>
                </p:oleObj>
              </mc:Choice>
              <mc:Fallback>
                <p:oleObj name="Equation" r:id="rId9" imgW="711000" imgH="507960" progId="Equation.DSMT4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537" y="4672613"/>
                        <a:ext cx="1282700" cy="912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713517" y="3728862"/>
            <a:ext cx="2315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(From Ampere’s law)</a:t>
            </a:r>
          </a:p>
        </p:txBody>
      </p:sp>
      <p:graphicFrame>
        <p:nvGraphicFramePr>
          <p:cNvPr id="17" name="Object 12"/>
          <p:cNvGraphicFramePr>
            <a:graphicFrameLocks noChangeAspect="1"/>
          </p:cNvGraphicFramePr>
          <p:nvPr/>
        </p:nvGraphicFramePr>
        <p:xfrm>
          <a:off x="5463223" y="5942014"/>
          <a:ext cx="147796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23586" imgH="228501" progId="Equation.DSMT4">
                  <p:embed/>
                </p:oleObj>
              </mc:Choice>
              <mc:Fallback>
                <p:oleObj name="Equation" r:id="rId11" imgW="723586" imgH="228501" progId="Equation.DSMT4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3223" y="5942014"/>
                        <a:ext cx="147796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4446316" y="5964318"/>
            <a:ext cx="9683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Hence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47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06640" y="5902960"/>
            <a:ext cx="2489200" cy="523220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/>
                </a:solidFill>
                <a:latin typeface="+mj-lt"/>
              </a:rPr>
              <a:t>The prime denotes derivative with respect to the </a:t>
            </a:r>
            <a:r>
              <a:rPr lang="en-US" sz="1400" u="sng" dirty="0">
                <a:solidFill>
                  <a:schemeClr val="bg2"/>
                </a:solidFill>
                <a:latin typeface="+mj-lt"/>
              </a:rPr>
              <a:t>argument</a:t>
            </a:r>
            <a:r>
              <a:rPr lang="en-US" sz="1400" dirty="0">
                <a:solidFill>
                  <a:schemeClr val="bg2"/>
                </a:solidFill>
                <a:latin typeface="+mj-lt"/>
              </a:rPr>
              <a:t>.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 flipV="1">
            <a:off x="5191760" y="3556000"/>
            <a:ext cx="375920" cy="46736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aphicFrame>
        <p:nvGraphicFramePr>
          <p:cNvPr id="90124" name="Object 12"/>
          <p:cNvGraphicFramePr>
            <a:graphicFrameLocks noChangeAspect="1"/>
          </p:cNvGraphicFramePr>
          <p:nvPr/>
        </p:nvGraphicFramePr>
        <p:xfrm>
          <a:off x="5657533" y="3058160"/>
          <a:ext cx="10080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61669" imgH="380835" progId="Equation.DSMT4">
                  <p:embed/>
                </p:oleObj>
              </mc:Choice>
              <mc:Fallback>
                <p:oleObj name="Equation" r:id="rId13" imgW="761669" imgH="380835" progId="Equation.DSMT4">
                  <p:embed/>
                  <p:pic>
                    <p:nvPicPr>
                      <p:cNvPr id="0" name="Picture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7533" y="3058160"/>
                        <a:ext cx="1008062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utoShape 15">
            <a:extLst>
              <a:ext uri="{FF2B5EF4-FFF2-40B4-BE49-F238E27FC236}">
                <a16:creationId xmlns:a16="http://schemas.microsoft.com/office/drawing/2014/main" id="{ADC67092-3444-0A43-C00A-88AFBAC77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40" y="4940643"/>
            <a:ext cx="566653" cy="264710"/>
          </a:xfrm>
          <a:prstGeom prst="rightArrow">
            <a:avLst>
              <a:gd name="adj1" fmla="val 50000"/>
              <a:gd name="adj2" fmla="val 77798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6A7D33-39DE-AA59-3F96-DB1F43135D01}"/>
              </a:ext>
            </a:extLst>
          </p:cNvPr>
          <p:cNvSpPr txBox="1"/>
          <p:nvPr/>
        </p:nvSpPr>
        <p:spPr>
          <a:xfrm>
            <a:off x="6703540" y="4917989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+mj-lt"/>
              </a:rPr>
              <a:t>(Neumann boundary condition)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31" name="Object 19"/>
          <p:cNvGraphicFramePr>
            <a:graphicFrameLocks noChangeAspect="1"/>
          </p:cNvGraphicFramePr>
          <p:nvPr/>
        </p:nvGraphicFramePr>
        <p:xfrm>
          <a:off x="3749676" y="4565650"/>
          <a:ext cx="3330575" cy="143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36700" imgH="660400" progId="Equation.DSMT4">
                  <p:embed/>
                </p:oleObj>
              </mc:Choice>
              <mc:Fallback>
                <p:oleObj name="Equation" r:id="rId3" imgW="1536700" imgH="660400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676" y="4565650"/>
                        <a:ext cx="3330575" cy="143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4933" name="Object 21"/>
          <p:cNvGraphicFramePr>
            <a:graphicFrameLocks noChangeAspect="1"/>
          </p:cNvGraphicFramePr>
          <p:nvPr/>
        </p:nvGraphicFramePr>
        <p:xfrm>
          <a:off x="5316538" y="1104900"/>
          <a:ext cx="1757362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Picture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538" y="1104900"/>
                        <a:ext cx="1757362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4934" name="Text Box 22"/>
          <p:cNvSpPr txBox="1">
            <a:spLocks noChangeArrowheads="1"/>
          </p:cNvSpPr>
          <p:nvPr/>
        </p:nvSpPr>
        <p:spPr bwMode="auto">
          <a:xfrm>
            <a:off x="3729039" y="1"/>
            <a:ext cx="458152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Modes (cont.)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437" y="5428021"/>
            <a:ext cx="2616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+mj-lt"/>
                <a:cs typeface="Calibri" pitchFamily="34" charset="0"/>
              </a:rPr>
              <a:t>We don’t need to consider </a:t>
            </a:r>
            <a:r>
              <a:rPr lang="en-US" sz="1200" i="1" dirty="0">
                <a:solidFill>
                  <a:schemeClr val="bg2"/>
                </a:solidFill>
                <a:cs typeface="Calibri" pitchFamily="34" charset="0"/>
              </a:rPr>
              <a:t>p</a:t>
            </a:r>
            <a:r>
              <a:rPr lang="en-US" sz="1200" dirty="0">
                <a:solidFill>
                  <a:schemeClr val="bg2"/>
                </a:solidFill>
                <a:cs typeface="Calibri" pitchFamily="34" charset="0"/>
              </a:rPr>
              <a:t> = 0</a:t>
            </a:r>
            <a:r>
              <a:rPr lang="en-US" sz="1200" dirty="0">
                <a:solidFill>
                  <a:schemeClr val="bg2"/>
                </a:solidFill>
                <a:latin typeface="+mj-lt"/>
                <a:cs typeface="Calibri" pitchFamily="34" charset="0"/>
              </a:rPr>
              <a:t>; this is explained on the next slide.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48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483118" y="1898650"/>
            <a:ext cx="7444324" cy="2451100"/>
            <a:chOff x="959118" y="1898650"/>
            <a:chExt cx="7444324" cy="2451100"/>
          </a:xfrm>
        </p:grpSpPr>
        <p:sp>
          <p:nvSpPr>
            <p:cNvPr id="294919" name="Line 7"/>
            <p:cNvSpPr>
              <a:spLocks noChangeShapeType="1"/>
            </p:cNvSpPr>
            <p:nvPr/>
          </p:nvSpPr>
          <p:spPr bwMode="auto">
            <a:xfrm>
              <a:off x="1425575" y="3227388"/>
              <a:ext cx="6632575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4920" name="Line 8"/>
            <p:cNvSpPr>
              <a:spLocks noChangeShapeType="1"/>
            </p:cNvSpPr>
            <p:nvPr/>
          </p:nvSpPr>
          <p:spPr bwMode="auto">
            <a:xfrm>
              <a:off x="1901825" y="1898650"/>
              <a:ext cx="0" cy="245110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4921" name="Freeform 9"/>
            <p:cNvSpPr>
              <a:spLocks/>
            </p:cNvSpPr>
            <p:nvPr/>
          </p:nvSpPr>
          <p:spPr bwMode="auto">
            <a:xfrm>
              <a:off x="1901825" y="2054225"/>
              <a:ext cx="4413250" cy="1887538"/>
            </a:xfrm>
            <a:custGeom>
              <a:avLst/>
              <a:gdLst/>
              <a:ahLst/>
              <a:cxnLst>
                <a:cxn ang="0">
                  <a:pos x="0" y="739"/>
                </a:cxn>
                <a:cxn ang="0">
                  <a:pos x="288" y="149"/>
                </a:cxn>
                <a:cxn ang="0">
                  <a:pos x="606" y="148"/>
                </a:cxn>
                <a:cxn ang="0">
                  <a:pos x="1175" y="1039"/>
                </a:cxn>
                <a:cxn ang="0">
                  <a:pos x="1513" y="1047"/>
                </a:cxn>
                <a:cxn ang="0">
                  <a:pos x="1758" y="601"/>
                </a:cxn>
                <a:cxn ang="0">
                  <a:pos x="1966" y="570"/>
                </a:cxn>
                <a:cxn ang="0">
                  <a:pos x="2206" y="867"/>
                </a:cxn>
                <a:cxn ang="0">
                  <a:pos x="2353" y="867"/>
                </a:cxn>
                <a:cxn ang="0">
                  <a:pos x="2588" y="670"/>
                </a:cxn>
                <a:cxn ang="0">
                  <a:pos x="2780" y="801"/>
                </a:cxn>
              </a:cxnLst>
              <a:rect l="0" t="0" r="r" b="b"/>
              <a:pathLst>
                <a:path w="2780" h="1189">
                  <a:moveTo>
                    <a:pt x="0" y="739"/>
                  </a:moveTo>
                  <a:cubicBezTo>
                    <a:pt x="48" y="641"/>
                    <a:pt x="187" y="247"/>
                    <a:pt x="288" y="149"/>
                  </a:cubicBezTo>
                  <a:cubicBezTo>
                    <a:pt x="389" y="51"/>
                    <a:pt x="458" y="0"/>
                    <a:pt x="606" y="148"/>
                  </a:cubicBezTo>
                  <a:cubicBezTo>
                    <a:pt x="754" y="296"/>
                    <a:pt x="1024" y="889"/>
                    <a:pt x="1175" y="1039"/>
                  </a:cubicBezTo>
                  <a:cubicBezTo>
                    <a:pt x="1326" y="1189"/>
                    <a:pt x="1416" y="1120"/>
                    <a:pt x="1513" y="1047"/>
                  </a:cubicBezTo>
                  <a:cubicBezTo>
                    <a:pt x="1610" y="974"/>
                    <a:pt x="1683" y="680"/>
                    <a:pt x="1758" y="601"/>
                  </a:cubicBezTo>
                  <a:cubicBezTo>
                    <a:pt x="1833" y="522"/>
                    <a:pt x="1891" y="526"/>
                    <a:pt x="1966" y="570"/>
                  </a:cubicBezTo>
                  <a:cubicBezTo>
                    <a:pt x="2041" y="614"/>
                    <a:pt x="2142" y="817"/>
                    <a:pt x="2206" y="867"/>
                  </a:cubicBezTo>
                  <a:cubicBezTo>
                    <a:pt x="2270" y="917"/>
                    <a:pt x="2289" y="900"/>
                    <a:pt x="2353" y="867"/>
                  </a:cubicBezTo>
                  <a:cubicBezTo>
                    <a:pt x="2415" y="830"/>
                    <a:pt x="2517" y="681"/>
                    <a:pt x="2588" y="670"/>
                  </a:cubicBezTo>
                  <a:cubicBezTo>
                    <a:pt x="2659" y="659"/>
                    <a:pt x="2740" y="774"/>
                    <a:pt x="2780" y="801"/>
                  </a:cubicBezTo>
                </a:path>
              </a:pathLst>
            </a:custGeom>
            <a:noFill/>
            <a:ln w="22225" cap="flat" cmpd="sng">
              <a:solidFill>
                <a:srgbClr val="0099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4922" name="Oval 10"/>
            <p:cNvSpPr>
              <a:spLocks noChangeArrowheads="1"/>
            </p:cNvSpPr>
            <p:nvPr/>
          </p:nvSpPr>
          <p:spPr bwMode="auto">
            <a:xfrm>
              <a:off x="3376613" y="3167063"/>
              <a:ext cx="109537" cy="9683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4923" name="Oval 11"/>
            <p:cNvSpPr>
              <a:spLocks noChangeArrowheads="1"/>
            </p:cNvSpPr>
            <p:nvPr/>
          </p:nvSpPr>
          <p:spPr bwMode="auto">
            <a:xfrm>
              <a:off x="4518025" y="3181350"/>
              <a:ext cx="109538" cy="9683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294924" name="Oval 12"/>
            <p:cNvSpPr>
              <a:spLocks noChangeArrowheads="1"/>
            </p:cNvSpPr>
            <p:nvPr/>
          </p:nvSpPr>
          <p:spPr bwMode="auto">
            <a:xfrm>
              <a:off x="5186363" y="3171825"/>
              <a:ext cx="109537" cy="96838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86349" y="2291937"/>
              <a:ext cx="3982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  <a:latin typeface="+mj-lt"/>
                </a:rPr>
                <a:t>Sketch for a typical value of </a:t>
              </a:r>
              <a:r>
                <a:rPr lang="en-US" i="1" dirty="0">
                  <a:solidFill>
                    <a:schemeClr val="bg2"/>
                  </a:solidFill>
                </a:rPr>
                <a:t>n </a:t>
              </a:r>
              <a:r>
                <a:rPr lang="en-US" dirty="0">
                  <a:solidFill>
                    <a:schemeClr val="bg2"/>
                  </a:solidFill>
                </a:rPr>
                <a:t>(</a:t>
              </a:r>
              <a:r>
                <a:rPr lang="en-US" i="1" dirty="0">
                  <a:solidFill>
                    <a:schemeClr val="bg2"/>
                  </a:solidFill>
                </a:rPr>
                <a:t>n</a:t>
              </a:r>
              <a:r>
                <a:rPr lang="en-US" dirty="0">
                  <a:solidFill>
                    <a:schemeClr val="bg2"/>
                  </a:solidFill>
                </a:rPr>
                <a:t> </a:t>
              </a:r>
              <a:r>
                <a:rPr lang="en-US" dirty="0">
                  <a:solidFill>
                    <a:schemeClr val="bg2"/>
                  </a:solidFill>
                  <a:sym typeface="Symbol"/>
                </a:rPr>
                <a:t> 1)</a:t>
              </a:r>
              <a:r>
                <a:rPr lang="en-US" dirty="0">
                  <a:solidFill>
                    <a:schemeClr val="bg2"/>
                  </a:solidFill>
                  <a:latin typeface="+mj-lt"/>
                  <a:sym typeface="Symbol"/>
                </a:rPr>
                <a:t>.</a:t>
              </a:r>
              <a:r>
                <a:rPr lang="en-US" dirty="0">
                  <a:solidFill>
                    <a:schemeClr val="bg2"/>
                  </a:solidFill>
                  <a:latin typeface="+mj-lt"/>
                </a:rPr>
                <a:t> </a:t>
              </a:r>
            </a:p>
          </p:txBody>
        </p:sp>
        <p:graphicFrame>
          <p:nvGraphicFramePr>
            <p:cNvPr id="19" name="Object 10"/>
            <p:cNvGraphicFramePr>
              <a:graphicFrameLocks noChangeAspect="1"/>
            </p:cNvGraphicFramePr>
            <p:nvPr/>
          </p:nvGraphicFramePr>
          <p:xfrm>
            <a:off x="8155792" y="3097810"/>
            <a:ext cx="247650" cy="274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26835" imgH="139518" progId="Equation.DSMT4">
                    <p:embed/>
                  </p:oleObj>
                </mc:Choice>
                <mc:Fallback>
                  <p:oleObj name="Equation" r:id="rId7" imgW="126835" imgH="139518" progId="Equation.DSMT4">
                    <p:embed/>
                    <p:pic>
                      <p:nvPicPr>
                        <p:cNvPr id="0" name="Picture 20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55792" y="3097810"/>
                          <a:ext cx="247650" cy="274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11"/>
            <p:cNvGraphicFramePr>
              <a:graphicFrameLocks noChangeAspect="1"/>
            </p:cNvGraphicFramePr>
            <p:nvPr/>
          </p:nvGraphicFramePr>
          <p:xfrm>
            <a:off x="959118" y="2024846"/>
            <a:ext cx="752475" cy="450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81000" imgH="228600" progId="Equation.DSMT4">
                    <p:embed/>
                  </p:oleObj>
                </mc:Choice>
                <mc:Fallback>
                  <p:oleObj name="Equation" r:id="rId9" imgW="381000" imgH="228600" progId="Equation.DSMT4">
                    <p:embed/>
                    <p:pic>
                      <p:nvPicPr>
                        <p:cNvPr id="0" name="Picture 20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9118" y="2024846"/>
                          <a:ext cx="752475" cy="450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12"/>
            <p:cNvGraphicFramePr>
              <a:graphicFrameLocks noChangeAspect="1"/>
            </p:cNvGraphicFramePr>
            <p:nvPr/>
          </p:nvGraphicFramePr>
          <p:xfrm>
            <a:off x="2996314" y="3329503"/>
            <a:ext cx="396875" cy="449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112" imgH="228501" progId="Equation.DSMT4">
                    <p:embed/>
                  </p:oleObj>
                </mc:Choice>
                <mc:Fallback>
                  <p:oleObj name="Equation" r:id="rId11" imgW="203112" imgH="228501" progId="Equation.DSMT4">
                    <p:embed/>
                    <p:pic>
                      <p:nvPicPr>
                        <p:cNvPr id="0" name="Picture 2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6314" y="3329503"/>
                          <a:ext cx="396875" cy="449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12"/>
            <p:cNvGraphicFramePr>
              <a:graphicFrameLocks noChangeAspect="1"/>
            </p:cNvGraphicFramePr>
            <p:nvPr/>
          </p:nvGraphicFramePr>
          <p:xfrm>
            <a:off x="4624388" y="3352863"/>
            <a:ext cx="420687" cy="449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15806" imgH="228501" progId="Equation.DSMT4">
                    <p:embed/>
                  </p:oleObj>
                </mc:Choice>
                <mc:Fallback>
                  <p:oleObj name="Equation" r:id="rId13" imgW="215806" imgH="228501" progId="Equation.DSMT4">
                    <p:embed/>
                    <p:pic>
                      <p:nvPicPr>
                        <p:cNvPr id="0" name="Picture 2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4388" y="3352863"/>
                          <a:ext cx="420687" cy="449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12"/>
            <p:cNvGraphicFramePr>
              <a:graphicFrameLocks noChangeAspect="1"/>
            </p:cNvGraphicFramePr>
            <p:nvPr/>
          </p:nvGraphicFramePr>
          <p:xfrm>
            <a:off x="5313363" y="2735263"/>
            <a:ext cx="420687" cy="449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15806" imgH="228501" progId="Equation.DSMT4">
                    <p:embed/>
                  </p:oleObj>
                </mc:Choice>
                <mc:Fallback>
                  <p:oleObj name="Equation" r:id="rId15" imgW="215806" imgH="228501" progId="Equation.DSMT4">
                    <p:embed/>
                    <p:pic>
                      <p:nvPicPr>
                        <p:cNvPr id="0" name="Picture 20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3363" y="2735263"/>
                          <a:ext cx="420687" cy="449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72" name="Text Box 16"/>
          <p:cNvSpPr txBox="1">
            <a:spLocks noChangeArrowheads="1"/>
          </p:cNvSpPr>
          <p:nvPr/>
        </p:nvSpPr>
        <p:spPr bwMode="auto">
          <a:xfrm>
            <a:off x="3716339" y="1"/>
            <a:ext cx="458152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Modes (cont.)</a:t>
            </a:r>
          </a:p>
        </p:txBody>
      </p:sp>
      <p:graphicFrame>
        <p:nvGraphicFramePr>
          <p:cNvPr id="301073" name="Object 17"/>
          <p:cNvGraphicFramePr>
            <a:graphicFrameLocks noChangeAspect="1"/>
          </p:cNvGraphicFramePr>
          <p:nvPr/>
        </p:nvGraphicFramePr>
        <p:xfrm>
          <a:off x="2789238" y="1012826"/>
          <a:ext cx="653415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36900" imgH="431800" progId="Equation.DSMT4">
                  <p:embed/>
                </p:oleObj>
              </mc:Choice>
              <mc:Fallback>
                <p:oleObj name="Equation" r:id="rId3" imgW="3136900" imgH="431800" progId="Equation.DSMT4">
                  <p:embed/>
                  <p:pic>
                    <p:nvPicPr>
                      <p:cNvPr id="0" name="Picture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8" y="1012826"/>
                        <a:ext cx="6534150" cy="8985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3828964" y="2186238"/>
            <a:ext cx="3549737" cy="544512"/>
            <a:chOff x="793663" y="2954338"/>
            <a:chExt cx="3549737" cy="544512"/>
          </a:xfrm>
        </p:grpSpPr>
        <p:sp>
          <p:nvSpPr>
            <p:cNvPr id="301074" name="Text Box 18"/>
            <p:cNvSpPr txBox="1">
              <a:spLocks noChangeArrowheads="1"/>
            </p:cNvSpPr>
            <p:nvPr/>
          </p:nvSpPr>
          <p:spPr bwMode="auto">
            <a:xfrm>
              <a:off x="793663" y="2961513"/>
              <a:ext cx="2509020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</a:rPr>
                <a:t>Note:</a:t>
              </a:r>
              <a:r>
                <a:rPr lang="en-US" sz="2000" dirty="0">
                  <a:solidFill>
                    <a:srgbClr val="000000"/>
                  </a:solidFill>
                  <a:latin typeface="Arial" pitchFamily="34" charset="0"/>
                </a:rPr>
                <a:t>  If  </a:t>
              </a:r>
              <a:r>
                <a:rPr lang="en-US" sz="2400" i="1" dirty="0">
                  <a:solidFill>
                    <a:srgbClr val="000000"/>
                  </a:solidFill>
                </a:rPr>
                <a:t>p </a:t>
              </a:r>
              <a:r>
                <a:rPr lang="en-US" sz="2000" dirty="0">
                  <a:solidFill>
                    <a:srgbClr val="000000"/>
                  </a:solidFill>
                </a:rPr>
                <a:t>= </a:t>
              </a:r>
              <a:r>
                <a:rPr lang="en-US" sz="2400" dirty="0">
                  <a:solidFill>
                    <a:srgbClr val="000000"/>
                  </a:solidFill>
                </a:rPr>
                <a:t>0, </a:t>
              </a:r>
              <a:r>
                <a:rPr lang="en-US" sz="20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then</a:t>
              </a:r>
            </a:p>
          </p:txBody>
        </p:sp>
        <p:graphicFrame>
          <p:nvGraphicFramePr>
            <p:cNvPr id="301075" name="Object 19"/>
            <p:cNvGraphicFramePr>
              <a:graphicFrameLocks noChangeAspect="1"/>
            </p:cNvGraphicFramePr>
            <p:nvPr/>
          </p:nvGraphicFramePr>
          <p:xfrm>
            <a:off x="3309938" y="2954338"/>
            <a:ext cx="1033462" cy="544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57200" imgH="241300" progId="Equation.DSMT4">
                    <p:embed/>
                  </p:oleObj>
                </mc:Choice>
                <mc:Fallback>
                  <p:oleObj name="Equation" r:id="rId5" imgW="457200" imgH="241300" progId="Equation.DSMT4">
                    <p:embed/>
                    <p:pic>
                      <p:nvPicPr>
                        <p:cNvPr id="0" name="Picture 1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938" y="2954338"/>
                          <a:ext cx="1033462" cy="544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107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897970"/>
              </p:ext>
            </p:extLst>
          </p:nvPr>
        </p:nvGraphicFramePr>
        <p:xfrm>
          <a:off x="2909245" y="3517808"/>
          <a:ext cx="267652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22400" imgH="431800" progId="Equation.DSMT4">
                  <p:embed/>
                </p:oleObj>
              </mc:Choice>
              <mc:Fallback>
                <p:oleObj name="Equation" r:id="rId7" imgW="1422400" imgH="431800" progId="Equation.DSMT4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245" y="3517808"/>
                        <a:ext cx="2676525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77" name="Text Box 21"/>
          <p:cNvSpPr txBox="1">
            <a:spLocks noChangeArrowheads="1"/>
          </p:cNvSpPr>
          <p:nvPr/>
        </p:nvSpPr>
        <p:spPr bwMode="auto">
          <a:xfrm>
            <a:off x="5882633" y="3693895"/>
            <a:ext cx="1980029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(trivial solution)</a:t>
            </a:r>
          </a:p>
        </p:txBody>
      </p:sp>
      <p:graphicFrame>
        <p:nvGraphicFramePr>
          <p:cNvPr id="30107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648737"/>
              </p:ext>
            </p:extLst>
          </p:nvPr>
        </p:nvGraphicFramePr>
        <p:xfrm>
          <a:off x="2021833" y="3730158"/>
          <a:ext cx="66992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5138" imgH="177569" progId="Equation.DSMT4">
                  <p:embed/>
                </p:oleObj>
              </mc:Choice>
              <mc:Fallback>
                <p:oleObj name="Equation" r:id="rId9" imgW="355138" imgH="177569" progId="Equation.DSMT4">
                  <p:embed/>
                  <p:pic>
                    <p:nvPicPr>
                      <p:cNvPr id="0" name="Picture 2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833" y="3730158"/>
                        <a:ext cx="66992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7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797078"/>
              </p:ext>
            </p:extLst>
          </p:nvPr>
        </p:nvGraphicFramePr>
        <p:xfrm>
          <a:off x="2021833" y="4657633"/>
          <a:ext cx="66992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5138" imgH="177569" progId="Equation.DSMT4">
                  <p:embed/>
                </p:oleObj>
              </mc:Choice>
              <mc:Fallback>
                <p:oleObj name="Equation" r:id="rId11" imgW="355138" imgH="177569" progId="Equation.DSMT4">
                  <p:embed/>
                  <p:pic>
                    <p:nvPicPr>
                      <p:cNvPr id="0" name="Picture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833" y="4657633"/>
                        <a:ext cx="66992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8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915800"/>
              </p:ext>
            </p:extLst>
          </p:nvPr>
        </p:nvGraphicFramePr>
        <p:xfrm>
          <a:off x="2888357" y="4429095"/>
          <a:ext cx="2628900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0" imgH="431800" progId="Equation.DSMT4">
                  <p:embed/>
                </p:oleObj>
              </mc:Choice>
              <mc:Fallback>
                <p:oleObj name="Equation" r:id="rId13" imgW="1397000" imgH="431800" progId="Equation.DSMT4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8357" y="4429095"/>
                        <a:ext cx="2628900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1081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31835"/>
              </p:ext>
            </p:extLst>
          </p:nvPr>
        </p:nvGraphicFramePr>
        <p:xfrm>
          <a:off x="5940833" y="4595188"/>
          <a:ext cx="181768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01440" imgH="228600" progId="Equation.DSMT4">
                  <p:embed/>
                </p:oleObj>
              </mc:Choice>
              <mc:Fallback>
                <p:oleObj name="Equation" r:id="rId15" imgW="901440" imgH="228600" progId="Equation.DSMT4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833" y="4595188"/>
                        <a:ext cx="1817687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83" name="Text Box 27"/>
          <p:cNvSpPr txBox="1">
            <a:spLocks noChangeArrowheads="1"/>
          </p:cNvSpPr>
          <p:nvPr/>
        </p:nvSpPr>
        <p:spPr bwMode="auto">
          <a:xfrm>
            <a:off x="8014143" y="4636472"/>
            <a:ext cx="2666114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</a:rPr>
              <a:t>(nonphysical solution)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102" y="2935152"/>
            <a:ext cx="2669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We then have, for </a:t>
            </a:r>
            <a:r>
              <a:rPr lang="en-US" i="1" dirty="0">
                <a:solidFill>
                  <a:schemeClr val="bg1"/>
                </a:solidFill>
              </a:rPr>
              <a:t>p</a:t>
            </a:r>
            <a:r>
              <a:rPr lang="en-US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: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9156" y="5876549"/>
            <a:ext cx="330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+mj-lt"/>
                <a:cs typeface="Calibri" pitchFamily="34" charset="0"/>
              </a:rPr>
              <a:t>The TE</a:t>
            </a:r>
            <a:r>
              <a:rPr lang="en-US" baseline="-25000" dirty="0">
                <a:solidFill>
                  <a:srgbClr val="0000FF"/>
                </a:solidFill>
                <a:cs typeface="Calibri" pitchFamily="34" charset="0"/>
              </a:rPr>
              <a:t>00</a:t>
            </a:r>
            <a:r>
              <a:rPr lang="en-US" dirty="0">
                <a:solidFill>
                  <a:srgbClr val="0000FF"/>
                </a:solidFill>
                <a:latin typeface="+mj-lt"/>
                <a:cs typeface="Calibri" pitchFamily="34" charset="0"/>
              </a:rPr>
              <a:t> mode is </a:t>
            </a:r>
            <a:r>
              <a:rPr lang="en-US" u="sng" dirty="0">
                <a:solidFill>
                  <a:srgbClr val="0000FF"/>
                </a:solidFill>
                <a:latin typeface="+mj-lt"/>
                <a:cs typeface="Calibri" pitchFamily="34" charset="0"/>
              </a:rPr>
              <a:t>not</a:t>
            </a:r>
            <a:r>
              <a:rPr lang="en-US" dirty="0">
                <a:solidFill>
                  <a:srgbClr val="0000FF"/>
                </a:solidFill>
                <a:latin typeface="+mj-lt"/>
                <a:cs typeface="Calibri" pitchFamily="34" charset="0"/>
              </a:rPr>
              <a:t> physical.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49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96921" y="5024975"/>
            <a:ext cx="3264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/>
                </a:solidFill>
                <a:latin typeface="+mj-lt"/>
                <a:cs typeface="Calibri" pitchFamily="34" charset="0"/>
              </a:rPr>
              <a:t>(violates the magnetic Gauss law)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34" name="Text Box 18"/>
          <p:cNvSpPr txBox="1">
            <a:spLocks noChangeArrowheads="1"/>
          </p:cNvSpPr>
          <p:nvPr/>
        </p:nvSpPr>
        <p:spPr bwMode="auto">
          <a:xfrm>
            <a:off x="2205038" y="1524000"/>
            <a:ext cx="1465466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0000FF"/>
                </a:solidFill>
                <a:latin typeface="Arial" pitchFamily="34" charset="0"/>
              </a:rPr>
              <a:t>TE</a:t>
            </a:r>
            <a:r>
              <a:rPr lang="en-US" sz="2000" i="1" baseline="-25000" dirty="0" err="1">
                <a:solidFill>
                  <a:srgbClr val="0000FF"/>
                </a:solidFill>
              </a:rPr>
              <a:t>np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 mode:</a:t>
            </a:r>
          </a:p>
        </p:txBody>
      </p:sp>
      <p:graphicFrame>
        <p:nvGraphicFramePr>
          <p:cNvPr id="29083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857467"/>
              </p:ext>
            </p:extLst>
          </p:nvPr>
        </p:nvGraphicFramePr>
        <p:xfrm>
          <a:off x="3846513" y="2322513"/>
          <a:ext cx="50768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23800" imgH="431640" progId="Equation.DSMT4">
                  <p:embed/>
                </p:oleObj>
              </mc:Choice>
              <mc:Fallback>
                <p:oleObj name="Equation" r:id="rId3" imgW="2323800" imgH="431640" progId="Equation.DSMT4">
                  <p:embed/>
                  <p:pic>
                    <p:nvPicPr>
                      <p:cNvPr id="0" name="Picture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6513" y="2322513"/>
                        <a:ext cx="5076825" cy="9429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3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615129"/>
              </p:ext>
            </p:extLst>
          </p:nvPr>
        </p:nvGraphicFramePr>
        <p:xfrm>
          <a:off x="5273074" y="3641983"/>
          <a:ext cx="2214563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3000" imgH="558720" progId="Equation.DSMT4">
                  <p:embed/>
                </p:oleObj>
              </mc:Choice>
              <mc:Fallback>
                <p:oleObj name="Equation" r:id="rId5" imgW="1143000" imgH="55872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3074" y="3641983"/>
                        <a:ext cx="2214563" cy="10826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43" name="Text Box 27"/>
          <p:cNvSpPr txBox="1">
            <a:spLocks noChangeArrowheads="1"/>
          </p:cNvSpPr>
          <p:nvPr/>
        </p:nvSpPr>
        <p:spPr bwMode="auto">
          <a:xfrm>
            <a:off x="2665598" y="1"/>
            <a:ext cx="6872288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Circular Waveguide (cont.)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50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C056861-4D18-E4E3-60F5-03FA7B8151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703676"/>
              </p:ext>
            </p:extLst>
          </p:nvPr>
        </p:nvGraphicFramePr>
        <p:xfrm>
          <a:off x="5771335" y="5246259"/>
          <a:ext cx="127952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8848" imgH="736174" progId="Equation.DSMT4">
                  <p:embed/>
                </p:oleObj>
              </mc:Choice>
              <mc:Fallback>
                <p:oleObj name="Equation" r:id="rId7" imgW="1278848" imgH="73617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71335" y="5246259"/>
                        <a:ext cx="1279525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Text Box 2"/>
          <p:cNvSpPr txBox="1">
            <a:spLocks noChangeArrowheads="1"/>
          </p:cNvSpPr>
          <p:nvPr/>
        </p:nvSpPr>
        <p:spPr bwMode="auto">
          <a:xfrm>
            <a:off x="22066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Cutoff Frequency: </a:t>
            </a: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endParaRPr lang="en-US" sz="3600" i="1" dirty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051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800758"/>
              </p:ext>
            </p:extLst>
          </p:nvPr>
        </p:nvGraphicFramePr>
        <p:xfrm>
          <a:off x="4128616" y="2125738"/>
          <a:ext cx="1524601" cy="83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1669" imgH="418918" progId="Equation.DSMT4">
                  <p:embed/>
                </p:oleObj>
              </mc:Choice>
              <mc:Fallback>
                <p:oleObj name="Equation" r:id="rId3" imgW="761669" imgH="418918" progId="Equation.DSMT4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8616" y="2125738"/>
                        <a:ext cx="1524601" cy="83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957501"/>
              </p:ext>
            </p:extLst>
          </p:nvPr>
        </p:nvGraphicFramePr>
        <p:xfrm>
          <a:off x="4819093" y="2919198"/>
          <a:ext cx="2382837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04840" imgH="419040" progId="Equation.DSMT4">
                  <p:embed/>
                </p:oleObj>
              </mc:Choice>
              <mc:Fallback>
                <p:oleObj name="Equation" r:id="rId5" imgW="1104840" imgH="419040" progId="Equation.DSMT4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093" y="2919198"/>
                        <a:ext cx="2382837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448669"/>
              </p:ext>
            </p:extLst>
          </p:nvPr>
        </p:nvGraphicFramePr>
        <p:xfrm>
          <a:off x="4625975" y="5057775"/>
          <a:ext cx="26939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66680" imgH="431640" progId="Equation.DSMT4">
                  <p:embed/>
                </p:oleObj>
              </mc:Choice>
              <mc:Fallback>
                <p:oleObj name="Equation" r:id="rId7" imgW="1066680" imgH="431640" progId="Equation.DSMT4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975" y="5057775"/>
                        <a:ext cx="2693988" cy="109061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51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889217"/>
              </p:ext>
            </p:extLst>
          </p:nvPr>
        </p:nvGraphicFramePr>
        <p:xfrm>
          <a:off x="2175562" y="2393517"/>
          <a:ext cx="734454" cy="413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06224" imgH="228501" progId="Equation.DSMT4">
                  <p:embed/>
                </p:oleObj>
              </mc:Choice>
              <mc:Fallback>
                <p:oleObj name="Equation" r:id="rId9" imgW="406224" imgH="228501" progId="Equation.DSMT4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562" y="2393517"/>
                        <a:ext cx="734454" cy="4139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9" name="AutoShape 7"/>
          <p:cNvSpPr>
            <a:spLocks noChangeArrowheads="1"/>
          </p:cNvSpPr>
          <p:nvPr/>
        </p:nvSpPr>
        <p:spPr bwMode="auto">
          <a:xfrm>
            <a:off x="3259741" y="2440460"/>
            <a:ext cx="472000" cy="250106"/>
          </a:xfrm>
          <a:prstGeom prst="rightArrow">
            <a:avLst>
              <a:gd name="adj1" fmla="val 50000"/>
              <a:gd name="adj2" fmla="val 77798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342" y="4364342"/>
            <a:ext cx="2093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Hence, we have:</a:t>
            </a:r>
          </a:p>
        </p:txBody>
      </p:sp>
      <p:graphicFrame>
        <p:nvGraphicFramePr>
          <p:cNvPr id="942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711876"/>
              </p:ext>
            </p:extLst>
          </p:nvPr>
        </p:nvGraphicFramePr>
        <p:xfrm>
          <a:off x="8407057" y="5142557"/>
          <a:ext cx="1143000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900" imgH="457200" progId="Equation.DSMT4">
                  <p:embed/>
                </p:oleObj>
              </mc:Choice>
              <mc:Fallback>
                <p:oleObj name="Equation" r:id="rId11" imgW="596900" imgH="457200" progId="Equation.DSMT4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7057" y="5142557"/>
                        <a:ext cx="1143000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51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Object 16">
            <a:extLst>
              <a:ext uri="{FF2B5EF4-FFF2-40B4-BE49-F238E27FC236}">
                <a16:creationId xmlns:a16="http://schemas.microsoft.com/office/drawing/2014/main" id="{A1323591-F567-974F-2BB2-ED6ADEAFA8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978178"/>
              </p:ext>
            </p:extLst>
          </p:nvPr>
        </p:nvGraphicFramePr>
        <p:xfrm>
          <a:off x="777017" y="1032193"/>
          <a:ext cx="168433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61669" imgH="241195" progId="Equation.DSMT4">
                  <p:embed/>
                </p:oleObj>
              </mc:Choice>
              <mc:Fallback>
                <p:oleObj name="Equation" r:id="rId13" imgW="761669" imgH="241195" progId="Equation.DSMT4">
                  <p:embed/>
                  <p:pic>
                    <p:nvPicPr>
                      <p:cNvPr id="29185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17" y="1032193"/>
                        <a:ext cx="1684338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B75B7C5-324E-13E1-572B-D2C2C1083087}"/>
              </a:ext>
            </a:extLst>
          </p:cNvPr>
          <p:cNvSpPr txBox="1"/>
          <p:nvPr/>
        </p:nvSpPr>
        <p:spPr>
          <a:xfrm>
            <a:off x="2799492" y="1117600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Assume </a:t>
            </a:r>
            <a:r>
              <a:rPr lang="en-US" i="1" dirty="0">
                <a:solidFill>
                  <a:schemeClr val="bg1"/>
                </a:solidFill>
                <a:cs typeface="Arial" pitchFamily="34" charset="0"/>
              </a:rPr>
              <a:t>k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is real here (lossless dielectric).</a:t>
            </a:r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DA40C016-98B6-F8A3-CE32-4BDB75596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5" y="3297195"/>
            <a:ext cx="472000" cy="250106"/>
          </a:xfrm>
          <a:prstGeom prst="rightArrow">
            <a:avLst>
              <a:gd name="adj1" fmla="val 50000"/>
              <a:gd name="adj2" fmla="val 77798"/>
            </a:avLst>
          </a:prstGeom>
          <a:solidFill>
            <a:srgbClr val="CCFFFF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18" name="Text Box 14"/>
          <p:cNvSpPr txBox="1">
            <a:spLocks noChangeArrowheads="1"/>
          </p:cNvSpPr>
          <p:nvPr/>
        </p:nvSpPr>
        <p:spPr bwMode="auto">
          <a:xfrm>
            <a:off x="4244590" y="5945359"/>
            <a:ext cx="4092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TE</a:t>
            </a:r>
            <a:r>
              <a:rPr lang="en-US" sz="2400" baseline="-25000" dirty="0">
                <a:solidFill>
                  <a:srgbClr val="FF0000"/>
                </a:solidFill>
              </a:rPr>
              <a:t>11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TE</a:t>
            </a:r>
            <a:r>
              <a:rPr lang="en-US" sz="2400" baseline="-25000" dirty="0">
                <a:solidFill>
                  <a:srgbClr val="0000FF"/>
                </a:solidFill>
              </a:rPr>
              <a:t>21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TE</a:t>
            </a:r>
            <a:r>
              <a:rPr lang="en-US" sz="2400" baseline="-25000" dirty="0">
                <a:solidFill>
                  <a:srgbClr val="0000FF"/>
                </a:solidFill>
              </a:rPr>
              <a:t>01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TE</a:t>
            </a:r>
            <a:r>
              <a:rPr lang="en-US" sz="2400" baseline="-25000" dirty="0">
                <a:solidFill>
                  <a:srgbClr val="0000FF"/>
                </a:solidFill>
              </a:rPr>
              <a:t>31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</a:rPr>
              <a:t>, …</a:t>
            </a:r>
          </a:p>
        </p:txBody>
      </p:sp>
      <p:graphicFrame>
        <p:nvGraphicFramePr>
          <p:cNvPr id="303668" name="Group 564"/>
          <p:cNvGraphicFramePr>
            <a:graphicFrameLocks noGrp="1"/>
          </p:cNvGraphicFramePr>
          <p:nvPr/>
        </p:nvGraphicFramePr>
        <p:xfrm>
          <a:off x="2900364" y="1420813"/>
          <a:ext cx="6440487" cy="4064000"/>
        </p:xfrm>
        <a:graphic>
          <a:graphicData uri="http://schemas.openxmlformats.org/drawingml/2006/table">
            <a:tbl>
              <a:tblPr/>
              <a:tblGrid>
                <a:gridCol w="92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9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9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p \ 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  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3.832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1.841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3.054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4.201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5.317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5.416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7.016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5.331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6.706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8.015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9.282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10.520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10.173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8.536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9.969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11.346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12.682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13.987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13.324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11.706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</a:rPr>
                        <a:t>13.170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3690" name="Text Box 586"/>
          <p:cNvSpPr txBox="1">
            <a:spLocks noChangeArrowheads="1"/>
          </p:cNvSpPr>
          <p:nvPr/>
        </p:nvSpPr>
        <p:spPr bwMode="auto">
          <a:xfrm>
            <a:off x="5287964" y="758826"/>
            <a:ext cx="1722437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FF"/>
                </a:solidFill>
              </a:rPr>
              <a:t>x</a:t>
            </a:r>
            <a:r>
              <a:rPr lang="en-US" sz="2800" i="1">
                <a:solidFill>
                  <a:srgbClr val="0000FF"/>
                </a:solidFill>
                <a:cs typeface="Times New Roman" pitchFamily="18" charset="0"/>
              </a:rPr>
              <a:t>´</a:t>
            </a:r>
            <a:r>
              <a:rPr lang="en-US" sz="2800" i="1" baseline="-25000">
                <a:solidFill>
                  <a:srgbClr val="0000FF"/>
                </a:solidFill>
              </a:rPr>
              <a:t>np</a:t>
            </a:r>
            <a:r>
              <a:rPr lang="en-US" sz="2400">
                <a:solidFill>
                  <a:srgbClr val="0000FF"/>
                </a:solidFill>
                <a:latin typeface="Arial" pitchFamily="34" charset="0"/>
              </a:rPr>
              <a:t> values</a:t>
            </a:r>
          </a:p>
        </p:txBody>
      </p:sp>
      <p:sp>
        <p:nvSpPr>
          <p:cNvPr id="303691" name="Text Box 587"/>
          <p:cNvSpPr txBox="1">
            <a:spLocks noChangeArrowheads="1"/>
          </p:cNvSpPr>
          <p:nvPr/>
        </p:nvSpPr>
        <p:spPr bwMode="auto">
          <a:xfrm>
            <a:off x="2257426" y="1"/>
            <a:ext cx="78009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Cutoff Frequency: </a:t>
            </a:r>
            <a:r>
              <a:rPr lang="en-US" sz="36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i="1" baseline="-25000" dirty="0" err="1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z</a:t>
            </a:r>
            <a:endParaRPr lang="en-US" sz="3600" i="1" dirty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52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27" name="Text Box 51"/>
          <p:cNvSpPr txBox="1">
            <a:spLocks noChangeArrowheads="1"/>
          </p:cNvSpPr>
          <p:nvPr/>
        </p:nvSpPr>
        <p:spPr bwMode="auto">
          <a:xfrm>
            <a:off x="4051301" y="1"/>
            <a:ext cx="38385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11 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Mode</a:t>
            </a:r>
          </a:p>
        </p:txBody>
      </p:sp>
      <p:sp>
        <p:nvSpPr>
          <p:cNvPr id="306232" name="Text Box 56"/>
          <p:cNvSpPr txBox="1">
            <a:spLocks noChangeArrowheads="1"/>
          </p:cNvSpPr>
          <p:nvPr/>
        </p:nvSpPr>
        <p:spPr bwMode="auto">
          <a:xfrm>
            <a:off x="2885425" y="4678363"/>
            <a:ext cx="26606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TE</a:t>
            </a:r>
            <a:r>
              <a:rPr lang="en-US" baseline="-25000" dirty="0">
                <a:solidFill>
                  <a:srgbClr val="000000"/>
                </a:solidFill>
                <a:latin typeface="Arial" pitchFamily="34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 mode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square waveguide</a:t>
            </a:r>
          </a:p>
        </p:txBody>
      </p:sp>
      <p:sp>
        <p:nvSpPr>
          <p:cNvPr id="306233" name="Text Box 57"/>
          <p:cNvSpPr txBox="1">
            <a:spLocks noChangeArrowheads="1"/>
          </p:cNvSpPr>
          <p:nvPr/>
        </p:nvSpPr>
        <p:spPr bwMode="auto">
          <a:xfrm>
            <a:off x="6250864" y="4684713"/>
            <a:ext cx="2370137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TE</a:t>
            </a:r>
            <a:r>
              <a:rPr lang="en-US" baseline="-25000" dirty="0">
                <a:solidFill>
                  <a:srgbClr val="000000"/>
                </a:solidFill>
                <a:latin typeface="Arial" pitchFamily="34" charset="0"/>
              </a:rPr>
              <a:t>11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 mode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</a:rPr>
              <a:t>circular waveguide</a:t>
            </a:r>
          </a:p>
        </p:txBody>
      </p:sp>
      <p:sp>
        <p:nvSpPr>
          <p:cNvPr id="306234" name="Text Box 58"/>
          <p:cNvSpPr txBox="1">
            <a:spLocks noChangeArrowheads="1"/>
          </p:cNvSpPr>
          <p:nvPr/>
        </p:nvSpPr>
        <p:spPr bwMode="auto">
          <a:xfrm>
            <a:off x="2478088" y="1100139"/>
            <a:ext cx="69278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The </a:t>
            </a:r>
            <a:r>
              <a:rPr lang="en-US" sz="2000" u="sng" dirty="0">
                <a:solidFill>
                  <a:schemeClr val="bg1"/>
                </a:solidFill>
                <a:latin typeface="Arial" pitchFamily="34" charset="0"/>
              </a:rPr>
              <a:t>dominant mode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of circular waveguide is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</a:rPr>
              <a:t>TE</a:t>
            </a:r>
            <a:r>
              <a:rPr lang="en-US" sz="2000" baseline="-25000" dirty="0">
                <a:solidFill>
                  <a:srgbClr val="FF0000"/>
                </a:solidFill>
                <a:latin typeface="Arial" pitchFamily="34" charset="0"/>
              </a:rPr>
              <a:t>11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</a:rPr>
              <a:t> mode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306235" name="Text Box 59"/>
          <p:cNvSpPr txBox="1">
            <a:spLocks noChangeArrowheads="1"/>
          </p:cNvSpPr>
          <p:nvPr/>
        </p:nvSpPr>
        <p:spPr bwMode="auto">
          <a:xfrm>
            <a:off x="2378120" y="5767603"/>
            <a:ext cx="7551737" cy="646331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The TE</a:t>
            </a:r>
            <a:r>
              <a:rPr lang="en-US" baseline="-25000" dirty="0">
                <a:solidFill>
                  <a:schemeClr val="bg1"/>
                </a:solidFill>
                <a:latin typeface="Arial" pitchFamily="34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 mode can be thought of as an evolution of the TE</a:t>
            </a:r>
            <a:r>
              <a:rPr lang="en-US" baseline="-25000" dirty="0">
                <a:solidFill>
                  <a:schemeClr val="bg1"/>
                </a:solidFill>
                <a:latin typeface="Arial" pitchFamily="34" charset="0"/>
              </a:rPr>
              <a:t>10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 mode of square waveguide as the boundary changes shape.</a:t>
            </a:r>
          </a:p>
        </p:txBody>
      </p:sp>
      <p:sp>
        <p:nvSpPr>
          <p:cNvPr id="306236" name="AutoShape 60"/>
          <p:cNvSpPr>
            <a:spLocks noChangeArrowheads="1"/>
          </p:cNvSpPr>
          <p:nvPr/>
        </p:nvSpPr>
        <p:spPr bwMode="auto">
          <a:xfrm>
            <a:off x="5413375" y="3463925"/>
            <a:ext cx="668338" cy="247650"/>
          </a:xfrm>
          <a:prstGeom prst="rightArrow">
            <a:avLst>
              <a:gd name="adj1" fmla="val 50000"/>
              <a:gd name="adj2" fmla="val 67468"/>
            </a:avLst>
          </a:prstGeom>
          <a:solidFill>
            <a:schemeClr val="accent1"/>
          </a:solidFill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4818064" y="1924050"/>
            <a:ext cx="2314575" cy="641350"/>
            <a:chOff x="3950" y="1321"/>
            <a:chExt cx="1458" cy="404"/>
          </a:xfrm>
        </p:grpSpPr>
        <p:sp>
          <p:nvSpPr>
            <p:cNvPr id="306237" name="Text Box 61"/>
            <p:cNvSpPr txBox="1">
              <a:spLocks noChangeArrowheads="1"/>
            </p:cNvSpPr>
            <p:nvPr/>
          </p:nvSpPr>
          <p:spPr bwMode="auto">
            <a:xfrm>
              <a:off x="4404" y="1321"/>
              <a:ext cx="1004" cy="40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Arial" pitchFamily="34" charset="0"/>
                </a:rPr>
                <a:t>Electric field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Arial" pitchFamily="34" charset="0"/>
                </a:rPr>
                <a:t>Magnetic field</a:t>
              </a:r>
            </a:p>
          </p:txBody>
        </p:sp>
        <p:sp>
          <p:nvSpPr>
            <p:cNvPr id="306238" name="Line 62"/>
            <p:cNvSpPr>
              <a:spLocks noChangeShapeType="1"/>
            </p:cNvSpPr>
            <p:nvPr/>
          </p:nvSpPr>
          <p:spPr bwMode="auto">
            <a:xfrm>
              <a:off x="3950" y="1445"/>
              <a:ext cx="402" cy="0"/>
            </a:xfrm>
            <a:prstGeom prst="line">
              <a:avLst/>
            </a:prstGeom>
            <a:noFill/>
            <a:ln w="28575">
              <a:solidFill>
                <a:srgbClr val="FF99F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306239" name="Line 63"/>
            <p:cNvSpPr>
              <a:spLocks noChangeShapeType="1"/>
            </p:cNvSpPr>
            <p:nvPr/>
          </p:nvSpPr>
          <p:spPr bwMode="auto">
            <a:xfrm>
              <a:off x="3956" y="1613"/>
              <a:ext cx="402" cy="0"/>
            </a:xfrm>
            <a:prstGeom prst="line">
              <a:avLst/>
            </a:prstGeom>
            <a:noFill/>
            <a:ln w="28575">
              <a:solidFill>
                <a:srgbClr val="99FF66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411690" y="3431968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</a:rPr>
              <a:t>(From Wikipedia)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53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5CF2E-E62C-7682-79B9-B563D85EB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2715405"/>
            <a:ext cx="1754124" cy="1754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B2119C-0853-0C02-F328-24BC21005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552" y="2744787"/>
            <a:ext cx="1754124" cy="175412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27" name="Text Box 51"/>
          <p:cNvSpPr txBox="1">
            <a:spLocks noChangeArrowheads="1"/>
          </p:cNvSpPr>
          <p:nvPr/>
        </p:nvSpPr>
        <p:spPr bwMode="auto">
          <a:xfrm>
            <a:off x="4051301" y="1"/>
            <a:ext cx="38385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11 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Mode (cont.)</a:t>
            </a:r>
          </a:p>
        </p:txBody>
      </p:sp>
      <p:sp>
        <p:nvSpPr>
          <p:cNvPr id="306234" name="Text Box 58"/>
          <p:cNvSpPr txBox="1">
            <a:spLocks noChangeArrowheads="1"/>
          </p:cNvSpPr>
          <p:nvPr/>
        </p:nvSpPr>
        <p:spPr bwMode="auto">
          <a:xfrm>
            <a:off x="1094956" y="1032451"/>
            <a:ext cx="9285234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The attenuation due to conductor loss for the TE</a:t>
            </a:r>
            <a:r>
              <a:rPr lang="en-US" sz="2000" baseline="-25000" dirty="0">
                <a:solidFill>
                  <a:schemeClr val="bg1"/>
                </a:solidFill>
                <a:latin typeface="Arial" pitchFamily="34" charset="0"/>
              </a:rPr>
              <a:t>11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mode of circular waveguide is: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54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7" name="Text Box 58"/>
          <p:cNvSpPr txBox="1">
            <a:spLocks noChangeArrowheads="1"/>
          </p:cNvSpPr>
          <p:nvPr/>
        </p:nvSpPr>
        <p:spPr bwMode="auto">
          <a:xfrm>
            <a:off x="2968164" y="5378394"/>
            <a:ext cx="6093335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The derivation is in the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</a:rPr>
              <a:t>Pozar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book (see Eq. 3.133). </a:t>
            </a:r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743548"/>
              </p:ext>
            </p:extLst>
          </p:nvPr>
        </p:nvGraphicFramePr>
        <p:xfrm>
          <a:off x="2789238" y="1917700"/>
          <a:ext cx="56642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03160" imgH="583920" progId="Equation.DSMT4">
                  <p:embed/>
                </p:oleObj>
              </mc:Choice>
              <mc:Fallback>
                <p:oleObj name="Equation" r:id="rId3" imgW="2603160" imgH="583920" progId="Equation.DSMT4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8" y="1917700"/>
                        <a:ext cx="5664200" cy="12700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6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777737"/>
              </p:ext>
            </p:extLst>
          </p:nvPr>
        </p:nvGraphicFramePr>
        <p:xfrm>
          <a:off x="4878612" y="3791733"/>
          <a:ext cx="159543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85800" imgH="228600" progId="Equation.DSMT4">
                  <p:embed/>
                </p:oleObj>
              </mc:Choice>
              <mc:Fallback>
                <p:oleObj name="Equation" r:id="rId5" imgW="685800" imgH="228600" progId="Equation.DSMT4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612" y="3791733"/>
                        <a:ext cx="1595437" cy="5302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53740C2-4FC4-11EE-7764-D5AB215E8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200549"/>
              </p:ext>
            </p:extLst>
          </p:nvPr>
        </p:nvGraphicFramePr>
        <p:xfrm>
          <a:off x="9024164" y="2318265"/>
          <a:ext cx="1230771" cy="430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61760" imgH="266400" progId="Equation.DSMT4">
                  <p:embed/>
                </p:oleObj>
              </mc:Choice>
              <mc:Fallback>
                <p:oleObj name="Equation" r:id="rId7" imgW="76176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24164" y="2318265"/>
                        <a:ext cx="1230771" cy="430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27" name="Text Box 51"/>
          <p:cNvSpPr txBox="1">
            <a:spLocks noChangeArrowheads="1"/>
          </p:cNvSpPr>
          <p:nvPr/>
        </p:nvSpPr>
        <p:spPr bwMode="auto">
          <a:xfrm>
            <a:off x="4089401" y="1"/>
            <a:ext cx="38385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01 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Mode</a:t>
            </a:r>
          </a:p>
        </p:txBody>
      </p:sp>
      <p:sp>
        <p:nvSpPr>
          <p:cNvPr id="306234" name="Text Box 58"/>
          <p:cNvSpPr txBox="1">
            <a:spLocks noChangeArrowheads="1"/>
          </p:cNvSpPr>
          <p:nvPr/>
        </p:nvSpPr>
        <p:spPr bwMode="auto">
          <a:xfrm>
            <a:off x="142103" y="809110"/>
            <a:ext cx="11979875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The TE</a:t>
            </a:r>
            <a:r>
              <a:rPr lang="en-US" sz="2000" baseline="-250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01</a:t>
            </a:r>
            <a:r>
              <a:rPr lang="en-US" sz="20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mode of circular waveguide has the unusual property that the conductor attenuation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decreases</a:t>
            </a:r>
            <a:r>
              <a:rPr lang="en-US" sz="20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with frequency. (With most waveguide modes, the conductor attenuation increases with frequency.)</a:t>
            </a:r>
          </a:p>
        </p:txBody>
      </p:sp>
      <p:sp>
        <p:nvSpPr>
          <p:cNvPr id="14" name="Text Box 30"/>
          <p:cNvSpPr txBox="1">
            <a:spLocks noChangeArrowheads="1"/>
          </p:cNvSpPr>
          <p:nvPr/>
        </p:nvSpPr>
        <p:spPr bwMode="auto">
          <a:xfrm>
            <a:off x="552107" y="3823511"/>
            <a:ext cx="10966621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The TE</a:t>
            </a:r>
            <a:r>
              <a:rPr lang="en-US" baseline="-250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01</a:t>
            </a:r>
            <a:r>
              <a:rPr lang="en-US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mode was studied extensively as a candidate for long-range communications – but eventually fiber-optic cables became available with even lower loss. It is still useful for some high-power applications.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55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4156" y="4627524"/>
            <a:ext cx="5120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Note: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This mode is not the dominant mode!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906" y="3075970"/>
            <a:ext cx="117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Reason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This mode has current only in the </a:t>
            </a:r>
            <a:r>
              <a:rPr lang="en-US" sz="16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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 direction, and this component of current (corresponding to </a:t>
            </a:r>
            <a:r>
              <a:rPr lang="en-US" sz="16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H</a:t>
            </a:r>
            <a:r>
              <a:rPr lang="en-US" sz="16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z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) decreases as the frequency increases (for a fixed power flow down the guide, i.e., a fixed </a:t>
            </a:r>
            <a:r>
              <a:rPr lang="en-US" sz="1600" i="1" dirty="0">
                <a:solidFill>
                  <a:schemeClr val="bg1"/>
                </a:solidFill>
                <a:cs typeface="Arial" pitchFamily="34" charset="0"/>
                <a:sym typeface="Symbol"/>
              </a:rPr>
              <a:t>E</a:t>
            </a:r>
            <a:r>
              <a:rPr lang="en-US" sz="1600" i="1" baseline="-25000" dirty="0">
                <a:solidFill>
                  <a:schemeClr val="bg1"/>
                </a:solidFill>
                <a:cs typeface="Arial" pitchFamily="34" charset="0"/>
                <a:sym typeface="Symbol" panose="05050102010706020507" pitchFamily="18" charset="2"/>
              </a:rPr>
              <a:t>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). (Please see the equations on the next slide.)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0F6B2D2-8136-B877-D698-527AD477A2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15330"/>
              </p:ext>
            </p:extLst>
          </p:nvPr>
        </p:nvGraphicFramePr>
        <p:xfrm>
          <a:off x="8110666" y="2068171"/>
          <a:ext cx="1231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350" imgH="431538" progId="Equation.DSMT4">
                  <p:embed/>
                </p:oleObj>
              </mc:Choice>
              <mc:Fallback>
                <p:oleObj name="Equation" r:id="rId3" imgW="1231350" imgH="43153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10666" y="2068171"/>
                        <a:ext cx="12319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91A2CC1-6080-C48F-1A34-D7B10072A0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992561"/>
              </p:ext>
            </p:extLst>
          </p:nvPr>
        </p:nvGraphicFramePr>
        <p:xfrm>
          <a:off x="3975100" y="1763712"/>
          <a:ext cx="3458632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30320" imgH="571320" progId="Equation.DSMT4">
                  <p:embed/>
                </p:oleObj>
              </mc:Choice>
              <mc:Fallback>
                <p:oleObj name="Equation" r:id="rId5" imgW="193032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75100" y="1763712"/>
                        <a:ext cx="3458632" cy="10239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ABFFCD3-FC5C-9D83-D559-4D443078B7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8762" y="5369449"/>
            <a:ext cx="6622498" cy="13588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DE534C-9DED-7EA7-9228-8E4FA5CD0B82}"/>
              </a:ext>
            </a:extLst>
          </p:cNvPr>
          <p:cNvSpPr txBox="1"/>
          <p:nvPr/>
        </p:nvSpPr>
        <p:spPr>
          <a:xfrm>
            <a:off x="7681260" y="576797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(Fig. 3.13 of Pozar)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27" name="Text Box 51"/>
          <p:cNvSpPr txBox="1">
            <a:spLocks noChangeArrowheads="1"/>
          </p:cNvSpPr>
          <p:nvPr/>
        </p:nvSpPr>
        <p:spPr bwMode="auto">
          <a:xfrm>
            <a:off x="4089401" y="1"/>
            <a:ext cx="38385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01 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Mode (cont.)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56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3307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37644"/>
              </p:ext>
            </p:extLst>
          </p:nvPr>
        </p:nvGraphicFramePr>
        <p:xfrm>
          <a:off x="3592286" y="2211285"/>
          <a:ext cx="4648200" cy="253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58920" imgH="1180800" progId="Equation.DSMT4">
                  <p:embed/>
                </p:oleObj>
              </mc:Choice>
              <mc:Fallback>
                <p:oleObj name="Equation" r:id="rId3" imgW="2158920" imgH="118080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286" y="2211285"/>
                        <a:ext cx="4648200" cy="25368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2417129" y="1384618"/>
            <a:ext cx="3814057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The fields of the TE</a:t>
            </a:r>
            <a:r>
              <a:rPr lang="en-US" sz="2000" baseline="-25000" dirty="0">
                <a:solidFill>
                  <a:schemeClr val="bg1"/>
                </a:solidFill>
                <a:latin typeface="Arial" pitchFamily="34" charset="0"/>
              </a:rPr>
              <a:t>01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mode are:</a:t>
            </a:r>
          </a:p>
        </p:txBody>
      </p:sp>
      <p:graphicFrame>
        <p:nvGraphicFramePr>
          <p:cNvPr id="3307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490314"/>
              </p:ext>
            </p:extLst>
          </p:nvPr>
        </p:nvGraphicFramePr>
        <p:xfrm>
          <a:off x="5016980" y="5239606"/>
          <a:ext cx="169545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320" imgH="444240" progId="Equation.DSMT4">
                  <p:embed/>
                </p:oleObj>
              </mc:Choice>
              <mc:Fallback>
                <p:oleObj name="Equation" r:id="rId5" imgW="787320" imgH="444240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980" y="5239606"/>
                        <a:ext cx="1695450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96" name="Text Box 64"/>
          <p:cNvSpPr txBox="1">
            <a:spLocks noChangeArrowheads="1"/>
          </p:cNvSpPr>
          <p:nvPr/>
        </p:nvSpPr>
        <p:spPr bwMode="auto">
          <a:xfrm>
            <a:off x="2282372" y="1"/>
            <a:ext cx="752330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01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 (cont.)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57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8311" y="6246435"/>
            <a:ext cx="9286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The attenuation increases at high frequency for all </a:t>
            </a:r>
            <a:r>
              <a:rPr lang="en-US" sz="20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modes, due to </a:t>
            </a:r>
            <a:r>
              <a:rPr lang="en-US" sz="2000" i="1" dirty="0" err="1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sz="2000" i="1" baseline="-25000" dirty="0" err="1">
                <a:solidFill>
                  <a:srgbClr val="0000FF"/>
                </a:solidFill>
                <a:cs typeface="Arial" panose="020B0604020202020204" pitchFamily="34" charset="0"/>
              </a:rPr>
              <a:t>s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9A57034-130A-6CEA-7E97-527574745466}"/>
              </a:ext>
            </a:extLst>
          </p:cNvPr>
          <p:cNvGrpSpPr/>
          <p:nvPr/>
        </p:nvGrpSpPr>
        <p:grpSpPr>
          <a:xfrm>
            <a:off x="2627149" y="1209746"/>
            <a:ext cx="5913870" cy="4941050"/>
            <a:chOff x="2462478" y="768870"/>
            <a:chExt cx="5913870" cy="49410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06DE1A3-BC2C-9021-B229-0365FDAC0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2478" y="768870"/>
              <a:ext cx="5913870" cy="4941050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2773577-45E1-05A1-2709-4C70A6174339}"/>
                </a:ext>
              </a:extLst>
            </p:cNvPr>
            <p:cNvSpPr/>
            <p:nvPr/>
          </p:nvSpPr>
          <p:spPr bwMode="auto">
            <a:xfrm>
              <a:off x="5355405" y="1825060"/>
              <a:ext cx="606483" cy="497516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FD2DEA4-ACF0-87DF-5A9A-4E4C79A52365}"/>
              </a:ext>
            </a:extLst>
          </p:cNvPr>
          <p:cNvSpPr txBox="1"/>
          <p:nvPr/>
        </p:nvSpPr>
        <p:spPr>
          <a:xfrm>
            <a:off x="4400743" y="1009691"/>
            <a:ext cx="2568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Circular Waveguide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96" name="Text Box 64"/>
          <p:cNvSpPr txBox="1">
            <a:spLocks noChangeArrowheads="1"/>
          </p:cNvSpPr>
          <p:nvPr/>
        </p:nvSpPr>
        <p:spPr bwMode="auto">
          <a:xfrm>
            <a:off x="2307772" y="159955"/>
            <a:ext cx="752330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01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 (cont.)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6533" y="996572"/>
            <a:ext cx="192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Practical Note: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54211" y="1643999"/>
            <a:ext cx="9501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</a:rPr>
              <a:t>The TE</a:t>
            </a:r>
            <a:r>
              <a:rPr lang="en-US" baseline="-25000" dirty="0">
                <a:solidFill>
                  <a:schemeClr val="bg2"/>
                </a:solidFill>
                <a:latin typeface="+mj-lt"/>
                <a:cs typeface="Calibri" pitchFamily="34" charset="0"/>
              </a:rPr>
              <a:t>01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</a:rPr>
              <a:t> mode has only an </a:t>
            </a:r>
            <a:r>
              <a:rPr lang="en-US" dirty="0" err="1">
                <a:solidFill>
                  <a:schemeClr val="bg2"/>
                </a:solidFill>
                <a:latin typeface="+mj-lt"/>
                <a:cs typeface="Calibri" pitchFamily="34" charset="0"/>
              </a:rPr>
              <a:t>azimuthal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</a:rPr>
              <a:t> (</a:t>
            </a:r>
            <a:r>
              <a:rPr lang="en-US" i="1" dirty="0">
                <a:solidFill>
                  <a:schemeClr val="bg2"/>
                </a:solidFill>
                <a:cs typeface="Calibri" pitchFamily="34" charset="0"/>
                <a:sym typeface="Symbol"/>
              </a:rPr>
              <a:t> 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- directed) surface current on the wall of the waveguide. Therefore, it can be supported by a set of conducting rings, while the lower modes (TE</a:t>
            </a:r>
            <a:r>
              <a:rPr lang="en-US" baseline="-25000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11 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,TM</a:t>
            </a:r>
            <a:r>
              <a:rPr lang="en-US" baseline="-25000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01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, TE</a:t>
            </a:r>
            <a:r>
              <a:rPr lang="en-US" baseline="-25000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21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, TM</a:t>
            </a:r>
            <a:r>
              <a:rPr lang="en-US" baseline="-25000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11</a:t>
            </a:r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  <a:sym typeface="Symbol"/>
              </a:rPr>
              <a:t>) will not propagate on such a structure. </a:t>
            </a:r>
            <a:endParaRPr lang="en-US" dirty="0">
              <a:solidFill>
                <a:schemeClr val="bg2"/>
              </a:solidFill>
              <a:latin typeface="+mj-lt"/>
              <a:cs typeface="Calibri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446432" y="3054315"/>
            <a:ext cx="4953000" cy="838201"/>
            <a:chOff x="1765300" y="3962399"/>
            <a:chExt cx="4953000" cy="838201"/>
          </a:xfrm>
        </p:grpSpPr>
        <p:sp>
          <p:nvSpPr>
            <p:cNvPr id="32" name="Can 31"/>
            <p:cNvSpPr/>
            <p:nvPr/>
          </p:nvSpPr>
          <p:spPr bwMode="auto">
            <a:xfrm rot="16200000">
              <a:off x="3822700" y="1905000"/>
              <a:ext cx="838200" cy="4953000"/>
            </a:xfrm>
            <a:prstGeom prst="can">
              <a:avLst/>
            </a:prstGeom>
            <a:solidFill>
              <a:schemeClr val="tx1">
                <a:lumMod val="85000"/>
              </a:schemeClr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3" name="Can 32"/>
            <p:cNvSpPr/>
            <p:nvPr/>
          </p:nvSpPr>
          <p:spPr bwMode="auto">
            <a:xfrm rot="16200000">
              <a:off x="1619250" y="4108449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4" name="Can 33"/>
            <p:cNvSpPr/>
            <p:nvPr/>
          </p:nvSpPr>
          <p:spPr bwMode="auto">
            <a:xfrm rot="16200000">
              <a:off x="2319867" y="4108449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5" name="Can 34"/>
            <p:cNvSpPr/>
            <p:nvPr/>
          </p:nvSpPr>
          <p:spPr bwMode="auto">
            <a:xfrm rot="16200000">
              <a:off x="3020484" y="4108449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 bwMode="auto">
            <a:xfrm rot="16200000">
              <a:off x="3721101" y="4108450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7" name="Can 36"/>
            <p:cNvSpPr/>
            <p:nvPr/>
          </p:nvSpPr>
          <p:spPr bwMode="auto">
            <a:xfrm rot="16200000">
              <a:off x="4421718" y="4108450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8" name="Can 37"/>
            <p:cNvSpPr/>
            <p:nvPr/>
          </p:nvSpPr>
          <p:spPr bwMode="auto">
            <a:xfrm rot="16200000">
              <a:off x="5122335" y="4108450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40" name="Can 39"/>
            <p:cNvSpPr/>
            <p:nvPr/>
          </p:nvSpPr>
          <p:spPr bwMode="auto">
            <a:xfrm rot="16200000">
              <a:off x="5822950" y="4108450"/>
              <a:ext cx="838200" cy="546100"/>
            </a:xfrm>
            <a:prstGeom prst="can">
              <a:avLst/>
            </a:prstGeom>
            <a:solidFill>
              <a:srgbClr val="FFC000"/>
            </a:solidFill>
            <a:ln w="127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105665" y="4152488"/>
            <a:ext cx="405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+mj-lt"/>
                <a:cs typeface="Calibri" pitchFamily="34" charset="0"/>
              </a:rPr>
              <a:t>(A helical spring will also work fine.) 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58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8" name="Group 30"/>
          <p:cNvGrpSpPr>
            <a:grpSpLocks/>
          </p:cNvGrpSpPr>
          <p:nvPr/>
        </p:nvGrpSpPr>
        <p:grpSpPr bwMode="auto">
          <a:xfrm>
            <a:off x="2489610" y="4922520"/>
            <a:ext cx="2705100" cy="1316038"/>
            <a:chOff x="2737" y="2706"/>
            <a:chExt cx="1704" cy="829"/>
          </a:xfrm>
        </p:grpSpPr>
        <p:sp>
          <p:nvSpPr>
            <p:cNvPr id="19" name="AutoShape 10"/>
            <p:cNvSpPr>
              <a:spLocks noChangeArrowheads="1"/>
            </p:cNvSpPr>
            <p:nvPr/>
          </p:nvSpPr>
          <p:spPr bwMode="auto">
            <a:xfrm>
              <a:off x="2737" y="2706"/>
              <a:ext cx="852" cy="829"/>
            </a:xfrm>
            <a:custGeom>
              <a:avLst/>
              <a:gdLst>
                <a:gd name="G0" fmla="+- 913 0 0"/>
                <a:gd name="G1" fmla="+- 21600 0 913"/>
                <a:gd name="G2" fmla="+- 21600 0 913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913" y="10800"/>
                  </a:moveTo>
                  <a:cubicBezTo>
                    <a:pt x="913" y="16260"/>
                    <a:pt x="5340" y="20687"/>
                    <a:pt x="10800" y="20687"/>
                  </a:cubicBezTo>
                  <a:cubicBezTo>
                    <a:pt x="16260" y="20687"/>
                    <a:pt x="20687" y="16260"/>
                    <a:pt x="20687" y="10800"/>
                  </a:cubicBezTo>
                  <a:cubicBezTo>
                    <a:pt x="20687" y="5340"/>
                    <a:pt x="16260" y="913"/>
                    <a:pt x="10800" y="913"/>
                  </a:cubicBezTo>
                  <a:cubicBezTo>
                    <a:pt x="5340" y="913"/>
                    <a:pt x="913" y="5340"/>
                    <a:pt x="913" y="10800"/>
                  </a:cubicBezTo>
                  <a:close/>
                </a:path>
              </a:pathLst>
            </a:custGeom>
            <a:solidFill>
              <a:srgbClr val="FF9933"/>
            </a:solidFill>
            <a:ln w="12700">
              <a:solidFill>
                <a:srgbClr val="FF9933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" name="Group 11"/>
            <p:cNvGrpSpPr>
              <a:grpSpLocks/>
            </p:cNvGrpSpPr>
            <p:nvPr/>
          </p:nvGrpSpPr>
          <p:grpSpPr bwMode="auto">
            <a:xfrm>
              <a:off x="2781" y="2750"/>
              <a:ext cx="768" cy="747"/>
              <a:chOff x="3900" y="3285"/>
              <a:chExt cx="768" cy="747"/>
            </a:xfrm>
          </p:grpSpPr>
          <p:sp>
            <p:nvSpPr>
              <p:cNvPr id="43" name="Line 12"/>
              <p:cNvSpPr>
                <a:spLocks noChangeShapeType="1"/>
              </p:cNvSpPr>
              <p:nvPr/>
            </p:nvSpPr>
            <p:spPr bwMode="auto">
              <a:xfrm>
                <a:off x="4290" y="3657"/>
                <a:ext cx="37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" name="Line 13"/>
              <p:cNvSpPr>
                <a:spLocks noChangeShapeType="1"/>
              </p:cNvSpPr>
              <p:nvPr/>
            </p:nvSpPr>
            <p:spPr bwMode="auto">
              <a:xfrm flipH="1">
                <a:off x="3900" y="3654"/>
                <a:ext cx="372" cy="3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" name="Line 14"/>
              <p:cNvSpPr>
                <a:spLocks noChangeShapeType="1"/>
              </p:cNvSpPr>
              <p:nvPr/>
            </p:nvSpPr>
            <p:spPr bwMode="auto">
              <a:xfrm>
                <a:off x="4290" y="3651"/>
                <a:ext cx="0" cy="381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6" name="Line 15"/>
              <p:cNvSpPr>
                <a:spLocks noChangeShapeType="1"/>
              </p:cNvSpPr>
              <p:nvPr/>
            </p:nvSpPr>
            <p:spPr bwMode="auto">
              <a:xfrm flipV="1">
                <a:off x="4284" y="3285"/>
                <a:ext cx="0" cy="35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 type="none" w="sm" len="sm"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rot="2627685">
              <a:off x="3109" y="3257"/>
              <a:ext cx="37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rot="2627685" flipH="1">
              <a:off x="2829" y="2982"/>
              <a:ext cx="372" cy="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rot="2627685">
              <a:off x="3033" y="3069"/>
              <a:ext cx="0" cy="38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rot="2627685" flipV="1">
              <a:off x="3292" y="2804"/>
              <a:ext cx="0" cy="35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" name="AutoShape 22"/>
            <p:cNvSpPr>
              <a:spLocks noChangeArrowheads="1"/>
            </p:cNvSpPr>
            <p:nvPr/>
          </p:nvSpPr>
          <p:spPr bwMode="auto">
            <a:xfrm>
              <a:off x="2941" y="2892"/>
              <a:ext cx="450" cy="457"/>
            </a:xfrm>
            <a:custGeom>
              <a:avLst/>
              <a:gdLst>
                <a:gd name="G0" fmla="+- 228 0 0"/>
                <a:gd name="G1" fmla="+- 21600 0 228"/>
                <a:gd name="G2" fmla="+- 21600 0 2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" y="10800"/>
                  </a:moveTo>
                  <a:cubicBezTo>
                    <a:pt x="228" y="16639"/>
                    <a:pt x="4961" y="21372"/>
                    <a:pt x="10800" y="21372"/>
                  </a:cubicBezTo>
                  <a:cubicBezTo>
                    <a:pt x="16639" y="21372"/>
                    <a:pt x="21372" y="16639"/>
                    <a:pt x="21372" y="10800"/>
                  </a:cubicBezTo>
                  <a:cubicBezTo>
                    <a:pt x="21372" y="4961"/>
                    <a:pt x="16639" y="228"/>
                    <a:pt x="10800" y="228"/>
                  </a:cubicBezTo>
                  <a:cubicBezTo>
                    <a:pt x="4961" y="228"/>
                    <a:pt x="228" y="4961"/>
                    <a:pt x="228" y="10800"/>
                  </a:cubicBezTo>
                  <a:close/>
                </a:path>
              </a:pathLst>
            </a:custGeom>
            <a:solidFill>
              <a:srgbClr val="FF9933"/>
            </a:solidFill>
            <a:ln w="28575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3366" y="3011"/>
              <a:ext cx="21" cy="8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834" y="2909"/>
              <a:ext cx="29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3837" y="3226"/>
              <a:ext cx="300" cy="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9" name="Object 26"/>
            <p:cNvGraphicFramePr>
              <a:graphicFrameLocks noChangeAspect="1"/>
            </p:cNvGraphicFramePr>
            <p:nvPr/>
          </p:nvGraphicFramePr>
          <p:xfrm>
            <a:off x="4209" y="2724"/>
            <a:ext cx="204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268" imgH="215713" progId="Equation.DSMT4">
                    <p:embed/>
                  </p:oleObj>
                </mc:Choice>
                <mc:Fallback>
                  <p:oleObj name="Equation" r:id="rId3" imgW="152268" imgH="215713" progId="Equation.DSMT4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9" y="2724"/>
                          <a:ext cx="204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folHlink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27"/>
            <p:cNvGraphicFramePr>
              <a:graphicFrameLocks noChangeAspect="1"/>
            </p:cNvGraphicFramePr>
            <p:nvPr/>
          </p:nvGraphicFramePr>
          <p:xfrm>
            <a:off x="4203" y="3068"/>
            <a:ext cx="238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77569" imgH="215619" progId="Equation.DSMT4">
                    <p:embed/>
                  </p:oleObj>
                </mc:Choice>
                <mc:Fallback>
                  <p:oleObj name="Equation" r:id="rId5" imgW="177569" imgH="215619" progId="Equation.DSMT4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03" y="3068"/>
                          <a:ext cx="238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folHlink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805300" y="5336627"/>
            <a:ext cx="1484702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TE</a:t>
            </a:r>
            <a:r>
              <a:rPr lang="en-US" sz="2000" baseline="-25000" dirty="0">
                <a:solidFill>
                  <a:schemeClr val="bg1"/>
                </a:solidFill>
                <a:latin typeface="Arial" pitchFamily="34" charset="0"/>
              </a:rPr>
              <a:t>01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mode: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9B4A522-8DDA-4F90-0A7D-D92D4B36F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811605"/>
              </p:ext>
            </p:extLst>
          </p:nvPr>
        </p:nvGraphicFramePr>
        <p:xfrm>
          <a:off x="8419259" y="2932455"/>
          <a:ext cx="2823639" cy="1545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45332" imgH="1338943" progId="Equation.DSMT4">
                  <p:embed/>
                </p:oleObj>
              </mc:Choice>
              <mc:Fallback>
                <p:oleObj name="Equation" r:id="rId7" imgW="2445332" imgH="133894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19259" y="2932455"/>
                        <a:ext cx="2823639" cy="154566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1862A5B-EE24-B980-9EA0-2F86C2A3AC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0953" y="4968705"/>
            <a:ext cx="5648598" cy="11590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4C7F69-143E-35BF-DEB9-29D6F647F5D0}"/>
              </a:ext>
            </a:extLst>
          </p:cNvPr>
          <p:cNvSpPr txBox="1"/>
          <p:nvPr/>
        </p:nvSpPr>
        <p:spPr>
          <a:xfrm>
            <a:off x="8017221" y="6205303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(Fig. 3.13 of Pozar)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59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47" name="Picture 4" descr="feed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5484" y="2025980"/>
            <a:ext cx="3236511" cy="4278563"/>
          </a:xfrm>
          <a:prstGeom prst="rect">
            <a:avLst/>
          </a:prstGeom>
          <a:noFill/>
        </p:spPr>
      </p:pic>
      <p:sp>
        <p:nvSpPr>
          <p:cNvPr id="48" name="Text Box 5"/>
          <p:cNvSpPr txBox="1">
            <a:spLocks noChangeArrowheads="1"/>
          </p:cNvSpPr>
          <p:nvPr/>
        </p:nvSpPr>
        <p:spPr bwMode="auto">
          <a:xfrm>
            <a:off x="6350024" y="2172854"/>
            <a:ext cx="4305483" cy="39703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+mj-lt"/>
              </a:rPr>
              <a:t>Products include: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4-Port Diplexers, CP or Linear;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3-Port Diplexers, 2xRx &amp; 1xTx;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2-Port Diplexers, </a:t>
            </a:r>
            <a:r>
              <a:rPr lang="en-US" sz="1400" dirty="0" err="1">
                <a:solidFill>
                  <a:schemeClr val="bg2"/>
                </a:solidFill>
                <a:latin typeface="+mj-lt"/>
              </a:rPr>
              <a:t>RxTx</a:t>
            </a:r>
            <a:r>
              <a:rPr lang="en-US" sz="1400" dirty="0">
                <a:solidFill>
                  <a:schemeClr val="bg2"/>
                </a:solidFill>
                <a:latin typeface="+mj-lt"/>
              </a:rPr>
              <a:t>, X-</a:t>
            </a:r>
            <a:r>
              <a:rPr lang="en-US" sz="1400" dirty="0" err="1">
                <a:solidFill>
                  <a:schemeClr val="bg2"/>
                </a:solidFill>
                <a:latin typeface="+mj-lt"/>
              </a:rPr>
              <a:t>Pol</a:t>
            </a:r>
            <a:r>
              <a:rPr lang="en-US" sz="1400" dirty="0">
                <a:solidFill>
                  <a:schemeClr val="bg2"/>
                </a:solidFill>
                <a:latin typeface="+mj-lt"/>
              </a:rPr>
              <a:t> or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Co-</a:t>
            </a:r>
            <a:r>
              <a:rPr lang="en-US" sz="1400" dirty="0" err="1">
                <a:solidFill>
                  <a:schemeClr val="bg2"/>
                </a:solidFill>
                <a:latin typeface="+mj-lt"/>
              </a:rPr>
              <a:t>Pol</a:t>
            </a:r>
            <a:r>
              <a:rPr lang="en-US" sz="1400" dirty="0">
                <a:solidFill>
                  <a:schemeClr val="bg2"/>
                </a:solidFill>
                <a:latin typeface="+mj-lt"/>
              </a:rPr>
              <a:t>, CP or Linear;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TE21 </a:t>
            </a:r>
            <a:r>
              <a:rPr lang="en-US" sz="1400" dirty="0" err="1">
                <a:solidFill>
                  <a:schemeClr val="bg2"/>
                </a:solidFill>
                <a:latin typeface="+mj-lt"/>
              </a:rPr>
              <a:t>Monopulse</a:t>
            </a:r>
            <a:r>
              <a:rPr lang="en-US" sz="1400" dirty="0">
                <a:solidFill>
                  <a:schemeClr val="bg2"/>
                </a:solidFill>
                <a:latin typeface="+mj-lt"/>
              </a:rPr>
              <a:t> Tracking Couplers;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hlink"/>
                </a:solidFill>
                <a:latin typeface="+mj-lt"/>
              </a:rPr>
              <a:t>TE01 Mode Components; Transitions;</a:t>
            </a:r>
            <a:br>
              <a:rPr lang="en-US" sz="1400" dirty="0">
                <a:solidFill>
                  <a:schemeClr val="hlink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Filters; Flex Waveguides;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Waveguide Bends; Twists; Runs; etc.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Many of the items are "off the shelf products".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Products can be custom tailored to a customer's application.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r>
              <a:rPr lang="en-US" sz="1400" dirty="0">
                <a:solidFill>
                  <a:schemeClr val="bg2"/>
                </a:solidFill>
                <a:latin typeface="+mj-lt"/>
              </a:rPr>
              <a:t>Many of the products can be supplied with standard feed horns for prime or offset antennas.</a:t>
            </a:r>
            <a:br>
              <a:rPr lang="en-US" sz="1400" dirty="0">
                <a:solidFill>
                  <a:schemeClr val="bg2"/>
                </a:solidFill>
                <a:latin typeface="+mj-lt"/>
              </a:rPr>
            </a:br>
            <a:endParaRPr lang="en-US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9" name="Text Box 6"/>
          <p:cNvSpPr txBox="1">
            <a:spLocks noChangeArrowheads="1"/>
          </p:cNvSpPr>
          <p:nvPr/>
        </p:nvSpPr>
        <p:spPr bwMode="auto">
          <a:xfrm>
            <a:off x="426308" y="996969"/>
            <a:ext cx="11090189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bg2"/>
                </a:solidFill>
                <a:latin typeface="+mj-lt"/>
              </a:rPr>
              <a:t>VertexRSI's</a:t>
            </a:r>
            <a:r>
              <a:rPr lang="en-US" sz="1600" dirty="0">
                <a:solidFill>
                  <a:schemeClr val="bg2"/>
                </a:solidFill>
                <a:latin typeface="+mj-lt"/>
              </a:rPr>
              <a:t> Torrance Facility is a leading supplier of antenna feed components for the various commercial and military bands. A patented circular polarized 4-port diplexer meeting all Intelsat specifications leads a full array of products.</a:t>
            </a:r>
          </a:p>
        </p:txBody>
      </p:sp>
      <p:sp>
        <p:nvSpPr>
          <p:cNvPr id="50" name="Text Box 64"/>
          <p:cNvSpPr txBox="1">
            <a:spLocks noChangeArrowheads="1"/>
          </p:cNvSpPr>
          <p:nvPr/>
        </p:nvSpPr>
        <p:spPr bwMode="auto">
          <a:xfrm>
            <a:off x="2307772" y="159955"/>
            <a:ext cx="752330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01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 (cont.)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53" name="Rectangle 49"/>
          <p:cNvSpPr>
            <a:spLocks noChangeArrowheads="1"/>
          </p:cNvSpPr>
          <p:nvPr/>
        </p:nvSpPr>
        <p:spPr bwMode="auto">
          <a:xfrm>
            <a:off x="759940" y="1539974"/>
            <a:ext cx="10348784" cy="3046988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From the beginning, the most obvious application of waveguides had been as a communications medium. It had been determined by both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Schelkunoff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 and Mead, independently, in July 1933, that an axially symmetric electric wave (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TE</a:t>
            </a:r>
            <a:r>
              <a:rPr lang="en-US" sz="1600" baseline="-25000" dirty="0">
                <a:solidFill>
                  <a:schemeClr val="bg1"/>
                </a:solidFill>
                <a:latin typeface="Arial" pitchFamily="34" charset="0"/>
              </a:rPr>
              <a:t>01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) in circular waveguide would have an </a:t>
            </a: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attenuation factor that decreased with increasing frequency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[44]. </a:t>
            </a:r>
            <a:r>
              <a:rPr lang="en-US" sz="1600" dirty="0">
                <a:solidFill>
                  <a:srgbClr val="FF0000"/>
                </a:solidFill>
                <a:latin typeface="Arial" pitchFamily="34" charset="0"/>
              </a:rPr>
              <a:t>This unique characteristic was believed to offer a great potential for wide-band, multichannel systems, and for many years to come the development of such a system was a major focus of work within the waveguide group at BTL.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It is important to note, however, that the use of waveguide as a long transmission line never did prove to be practical, and </a:t>
            </a:r>
            <a:r>
              <a:rPr lang="en-US" sz="1600" dirty="0" err="1">
                <a:solidFill>
                  <a:srgbClr val="000000"/>
                </a:solidFill>
                <a:latin typeface="Arial" pitchFamily="34" charset="0"/>
              </a:rPr>
              <a:t>Southworth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 eventually began to realize that the role of waveguide would be somewhat different than originally expected. </a:t>
            </a:r>
            <a:r>
              <a:rPr lang="en-US" sz="1600" dirty="0">
                <a:solidFill>
                  <a:srgbClr val="FF0000"/>
                </a:solidFill>
                <a:latin typeface="Arial" pitchFamily="34" charset="0"/>
              </a:rPr>
              <a:t>In a memorandum dated October 23, 1939, he concluded that microwave radio with highly directive antennas was to be preferred to long transmission lines. 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“Thus,” he wrote, “we come to the conclusion that the hollow, cylindrical conductor is to be valued primarily as a new circuit element, but not yet as a new type of toll cable” [45]. </a:t>
            </a:r>
            <a:r>
              <a:rPr lang="en-US" sz="1600" dirty="0">
                <a:solidFill>
                  <a:srgbClr val="FF0000"/>
                </a:solidFill>
                <a:latin typeface="Arial" pitchFamily="34" charset="0"/>
              </a:rPr>
              <a:t>It was as a circuit element in military radar that waveguide technology was to find its first major application and to receive an enormous stimulus to both practical and theoretical advance.</a:t>
            </a:r>
          </a:p>
        </p:txBody>
      </p:sp>
      <p:sp>
        <p:nvSpPr>
          <p:cNvPr id="328754" name="Text Box 50"/>
          <p:cNvSpPr txBox="1">
            <a:spLocks noChangeArrowheads="1"/>
          </p:cNvSpPr>
          <p:nvPr/>
        </p:nvSpPr>
        <p:spPr bwMode="auto">
          <a:xfrm>
            <a:off x="494272" y="5745678"/>
            <a:ext cx="11228172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K. S. Packard, “The origins of waveguide: A case of multiple rediscovery,” </a:t>
            </a:r>
            <a:r>
              <a:rPr lang="en-US" sz="1600" i="1" dirty="0">
                <a:solidFill>
                  <a:srgbClr val="000000"/>
                </a:solidFill>
                <a:latin typeface="Arial" pitchFamily="34" charset="0"/>
              </a:rPr>
              <a:t>IEEE Trans. Microwave Theory and Techniques,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 pp. 961-969, Sept. 1984. </a:t>
            </a:r>
          </a:p>
        </p:txBody>
      </p:sp>
      <p:sp>
        <p:nvSpPr>
          <p:cNvPr id="6" name="Text Box 64"/>
          <p:cNvSpPr txBox="1">
            <a:spLocks noChangeArrowheads="1"/>
          </p:cNvSpPr>
          <p:nvPr/>
        </p:nvSpPr>
        <p:spPr bwMode="auto">
          <a:xfrm>
            <a:off x="2307772" y="1"/>
            <a:ext cx="752330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01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 (cont.)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60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733CA9D-BC8D-44C6-8339-5857A60EC925}" type="slidenum">
              <a:rPr lang="en-US" kern="0" smtClean="0">
                <a:solidFill>
                  <a:sysClr val="windowText" lastClr="000000"/>
                </a:solidFill>
              </a:rPr>
              <a:pPr>
                <a:defRPr/>
              </a:pPr>
              <a:t>61</a:t>
            </a:fld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78001" y="3996046"/>
            <a:ext cx="261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Waveguiding system:</a:t>
            </a:r>
          </a:p>
        </p:txBody>
      </p:sp>
      <p:graphicFrame>
        <p:nvGraphicFramePr>
          <p:cNvPr id="129028" name="Object 2"/>
          <p:cNvGraphicFramePr>
            <a:graphicFrameLocks noChangeAspect="1"/>
          </p:cNvGraphicFramePr>
          <p:nvPr/>
        </p:nvGraphicFramePr>
        <p:xfrm>
          <a:off x="4495801" y="3936356"/>
          <a:ext cx="22955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5559" imgH="253890" progId="Equation.DSMT4">
                  <p:embed/>
                </p:oleObj>
              </mc:Choice>
              <mc:Fallback>
                <p:oleObj name="Equation" r:id="rId3" imgW="1015559" imgH="253890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1" y="3936356"/>
                        <a:ext cx="2295525" cy="57308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757681" y="5001886"/>
            <a:ext cx="212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Wireless system:</a:t>
            </a:r>
          </a:p>
        </p:txBody>
      </p:sp>
      <p:graphicFrame>
        <p:nvGraphicFramePr>
          <p:cNvPr id="129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640754"/>
              </p:ext>
            </p:extLst>
          </p:nvPr>
        </p:nvGraphicFramePr>
        <p:xfrm>
          <a:off x="4019516" y="4803370"/>
          <a:ext cx="6476365" cy="89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24200" imgH="431800" progId="Equation.DSMT4">
                  <p:embed/>
                </p:oleObj>
              </mc:Choice>
              <mc:Fallback>
                <p:oleObj name="Equation" r:id="rId5" imgW="3124200" imgH="431800" progId="Equation.DSMT4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9516" y="4803370"/>
                        <a:ext cx="6476365" cy="8919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70692" y="2816597"/>
            <a:ext cx="5731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Recall the comparison of dB attenuation:</a:t>
            </a:r>
          </a:p>
        </p:txBody>
      </p:sp>
      <p:sp>
        <p:nvSpPr>
          <p:cNvPr id="13" name="Text Box 64"/>
          <p:cNvSpPr txBox="1">
            <a:spLocks noChangeArrowheads="1"/>
          </p:cNvSpPr>
          <p:nvPr/>
        </p:nvSpPr>
        <p:spPr bwMode="auto">
          <a:xfrm>
            <a:off x="2307772" y="1"/>
            <a:ext cx="7523307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TE</a:t>
            </a:r>
            <a:r>
              <a:rPr lang="en-US" sz="36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01</a:t>
            </a: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Mode (cont.)</a:t>
            </a:r>
          </a:p>
        </p:txBody>
      </p:sp>
      <p:sp>
        <p:nvSpPr>
          <p:cNvPr id="9" name="Rectangle 8"/>
          <p:cNvSpPr/>
          <p:nvPr/>
        </p:nvSpPr>
        <p:spPr>
          <a:xfrm>
            <a:off x="1453694" y="1408299"/>
            <a:ext cx="8970467" cy="646331"/>
          </a:xfrm>
          <a:prstGeom prst="rect">
            <a:avLst/>
          </a:prstGeom>
          <a:ln w="12700"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</a:rPr>
              <a:t>“In a memorandum dated October 23, 1939, he concluded that microwave radio with highly directive antennas was to be preferred to long transmission lines.”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6653</TotalTime>
  <Words>2752</Words>
  <Application>Microsoft Office PowerPoint</Application>
  <PresentationFormat>Widescreen</PresentationFormat>
  <Paragraphs>496</Paragraphs>
  <Slides>61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Symbol</vt:lpstr>
      <vt:lpstr>Times New Roman</vt:lpstr>
      <vt:lpstr>Wingdings</vt:lpstr>
      <vt:lpstr>Office Theme</vt:lpstr>
      <vt:lpstr>Soaring</vt:lpstr>
      <vt:lpstr>Equation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Cullen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Radhakrishna</dc:creator>
  <cp:lastModifiedBy>Jackson, David R</cp:lastModifiedBy>
  <cp:revision>564</cp:revision>
  <dcterms:created xsi:type="dcterms:W3CDTF">2011-08-25T15:52:29Z</dcterms:created>
  <dcterms:modified xsi:type="dcterms:W3CDTF">2026-10-01T00:59:41Z</dcterms:modified>
</cp:coreProperties>
</file>