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9" r:id="rId2"/>
    <p:sldId id="287" r:id="rId3"/>
    <p:sldId id="257" r:id="rId4"/>
    <p:sldId id="258" r:id="rId5"/>
    <p:sldId id="260" r:id="rId6"/>
    <p:sldId id="261" r:id="rId7"/>
    <p:sldId id="286" r:id="rId8"/>
    <p:sldId id="262" r:id="rId9"/>
    <p:sldId id="263" r:id="rId10"/>
    <p:sldId id="264" r:id="rId11"/>
    <p:sldId id="265" r:id="rId12"/>
    <p:sldId id="266" r:id="rId13"/>
    <p:sldId id="290" r:id="rId14"/>
    <p:sldId id="289" r:id="rId15"/>
    <p:sldId id="285" r:id="rId16"/>
    <p:sldId id="288" r:id="rId17"/>
    <p:sldId id="267" r:id="rId18"/>
    <p:sldId id="284" r:id="rId19"/>
    <p:sldId id="274" r:id="rId20"/>
    <p:sldId id="275" r:id="rId21"/>
    <p:sldId id="272" r:id="rId22"/>
    <p:sldId id="276" r:id="rId23"/>
    <p:sldId id="277" r:id="rId24"/>
    <p:sldId id="280" r:id="rId25"/>
    <p:sldId id="279" r:id="rId26"/>
    <p:sldId id="278" r:id="rId27"/>
    <p:sldId id="281" r:id="rId28"/>
    <p:sldId id="282" r:id="rId29"/>
    <p:sldId id="283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0000FF"/>
    <a:srgbClr val="CCFFFF"/>
    <a:srgbClr val="CCFFCC"/>
    <a:srgbClr val="CC00CC"/>
    <a:srgbClr val="66FFFF"/>
    <a:srgbClr val="0000CC"/>
    <a:srgbClr val="0099CC"/>
    <a:srgbClr val="00CCFF"/>
    <a:srgbClr val="007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2858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416" y="10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B65BB4-89AF-488A-A3EB-2F4A94891EF1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1ED370-B7EB-4F4A-8529-A345500DB6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6F49C-6495-4FEC-8D82-4CAADCD4DCEC}" type="datetime1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81AA-5237-4A5C-8BDE-6265C5775E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27A4-6A38-45FD-8B25-7602296F911D}" type="datetime1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81AA-5237-4A5C-8BDE-6265C5775E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3443-87A3-45FA-92FA-099B49C5BD56}" type="datetime1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81AA-5237-4A5C-8BDE-6265C5775E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5D8C2-E6E6-4B61-AAD8-0909DA823CE7}" type="datetime1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81AA-5237-4A5C-8BDE-6265C5775E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D9F1A-B5FA-4B2C-93A7-0C4E070DB7FD}" type="datetime1">
              <a:rPr lang="en-US" smtClean="0"/>
              <a:pPr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81AA-5237-4A5C-8BDE-6265C5775E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B0CF0-FDE1-4F61-A19B-CB12DA979246}" type="datetime1">
              <a:rPr lang="en-US" smtClean="0"/>
              <a:pPr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81AA-5237-4A5C-8BDE-6265C5775E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F11CD-0838-4D77-BEA9-16B9E9DE9D30}" type="datetime1">
              <a:rPr lang="en-US" smtClean="0"/>
              <a:pPr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81AA-5237-4A5C-8BDE-6265C5775E3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58ABC-B584-407E-8510-7A169A16997B}" type="datetime1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81AA-5237-4A5C-8BDE-6265C5775E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06C94-DC15-460C-989E-F68F86C26E5E}" type="datetime1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81AA-5237-4A5C-8BDE-6265C5775E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CFA87-2AD3-4284-AE70-E59AC91D9909}" type="datetime1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81AA-5237-4A5C-8BDE-6265C5775E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D297E-A9D1-4116-ABFB-4A66A2217B7E}" type="datetime1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81AA-5237-4A5C-8BDE-6265C5775E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DCE8E3-450A-4284-BF10-EBDFA5750AC3}" type="datetime1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fld id="{5E1781AA-5237-4A5C-8BDE-6265C5775E3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3.wmf"/><Relationship Id="rId7" Type="http://schemas.openxmlformats.org/officeDocument/2006/relationships/image" Target="../media/image5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6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image" Target="../media/image12.wmf"/><Relationship Id="rId18" Type="http://schemas.openxmlformats.org/officeDocument/2006/relationships/oleObject" Target="../embeddings/oleObject13.bin"/><Relationship Id="rId26" Type="http://schemas.openxmlformats.org/officeDocument/2006/relationships/oleObject" Target="../embeddings/oleObject17.bin"/><Relationship Id="rId3" Type="http://schemas.openxmlformats.org/officeDocument/2006/relationships/image" Target="../media/image7.wmf"/><Relationship Id="rId21" Type="http://schemas.openxmlformats.org/officeDocument/2006/relationships/image" Target="../media/image16.wmf"/><Relationship Id="rId7" Type="http://schemas.openxmlformats.org/officeDocument/2006/relationships/image" Target="../media/image9.wmf"/><Relationship Id="rId12" Type="http://schemas.openxmlformats.org/officeDocument/2006/relationships/oleObject" Target="../embeddings/oleObject10.bin"/><Relationship Id="rId17" Type="http://schemas.openxmlformats.org/officeDocument/2006/relationships/image" Target="../media/image14.wmf"/><Relationship Id="rId25" Type="http://schemas.openxmlformats.org/officeDocument/2006/relationships/image" Target="../media/image18.wmf"/><Relationship Id="rId2" Type="http://schemas.openxmlformats.org/officeDocument/2006/relationships/oleObject" Target="../embeddings/oleObject5.bin"/><Relationship Id="rId16" Type="http://schemas.openxmlformats.org/officeDocument/2006/relationships/oleObject" Target="../embeddings/oleObject12.bin"/><Relationship Id="rId20" Type="http://schemas.openxmlformats.org/officeDocument/2006/relationships/oleObject" Target="../embeddings/oleObject14.bin"/><Relationship Id="rId29" Type="http://schemas.openxmlformats.org/officeDocument/2006/relationships/image" Target="../media/image20.w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11.wmf"/><Relationship Id="rId24" Type="http://schemas.openxmlformats.org/officeDocument/2006/relationships/oleObject" Target="../embeddings/oleObject16.bin"/><Relationship Id="rId5" Type="http://schemas.openxmlformats.org/officeDocument/2006/relationships/image" Target="../media/image8.wmf"/><Relationship Id="rId15" Type="http://schemas.openxmlformats.org/officeDocument/2006/relationships/image" Target="../media/image13.wmf"/><Relationship Id="rId23" Type="http://schemas.openxmlformats.org/officeDocument/2006/relationships/image" Target="../media/image17.wmf"/><Relationship Id="rId28" Type="http://schemas.openxmlformats.org/officeDocument/2006/relationships/oleObject" Target="../embeddings/oleObject18.bin"/><Relationship Id="rId10" Type="http://schemas.openxmlformats.org/officeDocument/2006/relationships/oleObject" Target="../embeddings/oleObject9.bin"/><Relationship Id="rId19" Type="http://schemas.openxmlformats.org/officeDocument/2006/relationships/image" Target="../media/image15.wmf"/><Relationship Id="rId31" Type="http://schemas.openxmlformats.org/officeDocument/2006/relationships/image" Target="../media/image21.w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10.wmf"/><Relationship Id="rId14" Type="http://schemas.openxmlformats.org/officeDocument/2006/relationships/oleObject" Target="../embeddings/oleObject11.bin"/><Relationship Id="rId22" Type="http://schemas.openxmlformats.org/officeDocument/2006/relationships/oleObject" Target="../embeddings/oleObject15.bin"/><Relationship Id="rId27" Type="http://schemas.openxmlformats.org/officeDocument/2006/relationships/image" Target="../media/image19.wmf"/><Relationship Id="rId30" Type="http://schemas.openxmlformats.org/officeDocument/2006/relationships/oleObject" Target="../embeddings/oleObject19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13" Type="http://schemas.openxmlformats.org/officeDocument/2006/relationships/image" Target="../media/image27.wmf"/><Relationship Id="rId18" Type="http://schemas.openxmlformats.org/officeDocument/2006/relationships/oleObject" Target="../embeddings/oleObject28.bin"/><Relationship Id="rId26" Type="http://schemas.openxmlformats.org/officeDocument/2006/relationships/oleObject" Target="../embeddings/oleObject32.bin"/><Relationship Id="rId3" Type="http://schemas.openxmlformats.org/officeDocument/2006/relationships/image" Target="../media/image22.wmf"/><Relationship Id="rId21" Type="http://schemas.openxmlformats.org/officeDocument/2006/relationships/image" Target="../media/image14.wmf"/><Relationship Id="rId7" Type="http://schemas.openxmlformats.org/officeDocument/2006/relationships/image" Target="../media/image24.wmf"/><Relationship Id="rId12" Type="http://schemas.openxmlformats.org/officeDocument/2006/relationships/oleObject" Target="../embeddings/oleObject25.bin"/><Relationship Id="rId17" Type="http://schemas.openxmlformats.org/officeDocument/2006/relationships/image" Target="../media/image12.wmf"/><Relationship Id="rId25" Type="http://schemas.openxmlformats.org/officeDocument/2006/relationships/image" Target="../media/image16.wmf"/><Relationship Id="rId2" Type="http://schemas.openxmlformats.org/officeDocument/2006/relationships/oleObject" Target="../embeddings/oleObject20.bin"/><Relationship Id="rId16" Type="http://schemas.openxmlformats.org/officeDocument/2006/relationships/oleObject" Target="../embeddings/oleObject27.bin"/><Relationship Id="rId20" Type="http://schemas.openxmlformats.org/officeDocument/2006/relationships/oleObject" Target="../embeddings/oleObject29.bin"/><Relationship Id="rId29" Type="http://schemas.openxmlformats.org/officeDocument/2006/relationships/image" Target="../media/image18.w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2.bin"/><Relationship Id="rId11" Type="http://schemas.openxmlformats.org/officeDocument/2006/relationships/image" Target="../media/image26.wmf"/><Relationship Id="rId24" Type="http://schemas.openxmlformats.org/officeDocument/2006/relationships/oleObject" Target="../embeddings/oleObject31.bin"/><Relationship Id="rId5" Type="http://schemas.openxmlformats.org/officeDocument/2006/relationships/image" Target="../media/image23.wmf"/><Relationship Id="rId15" Type="http://schemas.openxmlformats.org/officeDocument/2006/relationships/image" Target="../media/image28.wmf"/><Relationship Id="rId23" Type="http://schemas.openxmlformats.org/officeDocument/2006/relationships/image" Target="../media/image15.wmf"/><Relationship Id="rId28" Type="http://schemas.openxmlformats.org/officeDocument/2006/relationships/oleObject" Target="../embeddings/oleObject33.bin"/><Relationship Id="rId10" Type="http://schemas.openxmlformats.org/officeDocument/2006/relationships/oleObject" Target="../embeddings/oleObject24.bin"/><Relationship Id="rId19" Type="http://schemas.openxmlformats.org/officeDocument/2006/relationships/image" Target="../media/image13.wmf"/><Relationship Id="rId4" Type="http://schemas.openxmlformats.org/officeDocument/2006/relationships/oleObject" Target="../embeddings/oleObject21.bin"/><Relationship Id="rId9" Type="http://schemas.openxmlformats.org/officeDocument/2006/relationships/image" Target="../media/image25.wmf"/><Relationship Id="rId14" Type="http://schemas.openxmlformats.org/officeDocument/2006/relationships/oleObject" Target="../embeddings/oleObject26.bin"/><Relationship Id="rId22" Type="http://schemas.openxmlformats.org/officeDocument/2006/relationships/oleObject" Target="../embeddings/oleObject30.bin"/><Relationship Id="rId27" Type="http://schemas.openxmlformats.org/officeDocument/2006/relationships/image" Target="../media/image29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13" Type="http://schemas.openxmlformats.org/officeDocument/2006/relationships/image" Target="../media/image13.wmf"/><Relationship Id="rId18" Type="http://schemas.openxmlformats.org/officeDocument/2006/relationships/oleObject" Target="../embeddings/oleObject42.bin"/><Relationship Id="rId26" Type="http://schemas.openxmlformats.org/officeDocument/2006/relationships/oleObject" Target="../embeddings/oleObject46.bin"/><Relationship Id="rId3" Type="http://schemas.openxmlformats.org/officeDocument/2006/relationships/image" Target="../media/image30.wmf"/><Relationship Id="rId21" Type="http://schemas.openxmlformats.org/officeDocument/2006/relationships/image" Target="../media/image34.wmf"/><Relationship Id="rId7" Type="http://schemas.openxmlformats.org/officeDocument/2006/relationships/image" Target="../media/image32.wmf"/><Relationship Id="rId12" Type="http://schemas.openxmlformats.org/officeDocument/2006/relationships/oleObject" Target="../embeddings/oleObject39.bin"/><Relationship Id="rId17" Type="http://schemas.openxmlformats.org/officeDocument/2006/relationships/image" Target="../media/image15.wmf"/><Relationship Id="rId25" Type="http://schemas.openxmlformats.org/officeDocument/2006/relationships/image" Target="../media/image35.wmf"/><Relationship Id="rId2" Type="http://schemas.openxmlformats.org/officeDocument/2006/relationships/oleObject" Target="../embeddings/oleObject34.bin"/><Relationship Id="rId16" Type="http://schemas.openxmlformats.org/officeDocument/2006/relationships/oleObject" Target="../embeddings/oleObject41.bin"/><Relationship Id="rId20" Type="http://schemas.openxmlformats.org/officeDocument/2006/relationships/oleObject" Target="../embeddings/oleObject43.bin"/><Relationship Id="rId29" Type="http://schemas.openxmlformats.org/officeDocument/2006/relationships/image" Target="../media/image37.w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6.bin"/><Relationship Id="rId11" Type="http://schemas.openxmlformats.org/officeDocument/2006/relationships/image" Target="../media/image12.wmf"/><Relationship Id="rId24" Type="http://schemas.openxmlformats.org/officeDocument/2006/relationships/oleObject" Target="../embeddings/oleObject45.bin"/><Relationship Id="rId5" Type="http://schemas.openxmlformats.org/officeDocument/2006/relationships/image" Target="../media/image31.wmf"/><Relationship Id="rId15" Type="http://schemas.openxmlformats.org/officeDocument/2006/relationships/image" Target="../media/image14.wmf"/><Relationship Id="rId23" Type="http://schemas.openxmlformats.org/officeDocument/2006/relationships/image" Target="../media/image18.wmf"/><Relationship Id="rId28" Type="http://schemas.openxmlformats.org/officeDocument/2006/relationships/oleObject" Target="../embeddings/oleObject47.bin"/><Relationship Id="rId10" Type="http://schemas.openxmlformats.org/officeDocument/2006/relationships/oleObject" Target="../embeddings/oleObject38.bin"/><Relationship Id="rId19" Type="http://schemas.openxmlformats.org/officeDocument/2006/relationships/image" Target="../media/image16.wmf"/><Relationship Id="rId31" Type="http://schemas.openxmlformats.org/officeDocument/2006/relationships/image" Target="../media/image38.wmf"/><Relationship Id="rId4" Type="http://schemas.openxmlformats.org/officeDocument/2006/relationships/oleObject" Target="../embeddings/oleObject35.bin"/><Relationship Id="rId9" Type="http://schemas.openxmlformats.org/officeDocument/2006/relationships/image" Target="../media/image33.wmf"/><Relationship Id="rId14" Type="http://schemas.openxmlformats.org/officeDocument/2006/relationships/oleObject" Target="../embeddings/oleObject40.bin"/><Relationship Id="rId22" Type="http://schemas.openxmlformats.org/officeDocument/2006/relationships/oleObject" Target="../embeddings/oleObject44.bin"/><Relationship Id="rId27" Type="http://schemas.openxmlformats.org/officeDocument/2006/relationships/image" Target="../media/image36.wmf"/><Relationship Id="rId30" Type="http://schemas.openxmlformats.org/officeDocument/2006/relationships/oleObject" Target="../embeddings/oleObject48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2.bin"/><Relationship Id="rId13" Type="http://schemas.openxmlformats.org/officeDocument/2006/relationships/image" Target="../media/image13.wmf"/><Relationship Id="rId18" Type="http://schemas.openxmlformats.org/officeDocument/2006/relationships/oleObject" Target="../embeddings/oleObject57.bin"/><Relationship Id="rId26" Type="http://schemas.openxmlformats.org/officeDocument/2006/relationships/oleObject" Target="../embeddings/oleObject61.bin"/><Relationship Id="rId3" Type="http://schemas.openxmlformats.org/officeDocument/2006/relationships/image" Target="../media/image39.wmf"/><Relationship Id="rId21" Type="http://schemas.openxmlformats.org/officeDocument/2006/relationships/image" Target="../media/image43.wmf"/><Relationship Id="rId7" Type="http://schemas.openxmlformats.org/officeDocument/2006/relationships/image" Target="../media/image41.wmf"/><Relationship Id="rId12" Type="http://schemas.openxmlformats.org/officeDocument/2006/relationships/oleObject" Target="../embeddings/oleObject54.bin"/><Relationship Id="rId17" Type="http://schemas.openxmlformats.org/officeDocument/2006/relationships/image" Target="../media/image15.wmf"/><Relationship Id="rId25" Type="http://schemas.openxmlformats.org/officeDocument/2006/relationships/image" Target="../media/image44.wmf"/><Relationship Id="rId2" Type="http://schemas.openxmlformats.org/officeDocument/2006/relationships/oleObject" Target="../embeddings/oleObject49.bin"/><Relationship Id="rId16" Type="http://schemas.openxmlformats.org/officeDocument/2006/relationships/oleObject" Target="../embeddings/oleObject56.bin"/><Relationship Id="rId20" Type="http://schemas.openxmlformats.org/officeDocument/2006/relationships/oleObject" Target="../embeddings/oleObject58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51.bin"/><Relationship Id="rId11" Type="http://schemas.openxmlformats.org/officeDocument/2006/relationships/image" Target="../media/image12.wmf"/><Relationship Id="rId24" Type="http://schemas.openxmlformats.org/officeDocument/2006/relationships/oleObject" Target="../embeddings/oleObject60.bin"/><Relationship Id="rId5" Type="http://schemas.openxmlformats.org/officeDocument/2006/relationships/image" Target="../media/image40.wmf"/><Relationship Id="rId15" Type="http://schemas.openxmlformats.org/officeDocument/2006/relationships/image" Target="../media/image14.wmf"/><Relationship Id="rId23" Type="http://schemas.openxmlformats.org/officeDocument/2006/relationships/image" Target="../media/image18.wmf"/><Relationship Id="rId10" Type="http://schemas.openxmlformats.org/officeDocument/2006/relationships/oleObject" Target="../embeddings/oleObject53.bin"/><Relationship Id="rId19" Type="http://schemas.openxmlformats.org/officeDocument/2006/relationships/image" Target="../media/image16.wmf"/><Relationship Id="rId4" Type="http://schemas.openxmlformats.org/officeDocument/2006/relationships/oleObject" Target="../embeddings/oleObject50.bin"/><Relationship Id="rId9" Type="http://schemas.openxmlformats.org/officeDocument/2006/relationships/image" Target="../media/image42.wmf"/><Relationship Id="rId14" Type="http://schemas.openxmlformats.org/officeDocument/2006/relationships/oleObject" Target="../embeddings/oleObject55.bin"/><Relationship Id="rId22" Type="http://schemas.openxmlformats.org/officeDocument/2006/relationships/oleObject" Target="../embeddings/oleObject59.bin"/><Relationship Id="rId27" Type="http://schemas.openxmlformats.org/officeDocument/2006/relationships/image" Target="../media/image45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5.bin"/><Relationship Id="rId13" Type="http://schemas.openxmlformats.org/officeDocument/2006/relationships/image" Target="../media/image14.wmf"/><Relationship Id="rId18" Type="http://schemas.openxmlformats.org/officeDocument/2006/relationships/oleObject" Target="../embeddings/oleObject70.bin"/><Relationship Id="rId3" Type="http://schemas.openxmlformats.org/officeDocument/2006/relationships/image" Target="../media/image39.wmf"/><Relationship Id="rId21" Type="http://schemas.openxmlformats.org/officeDocument/2006/relationships/image" Target="../media/image49.wmf"/><Relationship Id="rId7" Type="http://schemas.openxmlformats.org/officeDocument/2006/relationships/image" Target="../media/image47.wmf"/><Relationship Id="rId12" Type="http://schemas.openxmlformats.org/officeDocument/2006/relationships/oleObject" Target="../embeddings/oleObject67.bin"/><Relationship Id="rId17" Type="http://schemas.openxmlformats.org/officeDocument/2006/relationships/image" Target="../media/image16.wmf"/><Relationship Id="rId2" Type="http://schemas.openxmlformats.org/officeDocument/2006/relationships/oleObject" Target="../embeddings/oleObject62.bin"/><Relationship Id="rId16" Type="http://schemas.openxmlformats.org/officeDocument/2006/relationships/oleObject" Target="../embeddings/oleObject69.bin"/><Relationship Id="rId20" Type="http://schemas.openxmlformats.org/officeDocument/2006/relationships/oleObject" Target="../embeddings/oleObject7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64.bin"/><Relationship Id="rId11" Type="http://schemas.openxmlformats.org/officeDocument/2006/relationships/image" Target="../media/image13.wmf"/><Relationship Id="rId5" Type="http://schemas.openxmlformats.org/officeDocument/2006/relationships/image" Target="../media/image46.wmf"/><Relationship Id="rId15" Type="http://schemas.openxmlformats.org/officeDocument/2006/relationships/image" Target="../media/image15.wmf"/><Relationship Id="rId23" Type="http://schemas.openxmlformats.org/officeDocument/2006/relationships/image" Target="../media/image50.wmf"/><Relationship Id="rId10" Type="http://schemas.openxmlformats.org/officeDocument/2006/relationships/oleObject" Target="../embeddings/oleObject66.bin"/><Relationship Id="rId19" Type="http://schemas.openxmlformats.org/officeDocument/2006/relationships/image" Target="../media/image48.wmf"/><Relationship Id="rId4" Type="http://schemas.openxmlformats.org/officeDocument/2006/relationships/oleObject" Target="../embeddings/oleObject63.bin"/><Relationship Id="rId9" Type="http://schemas.openxmlformats.org/officeDocument/2006/relationships/image" Target="../media/image12.wmf"/><Relationship Id="rId14" Type="http://schemas.openxmlformats.org/officeDocument/2006/relationships/oleObject" Target="../embeddings/oleObject68.bin"/><Relationship Id="rId22" Type="http://schemas.openxmlformats.org/officeDocument/2006/relationships/oleObject" Target="../embeddings/oleObject72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6.bin"/><Relationship Id="rId13" Type="http://schemas.openxmlformats.org/officeDocument/2006/relationships/image" Target="../media/image15.wmf"/><Relationship Id="rId18" Type="http://schemas.openxmlformats.org/officeDocument/2006/relationships/oleObject" Target="../embeddings/oleObject81.bin"/><Relationship Id="rId3" Type="http://schemas.openxmlformats.org/officeDocument/2006/relationships/image" Target="../media/image51.wmf"/><Relationship Id="rId21" Type="http://schemas.openxmlformats.org/officeDocument/2006/relationships/image" Target="../media/image50.wmf"/><Relationship Id="rId7" Type="http://schemas.openxmlformats.org/officeDocument/2006/relationships/image" Target="../media/image12.wmf"/><Relationship Id="rId12" Type="http://schemas.openxmlformats.org/officeDocument/2006/relationships/oleObject" Target="../embeddings/oleObject78.bin"/><Relationship Id="rId17" Type="http://schemas.openxmlformats.org/officeDocument/2006/relationships/image" Target="../media/image53.wmf"/><Relationship Id="rId2" Type="http://schemas.openxmlformats.org/officeDocument/2006/relationships/oleObject" Target="../embeddings/oleObject73.bin"/><Relationship Id="rId16" Type="http://schemas.openxmlformats.org/officeDocument/2006/relationships/oleObject" Target="../embeddings/oleObject80.bin"/><Relationship Id="rId20" Type="http://schemas.openxmlformats.org/officeDocument/2006/relationships/oleObject" Target="../embeddings/oleObject82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75.bin"/><Relationship Id="rId11" Type="http://schemas.openxmlformats.org/officeDocument/2006/relationships/image" Target="../media/image14.wmf"/><Relationship Id="rId5" Type="http://schemas.openxmlformats.org/officeDocument/2006/relationships/image" Target="../media/image52.wmf"/><Relationship Id="rId15" Type="http://schemas.openxmlformats.org/officeDocument/2006/relationships/image" Target="../media/image16.wmf"/><Relationship Id="rId23" Type="http://schemas.openxmlformats.org/officeDocument/2006/relationships/image" Target="../media/image54.wmf"/><Relationship Id="rId10" Type="http://schemas.openxmlformats.org/officeDocument/2006/relationships/oleObject" Target="../embeddings/oleObject77.bin"/><Relationship Id="rId19" Type="http://schemas.openxmlformats.org/officeDocument/2006/relationships/image" Target="../media/image49.wmf"/><Relationship Id="rId4" Type="http://schemas.openxmlformats.org/officeDocument/2006/relationships/oleObject" Target="../embeddings/oleObject74.bin"/><Relationship Id="rId9" Type="http://schemas.openxmlformats.org/officeDocument/2006/relationships/image" Target="../media/image13.wmf"/><Relationship Id="rId14" Type="http://schemas.openxmlformats.org/officeDocument/2006/relationships/oleObject" Target="../embeddings/oleObject79.bin"/><Relationship Id="rId22" Type="http://schemas.openxmlformats.org/officeDocument/2006/relationships/oleObject" Target="../embeddings/oleObject83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7.bin"/><Relationship Id="rId13" Type="http://schemas.openxmlformats.org/officeDocument/2006/relationships/image" Target="../media/image12.wmf"/><Relationship Id="rId18" Type="http://schemas.openxmlformats.org/officeDocument/2006/relationships/oleObject" Target="../embeddings/oleObject92.bin"/><Relationship Id="rId26" Type="http://schemas.openxmlformats.org/officeDocument/2006/relationships/oleObject" Target="../embeddings/oleObject96.bin"/><Relationship Id="rId3" Type="http://schemas.openxmlformats.org/officeDocument/2006/relationships/image" Target="../media/image55.wmf"/><Relationship Id="rId21" Type="http://schemas.openxmlformats.org/officeDocument/2006/relationships/image" Target="../media/image16.wmf"/><Relationship Id="rId7" Type="http://schemas.openxmlformats.org/officeDocument/2006/relationships/image" Target="../media/image46.wmf"/><Relationship Id="rId12" Type="http://schemas.openxmlformats.org/officeDocument/2006/relationships/oleObject" Target="../embeddings/oleObject89.bin"/><Relationship Id="rId17" Type="http://schemas.openxmlformats.org/officeDocument/2006/relationships/image" Target="../media/image14.wmf"/><Relationship Id="rId25" Type="http://schemas.openxmlformats.org/officeDocument/2006/relationships/image" Target="../media/image49.wmf"/><Relationship Id="rId2" Type="http://schemas.openxmlformats.org/officeDocument/2006/relationships/oleObject" Target="../embeddings/oleObject84.bin"/><Relationship Id="rId16" Type="http://schemas.openxmlformats.org/officeDocument/2006/relationships/oleObject" Target="../embeddings/oleObject91.bin"/><Relationship Id="rId20" Type="http://schemas.openxmlformats.org/officeDocument/2006/relationships/oleObject" Target="../embeddings/oleObject93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86.bin"/><Relationship Id="rId11" Type="http://schemas.openxmlformats.org/officeDocument/2006/relationships/image" Target="../media/image58.wmf"/><Relationship Id="rId24" Type="http://schemas.openxmlformats.org/officeDocument/2006/relationships/oleObject" Target="../embeddings/oleObject95.bin"/><Relationship Id="rId5" Type="http://schemas.openxmlformats.org/officeDocument/2006/relationships/image" Target="../media/image56.wmf"/><Relationship Id="rId15" Type="http://schemas.openxmlformats.org/officeDocument/2006/relationships/image" Target="../media/image13.wmf"/><Relationship Id="rId23" Type="http://schemas.openxmlformats.org/officeDocument/2006/relationships/image" Target="../media/image53.wmf"/><Relationship Id="rId10" Type="http://schemas.openxmlformats.org/officeDocument/2006/relationships/oleObject" Target="../embeddings/oleObject88.bin"/><Relationship Id="rId19" Type="http://schemas.openxmlformats.org/officeDocument/2006/relationships/image" Target="../media/image15.wmf"/><Relationship Id="rId4" Type="http://schemas.openxmlformats.org/officeDocument/2006/relationships/oleObject" Target="../embeddings/oleObject85.bin"/><Relationship Id="rId9" Type="http://schemas.openxmlformats.org/officeDocument/2006/relationships/image" Target="../media/image57.wmf"/><Relationship Id="rId14" Type="http://schemas.openxmlformats.org/officeDocument/2006/relationships/oleObject" Target="../embeddings/oleObject90.bin"/><Relationship Id="rId22" Type="http://schemas.openxmlformats.org/officeDocument/2006/relationships/oleObject" Target="../embeddings/oleObject94.bin"/><Relationship Id="rId27" Type="http://schemas.openxmlformats.org/officeDocument/2006/relationships/image" Target="../media/image50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0.bin"/><Relationship Id="rId13" Type="http://schemas.openxmlformats.org/officeDocument/2006/relationships/image" Target="../media/image15.wmf"/><Relationship Id="rId18" Type="http://schemas.openxmlformats.org/officeDocument/2006/relationships/oleObject" Target="../embeddings/oleObject105.bin"/><Relationship Id="rId3" Type="http://schemas.openxmlformats.org/officeDocument/2006/relationships/image" Target="../media/image59.wmf"/><Relationship Id="rId21" Type="http://schemas.openxmlformats.org/officeDocument/2006/relationships/image" Target="../media/image50.wmf"/><Relationship Id="rId7" Type="http://schemas.openxmlformats.org/officeDocument/2006/relationships/image" Target="../media/image12.wmf"/><Relationship Id="rId12" Type="http://schemas.openxmlformats.org/officeDocument/2006/relationships/oleObject" Target="../embeddings/oleObject102.bin"/><Relationship Id="rId17" Type="http://schemas.openxmlformats.org/officeDocument/2006/relationships/image" Target="../media/image53.wmf"/><Relationship Id="rId2" Type="http://schemas.openxmlformats.org/officeDocument/2006/relationships/oleObject" Target="../embeddings/oleObject97.bin"/><Relationship Id="rId16" Type="http://schemas.openxmlformats.org/officeDocument/2006/relationships/oleObject" Target="../embeddings/oleObject104.bin"/><Relationship Id="rId20" Type="http://schemas.openxmlformats.org/officeDocument/2006/relationships/oleObject" Target="../embeddings/oleObject106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99.bin"/><Relationship Id="rId11" Type="http://schemas.openxmlformats.org/officeDocument/2006/relationships/image" Target="../media/image14.wmf"/><Relationship Id="rId5" Type="http://schemas.openxmlformats.org/officeDocument/2006/relationships/image" Target="../media/image60.wmf"/><Relationship Id="rId15" Type="http://schemas.openxmlformats.org/officeDocument/2006/relationships/image" Target="../media/image16.wmf"/><Relationship Id="rId10" Type="http://schemas.openxmlformats.org/officeDocument/2006/relationships/oleObject" Target="../embeddings/oleObject101.bin"/><Relationship Id="rId19" Type="http://schemas.openxmlformats.org/officeDocument/2006/relationships/image" Target="../media/image49.wmf"/><Relationship Id="rId4" Type="http://schemas.openxmlformats.org/officeDocument/2006/relationships/oleObject" Target="../embeddings/oleObject98.bin"/><Relationship Id="rId9" Type="http://schemas.openxmlformats.org/officeDocument/2006/relationships/image" Target="../media/image13.wmf"/><Relationship Id="rId14" Type="http://schemas.openxmlformats.org/officeDocument/2006/relationships/oleObject" Target="../embeddings/oleObject103.bin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6.wmf"/><Relationship Id="rId18" Type="http://schemas.openxmlformats.org/officeDocument/2006/relationships/oleObject" Target="../embeddings/oleObject115.bin"/><Relationship Id="rId26" Type="http://schemas.openxmlformats.org/officeDocument/2006/relationships/oleObject" Target="../embeddings/oleObject119.bin"/><Relationship Id="rId3" Type="http://schemas.openxmlformats.org/officeDocument/2006/relationships/image" Target="../media/image61.wmf"/><Relationship Id="rId21" Type="http://schemas.openxmlformats.org/officeDocument/2006/relationships/image" Target="../media/image14.wmf"/><Relationship Id="rId7" Type="http://schemas.openxmlformats.org/officeDocument/2006/relationships/image" Target="../media/image63.wmf"/><Relationship Id="rId12" Type="http://schemas.openxmlformats.org/officeDocument/2006/relationships/oleObject" Target="../embeddings/oleObject112.bin"/><Relationship Id="rId17" Type="http://schemas.openxmlformats.org/officeDocument/2006/relationships/image" Target="../media/image12.wmf"/><Relationship Id="rId25" Type="http://schemas.openxmlformats.org/officeDocument/2006/relationships/image" Target="../media/image16.wmf"/><Relationship Id="rId33" Type="http://schemas.openxmlformats.org/officeDocument/2006/relationships/image" Target="../media/image68.wmf"/><Relationship Id="rId2" Type="http://schemas.openxmlformats.org/officeDocument/2006/relationships/oleObject" Target="../embeddings/oleObject107.bin"/><Relationship Id="rId16" Type="http://schemas.openxmlformats.org/officeDocument/2006/relationships/oleObject" Target="../embeddings/oleObject114.bin"/><Relationship Id="rId20" Type="http://schemas.openxmlformats.org/officeDocument/2006/relationships/oleObject" Target="../embeddings/oleObject116.bin"/><Relationship Id="rId29" Type="http://schemas.openxmlformats.org/officeDocument/2006/relationships/image" Target="../media/image49.w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09.bin"/><Relationship Id="rId11" Type="http://schemas.openxmlformats.org/officeDocument/2006/relationships/image" Target="../media/image65.wmf"/><Relationship Id="rId24" Type="http://schemas.openxmlformats.org/officeDocument/2006/relationships/oleObject" Target="../embeddings/oleObject118.bin"/><Relationship Id="rId32" Type="http://schemas.openxmlformats.org/officeDocument/2006/relationships/oleObject" Target="../embeddings/oleObject122.bin"/><Relationship Id="rId5" Type="http://schemas.openxmlformats.org/officeDocument/2006/relationships/image" Target="../media/image62.wmf"/><Relationship Id="rId15" Type="http://schemas.openxmlformats.org/officeDocument/2006/relationships/image" Target="../media/image67.wmf"/><Relationship Id="rId23" Type="http://schemas.openxmlformats.org/officeDocument/2006/relationships/image" Target="../media/image15.wmf"/><Relationship Id="rId28" Type="http://schemas.openxmlformats.org/officeDocument/2006/relationships/oleObject" Target="../embeddings/oleObject120.bin"/><Relationship Id="rId10" Type="http://schemas.openxmlformats.org/officeDocument/2006/relationships/oleObject" Target="../embeddings/oleObject111.bin"/><Relationship Id="rId19" Type="http://schemas.openxmlformats.org/officeDocument/2006/relationships/image" Target="../media/image13.wmf"/><Relationship Id="rId31" Type="http://schemas.openxmlformats.org/officeDocument/2006/relationships/image" Target="../media/image50.wmf"/><Relationship Id="rId4" Type="http://schemas.openxmlformats.org/officeDocument/2006/relationships/oleObject" Target="../embeddings/oleObject108.bin"/><Relationship Id="rId9" Type="http://schemas.openxmlformats.org/officeDocument/2006/relationships/image" Target="../media/image64.wmf"/><Relationship Id="rId14" Type="http://schemas.openxmlformats.org/officeDocument/2006/relationships/oleObject" Target="../embeddings/oleObject113.bin"/><Relationship Id="rId22" Type="http://schemas.openxmlformats.org/officeDocument/2006/relationships/oleObject" Target="../embeddings/oleObject117.bin"/><Relationship Id="rId27" Type="http://schemas.openxmlformats.org/officeDocument/2006/relationships/image" Target="../media/image53.wmf"/><Relationship Id="rId30" Type="http://schemas.openxmlformats.org/officeDocument/2006/relationships/oleObject" Target="../embeddings/oleObject121.bin"/><Relationship Id="rId8" Type="http://schemas.openxmlformats.org/officeDocument/2006/relationships/oleObject" Target="../embeddings/oleObject110.bin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4.wmf"/><Relationship Id="rId18" Type="http://schemas.openxmlformats.org/officeDocument/2006/relationships/oleObject" Target="../embeddings/oleObject131.bin"/><Relationship Id="rId26" Type="http://schemas.openxmlformats.org/officeDocument/2006/relationships/oleObject" Target="../embeddings/oleObject135.bin"/><Relationship Id="rId3" Type="http://schemas.openxmlformats.org/officeDocument/2006/relationships/image" Target="../media/image69.wmf"/><Relationship Id="rId21" Type="http://schemas.openxmlformats.org/officeDocument/2006/relationships/image" Target="../media/image15.wmf"/><Relationship Id="rId7" Type="http://schemas.openxmlformats.org/officeDocument/2006/relationships/image" Target="../media/image71.wmf"/><Relationship Id="rId12" Type="http://schemas.openxmlformats.org/officeDocument/2006/relationships/oleObject" Target="../embeddings/oleObject128.bin"/><Relationship Id="rId17" Type="http://schemas.openxmlformats.org/officeDocument/2006/relationships/image" Target="../media/image13.wmf"/><Relationship Id="rId25" Type="http://schemas.openxmlformats.org/officeDocument/2006/relationships/image" Target="../media/image75.wmf"/><Relationship Id="rId33" Type="http://schemas.openxmlformats.org/officeDocument/2006/relationships/image" Target="../media/image77.wmf"/><Relationship Id="rId2" Type="http://schemas.openxmlformats.org/officeDocument/2006/relationships/oleObject" Target="../embeddings/oleObject123.bin"/><Relationship Id="rId16" Type="http://schemas.openxmlformats.org/officeDocument/2006/relationships/oleObject" Target="../embeddings/oleObject130.bin"/><Relationship Id="rId20" Type="http://schemas.openxmlformats.org/officeDocument/2006/relationships/oleObject" Target="../embeddings/oleObject132.bin"/><Relationship Id="rId29" Type="http://schemas.openxmlformats.org/officeDocument/2006/relationships/image" Target="../media/image50.w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25.bin"/><Relationship Id="rId11" Type="http://schemas.openxmlformats.org/officeDocument/2006/relationships/image" Target="../media/image73.wmf"/><Relationship Id="rId24" Type="http://schemas.openxmlformats.org/officeDocument/2006/relationships/oleObject" Target="../embeddings/oleObject134.bin"/><Relationship Id="rId32" Type="http://schemas.openxmlformats.org/officeDocument/2006/relationships/oleObject" Target="../embeddings/oleObject138.bin"/><Relationship Id="rId5" Type="http://schemas.openxmlformats.org/officeDocument/2006/relationships/image" Target="../media/image70.wmf"/><Relationship Id="rId15" Type="http://schemas.openxmlformats.org/officeDocument/2006/relationships/image" Target="../media/image12.wmf"/><Relationship Id="rId23" Type="http://schemas.openxmlformats.org/officeDocument/2006/relationships/image" Target="../media/image16.wmf"/><Relationship Id="rId28" Type="http://schemas.openxmlformats.org/officeDocument/2006/relationships/oleObject" Target="../embeddings/oleObject136.bin"/><Relationship Id="rId10" Type="http://schemas.openxmlformats.org/officeDocument/2006/relationships/oleObject" Target="../embeddings/oleObject127.bin"/><Relationship Id="rId19" Type="http://schemas.openxmlformats.org/officeDocument/2006/relationships/image" Target="../media/image14.wmf"/><Relationship Id="rId31" Type="http://schemas.openxmlformats.org/officeDocument/2006/relationships/image" Target="../media/image76.wmf"/><Relationship Id="rId4" Type="http://schemas.openxmlformats.org/officeDocument/2006/relationships/oleObject" Target="../embeddings/oleObject124.bin"/><Relationship Id="rId9" Type="http://schemas.openxmlformats.org/officeDocument/2006/relationships/image" Target="../media/image72.wmf"/><Relationship Id="rId14" Type="http://schemas.openxmlformats.org/officeDocument/2006/relationships/oleObject" Target="../embeddings/oleObject129.bin"/><Relationship Id="rId22" Type="http://schemas.openxmlformats.org/officeDocument/2006/relationships/oleObject" Target="../embeddings/oleObject133.bin"/><Relationship Id="rId27" Type="http://schemas.openxmlformats.org/officeDocument/2006/relationships/image" Target="../media/image49.wmf"/><Relationship Id="rId30" Type="http://schemas.openxmlformats.org/officeDocument/2006/relationships/oleObject" Target="../embeddings/oleObject137.bin"/><Relationship Id="rId8" Type="http://schemas.openxmlformats.org/officeDocument/2006/relationships/oleObject" Target="../embeddings/oleObject126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1.bin"/><Relationship Id="rId13" Type="http://schemas.openxmlformats.org/officeDocument/2006/relationships/image" Target="../media/image16.wmf"/><Relationship Id="rId18" Type="http://schemas.openxmlformats.org/officeDocument/2006/relationships/oleObject" Target="../embeddings/oleObject136.bin"/><Relationship Id="rId26" Type="http://schemas.openxmlformats.org/officeDocument/2006/relationships/oleObject" Target="../embeddings/oleObject142.bin"/><Relationship Id="rId3" Type="http://schemas.openxmlformats.org/officeDocument/2006/relationships/image" Target="../media/image78.wmf"/><Relationship Id="rId21" Type="http://schemas.openxmlformats.org/officeDocument/2006/relationships/image" Target="../media/image76.wmf"/><Relationship Id="rId7" Type="http://schemas.openxmlformats.org/officeDocument/2006/relationships/image" Target="../media/image13.wmf"/><Relationship Id="rId12" Type="http://schemas.openxmlformats.org/officeDocument/2006/relationships/oleObject" Target="../embeddings/oleObject133.bin"/><Relationship Id="rId17" Type="http://schemas.openxmlformats.org/officeDocument/2006/relationships/image" Target="../media/image49.wmf"/><Relationship Id="rId25" Type="http://schemas.openxmlformats.org/officeDocument/2006/relationships/image" Target="../media/image80.wmf"/><Relationship Id="rId2" Type="http://schemas.openxmlformats.org/officeDocument/2006/relationships/oleObject" Target="../embeddings/oleObject139.bin"/><Relationship Id="rId16" Type="http://schemas.openxmlformats.org/officeDocument/2006/relationships/oleObject" Target="../embeddings/oleObject135.bin"/><Relationship Id="rId20" Type="http://schemas.openxmlformats.org/officeDocument/2006/relationships/oleObject" Target="../embeddings/oleObject137.bin"/><Relationship Id="rId29" Type="http://schemas.openxmlformats.org/officeDocument/2006/relationships/image" Target="../media/image82.w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30.bin"/><Relationship Id="rId11" Type="http://schemas.openxmlformats.org/officeDocument/2006/relationships/image" Target="../media/image15.wmf"/><Relationship Id="rId24" Type="http://schemas.openxmlformats.org/officeDocument/2006/relationships/oleObject" Target="../embeddings/oleObject141.bin"/><Relationship Id="rId5" Type="http://schemas.openxmlformats.org/officeDocument/2006/relationships/image" Target="../media/image12.wmf"/><Relationship Id="rId15" Type="http://schemas.openxmlformats.org/officeDocument/2006/relationships/image" Target="../media/image75.wmf"/><Relationship Id="rId23" Type="http://schemas.openxmlformats.org/officeDocument/2006/relationships/image" Target="../media/image79.wmf"/><Relationship Id="rId28" Type="http://schemas.openxmlformats.org/officeDocument/2006/relationships/oleObject" Target="../embeddings/oleObject143.bin"/><Relationship Id="rId10" Type="http://schemas.openxmlformats.org/officeDocument/2006/relationships/oleObject" Target="../embeddings/oleObject132.bin"/><Relationship Id="rId19" Type="http://schemas.openxmlformats.org/officeDocument/2006/relationships/image" Target="../media/image50.wmf"/><Relationship Id="rId4" Type="http://schemas.openxmlformats.org/officeDocument/2006/relationships/oleObject" Target="../embeddings/oleObject129.bin"/><Relationship Id="rId9" Type="http://schemas.openxmlformats.org/officeDocument/2006/relationships/image" Target="../media/image14.wmf"/><Relationship Id="rId14" Type="http://schemas.openxmlformats.org/officeDocument/2006/relationships/oleObject" Target="../embeddings/oleObject134.bin"/><Relationship Id="rId22" Type="http://schemas.openxmlformats.org/officeDocument/2006/relationships/oleObject" Target="../embeddings/oleObject140.bin"/><Relationship Id="rId27" Type="http://schemas.openxmlformats.org/officeDocument/2006/relationships/image" Target="../media/image81.wmf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5.wmf"/><Relationship Id="rId18" Type="http://schemas.openxmlformats.org/officeDocument/2006/relationships/oleObject" Target="../embeddings/oleObject137.bin"/><Relationship Id="rId26" Type="http://schemas.openxmlformats.org/officeDocument/2006/relationships/oleObject" Target="../embeddings/oleObject147.bin"/><Relationship Id="rId39" Type="http://schemas.openxmlformats.org/officeDocument/2006/relationships/image" Target="../media/image92.wmf"/><Relationship Id="rId21" Type="http://schemas.openxmlformats.org/officeDocument/2006/relationships/image" Target="../media/image83.wmf"/><Relationship Id="rId34" Type="http://schemas.openxmlformats.org/officeDocument/2006/relationships/oleObject" Target="../embeddings/oleObject151.bin"/><Relationship Id="rId42" Type="http://schemas.openxmlformats.org/officeDocument/2006/relationships/oleObject" Target="../embeddings/oleObject155.bin"/><Relationship Id="rId7" Type="http://schemas.openxmlformats.org/officeDocument/2006/relationships/image" Target="../media/image14.wmf"/><Relationship Id="rId2" Type="http://schemas.openxmlformats.org/officeDocument/2006/relationships/oleObject" Target="../embeddings/oleObject129.bin"/><Relationship Id="rId16" Type="http://schemas.openxmlformats.org/officeDocument/2006/relationships/oleObject" Target="../embeddings/oleObject136.bin"/><Relationship Id="rId20" Type="http://schemas.openxmlformats.org/officeDocument/2006/relationships/oleObject" Target="../embeddings/oleObject144.bin"/><Relationship Id="rId29" Type="http://schemas.openxmlformats.org/officeDocument/2006/relationships/image" Target="../media/image87.wmf"/><Relationship Id="rId41" Type="http://schemas.openxmlformats.org/officeDocument/2006/relationships/image" Target="../media/image93.w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31.bin"/><Relationship Id="rId11" Type="http://schemas.openxmlformats.org/officeDocument/2006/relationships/image" Target="../media/image16.wmf"/><Relationship Id="rId24" Type="http://schemas.openxmlformats.org/officeDocument/2006/relationships/oleObject" Target="../embeddings/oleObject146.bin"/><Relationship Id="rId32" Type="http://schemas.openxmlformats.org/officeDocument/2006/relationships/oleObject" Target="../embeddings/oleObject150.bin"/><Relationship Id="rId37" Type="http://schemas.openxmlformats.org/officeDocument/2006/relationships/image" Target="../media/image91.wmf"/><Relationship Id="rId40" Type="http://schemas.openxmlformats.org/officeDocument/2006/relationships/oleObject" Target="../embeddings/oleObject154.bin"/><Relationship Id="rId5" Type="http://schemas.openxmlformats.org/officeDocument/2006/relationships/image" Target="../media/image13.wmf"/><Relationship Id="rId15" Type="http://schemas.openxmlformats.org/officeDocument/2006/relationships/image" Target="../media/image49.wmf"/><Relationship Id="rId23" Type="http://schemas.openxmlformats.org/officeDocument/2006/relationships/image" Target="../media/image84.wmf"/><Relationship Id="rId28" Type="http://schemas.openxmlformats.org/officeDocument/2006/relationships/oleObject" Target="../embeddings/oleObject148.bin"/><Relationship Id="rId36" Type="http://schemas.openxmlformats.org/officeDocument/2006/relationships/oleObject" Target="../embeddings/oleObject152.bin"/><Relationship Id="rId10" Type="http://schemas.openxmlformats.org/officeDocument/2006/relationships/oleObject" Target="../embeddings/oleObject133.bin"/><Relationship Id="rId19" Type="http://schemas.openxmlformats.org/officeDocument/2006/relationships/image" Target="../media/image76.wmf"/><Relationship Id="rId31" Type="http://schemas.openxmlformats.org/officeDocument/2006/relationships/image" Target="../media/image88.wmf"/><Relationship Id="rId4" Type="http://schemas.openxmlformats.org/officeDocument/2006/relationships/oleObject" Target="../embeddings/oleObject130.bin"/><Relationship Id="rId9" Type="http://schemas.openxmlformats.org/officeDocument/2006/relationships/image" Target="../media/image15.wmf"/><Relationship Id="rId14" Type="http://schemas.openxmlformats.org/officeDocument/2006/relationships/oleObject" Target="../embeddings/oleObject135.bin"/><Relationship Id="rId22" Type="http://schemas.openxmlformats.org/officeDocument/2006/relationships/oleObject" Target="../embeddings/oleObject145.bin"/><Relationship Id="rId27" Type="http://schemas.openxmlformats.org/officeDocument/2006/relationships/image" Target="../media/image86.wmf"/><Relationship Id="rId30" Type="http://schemas.openxmlformats.org/officeDocument/2006/relationships/oleObject" Target="../embeddings/oleObject149.bin"/><Relationship Id="rId35" Type="http://schemas.openxmlformats.org/officeDocument/2006/relationships/image" Target="../media/image90.wmf"/><Relationship Id="rId43" Type="http://schemas.openxmlformats.org/officeDocument/2006/relationships/image" Target="../media/image94.emf"/><Relationship Id="rId8" Type="http://schemas.openxmlformats.org/officeDocument/2006/relationships/oleObject" Target="../embeddings/oleObject132.bin"/><Relationship Id="rId3" Type="http://schemas.openxmlformats.org/officeDocument/2006/relationships/image" Target="../media/image12.wmf"/><Relationship Id="rId12" Type="http://schemas.openxmlformats.org/officeDocument/2006/relationships/oleObject" Target="../embeddings/oleObject134.bin"/><Relationship Id="rId17" Type="http://schemas.openxmlformats.org/officeDocument/2006/relationships/image" Target="../media/image50.wmf"/><Relationship Id="rId25" Type="http://schemas.openxmlformats.org/officeDocument/2006/relationships/image" Target="../media/image85.wmf"/><Relationship Id="rId33" Type="http://schemas.openxmlformats.org/officeDocument/2006/relationships/image" Target="../media/image89.wmf"/><Relationship Id="rId38" Type="http://schemas.openxmlformats.org/officeDocument/2006/relationships/oleObject" Target="../embeddings/oleObject153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wmf"/><Relationship Id="rId3" Type="http://schemas.openxmlformats.org/officeDocument/2006/relationships/image" Target="../media/image95.wmf"/><Relationship Id="rId7" Type="http://schemas.openxmlformats.org/officeDocument/2006/relationships/oleObject" Target="../embeddings/oleObject158.bin"/><Relationship Id="rId2" Type="http://schemas.openxmlformats.org/officeDocument/2006/relationships/oleObject" Target="../embeddings/oleObject156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7.wmf"/><Relationship Id="rId5" Type="http://schemas.openxmlformats.org/officeDocument/2006/relationships/oleObject" Target="../embeddings/oleObject157.bin"/><Relationship Id="rId4" Type="http://schemas.openxmlformats.org/officeDocument/2006/relationships/image" Target="../media/image96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2.bin"/><Relationship Id="rId13" Type="http://schemas.openxmlformats.org/officeDocument/2006/relationships/image" Target="../media/image15.wmf"/><Relationship Id="rId18" Type="http://schemas.openxmlformats.org/officeDocument/2006/relationships/oleObject" Target="../embeddings/oleObject167.bin"/><Relationship Id="rId3" Type="http://schemas.openxmlformats.org/officeDocument/2006/relationships/image" Target="../media/image99.wmf"/><Relationship Id="rId21" Type="http://schemas.openxmlformats.org/officeDocument/2006/relationships/image" Target="../media/image100.wmf"/><Relationship Id="rId7" Type="http://schemas.openxmlformats.org/officeDocument/2006/relationships/image" Target="../media/image12.wmf"/><Relationship Id="rId12" Type="http://schemas.openxmlformats.org/officeDocument/2006/relationships/oleObject" Target="../embeddings/oleObject164.bin"/><Relationship Id="rId17" Type="http://schemas.openxmlformats.org/officeDocument/2006/relationships/image" Target="../media/image17.wmf"/><Relationship Id="rId25" Type="http://schemas.openxmlformats.org/officeDocument/2006/relationships/image" Target="../media/image102.wmf"/><Relationship Id="rId2" Type="http://schemas.openxmlformats.org/officeDocument/2006/relationships/oleObject" Target="../embeddings/oleObject159.bin"/><Relationship Id="rId16" Type="http://schemas.openxmlformats.org/officeDocument/2006/relationships/oleObject" Target="../embeddings/oleObject166.bin"/><Relationship Id="rId20" Type="http://schemas.openxmlformats.org/officeDocument/2006/relationships/oleObject" Target="../embeddings/oleObject168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61.bin"/><Relationship Id="rId11" Type="http://schemas.openxmlformats.org/officeDocument/2006/relationships/image" Target="../media/image14.wmf"/><Relationship Id="rId24" Type="http://schemas.openxmlformats.org/officeDocument/2006/relationships/oleObject" Target="../embeddings/oleObject170.bin"/><Relationship Id="rId5" Type="http://schemas.openxmlformats.org/officeDocument/2006/relationships/image" Target="../media/image11.wmf"/><Relationship Id="rId15" Type="http://schemas.openxmlformats.org/officeDocument/2006/relationships/image" Target="../media/image16.wmf"/><Relationship Id="rId23" Type="http://schemas.openxmlformats.org/officeDocument/2006/relationships/image" Target="../media/image101.wmf"/><Relationship Id="rId10" Type="http://schemas.openxmlformats.org/officeDocument/2006/relationships/oleObject" Target="../embeddings/oleObject163.bin"/><Relationship Id="rId19" Type="http://schemas.openxmlformats.org/officeDocument/2006/relationships/image" Target="../media/image18.wmf"/><Relationship Id="rId4" Type="http://schemas.openxmlformats.org/officeDocument/2006/relationships/oleObject" Target="../embeddings/oleObject160.bin"/><Relationship Id="rId9" Type="http://schemas.openxmlformats.org/officeDocument/2006/relationships/image" Target="../media/image13.wmf"/><Relationship Id="rId14" Type="http://schemas.openxmlformats.org/officeDocument/2006/relationships/oleObject" Target="../embeddings/oleObject165.bin"/><Relationship Id="rId22" Type="http://schemas.openxmlformats.org/officeDocument/2006/relationships/oleObject" Target="../embeddings/oleObject169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4.bin"/><Relationship Id="rId13" Type="http://schemas.openxmlformats.org/officeDocument/2006/relationships/image" Target="../media/image103.wmf"/><Relationship Id="rId3" Type="http://schemas.openxmlformats.org/officeDocument/2006/relationships/image" Target="../media/image12.wmf"/><Relationship Id="rId7" Type="http://schemas.openxmlformats.org/officeDocument/2006/relationships/image" Target="../media/image14.wmf"/><Relationship Id="rId12" Type="http://schemas.openxmlformats.org/officeDocument/2006/relationships/oleObject" Target="../embeddings/oleObject176.bin"/><Relationship Id="rId17" Type="http://schemas.openxmlformats.org/officeDocument/2006/relationships/image" Target="../media/image104.wmf"/><Relationship Id="rId2" Type="http://schemas.openxmlformats.org/officeDocument/2006/relationships/oleObject" Target="../embeddings/oleObject171.bin"/><Relationship Id="rId16" Type="http://schemas.openxmlformats.org/officeDocument/2006/relationships/oleObject" Target="../embeddings/oleObject178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73.bin"/><Relationship Id="rId11" Type="http://schemas.openxmlformats.org/officeDocument/2006/relationships/image" Target="../media/image16.wmf"/><Relationship Id="rId5" Type="http://schemas.openxmlformats.org/officeDocument/2006/relationships/image" Target="../media/image13.wmf"/><Relationship Id="rId15" Type="http://schemas.openxmlformats.org/officeDocument/2006/relationships/image" Target="../media/image18.wmf"/><Relationship Id="rId10" Type="http://schemas.openxmlformats.org/officeDocument/2006/relationships/oleObject" Target="../embeddings/oleObject175.bin"/><Relationship Id="rId4" Type="http://schemas.openxmlformats.org/officeDocument/2006/relationships/oleObject" Target="../embeddings/oleObject172.bin"/><Relationship Id="rId9" Type="http://schemas.openxmlformats.org/officeDocument/2006/relationships/image" Target="../media/image15.wmf"/><Relationship Id="rId14" Type="http://schemas.openxmlformats.org/officeDocument/2006/relationships/oleObject" Target="../embeddings/oleObject177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2.bin"/><Relationship Id="rId13" Type="http://schemas.openxmlformats.org/officeDocument/2006/relationships/image" Target="../media/image13.wmf"/><Relationship Id="rId18" Type="http://schemas.openxmlformats.org/officeDocument/2006/relationships/oleObject" Target="../embeddings/oleObject187.bin"/><Relationship Id="rId3" Type="http://schemas.openxmlformats.org/officeDocument/2006/relationships/image" Target="../media/image105.wmf"/><Relationship Id="rId21" Type="http://schemas.openxmlformats.org/officeDocument/2006/relationships/image" Target="../media/image109.wmf"/><Relationship Id="rId7" Type="http://schemas.openxmlformats.org/officeDocument/2006/relationships/image" Target="../media/image107.wmf"/><Relationship Id="rId12" Type="http://schemas.openxmlformats.org/officeDocument/2006/relationships/oleObject" Target="../embeddings/oleObject184.bin"/><Relationship Id="rId17" Type="http://schemas.openxmlformats.org/officeDocument/2006/relationships/image" Target="../media/image15.wmf"/><Relationship Id="rId2" Type="http://schemas.openxmlformats.org/officeDocument/2006/relationships/oleObject" Target="../embeddings/oleObject179.bin"/><Relationship Id="rId16" Type="http://schemas.openxmlformats.org/officeDocument/2006/relationships/oleObject" Target="../embeddings/oleObject186.bin"/><Relationship Id="rId20" Type="http://schemas.openxmlformats.org/officeDocument/2006/relationships/oleObject" Target="../embeddings/oleObject188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81.bin"/><Relationship Id="rId11" Type="http://schemas.openxmlformats.org/officeDocument/2006/relationships/image" Target="../media/image12.wmf"/><Relationship Id="rId5" Type="http://schemas.openxmlformats.org/officeDocument/2006/relationships/image" Target="../media/image106.wmf"/><Relationship Id="rId15" Type="http://schemas.openxmlformats.org/officeDocument/2006/relationships/image" Target="../media/image14.wmf"/><Relationship Id="rId23" Type="http://schemas.openxmlformats.org/officeDocument/2006/relationships/image" Target="../media/image18.wmf"/><Relationship Id="rId10" Type="http://schemas.openxmlformats.org/officeDocument/2006/relationships/oleObject" Target="../embeddings/oleObject183.bin"/><Relationship Id="rId19" Type="http://schemas.openxmlformats.org/officeDocument/2006/relationships/image" Target="../media/image16.wmf"/><Relationship Id="rId4" Type="http://schemas.openxmlformats.org/officeDocument/2006/relationships/oleObject" Target="../embeddings/oleObject180.bin"/><Relationship Id="rId9" Type="http://schemas.openxmlformats.org/officeDocument/2006/relationships/image" Target="../media/image108.wmf"/><Relationship Id="rId14" Type="http://schemas.openxmlformats.org/officeDocument/2006/relationships/oleObject" Target="../embeddings/oleObject185.bin"/><Relationship Id="rId22" Type="http://schemas.openxmlformats.org/officeDocument/2006/relationships/oleObject" Target="../embeddings/oleObject189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wmf"/><Relationship Id="rId3" Type="http://schemas.openxmlformats.org/officeDocument/2006/relationships/oleObject" Target="../embeddings/oleObject190.bin"/><Relationship Id="rId7" Type="http://schemas.openxmlformats.org/officeDocument/2006/relationships/oleObject" Target="../embeddings/oleObject192.bin"/><Relationship Id="rId2" Type="http://schemas.openxmlformats.org/officeDocument/2006/relationships/image" Target="../media/image110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2.wmf"/><Relationship Id="rId5" Type="http://schemas.openxmlformats.org/officeDocument/2006/relationships/oleObject" Target="../embeddings/oleObject191.bin"/><Relationship Id="rId4" Type="http://schemas.openxmlformats.org/officeDocument/2006/relationships/image" Target="../media/image111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wmf"/><Relationship Id="rId3" Type="http://schemas.openxmlformats.org/officeDocument/2006/relationships/oleObject" Target="../embeddings/oleObject193.bin"/><Relationship Id="rId7" Type="http://schemas.openxmlformats.org/officeDocument/2006/relationships/oleObject" Target="../embeddings/oleObject195.bin"/><Relationship Id="rId2" Type="http://schemas.openxmlformats.org/officeDocument/2006/relationships/image" Target="../media/image114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6.wmf"/><Relationship Id="rId5" Type="http://schemas.openxmlformats.org/officeDocument/2006/relationships/oleObject" Target="../embeddings/oleObject194.bin"/><Relationship Id="rId10" Type="http://schemas.openxmlformats.org/officeDocument/2006/relationships/image" Target="../media/image118.wmf"/><Relationship Id="rId4" Type="http://schemas.openxmlformats.org/officeDocument/2006/relationships/image" Target="../media/image115.wmf"/><Relationship Id="rId9" Type="http://schemas.openxmlformats.org/officeDocument/2006/relationships/oleObject" Target="../embeddings/oleObject196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0.bin"/><Relationship Id="rId13" Type="http://schemas.openxmlformats.org/officeDocument/2006/relationships/image" Target="../media/image15.wmf"/><Relationship Id="rId18" Type="http://schemas.openxmlformats.org/officeDocument/2006/relationships/oleObject" Target="../embeddings/oleObject205.bin"/><Relationship Id="rId3" Type="http://schemas.openxmlformats.org/officeDocument/2006/relationships/image" Target="../media/image119.wmf"/><Relationship Id="rId7" Type="http://schemas.openxmlformats.org/officeDocument/2006/relationships/image" Target="../media/image12.wmf"/><Relationship Id="rId12" Type="http://schemas.openxmlformats.org/officeDocument/2006/relationships/oleObject" Target="../embeddings/oleObject202.bin"/><Relationship Id="rId17" Type="http://schemas.openxmlformats.org/officeDocument/2006/relationships/image" Target="../media/image121.wmf"/><Relationship Id="rId2" Type="http://schemas.openxmlformats.org/officeDocument/2006/relationships/oleObject" Target="../embeddings/oleObject197.bin"/><Relationship Id="rId16" Type="http://schemas.openxmlformats.org/officeDocument/2006/relationships/oleObject" Target="../embeddings/oleObject204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99.bin"/><Relationship Id="rId11" Type="http://schemas.openxmlformats.org/officeDocument/2006/relationships/image" Target="../media/image14.wmf"/><Relationship Id="rId5" Type="http://schemas.openxmlformats.org/officeDocument/2006/relationships/image" Target="../media/image120.wmf"/><Relationship Id="rId15" Type="http://schemas.openxmlformats.org/officeDocument/2006/relationships/image" Target="../media/image16.wmf"/><Relationship Id="rId10" Type="http://schemas.openxmlformats.org/officeDocument/2006/relationships/oleObject" Target="../embeddings/oleObject201.bin"/><Relationship Id="rId19" Type="http://schemas.openxmlformats.org/officeDocument/2006/relationships/image" Target="../media/image18.wmf"/><Relationship Id="rId4" Type="http://schemas.openxmlformats.org/officeDocument/2006/relationships/oleObject" Target="../embeddings/oleObject198.bin"/><Relationship Id="rId9" Type="http://schemas.openxmlformats.org/officeDocument/2006/relationships/image" Target="../media/image13.wmf"/><Relationship Id="rId14" Type="http://schemas.openxmlformats.org/officeDocument/2006/relationships/oleObject" Target="../embeddings/oleObject203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9.bin"/><Relationship Id="rId13" Type="http://schemas.openxmlformats.org/officeDocument/2006/relationships/image" Target="../media/image127.wmf"/><Relationship Id="rId18" Type="http://schemas.openxmlformats.org/officeDocument/2006/relationships/oleObject" Target="../embeddings/oleObject214.bin"/><Relationship Id="rId26" Type="http://schemas.openxmlformats.org/officeDocument/2006/relationships/oleObject" Target="../embeddings/oleObject218.bin"/><Relationship Id="rId3" Type="http://schemas.openxmlformats.org/officeDocument/2006/relationships/image" Target="../media/image122.wmf"/><Relationship Id="rId21" Type="http://schemas.openxmlformats.org/officeDocument/2006/relationships/image" Target="../media/image15.wmf"/><Relationship Id="rId7" Type="http://schemas.openxmlformats.org/officeDocument/2006/relationships/image" Target="../media/image124.wmf"/><Relationship Id="rId12" Type="http://schemas.openxmlformats.org/officeDocument/2006/relationships/oleObject" Target="../embeddings/oleObject211.bin"/><Relationship Id="rId17" Type="http://schemas.openxmlformats.org/officeDocument/2006/relationships/image" Target="../media/image13.wmf"/><Relationship Id="rId25" Type="http://schemas.openxmlformats.org/officeDocument/2006/relationships/image" Target="../media/image128.wmf"/><Relationship Id="rId2" Type="http://schemas.openxmlformats.org/officeDocument/2006/relationships/oleObject" Target="../embeddings/oleObject206.bin"/><Relationship Id="rId16" Type="http://schemas.openxmlformats.org/officeDocument/2006/relationships/oleObject" Target="../embeddings/oleObject213.bin"/><Relationship Id="rId20" Type="http://schemas.openxmlformats.org/officeDocument/2006/relationships/oleObject" Target="../embeddings/oleObject215.bin"/><Relationship Id="rId29" Type="http://schemas.openxmlformats.org/officeDocument/2006/relationships/image" Target="../media/image129.e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08.bin"/><Relationship Id="rId11" Type="http://schemas.openxmlformats.org/officeDocument/2006/relationships/image" Target="../media/image126.wmf"/><Relationship Id="rId24" Type="http://schemas.openxmlformats.org/officeDocument/2006/relationships/oleObject" Target="../embeddings/oleObject217.bin"/><Relationship Id="rId5" Type="http://schemas.openxmlformats.org/officeDocument/2006/relationships/image" Target="../media/image123.wmf"/><Relationship Id="rId15" Type="http://schemas.openxmlformats.org/officeDocument/2006/relationships/image" Target="../media/image12.wmf"/><Relationship Id="rId23" Type="http://schemas.openxmlformats.org/officeDocument/2006/relationships/image" Target="../media/image16.wmf"/><Relationship Id="rId28" Type="http://schemas.openxmlformats.org/officeDocument/2006/relationships/oleObject" Target="../embeddings/oleObject219.bin"/><Relationship Id="rId10" Type="http://schemas.openxmlformats.org/officeDocument/2006/relationships/oleObject" Target="../embeddings/oleObject210.bin"/><Relationship Id="rId19" Type="http://schemas.openxmlformats.org/officeDocument/2006/relationships/image" Target="../media/image14.wmf"/><Relationship Id="rId4" Type="http://schemas.openxmlformats.org/officeDocument/2006/relationships/oleObject" Target="../embeddings/oleObject207.bin"/><Relationship Id="rId9" Type="http://schemas.openxmlformats.org/officeDocument/2006/relationships/image" Target="../media/image125.wmf"/><Relationship Id="rId14" Type="http://schemas.openxmlformats.org/officeDocument/2006/relationships/oleObject" Target="../embeddings/oleObject212.bin"/><Relationship Id="rId22" Type="http://schemas.openxmlformats.org/officeDocument/2006/relationships/oleObject" Target="../embeddings/oleObject216.bin"/><Relationship Id="rId27" Type="http://schemas.openxmlformats.org/officeDocument/2006/relationships/image" Target="../media/image18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3.bin"/><Relationship Id="rId13" Type="http://schemas.openxmlformats.org/officeDocument/2006/relationships/image" Target="../media/image14.wmf"/><Relationship Id="rId18" Type="http://schemas.openxmlformats.org/officeDocument/2006/relationships/oleObject" Target="../embeddings/oleObject228.bin"/><Relationship Id="rId3" Type="http://schemas.openxmlformats.org/officeDocument/2006/relationships/image" Target="../media/image130.wmf"/><Relationship Id="rId21" Type="http://schemas.openxmlformats.org/officeDocument/2006/relationships/image" Target="../media/image18.wmf"/><Relationship Id="rId7" Type="http://schemas.openxmlformats.org/officeDocument/2006/relationships/image" Target="../media/image132.wmf"/><Relationship Id="rId12" Type="http://schemas.openxmlformats.org/officeDocument/2006/relationships/oleObject" Target="../embeddings/oleObject225.bin"/><Relationship Id="rId17" Type="http://schemas.openxmlformats.org/officeDocument/2006/relationships/image" Target="../media/image16.wmf"/><Relationship Id="rId2" Type="http://schemas.openxmlformats.org/officeDocument/2006/relationships/oleObject" Target="../embeddings/oleObject220.bin"/><Relationship Id="rId16" Type="http://schemas.openxmlformats.org/officeDocument/2006/relationships/oleObject" Target="../embeddings/oleObject227.bin"/><Relationship Id="rId20" Type="http://schemas.openxmlformats.org/officeDocument/2006/relationships/oleObject" Target="../embeddings/oleObject229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22.bin"/><Relationship Id="rId11" Type="http://schemas.openxmlformats.org/officeDocument/2006/relationships/image" Target="../media/image13.wmf"/><Relationship Id="rId5" Type="http://schemas.openxmlformats.org/officeDocument/2006/relationships/image" Target="../media/image131.wmf"/><Relationship Id="rId15" Type="http://schemas.openxmlformats.org/officeDocument/2006/relationships/image" Target="../media/image15.wmf"/><Relationship Id="rId10" Type="http://schemas.openxmlformats.org/officeDocument/2006/relationships/oleObject" Target="../embeddings/oleObject224.bin"/><Relationship Id="rId19" Type="http://schemas.openxmlformats.org/officeDocument/2006/relationships/image" Target="../media/image133.wmf"/><Relationship Id="rId4" Type="http://schemas.openxmlformats.org/officeDocument/2006/relationships/oleObject" Target="../embeddings/oleObject221.bin"/><Relationship Id="rId9" Type="http://schemas.openxmlformats.org/officeDocument/2006/relationships/image" Target="../media/image12.wmf"/><Relationship Id="rId14" Type="http://schemas.openxmlformats.org/officeDocument/2006/relationships/oleObject" Target="../embeddings/oleObject226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3.bin"/><Relationship Id="rId13" Type="http://schemas.openxmlformats.org/officeDocument/2006/relationships/image" Target="../media/image14.wmf"/><Relationship Id="rId18" Type="http://schemas.openxmlformats.org/officeDocument/2006/relationships/oleObject" Target="../embeddings/oleObject238.bin"/><Relationship Id="rId3" Type="http://schemas.openxmlformats.org/officeDocument/2006/relationships/image" Target="../media/image134.wmf"/><Relationship Id="rId21" Type="http://schemas.openxmlformats.org/officeDocument/2006/relationships/image" Target="../media/image18.wmf"/><Relationship Id="rId7" Type="http://schemas.openxmlformats.org/officeDocument/2006/relationships/image" Target="../media/image136.wmf"/><Relationship Id="rId12" Type="http://schemas.openxmlformats.org/officeDocument/2006/relationships/oleObject" Target="../embeddings/oleObject235.bin"/><Relationship Id="rId17" Type="http://schemas.openxmlformats.org/officeDocument/2006/relationships/image" Target="../media/image16.wmf"/><Relationship Id="rId2" Type="http://schemas.openxmlformats.org/officeDocument/2006/relationships/oleObject" Target="../embeddings/oleObject230.bin"/><Relationship Id="rId16" Type="http://schemas.openxmlformats.org/officeDocument/2006/relationships/oleObject" Target="../embeddings/oleObject237.bin"/><Relationship Id="rId20" Type="http://schemas.openxmlformats.org/officeDocument/2006/relationships/oleObject" Target="../embeddings/oleObject239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32.bin"/><Relationship Id="rId11" Type="http://schemas.openxmlformats.org/officeDocument/2006/relationships/image" Target="../media/image13.wmf"/><Relationship Id="rId5" Type="http://schemas.openxmlformats.org/officeDocument/2006/relationships/image" Target="../media/image135.wmf"/><Relationship Id="rId15" Type="http://schemas.openxmlformats.org/officeDocument/2006/relationships/image" Target="../media/image15.wmf"/><Relationship Id="rId10" Type="http://schemas.openxmlformats.org/officeDocument/2006/relationships/oleObject" Target="../embeddings/oleObject234.bin"/><Relationship Id="rId19" Type="http://schemas.openxmlformats.org/officeDocument/2006/relationships/image" Target="../media/image137.wmf"/><Relationship Id="rId4" Type="http://schemas.openxmlformats.org/officeDocument/2006/relationships/oleObject" Target="../embeddings/oleObject231.bin"/><Relationship Id="rId9" Type="http://schemas.openxmlformats.org/officeDocument/2006/relationships/image" Target="../media/image12.wmf"/><Relationship Id="rId14" Type="http://schemas.openxmlformats.org/officeDocument/2006/relationships/oleObject" Target="../embeddings/oleObject236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3.bin"/><Relationship Id="rId13" Type="http://schemas.openxmlformats.org/officeDocument/2006/relationships/image" Target="../media/image142.wmf"/><Relationship Id="rId18" Type="http://schemas.openxmlformats.org/officeDocument/2006/relationships/oleObject" Target="../embeddings/oleObject248.bin"/><Relationship Id="rId3" Type="http://schemas.openxmlformats.org/officeDocument/2006/relationships/image" Target="../media/image138.wmf"/><Relationship Id="rId21" Type="http://schemas.openxmlformats.org/officeDocument/2006/relationships/image" Target="../media/image146.wmf"/><Relationship Id="rId7" Type="http://schemas.openxmlformats.org/officeDocument/2006/relationships/image" Target="../media/image140.wmf"/><Relationship Id="rId12" Type="http://schemas.openxmlformats.org/officeDocument/2006/relationships/oleObject" Target="../embeddings/oleObject245.bin"/><Relationship Id="rId17" Type="http://schemas.openxmlformats.org/officeDocument/2006/relationships/image" Target="../media/image144.wmf"/><Relationship Id="rId2" Type="http://schemas.openxmlformats.org/officeDocument/2006/relationships/oleObject" Target="../embeddings/oleObject240.bin"/><Relationship Id="rId16" Type="http://schemas.openxmlformats.org/officeDocument/2006/relationships/oleObject" Target="../embeddings/oleObject247.bin"/><Relationship Id="rId20" Type="http://schemas.openxmlformats.org/officeDocument/2006/relationships/oleObject" Target="../embeddings/oleObject249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42.bin"/><Relationship Id="rId11" Type="http://schemas.openxmlformats.org/officeDocument/2006/relationships/image" Target="../media/image135.wmf"/><Relationship Id="rId5" Type="http://schemas.openxmlformats.org/officeDocument/2006/relationships/image" Target="../media/image139.wmf"/><Relationship Id="rId15" Type="http://schemas.openxmlformats.org/officeDocument/2006/relationships/image" Target="../media/image143.wmf"/><Relationship Id="rId10" Type="http://schemas.openxmlformats.org/officeDocument/2006/relationships/oleObject" Target="../embeddings/oleObject244.bin"/><Relationship Id="rId19" Type="http://schemas.openxmlformats.org/officeDocument/2006/relationships/image" Target="../media/image145.wmf"/><Relationship Id="rId4" Type="http://schemas.openxmlformats.org/officeDocument/2006/relationships/oleObject" Target="../embeddings/oleObject241.bin"/><Relationship Id="rId9" Type="http://schemas.openxmlformats.org/officeDocument/2006/relationships/image" Target="../media/image141.wmf"/><Relationship Id="rId14" Type="http://schemas.openxmlformats.org/officeDocument/2006/relationships/oleObject" Target="../embeddings/oleObject246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0.bin"/><Relationship Id="rId2" Type="http://schemas.openxmlformats.org/officeDocument/2006/relationships/image" Target="../media/image147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8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4.bin"/><Relationship Id="rId13" Type="http://schemas.openxmlformats.org/officeDocument/2006/relationships/image" Target="../media/image154.png"/><Relationship Id="rId3" Type="http://schemas.openxmlformats.org/officeDocument/2006/relationships/image" Target="../media/image149.wmf"/><Relationship Id="rId7" Type="http://schemas.openxmlformats.org/officeDocument/2006/relationships/image" Target="../media/image151.wmf"/><Relationship Id="rId12" Type="http://schemas.openxmlformats.org/officeDocument/2006/relationships/oleObject" Target="../embeddings/oleObject256.bin"/><Relationship Id="rId2" Type="http://schemas.openxmlformats.org/officeDocument/2006/relationships/oleObject" Target="../embeddings/oleObject25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53.bin"/><Relationship Id="rId11" Type="http://schemas.openxmlformats.org/officeDocument/2006/relationships/image" Target="../media/image153.wmf"/><Relationship Id="rId5" Type="http://schemas.openxmlformats.org/officeDocument/2006/relationships/image" Target="../media/image150.wmf"/><Relationship Id="rId10" Type="http://schemas.openxmlformats.org/officeDocument/2006/relationships/oleObject" Target="../embeddings/oleObject255.bin"/><Relationship Id="rId4" Type="http://schemas.openxmlformats.org/officeDocument/2006/relationships/oleObject" Target="../embeddings/oleObject252.bin"/><Relationship Id="rId9" Type="http://schemas.openxmlformats.org/officeDocument/2006/relationships/image" Target="../media/image152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0.bin"/><Relationship Id="rId13" Type="http://schemas.openxmlformats.org/officeDocument/2006/relationships/image" Target="../media/image160.wmf"/><Relationship Id="rId3" Type="http://schemas.openxmlformats.org/officeDocument/2006/relationships/image" Target="../media/image155.wmf"/><Relationship Id="rId7" Type="http://schemas.openxmlformats.org/officeDocument/2006/relationships/image" Target="../media/image157.wmf"/><Relationship Id="rId12" Type="http://schemas.openxmlformats.org/officeDocument/2006/relationships/oleObject" Target="../embeddings/oleObject262.bin"/><Relationship Id="rId17" Type="http://schemas.openxmlformats.org/officeDocument/2006/relationships/image" Target="../media/image162.wmf"/><Relationship Id="rId2" Type="http://schemas.openxmlformats.org/officeDocument/2006/relationships/oleObject" Target="../embeddings/oleObject257.bin"/><Relationship Id="rId16" Type="http://schemas.openxmlformats.org/officeDocument/2006/relationships/oleObject" Target="../embeddings/oleObject264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59.bin"/><Relationship Id="rId11" Type="http://schemas.openxmlformats.org/officeDocument/2006/relationships/image" Target="../media/image159.wmf"/><Relationship Id="rId5" Type="http://schemas.openxmlformats.org/officeDocument/2006/relationships/image" Target="../media/image156.wmf"/><Relationship Id="rId15" Type="http://schemas.openxmlformats.org/officeDocument/2006/relationships/image" Target="../media/image161.wmf"/><Relationship Id="rId10" Type="http://schemas.openxmlformats.org/officeDocument/2006/relationships/oleObject" Target="../embeddings/oleObject261.bin"/><Relationship Id="rId4" Type="http://schemas.openxmlformats.org/officeDocument/2006/relationships/oleObject" Target="../embeddings/oleObject258.bin"/><Relationship Id="rId9" Type="http://schemas.openxmlformats.org/officeDocument/2006/relationships/image" Target="../media/image158.wmf"/><Relationship Id="rId14" Type="http://schemas.openxmlformats.org/officeDocument/2006/relationships/oleObject" Target="../embeddings/oleObject263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8.bin"/><Relationship Id="rId3" Type="http://schemas.openxmlformats.org/officeDocument/2006/relationships/image" Target="../media/image163.wmf"/><Relationship Id="rId7" Type="http://schemas.openxmlformats.org/officeDocument/2006/relationships/image" Target="../media/image165.wmf"/><Relationship Id="rId2" Type="http://schemas.openxmlformats.org/officeDocument/2006/relationships/oleObject" Target="../embeddings/oleObject265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67.bin"/><Relationship Id="rId11" Type="http://schemas.openxmlformats.org/officeDocument/2006/relationships/image" Target="../media/image167.wmf"/><Relationship Id="rId5" Type="http://schemas.openxmlformats.org/officeDocument/2006/relationships/image" Target="../media/image164.wmf"/><Relationship Id="rId10" Type="http://schemas.openxmlformats.org/officeDocument/2006/relationships/oleObject" Target="../embeddings/oleObject269.bin"/><Relationship Id="rId4" Type="http://schemas.openxmlformats.org/officeDocument/2006/relationships/oleObject" Target="../embeddings/oleObject266.bin"/><Relationship Id="rId9" Type="http://schemas.openxmlformats.org/officeDocument/2006/relationships/image" Target="../media/image16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4771069" y="2184400"/>
            <a:ext cx="27911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2000" dirty="0">
                <a:latin typeface="Arial" pitchFamily="34" charset="0"/>
                <a:cs typeface="Arial" pitchFamily="34" charset="0"/>
              </a:rPr>
              <a:t>Prof. David R. Jackson</a:t>
            </a:r>
          </a:p>
          <a:p>
            <a:pPr algn="ctr" eaLnBrk="0" hangingPunct="0"/>
            <a:r>
              <a:rPr lang="en-US" sz="2000" dirty="0">
                <a:latin typeface="Arial" pitchFamily="34" charset="0"/>
                <a:cs typeface="Arial" pitchFamily="34" charset="0"/>
              </a:rPr>
              <a:t>Dept. of ECE</a:t>
            </a: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5008606" y="3158182"/>
            <a:ext cx="2438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28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Notes 9</a:t>
            </a:r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2590800" y="228601"/>
            <a:ext cx="7118350" cy="11906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ECE 5317-6351 </a:t>
            </a:r>
          </a:p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Microwave Engineering</a:t>
            </a:r>
          </a:p>
        </p:txBody>
      </p:sp>
      <p:sp>
        <p:nvSpPr>
          <p:cNvPr id="17" name="Text Box 19"/>
          <p:cNvSpPr txBox="1">
            <a:spLocks noChangeArrowheads="1"/>
          </p:cNvSpPr>
          <p:nvPr/>
        </p:nvSpPr>
        <p:spPr bwMode="auto">
          <a:xfrm>
            <a:off x="5448301" y="1695451"/>
            <a:ext cx="1471613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sz="2400" b="1" dirty="0">
                <a:latin typeface="Arial" pitchFamily="34" charset="0"/>
                <a:cs typeface="Arial" pitchFamily="34" charset="0"/>
              </a:rPr>
              <a:t>Fall 2026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3684887" y="3838833"/>
            <a:ext cx="533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8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Waveguiding Structures </a:t>
            </a:r>
          </a:p>
          <a:p>
            <a:pPr algn="ctr" eaLnBrk="0" hangingPunct="0"/>
            <a:r>
              <a:rPr lang="en-US" sz="280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Part 4: </a:t>
            </a:r>
            <a:r>
              <a:rPr lang="en-US" sz="28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Coaxial Cable</a:t>
            </a:r>
          </a:p>
        </p:txBody>
      </p:sp>
      <p:pic>
        <p:nvPicPr>
          <p:cNvPr id="8" name="Picture 6" descr="0-RG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01049" y="5323704"/>
            <a:ext cx="16764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81AA-5237-4A5C-8BDE-6265C5775E3F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774" y="3138433"/>
            <a:ext cx="2336629" cy="3378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8410576" y="142101"/>
            <a:ext cx="2085975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Adapted from notes by Prof. Jeffery T. Williams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81AA-5237-4A5C-8BDE-6265C5775E3F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4" name="TextBox 1"/>
          <p:cNvSpPr txBox="1">
            <a:spLocks noChangeArrowheads="1"/>
          </p:cNvSpPr>
          <p:nvPr/>
        </p:nvSpPr>
        <p:spPr bwMode="auto">
          <a:xfrm>
            <a:off x="2420587" y="202871"/>
            <a:ext cx="7162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228600"/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TEM Solution Process</a:t>
            </a:r>
          </a:p>
        </p:txBody>
      </p:sp>
      <p:sp>
        <p:nvSpPr>
          <p:cNvPr id="35" name="TextBox 2"/>
          <p:cNvSpPr txBox="1">
            <a:spLocks noChangeArrowheads="1"/>
          </p:cNvSpPr>
          <p:nvPr/>
        </p:nvSpPr>
        <p:spPr bwMode="auto">
          <a:xfrm>
            <a:off x="1129351" y="1533099"/>
            <a:ext cx="69364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defTabSz="228600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A) Solve Laplace’s equation subject to appropriate B.C.s.:</a:t>
            </a:r>
          </a:p>
        </p:txBody>
      </p:sp>
      <p:graphicFrame>
        <p:nvGraphicFramePr>
          <p:cNvPr id="3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2672274"/>
              </p:ext>
            </p:extLst>
          </p:nvPr>
        </p:nvGraphicFramePr>
        <p:xfrm>
          <a:off x="8104465" y="1507772"/>
          <a:ext cx="1872256" cy="5433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14400" imgH="253800" progId="Equation.DSMT4">
                  <p:embed/>
                </p:oleObj>
              </mc:Choice>
              <mc:Fallback>
                <p:oleObj name="Equation" r:id="rId2" imgW="914400" imgH="253800" progId="Equation.DSMT4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4465" y="1507772"/>
                        <a:ext cx="1872256" cy="543348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088189"/>
              </p:ext>
            </p:extLst>
          </p:nvPr>
        </p:nvGraphicFramePr>
        <p:xfrm>
          <a:off x="4604059" y="4178512"/>
          <a:ext cx="3525837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057400" imgH="419040" progId="Equation.DSMT4">
                  <p:embed/>
                </p:oleObj>
              </mc:Choice>
              <mc:Fallback>
                <p:oleObj name="Equation" r:id="rId4" imgW="2057400" imgH="419040" progId="Equation.DSMT4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4059" y="4178512"/>
                        <a:ext cx="3525837" cy="74930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6259647"/>
              </p:ext>
            </p:extLst>
          </p:nvPr>
        </p:nvGraphicFramePr>
        <p:xfrm>
          <a:off x="5418138" y="2362648"/>
          <a:ext cx="3719512" cy="48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942920" imgH="253800" progId="Equation.DSMT4">
                  <p:embed/>
                </p:oleObj>
              </mc:Choice>
              <mc:Fallback>
                <p:oleObj name="Equation" r:id="rId6" imgW="1942920" imgH="2538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8138" y="2362648"/>
                        <a:ext cx="3719512" cy="484188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8877683"/>
              </p:ext>
            </p:extLst>
          </p:nvPr>
        </p:nvGraphicFramePr>
        <p:xfrm>
          <a:off x="4670047" y="3384384"/>
          <a:ext cx="3986213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082600" imgH="253800" progId="Equation.DSMT4">
                  <p:embed/>
                </p:oleObj>
              </mc:Choice>
              <mc:Fallback>
                <p:oleObj name="Equation" r:id="rId8" imgW="2082600" imgH="253800" progId="Equation.DSMT4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0047" y="3384384"/>
                        <a:ext cx="3986213" cy="48260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TextBox 39"/>
          <p:cNvSpPr txBox="1"/>
          <p:nvPr/>
        </p:nvSpPr>
        <p:spPr>
          <a:xfrm>
            <a:off x="2219902" y="5915025"/>
            <a:ext cx="79049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Note:</a:t>
            </a:r>
            <a:r>
              <a:rPr lang="en-US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only frequency dependence is in the wavenumber </a:t>
            </a:r>
            <a:r>
              <a:rPr lang="en-US" sz="2000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baseline="-250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20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0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E764FF90-F1AF-4670-5D2A-1FB9571EC5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4802" y="2388361"/>
            <a:ext cx="460043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defTabSz="228600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B) Find the transverse electric field: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CDABD0-1380-C5AE-59B1-A79B238E5D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0252" y="3373276"/>
            <a:ext cx="391577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defTabSz="228600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C) Find the total electric field: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437F5B-DAB2-18BD-BBDA-EDBFDD93D0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1237" y="4276301"/>
            <a:ext cx="377702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defTabSz="228600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D) Find the magnetic field:</a:t>
            </a:r>
          </a:p>
          <a:p>
            <a:pPr marL="457200" indent="-457200" defTabSz="228600"/>
            <a:endParaRPr lang="en-US" sz="2000" dirty="0">
              <a:solidFill>
                <a:srgbClr val="007F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3909" y="1372558"/>
            <a:ext cx="5186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To find the TEM mode fields, we need to solve: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3549525"/>
              </p:ext>
            </p:extLst>
          </p:nvPr>
        </p:nvGraphicFramePr>
        <p:xfrm>
          <a:off x="2379107" y="1881637"/>
          <a:ext cx="2871787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54000" imgH="482400" progId="Equation.DSMT4">
                  <p:embed/>
                </p:oleObj>
              </mc:Choice>
              <mc:Fallback>
                <p:oleObj name="Equation" r:id="rId2" imgW="1854000" imgH="4824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9107" y="1881637"/>
                        <a:ext cx="2871787" cy="78105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0605547"/>
              </p:ext>
            </p:extLst>
          </p:nvPr>
        </p:nvGraphicFramePr>
        <p:xfrm>
          <a:off x="1446710" y="3024496"/>
          <a:ext cx="157956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879560" imgH="863280" progId="Equation.DSMT4">
                  <p:embed/>
                </p:oleObj>
              </mc:Choice>
              <mc:Fallback>
                <p:oleObj name="Equation" r:id="rId4" imgW="1879560" imgH="86328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6710" y="3024496"/>
                        <a:ext cx="157956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180532" y="6350357"/>
            <a:ext cx="51339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  <a:sym typeface="Symbol"/>
              </a:rPr>
              <a:t>Here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  <a:sym typeface="Symbol"/>
              </a:rPr>
              <a:t> </a:t>
            </a:r>
            <a:r>
              <a:rPr lang="en-US" sz="1600" dirty="0">
                <a:latin typeface="Times New Roman" pitchFamily="18" charset="0"/>
                <a:cs typeface="Times New Roman" pitchFamily="18" charset="0"/>
                <a:sym typeface="Symbol"/>
              </a:rPr>
              <a:t> =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b</a:t>
            </a:r>
            <a:r>
              <a:rPr lang="en-US" sz="1600" dirty="0">
                <a:latin typeface="Arial" pitchFamily="34" charset="0"/>
                <a:cs typeface="Arial" pitchFamily="34" charset="0"/>
                <a:sym typeface="Symbol"/>
              </a:rPr>
              <a:t> is the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zero-volt potential reference location.</a:t>
            </a:r>
            <a:endParaRPr lang="en-US" sz="1600" dirty="0"/>
          </a:p>
        </p:txBody>
      </p:sp>
      <p:cxnSp>
        <p:nvCxnSpPr>
          <p:cNvPr id="11" name="Straight Arrow Connector 10"/>
          <p:cNvCxnSpPr>
            <a:cxnSpLocks/>
          </p:cNvCxnSpPr>
          <p:nvPr/>
        </p:nvCxnSpPr>
        <p:spPr>
          <a:xfrm flipV="1">
            <a:off x="2790967" y="5656997"/>
            <a:ext cx="1412543" cy="71650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2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8365615"/>
              </p:ext>
            </p:extLst>
          </p:nvPr>
        </p:nvGraphicFramePr>
        <p:xfrm>
          <a:off x="6006967" y="3322292"/>
          <a:ext cx="1278618" cy="10394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50680" imgH="660240" progId="Equation.DSMT4">
                  <p:embed/>
                </p:oleObj>
              </mc:Choice>
              <mc:Fallback>
                <p:oleObj name="Equation" r:id="rId6" imgW="850680" imgH="66024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6967" y="3322292"/>
                        <a:ext cx="1278618" cy="10394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1808316"/>
              </p:ext>
            </p:extLst>
          </p:nvPr>
        </p:nvGraphicFramePr>
        <p:xfrm>
          <a:off x="6384308" y="4576597"/>
          <a:ext cx="1119188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723600" imgH="622080" progId="Equation.DSMT4">
                  <p:embed/>
                </p:oleObj>
              </mc:Choice>
              <mc:Fallback>
                <p:oleObj name="Equation" r:id="rId8" imgW="723600" imgH="62208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4308" y="4576597"/>
                        <a:ext cx="1119188" cy="1008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3184669"/>
              </p:ext>
            </p:extLst>
          </p:nvPr>
        </p:nvGraphicFramePr>
        <p:xfrm>
          <a:off x="7682002" y="1673613"/>
          <a:ext cx="639081" cy="610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863280" imgH="787320" progId="Equation.DSMT4">
                  <p:embed/>
                </p:oleObj>
              </mc:Choice>
              <mc:Fallback>
                <p:oleObj name="Equation" r:id="rId10" imgW="863280" imgH="787320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82002" y="1673613"/>
                        <a:ext cx="639081" cy="6106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 Box 6"/>
          <p:cNvSpPr txBox="1">
            <a:spLocks noChangeArrowheads="1"/>
          </p:cNvSpPr>
          <p:nvPr/>
        </p:nvSpPr>
        <p:spPr bwMode="auto">
          <a:xfrm>
            <a:off x="2438400" y="1"/>
            <a:ext cx="7118350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Coaxial Line: TEM Mode</a:t>
            </a:r>
          </a:p>
        </p:txBody>
      </p:sp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81AA-5237-4A5C-8BDE-6265C5775E3F}" type="slidenum">
              <a:rPr lang="en-US" smtClean="0"/>
              <a:pPr/>
              <a:t>3</a:t>
            </a:fld>
            <a:endParaRPr lang="en-US" dirty="0"/>
          </a:p>
        </p:txBody>
      </p:sp>
      <p:grpSp>
        <p:nvGrpSpPr>
          <p:cNvPr id="41" name="Group 40"/>
          <p:cNvGrpSpPr/>
          <p:nvPr/>
        </p:nvGrpSpPr>
        <p:grpSpPr>
          <a:xfrm>
            <a:off x="7951142" y="737771"/>
            <a:ext cx="3573463" cy="2544763"/>
            <a:chOff x="4546600" y="936625"/>
            <a:chExt cx="3573463" cy="2544763"/>
          </a:xfrm>
        </p:grpSpPr>
        <p:sp>
          <p:nvSpPr>
            <p:cNvPr id="1040" name="AutoShape 16"/>
            <p:cNvSpPr>
              <a:spLocks noChangeAspect="1" noChangeArrowheads="1" noTextEdit="1"/>
            </p:cNvSpPr>
            <p:nvPr/>
          </p:nvSpPr>
          <p:spPr bwMode="auto">
            <a:xfrm>
              <a:off x="4546600" y="936625"/>
              <a:ext cx="3573463" cy="2544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Oval 20"/>
            <p:cNvSpPr>
              <a:spLocks noChangeArrowheads="1"/>
            </p:cNvSpPr>
            <p:nvPr/>
          </p:nvSpPr>
          <p:spPr bwMode="auto">
            <a:xfrm>
              <a:off x="5392738" y="1889125"/>
              <a:ext cx="1184275" cy="1363663"/>
            </a:xfrm>
            <a:prstGeom prst="ellipse">
              <a:avLst/>
            </a:prstGeom>
            <a:solidFill>
              <a:srgbClr val="D8D8D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Oval 21"/>
            <p:cNvSpPr>
              <a:spLocks noChangeArrowheads="1"/>
            </p:cNvSpPr>
            <p:nvPr/>
          </p:nvSpPr>
          <p:spPr bwMode="auto">
            <a:xfrm>
              <a:off x="5391151" y="1889125"/>
              <a:ext cx="1185863" cy="1363663"/>
            </a:xfrm>
            <a:prstGeom prst="ellips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Line 22"/>
            <p:cNvSpPr>
              <a:spLocks noChangeShapeType="1"/>
            </p:cNvSpPr>
            <p:nvPr/>
          </p:nvSpPr>
          <p:spPr bwMode="auto">
            <a:xfrm flipV="1">
              <a:off x="5876926" y="2109788"/>
              <a:ext cx="515938" cy="184150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7" name="Line 23"/>
            <p:cNvSpPr>
              <a:spLocks noChangeShapeType="1"/>
            </p:cNvSpPr>
            <p:nvPr/>
          </p:nvSpPr>
          <p:spPr bwMode="auto">
            <a:xfrm flipV="1">
              <a:off x="6021388" y="2663825"/>
              <a:ext cx="542925" cy="211138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8" name="Line 24"/>
            <p:cNvSpPr>
              <a:spLocks noChangeShapeType="1"/>
            </p:cNvSpPr>
            <p:nvPr/>
          </p:nvSpPr>
          <p:spPr bwMode="auto">
            <a:xfrm flipV="1">
              <a:off x="5899151" y="1354138"/>
              <a:ext cx="1370013" cy="542925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9" name="Line 25"/>
            <p:cNvSpPr>
              <a:spLocks noChangeShapeType="1"/>
            </p:cNvSpPr>
            <p:nvPr/>
          </p:nvSpPr>
          <p:spPr bwMode="auto">
            <a:xfrm flipV="1">
              <a:off x="6232526" y="2605088"/>
              <a:ext cx="1349375" cy="584200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0" name="Oval 26"/>
            <p:cNvSpPr>
              <a:spLocks noChangeArrowheads="1"/>
            </p:cNvSpPr>
            <p:nvPr/>
          </p:nvSpPr>
          <p:spPr bwMode="auto">
            <a:xfrm>
              <a:off x="5738813" y="2265363"/>
              <a:ext cx="488950" cy="611188"/>
            </a:xfrm>
            <a:prstGeom prst="ellipse">
              <a:avLst/>
            </a:prstGeom>
            <a:solidFill>
              <a:srgbClr val="FF99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1" name="Oval 27"/>
            <p:cNvSpPr>
              <a:spLocks noChangeArrowheads="1"/>
            </p:cNvSpPr>
            <p:nvPr/>
          </p:nvSpPr>
          <p:spPr bwMode="auto">
            <a:xfrm>
              <a:off x="5738813" y="2265363"/>
              <a:ext cx="488950" cy="611188"/>
            </a:xfrm>
            <a:prstGeom prst="ellips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Line 28"/>
            <p:cNvSpPr>
              <a:spLocks noChangeShapeType="1"/>
            </p:cNvSpPr>
            <p:nvPr/>
          </p:nvSpPr>
          <p:spPr bwMode="auto">
            <a:xfrm flipH="1" flipV="1">
              <a:off x="5529263" y="2112963"/>
              <a:ext cx="427038" cy="427038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" name="Line 30"/>
            <p:cNvSpPr>
              <a:spLocks noChangeShapeType="1"/>
            </p:cNvSpPr>
            <p:nvPr/>
          </p:nvSpPr>
          <p:spPr bwMode="auto">
            <a:xfrm>
              <a:off x="5975351" y="2559050"/>
              <a:ext cx="55563" cy="325438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6" name="Line 32"/>
            <p:cNvSpPr>
              <a:spLocks noChangeShapeType="1"/>
            </p:cNvSpPr>
            <p:nvPr/>
          </p:nvSpPr>
          <p:spPr bwMode="auto">
            <a:xfrm flipH="1">
              <a:off x="4941888" y="2549525"/>
              <a:ext cx="1023938" cy="511175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7" name="Line 33"/>
            <p:cNvSpPr>
              <a:spLocks noChangeShapeType="1"/>
            </p:cNvSpPr>
            <p:nvPr/>
          </p:nvSpPr>
          <p:spPr bwMode="auto">
            <a:xfrm>
              <a:off x="5965826" y="2549525"/>
              <a:ext cx="1739900" cy="67310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Line 34"/>
            <p:cNvSpPr>
              <a:spLocks noChangeShapeType="1"/>
            </p:cNvSpPr>
            <p:nvPr/>
          </p:nvSpPr>
          <p:spPr bwMode="auto">
            <a:xfrm flipV="1">
              <a:off x="5965826" y="1314449"/>
              <a:ext cx="0" cy="1235075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aphicFrame>
          <p:nvGraphicFramePr>
            <p:cNvPr id="1035" name="Object 11"/>
            <p:cNvGraphicFramePr>
              <a:graphicFrameLocks noChangeAspect="1"/>
            </p:cNvGraphicFramePr>
            <p:nvPr/>
          </p:nvGraphicFramePr>
          <p:xfrm>
            <a:off x="7853363" y="3233738"/>
            <a:ext cx="160337" cy="168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203040" imgH="203040" progId="Equation.DSMT4">
                    <p:embed/>
                  </p:oleObj>
                </mc:Choice>
                <mc:Fallback>
                  <p:oleObj name="Equation" r:id="rId12" imgW="203040" imgH="203040" progId="Equation.DSMT4">
                    <p:embed/>
                    <p:pic>
                      <p:nvPicPr>
                        <p:cNvPr id="0" name="Picture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53363" y="3233738"/>
                          <a:ext cx="160337" cy="168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36" name="Object 12"/>
            <p:cNvGraphicFramePr>
              <a:graphicFrameLocks noChangeAspect="1"/>
            </p:cNvGraphicFramePr>
            <p:nvPr/>
          </p:nvGraphicFramePr>
          <p:xfrm>
            <a:off x="5857875" y="998538"/>
            <a:ext cx="169863" cy="2206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215640" imgH="266400" progId="Equation.DSMT4">
                    <p:embed/>
                  </p:oleObj>
                </mc:Choice>
                <mc:Fallback>
                  <p:oleObj name="Equation" r:id="rId14" imgW="215640" imgH="266400" progId="Equation.DSMT4">
                    <p:embed/>
                    <p:pic>
                      <p:nvPicPr>
                        <p:cNvPr id="0" name="Picture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57875" y="998538"/>
                          <a:ext cx="169863" cy="2206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37" name="Object 13"/>
            <p:cNvGraphicFramePr>
              <a:graphicFrameLocks noChangeAspect="1"/>
            </p:cNvGraphicFramePr>
            <p:nvPr/>
          </p:nvGraphicFramePr>
          <p:xfrm>
            <a:off x="4672013" y="3040063"/>
            <a:ext cx="139700" cy="157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177480" imgH="190440" progId="Equation.DSMT4">
                    <p:embed/>
                  </p:oleObj>
                </mc:Choice>
                <mc:Fallback>
                  <p:oleObj name="Equation" r:id="rId16" imgW="177480" imgH="190440" progId="Equation.DSMT4">
                    <p:embed/>
                    <p:pic>
                      <p:nvPicPr>
                        <p:cNvPr id="0" name="Picture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72013" y="3040063"/>
                          <a:ext cx="139700" cy="1571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38" name="Object 14"/>
            <p:cNvGraphicFramePr>
              <a:graphicFrameLocks noChangeAspect="1"/>
            </p:cNvGraphicFramePr>
            <p:nvPr/>
          </p:nvGraphicFramePr>
          <p:xfrm>
            <a:off x="5815013" y="2624138"/>
            <a:ext cx="160337" cy="168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203040" imgH="203040" progId="Equation.DSMT4">
                    <p:embed/>
                  </p:oleObj>
                </mc:Choice>
                <mc:Fallback>
                  <p:oleObj name="Equation" r:id="rId18" imgW="203040" imgH="203040" progId="Equation.DSMT4">
                    <p:embed/>
                    <p:pic>
                      <p:nvPicPr>
                        <p:cNvPr id="0" name="Picture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15013" y="2624138"/>
                          <a:ext cx="160337" cy="168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39" name="Object 15"/>
            <p:cNvGraphicFramePr>
              <a:graphicFrameLocks noChangeAspect="1"/>
            </p:cNvGraphicFramePr>
            <p:nvPr/>
          </p:nvGraphicFramePr>
          <p:xfrm>
            <a:off x="5534025" y="2287588"/>
            <a:ext cx="150813" cy="231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190440" imgH="279360" progId="Equation.DSMT4">
                    <p:embed/>
                  </p:oleObj>
                </mc:Choice>
                <mc:Fallback>
                  <p:oleObj name="Equation" r:id="rId20" imgW="190440" imgH="279360" progId="Equation.DSMT4">
                    <p:embed/>
                    <p:pic>
                      <p:nvPicPr>
                        <p:cNvPr id="0" name="Picture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34025" y="2287588"/>
                          <a:ext cx="150813" cy="231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" name="Object 16"/>
            <p:cNvGraphicFramePr>
              <a:graphicFrameLocks noChangeAspect="1"/>
            </p:cNvGraphicFramePr>
            <p:nvPr/>
          </p:nvGraphicFramePr>
          <p:xfrm>
            <a:off x="5641975" y="2935288"/>
            <a:ext cx="641350" cy="231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812520" imgH="279360" progId="Equation.DSMT4">
                    <p:embed/>
                  </p:oleObj>
                </mc:Choice>
                <mc:Fallback>
                  <p:oleObj name="Equation" r:id="rId22" imgW="812520" imgH="279360" progId="Equation.DSMT4">
                    <p:embed/>
                    <p:pic>
                      <p:nvPicPr>
                        <p:cNvPr id="0" name="Picture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41975" y="2935288"/>
                          <a:ext cx="641350" cy="231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41" name="Object 17"/>
            <p:cNvGraphicFramePr>
              <a:graphicFrameLocks noChangeAspect="1"/>
            </p:cNvGraphicFramePr>
            <p:nvPr/>
          </p:nvGraphicFramePr>
          <p:xfrm>
            <a:off x="6831013" y="1962150"/>
            <a:ext cx="443915" cy="209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4" imgW="647640" imgH="291960" progId="Equation.DSMT4">
                    <p:embed/>
                  </p:oleObj>
                </mc:Choice>
                <mc:Fallback>
                  <p:oleObj name="Equation" r:id="rId24" imgW="647640" imgH="291960" progId="Equation.DSMT4">
                    <p:embed/>
                    <p:pic>
                      <p:nvPicPr>
                        <p:cNvPr id="0" name="Picture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31013" y="1962150"/>
                          <a:ext cx="443915" cy="2095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042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9978056"/>
              </p:ext>
            </p:extLst>
          </p:nvPr>
        </p:nvGraphicFramePr>
        <p:xfrm>
          <a:off x="8678105" y="3735104"/>
          <a:ext cx="2609850" cy="887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1942920" imgH="660240" progId="Equation.DSMT4">
                  <p:embed/>
                </p:oleObj>
              </mc:Choice>
              <mc:Fallback>
                <p:oleObj name="Equation" r:id="rId26" imgW="1942920" imgH="660240" progId="Equation.DSMT4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78105" y="3735104"/>
                        <a:ext cx="2609850" cy="887412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3481033" y="817760"/>
            <a:ext cx="3807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Assume wave going in </a:t>
            </a:r>
            <a:r>
              <a:rPr 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direction.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406E699F-BABD-0230-4570-748268C135F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7901221"/>
              </p:ext>
            </p:extLst>
          </p:nvPr>
        </p:nvGraphicFramePr>
        <p:xfrm>
          <a:off x="2651125" y="4802188"/>
          <a:ext cx="20955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8" imgW="2095200" imgH="812520" progId="Equation.DSMT4">
                  <p:embed/>
                </p:oleObj>
              </mc:Choice>
              <mc:Fallback>
                <p:oleObj name="Equation" r:id="rId28" imgW="2095200" imgH="8125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2651125" y="4802188"/>
                        <a:ext cx="2095500" cy="812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61E13C52-06CD-D24B-6FAF-C304FC9E61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5274027"/>
              </p:ext>
            </p:extLst>
          </p:nvPr>
        </p:nvGraphicFramePr>
        <p:xfrm>
          <a:off x="1887064" y="4252747"/>
          <a:ext cx="22352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0" imgW="2234880" imgH="342720" progId="Equation.DSMT4">
                  <p:embed/>
                </p:oleObj>
              </mc:Choice>
              <mc:Fallback>
                <p:oleObj name="Equation" r:id="rId30" imgW="2234880" imgH="342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887064" y="4252747"/>
                        <a:ext cx="2235200" cy="34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ight Arrow 35">
            <a:extLst>
              <a:ext uri="{FF2B5EF4-FFF2-40B4-BE49-F238E27FC236}">
                <a16:creationId xmlns:a16="http://schemas.microsoft.com/office/drawing/2014/main" id="{B8286927-081C-9714-C55A-28A0F0A77947}"/>
              </a:ext>
            </a:extLst>
          </p:cNvPr>
          <p:cNvSpPr/>
          <p:nvPr/>
        </p:nvSpPr>
        <p:spPr>
          <a:xfrm>
            <a:off x="768682" y="3303328"/>
            <a:ext cx="342900" cy="238125"/>
          </a:xfrm>
          <a:prstGeom prst="rightArrow">
            <a:avLst/>
          </a:prstGeom>
          <a:solidFill>
            <a:srgbClr val="CCFF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35">
            <a:extLst>
              <a:ext uri="{FF2B5EF4-FFF2-40B4-BE49-F238E27FC236}">
                <a16:creationId xmlns:a16="http://schemas.microsoft.com/office/drawing/2014/main" id="{87FCD70A-AE9A-4E24-9E7E-6736787996CB}"/>
              </a:ext>
            </a:extLst>
          </p:cNvPr>
          <p:cNvSpPr/>
          <p:nvPr/>
        </p:nvSpPr>
        <p:spPr>
          <a:xfrm>
            <a:off x="1289572" y="4254122"/>
            <a:ext cx="342900" cy="238125"/>
          </a:xfrm>
          <a:prstGeom prst="rightArrow">
            <a:avLst/>
          </a:prstGeom>
          <a:solidFill>
            <a:srgbClr val="CCFF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35">
            <a:extLst>
              <a:ext uri="{FF2B5EF4-FFF2-40B4-BE49-F238E27FC236}">
                <a16:creationId xmlns:a16="http://schemas.microsoft.com/office/drawing/2014/main" id="{10502F02-19C9-4CC3-CEA2-9FA5A37EE5E9}"/>
              </a:ext>
            </a:extLst>
          </p:cNvPr>
          <p:cNvSpPr/>
          <p:nvPr/>
        </p:nvSpPr>
        <p:spPr>
          <a:xfrm>
            <a:off x="1960587" y="5047967"/>
            <a:ext cx="342900" cy="238125"/>
          </a:xfrm>
          <a:prstGeom prst="rightArrow">
            <a:avLst/>
          </a:prstGeom>
          <a:solidFill>
            <a:srgbClr val="CCFF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35">
            <a:extLst>
              <a:ext uri="{FF2B5EF4-FFF2-40B4-BE49-F238E27FC236}">
                <a16:creationId xmlns:a16="http://schemas.microsoft.com/office/drawing/2014/main" id="{F66357F0-3767-F3B7-0C9F-34623DC8CEED}"/>
              </a:ext>
            </a:extLst>
          </p:cNvPr>
          <p:cNvSpPr/>
          <p:nvPr/>
        </p:nvSpPr>
        <p:spPr>
          <a:xfrm>
            <a:off x="5811531" y="4743166"/>
            <a:ext cx="342900" cy="238125"/>
          </a:xfrm>
          <a:prstGeom prst="rightArrow">
            <a:avLst/>
          </a:prstGeom>
          <a:solidFill>
            <a:srgbClr val="CCFF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9582038"/>
              </p:ext>
            </p:extLst>
          </p:nvPr>
        </p:nvGraphicFramePr>
        <p:xfrm>
          <a:off x="1485850" y="1219942"/>
          <a:ext cx="2057399" cy="10081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84200" imgH="647640" progId="Equation.DSMT4">
                  <p:embed/>
                </p:oleObj>
              </mc:Choice>
              <mc:Fallback>
                <p:oleObj name="Equation" r:id="rId2" imgW="1384200" imgH="64764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5850" y="1219942"/>
                        <a:ext cx="2057399" cy="1008166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46746" y="2522561"/>
            <a:ext cx="2479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We then have:</a:t>
            </a:r>
          </a:p>
        </p:txBody>
      </p:sp>
      <p:graphicFrame>
        <p:nvGraphicFramePr>
          <p:cNvPr id="205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6135026"/>
              </p:ext>
            </p:extLst>
          </p:nvPr>
        </p:nvGraphicFramePr>
        <p:xfrm>
          <a:off x="2243139" y="3002192"/>
          <a:ext cx="4332288" cy="1125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971800" imgH="736560" progId="Equation.DSMT4">
                  <p:embed/>
                </p:oleObj>
              </mc:Choice>
              <mc:Fallback>
                <p:oleObj name="Equation" r:id="rId4" imgW="2971800" imgH="73656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3139" y="3002192"/>
                        <a:ext cx="4332288" cy="1125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4" name="Object 6"/>
          <p:cNvGraphicFramePr>
            <a:graphicFrameLocks noChangeAspect="1"/>
          </p:cNvGraphicFramePr>
          <p:nvPr/>
        </p:nvGraphicFramePr>
        <p:xfrm>
          <a:off x="2828925" y="4324350"/>
          <a:ext cx="2687638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790640" imgH="622080" progId="Equation.DSMT4">
                  <p:embed/>
                </p:oleObj>
              </mc:Choice>
              <mc:Fallback>
                <p:oleObj name="Equation" r:id="rId6" imgW="1790640" imgH="62208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8925" y="4324350"/>
                        <a:ext cx="2687638" cy="977900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5" name="Object 7"/>
          <p:cNvGraphicFramePr>
            <a:graphicFrameLocks noChangeAspect="1"/>
          </p:cNvGraphicFramePr>
          <p:nvPr/>
        </p:nvGraphicFramePr>
        <p:xfrm>
          <a:off x="3452814" y="5524501"/>
          <a:ext cx="1531937" cy="73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914400" imgH="419040" progId="Equation.DSMT4">
                  <p:embed/>
                </p:oleObj>
              </mc:Choice>
              <mc:Fallback>
                <p:oleObj name="Equation" r:id="rId8" imgW="914400" imgH="41904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2814" y="5524501"/>
                        <a:ext cx="1531937" cy="735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 Box 6"/>
          <p:cNvSpPr txBox="1">
            <a:spLocks noChangeArrowheads="1"/>
          </p:cNvSpPr>
          <p:nvPr/>
        </p:nvSpPr>
        <p:spPr bwMode="auto">
          <a:xfrm>
            <a:off x="2438400" y="1"/>
            <a:ext cx="7118350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Coaxial Line: TEM Mode (cont.)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0281" y="723331"/>
            <a:ext cx="2620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Hence, we have:</a:t>
            </a:r>
          </a:p>
        </p:txBody>
      </p:sp>
      <p:graphicFrame>
        <p:nvGraphicFramePr>
          <p:cNvPr id="2064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6138251"/>
              </p:ext>
            </p:extLst>
          </p:nvPr>
        </p:nvGraphicFramePr>
        <p:xfrm>
          <a:off x="6420205" y="5403376"/>
          <a:ext cx="2341562" cy="109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396800" imgH="622080" progId="Equation.DSMT4">
                  <p:embed/>
                </p:oleObj>
              </mc:Choice>
              <mc:Fallback>
                <p:oleObj name="Equation" r:id="rId10" imgW="1396800" imgH="622080" progId="Equation.DSMT4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0205" y="5403376"/>
                        <a:ext cx="2341562" cy="1092200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66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5796966"/>
              </p:ext>
            </p:extLst>
          </p:nvPr>
        </p:nvGraphicFramePr>
        <p:xfrm>
          <a:off x="7748575" y="3920165"/>
          <a:ext cx="2941637" cy="4021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044440" imgH="266400" progId="Equation.DSMT4">
                  <p:embed/>
                </p:oleObj>
              </mc:Choice>
              <mc:Fallback>
                <p:oleObj name="Equation" r:id="rId12" imgW="2044440" imgH="266400" progId="Equation.DSMT4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8575" y="3920165"/>
                        <a:ext cx="2941637" cy="402124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68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4632033"/>
              </p:ext>
            </p:extLst>
          </p:nvPr>
        </p:nvGraphicFramePr>
        <p:xfrm>
          <a:off x="9511637" y="5631977"/>
          <a:ext cx="728662" cy="65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558720" imgH="482400" progId="Equation.DSMT4">
                  <p:embed/>
                </p:oleObj>
              </mc:Choice>
              <mc:Fallback>
                <p:oleObj name="Equation" r:id="rId14" imgW="558720" imgH="482400" progId="Equation.DSMT4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11637" y="5631977"/>
                        <a:ext cx="728662" cy="658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Slide Number Placeholder 4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81AA-5237-4A5C-8BDE-6265C5775E3F}" type="slidenum">
              <a:rPr lang="en-US" smtClean="0"/>
              <a:pPr/>
              <a:t>4</a:t>
            </a:fld>
            <a:endParaRPr lang="en-US" dirty="0"/>
          </a:p>
        </p:txBody>
      </p:sp>
      <p:grpSp>
        <p:nvGrpSpPr>
          <p:cNvPr id="37" name="Group 36"/>
          <p:cNvGrpSpPr/>
          <p:nvPr/>
        </p:nvGrpSpPr>
        <p:grpSpPr>
          <a:xfrm>
            <a:off x="7738256" y="804868"/>
            <a:ext cx="3573463" cy="2544763"/>
            <a:chOff x="4546600" y="936625"/>
            <a:chExt cx="3573463" cy="2544763"/>
          </a:xfrm>
        </p:grpSpPr>
        <p:sp>
          <p:nvSpPr>
            <p:cNvPr id="38" name="AutoShape 16"/>
            <p:cNvSpPr>
              <a:spLocks noChangeAspect="1" noChangeArrowheads="1" noTextEdit="1"/>
            </p:cNvSpPr>
            <p:nvPr/>
          </p:nvSpPr>
          <p:spPr bwMode="auto">
            <a:xfrm>
              <a:off x="4546600" y="936625"/>
              <a:ext cx="3573463" cy="2544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Oval 20"/>
            <p:cNvSpPr>
              <a:spLocks noChangeArrowheads="1"/>
            </p:cNvSpPr>
            <p:nvPr/>
          </p:nvSpPr>
          <p:spPr bwMode="auto">
            <a:xfrm>
              <a:off x="5392738" y="1889125"/>
              <a:ext cx="1184275" cy="1363663"/>
            </a:xfrm>
            <a:prstGeom prst="ellipse">
              <a:avLst/>
            </a:prstGeom>
            <a:solidFill>
              <a:srgbClr val="D8D8D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Oval 21"/>
            <p:cNvSpPr>
              <a:spLocks noChangeArrowheads="1"/>
            </p:cNvSpPr>
            <p:nvPr/>
          </p:nvSpPr>
          <p:spPr bwMode="auto">
            <a:xfrm>
              <a:off x="5391151" y="1889125"/>
              <a:ext cx="1185863" cy="1363663"/>
            </a:xfrm>
            <a:prstGeom prst="ellips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22"/>
            <p:cNvSpPr>
              <a:spLocks noChangeShapeType="1"/>
            </p:cNvSpPr>
            <p:nvPr/>
          </p:nvSpPr>
          <p:spPr bwMode="auto">
            <a:xfrm flipV="1">
              <a:off x="5876926" y="2109788"/>
              <a:ext cx="515938" cy="184150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23"/>
            <p:cNvSpPr>
              <a:spLocks noChangeShapeType="1"/>
            </p:cNvSpPr>
            <p:nvPr/>
          </p:nvSpPr>
          <p:spPr bwMode="auto">
            <a:xfrm flipV="1">
              <a:off x="6021388" y="2663825"/>
              <a:ext cx="542925" cy="211138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24"/>
            <p:cNvSpPr>
              <a:spLocks noChangeShapeType="1"/>
            </p:cNvSpPr>
            <p:nvPr/>
          </p:nvSpPr>
          <p:spPr bwMode="auto">
            <a:xfrm flipV="1">
              <a:off x="5899151" y="1354138"/>
              <a:ext cx="1370013" cy="542925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25"/>
            <p:cNvSpPr>
              <a:spLocks noChangeShapeType="1"/>
            </p:cNvSpPr>
            <p:nvPr/>
          </p:nvSpPr>
          <p:spPr bwMode="auto">
            <a:xfrm flipV="1">
              <a:off x="6232526" y="2605088"/>
              <a:ext cx="1349375" cy="584200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Oval 26"/>
            <p:cNvSpPr>
              <a:spLocks noChangeArrowheads="1"/>
            </p:cNvSpPr>
            <p:nvPr/>
          </p:nvSpPr>
          <p:spPr bwMode="auto">
            <a:xfrm>
              <a:off x="5738813" y="2265363"/>
              <a:ext cx="488950" cy="611188"/>
            </a:xfrm>
            <a:prstGeom prst="ellipse">
              <a:avLst/>
            </a:prstGeom>
            <a:solidFill>
              <a:srgbClr val="FF99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Oval 27"/>
            <p:cNvSpPr>
              <a:spLocks noChangeArrowheads="1"/>
            </p:cNvSpPr>
            <p:nvPr/>
          </p:nvSpPr>
          <p:spPr bwMode="auto">
            <a:xfrm>
              <a:off x="5738813" y="2265363"/>
              <a:ext cx="488950" cy="611188"/>
            </a:xfrm>
            <a:prstGeom prst="ellips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28"/>
            <p:cNvSpPr>
              <a:spLocks noChangeShapeType="1"/>
            </p:cNvSpPr>
            <p:nvPr/>
          </p:nvSpPr>
          <p:spPr bwMode="auto">
            <a:xfrm flipH="1" flipV="1">
              <a:off x="5529263" y="2112963"/>
              <a:ext cx="427038" cy="427038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30"/>
            <p:cNvSpPr>
              <a:spLocks noChangeShapeType="1"/>
            </p:cNvSpPr>
            <p:nvPr/>
          </p:nvSpPr>
          <p:spPr bwMode="auto">
            <a:xfrm>
              <a:off x="5975351" y="2559050"/>
              <a:ext cx="55563" cy="325438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32"/>
            <p:cNvSpPr>
              <a:spLocks noChangeShapeType="1"/>
            </p:cNvSpPr>
            <p:nvPr/>
          </p:nvSpPr>
          <p:spPr bwMode="auto">
            <a:xfrm flipH="1">
              <a:off x="4941888" y="2549525"/>
              <a:ext cx="1023938" cy="511175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33"/>
            <p:cNvSpPr>
              <a:spLocks noChangeShapeType="1"/>
            </p:cNvSpPr>
            <p:nvPr/>
          </p:nvSpPr>
          <p:spPr bwMode="auto">
            <a:xfrm>
              <a:off x="5965826" y="2549525"/>
              <a:ext cx="1739900" cy="67310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34"/>
            <p:cNvSpPr>
              <a:spLocks noChangeShapeType="1"/>
            </p:cNvSpPr>
            <p:nvPr/>
          </p:nvSpPr>
          <p:spPr bwMode="auto">
            <a:xfrm flipV="1">
              <a:off x="5965826" y="1314449"/>
              <a:ext cx="0" cy="1235075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aphicFrame>
          <p:nvGraphicFramePr>
            <p:cNvPr id="53" name="Object 11"/>
            <p:cNvGraphicFramePr>
              <a:graphicFrameLocks noChangeAspect="1"/>
            </p:cNvGraphicFramePr>
            <p:nvPr/>
          </p:nvGraphicFramePr>
          <p:xfrm>
            <a:off x="7853363" y="3233738"/>
            <a:ext cx="160337" cy="168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203040" imgH="203040" progId="Equation.DSMT4">
                    <p:embed/>
                  </p:oleObj>
                </mc:Choice>
                <mc:Fallback>
                  <p:oleObj name="Equation" r:id="rId16" imgW="203040" imgH="203040" progId="Equation.DSMT4">
                    <p:embed/>
                    <p:pic>
                      <p:nvPicPr>
                        <p:cNvPr id="0" name="Picture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53363" y="3233738"/>
                          <a:ext cx="160337" cy="168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4" name="Object 12"/>
            <p:cNvGraphicFramePr>
              <a:graphicFrameLocks noChangeAspect="1"/>
            </p:cNvGraphicFramePr>
            <p:nvPr/>
          </p:nvGraphicFramePr>
          <p:xfrm>
            <a:off x="5857875" y="998538"/>
            <a:ext cx="169863" cy="2206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215640" imgH="266400" progId="Equation.DSMT4">
                    <p:embed/>
                  </p:oleObj>
                </mc:Choice>
                <mc:Fallback>
                  <p:oleObj name="Equation" r:id="rId18" imgW="215640" imgH="266400" progId="Equation.DSMT4">
                    <p:embed/>
                    <p:pic>
                      <p:nvPicPr>
                        <p:cNvPr id="0" name="Picture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57875" y="998538"/>
                          <a:ext cx="169863" cy="2206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" name="Object 13"/>
            <p:cNvGraphicFramePr>
              <a:graphicFrameLocks noChangeAspect="1"/>
            </p:cNvGraphicFramePr>
            <p:nvPr/>
          </p:nvGraphicFramePr>
          <p:xfrm>
            <a:off x="4672013" y="3040063"/>
            <a:ext cx="139700" cy="157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177480" imgH="190440" progId="Equation.DSMT4">
                    <p:embed/>
                  </p:oleObj>
                </mc:Choice>
                <mc:Fallback>
                  <p:oleObj name="Equation" r:id="rId20" imgW="177480" imgH="190440" progId="Equation.DSMT4">
                    <p:embed/>
                    <p:pic>
                      <p:nvPicPr>
                        <p:cNvPr id="0" name="Picture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72013" y="3040063"/>
                          <a:ext cx="139700" cy="1571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" name="Object 14"/>
            <p:cNvGraphicFramePr>
              <a:graphicFrameLocks noChangeAspect="1"/>
            </p:cNvGraphicFramePr>
            <p:nvPr/>
          </p:nvGraphicFramePr>
          <p:xfrm>
            <a:off x="5815013" y="2624138"/>
            <a:ext cx="160337" cy="168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203040" imgH="203040" progId="Equation.DSMT4">
                    <p:embed/>
                  </p:oleObj>
                </mc:Choice>
                <mc:Fallback>
                  <p:oleObj name="Equation" r:id="rId22" imgW="203040" imgH="203040" progId="Equation.DSMT4">
                    <p:embed/>
                    <p:pic>
                      <p:nvPicPr>
                        <p:cNvPr id="0" name="Picture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15013" y="2624138"/>
                          <a:ext cx="160337" cy="168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7" name="Object 15"/>
            <p:cNvGraphicFramePr>
              <a:graphicFrameLocks noChangeAspect="1"/>
            </p:cNvGraphicFramePr>
            <p:nvPr/>
          </p:nvGraphicFramePr>
          <p:xfrm>
            <a:off x="5534025" y="2287588"/>
            <a:ext cx="150813" cy="231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4" imgW="190440" imgH="279360" progId="Equation.DSMT4">
                    <p:embed/>
                  </p:oleObj>
                </mc:Choice>
                <mc:Fallback>
                  <p:oleObj name="Equation" r:id="rId24" imgW="190440" imgH="279360" progId="Equation.DSMT4">
                    <p:embed/>
                    <p:pic>
                      <p:nvPicPr>
                        <p:cNvPr id="0" name="Picture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34025" y="2287588"/>
                          <a:ext cx="150813" cy="231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8" name="Object 16"/>
            <p:cNvGraphicFramePr>
              <a:graphicFrameLocks noChangeAspect="1"/>
            </p:cNvGraphicFramePr>
            <p:nvPr/>
          </p:nvGraphicFramePr>
          <p:xfrm>
            <a:off x="5663747" y="2952979"/>
            <a:ext cx="642938" cy="231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6" imgW="812520" imgH="279360" progId="Equation.DSMT4">
                    <p:embed/>
                  </p:oleObj>
                </mc:Choice>
                <mc:Fallback>
                  <p:oleObj name="Equation" r:id="rId26" imgW="812520" imgH="279360" progId="Equation.DSMT4">
                    <p:embed/>
                    <p:pic>
                      <p:nvPicPr>
                        <p:cNvPr id="0" name="Picture 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63747" y="2952979"/>
                          <a:ext cx="642938" cy="231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9" name="Object 17"/>
            <p:cNvGraphicFramePr>
              <a:graphicFrameLocks noChangeAspect="1"/>
            </p:cNvGraphicFramePr>
            <p:nvPr/>
          </p:nvGraphicFramePr>
          <p:xfrm>
            <a:off x="6831013" y="1962150"/>
            <a:ext cx="443915" cy="209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8" imgW="647640" imgH="291960" progId="Equation.DSMT4">
                    <p:embed/>
                  </p:oleObj>
                </mc:Choice>
                <mc:Fallback>
                  <p:oleObj name="Equation" r:id="rId28" imgW="647640" imgH="291960" progId="Equation.DSMT4">
                    <p:embed/>
                    <p:pic>
                      <p:nvPicPr>
                        <p:cNvPr id="0" name="Picture 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31013" y="1962150"/>
                          <a:ext cx="443915" cy="2095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Right Arrow 35">
            <a:extLst>
              <a:ext uri="{FF2B5EF4-FFF2-40B4-BE49-F238E27FC236}">
                <a16:creationId xmlns:a16="http://schemas.microsoft.com/office/drawing/2014/main" id="{57C2F4C4-7DD1-577D-1105-7953BE17454E}"/>
              </a:ext>
            </a:extLst>
          </p:cNvPr>
          <p:cNvSpPr/>
          <p:nvPr/>
        </p:nvSpPr>
        <p:spPr>
          <a:xfrm>
            <a:off x="5490808" y="5787219"/>
            <a:ext cx="342900" cy="238125"/>
          </a:xfrm>
          <a:prstGeom prst="rightArrow">
            <a:avLst/>
          </a:prstGeom>
          <a:solidFill>
            <a:srgbClr val="CCFF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AF3245-1670-71DA-AAB9-BB2BFA4F9502}"/>
              </a:ext>
            </a:extLst>
          </p:cNvPr>
          <p:cNvSpPr txBox="1"/>
          <p:nvPr/>
        </p:nvSpPr>
        <p:spPr>
          <a:xfrm>
            <a:off x="3609924" y="1441474"/>
            <a:ext cx="43810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(A minus sign has been factored out of each ln term.)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2949383"/>
              </p:ext>
            </p:extLst>
          </p:nvPr>
        </p:nvGraphicFramePr>
        <p:xfrm>
          <a:off x="843627" y="930157"/>
          <a:ext cx="5429250" cy="227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063680" imgH="1625400" progId="Equation.DSMT4">
                  <p:embed/>
                </p:oleObj>
              </mc:Choice>
              <mc:Fallback>
                <p:oleObj name="Equation" r:id="rId2" imgW="4063680" imgH="16254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3627" y="930157"/>
                        <a:ext cx="5429250" cy="227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1044324"/>
              </p:ext>
            </p:extLst>
          </p:nvPr>
        </p:nvGraphicFramePr>
        <p:xfrm>
          <a:off x="4881444" y="3265228"/>
          <a:ext cx="1231900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49160" imgH="444240" progId="Equation.DSMT4">
                  <p:embed/>
                </p:oleObj>
              </mc:Choice>
              <mc:Fallback>
                <p:oleObj name="Equation" r:id="rId4" imgW="749160" imgH="4442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1444" y="3265228"/>
                        <a:ext cx="1231900" cy="765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2438400" y="1"/>
            <a:ext cx="7118350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Coaxial Line: TEM Mode (cont.)</a:t>
            </a:r>
          </a:p>
        </p:txBody>
      </p:sp>
      <p:graphicFrame>
        <p:nvGraphicFramePr>
          <p:cNvPr id="1639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6047674"/>
              </p:ext>
            </p:extLst>
          </p:nvPr>
        </p:nvGraphicFramePr>
        <p:xfrm>
          <a:off x="4735773" y="5103126"/>
          <a:ext cx="1606550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77760" imgH="431640" progId="Equation.DSMT4">
                  <p:embed/>
                </p:oleObj>
              </mc:Choice>
              <mc:Fallback>
                <p:oleObj name="Equation" r:id="rId6" imgW="977760" imgH="431640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5773" y="5103126"/>
                        <a:ext cx="1606550" cy="742950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4490113" y="4317242"/>
            <a:ext cx="2224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Hence, we have: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561503" y="5430577"/>
            <a:ext cx="3309297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rial" pitchFamily="34" charset="0"/>
                <a:cs typeface="Arial" pitchFamily="34" charset="0"/>
              </a:rPr>
              <a:t>Note: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This formula does not account for conductor loss.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81AA-5237-4A5C-8BDE-6265C5775E3F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16408" name="Object 3"/>
          <p:cNvGraphicFramePr>
            <a:graphicFrameLocks noChangeAspect="1"/>
          </p:cNvGraphicFramePr>
          <p:nvPr/>
        </p:nvGraphicFramePr>
        <p:xfrm>
          <a:off x="4535262" y="1975840"/>
          <a:ext cx="2047627" cy="5549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663560" imgH="431640" progId="Equation.DSMT4">
                  <p:embed/>
                </p:oleObj>
              </mc:Choice>
              <mc:Fallback>
                <p:oleObj name="Equation" r:id="rId8" imgW="1663560" imgH="431640" progId="Equation.DSMT4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5262" y="1975840"/>
                        <a:ext cx="2047627" cy="55498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2" name="Group 31"/>
          <p:cNvGrpSpPr/>
          <p:nvPr/>
        </p:nvGrpSpPr>
        <p:grpSpPr>
          <a:xfrm>
            <a:off x="7358609" y="861421"/>
            <a:ext cx="3573463" cy="2544763"/>
            <a:chOff x="4546600" y="936625"/>
            <a:chExt cx="3573463" cy="2544763"/>
          </a:xfrm>
        </p:grpSpPr>
        <p:sp>
          <p:nvSpPr>
            <p:cNvPr id="33" name="AutoShape 16"/>
            <p:cNvSpPr>
              <a:spLocks noChangeAspect="1" noChangeArrowheads="1" noTextEdit="1"/>
            </p:cNvSpPr>
            <p:nvPr/>
          </p:nvSpPr>
          <p:spPr bwMode="auto">
            <a:xfrm>
              <a:off x="4546600" y="936625"/>
              <a:ext cx="3573463" cy="2544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Oval 20"/>
            <p:cNvSpPr>
              <a:spLocks noChangeArrowheads="1"/>
            </p:cNvSpPr>
            <p:nvPr/>
          </p:nvSpPr>
          <p:spPr bwMode="auto">
            <a:xfrm>
              <a:off x="5392738" y="1889125"/>
              <a:ext cx="1184275" cy="1363663"/>
            </a:xfrm>
            <a:prstGeom prst="ellipse">
              <a:avLst/>
            </a:prstGeom>
            <a:solidFill>
              <a:srgbClr val="D8D8D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Oval 21"/>
            <p:cNvSpPr>
              <a:spLocks noChangeArrowheads="1"/>
            </p:cNvSpPr>
            <p:nvPr/>
          </p:nvSpPr>
          <p:spPr bwMode="auto">
            <a:xfrm>
              <a:off x="5391151" y="1889125"/>
              <a:ext cx="1185863" cy="1363663"/>
            </a:xfrm>
            <a:prstGeom prst="ellips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22"/>
            <p:cNvSpPr>
              <a:spLocks noChangeShapeType="1"/>
            </p:cNvSpPr>
            <p:nvPr/>
          </p:nvSpPr>
          <p:spPr bwMode="auto">
            <a:xfrm flipV="1">
              <a:off x="5876926" y="2109788"/>
              <a:ext cx="515938" cy="184150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23"/>
            <p:cNvSpPr>
              <a:spLocks noChangeShapeType="1"/>
            </p:cNvSpPr>
            <p:nvPr/>
          </p:nvSpPr>
          <p:spPr bwMode="auto">
            <a:xfrm flipV="1">
              <a:off x="6021388" y="2663825"/>
              <a:ext cx="542925" cy="211138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24"/>
            <p:cNvSpPr>
              <a:spLocks noChangeShapeType="1"/>
            </p:cNvSpPr>
            <p:nvPr/>
          </p:nvSpPr>
          <p:spPr bwMode="auto">
            <a:xfrm flipV="1">
              <a:off x="5899151" y="1354138"/>
              <a:ext cx="1370013" cy="542925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25"/>
            <p:cNvSpPr>
              <a:spLocks noChangeShapeType="1"/>
            </p:cNvSpPr>
            <p:nvPr/>
          </p:nvSpPr>
          <p:spPr bwMode="auto">
            <a:xfrm flipV="1">
              <a:off x="6232526" y="2605088"/>
              <a:ext cx="1349375" cy="584200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Oval 26"/>
            <p:cNvSpPr>
              <a:spLocks noChangeArrowheads="1"/>
            </p:cNvSpPr>
            <p:nvPr/>
          </p:nvSpPr>
          <p:spPr bwMode="auto">
            <a:xfrm>
              <a:off x="5738813" y="2265363"/>
              <a:ext cx="488950" cy="611188"/>
            </a:xfrm>
            <a:prstGeom prst="ellipse">
              <a:avLst/>
            </a:prstGeom>
            <a:solidFill>
              <a:srgbClr val="FF99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Oval 27"/>
            <p:cNvSpPr>
              <a:spLocks noChangeArrowheads="1"/>
            </p:cNvSpPr>
            <p:nvPr/>
          </p:nvSpPr>
          <p:spPr bwMode="auto">
            <a:xfrm>
              <a:off x="5738813" y="2265363"/>
              <a:ext cx="488950" cy="611188"/>
            </a:xfrm>
            <a:prstGeom prst="ellips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28"/>
            <p:cNvSpPr>
              <a:spLocks noChangeShapeType="1"/>
            </p:cNvSpPr>
            <p:nvPr/>
          </p:nvSpPr>
          <p:spPr bwMode="auto">
            <a:xfrm flipH="1" flipV="1">
              <a:off x="5529263" y="2112963"/>
              <a:ext cx="427038" cy="427038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30"/>
            <p:cNvSpPr>
              <a:spLocks noChangeShapeType="1"/>
            </p:cNvSpPr>
            <p:nvPr/>
          </p:nvSpPr>
          <p:spPr bwMode="auto">
            <a:xfrm>
              <a:off x="5975351" y="2559050"/>
              <a:ext cx="55563" cy="325438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32"/>
            <p:cNvSpPr>
              <a:spLocks noChangeShapeType="1"/>
            </p:cNvSpPr>
            <p:nvPr/>
          </p:nvSpPr>
          <p:spPr bwMode="auto">
            <a:xfrm flipH="1">
              <a:off x="4941888" y="2549525"/>
              <a:ext cx="1023938" cy="511175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33"/>
            <p:cNvSpPr>
              <a:spLocks noChangeShapeType="1"/>
            </p:cNvSpPr>
            <p:nvPr/>
          </p:nvSpPr>
          <p:spPr bwMode="auto">
            <a:xfrm>
              <a:off x="5965826" y="2549525"/>
              <a:ext cx="1739900" cy="67310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34"/>
            <p:cNvSpPr>
              <a:spLocks noChangeShapeType="1"/>
            </p:cNvSpPr>
            <p:nvPr/>
          </p:nvSpPr>
          <p:spPr bwMode="auto">
            <a:xfrm flipV="1">
              <a:off x="5965826" y="1314449"/>
              <a:ext cx="0" cy="1235075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aphicFrame>
          <p:nvGraphicFramePr>
            <p:cNvPr id="47" name="Object 11"/>
            <p:cNvGraphicFramePr>
              <a:graphicFrameLocks noChangeAspect="1"/>
            </p:cNvGraphicFramePr>
            <p:nvPr/>
          </p:nvGraphicFramePr>
          <p:xfrm>
            <a:off x="7853363" y="3233738"/>
            <a:ext cx="160337" cy="168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203040" imgH="203040" progId="Equation.DSMT4">
                    <p:embed/>
                  </p:oleObj>
                </mc:Choice>
                <mc:Fallback>
                  <p:oleObj name="Equation" r:id="rId10" imgW="203040" imgH="203040" progId="Equation.DSMT4">
                    <p:embed/>
                    <p:pic>
                      <p:nvPicPr>
                        <p:cNvPr id="0" name="Picture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53363" y="3233738"/>
                          <a:ext cx="160337" cy="168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" name="Object 12"/>
            <p:cNvGraphicFramePr>
              <a:graphicFrameLocks noChangeAspect="1"/>
            </p:cNvGraphicFramePr>
            <p:nvPr/>
          </p:nvGraphicFramePr>
          <p:xfrm>
            <a:off x="5857875" y="998538"/>
            <a:ext cx="169863" cy="2206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215640" imgH="266400" progId="Equation.DSMT4">
                    <p:embed/>
                  </p:oleObj>
                </mc:Choice>
                <mc:Fallback>
                  <p:oleObj name="Equation" r:id="rId12" imgW="215640" imgH="266400" progId="Equation.DSMT4">
                    <p:embed/>
                    <p:pic>
                      <p:nvPicPr>
                        <p:cNvPr id="0" name="Picture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57875" y="998538"/>
                          <a:ext cx="169863" cy="2206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9" name="Object 13"/>
            <p:cNvGraphicFramePr>
              <a:graphicFrameLocks noChangeAspect="1"/>
            </p:cNvGraphicFramePr>
            <p:nvPr/>
          </p:nvGraphicFramePr>
          <p:xfrm>
            <a:off x="4672013" y="3040063"/>
            <a:ext cx="139700" cy="157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177480" imgH="190440" progId="Equation.DSMT4">
                    <p:embed/>
                  </p:oleObj>
                </mc:Choice>
                <mc:Fallback>
                  <p:oleObj name="Equation" r:id="rId14" imgW="177480" imgH="190440" progId="Equation.DSMT4">
                    <p:embed/>
                    <p:pic>
                      <p:nvPicPr>
                        <p:cNvPr id="0" name="Picture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72013" y="3040063"/>
                          <a:ext cx="139700" cy="1571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0" name="Object 14"/>
            <p:cNvGraphicFramePr>
              <a:graphicFrameLocks noChangeAspect="1"/>
            </p:cNvGraphicFramePr>
            <p:nvPr/>
          </p:nvGraphicFramePr>
          <p:xfrm>
            <a:off x="5815013" y="2624138"/>
            <a:ext cx="160337" cy="168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203040" imgH="203040" progId="Equation.DSMT4">
                    <p:embed/>
                  </p:oleObj>
                </mc:Choice>
                <mc:Fallback>
                  <p:oleObj name="Equation" r:id="rId16" imgW="203040" imgH="203040" progId="Equation.DSMT4">
                    <p:embed/>
                    <p:pic>
                      <p:nvPicPr>
                        <p:cNvPr id="0" name="Picture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15013" y="2624138"/>
                          <a:ext cx="160337" cy="168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" name="Object 15"/>
            <p:cNvGraphicFramePr>
              <a:graphicFrameLocks noChangeAspect="1"/>
            </p:cNvGraphicFramePr>
            <p:nvPr/>
          </p:nvGraphicFramePr>
          <p:xfrm>
            <a:off x="5534025" y="2287588"/>
            <a:ext cx="150813" cy="231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190440" imgH="279360" progId="Equation.DSMT4">
                    <p:embed/>
                  </p:oleObj>
                </mc:Choice>
                <mc:Fallback>
                  <p:oleObj name="Equation" r:id="rId18" imgW="190440" imgH="279360" progId="Equation.DSMT4">
                    <p:embed/>
                    <p:pic>
                      <p:nvPicPr>
                        <p:cNvPr id="0" name="Picture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34025" y="2287588"/>
                          <a:ext cx="150813" cy="231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2" name="Object 16"/>
            <p:cNvGraphicFramePr>
              <a:graphicFrameLocks noChangeAspect="1"/>
            </p:cNvGraphicFramePr>
            <p:nvPr/>
          </p:nvGraphicFramePr>
          <p:xfrm>
            <a:off x="5641975" y="2942093"/>
            <a:ext cx="641350" cy="231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812520" imgH="279360" progId="Equation.DSMT4">
                    <p:embed/>
                  </p:oleObj>
                </mc:Choice>
                <mc:Fallback>
                  <p:oleObj name="Equation" r:id="rId20" imgW="812520" imgH="279360" progId="Equation.DSMT4">
                    <p:embed/>
                    <p:pic>
                      <p:nvPicPr>
                        <p:cNvPr id="0" name="Picture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41975" y="2942093"/>
                          <a:ext cx="641350" cy="231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3" name="Object 17"/>
            <p:cNvGraphicFramePr>
              <a:graphicFrameLocks noChangeAspect="1"/>
            </p:cNvGraphicFramePr>
            <p:nvPr/>
          </p:nvGraphicFramePr>
          <p:xfrm>
            <a:off x="6831013" y="1962150"/>
            <a:ext cx="443915" cy="209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647640" imgH="291960" progId="Equation.DSMT4">
                    <p:embed/>
                  </p:oleObj>
                </mc:Choice>
                <mc:Fallback>
                  <p:oleObj name="Equation" r:id="rId22" imgW="647640" imgH="291960" progId="Equation.DSMT4">
                    <p:embed/>
                    <p:pic>
                      <p:nvPicPr>
                        <p:cNvPr id="0" name="Picture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31013" y="1962150"/>
                          <a:ext cx="443915" cy="2095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6416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6306736"/>
              </p:ext>
            </p:extLst>
          </p:nvPr>
        </p:nvGraphicFramePr>
        <p:xfrm>
          <a:off x="8707190" y="3603033"/>
          <a:ext cx="1325562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1015920" imgH="495000" progId="Equation.DSMT4">
                  <p:embed/>
                </p:oleObj>
              </mc:Choice>
              <mc:Fallback>
                <p:oleObj name="Equation" r:id="rId24" imgW="1015920" imgH="495000" progId="Equation.DSMT4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07190" y="3603033"/>
                        <a:ext cx="1325562" cy="676275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8F1D043E-719A-81D2-5429-7ECACCD7381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4718707"/>
              </p:ext>
            </p:extLst>
          </p:nvPr>
        </p:nvGraphicFramePr>
        <p:xfrm>
          <a:off x="752996" y="3741097"/>
          <a:ext cx="2631232" cy="25505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2070000" imgH="2006280" progId="Equation.DSMT4">
                  <p:embed/>
                </p:oleObj>
              </mc:Choice>
              <mc:Fallback>
                <p:oleObj name="Equation" r:id="rId26" imgW="2070000" imgH="2006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752996" y="3741097"/>
                        <a:ext cx="2631232" cy="25505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0F62C646-3EC8-7A4D-47CE-588F57F21AF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5891909"/>
              </p:ext>
            </p:extLst>
          </p:nvPr>
        </p:nvGraphicFramePr>
        <p:xfrm>
          <a:off x="579029" y="6323013"/>
          <a:ext cx="3486150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8" imgW="2476440" imgH="241200" progId="Equation.DSMT4">
                  <p:embed/>
                </p:oleObj>
              </mc:Choice>
              <mc:Fallback>
                <p:oleObj name="Equation" r:id="rId28" imgW="247644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579029" y="6323013"/>
                        <a:ext cx="3486150" cy="339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4DBA0AED-4814-0799-C5D8-85AA966580F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3048951"/>
              </p:ext>
            </p:extLst>
          </p:nvPr>
        </p:nvGraphicFramePr>
        <p:xfrm>
          <a:off x="8585747" y="4566977"/>
          <a:ext cx="1620837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0" imgW="1180800" imgH="253800" progId="Equation.DSMT4">
                  <p:embed/>
                </p:oleObj>
              </mc:Choice>
              <mc:Fallback>
                <p:oleObj name="Equation" r:id="rId30" imgW="118080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8585747" y="4566977"/>
                        <a:ext cx="1620837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6419733"/>
              </p:ext>
            </p:extLst>
          </p:nvPr>
        </p:nvGraphicFramePr>
        <p:xfrm>
          <a:off x="1584603" y="1699309"/>
          <a:ext cx="1547266" cy="5116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23600" imgH="228600" progId="Equation.DSMT4">
                  <p:embed/>
                </p:oleObj>
              </mc:Choice>
              <mc:Fallback>
                <p:oleObj name="Equation" r:id="rId2" imgW="723600" imgH="22860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4603" y="1699309"/>
                        <a:ext cx="1547266" cy="511629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1644443"/>
              </p:ext>
            </p:extLst>
          </p:nvPr>
        </p:nvGraphicFramePr>
        <p:xfrm>
          <a:off x="1404907" y="3638591"/>
          <a:ext cx="1608138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77760" imgH="228600" progId="Equation.DSMT4">
                  <p:embed/>
                </p:oleObj>
              </mc:Choice>
              <mc:Fallback>
                <p:oleObj name="Equation" r:id="rId4" imgW="977760" imgH="228600" progId="Equation.DSMT4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4907" y="3638591"/>
                        <a:ext cx="1608138" cy="393700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1443089" y="1176795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Attenuation: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02988" y="3066113"/>
            <a:ext cx="32584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Dielectric attenuation:</a:t>
            </a:r>
          </a:p>
        </p:txBody>
      </p:sp>
      <p:sp>
        <p:nvSpPr>
          <p:cNvPr id="35" name="Slide Number Placeholder 3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81AA-5237-4A5C-8BDE-6265C5775E3F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2" name="Text Box 6"/>
          <p:cNvSpPr txBox="1">
            <a:spLocks noChangeArrowheads="1"/>
          </p:cNvSpPr>
          <p:nvPr/>
        </p:nvSpPr>
        <p:spPr bwMode="auto">
          <a:xfrm>
            <a:off x="2438400" y="1"/>
            <a:ext cx="7118350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Coaxial Line: TEM Mode (cont.)</a:t>
            </a:r>
          </a:p>
        </p:txBody>
      </p:sp>
      <p:graphicFrame>
        <p:nvGraphicFramePr>
          <p:cNvPr id="18446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7686413"/>
              </p:ext>
            </p:extLst>
          </p:nvPr>
        </p:nvGraphicFramePr>
        <p:xfrm>
          <a:off x="4729271" y="5606114"/>
          <a:ext cx="3854450" cy="40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679480" imgH="266400" progId="Equation.DSMT4">
                  <p:embed/>
                </p:oleObj>
              </mc:Choice>
              <mc:Fallback>
                <p:oleObj name="Equation" r:id="rId6" imgW="2679480" imgH="266400" progId="Equation.DSMT4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9271" y="5606114"/>
                        <a:ext cx="3854450" cy="401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7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2815357"/>
              </p:ext>
            </p:extLst>
          </p:nvPr>
        </p:nvGraphicFramePr>
        <p:xfrm>
          <a:off x="5422582" y="6082245"/>
          <a:ext cx="2525713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955520" imgH="393480" progId="Equation.DSMT4">
                  <p:embed/>
                </p:oleObj>
              </mc:Choice>
              <mc:Fallback>
                <p:oleObj name="Equation" r:id="rId8" imgW="1955520" imgH="393480" progId="Equation.DSMT4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2582" y="6082245"/>
                        <a:ext cx="2525713" cy="53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7" name="TextBox 96"/>
          <p:cNvSpPr txBox="1"/>
          <p:nvPr/>
        </p:nvSpPr>
        <p:spPr>
          <a:xfrm>
            <a:off x="6342471" y="3380096"/>
            <a:ext cx="3711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itchFamily="34" charset="0"/>
                <a:cs typeface="Arial" pitchFamily="34" charset="0"/>
              </a:rPr>
              <a:t>Geometry for dielectric attenuation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6377675" y="786501"/>
            <a:ext cx="3573463" cy="2544763"/>
            <a:chOff x="4546600" y="936625"/>
            <a:chExt cx="3573463" cy="2544763"/>
          </a:xfrm>
        </p:grpSpPr>
        <p:sp>
          <p:nvSpPr>
            <p:cNvPr id="36" name="AutoShape 16"/>
            <p:cNvSpPr>
              <a:spLocks noChangeAspect="1" noChangeArrowheads="1" noTextEdit="1"/>
            </p:cNvSpPr>
            <p:nvPr/>
          </p:nvSpPr>
          <p:spPr bwMode="auto">
            <a:xfrm>
              <a:off x="4546600" y="936625"/>
              <a:ext cx="3573463" cy="2544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Oval 20"/>
            <p:cNvSpPr>
              <a:spLocks noChangeArrowheads="1"/>
            </p:cNvSpPr>
            <p:nvPr/>
          </p:nvSpPr>
          <p:spPr bwMode="auto">
            <a:xfrm>
              <a:off x="5392738" y="1889125"/>
              <a:ext cx="1184275" cy="1363663"/>
            </a:xfrm>
            <a:prstGeom prst="ellipse">
              <a:avLst/>
            </a:prstGeom>
            <a:solidFill>
              <a:srgbClr val="D8D8D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Oval 21"/>
            <p:cNvSpPr>
              <a:spLocks noChangeArrowheads="1"/>
            </p:cNvSpPr>
            <p:nvPr/>
          </p:nvSpPr>
          <p:spPr bwMode="auto">
            <a:xfrm>
              <a:off x="5391151" y="1889125"/>
              <a:ext cx="1185863" cy="1363663"/>
            </a:xfrm>
            <a:prstGeom prst="ellips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22"/>
            <p:cNvSpPr>
              <a:spLocks noChangeShapeType="1"/>
            </p:cNvSpPr>
            <p:nvPr/>
          </p:nvSpPr>
          <p:spPr bwMode="auto">
            <a:xfrm flipV="1">
              <a:off x="5876926" y="2109788"/>
              <a:ext cx="515938" cy="184150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23"/>
            <p:cNvSpPr>
              <a:spLocks noChangeShapeType="1"/>
            </p:cNvSpPr>
            <p:nvPr/>
          </p:nvSpPr>
          <p:spPr bwMode="auto">
            <a:xfrm flipV="1">
              <a:off x="6021388" y="2663825"/>
              <a:ext cx="542925" cy="211138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24"/>
            <p:cNvSpPr>
              <a:spLocks noChangeShapeType="1"/>
            </p:cNvSpPr>
            <p:nvPr/>
          </p:nvSpPr>
          <p:spPr bwMode="auto">
            <a:xfrm flipV="1">
              <a:off x="5899151" y="1354138"/>
              <a:ext cx="1370013" cy="542925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25"/>
            <p:cNvSpPr>
              <a:spLocks noChangeShapeType="1"/>
            </p:cNvSpPr>
            <p:nvPr/>
          </p:nvSpPr>
          <p:spPr bwMode="auto">
            <a:xfrm flipV="1">
              <a:off x="6232526" y="2605088"/>
              <a:ext cx="1349375" cy="584200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Oval 26"/>
            <p:cNvSpPr>
              <a:spLocks noChangeArrowheads="1"/>
            </p:cNvSpPr>
            <p:nvPr/>
          </p:nvSpPr>
          <p:spPr bwMode="auto">
            <a:xfrm>
              <a:off x="5738813" y="2265363"/>
              <a:ext cx="488950" cy="611188"/>
            </a:xfrm>
            <a:prstGeom prst="ellipse">
              <a:avLst/>
            </a:prstGeom>
            <a:solidFill>
              <a:srgbClr val="FF99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Oval 27"/>
            <p:cNvSpPr>
              <a:spLocks noChangeArrowheads="1"/>
            </p:cNvSpPr>
            <p:nvPr/>
          </p:nvSpPr>
          <p:spPr bwMode="auto">
            <a:xfrm>
              <a:off x="5738813" y="2265363"/>
              <a:ext cx="488950" cy="611188"/>
            </a:xfrm>
            <a:prstGeom prst="ellips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28"/>
            <p:cNvSpPr>
              <a:spLocks noChangeShapeType="1"/>
            </p:cNvSpPr>
            <p:nvPr/>
          </p:nvSpPr>
          <p:spPr bwMode="auto">
            <a:xfrm flipH="1" flipV="1">
              <a:off x="5529263" y="2112963"/>
              <a:ext cx="427038" cy="427038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30"/>
            <p:cNvSpPr>
              <a:spLocks noChangeShapeType="1"/>
            </p:cNvSpPr>
            <p:nvPr/>
          </p:nvSpPr>
          <p:spPr bwMode="auto">
            <a:xfrm>
              <a:off x="5975351" y="2559050"/>
              <a:ext cx="55563" cy="325438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32"/>
            <p:cNvSpPr>
              <a:spLocks noChangeShapeType="1"/>
            </p:cNvSpPr>
            <p:nvPr/>
          </p:nvSpPr>
          <p:spPr bwMode="auto">
            <a:xfrm flipH="1">
              <a:off x="4941888" y="2549525"/>
              <a:ext cx="1023938" cy="511175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33"/>
            <p:cNvSpPr>
              <a:spLocks noChangeShapeType="1"/>
            </p:cNvSpPr>
            <p:nvPr/>
          </p:nvSpPr>
          <p:spPr bwMode="auto">
            <a:xfrm>
              <a:off x="5965826" y="2549525"/>
              <a:ext cx="1739900" cy="67310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34"/>
            <p:cNvSpPr>
              <a:spLocks noChangeShapeType="1"/>
            </p:cNvSpPr>
            <p:nvPr/>
          </p:nvSpPr>
          <p:spPr bwMode="auto">
            <a:xfrm flipV="1">
              <a:off x="5965826" y="1314449"/>
              <a:ext cx="0" cy="1235075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aphicFrame>
          <p:nvGraphicFramePr>
            <p:cNvPr id="50" name="Object 11"/>
            <p:cNvGraphicFramePr>
              <a:graphicFrameLocks noChangeAspect="1"/>
            </p:cNvGraphicFramePr>
            <p:nvPr/>
          </p:nvGraphicFramePr>
          <p:xfrm>
            <a:off x="7853363" y="3233738"/>
            <a:ext cx="160337" cy="168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203040" imgH="203040" progId="Equation.DSMT4">
                    <p:embed/>
                  </p:oleObj>
                </mc:Choice>
                <mc:Fallback>
                  <p:oleObj name="Equation" r:id="rId10" imgW="203040" imgH="203040" progId="Equation.DSMT4">
                    <p:embed/>
                    <p:pic>
                      <p:nvPicPr>
                        <p:cNvPr id="0" name="Picture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53363" y="3233738"/>
                          <a:ext cx="160337" cy="168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" name="Object 12"/>
            <p:cNvGraphicFramePr>
              <a:graphicFrameLocks noChangeAspect="1"/>
            </p:cNvGraphicFramePr>
            <p:nvPr/>
          </p:nvGraphicFramePr>
          <p:xfrm>
            <a:off x="5857875" y="998538"/>
            <a:ext cx="169863" cy="2206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215640" imgH="266400" progId="Equation.DSMT4">
                    <p:embed/>
                  </p:oleObj>
                </mc:Choice>
                <mc:Fallback>
                  <p:oleObj name="Equation" r:id="rId12" imgW="215640" imgH="266400" progId="Equation.DSMT4">
                    <p:embed/>
                    <p:pic>
                      <p:nvPicPr>
                        <p:cNvPr id="0" name="Picture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57875" y="998538"/>
                          <a:ext cx="169863" cy="2206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3" name="Object 13"/>
            <p:cNvGraphicFramePr>
              <a:graphicFrameLocks noChangeAspect="1"/>
            </p:cNvGraphicFramePr>
            <p:nvPr/>
          </p:nvGraphicFramePr>
          <p:xfrm>
            <a:off x="4672013" y="3040063"/>
            <a:ext cx="139700" cy="157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177480" imgH="190440" progId="Equation.DSMT4">
                    <p:embed/>
                  </p:oleObj>
                </mc:Choice>
                <mc:Fallback>
                  <p:oleObj name="Equation" r:id="rId14" imgW="177480" imgH="190440" progId="Equation.DSMT4">
                    <p:embed/>
                    <p:pic>
                      <p:nvPicPr>
                        <p:cNvPr id="0" name="Picture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72013" y="3040063"/>
                          <a:ext cx="139700" cy="1571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4" name="Object 14"/>
            <p:cNvGraphicFramePr>
              <a:graphicFrameLocks noChangeAspect="1"/>
            </p:cNvGraphicFramePr>
            <p:nvPr/>
          </p:nvGraphicFramePr>
          <p:xfrm>
            <a:off x="5815013" y="2624138"/>
            <a:ext cx="160337" cy="168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203040" imgH="203040" progId="Equation.DSMT4">
                    <p:embed/>
                  </p:oleObj>
                </mc:Choice>
                <mc:Fallback>
                  <p:oleObj name="Equation" r:id="rId16" imgW="203040" imgH="203040" progId="Equation.DSMT4">
                    <p:embed/>
                    <p:pic>
                      <p:nvPicPr>
                        <p:cNvPr id="0" name="Picture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15013" y="2624138"/>
                          <a:ext cx="160337" cy="168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" name="Object 15"/>
            <p:cNvGraphicFramePr>
              <a:graphicFrameLocks noChangeAspect="1"/>
            </p:cNvGraphicFramePr>
            <p:nvPr/>
          </p:nvGraphicFramePr>
          <p:xfrm>
            <a:off x="5534025" y="2287588"/>
            <a:ext cx="150813" cy="231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190440" imgH="279360" progId="Equation.DSMT4">
                    <p:embed/>
                  </p:oleObj>
                </mc:Choice>
                <mc:Fallback>
                  <p:oleObj name="Equation" r:id="rId18" imgW="190440" imgH="279360" progId="Equation.DSMT4">
                    <p:embed/>
                    <p:pic>
                      <p:nvPicPr>
                        <p:cNvPr id="0" name="Picture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34025" y="2287588"/>
                          <a:ext cx="150813" cy="231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" name="Object 16"/>
            <p:cNvGraphicFramePr>
              <a:graphicFrameLocks noChangeAspect="1"/>
            </p:cNvGraphicFramePr>
            <p:nvPr/>
          </p:nvGraphicFramePr>
          <p:xfrm>
            <a:off x="5641975" y="2931207"/>
            <a:ext cx="641350" cy="231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812520" imgH="279360" progId="Equation.DSMT4">
                    <p:embed/>
                  </p:oleObj>
                </mc:Choice>
                <mc:Fallback>
                  <p:oleObj name="Equation" r:id="rId20" imgW="812520" imgH="279360" progId="Equation.DSMT4">
                    <p:embed/>
                    <p:pic>
                      <p:nvPicPr>
                        <p:cNvPr id="0" name="Picture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41975" y="2931207"/>
                          <a:ext cx="641350" cy="231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7" name="Object 17"/>
            <p:cNvGraphicFramePr>
              <a:graphicFrameLocks noChangeAspect="1"/>
            </p:cNvGraphicFramePr>
            <p:nvPr/>
          </p:nvGraphicFramePr>
          <p:xfrm>
            <a:off x="6831013" y="1962150"/>
            <a:ext cx="443915" cy="209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647640" imgH="291960" progId="Equation.DSMT4">
                    <p:embed/>
                  </p:oleObj>
                </mc:Choice>
                <mc:Fallback>
                  <p:oleObj name="Equation" r:id="rId22" imgW="647640" imgH="291960" progId="Equation.DSMT4">
                    <p:embed/>
                    <p:pic>
                      <p:nvPicPr>
                        <p:cNvPr id="0" name="Picture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31013" y="1962150"/>
                          <a:ext cx="443915" cy="2095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8469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509972"/>
              </p:ext>
            </p:extLst>
          </p:nvPr>
        </p:nvGraphicFramePr>
        <p:xfrm>
          <a:off x="1421459" y="4155992"/>
          <a:ext cx="1821996" cy="7246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1117440" imgH="444240" progId="Equation.DSMT4">
                  <p:embed/>
                </p:oleObj>
              </mc:Choice>
              <mc:Fallback>
                <p:oleObj name="Equation" r:id="rId24" imgW="1117440" imgH="444240" progId="Equation.DSMT4">
                  <p:embed/>
                  <p:pic>
                    <p:nvPicPr>
                      <p:cNvPr id="0" name="Picture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1459" y="4155992"/>
                        <a:ext cx="1821996" cy="724657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465AEC03-E791-D24B-FB2D-0CA79CB240E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2511622"/>
              </p:ext>
            </p:extLst>
          </p:nvPr>
        </p:nvGraphicFramePr>
        <p:xfrm>
          <a:off x="6653994" y="3994435"/>
          <a:ext cx="2609850" cy="88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2610591" imgH="887230" progId="Equation.DSMT4">
                  <p:embed/>
                </p:oleObj>
              </mc:Choice>
              <mc:Fallback>
                <p:oleObj name="Equation" r:id="rId26" imgW="2610591" imgH="88723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6653994" y="3994435"/>
                        <a:ext cx="2609850" cy="887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0742860"/>
              </p:ext>
            </p:extLst>
          </p:nvPr>
        </p:nvGraphicFramePr>
        <p:xfrm>
          <a:off x="2069422" y="1582815"/>
          <a:ext cx="1481422" cy="4898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23600" imgH="228600" progId="Equation.DSMT4">
                  <p:embed/>
                </p:oleObj>
              </mc:Choice>
              <mc:Fallback>
                <p:oleObj name="Equation" r:id="rId2" imgW="723600" imgH="2286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9422" y="1582815"/>
                        <a:ext cx="1481422" cy="489857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7069323"/>
              </p:ext>
            </p:extLst>
          </p:nvPr>
        </p:nvGraphicFramePr>
        <p:xfrm>
          <a:off x="2193250" y="3505505"/>
          <a:ext cx="1088803" cy="7157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95280" imgH="812520" progId="Equation.DSMT4">
                  <p:embed/>
                </p:oleObj>
              </mc:Choice>
              <mc:Fallback>
                <p:oleObj name="Equation" r:id="rId4" imgW="1295280" imgH="81252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3250" y="3505505"/>
                        <a:ext cx="1088803" cy="71579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1867353" y="1015349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Attenuation: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250121" y="2905823"/>
            <a:ext cx="33886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Conductor attenuation:</a:t>
            </a:r>
          </a:p>
        </p:txBody>
      </p:sp>
      <p:graphicFrame>
        <p:nvGraphicFramePr>
          <p:cNvPr id="1844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2447625"/>
              </p:ext>
            </p:extLst>
          </p:nvPr>
        </p:nvGraphicFramePr>
        <p:xfrm>
          <a:off x="2058535" y="4441675"/>
          <a:ext cx="1446909" cy="7116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38080" imgH="393480" progId="Equation.DSMT4">
                  <p:embed/>
                </p:oleObj>
              </mc:Choice>
              <mc:Fallback>
                <p:oleObj name="Equation" r:id="rId6" imgW="838080" imgH="39348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8535" y="4441675"/>
                        <a:ext cx="1446909" cy="7116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Slide Number Placeholder 3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81AA-5237-4A5C-8BDE-6265C5775E3F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1338716" y="5380568"/>
            <a:ext cx="29622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(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We assume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1600" baseline="-25000" dirty="0"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is real here.)</a:t>
            </a:r>
          </a:p>
        </p:txBody>
      </p:sp>
      <p:sp>
        <p:nvSpPr>
          <p:cNvPr id="52" name="Text Box 6"/>
          <p:cNvSpPr txBox="1">
            <a:spLocks noChangeArrowheads="1"/>
          </p:cNvSpPr>
          <p:nvPr/>
        </p:nvSpPr>
        <p:spPr bwMode="auto">
          <a:xfrm>
            <a:off x="2438400" y="1"/>
            <a:ext cx="7118350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Coaxial Line: TEM Mode (cont.)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18874" y="3973283"/>
            <a:ext cx="3813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itchFamily="34" charset="0"/>
                <a:cs typeface="Arial" pitchFamily="34" charset="0"/>
              </a:rPr>
              <a:t>Geometry for conductor attenuation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6613526" y="917576"/>
            <a:ext cx="3573463" cy="2802576"/>
            <a:chOff x="5089525" y="917575"/>
            <a:chExt cx="3573463" cy="2802576"/>
          </a:xfrm>
        </p:grpSpPr>
        <p:sp>
          <p:nvSpPr>
            <p:cNvPr id="54" name="AutoShape 16"/>
            <p:cNvSpPr>
              <a:spLocks noChangeAspect="1" noChangeArrowheads="1" noTextEdit="1"/>
            </p:cNvSpPr>
            <p:nvPr/>
          </p:nvSpPr>
          <p:spPr bwMode="auto">
            <a:xfrm>
              <a:off x="5089525" y="917575"/>
              <a:ext cx="3573463" cy="2544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Oval 20"/>
            <p:cNvSpPr>
              <a:spLocks noChangeArrowheads="1"/>
            </p:cNvSpPr>
            <p:nvPr/>
          </p:nvSpPr>
          <p:spPr bwMode="auto">
            <a:xfrm>
              <a:off x="5935663" y="1870075"/>
              <a:ext cx="1184275" cy="1363663"/>
            </a:xfrm>
            <a:prstGeom prst="ellipse">
              <a:avLst/>
            </a:prstGeom>
            <a:solidFill>
              <a:srgbClr val="D8D8D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Oval 21"/>
            <p:cNvSpPr>
              <a:spLocks noChangeArrowheads="1"/>
            </p:cNvSpPr>
            <p:nvPr/>
          </p:nvSpPr>
          <p:spPr bwMode="auto">
            <a:xfrm>
              <a:off x="5934076" y="1870075"/>
              <a:ext cx="1185863" cy="1363663"/>
            </a:xfrm>
            <a:prstGeom prst="ellips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22"/>
            <p:cNvSpPr>
              <a:spLocks noChangeShapeType="1"/>
            </p:cNvSpPr>
            <p:nvPr/>
          </p:nvSpPr>
          <p:spPr bwMode="auto">
            <a:xfrm flipV="1">
              <a:off x="6419851" y="2090738"/>
              <a:ext cx="515938" cy="184150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23"/>
            <p:cNvSpPr>
              <a:spLocks noChangeShapeType="1"/>
            </p:cNvSpPr>
            <p:nvPr/>
          </p:nvSpPr>
          <p:spPr bwMode="auto">
            <a:xfrm flipV="1">
              <a:off x="6564313" y="2644775"/>
              <a:ext cx="542925" cy="211138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24"/>
            <p:cNvSpPr>
              <a:spLocks noChangeShapeType="1"/>
            </p:cNvSpPr>
            <p:nvPr/>
          </p:nvSpPr>
          <p:spPr bwMode="auto">
            <a:xfrm flipV="1">
              <a:off x="6442076" y="1335088"/>
              <a:ext cx="1370013" cy="542925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25"/>
            <p:cNvSpPr>
              <a:spLocks noChangeShapeType="1"/>
            </p:cNvSpPr>
            <p:nvPr/>
          </p:nvSpPr>
          <p:spPr bwMode="auto">
            <a:xfrm flipV="1">
              <a:off x="6775451" y="2586038"/>
              <a:ext cx="1349375" cy="584200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26"/>
            <p:cNvSpPr>
              <a:spLocks noChangeArrowheads="1"/>
            </p:cNvSpPr>
            <p:nvPr/>
          </p:nvSpPr>
          <p:spPr bwMode="auto">
            <a:xfrm>
              <a:off x="6281738" y="2246313"/>
              <a:ext cx="488950" cy="611188"/>
            </a:xfrm>
            <a:prstGeom prst="ellipse">
              <a:avLst/>
            </a:prstGeom>
            <a:solidFill>
              <a:srgbClr val="FF99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27"/>
            <p:cNvSpPr>
              <a:spLocks noChangeArrowheads="1"/>
            </p:cNvSpPr>
            <p:nvPr/>
          </p:nvSpPr>
          <p:spPr bwMode="auto">
            <a:xfrm>
              <a:off x="6281738" y="2246313"/>
              <a:ext cx="488950" cy="611188"/>
            </a:xfrm>
            <a:prstGeom prst="ellips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28"/>
            <p:cNvSpPr>
              <a:spLocks noChangeShapeType="1"/>
            </p:cNvSpPr>
            <p:nvPr/>
          </p:nvSpPr>
          <p:spPr bwMode="auto">
            <a:xfrm flipH="1" flipV="1">
              <a:off x="6072188" y="2093913"/>
              <a:ext cx="427038" cy="427038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30"/>
            <p:cNvSpPr>
              <a:spLocks noChangeShapeType="1"/>
            </p:cNvSpPr>
            <p:nvPr/>
          </p:nvSpPr>
          <p:spPr bwMode="auto">
            <a:xfrm>
              <a:off x="6518276" y="2540000"/>
              <a:ext cx="55563" cy="325438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32"/>
            <p:cNvSpPr>
              <a:spLocks noChangeShapeType="1"/>
            </p:cNvSpPr>
            <p:nvPr/>
          </p:nvSpPr>
          <p:spPr bwMode="auto">
            <a:xfrm flipH="1">
              <a:off x="5484813" y="2530475"/>
              <a:ext cx="1023938" cy="511175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33"/>
            <p:cNvSpPr>
              <a:spLocks noChangeShapeType="1"/>
            </p:cNvSpPr>
            <p:nvPr/>
          </p:nvSpPr>
          <p:spPr bwMode="auto">
            <a:xfrm>
              <a:off x="6508751" y="2530475"/>
              <a:ext cx="1739900" cy="67310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34"/>
            <p:cNvSpPr>
              <a:spLocks noChangeShapeType="1"/>
            </p:cNvSpPr>
            <p:nvPr/>
          </p:nvSpPr>
          <p:spPr bwMode="auto">
            <a:xfrm flipV="1">
              <a:off x="6508751" y="1295399"/>
              <a:ext cx="0" cy="1235075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aphicFrame>
          <p:nvGraphicFramePr>
            <p:cNvPr id="68" name="Object 11"/>
            <p:cNvGraphicFramePr>
              <a:graphicFrameLocks noChangeAspect="1"/>
            </p:cNvGraphicFramePr>
            <p:nvPr/>
          </p:nvGraphicFramePr>
          <p:xfrm>
            <a:off x="8396288" y="3214688"/>
            <a:ext cx="160337" cy="168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203040" imgH="203040" progId="Equation.DSMT4">
                    <p:embed/>
                  </p:oleObj>
                </mc:Choice>
                <mc:Fallback>
                  <p:oleObj name="Equation" r:id="rId8" imgW="203040" imgH="203040" progId="Equation.DSMT4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396288" y="3214688"/>
                          <a:ext cx="160337" cy="168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9" name="Object 12"/>
            <p:cNvGraphicFramePr>
              <a:graphicFrameLocks noChangeAspect="1"/>
            </p:cNvGraphicFramePr>
            <p:nvPr/>
          </p:nvGraphicFramePr>
          <p:xfrm>
            <a:off x="6400800" y="979488"/>
            <a:ext cx="169863" cy="2206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215640" imgH="266400" progId="Equation.DSMT4">
                    <p:embed/>
                  </p:oleObj>
                </mc:Choice>
                <mc:Fallback>
                  <p:oleObj name="Equation" r:id="rId10" imgW="215640" imgH="266400" progId="Equation.DSMT4">
                    <p:embed/>
                    <p:pic>
                      <p:nvPicPr>
                        <p:cNvPr id="0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00800" y="979488"/>
                          <a:ext cx="169863" cy="2206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" name="Object 13"/>
            <p:cNvGraphicFramePr>
              <a:graphicFrameLocks noChangeAspect="1"/>
            </p:cNvGraphicFramePr>
            <p:nvPr/>
          </p:nvGraphicFramePr>
          <p:xfrm>
            <a:off x="5214938" y="3021013"/>
            <a:ext cx="139700" cy="157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177480" imgH="190440" progId="Equation.DSMT4">
                    <p:embed/>
                  </p:oleObj>
                </mc:Choice>
                <mc:Fallback>
                  <p:oleObj name="Equation" r:id="rId12" imgW="177480" imgH="190440" progId="Equation.DSMT4">
                    <p:embed/>
                    <p:pic>
                      <p:nvPicPr>
                        <p:cNvPr id="0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14938" y="3021013"/>
                          <a:ext cx="139700" cy="1571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" name="Object 14"/>
            <p:cNvGraphicFramePr>
              <a:graphicFrameLocks noChangeAspect="1"/>
            </p:cNvGraphicFramePr>
            <p:nvPr/>
          </p:nvGraphicFramePr>
          <p:xfrm>
            <a:off x="6357938" y="2605088"/>
            <a:ext cx="160337" cy="168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203040" imgH="203040" progId="Equation.DSMT4">
                    <p:embed/>
                  </p:oleObj>
                </mc:Choice>
                <mc:Fallback>
                  <p:oleObj name="Equation" r:id="rId14" imgW="203040" imgH="203040" progId="Equation.DSMT4">
                    <p:embed/>
                    <p:pic>
                      <p:nvPicPr>
                        <p:cNvPr id="0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57938" y="2605088"/>
                          <a:ext cx="160337" cy="168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2" name="Object 15"/>
            <p:cNvGraphicFramePr>
              <a:graphicFrameLocks noChangeAspect="1"/>
            </p:cNvGraphicFramePr>
            <p:nvPr/>
          </p:nvGraphicFramePr>
          <p:xfrm>
            <a:off x="6076950" y="2268538"/>
            <a:ext cx="150813" cy="231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190440" imgH="279360" progId="Equation.DSMT4">
                    <p:embed/>
                  </p:oleObj>
                </mc:Choice>
                <mc:Fallback>
                  <p:oleObj name="Equation" r:id="rId16" imgW="190440" imgH="279360" progId="Equation.DSMT4">
                    <p:embed/>
                    <p:pic>
                      <p:nvPicPr>
                        <p:cNvPr id="0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76950" y="2268538"/>
                          <a:ext cx="150813" cy="231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3" name="Object 1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06334398"/>
                </p:ext>
              </p:extLst>
            </p:nvPr>
          </p:nvGraphicFramePr>
          <p:xfrm>
            <a:off x="5681637" y="3397363"/>
            <a:ext cx="1679054" cy="3227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2082600" imgH="380880" progId="Equation.DSMT4">
                    <p:embed/>
                  </p:oleObj>
                </mc:Choice>
                <mc:Fallback>
                  <p:oleObj name="Equation" r:id="rId18" imgW="2082600" imgH="380880" progId="Equation.DSMT4">
                    <p:embed/>
                    <p:pic>
                      <p:nvPicPr>
                        <p:cNvPr id="0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81637" y="3397363"/>
                          <a:ext cx="1679054" cy="3227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0431" name="Object 21"/>
            <p:cNvGraphicFramePr>
              <a:graphicFrameLocks noChangeAspect="1"/>
            </p:cNvGraphicFramePr>
            <p:nvPr/>
          </p:nvGraphicFramePr>
          <p:xfrm>
            <a:off x="7459889" y="1905907"/>
            <a:ext cx="363538" cy="3698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393480" imgH="380880" progId="Equation.DSMT4">
                    <p:embed/>
                  </p:oleObj>
                </mc:Choice>
                <mc:Fallback>
                  <p:oleObj name="Equation" r:id="rId20" imgW="393480" imgH="380880" progId="Equation.DSMT4">
                    <p:embed/>
                    <p:pic>
                      <p:nvPicPr>
                        <p:cNvPr id="0" name="Picture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59889" y="1905907"/>
                          <a:ext cx="363538" cy="3698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0432" name="Object 21"/>
            <p:cNvGraphicFramePr>
              <a:graphicFrameLocks noChangeAspect="1"/>
            </p:cNvGraphicFramePr>
            <p:nvPr/>
          </p:nvGraphicFramePr>
          <p:xfrm>
            <a:off x="6795634" y="2264227"/>
            <a:ext cx="279507" cy="2843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393480" imgH="380880" progId="Equation.DSMT4">
                    <p:embed/>
                  </p:oleObj>
                </mc:Choice>
                <mc:Fallback>
                  <p:oleObj name="Equation" r:id="rId22" imgW="393480" imgH="380880" progId="Equation.DSMT4">
                    <p:embed/>
                    <p:pic>
                      <p:nvPicPr>
                        <p:cNvPr id="0" name="Picture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95634" y="2264227"/>
                          <a:ext cx="279507" cy="28438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7" name="TextBox 36"/>
          <p:cNvSpPr txBox="1"/>
          <p:nvPr/>
        </p:nvSpPr>
        <p:spPr>
          <a:xfrm>
            <a:off x="6553200" y="4392385"/>
            <a:ext cx="3352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(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We ignore dielectric loss here.)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9022863"/>
              </p:ext>
            </p:extLst>
          </p:nvPr>
        </p:nvGraphicFramePr>
        <p:xfrm>
          <a:off x="1054894" y="1669340"/>
          <a:ext cx="4887913" cy="443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365280" imgH="2920680" progId="Equation.DSMT4">
                  <p:embed/>
                </p:oleObj>
              </mc:Choice>
              <mc:Fallback>
                <p:oleObj name="Equation" r:id="rId2" imgW="3365280" imgH="29206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4894" y="1669340"/>
                        <a:ext cx="4887913" cy="4430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588458" y="957781"/>
            <a:ext cx="3505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Conductor attenuation:</a:t>
            </a:r>
          </a:p>
        </p:txBody>
      </p:sp>
      <p:graphicFrame>
        <p:nvGraphicFramePr>
          <p:cNvPr id="1946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5870155"/>
              </p:ext>
            </p:extLst>
          </p:nvPr>
        </p:nvGraphicFramePr>
        <p:xfrm>
          <a:off x="7573963" y="4440238"/>
          <a:ext cx="1612900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019240" imgH="825480" progId="Equation.DSMT4">
                  <p:embed/>
                </p:oleObj>
              </mc:Choice>
              <mc:Fallback>
                <p:oleObj name="Equation" r:id="rId4" imgW="2019240" imgH="82548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73963" y="4440238"/>
                        <a:ext cx="1612900" cy="688975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81AA-5237-4A5C-8BDE-6265C5775E3F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7" name="Text Box 6"/>
          <p:cNvSpPr txBox="1">
            <a:spLocks noChangeArrowheads="1"/>
          </p:cNvSpPr>
          <p:nvPr/>
        </p:nvSpPr>
        <p:spPr bwMode="auto">
          <a:xfrm>
            <a:off x="2438400" y="1"/>
            <a:ext cx="7118350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Coaxial Line: TEM Mode (cont.)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613526" y="5351555"/>
            <a:ext cx="39132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Arial" pitchFamily="34" charset="0"/>
                <a:cs typeface="Arial" pitchFamily="34" charset="0"/>
              </a:rPr>
              <a:t>(Here </a:t>
            </a:r>
            <a:r>
              <a:rPr lang="en-US" sz="1400" i="1" dirty="0">
                <a:latin typeface="Arial" pitchFamily="34" charset="0"/>
                <a:cs typeface="Arial" pitchFamily="34" charset="0"/>
                <a:sym typeface="Symbol"/>
              </a:rPr>
              <a:t></a:t>
            </a:r>
            <a:r>
              <a:rPr lang="en-US" sz="1400" dirty="0">
                <a:latin typeface="Arial" pitchFamily="34" charset="0"/>
                <a:cs typeface="Arial" pitchFamily="34" charset="0"/>
                <a:sym typeface="Symbol"/>
              </a:rPr>
              <a:t> denotes the conductivity of the metal.)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523682" y="3733791"/>
            <a:ext cx="3813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itchFamily="34" charset="0"/>
                <a:cs typeface="Arial" pitchFamily="34" charset="0"/>
              </a:rPr>
              <a:t>Geometry for conductor attenuation</a:t>
            </a:r>
          </a:p>
        </p:txBody>
      </p:sp>
      <p:grpSp>
        <p:nvGrpSpPr>
          <p:cNvPr id="72" name="Group 71"/>
          <p:cNvGrpSpPr/>
          <p:nvPr/>
        </p:nvGrpSpPr>
        <p:grpSpPr>
          <a:xfrm>
            <a:off x="6613526" y="786944"/>
            <a:ext cx="3573463" cy="2816225"/>
            <a:chOff x="5089525" y="917575"/>
            <a:chExt cx="3573463" cy="2816225"/>
          </a:xfrm>
        </p:grpSpPr>
        <p:sp>
          <p:nvSpPr>
            <p:cNvPr id="73" name="AutoShape 16"/>
            <p:cNvSpPr>
              <a:spLocks noChangeAspect="1" noChangeArrowheads="1" noTextEdit="1"/>
            </p:cNvSpPr>
            <p:nvPr/>
          </p:nvSpPr>
          <p:spPr bwMode="auto">
            <a:xfrm>
              <a:off x="5089525" y="917575"/>
              <a:ext cx="3573463" cy="2544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20"/>
            <p:cNvSpPr>
              <a:spLocks noChangeArrowheads="1"/>
            </p:cNvSpPr>
            <p:nvPr/>
          </p:nvSpPr>
          <p:spPr bwMode="auto">
            <a:xfrm>
              <a:off x="5935663" y="1870075"/>
              <a:ext cx="1184275" cy="1363663"/>
            </a:xfrm>
            <a:prstGeom prst="ellipse">
              <a:avLst/>
            </a:prstGeom>
            <a:solidFill>
              <a:srgbClr val="D8D8D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21"/>
            <p:cNvSpPr>
              <a:spLocks noChangeArrowheads="1"/>
            </p:cNvSpPr>
            <p:nvPr/>
          </p:nvSpPr>
          <p:spPr bwMode="auto">
            <a:xfrm>
              <a:off x="5934076" y="1870075"/>
              <a:ext cx="1185863" cy="1363663"/>
            </a:xfrm>
            <a:prstGeom prst="ellips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Line 22"/>
            <p:cNvSpPr>
              <a:spLocks noChangeShapeType="1"/>
            </p:cNvSpPr>
            <p:nvPr/>
          </p:nvSpPr>
          <p:spPr bwMode="auto">
            <a:xfrm flipV="1">
              <a:off x="6419851" y="2090738"/>
              <a:ext cx="515938" cy="184150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Line 23"/>
            <p:cNvSpPr>
              <a:spLocks noChangeShapeType="1"/>
            </p:cNvSpPr>
            <p:nvPr/>
          </p:nvSpPr>
          <p:spPr bwMode="auto">
            <a:xfrm flipV="1">
              <a:off x="6564313" y="2644775"/>
              <a:ext cx="542925" cy="211138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Line 24"/>
            <p:cNvSpPr>
              <a:spLocks noChangeShapeType="1"/>
            </p:cNvSpPr>
            <p:nvPr/>
          </p:nvSpPr>
          <p:spPr bwMode="auto">
            <a:xfrm flipV="1">
              <a:off x="6442076" y="1335088"/>
              <a:ext cx="1370013" cy="542925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Line 25"/>
            <p:cNvSpPr>
              <a:spLocks noChangeShapeType="1"/>
            </p:cNvSpPr>
            <p:nvPr/>
          </p:nvSpPr>
          <p:spPr bwMode="auto">
            <a:xfrm flipV="1">
              <a:off x="6775451" y="2586038"/>
              <a:ext cx="1349375" cy="584200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26"/>
            <p:cNvSpPr>
              <a:spLocks noChangeArrowheads="1"/>
            </p:cNvSpPr>
            <p:nvPr/>
          </p:nvSpPr>
          <p:spPr bwMode="auto">
            <a:xfrm>
              <a:off x="6281738" y="2246313"/>
              <a:ext cx="488950" cy="611188"/>
            </a:xfrm>
            <a:prstGeom prst="ellipse">
              <a:avLst/>
            </a:prstGeom>
            <a:solidFill>
              <a:srgbClr val="FF99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27"/>
            <p:cNvSpPr>
              <a:spLocks noChangeArrowheads="1"/>
            </p:cNvSpPr>
            <p:nvPr/>
          </p:nvSpPr>
          <p:spPr bwMode="auto">
            <a:xfrm>
              <a:off x="6281738" y="2246313"/>
              <a:ext cx="488950" cy="611188"/>
            </a:xfrm>
            <a:prstGeom prst="ellips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Line 28"/>
            <p:cNvSpPr>
              <a:spLocks noChangeShapeType="1"/>
            </p:cNvSpPr>
            <p:nvPr/>
          </p:nvSpPr>
          <p:spPr bwMode="auto">
            <a:xfrm flipH="1" flipV="1">
              <a:off x="6072188" y="2093913"/>
              <a:ext cx="427038" cy="427038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Line 30"/>
            <p:cNvSpPr>
              <a:spLocks noChangeShapeType="1"/>
            </p:cNvSpPr>
            <p:nvPr/>
          </p:nvSpPr>
          <p:spPr bwMode="auto">
            <a:xfrm>
              <a:off x="6518276" y="2540000"/>
              <a:ext cx="55563" cy="325438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Line 32"/>
            <p:cNvSpPr>
              <a:spLocks noChangeShapeType="1"/>
            </p:cNvSpPr>
            <p:nvPr/>
          </p:nvSpPr>
          <p:spPr bwMode="auto">
            <a:xfrm flipH="1">
              <a:off x="5484813" y="2530475"/>
              <a:ext cx="1023938" cy="511175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Line 33"/>
            <p:cNvSpPr>
              <a:spLocks noChangeShapeType="1"/>
            </p:cNvSpPr>
            <p:nvPr/>
          </p:nvSpPr>
          <p:spPr bwMode="auto">
            <a:xfrm>
              <a:off x="6508751" y="2530475"/>
              <a:ext cx="1739900" cy="67310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Line 34"/>
            <p:cNvSpPr>
              <a:spLocks noChangeShapeType="1"/>
            </p:cNvSpPr>
            <p:nvPr/>
          </p:nvSpPr>
          <p:spPr bwMode="auto">
            <a:xfrm flipV="1">
              <a:off x="6508751" y="1295399"/>
              <a:ext cx="0" cy="1235075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aphicFrame>
          <p:nvGraphicFramePr>
            <p:cNvPr id="87" name="Object 11"/>
            <p:cNvGraphicFramePr>
              <a:graphicFrameLocks noChangeAspect="1"/>
            </p:cNvGraphicFramePr>
            <p:nvPr/>
          </p:nvGraphicFramePr>
          <p:xfrm>
            <a:off x="8396288" y="3214688"/>
            <a:ext cx="160337" cy="168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203040" imgH="203040" progId="Equation.DSMT4">
                    <p:embed/>
                  </p:oleObj>
                </mc:Choice>
                <mc:Fallback>
                  <p:oleObj name="Equation" r:id="rId6" imgW="203040" imgH="203040" progId="Equation.DSMT4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396288" y="3214688"/>
                          <a:ext cx="160337" cy="168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8" name="Object 12"/>
            <p:cNvGraphicFramePr>
              <a:graphicFrameLocks noChangeAspect="1"/>
            </p:cNvGraphicFramePr>
            <p:nvPr/>
          </p:nvGraphicFramePr>
          <p:xfrm>
            <a:off x="6400800" y="979488"/>
            <a:ext cx="169863" cy="2206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215640" imgH="266400" progId="Equation.DSMT4">
                    <p:embed/>
                  </p:oleObj>
                </mc:Choice>
                <mc:Fallback>
                  <p:oleObj name="Equation" r:id="rId8" imgW="215640" imgH="266400" progId="Equation.DSMT4">
                    <p:embed/>
                    <p:pic>
                      <p:nvPicPr>
                        <p:cNvPr id="0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00800" y="979488"/>
                          <a:ext cx="169863" cy="2206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9" name="Object 13"/>
            <p:cNvGraphicFramePr>
              <a:graphicFrameLocks noChangeAspect="1"/>
            </p:cNvGraphicFramePr>
            <p:nvPr/>
          </p:nvGraphicFramePr>
          <p:xfrm>
            <a:off x="5214938" y="3021013"/>
            <a:ext cx="139700" cy="157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177480" imgH="190440" progId="Equation.DSMT4">
                    <p:embed/>
                  </p:oleObj>
                </mc:Choice>
                <mc:Fallback>
                  <p:oleObj name="Equation" r:id="rId10" imgW="177480" imgH="190440" progId="Equation.DSMT4">
                    <p:embed/>
                    <p:pic>
                      <p:nvPicPr>
                        <p:cNvPr id="0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14938" y="3021013"/>
                          <a:ext cx="139700" cy="1571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0" name="Object 14"/>
            <p:cNvGraphicFramePr>
              <a:graphicFrameLocks noChangeAspect="1"/>
            </p:cNvGraphicFramePr>
            <p:nvPr/>
          </p:nvGraphicFramePr>
          <p:xfrm>
            <a:off x="6148388" y="2719388"/>
            <a:ext cx="160337" cy="168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203040" imgH="203040" progId="Equation.DSMT4">
                    <p:embed/>
                  </p:oleObj>
                </mc:Choice>
                <mc:Fallback>
                  <p:oleObj name="Equation" r:id="rId12" imgW="203040" imgH="203040" progId="Equation.DSMT4">
                    <p:embed/>
                    <p:pic>
                      <p:nvPicPr>
                        <p:cNvPr id="0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48388" y="2719388"/>
                          <a:ext cx="160337" cy="168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1" name="Object 15"/>
            <p:cNvGraphicFramePr>
              <a:graphicFrameLocks noChangeAspect="1"/>
            </p:cNvGraphicFramePr>
            <p:nvPr/>
          </p:nvGraphicFramePr>
          <p:xfrm>
            <a:off x="6076950" y="2268538"/>
            <a:ext cx="150813" cy="231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190440" imgH="279360" progId="Equation.DSMT4">
                    <p:embed/>
                  </p:oleObj>
                </mc:Choice>
                <mc:Fallback>
                  <p:oleObj name="Equation" r:id="rId14" imgW="190440" imgH="279360" progId="Equation.DSMT4">
                    <p:embed/>
                    <p:pic>
                      <p:nvPicPr>
                        <p:cNvPr id="0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76950" y="2268538"/>
                          <a:ext cx="150813" cy="231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" name="Object 16"/>
            <p:cNvGraphicFramePr>
              <a:graphicFrameLocks noChangeAspect="1"/>
            </p:cNvGraphicFramePr>
            <p:nvPr/>
          </p:nvGraphicFramePr>
          <p:xfrm>
            <a:off x="5976709" y="3363684"/>
            <a:ext cx="1197765" cy="3701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1295280" imgH="380880" progId="Equation.DSMT4">
                    <p:embed/>
                  </p:oleObj>
                </mc:Choice>
                <mc:Fallback>
                  <p:oleObj name="Equation" r:id="rId16" imgW="1295280" imgH="380880" progId="Equation.DSMT4">
                    <p:embed/>
                    <p:pic>
                      <p:nvPicPr>
                        <p:cNvPr id="0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76709" y="3363684"/>
                          <a:ext cx="1197765" cy="3701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3" name="Object 21"/>
            <p:cNvGraphicFramePr>
              <a:graphicFrameLocks noChangeAspect="1"/>
            </p:cNvGraphicFramePr>
            <p:nvPr/>
          </p:nvGraphicFramePr>
          <p:xfrm>
            <a:off x="7459889" y="1905907"/>
            <a:ext cx="363538" cy="3698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393480" imgH="380880" progId="Equation.DSMT4">
                    <p:embed/>
                  </p:oleObj>
                </mc:Choice>
                <mc:Fallback>
                  <p:oleObj name="Equation" r:id="rId18" imgW="393480" imgH="380880" progId="Equation.DSMT4">
                    <p:embed/>
                    <p:pic>
                      <p:nvPicPr>
                        <p:cNvPr id="0" name="Picture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59889" y="1905907"/>
                          <a:ext cx="363538" cy="3698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4" name="Object 21"/>
            <p:cNvGraphicFramePr>
              <a:graphicFrameLocks noChangeAspect="1"/>
            </p:cNvGraphicFramePr>
            <p:nvPr/>
          </p:nvGraphicFramePr>
          <p:xfrm>
            <a:off x="6795634" y="2264227"/>
            <a:ext cx="279507" cy="2843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393480" imgH="380880" progId="Equation.DSMT4">
                    <p:embed/>
                  </p:oleObj>
                </mc:Choice>
                <mc:Fallback>
                  <p:oleObj name="Equation" r:id="rId20" imgW="393480" imgH="380880" progId="Equation.DSMT4">
                    <p:embed/>
                    <p:pic>
                      <p:nvPicPr>
                        <p:cNvPr id="0" name="Picture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95634" y="2264227"/>
                          <a:ext cx="279507" cy="28438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DA9E3EFF-DE5A-1122-869A-14E2C482E5C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5241766"/>
              </p:ext>
            </p:extLst>
          </p:nvPr>
        </p:nvGraphicFramePr>
        <p:xfrm>
          <a:off x="7500710" y="5822266"/>
          <a:ext cx="2252662" cy="636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3098520" imgH="876240" progId="Equation.DSMT4">
                  <p:embed/>
                </p:oleObj>
              </mc:Choice>
              <mc:Fallback>
                <p:oleObj name="Equation" r:id="rId22" imgW="3098520" imgH="876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7500710" y="5822266"/>
                        <a:ext cx="2252662" cy="6369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9403628"/>
              </p:ext>
            </p:extLst>
          </p:nvPr>
        </p:nvGraphicFramePr>
        <p:xfrm>
          <a:off x="1939163" y="2492345"/>
          <a:ext cx="3112732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41400" imgH="431640" progId="Equation.DSMT4">
                  <p:embed/>
                </p:oleObj>
              </mc:Choice>
              <mc:Fallback>
                <p:oleObj name="Equation" r:id="rId2" imgW="1841400" imgH="4316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9163" y="2492345"/>
                        <a:ext cx="3112732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956480" y="806522"/>
            <a:ext cx="30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Conductor attenuation:</a:t>
            </a:r>
          </a:p>
        </p:txBody>
      </p:sp>
      <p:graphicFrame>
        <p:nvGraphicFramePr>
          <p:cNvPr id="20486" name="Object 6"/>
          <p:cNvGraphicFramePr>
            <a:graphicFrameLocks noChangeAspect="1"/>
          </p:cNvGraphicFramePr>
          <p:nvPr/>
        </p:nvGraphicFramePr>
        <p:xfrm>
          <a:off x="1982560" y="3505204"/>
          <a:ext cx="1370013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50680" imgH="393480" progId="Equation.DSMT4">
                  <p:embed/>
                </p:oleObj>
              </mc:Choice>
              <mc:Fallback>
                <p:oleObj name="Equation" r:id="rId4" imgW="850680" imgH="39348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2560" y="3505204"/>
                        <a:ext cx="1370013" cy="663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7" name="Object 2"/>
          <p:cNvGraphicFramePr>
            <a:graphicFrameLocks noChangeAspect="1"/>
          </p:cNvGraphicFramePr>
          <p:nvPr/>
        </p:nvGraphicFramePr>
        <p:xfrm>
          <a:off x="2547258" y="1426033"/>
          <a:ext cx="1219200" cy="801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95280" imgH="812520" progId="Equation.DSMT4">
                  <p:embed/>
                </p:oleObj>
              </mc:Choice>
              <mc:Fallback>
                <p:oleObj name="Equation" r:id="rId6" imgW="1295280" imgH="81252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7258" y="1426033"/>
                        <a:ext cx="1219200" cy="801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76866"/>
              </p:ext>
            </p:extLst>
          </p:nvPr>
        </p:nvGraphicFramePr>
        <p:xfrm>
          <a:off x="2038350" y="5130778"/>
          <a:ext cx="2527300" cy="127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377880" imgH="1625400" progId="Equation.DSMT4">
                  <p:embed/>
                </p:oleObj>
              </mc:Choice>
              <mc:Fallback>
                <p:oleObj name="Equation" r:id="rId8" imgW="3377880" imgH="1625400" progId="Equation.DSMT4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8350" y="5130778"/>
                        <a:ext cx="2527300" cy="127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1143650" y="4521819"/>
            <a:ext cx="2133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Hence, we have:</a:t>
            </a:r>
          </a:p>
        </p:txBody>
      </p:sp>
      <p:graphicFrame>
        <p:nvGraphicFramePr>
          <p:cNvPr id="20489" name="Object 2"/>
          <p:cNvGraphicFramePr>
            <a:graphicFrameLocks noChangeAspect="1"/>
          </p:cNvGraphicFramePr>
          <p:nvPr/>
        </p:nvGraphicFramePr>
        <p:xfrm>
          <a:off x="6511926" y="5268686"/>
          <a:ext cx="3130550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790640" imgH="482400" progId="Equation.DSMT4">
                  <p:embed/>
                </p:oleObj>
              </mc:Choice>
              <mc:Fallback>
                <p:oleObj name="Equation" r:id="rId10" imgW="1790640" imgH="482400" progId="Equation.DSMT4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1926" y="5268686"/>
                        <a:ext cx="3130550" cy="882650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5204731" y="5452382"/>
            <a:ext cx="45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or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81AA-5237-4A5C-8BDE-6265C5775E3F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0" name="Text Box 6"/>
          <p:cNvSpPr txBox="1">
            <a:spLocks noChangeArrowheads="1"/>
          </p:cNvSpPr>
          <p:nvPr/>
        </p:nvSpPr>
        <p:spPr bwMode="auto">
          <a:xfrm>
            <a:off x="2438400" y="1"/>
            <a:ext cx="7118350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Coaxial Line: TEM Mode (cont.)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91025" y="3842648"/>
            <a:ext cx="3813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itchFamily="34" charset="0"/>
                <a:cs typeface="Arial" pitchFamily="34" charset="0"/>
              </a:rPr>
              <a:t>Geometry for conductor attenuation</a:t>
            </a:r>
          </a:p>
        </p:txBody>
      </p:sp>
      <p:grpSp>
        <p:nvGrpSpPr>
          <p:cNvPr id="75" name="Group 74"/>
          <p:cNvGrpSpPr/>
          <p:nvPr/>
        </p:nvGrpSpPr>
        <p:grpSpPr>
          <a:xfrm>
            <a:off x="6613526" y="786944"/>
            <a:ext cx="3573463" cy="2816225"/>
            <a:chOff x="5089525" y="917575"/>
            <a:chExt cx="3573463" cy="2816225"/>
          </a:xfrm>
        </p:grpSpPr>
        <p:sp>
          <p:nvSpPr>
            <p:cNvPr id="76" name="AutoShape 16"/>
            <p:cNvSpPr>
              <a:spLocks noChangeAspect="1" noChangeArrowheads="1" noTextEdit="1"/>
            </p:cNvSpPr>
            <p:nvPr/>
          </p:nvSpPr>
          <p:spPr bwMode="auto">
            <a:xfrm>
              <a:off x="5089525" y="917575"/>
              <a:ext cx="3573463" cy="2544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Oval 20"/>
            <p:cNvSpPr>
              <a:spLocks noChangeArrowheads="1"/>
            </p:cNvSpPr>
            <p:nvPr/>
          </p:nvSpPr>
          <p:spPr bwMode="auto">
            <a:xfrm>
              <a:off x="5935663" y="1870075"/>
              <a:ext cx="1184275" cy="1363663"/>
            </a:xfrm>
            <a:prstGeom prst="ellipse">
              <a:avLst/>
            </a:prstGeom>
            <a:solidFill>
              <a:srgbClr val="D8D8D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Oval 21"/>
            <p:cNvSpPr>
              <a:spLocks noChangeArrowheads="1"/>
            </p:cNvSpPr>
            <p:nvPr/>
          </p:nvSpPr>
          <p:spPr bwMode="auto">
            <a:xfrm>
              <a:off x="5934076" y="1870075"/>
              <a:ext cx="1185863" cy="1363663"/>
            </a:xfrm>
            <a:prstGeom prst="ellips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Line 22"/>
            <p:cNvSpPr>
              <a:spLocks noChangeShapeType="1"/>
            </p:cNvSpPr>
            <p:nvPr/>
          </p:nvSpPr>
          <p:spPr bwMode="auto">
            <a:xfrm flipV="1">
              <a:off x="6419851" y="2090738"/>
              <a:ext cx="515938" cy="184150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Line 23"/>
            <p:cNvSpPr>
              <a:spLocks noChangeShapeType="1"/>
            </p:cNvSpPr>
            <p:nvPr/>
          </p:nvSpPr>
          <p:spPr bwMode="auto">
            <a:xfrm flipV="1">
              <a:off x="6564313" y="2644775"/>
              <a:ext cx="542925" cy="211138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Line 24"/>
            <p:cNvSpPr>
              <a:spLocks noChangeShapeType="1"/>
            </p:cNvSpPr>
            <p:nvPr/>
          </p:nvSpPr>
          <p:spPr bwMode="auto">
            <a:xfrm flipV="1">
              <a:off x="6442076" y="1335088"/>
              <a:ext cx="1370013" cy="542925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Line 25"/>
            <p:cNvSpPr>
              <a:spLocks noChangeShapeType="1"/>
            </p:cNvSpPr>
            <p:nvPr/>
          </p:nvSpPr>
          <p:spPr bwMode="auto">
            <a:xfrm flipV="1">
              <a:off x="6775451" y="2586038"/>
              <a:ext cx="1349375" cy="584200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26"/>
            <p:cNvSpPr>
              <a:spLocks noChangeArrowheads="1"/>
            </p:cNvSpPr>
            <p:nvPr/>
          </p:nvSpPr>
          <p:spPr bwMode="auto">
            <a:xfrm>
              <a:off x="6281738" y="2246313"/>
              <a:ext cx="488950" cy="611188"/>
            </a:xfrm>
            <a:prstGeom prst="ellipse">
              <a:avLst/>
            </a:prstGeom>
            <a:solidFill>
              <a:srgbClr val="FF99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27"/>
            <p:cNvSpPr>
              <a:spLocks noChangeArrowheads="1"/>
            </p:cNvSpPr>
            <p:nvPr/>
          </p:nvSpPr>
          <p:spPr bwMode="auto">
            <a:xfrm>
              <a:off x="6281738" y="2246313"/>
              <a:ext cx="488950" cy="611188"/>
            </a:xfrm>
            <a:prstGeom prst="ellips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Line 28"/>
            <p:cNvSpPr>
              <a:spLocks noChangeShapeType="1"/>
            </p:cNvSpPr>
            <p:nvPr/>
          </p:nvSpPr>
          <p:spPr bwMode="auto">
            <a:xfrm flipH="1" flipV="1">
              <a:off x="6072188" y="2093913"/>
              <a:ext cx="427038" cy="427038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Line 30"/>
            <p:cNvSpPr>
              <a:spLocks noChangeShapeType="1"/>
            </p:cNvSpPr>
            <p:nvPr/>
          </p:nvSpPr>
          <p:spPr bwMode="auto">
            <a:xfrm>
              <a:off x="6518276" y="2540000"/>
              <a:ext cx="55563" cy="325438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Line 32"/>
            <p:cNvSpPr>
              <a:spLocks noChangeShapeType="1"/>
            </p:cNvSpPr>
            <p:nvPr/>
          </p:nvSpPr>
          <p:spPr bwMode="auto">
            <a:xfrm flipH="1">
              <a:off x="5484813" y="2530475"/>
              <a:ext cx="1023938" cy="511175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Line 33"/>
            <p:cNvSpPr>
              <a:spLocks noChangeShapeType="1"/>
            </p:cNvSpPr>
            <p:nvPr/>
          </p:nvSpPr>
          <p:spPr bwMode="auto">
            <a:xfrm>
              <a:off x="6508751" y="2530475"/>
              <a:ext cx="1739900" cy="67310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Line 34"/>
            <p:cNvSpPr>
              <a:spLocks noChangeShapeType="1"/>
            </p:cNvSpPr>
            <p:nvPr/>
          </p:nvSpPr>
          <p:spPr bwMode="auto">
            <a:xfrm flipV="1">
              <a:off x="6508751" y="1295399"/>
              <a:ext cx="0" cy="1235075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aphicFrame>
          <p:nvGraphicFramePr>
            <p:cNvPr id="90" name="Object 11"/>
            <p:cNvGraphicFramePr>
              <a:graphicFrameLocks noChangeAspect="1"/>
            </p:cNvGraphicFramePr>
            <p:nvPr/>
          </p:nvGraphicFramePr>
          <p:xfrm>
            <a:off x="8396288" y="3214688"/>
            <a:ext cx="160337" cy="168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203040" imgH="203040" progId="Equation.DSMT4">
                    <p:embed/>
                  </p:oleObj>
                </mc:Choice>
                <mc:Fallback>
                  <p:oleObj name="Equation" r:id="rId12" imgW="203040" imgH="203040" progId="Equation.DSMT4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396288" y="3214688"/>
                          <a:ext cx="160337" cy="168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1" name="Object 12"/>
            <p:cNvGraphicFramePr>
              <a:graphicFrameLocks noChangeAspect="1"/>
            </p:cNvGraphicFramePr>
            <p:nvPr/>
          </p:nvGraphicFramePr>
          <p:xfrm>
            <a:off x="6400800" y="979488"/>
            <a:ext cx="169863" cy="2206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215640" imgH="266400" progId="Equation.DSMT4">
                    <p:embed/>
                  </p:oleObj>
                </mc:Choice>
                <mc:Fallback>
                  <p:oleObj name="Equation" r:id="rId14" imgW="215640" imgH="266400" progId="Equation.DSMT4">
                    <p:embed/>
                    <p:pic>
                      <p:nvPicPr>
                        <p:cNvPr id="0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00800" y="979488"/>
                          <a:ext cx="169863" cy="2206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" name="Object 13"/>
            <p:cNvGraphicFramePr>
              <a:graphicFrameLocks noChangeAspect="1"/>
            </p:cNvGraphicFramePr>
            <p:nvPr/>
          </p:nvGraphicFramePr>
          <p:xfrm>
            <a:off x="5214938" y="3021013"/>
            <a:ext cx="139700" cy="157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177480" imgH="190440" progId="Equation.DSMT4">
                    <p:embed/>
                  </p:oleObj>
                </mc:Choice>
                <mc:Fallback>
                  <p:oleObj name="Equation" r:id="rId16" imgW="177480" imgH="190440" progId="Equation.DSMT4">
                    <p:embed/>
                    <p:pic>
                      <p:nvPicPr>
                        <p:cNvPr id="0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14938" y="3021013"/>
                          <a:ext cx="139700" cy="1571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3" name="Object 14"/>
            <p:cNvGraphicFramePr>
              <a:graphicFrameLocks noChangeAspect="1"/>
            </p:cNvGraphicFramePr>
            <p:nvPr/>
          </p:nvGraphicFramePr>
          <p:xfrm>
            <a:off x="6367463" y="2605088"/>
            <a:ext cx="160337" cy="168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203040" imgH="203040" progId="Equation.DSMT4">
                    <p:embed/>
                  </p:oleObj>
                </mc:Choice>
                <mc:Fallback>
                  <p:oleObj name="Equation" r:id="rId18" imgW="203040" imgH="203040" progId="Equation.DSMT4">
                    <p:embed/>
                    <p:pic>
                      <p:nvPicPr>
                        <p:cNvPr id="0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67463" y="2605088"/>
                          <a:ext cx="160337" cy="168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4" name="Object 15"/>
            <p:cNvGraphicFramePr>
              <a:graphicFrameLocks noChangeAspect="1"/>
            </p:cNvGraphicFramePr>
            <p:nvPr/>
          </p:nvGraphicFramePr>
          <p:xfrm>
            <a:off x="6076950" y="2268538"/>
            <a:ext cx="150813" cy="231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190440" imgH="279360" progId="Equation.DSMT4">
                    <p:embed/>
                  </p:oleObj>
                </mc:Choice>
                <mc:Fallback>
                  <p:oleObj name="Equation" r:id="rId20" imgW="190440" imgH="279360" progId="Equation.DSMT4">
                    <p:embed/>
                    <p:pic>
                      <p:nvPicPr>
                        <p:cNvPr id="0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76950" y="2268538"/>
                          <a:ext cx="150813" cy="231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5" name="Object 16"/>
            <p:cNvGraphicFramePr>
              <a:graphicFrameLocks noChangeAspect="1"/>
            </p:cNvGraphicFramePr>
            <p:nvPr/>
          </p:nvGraphicFramePr>
          <p:xfrm>
            <a:off x="5976709" y="3363684"/>
            <a:ext cx="1197765" cy="3701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1295280" imgH="380880" progId="Equation.DSMT4">
                    <p:embed/>
                  </p:oleObj>
                </mc:Choice>
                <mc:Fallback>
                  <p:oleObj name="Equation" r:id="rId22" imgW="1295280" imgH="380880" progId="Equation.DSMT4">
                    <p:embed/>
                    <p:pic>
                      <p:nvPicPr>
                        <p:cNvPr id="0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76709" y="3363684"/>
                          <a:ext cx="1197765" cy="3701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" name="Object 21"/>
            <p:cNvGraphicFramePr>
              <a:graphicFrameLocks noChangeAspect="1"/>
            </p:cNvGraphicFramePr>
            <p:nvPr/>
          </p:nvGraphicFramePr>
          <p:xfrm>
            <a:off x="7459889" y="1905907"/>
            <a:ext cx="363538" cy="3698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4" imgW="393480" imgH="380880" progId="Equation.DSMT4">
                    <p:embed/>
                  </p:oleObj>
                </mc:Choice>
                <mc:Fallback>
                  <p:oleObj name="Equation" r:id="rId24" imgW="393480" imgH="380880" progId="Equation.DSMT4">
                    <p:embed/>
                    <p:pic>
                      <p:nvPicPr>
                        <p:cNvPr id="0" name="Picture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59889" y="1905907"/>
                          <a:ext cx="363538" cy="3698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7" name="Object 21"/>
            <p:cNvGraphicFramePr>
              <a:graphicFrameLocks noChangeAspect="1"/>
            </p:cNvGraphicFramePr>
            <p:nvPr/>
          </p:nvGraphicFramePr>
          <p:xfrm>
            <a:off x="6795634" y="2264227"/>
            <a:ext cx="279507" cy="2843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6" imgW="393480" imgH="380880" progId="Equation.DSMT4">
                    <p:embed/>
                  </p:oleObj>
                </mc:Choice>
                <mc:Fallback>
                  <p:oleObj name="Equation" r:id="rId26" imgW="393480" imgH="380880" progId="Equation.DSMT4">
                    <p:embed/>
                    <p:pic>
                      <p:nvPicPr>
                        <p:cNvPr id="0" name="Picture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95634" y="2264227"/>
                          <a:ext cx="279507" cy="28438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592559" y="1115908"/>
            <a:ext cx="5475514" cy="646331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itchFamily="34" charset="0"/>
                <a:cs typeface="Arial" pitchFamily="34" charset="0"/>
              </a:rPr>
              <a:t>Let’s redo the calculation of conductor attenuation using the Wheeler incremental inductance formula.</a:t>
            </a:r>
          </a:p>
        </p:txBody>
      </p:sp>
      <p:graphicFrame>
        <p:nvGraphicFramePr>
          <p:cNvPr id="215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8455092"/>
              </p:ext>
            </p:extLst>
          </p:nvPr>
        </p:nvGraphicFramePr>
        <p:xfrm>
          <a:off x="1801978" y="2990258"/>
          <a:ext cx="2462213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438280" imgH="914400" progId="Equation.DSMT4">
                  <p:embed/>
                </p:oleObj>
              </mc:Choice>
              <mc:Fallback>
                <p:oleObj name="Equation" r:id="rId2" imgW="2438280" imgH="9144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1978" y="2990258"/>
                        <a:ext cx="2462213" cy="968375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1579728" y="2467970"/>
            <a:ext cx="27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Wheeler’s formula: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98702" y="5610795"/>
            <a:ext cx="10717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In this formula,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400" i="1" dirty="0">
                <a:latin typeface="Gigi" pitchFamily="82" charset="0"/>
              </a:rPr>
              <a:t>l</a:t>
            </a:r>
            <a:r>
              <a:rPr lang="en-US" sz="1400" dirty="0"/>
              <a:t> </a:t>
            </a:r>
            <a:r>
              <a:rPr lang="en-US" dirty="0"/>
              <a:t>  </a:t>
            </a:r>
            <a:r>
              <a:rPr lang="en-US" dirty="0">
                <a:latin typeface="Arial" pitchFamily="34" charset="0"/>
                <a:cs typeface="Arial" pitchFamily="34" charset="0"/>
              </a:rPr>
              <a:t>(for a given conductor) is the distance by which the conducting boundary is </a:t>
            </a:r>
            <a:r>
              <a:rPr lang="en-US" u="sng" dirty="0">
                <a:latin typeface="Arial" pitchFamily="34" charset="0"/>
                <a:cs typeface="Arial" pitchFamily="34" charset="0"/>
              </a:rPr>
              <a:t>receded</a:t>
            </a:r>
            <a:r>
              <a:rPr lang="en-US" dirty="0">
                <a:latin typeface="Arial" pitchFamily="34" charset="0"/>
                <a:cs typeface="Arial" pitchFamily="34" charset="0"/>
              </a:rPr>
              <a:t> away from the field region.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98702" y="4772595"/>
            <a:ext cx="10915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The  formula is applied for </a:t>
            </a:r>
            <a:r>
              <a:rPr lang="en-US" u="sng" dirty="0">
                <a:latin typeface="Arial" pitchFamily="34" charset="0"/>
                <a:cs typeface="Arial" pitchFamily="34" charset="0"/>
              </a:rPr>
              <a:t>each</a:t>
            </a:r>
            <a:r>
              <a:rPr lang="en-US" dirty="0">
                <a:latin typeface="Arial" pitchFamily="34" charset="0"/>
                <a:cs typeface="Arial" pitchFamily="34" charset="0"/>
              </a:rPr>
              <a:t> conductor and the conductor attenuation from each of the two conductors is then added.</a:t>
            </a:r>
          </a:p>
        </p:txBody>
      </p:sp>
      <p:sp>
        <p:nvSpPr>
          <p:cNvPr id="32" name="Slide Number Placeholder 3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81AA-5237-4A5C-8BDE-6265C5775E3F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2151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0571786"/>
              </p:ext>
            </p:extLst>
          </p:nvPr>
        </p:nvGraphicFramePr>
        <p:xfrm>
          <a:off x="4657664" y="3204117"/>
          <a:ext cx="749300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41120" imgH="850680" progId="Equation.DSMT4">
                  <p:embed/>
                </p:oleObj>
              </mc:Choice>
              <mc:Fallback>
                <p:oleObj name="Equation" r:id="rId4" imgW="1041120" imgH="850680" progId="Equation.DSMT4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7664" y="3204117"/>
                        <a:ext cx="749300" cy="641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Text Box 6"/>
          <p:cNvSpPr txBox="1">
            <a:spLocks noChangeArrowheads="1"/>
          </p:cNvSpPr>
          <p:nvPr/>
        </p:nvSpPr>
        <p:spPr bwMode="auto">
          <a:xfrm>
            <a:off x="2438400" y="1"/>
            <a:ext cx="7118350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Coaxial Line: TEM Mode (cont.)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985330" y="3759767"/>
            <a:ext cx="3813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itchFamily="34" charset="0"/>
                <a:cs typeface="Arial" pitchFamily="34" charset="0"/>
              </a:rPr>
              <a:t>Geometry for conductor attenuation</a:t>
            </a:r>
          </a:p>
        </p:txBody>
      </p:sp>
      <p:grpSp>
        <p:nvGrpSpPr>
          <p:cNvPr id="74" name="Group 73"/>
          <p:cNvGrpSpPr/>
          <p:nvPr/>
        </p:nvGrpSpPr>
        <p:grpSpPr>
          <a:xfrm>
            <a:off x="7173084" y="718706"/>
            <a:ext cx="3573463" cy="2816225"/>
            <a:chOff x="5089525" y="917575"/>
            <a:chExt cx="3573463" cy="2816225"/>
          </a:xfrm>
        </p:grpSpPr>
        <p:sp>
          <p:nvSpPr>
            <p:cNvPr id="75" name="AutoShape 16"/>
            <p:cNvSpPr>
              <a:spLocks noChangeAspect="1" noChangeArrowheads="1" noTextEdit="1"/>
            </p:cNvSpPr>
            <p:nvPr/>
          </p:nvSpPr>
          <p:spPr bwMode="auto">
            <a:xfrm>
              <a:off x="5089525" y="917575"/>
              <a:ext cx="3573463" cy="2544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Oval 20"/>
            <p:cNvSpPr>
              <a:spLocks noChangeArrowheads="1"/>
            </p:cNvSpPr>
            <p:nvPr/>
          </p:nvSpPr>
          <p:spPr bwMode="auto">
            <a:xfrm>
              <a:off x="5935663" y="1870075"/>
              <a:ext cx="1184275" cy="1363663"/>
            </a:xfrm>
            <a:prstGeom prst="ellipse">
              <a:avLst/>
            </a:prstGeom>
            <a:solidFill>
              <a:srgbClr val="D8D8D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Oval 21"/>
            <p:cNvSpPr>
              <a:spLocks noChangeArrowheads="1"/>
            </p:cNvSpPr>
            <p:nvPr/>
          </p:nvSpPr>
          <p:spPr bwMode="auto">
            <a:xfrm>
              <a:off x="5934076" y="1870075"/>
              <a:ext cx="1185863" cy="1363663"/>
            </a:xfrm>
            <a:prstGeom prst="ellips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Line 22"/>
            <p:cNvSpPr>
              <a:spLocks noChangeShapeType="1"/>
            </p:cNvSpPr>
            <p:nvPr/>
          </p:nvSpPr>
          <p:spPr bwMode="auto">
            <a:xfrm flipV="1">
              <a:off x="6419851" y="2090738"/>
              <a:ext cx="515938" cy="184150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Line 23"/>
            <p:cNvSpPr>
              <a:spLocks noChangeShapeType="1"/>
            </p:cNvSpPr>
            <p:nvPr/>
          </p:nvSpPr>
          <p:spPr bwMode="auto">
            <a:xfrm flipV="1">
              <a:off x="6564313" y="2644775"/>
              <a:ext cx="542925" cy="211138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Line 24"/>
            <p:cNvSpPr>
              <a:spLocks noChangeShapeType="1"/>
            </p:cNvSpPr>
            <p:nvPr/>
          </p:nvSpPr>
          <p:spPr bwMode="auto">
            <a:xfrm flipV="1">
              <a:off x="6442076" y="1335088"/>
              <a:ext cx="1370013" cy="542925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Line 25"/>
            <p:cNvSpPr>
              <a:spLocks noChangeShapeType="1"/>
            </p:cNvSpPr>
            <p:nvPr/>
          </p:nvSpPr>
          <p:spPr bwMode="auto">
            <a:xfrm flipV="1">
              <a:off x="6775451" y="2586038"/>
              <a:ext cx="1349375" cy="584200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26"/>
            <p:cNvSpPr>
              <a:spLocks noChangeArrowheads="1"/>
            </p:cNvSpPr>
            <p:nvPr/>
          </p:nvSpPr>
          <p:spPr bwMode="auto">
            <a:xfrm>
              <a:off x="6281738" y="2246313"/>
              <a:ext cx="488950" cy="611188"/>
            </a:xfrm>
            <a:prstGeom prst="ellipse">
              <a:avLst/>
            </a:prstGeom>
            <a:solidFill>
              <a:srgbClr val="FF99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27"/>
            <p:cNvSpPr>
              <a:spLocks noChangeArrowheads="1"/>
            </p:cNvSpPr>
            <p:nvPr/>
          </p:nvSpPr>
          <p:spPr bwMode="auto">
            <a:xfrm>
              <a:off x="6281738" y="2246313"/>
              <a:ext cx="488950" cy="611188"/>
            </a:xfrm>
            <a:prstGeom prst="ellips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Line 28"/>
            <p:cNvSpPr>
              <a:spLocks noChangeShapeType="1"/>
            </p:cNvSpPr>
            <p:nvPr/>
          </p:nvSpPr>
          <p:spPr bwMode="auto">
            <a:xfrm flipH="1" flipV="1">
              <a:off x="6072188" y="2093913"/>
              <a:ext cx="427038" cy="427038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Line 30"/>
            <p:cNvSpPr>
              <a:spLocks noChangeShapeType="1"/>
            </p:cNvSpPr>
            <p:nvPr/>
          </p:nvSpPr>
          <p:spPr bwMode="auto">
            <a:xfrm>
              <a:off x="6518276" y="2540000"/>
              <a:ext cx="55563" cy="325438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Line 32"/>
            <p:cNvSpPr>
              <a:spLocks noChangeShapeType="1"/>
            </p:cNvSpPr>
            <p:nvPr/>
          </p:nvSpPr>
          <p:spPr bwMode="auto">
            <a:xfrm flipH="1">
              <a:off x="5484813" y="2530475"/>
              <a:ext cx="1023938" cy="511175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Line 33"/>
            <p:cNvSpPr>
              <a:spLocks noChangeShapeType="1"/>
            </p:cNvSpPr>
            <p:nvPr/>
          </p:nvSpPr>
          <p:spPr bwMode="auto">
            <a:xfrm>
              <a:off x="6508751" y="2530475"/>
              <a:ext cx="1739900" cy="67310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Line 34"/>
            <p:cNvSpPr>
              <a:spLocks noChangeShapeType="1"/>
            </p:cNvSpPr>
            <p:nvPr/>
          </p:nvSpPr>
          <p:spPr bwMode="auto">
            <a:xfrm flipV="1">
              <a:off x="6508751" y="1295399"/>
              <a:ext cx="0" cy="1235075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aphicFrame>
          <p:nvGraphicFramePr>
            <p:cNvPr id="89" name="Object 11"/>
            <p:cNvGraphicFramePr>
              <a:graphicFrameLocks noChangeAspect="1"/>
            </p:cNvGraphicFramePr>
            <p:nvPr/>
          </p:nvGraphicFramePr>
          <p:xfrm>
            <a:off x="8396288" y="3214688"/>
            <a:ext cx="160337" cy="168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203040" imgH="203040" progId="Equation.DSMT4">
                    <p:embed/>
                  </p:oleObj>
                </mc:Choice>
                <mc:Fallback>
                  <p:oleObj name="Equation" r:id="rId6" imgW="203040" imgH="203040" progId="Equation.DSMT4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396288" y="3214688"/>
                          <a:ext cx="160337" cy="168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0" name="Object 12"/>
            <p:cNvGraphicFramePr>
              <a:graphicFrameLocks noChangeAspect="1"/>
            </p:cNvGraphicFramePr>
            <p:nvPr/>
          </p:nvGraphicFramePr>
          <p:xfrm>
            <a:off x="6400800" y="979488"/>
            <a:ext cx="169863" cy="2206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215640" imgH="266400" progId="Equation.DSMT4">
                    <p:embed/>
                  </p:oleObj>
                </mc:Choice>
                <mc:Fallback>
                  <p:oleObj name="Equation" r:id="rId8" imgW="215640" imgH="266400" progId="Equation.DSMT4">
                    <p:embed/>
                    <p:pic>
                      <p:nvPicPr>
                        <p:cNvPr id="0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00800" y="979488"/>
                          <a:ext cx="169863" cy="2206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1" name="Object 13"/>
            <p:cNvGraphicFramePr>
              <a:graphicFrameLocks noChangeAspect="1"/>
            </p:cNvGraphicFramePr>
            <p:nvPr/>
          </p:nvGraphicFramePr>
          <p:xfrm>
            <a:off x="5214938" y="3021013"/>
            <a:ext cx="139700" cy="157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177480" imgH="190440" progId="Equation.DSMT4">
                    <p:embed/>
                  </p:oleObj>
                </mc:Choice>
                <mc:Fallback>
                  <p:oleObj name="Equation" r:id="rId10" imgW="177480" imgH="190440" progId="Equation.DSMT4">
                    <p:embed/>
                    <p:pic>
                      <p:nvPicPr>
                        <p:cNvPr id="0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14938" y="3021013"/>
                          <a:ext cx="139700" cy="1571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" name="Object 14"/>
            <p:cNvGraphicFramePr>
              <a:graphicFrameLocks noChangeAspect="1"/>
            </p:cNvGraphicFramePr>
            <p:nvPr/>
          </p:nvGraphicFramePr>
          <p:xfrm>
            <a:off x="6367463" y="2595563"/>
            <a:ext cx="160337" cy="168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203040" imgH="203040" progId="Equation.DSMT4">
                    <p:embed/>
                  </p:oleObj>
                </mc:Choice>
                <mc:Fallback>
                  <p:oleObj name="Equation" r:id="rId12" imgW="203040" imgH="203040" progId="Equation.DSMT4">
                    <p:embed/>
                    <p:pic>
                      <p:nvPicPr>
                        <p:cNvPr id="0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67463" y="2595563"/>
                          <a:ext cx="160337" cy="168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3" name="Object 15"/>
            <p:cNvGraphicFramePr>
              <a:graphicFrameLocks noChangeAspect="1"/>
            </p:cNvGraphicFramePr>
            <p:nvPr/>
          </p:nvGraphicFramePr>
          <p:xfrm>
            <a:off x="6076950" y="2268538"/>
            <a:ext cx="150813" cy="231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190440" imgH="279360" progId="Equation.DSMT4">
                    <p:embed/>
                  </p:oleObj>
                </mc:Choice>
                <mc:Fallback>
                  <p:oleObj name="Equation" r:id="rId14" imgW="190440" imgH="279360" progId="Equation.DSMT4">
                    <p:embed/>
                    <p:pic>
                      <p:nvPicPr>
                        <p:cNvPr id="0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76950" y="2268538"/>
                          <a:ext cx="150813" cy="231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4" name="Object 16"/>
            <p:cNvGraphicFramePr>
              <a:graphicFrameLocks noChangeAspect="1"/>
            </p:cNvGraphicFramePr>
            <p:nvPr/>
          </p:nvGraphicFramePr>
          <p:xfrm>
            <a:off x="5976709" y="3363684"/>
            <a:ext cx="1197765" cy="3701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1295280" imgH="380880" progId="Equation.DSMT4">
                    <p:embed/>
                  </p:oleObj>
                </mc:Choice>
                <mc:Fallback>
                  <p:oleObj name="Equation" r:id="rId16" imgW="1295280" imgH="380880" progId="Equation.DSMT4">
                    <p:embed/>
                    <p:pic>
                      <p:nvPicPr>
                        <p:cNvPr id="0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76709" y="3363684"/>
                          <a:ext cx="1197765" cy="3701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5" name="Object 21"/>
            <p:cNvGraphicFramePr>
              <a:graphicFrameLocks noChangeAspect="1"/>
            </p:cNvGraphicFramePr>
            <p:nvPr/>
          </p:nvGraphicFramePr>
          <p:xfrm>
            <a:off x="7459889" y="1905907"/>
            <a:ext cx="363538" cy="3698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393480" imgH="380880" progId="Equation.DSMT4">
                    <p:embed/>
                  </p:oleObj>
                </mc:Choice>
                <mc:Fallback>
                  <p:oleObj name="Equation" r:id="rId18" imgW="393480" imgH="380880" progId="Equation.DSMT4">
                    <p:embed/>
                    <p:pic>
                      <p:nvPicPr>
                        <p:cNvPr id="0" name="Picture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59889" y="1905907"/>
                          <a:ext cx="363538" cy="3698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" name="Object 21"/>
            <p:cNvGraphicFramePr>
              <a:graphicFrameLocks noChangeAspect="1"/>
            </p:cNvGraphicFramePr>
            <p:nvPr/>
          </p:nvGraphicFramePr>
          <p:xfrm>
            <a:off x="6795634" y="2264227"/>
            <a:ext cx="279507" cy="2843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393480" imgH="380880" progId="Equation.DSMT4">
                    <p:embed/>
                  </p:oleObj>
                </mc:Choice>
                <mc:Fallback>
                  <p:oleObj name="Equation" r:id="rId20" imgW="393480" imgH="380880" progId="Equation.DSMT4">
                    <p:embed/>
                    <p:pic>
                      <p:nvPicPr>
                        <p:cNvPr id="0" name="Picture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95634" y="2264227"/>
                          <a:ext cx="279507" cy="28438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4765948"/>
              </p:ext>
            </p:extLst>
          </p:nvPr>
        </p:nvGraphicFramePr>
        <p:xfrm>
          <a:off x="1193130" y="884507"/>
          <a:ext cx="1670050" cy="147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45960" imgH="1803240" progId="Equation.DSMT4">
                  <p:embed/>
                </p:oleObj>
              </mc:Choice>
              <mc:Fallback>
                <p:oleObj name="Equation" r:id="rId2" imgW="2145960" imgH="180324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3130" y="884507"/>
                        <a:ext cx="1670050" cy="1470025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9780161"/>
              </p:ext>
            </p:extLst>
          </p:nvPr>
        </p:nvGraphicFramePr>
        <p:xfrm>
          <a:off x="1796847" y="2677663"/>
          <a:ext cx="2122488" cy="1554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692080" imgH="1879560" progId="Equation.DSMT4">
                  <p:embed/>
                </p:oleObj>
              </mc:Choice>
              <mc:Fallback>
                <p:oleObj name="Equation" r:id="rId4" imgW="2692080" imgH="187956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6847" y="2677663"/>
                        <a:ext cx="2122488" cy="1554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9547286"/>
              </p:ext>
            </p:extLst>
          </p:nvPr>
        </p:nvGraphicFramePr>
        <p:xfrm>
          <a:off x="4240464" y="2899499"/>
          <a:ext cx="1090612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84200" imgH="431640" progId="Equation.DSMT4">
                  <p:embed/>
                </p:oleObj>
              </mc:Choice>
              <mc:Fallback>
                <p:oleObj name="Equation" r:id="rId6" imgW="1384200" imgH="431640" progId="Equation.DSMT4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0464" y="2899499"/>
                        <a:ext cx="1090612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0283650"/>
              </p:ext>
            </p:extLst>
          </p:nvPr>
        </p:nvGraphicFramePr>
        <p:xfrm>
          <a:off x="4266171" y="3649150"/>
          <a:ext cx="9398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93760" imgH="431640" progId="Equation.DSMT4">
                  <p:embed/>
                </p:oleObj>
              </mc:Choice>
              <mc:Fallback>
                <p:oleObj name="Equation" r:id="rId8" imgW="1193760" imgH="431640" progId="Equation.DSMT4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6171" y="3649150"/>
                        <a:ext cx="9398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3379874"/>
              </p:ext>
            </p:extLst>
          </p:nvPr>
        </p:nvGraphicFramePr>
        <p:xfrm>
          <a:off x="2711142" y="5137146"/>
          <a:ext cx="2578100" cy="153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701720" imgH="965160" progId="Equation.DSMT4">
                  <p:embed/>
                </p:oleObj>
              </mc:Choice>
              <mc:Fallback>
                <p:oleObj name="Equation" r:id="rId10" imgW="1701720" imgH="965160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1142" y="5137146"/>
                        <a:ext cx="2578100" cy="1535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9" name="Object 2"/>
          <p:cNvGraphicFramePr>
            <a:graphicFrameLocks noChangeAspect="1"/>
          </p:cNvGraphicFramePr>
          <p:nvPr/>
        </p:nvGraphicFramePr>
        <p:xfrm>
          <a:off x="6679747" y="4561114"/>
          <a:ext cx="2895600" cy="750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942920" imgH="482400" progId="Equation.DSMT4">
                  <p:embed/>
                </p:oleObj>
              </mc:Choice>
              <mc:Fallback>
                <p:oleObj name="Equation" r:id="rId12" imgW="1942920" imgH="482400" progId="Equation.DSMT4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9747" y="4561114"/>
                        <a:ext cx="2895600" cy="750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9908397"/>
              </p:ext>
            </p:extLst>
          </p:nvPr>
        </p:nvGraphicFramePr>
        <p:xfrm>
          <a:off x="7738186" y="5776416"/>
          <a:ext cx="3060700" cy="86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790640" imgH="482400" progId="Equation.DSMT4">
                  <p:embed/>
                </p:oleObj>
              </mc:Choice>
              <mc:Fallback>
                <p:oleObj name="Equation" r:id="rId14" imgW="1790640" imgH="4824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38186" y="5776416"/>
                        <a:ext cx="3060700" cy="862013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2057400" y="4572000"/>
            <a:ext cx="24190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Hence, we have: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161314" y="4299857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so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52791" y="5452931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or</a:t>
            </a:r>
          </a:p>
        </p:txBody>
      </p:sp>
      <p:sp>
        <p:nvSpPr>
          <p:cNvPr id="32" name="Slide Number Placeholder 3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81AA-5237-4A5C-8BDE-6265C5775E3F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1" name="Text Box 6"/>
          <p:cNvSpPr txBox="1">
            <a:spLocks noChangeArrowheads="1"/>
          </p:cNvSpPr>
          <p:nvPr/>
        </p:nvSpPr>
        <p:spPr bwMode="auto">
          <a:xfrm>
            <a:off x="2438400" y="1"/>
            <a:ext cx="7118350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Coaxial Line: TEM Mode (cont.)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632539" y="3668477"/>
            <a:ext cx="3813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itchFamily="34" charset="0"/>
                <a:cs typeface="Arial" pitchFamily="34" charset="0"/>
              </a:rPr>
              <a:t>Geometry for conductor attenuation</a:t>
            </a:r>
          </a:p>
        </p:txBody>
      </p:sp>
      <p:grpSp>
        <p:nvGrpSpPr>
          <p:cNvPr id="52" name="Group 51"/>
          <p:cNvGrpSpPr/>
          <p:nvPr/>
        </p:nvGrpSpPr>
        <p:grpSpPr>
          <a:xfrm>
            <a:off x="6787697" y="743401"/>
            <a:ext cx="3573463" cy="2816225"/>
            <a:chOff x="5089525" y="917575"/>
            <a:chExt cx="3573463" cy="2816225"/>
          </a:xfrm>
        </p:grpSpPr>
        <p:sp>
          <p:nvSpPr>
            <p:cNvPr id="53" name="AutoShape 16"/>
            <p:cNvSpPr>
              <a:spLocks noChangeAspect="1" noChangeArrowheads="1" noTextEdit="1"/>
            </p:cNvSpPr>
            <p:nvPr/>
          </p:nvSpPr>
          <p:spPr bwMode="auto">
            <a:xfrm>
              <a:off x="5089525" y="917575"/>
              <a:ext cx="3573463" cy="2544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Oval 20"/>
            <p:cNvSpPr>
              <a:spLocks noChangeArrowheads="1"/>
            </p:cNvSpPr>
            <p:nvPr/>
          </p:nvSpPr>
          <p:spPr bwMode="auto">
            <a:xfrm>
              <a:off x="5935663" y="1870075"/>
              <a:ext cx="1184275" cy="1363663"/>
            </a:xfrm>
            <a:prstGeom prst="ellipse">
              <a:avLst/>
            </a:prstGeom>
            <a:solidFill>
              <a:srgbClr val="D8D8D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Oval 21"/>
            <p:cNvSpPr>
              <a:spLocks noChangeArrowheads="1"/>
            </p:cNvSpPr>
            <p:nvPr/>
          </p:nvSpPr>
          <p:spPr bwMode="auto">
            <a:xfrm>
              <a:off x="5934076" y="1870075"/>
              <a:ext cx="1185863" cy="1363663"/>
            </a:xfrm>
            <a:prstGeom prst="ellips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22"/>
            <p:cNvSpPr>
              <a:spLocks noChangeShapeType="1"/>
            </p:cNvSpPr>
            <p:nvPr/>
          </p:nvSpPr>
          <p:spPr bwMode="auto">
            <a:xfrm flipV="1">
              <a:off x="6419851" y="2090738"/>
              <a:ext cx="515938" cy="184150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23"/>
            <p:cNvSpPr>
              <a:spLocks noChangeShapeType="1"/>
            </p:cNvSpPr>
            <p:nvPr/>
          </p:nvSpPr>
          <p:spPr bwMode="auto">
            <a:xfrm flipV="1">
              <a:off x="6564313" y="2644775"/>
              <a:ext cx="542925" cy="211138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24"/>
            <p:cNvSpPr>
              <a:spLocks noChangeShapeType="1"/>
            </p:cNvSpPr>
            <p:nvPr/>
          </p:nvSpPr>
          <p:spPr bwMode="auto">
            <a:xfrm flipV="1">
              <a:off x="6442076" y="1335088"/>
              <a:ext cx="1370013" cy="542925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25"/>
            <p:cNvSpPr>
              <a:spLocks noChangeShapeType="1"/>
            </p:cNvSpPr>
            <p:nvPr/>
          </p:nvSpPr>
          <p:spPr bwMode="auto">
            <a:xfrm flipV="1">
              <a:off x="6775451" y="2586038"/>
              <a:ext cx="1349375" cy="584200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26"/>
            <p:cNvSpPr>
              <a:spLocks noChangeArrowheads="1"/>
            </p:cNvSpPr>
            <p:nvPr/>
          </p:nvSpPr>
          <p:spPr bwMode="auto">
            <a:xfrm>
              <a:off x="6281738" y="2246313"/>
              <a:ext cx="488950" cy="611188"/>
            </a:xfrm>
            <a:prstGeom prst="ellipse">
              <a:avLst/>
            </a:prstGeom>
            <a:solidFill>
              <a:srgbClr val="FF99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27"/>
            <p:cNvSpPr>
              <a:spLocks noChangeArrowheads="1"/>
            </p:cNvSpPr>
            <p:nvPr/>
          </p:nvSpPr>
          <p:spPr bwMode="auto">
            <a:xfrm>
              <a:off x="6281738" y="2246313"/>
              <a:ext cx="488950" cy="611188"/>
            </a:xfrm>
            <a:prstGeom prst="ellips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28"/>
            <p:cNvSpPr>
              <a:spLocks noChangeShapeType="1"/>
            </p:cNvSpPr>
            <p:nvPr/>
          </p:nvSpPr>
          <p:spPr bwMode="auto">
            <a:xfrm flipH="1" flipV="1">
              <a:off x="6072188" y="2093913"/>
              <a:ext cx="427038" cy="427038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30"/>
            <p:cNvSpPr>
              <a:spLocks noChangeShapeType="1"/>
            </p:cNvSpPr>
            <p:nvPr/>
          </p:nvSpPr>
          <p:spPr bwMode="auto">
            <a:xfrm>
              <a:off x="6518276" y="2540000"/>
              <a:ext cx="55563" cy="325438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32"/>
            <p:cNvSpPr>
              <a:spLocks noChangeShapeType="1"/>
            </p:cNvSpPr>
            <p:nvPr/>
          </p:nvSpPr>
          <p:spPr bwMode="auto">
            <a:xfrm flipH="1">
              <a:off x="5484813" y="2530475"/>
              <a:ext cx="1023938" cy="511175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33"/>
            <p:cNvSpPr>
              <a:spLocks noChangeShapeType="1"/>
            </p:cNvSpPr>
            <p:nvPr/>
          </p:nvSpPr>
          <p:spPr bwMode="auto">
            <a:xfrm>
              <a:off x="6508751" y="2530475"/>
              <a:ext cx="1739900" cy="67310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34"/>
            <p:cNvSpPr>
              <a:spLocks noChangeShapeType="1"/>
            </p:cNvSpPr>
            <p:nvPr/>
          </p:nvSpPr>
          <p:spPr bwMode="auto">
            <a:xfrm flipV="1">
              <a:off x="6508751" y="1295399"/>
              <a:ext cx="0" cy="1235075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aphicFrame>
          <p:nvGraphicFramePr>
            <p:cNvPr id="67" name="Object 11"/>
            <p:cNvGraphicFramePr>
              <a:graphicFrameLocks noChangeAspect="1"/>
            </p:cNvGraphicFramePr>
            <p:nvPr/>
          </p:nvGraphicFramePr>
          <p:xfrm>
            <a:off x="8396288" y="3214688"/>
            <a:ext cx="160337" cy="168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203040" imgH="203040" progId="Equation.DSMT4">
                    <p:embed/>
                  </p:oleObj>
                </mc:Choice>
                <mc:Fallback>
                  <p:oleObj name="Equation" r:id="rId16" imgW="203040" imgH="203040" progId="Equation.DSMT4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396288" y="3214688"/>
                          <a:ext cx="160337" cy="168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8" name="Object 12"/>
            <p:cNvGraphicFramePr>
              <a:graphicFrameLocks noChangeAspect="1"/>
            </p:cNvGraphicFramePr>
            <p:nvPr/>
          </p:nvGraphicFramePr>
          <p:xfrm>
            <a:off x="6400800" y="979488"/>
            <a:ext cx="169863" cy="2206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215640" imgH="266400" progId="Equation.DSMT4">
                    <p:embed/>
                  </p:oleObj>
                </mc:Choice>
                <mc:Fallback>
                  <p:oleObj name="Equation" r:id="rId18" imgW="215640" imgH="266400" progId="Equation.DSMT4">
                    <p:embed/>
                    <p:pic>
                      <p:nvPicPr>
                        <p:cNvPr id="0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00800" y="979488"/>
                          <a:ext cx="169863" cy="2206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9" name="Object 13"/>
            <p:cNvGraphicFramePr>
              <a:graphicFrameLocks noChangeAspect="1"/>
            </p:cNvGraphicFramePr>
            <p:nvPr/>
          </p:nvGraphicFramePr>
          <p:xfrm>
            <a:off x="5214938" y="3021013"/>
            <a:ext cx="139700" cy="157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177480" imgH="190440" progId="Equation.DSMT4">
                    <p:embed/>
                  </p:oleObj>
                </mc:Choice>
                <mc:Fallback>
                  <p:oleObj name="Equation" r:id="rId20" imgW="177480" imgH="190440" progId="Equation.DSMT4">
                    <p:embed/>
                    <p:pic>
                      <p:nvPicPr>
                        <p:cNvPr id="0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14938" y="3021013"/>
                          <a:ext cx="139700" cy="1571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" name="Object 14"/>
            <p:cNvGraphicFramePr>
              <a:graphicFrameLocks noChangeAspect="1"/>
            </p:cNvGraphicFramePr>
            <p:nvPr/>
          </p:nvGraphicFramePr>
          <p:xfrm>
            <a:off x="6357938" y="2605088"/>
            <a:ext cx="160337" cy="168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203040" imgH="203040" progId="Equation.DSMT4">
                    <p:embed/>
                  </p:oleObj>
                </mc:Choice>
                <mc:Fallback>
                  <p:oleObj name="Equation" r:id="rId22" imgW="203040" imgH="203040" progId="Equation.DSMT4">
                    <p:embed/>
                    <p:pic>
                      <p:nvPicPr>
                        <p:cNvPr id="0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57938" y="2605088"/>
                          <a:ext cx="160337" cy="168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" name="Object 15"/>
            <p:cNvGraphicFramePr>
              <a:graphicFrameLocks noChangeAspect="1"/>
            </p:cNvGraphicFramePr>
            <p:nvPr/>
          </p:nvGraphicFramePr>
          <p:xfrm>
            <a:off x="6076950" y="2268538"/>
            <a:ext cx="150813" cy="231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4" imgW="190440" imgH="279360" progId="Equation.DSMT4">
                    <p:embed/>
                  </p:oleObj>
                </mc:Choice>
                <mc:Fallback>
                  <p:oleObj name="Equation" r:id="rId24" imgW="190440" imgH="279360" progId="Equation.DSMT4">
                    <p:embed/>
                    <p:pic>
                      <p:nvPicPr>
                        <p:cNvPr id="0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76950" y="2268538"/>
                          <a:ext cx="150813" cy="231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2" name="Object 16"/>
            <p:cNvGraphicFramePr>
              <a:graphicFrameLocks noChangeAspect="1"/>
            </p:cNvGraphicFramePr>
            <p:nvPr/>
          </p:nvGraphicFramePr>
          <p:xfrm>
            <a:off x="5976709" y="3363684"/>
            <a:ext cx="1197765" cy="3701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6" imgW="1295280" imgH="380880" progId="Equation.DSMT4">
                    <p:embed/>
                  </p:oleObj>
                </mc:Choice>
                <mc:Fallback>
                  <p:oleObj name="Equation" r:id="rId26" imgW="1295280" imgH="380880" progId="Equation.DSMT4">
                    <p:embed/>
                    <p:pic>
                      <p:nvPicPr>
                        <p:cNvPr id="0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76709" y="3363684"/>
                          <a:ext cx="1197765" cy="3701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3" name="Object 21"/>
            <p:cNvGraphicFramePr>
              <a:graphicFrameLocks noChangeAspect="1"/>
            </p:cNvGraphicFramePr>
            <p:nvPr/>
          </p:nvGraphicFramePr>
          <p:xfrm>
            <a:off x="7459889" y="1905907"/>
            <a:ext cx="363538" cy="3698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8" imgW="393480" imgH="380880" progId="Equation.DSMT4">
                    <p:embed/>
                  </p:oleObj>
                </mc:Choice>
                <mc:Fallback>
                  <p:oleObj name="Equation" r:id="rId28" imgW="393480" imgH="380880" progId="Equation.DSMT4">
                    <p:embed/>
                    <p:pic>
                      <p:nvPicPr>
                        <p:cNvPr id="0" name="Picture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59889" y="1905907"/>
                          <a:ext cx="363538" cy="3698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4" name="Object 21"/>
            <p:cNvGraphicFramePr>
              <a:graphicFrameLocks noChangeAspect="1"/>
            </p:cNvGraphicFramePr>
            <p:nvPr/>
          </p:nvGraphicFramePr>
          <p:xfrm>
            <a:off x="6795634" y="2264227"/>
            <a:ext cx="279507" cy="2843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0" imgW="393480" imgH="380880" progId="Equation.DSMT4">
                    <p:embed/>
                  </p:oleObj>
                </mc:Choice>
                <mc:Fallback>
                  <p:oleObj name="Equation" r:id="rId30" imgW="393480" imgH="380880" progId="Equation.DSMT4">
                    <p:embed/>
                    <p:pic>
                      <p:nvPicPr>
                        <p:cNvPr id="0" name="Picture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95634" y="2264227"/>
                          <a:ext cx="279507" cy="28438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D5BEEBB5-0026-4C6F-ED8F-C60F2B260D4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9834117"/>
              </p:ext>
            </p:extLst>
          </p:nvPr>
        </p:nvGraphicFramePr>
        <p:xfrm>
          <a:off x="3494680" y="1806527"/>
          <a:ext cx="2252663" cy="48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2" imgW="3784320" imgH="812520" progId="Equation.DSMT4">
                  <p:embed/>
                </p:oleObj>
              </mc:Choice>
              <mc:Fallback>
                <p:oleObj name="Equation" r:id="rId32" imgW="3784320" imgH="8125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3494680" y="1806527"/>
                        <a:ext cx="2252663" cy="484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8408376" y="4059462"/>
            <a:ext cx="99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where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30548" y="1074763"/>
            <a:ext cx="5667375" cy="646331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itchFamily="34" charset="0"/>
                <a:cs typeface="Arial" pitchFamily="34" charset="0"/>
              </a:rPr>
              <a:t>We can also calculate the fundamental per-unit-length parameters of the lossy coaxial line. </a:t>
            </a:r>
          </a:p>
        </p:txBody>
      </p:sp>
      <p:graphicFrame>
        <p:nvGraphicFramePr>
          <p:cNvPr id="23564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1485778"/>
              </p:ext>
            </p:extLst>
          </p:nvPr>
        </p:nvGraphicFramePr>
        <p:xfrm>
          <a:off x="3487917" y="4332821"/>
          <a:ext cx="2155825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65160" imgH="253800" progId="Equation.DSMT4">
                  <p:embed/>
                </p:oleObj>
              </mc:Choice>
              <mc:Fallback>
                <p:oleObj name="Equation" r:id="rId2" imgW="965160" imgH="2538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87917" y="4332821"/>
                        <a:ext cx="2155825" cy="568325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5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1246253"/>
              </p:ext>
            </p:extLst>
          </p:nvPr>
        </p:nvGraphicFramePr>
        <p:xfrm>
          <a:off x="3538950" y="2943984"/>
          <a:ext cx="215265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15920" imgH="253800" progId="Equation.DSMT4">
                  <p:embed/>
                </p:oleObj>
              </mc:Choice>
              <mc:Fallback>
                <p:oleObj name="Equation" r:id="rId4" imgW="1015920" imgH="253800" progId="Equation.DSMT4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8950" y="2943984"/>
                        <a:ext cx="2152650" cy="539750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6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4142441"/>
              </p:ext>
            </p:extLst>
          </p:nvPr>
        </p:nvGraphicFramePr>
        <p:xfrm>
          <a:off x="3526016" y="3661308"/>
          <a:ext cx="2341562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04840" imgH="253800" progId="Equation.DSMT4">
                  <p:embed/>
                </p:oleObj>
              </mc:Choice>
              <mc:Fallback>
                <p:oleObj name="Equation" r:id="rId6" imgW="1104840" imgH="253800" progId="Equation.DSMT4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6016" y="3661308"/>
                        <a:ext cx="2341562" cy="539750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7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2772687"/>
              </p:ext>
            </p:extLst>
          </p:nvPr>
        </p:nvGraphicFramePr>
        <p:xfrm>
          <a:off x="3510141" y="5186895"/>
          <a:ext cx="2357437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054080" imgH="279360" progId="Equation.DSMT4">
                  <p:embed/>
                </p:oleObj>
              </mc:Choice>
              <mc:Fallback>
                <p:oleObj name="Equation" r:id="rId8" imgW="1054080" imgH="279360" progId="Equation.DSMT4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0141" y="5186895"/>
                        <a:ext cx="2357437" cy="622300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1581328" y="2260844"/>
            <a:ext cx="3505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From previous calculations:</a:t>
            </a:r>
          </a:p>
        </p:txBody>
      </p:sp>
      <p:sp>
        <p:nvSpPr>
          <p:cNvPr id="30" name="Slide Number Placeholder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81AA-5237-4A5C-8BDE-6265C5775E3F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1211221" y="3760414"/>
            <a:ext cx="1748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itchFamily="34" charset="0"/>
                <a:cs typeface="Arial" pitchFamily="34" charset="0"/>
              </a:rPr>
              <a:t>(From Notes 3)</a:t>
            </a:r>
          </a:p>
        </p:txBody>
      </p:sp>
      <p:sp>
        <p:nvSpPr>
          <p:cNvPr id="52" name="Text Box 6"/>
          <p:cNvSpPr txBox="1">
            <a:spLocks noChangeArrowheads="1"/>
          </p:cNvSpPr>
          <p:nvPr/>
        </p:nvSpPr>
        <p:spPr bwMode="auto">
          <a:xfrm>
            <a:off x="2438400" y="1"/>
            <a:ext cx="7118350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Coaxial Line: TEM Mode (cont.)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1526905" y="5298023"/>
            <a:ext cx="1821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itchFamily="34" charset="0"/>
                <a:cs typeface="Arial" pitchFamily="34" charset="0"/>
              </a:rPr>
              <a:t>(From Notes 7)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377198" y="6144304"/>
            <a:ext cx="5282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The “lossless” superscript means that we ignore all loss.</a:t>
            </a:r>
          </a:p>
        </p:txBody>
      </p:sp>
      <p:sp>
        <p:nvSpPr>
          <p:cNvPr id="80" name="Left Brace 79"/>
          <p:cNvSpPr/>
          <p:nvPr/>
        </p:nvSpPr>
        <p:spPr>
          <a:xfrm>
            <a:off x="3061792" y="2889556"/>
            <a:ext cx="272142" cy="2133600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357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4505771"/>
              </p:ext>
            </p:extLst>
          </p:nvPr>
        </p:nvGraphicFramePr>
        <p:xfrm>
          <a:off x="8036642" y="4655803"/>
          <a:ext cx="2613919" cy="820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920680" imgH="876240" progId="Equation.DSMT4">
                  <p:embed/>
                </p:oleObj>
              </mc:Choice>
              <mc:Fallback>
                <p:oleObj name="Equation" r:id="rId10" imgW="2920680" imgH="87624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36642" y="4655803"/>
                        <a:ext cx="2613919" cy="820840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8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7326506"/>
              </p:ext>
            </p:extLst>
          </p:nvPr>
        </p:nvGraphicFramePr>
        <p:xfrm>
          <a:off x="8662520" y="5705981"/>
          <a:ext cx="1152921" cy="4348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054080" imgH="380880" progId="Equation.DSMT4">
                  <p:embed/>
                </p:oleObj>
              </mc:Choice>
              <mc:Fallback>
                <p:oleObj name="Equation" r:id="rId12" imgW="1054080" imgH="380880" progId="Equation.DSMT4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62520" y="5705981"/>
                        <a:ext cx="1152921" cy="434854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3EE2158D-B3B8-EB2A-B149-6AA14257EE41}"/>
              </a:ext>
            </a:extLst>
          </p:cNvPr>
          <p:cNvGrpSpPr/>
          <p:nvPr/>
        </p:nvGrpSpPr>
        <p:grpSpPr>
          <a:xfrm>
            <a:off x="7698706" y="803430"/>
            <a:ext cx="3573463" cy="2747915"/>
            <a:chOff x="7498681" y="1111589"/>
            <a:chExt cx="3573463" cy="2747915"/>
          </a:xfrm>
        </p:grpSpPr>
        <p:grpSp>
          <p:nvGrpSpPr>
            <p:cNvPr id="77" name="Group 76"/>
            <p:cNvGrpSpPr/>
            <p:nvPr/>
          </p:nvGrpSpPr>
          <p:grpSpPr>
            <a:xfrm>
              <a:off x="7498681" y="1111589"/>
              <a:ext cx="3573463" cy="2544763"/>
              <a:chOff x="5285468" y="1302657"/>
              <a:chExt cx="3573463" cy="2544763"/>
            </a:xfrm>
          </p:grpSpPr>
          <p:sp>
            <p:nvSpPr>
              <p:cNvPr id="54" name="AutoShape 16"/>
              <p:cNvSpPr>
                <a:spLocks noChangeAspect="1" noChangeArrowheads="1" noTextEdit="1"/>
              </p:cNvSpPr>
              <p:nvPr/>
            </p:nvSpPr>
            <p:spPr bwMode="auto">
              <a:xfrm>
                <a:off x="5285468" y="1302657"/>
                <a:ext cx="3573463" cy="25447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Oval 20"/>
              <p:cNvSpPr>
                <a:spLocks noChangeArrowheads="1"/>
              </p:cNvSpPr>
              <p:nvPr/>
            </p:nvSpPr>
            <p:spPr bwMode="auto">
              <a:xfrm>
                <a:off x="6131606" y="2255157"/>
                <a:ext cx="1184275" cy="1363663"/>
              </a:xfrm>
              <a:prstGeom prst="ellipse">
                <a:avLst/>
              </a:prstGeom>
              <a:solidFill>
                <a:srgbClr val="D8D8D8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Oval 21"/>
              <p:cNvSpPr>
                <a:spLocks noChangeArrowheads="1"/>
              </p:cNvSpPr>
              <p:nvPr/>
            </p:nvSpPr>
            <p:spPr bwMode="auto">
              <a:xfrm>
                <a:off x="6130019" y="2255157"/>
                <a:ext cx="1185863" cy="1363663"/>
              </a:xfrm>
              <a:prstGeom prst="ellipse">
                <a:avLst/>
              </a:prstGeom>
              <a:noFill/>
              <a:ln w="285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" name="Line 22"/>
              <p:cNvSpPr>
                <a:spLocks noChangeShapeType="1"/>
              </p:cNvSpPr>
              <p:nvPr/>
            </p:nvSpPr>
            <p:spPr bwMode="auto">
              <a:xfrm flipV="1">
                <a:off x="6615794" y="2475820"/>
                <a:ext cx="515938" cy="184150"/>
              </a:xfrm>
              <a:prstGeom prst="line">
                <a:avLst/>
              </a:prstGeom>
              <a:noFill/>
              <a:ln w="285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" name="Line 23"/>
              <p:cNvSpPr>
                <a:spLocks noChangeShapeType="1"/>
              </p:cNvSpPr>
              <p:nvPr/>
            </p:nvSpPr>
            <p:spPr bwMode="auto">
              <a:xfrm flipV="1">
                <a:off x="6760256" y="3029857"/>
                <a:ext cx="542925" cy="211138"/>
              </a:xfrm>
              <a:prstGeom prst="line">
                <a:avLst/>
              </a:prstGeom>
              <a:noFill/>
              <a:ln w="285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Line 24"/>
              <p:cNvSpPr>
                <a:spLocks noChangeShapeType="1"/>
              </p:cNvSpPr>
              <p:nvPr/>
            </p:nvSpPr>
            <p:spPr bwMode="auto">
              <a:xfrm flipV="1">
                <a:off x="6638019" y="1720170"/>
                <a:ext cx="1370013" cy="542925"/>
              </a:xfrm>
              <a:prstGeom prst="line">
                <a:avLst/>
              </a:prstGeom>
              <a:noFill/>
              <a:ln w="285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Line 25"/>
              <p:cNvSpPr>
                <a:spLocks noChangeShapeType="1"/>
              </p:cNvSpPr>
              <p:nvPr/>
            </p:nvSpPr>
            <p:spPr bwMode="auto">
              <a:xfrm flipV="1">
                <a:off x="6971394" y="2971120"/>
                <a:ext cx="1349375" cy="584200"/>
              </a:xfrm>
              <a:prstGeom prst="line">
                <a:avLst/>
              </a:prstGeom>
              <a:noFill/>
              <a:ln w="285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Oval 26"/>
              <p:cNvSpPr>
                <a:spLocks noChangeArrowheads="1"/>
              </p:cNvSpPr>
              <p:nvPr/>
            </p:nvSpPr>
            <p:spPr bwMode="auto">
              <a:xfrm>
                <a:off x="6477681" y="2631395"/>
                <a:ext cx="488950" cy="611188"/>
              </a:xfrm>
              <a:prstGeom prst="ellipse">
                <a:avLst/>
              </a:prstGeom>
              <a:solidFill>
                <a:srgbClr val="FF99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" name="Oval 27"/>
              <p:cNvSpPr>
                <a:spLocks noChangeArrowheads="1"/>
              </p:cNvSpPr>
              <p:nvPr/>
            </p:nvSpPr>
            <p:spPr bwMode="auto">
              <a:xfrm>
                <a:off x="6477681" y="2631395"/>
                <a:ext cx="488950" cy="611188"/>
              </a:xfrm>
              <a:prstGeom prst="ellipse">
                <a:avLst/>
              </a:prstGeom>
              <a:noFill/>
              <a:ln w="285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" name="Line 28"/>
              <p:cNvSpPr>
                <a:spLocks noChangeShapeType="1"/>
              </p:cNvSpPr>
              <p:nvPr/>
            </p:nvSpPr>
            <p:spPr bwMode="auto">
              <a:xfrm flipH="1" flipV="1">
                <a:off x="6268131" y="2478995"/>
                <a:ext cx="427038" cy="427038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" name="Line 30"/>
              <p:cNvSpPr>
                <a:spLocks noChangeShapeType="1"/>
              </p:cNvSpPr>
              <p:nvPr/>
            </p:nvSpPr>
            <p:spPr bwMode="auto">
              <a:xfrm>
                <a:off x="6714219" y="2925082"/>
                <a:ext cx="55563" cy="325438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" name="Line 32"/>
              <p:cNvSpPr>
                <a:spLocks noChangeShapeType="1"/>
              </p:cNvSpPr>
              <p:nvPr/>
            </p:nvSpPr>
            <p:spPr bwMode="auto">
              <a:xfrm flipH="1">
                <a:off x="5680756" y="2915557"/>
                <a:ext cx="1023938" cy="511175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Line 33"/>
              <p:cNvSpPr>
                <a:spLocks noChangeShapeType="1"/>
              </p:cNvSpPr>
              <p:nvPr/>
            </p:nvSpPr>
            <p:spPr bwMode="auto">
              <a:xfrm>
                <a:off x="6704694" y="2915557"/>
                <a:ext cx="1739900" cy="673100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Line 34"/>
              <p:cNvSpPr>
                <a:spLocks noChangeShapeType="1"/>
              </p:cNvSpPr>
              <p:nvPr/>
            </p:nvSpPr>
            <p:spPr bwMode="auto">
              <a:xfrm flipV="1">
                <a:off x="6704694" y="1680481"/>
                <a:ext cx="0" cy="1235075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aphicFrame>
            <p:nvGraphicFramePr>
              <p:cNvPr id="68" name="Object 11"/>
              <p:cNvGraphicFramePr>
                <a:graphicFrameLocks noChangeAspect="1"/>
              </p:cNvGraphicFramePr>
              <p:nvPr/>
            </p:nvGraphicFramePr>
            <p:xfrm>
              <a:off x="8592231" y="3599770"/>
              <a:ext cx="160337" cy="1682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4" imgW="203040" imgH="203040" progId="Equation.DSMT4">
                      <p:embed/>
                    </p:oleObj>
                  </mc:Choice>
                  <mc:Fallback>
                    <p:oleObj name="Equation" r:id="rId14" imgW="203040" imgH="203040" progId="Equation.DSMT4">
                      <p:embed/>
                      <p:pic>
                        <p:nvPicPr>
                          <p:cNvPr id="0" name="Picture 1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592231" y="3599770"/>
                            <a:ext cx="160337" cy="1682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9" name="Object 12"/>
              <p:cNvGraphicFramePr>
                <a:graphicFrameLocks noChangeAspect="1"/>
              </p:cNvGraphicFramePr>
              <p:nvPr/>
            </p:nvGraphicFramePr>
            <p:xfrm>
              <a:off x="6596743" y="1364570"/>
              <a:ext cx="169863" cy="22066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6" imgW="215640" imgH="266400" progId="Equation.DSMT4">
                      <p:embed/>
                    </p:oleObj>
                  </mc:Choice>
                  <mc:Fallback>
                    <p:oleObj name="Equation" r:id="rId16" imgW="215640" imgH="266400" progId="Equation.DSMT4">
                      <p:embed/>
                      <p:pic>
                        <p:nvPicPr>
                          <p:cNvPr id="0" name="Picture 1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596743" y="1364570"/>
                            <a:ext cx="169863" cy="22066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0" name="Object 13"/>
              <p:cNvGraphicFramePr>
                <a:graphicFrameLocks noChangeAspect="1"/>
              </p:cNvGraphicFramePr>
              <p:nvPr/>
            </p:nvGraphicFramePr>
            <p:xfrm>
              <a:off x="5410881" y="3406095"/>
              <a:ext cx="139700" cy="15716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8" imgW="177480" imgH="190440" progId="Equation.DSMT4">
                      <p:embed/>
                    </p:oleObj>
                  </mc:Choice>
                  <mc:Fallback>
                    <p:oleObj name="Equation" r:id="rId18" imgW="177480" imgH="190440" progId="Equation.DSMT4">
                      <p:embed/>
                      <p:pic>
                        <p:nvPicPr>
                          <p:cNvPr id="0" name="Picture 1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10881" y="3406095"/>
                            <a:ext cx="139700" cy="15716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1" name="Object 14"/>
              <p:cNvGraphicFramePr>
                <a:graphicFrameLocks noChangeAspect="1"/>
              </p:cNvGraphicFramePr>
              <p:nvPr/>
            </p:nvGraphicFramePr>
            <p:xfrm>
              <a:off x="6563406" y="2980645"/>
              <a:ext cx="160337" cy="1682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0" imgW="203040" imgH="203040" progId="Equation.DSMT4">
                      <p:embed/>
                    </p:oleObj>
                  </mc:Choice>
                  <mc:Fallback>
                    <p:oleObj name="Equation" r:id="rId20" imgW="203040" imgH="203040" progId="Equation.DSMT4">
                      <p:embed/>
                      <p:pic>
                        <p:nvPicPr>
                          <p:cNvPr id="0" name="Picture 2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563406" y="2980645"/>
                            <a:ext cx="160337" cy="1682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2" name="Object 15"/>
              <p:cNvGraphicFramePr>
                <a:graphicFrameLocks noChangeAspect="1"/>
              </p:cNvGraphicFramePr>
              <p:nvPr/>
            </p:nvGraphicFramePr>
            <p:xfrm>
              <a:off x="6272893" y="2653620"/>
              <a:ext cx="150813" cy="2317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2" imgW="190440" imgH="279360" progId="Equation.DSMT4">
                      <p:embed/>
                    </p:oleObj>
                  </mc:Choice>
                  <mc:Fallback>
                    <p:oleObj name="Equation" r:id="rId22" imgW="190440" imgH="279360" progId="Equation.DSMT4">
                      <p:embed/>
                      <p:pic>
                        <p:nvPicPr>
                          <p:cNvPr id="0" name="Picture 2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272893" y="2653620"/>
                            <a:ext cx="150813" cy="2317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3" name="Object 16"/>
              <p:cNvGraphicFramePr>
                <a:graphicFrameLocks noChangeAspect="1"/>
              </p:cNvGraphicFramePr>
              <p:nvPr/>
            </p:nvGraphicFramePr>
            <p:xfrm>
              <a:off x="6389688" y="3302000"/>
              <a:ext cx="641350" cy="2317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4" imgW="812520" imgH="279360" progId="Equation.DSMT4">
                      <p:embed/>
                    </p:oleObj>
                  </mc:Choice>
                  <mc:Fallback>
                    <p:oleObj name="Equation" r:id="rId24" imgW="812520" imgH="279360" progId="Equation.DSMT4">
                      <p:embed/>
                      <p:pic>
                        <p:nvPicPr>
                          <p:cNvPr id="0" name="Picture 2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389688" y="3302000"/>
                            <a:ext cx="641350" cy="2317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5" name="Object 21"/>
              <p:cNvGraphicFramePr>
                <a:graphicFrameLocks noChangeAspect="1"/>
              </p:cNvGraphicFramePr>
              <p:nvPr/>
            </p:nvGraphicFramePr>
            <p:xfrm>
              <a:off x="7568746" y="2265132"/>
              <a:ext cx="363538" cy="3698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6" imgW="393480" imgH="380880" progId="Equation.DSMT4">
                      <p:embed/>
                    </p:oleObj>
                  </mc:Choice>
                  <mc:Fallback>
                    <p:oleObj name="Equation" r:id="rId26" imgW="393480" imgH="380880" progId="Equation.DSMT4">
                      <p:embed/>
                      <p:pic>
                        <p:nvPicPr>
                          <p:cNvPr id="0" name="Picture 2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568746" y="2265132"/>
                            <a:ext cx="363538" cy="36988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6" name="Object 21"/>
              <p:cNvGraphicFramePr>
                <a:graphicFrameLocks noChangeAspect="1"/>
              </p:cNvGraphicFramePr>
              <p:nvPr/>
            </p:nvGraphicFramePr>
            <p:xfrm>
              <a:off x="6980691" y="2601680"/>
              <a:ext cx="279507" cy="28438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8" imgW="393480" imgH="380880" progId="Equation.DSMT4">
                      <p:embed/>
                    </p:oleObj>
                  </mc:Choice>
                  <mc:Fallback>
                    <p:oleObj name="Equation" r:id="rId28" imgW="393480" imgH="380880" progId="Equation.DSMT4">
                      <p:embed/>
                      <p:pic>
                        <p:nvPicPr>
                          <p:cNvPr id="0" name="Picture 2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980691" y="2601680"/>
                            <a:ext cx="279507" cy="28438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23581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62814646"/>
                </p:ext>
              </p:extLst>
            </p:nvPr>
          </p:nvGraphicFramePr>
          <p:xfrm>
            <a:off x="8933801" y="3549942"/>
            <a:ext cx="642938" cy="3095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0" imgW="825480" imgH="380880" progId="Equation.DSMT4">
                    <p:embed/>
                  </p:oleObj>
                </mc:Choice>
                <mc:Fallback>
                  <p:oleObj name="Equation" r:id="rId30" imgW="825480" imgH="380880" progId="Equation.DSMT4">
                    <p:embed/>
                    <p:pic>
                      <p:nvPicPr>
                        <p:cNvPr id="0" name="Picture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933801" y="3549942"/>
                          <a:ext cx="642938" cy="3095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3DDC723B-C4DA-2400-1DC6-6F9EC1F5F8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5717061"/>
              </p:ext>
            </p:extLst>
          </p:nvPr>
        </p:nvGraphicFramePr>
        <p:xfrm>
          <a:off x="8111856" y="6299202"/>
          <a:ext cx="2135975" cy="3651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2" imgW="1485720" imgH="253800" progId="Equation.DSMT4">
                  <p:embed/>
                </p:oleObj>
              </mc:Choice>
              <mc:Fallback>
                <p:oleObj name="Equation" r:id="rId32" imgW="148572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8111856" y="6299202"/>
                        <a:ext cx="2135975" cy="3651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EBCF387-E8E9-270C-F5A2-58187CBAD808}"/>
              </a:ext>
            </a:extLst>
          </p:cNvPr>
          <p:cNvSpPr/>
          <p:nvPr/>
        </p:nvSpPr>
        <p:spPr>
          <a:xfrm>
            <a:off x="1078173" y="1678675"/>
            <a:ext cx="3118514" cy="4879074"/>
          </a:xfrm>
          <a:prstGeom prst="rect">
            <a:avLst/>
          </a:prstGeom>
          <a:solidFill>
            <a:srgbClr val="CC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621116" y="992877"/>
            <a:ext cx="2388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This gives us:</a:t>
            </a:r>
          </a:p>
        </p:txBody>
      </p:sp>
      <p:graphicFrame>
        <p:nvGraphicFramePr>
          <p:cNvPr id="23567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2530500"/>
              </p:ext>
            </p:extLst>
          </p:nvPr>
        </p:nvGraphicFramePr>
        <p:xfrm>
          <a:off x="6117254" y="4038354"/>
          <a:ext cx="4179982" cy="1989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77960" imgH="1231560" progId="Equation.DSMT4">
                  <p:embed/>
                </p:oleObj>
              </mc:Choice>
              <mc:Fallback>
                <p:oleObj name="Equation" r:id="rId2" imgW="2577960" imgH="1231560" progId="Equation.DSMT4">
                  <p:embed/>
                  <p:pic>
                    <p:nvPicPr>
                      <p:cNvPr id="23567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7254" y="4038354"/>
                        <a:ext cx="4179982" cy="19891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Slide Number Placeholder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81AA-5237-4A5C-8BDE-6265C5775E3F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2" name="Text Box 6"/>
          <p:cNvSpPr txBox="1">
            <a:spLocks noChangeArrowheads="1"/>
          </p:cNvSpPr>
          <p:nvPr/>
        </p:nvSpPr>
        <p:spPr bwMode="auto">
          <a:xfrm>
            <a:off x="2438400" y="1"/>
            <a:ext cx="7118350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Coaxial Line: TEM Mode (cont.)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390D9D5-5365-DAF0-6BC7-7CE9AD95293A}"/>
              </a:ext>
            </a:extLst>
          </p:cNvPr>
          <p:cNvGrpSpPr/>
          <p:nvPr/>
        </p:nvGrpSpPr>
        <p:grpSpPr>
          <a:xfrm>
            <a:off x="5997428" y="845458"/>
            <a:ext cx="3573463" cy="2693325"/>
            <a:chOff x="7826227" y="961463"/>
            <a:chExt cx="3573463" cy="2693325"/>
          </a:xfrm>
        </p:grpSpPr>
        <p:grpSp>
          <p:nvGrpSpPr>
            <p:cNvPr id="77" name="Group 76"/>
            <p:cNvGrpSpPr/>
            <p:nvPr/>
          </p:nvGrpSpPr>
          <p:grpSpPr>
            <a:xfrm>
              <a:off x="7826227" y="961463"/>
              <a:ext cx="3573463" cy="2544763"/>
              <a:chOff x="5285468" y="1302657"/>
              <a:chExt cx="3573463" cy="2544763"/>
            </a:xfrm>
          </p:grpSpPr>
          <p:sp>
            <p:nvSpPr>
              <p:cNvPr id="54" name="AutoShape 16"/>
              <p:cNvSpPr>
                <a:spLocks noChangeAspect="1" noChangeArrowheads="1" noTextEdit="1"/>
              </p:cNvSpPr>
              <p:nvPr/>
            </p:nvSpPr>
            <p:spPr bwMode="auto">
              <a:xfrm>
                <a:off x="5285468" y="1302657"/>
                <a:ext cx="3573463" cy="25447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Oval 20"/>
              <p:cNvSpPr>
                <a:spLocks noChangeArrowheads="1"/>
              </p:cNvSpPr>
              <p:nvPr/>
            </p:nvSpPr>
            <p:spPr bwMode="auto">
              <a:xfrm>
                <a:off x="6131606" y="2255157"/>
                <a:ext cx="1184275" cy="1363663"/>
              </a:xfrm>
              <a:prstGeom prst="ellipse">
                <a:avLst/>
              </a:prstGeom>
              <a:solidFill>
                <a:srgbClr val="D8D8D8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Oval 21"/>
              <p:cNvSpPr>
                <a:spLocks noChangeArrowheads="1"/>
              </p:cNvSpPr>
              <p:nvPr/>
            </p:nvSpPr>
            <p:spPr bwMode="auto">
              <a:xfrm>
                <a:off x="6130019" y="2255157"/>
                <a:ext cx="1185863" cy="1363663"/>
              </a:xfrm>
              <a:prstGeom prst="ellipse">
                <a:avLst/>
              </a:prstGeom>
              <a:noFill/>
              <a:ln w="285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" name="Line 22"/>
              <p:cNvSpPr>
                <a:spLocks noChangeShapeType="1"/>
              </p:cNvSpPr>
              <p:nvPr/>
            </p:nvSpPr>
            <p:spPr bwMode="auto">
              <a:xfrm flipV="1">
                <a:off x="6615794" y="2475820"/>
                <a:ext cx="515938" cy="184150"/>
              </a:xfrm>
              <a:prstGeom prst="line">
                <a:avLst/>
              </a:prstGeom>
              <a:noFill/>
              <a:ln w="285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" name="Line 23"/>
              <p:cNvSpPr>
                <a:spLocks noChangeShapeType="1"/>
              </p:cNvSpPr>
              <p:nvPr/>
            </p:nvSpPr>
            <p:spPr bwMode="auto">
              <a:xfrm flipV="1">
                <a:off x="6760256" y="3029857"/>
                <a:ext cx="542925" cy="211138"/>
              </a:xfrm>
              <a:prstGeom prst="line">
                <a:avLst/>
              </a:prstGeom>
              <a:noFill/>
              <a:ln w="285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Line 24"/>
              <p:cNvSpPr>
                <a:spLocks noChangeShapeType="1"/>
              </p:cNvSpPr>
              <p:nvPr/>
            </p:nvSpPr>
            <p:spPr bwMode="auto">
              <a:xfrm flipV="1">
                <a:off x="6638019" y="1720170"/>
                <a:ext cx="1370013" cy="542925"/>
              </a:xfrm>
              <a:prstGeom prst="line">
                <a:avLst/>
              </a:prstGeom>
              <a:noFill/>
              <a:ln w="285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Line 25"/>
              <p:cNvSpPr>
                <a:spLocks noChangeShapeType="1"/>
              </p:cNvSpPr>
              <p:nvPr/>
            </p:nvSpPr>
            <p:spPr bwMode="auto">
              <a:xfrm flipV="1">
                <a:off x="6971394" y="2971120"/>
                <a:ext cx="1349375" cy="584200"/>
              </a:xfrm>
              <a:prstGeom prst="line">
                <a:avLst/>
              </a:prstGeom>
              <a:noFill/>
              <a:ln w="285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Oval 26"/>
              <p:cNvSpPr>
                <a:spLocks noChangeArrowheads="1"/>
              </p:cNvSpPr>
              <p:nvPr/>
            </p:nvSpPr>
            <p:spPr bwMode="auto">
              <a:xfrm>
                <a:off x="6477681" y="2631395"/>
                <a:ext cx="488950" cy="611188"/>
              </a:xfrm>
              <a:prstGeom prst="ellipse">
                <a:avLst/>
              </a:prstGeom>
              <a:solidFill>
                <a:srgbClr val="FF99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" name="Oval 27"/>
              <p:cNvSpPr>
                <a:spLocks noChangeArrowheads="1"/>
              </p:cNvSpPr>
              <p:nvPr/>
            </p:nvSpPr>
            <p:spPr bwMode="auto">
              <a:xfrm>
                <a:off x="6477681" y="2631395"/>
                <a:ext cx="488950" cy="611188"/>
              </a:xfrm>
              <a:prstGeom prst="ellipse">
                <a:avLst/>
              </a:prstGeom>
              <a:noFill/>
              <a:ln w="285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" name="Line 28"/>
              <p:cNvSpPr>
                <a:spLocks noChangeShapeType="1"/>
              </p:cNvSpPr>
              <p:nvPr/>
            </p:nvSpPr>
            <p:spPr bwMode="auto">
              <a:xfrm flipH="1" flipV="1">
                <a:off x="6268131" y="2478995"/>
                <a:ext cx="427038" cy="427038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" name="Line 30"/>
              <p:cNvSpPr>
                <a:spLocks noChangeShapeType="1"/>
              </p:cNvSpPr>
              <p:nvPr/>
            </p:nvSpPr>
            <p:spPr bwMode="auto">
              <a:xfrm>
                <a:off x="6714219" y="2925082"/>
                <a:ext cx="55563" cy="325438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" name="Line 32"/>
              <p:cNvSpPr>
                <a:spLocks noChangeShapeType="1"/>
              </p:cNvSpPr>
              <p:nvPr/>
            </p:nvSpPr>
            <p:spPr bwMode="auto">
              <a:xfrm flipH="1">
                <a:off x="5680756" y="2915557"/>
                <a:ext cx="1023938" cy="511175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Line 33"/>
              <p:cNvSpPr>
                <a:spLocks noChangeShapeType="1"/>
              </p:cNvSpPr>
              <p:nvPr/>
            </p:nvSpPr>
            <p:spPr bwMode="auto">
              <a:xfrm>
                <a:off x="6704694" y="2915557"/>
                <a:ext cx="1739900" cy="673100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Line 34"/>
              <p:cNvSpPr>
                <a:spLocks noChangeShapeType="1"/>
              </p:cNvSpPr>
              <p:nvPr/>
            </p:nvSpPr>
            <p:spPr bwMode="auto">
              <a:xfrm flipV="1">
                <a:off x="6704694" y="1680481"/>
                <a:ext cx="0" cy="1235075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aphicFrame>
            <p:nvGraphicFramePr>
              <p:cNvPr id="68" name="Object 11"/>
              <p:cNvGraphicFramePr>
                <a:graphicFrameLocks noChangeAspect="1"/>
              </p:cNvGraphicFramePr>
              <p:nvPr/>
            </p:nvGraphicFramePr>
            <p:xfrm>
              <a:off x="8592231" y="3599770"/>
              <a:ext cx="160337" cy="1682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" imgW="203040" imgH="203040" progId="Equation.DSMT4">
                      <p:embed/>
                    </p:oleObj>
                  </mc:Choice>
                  <mc:Fallback>
                    <p:oleObj name="Equation" r:id="rId4" imgW="203040" imgH="203040" progId="Equation.DSMT4">
                      <p:embed/>
                      <p:pic>
                        <p:nvPicPr>
                          <p:cNvPr id="68" name="Object 1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592231" y="3599770"/>
                            <a:ext cx="160337" cy="1682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9" name="Object 12"/>
              <p:cNvGraphicFramePr>
                <a:graphicFrameLocks noChangeAspect="1"/>
              </p:cNvGraphicFramePr>
              <p:nvPr/>
            </p:nvGraphicFramePr>
            <p:xfrm>
              <a:off x="6596743" y="1364570"/>
              <a:ext cx="169863" cy="22066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" imgW="215640" imgH="266400" progId="Equation.DSMT4">
                      <p:embed/>
                    </p:oleObj>
                  </mc:Choice>
                  <mc:Fallback>
                    <p:oleObj name="Equation" r:id="rId6" imgW="215640" imgH="266400" progId="Equation.DSMT4">
                      <p:embed/>
                      <p:pic>
                        <p:nvPicPr>
                          <p:cNvPr id="69" name="Object 1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596743" y="1364570"/>
                            <a:ext cx="169863" cy="22066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0" name="Object 13"/>
              <p:cNvGraphicFramePr>
                <a:graphicFrameLocks noChangeAspect="1"/>
              </p:cNvGraphicFramePr>
              <p:nvPr/>
            </p:nvGraphicFramePr>
            <p:xfrm>
              <a:off x="5410881" y="3406095"/>
              <a:ext cx="139700" cy="15716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8" imgW="177480" imgH="190440" progId="Equation.DSMT4">
                      <p:embed/>
                    </p:oleObj>
                  </mc:Choice>
                  <mc:Fallback>
                    <p:oleObj name="Equation" r:id="rId8" imgW="177480" imgH="190440" progId="Equation.DSMT4">
                      <p:embed/>
                      <p:pic>
                        <p:nvPicPr>
                          <p:cNvPr id="70" name="Object 1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10881" y="3406095"/>
                            <a:ext cx="139700" cy="15716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1" name="Object 14"/>
              <p:cNvGraphicFramePr>
                <a:graphicFrameLocks noChangeAspect="1"/>
              </p:cNvGraphicFramePr>
              <p:nvPr/>
            </p:nvGraphicFramePr>
            <p:xfrm>
              <a:off x="6563406" y="2980645"/>
              <a:ext cx="160337" cy="1682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0" imgW="203040" imgH="203040" progId="Equation.DSMT4">
                      <p:embed/>
                    </p:oleObj>
                  </mc:Choice>
                  <mc:Fallback>
                    <p:oleObj name="Equation" r:id="rId10" imgW="203040" imgH="203040" progId="Equation.DSMT4">
                      <p:embed/>
                      <p:pic>
                        <p:nvPicPr>
                          <p:cNvPr id="71" name="Object 1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563406" y="2980645"/>
                            <a:ext cx="160337" cy="1682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2" name="Object 15"/>
              <p:cNvGraphicFramePr>
                <a:graphicFrameLocks noChangeAspect="1"/>
              </p:cNvGraphicFramePr>
              <p:nvPr/>
            </p:nvGraphicFramePr>
            <p:xfrm>
              <a:off x="6272893" y="2653620"/>
              <a:ext cx="150813" cy="2317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2" imgW="190440" imgH="279360" progId="Equation.DSMT4">
                      <p:embed/>
                    </p:oleObj>
                  </mc:Choice>
                  <mc:Fallback>
                    <p:oleObj name="Equation" r:id="rId12" imgW="190440" imgH="279360" progId="Equation.DSMT4">
                      <p:embed/>
                      <p:pic>
                        <p:nvPicPr>
                          <p:cNvPr id="72" name="Object 1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272893" y="2653620"/>
                            <a:ext cx="150813" cy="2317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3" name="Object 16"/>
              <p:cNvGraphicFramePr>
                <a:graphicFrameLocks noChangeAspect="1"/>
              </p:cNvGraphicFramePr>
              <p:nvPr/>
            </p:nvGraphicFramePr>
            <p:xfrm>
              <a:off x="6389688" y="3302000"/>
              <a:ext cx="641350" cy="2317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4" imgW="812520" imgH="279360" progId="Equation.DSMT4">
                      <p:embed/>
                    </p:oleObj>
                  </mc:Choice>
                  <mc:Fallback>
                    <p:oleObj name="Equation" r:id="rId14" imgW="812520" imgH="279360" progId="Equation.DSMT4">
                      <p:embed/>
                      <p:pic>
                        <p:nvPicPr>
                          <p:cNvPr id="73" name="Object 1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389688" y="3302000"/>
                            <a:ext cx="641350" cy="2317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5" name="Object 21"/>
              <p:cNvGraphicFramePr>
                <a:graphicFrameLocks noChangeAspect="1"/>
              </p:cNvGraphicFramePr>
              <p:nvPr/>
            </p:nvGraphicFramePr>
            <p:xfrm>
              <a:off x="7568746" y="2265132"/>
              <a:ext cx="363538" cy="3698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6" imgW="393480" imgH="380880" progId="Equation.DSMT4">
                      <p:embed/>
                    </p:oleObj>
                  </mc:Choice>
                  <mc:Fallback>
                    <p:oleObj name="Equation" r:id="rId16" imgW="393480" imgH="380880" progId="Equation.DSMT4">
                      <p:embed/>
                      <p:pic>
                        <p:nvPicPr>
                          <p:cNvPr id="75" name="Object 2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568746" y="2265132"/>
                            <a:ext cx="363538" cy="36988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6" name="Object 21"/>
              <p:cNvGraphicFramePr>
                <a:graphicFrameLocks noChangeAspect="1"/>
              </p:cNvGraphicFramePr>
              <p:nvPr/>
            </p:nvGraphicFramePr>
            <p:xfrm>
              <a:off x="6980691" y="2601680"/>
              <a:ext cx="279507" cy="28438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8" imgW="393480" imgH="380880" progId="Equation.DSMT4">
                      <p:embed/>
                    </p:oleObj>
                  </mc:Choice>
                  <mc:Fallback>
                    <p:oleObj name="Equation" r:id="rId18" imgW="393480" imgH="380880" progId="Equation.DSMT4">
                      <p:embed/>
                      <p:pic>
                        <p:nvPicPr>
                          <p:cNvPr id="76" name="Object 2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980691" y="2601680"/>
                            <a:ext cx="279507" cy="28438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23581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91445694"/>
                </p:ext>
              </p:extLst>
            </p:nvPr>
          </p:nvGraphicFramePr>
          <p:xfrm>
            <a:off x="9425120" y="3345226"/>
            <a:ext cx="642938" cy="3095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825480" imgH="380880" progId="Equation.DSMT4">
                    <p:embed/>
                  </p:oleObj>
                </mc:Choice>
                <mc:Fallback>
                  <p:oleObj name="Equation" r:id="rId20" imgW="825480" imgH="380880" progId="Equation.DSMT4">
                    <p:embed/>
                    <p:pic>
                      <p:nvPicPr>
                        <p:cNvPr id="23581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425120" y="3345226"/>
                          <a:ext cx="642938" cy="3095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564328EC-4D13-8CB7-3A9D-9F41350FDBE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680682"/>
              </p:ext>
            </p:extLst>
          </p:nvPr>
        </p:nvGraphicFramePr>
        <p:xfrm>
          <a:off x="1510779" y="1724356"/>
          <a:ext cx="1327136" cy="11212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736560" imgH="622080" progId="Equation.DSMT4">
                  <p:embed/>
                </p:oleObj>
              </mc:Choice>
              <mc:Fallback>
                <p:oleObj name="Equation" r:id="rId22" imgW="736560" imgH="622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510779" y="1724356"/>
                        <a:ext cx="1327136" cy="11212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6F15207F-5B76-7C1B-1C82-87B92E3E58D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0758169"/>
              </p:ext>
            </p:extLst>
          </p:nvPr>
        </p:nvGraphicFramePr>
        <p:xfrm>
          <a:off x="1453417" y="2918750"/>
          <a:ext cx="1792716" cy="7524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1028520" imgH="431640" progId="Equation.DSMT4">
                  <p:embed/>
                </p:oleObj>
              </mc:Choice>
              <mc:Fallback>
                <p:oleObj name="Equation" r:id="rId24" imgW="102852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453417" y="2918750"/>
                        <a:ext cx="1792716" cy="7524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B7BAB585-C11C-73DF-CC26-4D76B10F98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2611876"/>
              </p:ext>
            </p:extLst>
          </p:nvPr>
        </p:nvGraphicFramePr>
        <p:xfrm>
          <a:off x="1437636" y="3868501"/>
          <a:ext cx="2181628" cy="1399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1346040" imgH="863280" progId="Equation.DSMT4">
                  <p:embed/>
                </p:oleObj>
              </mc:Choice>
              <mc:Fallback>
                <p:oleObj name="Equation" r:id="rId26" imgW="1346040" imgH="863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1437636" y="3868501"/>
                        <a:ext cx="2181628" cy="13995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27E1437F-8BC5-5B65-F3B4-EEE6ECC00D7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6366368"/>
              </p:ext>
            </p:extLst>
          </p:nvPr>
        </p:nvGraphicFramePr>
        <p:xfrm>
          <a:off x="1439885" y="5530565"/>
          <a:ext cx="2527350" cy="7883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8" imgW="1384200" imgH="431640" progId="Equation.DSMT4">
                  <p:embed/>
                </p:oleObj>
              </mc:Choice>
              <mc:Fallback>
                <p:oleObj name="Equation" r:id="rId28" imgW="138420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1439885" y="5530565"/>
                        <a:ext cx="2527350" cy="7883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244326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682530" y="1006524"/>
            <a:ext cx="4994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Comparison of </a:t>
            </a:r>
            <a:r>
              <a:rPr lang="en-US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with bulk conductor formula:</a:t>
            </a:r>
          </a:p>
        </p:txBody>
      </p:sp>
      <p:sp>
        <p:nvSpPr>
          <p:cNvPr id="30" name="Slide Number Placeholder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81AA-5237-4A5C-8BDE-6265C5775E3F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2" name="Text Box 6"/>
          <p:cNvSpPr txBox="1">
            <a:spLocks noChangeArrowheads="1"/>
          </p:cNvSpPr>
          <p:nvPr/>
        </p:nvSpPr>
        <p:spPr bwMode="auto">
          <a:xfrm>
            <a:off x="2438400" y="1"/>
            <a:ext cx="7118350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Coaxial Line: TEM Mode (cont.)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8D03A5D-F4A3-6B05-0B43-69E503F3955C}"/>
              </a:ext>
            </a:extLst>
          </p:cNvPr>
          <p:cNvGrpSpPr/>
          <p:nvPr/>
        </p:nvGrpSpPr>
        <p:grpSpPr>
          <a:xfrm>
            <a:off x="8262956" y="879577"/>
            <a:ext cx="3573463" cy="2898040"/>
            <a:chOff x="7880818" y="872753"/>
            <a:chExt cx="3573463" cy="2898040"/>
          </a:xfrm>
        </p:grpSpPr>
        <p:grpSp>
          <p:nvGrpSpPr>
            <p:cNvPr id="77" name="Group 76"/>
            <p:cNvGrpSpPr/>
            <p:nvPr/>
          </p:nvGrpSpPr>
          <p:grpSpPr>
            <a:xfrm>
              <a:off x="7880818" y="872753"/>
              <a:ext cx="3573463" cy="2544763"/>
              <a:chOff x="5285468" y="1302657"/>
              <a:chExt cx="3573463" cy="2544763"/>
            </a:xfrm>
          </p:grpSpPr>
          <p:sp>
            <p:nvSpPr>
              <p:cNvPr id="54" name="AutoShape 16"/>
              <p:cNvSpPr>
                <a:spLocks noChangeAspect="1" noChangeArrowheads="1" noTextEdit="1"/>
              </p:cNvSpPr>
              <p:nvPr/>
            </p:nvSpPr>
            <p:spPr bwMode="auto">
              <a:xfrm>
                <a:off x="5285468" y="1302657"/>
                <a:ext cx="3573463" cy="25447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Oval 20"/>
              <p:cNvSpPr>
                <a:spLocks noChangeArrowheads="1"/>
              </p:cNvSpPr>
              <p:nvPr/>
            </p:nvSpPr>
            <p:spPr bwMode="auto">
              <a:xfrm>
                <a:off x="6131606" y="2255157"/>
                <a:ext cx="1184275" cy="1363663"/>
              </a:xfrm>
              <a:prstGeom prst="ellipse">
                <a:avLst/>
              </a:prstGeom>
              <a:solidFill>
                <a:srgbClr val="D8D8D8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Oval 21"/>
              <p:cNvSpPr>
                <a:spLocks noChangeArrowheads="1"/>
              </p:cNvSpPr>
              <p:nvPr/>
            </p:nvSpPr>
            <p:spPr bwMode="auto">
              <a:xfrm>
                <a:off x="6130019" y="2255157"/>
                <a:ext cx="1185863" cy="1363663"/>
              </a:xfrm>
              <a:prstGeom prst="ellipse">
                <a:avLst/>
              </a:prstGeom>
              <a:noFill/>
              <a:ln w="285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" name="Line 22"/>
              <p:cNvSpPr>
                <a:spLocks noChangeShapeType="1"/>
              </p:cNvSpPr>
              <p:nvPr/>
            </p:nvSpPr>
            <p:spPr bwMode="auto">
              <a:xfrm flipV="1">
                <a:off x="6615794" y="2475820"/>
                <a:ext cx="515938" cy="184150"/>
              </a:xfrm>
              <a:prstGeom prst="line">
                <a:avLst/>
              </a:prstGeom>
              <a:noFill/>
              <a:ln w="285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" name="Line 23"/>
              <p:cNvSpPr>
                <a:spLocks noChangeShapeType="1"/>
              </p:cNvSpPr>
              <p:nvPr/>
            </p:nvSpPr>
            <p:spPr bwMode="auto">
              <a:xfrm flipV="1">
                <a:off x="6760256" y="3029857"/>
                <a:ext cx="542925" cy="211138"/>
              </a:xfrm>
              <a:prstGeom prst="line">
                <a:avLst/>
              </a:prstGeom>
              <a:noFill/>
              <a:ln w="285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Line 24"/>
              <p:cNvSpPr>
                <a:spLocks noChangeShapeType="1"/>
              </p:cNvSpPr>
              <p:nvPr/>
            </p:nvSpPr>
            <p:spPr bwMode="auto">
              <a:xfrm flipV="1">
                <a:off x="6638019" y="1720170"/>
                <a:ext cx="1370013" cy="542925"/>
              </a:xfrm>
              <a:prstGeom prst="line">
                <a:avLst/>
              </a:prstGeom>
              <a:noFill/>
              <a:ln w="285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Line 25"/>
              <p:cNvSpPr>
                <a:spLocks noChangeShapeType="1"/>
              </p:cNvSpPr>
              <p:nvPr/>
            </p:nvSpPr>
            <p:spPr bwMode="auto">
              <a:xfrm flipV="1">
                <a:off x="6971394" y="2971120"/>
                <a:ext cx="1349375" cy="584200"/>
              </a:xfrm>
              <a:prstGeom prst="line">
                <a:avLst/>
              </a:prstGeom>
              <a:noFill/>
              <a:ln w="285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Oval 26"/>
              <p:cNvSpPr>
                <a:spLocks noChangeArrowheads="1"/>
              </p:cNvSpPr>
              <p:nvPr/>
            </p:nvSpPr>
            <p:spPr bwMode="auto">
              <a:xfrm>
                <a:off x="6477681" y="2631395"/>
                <a:ext cx="488950" cy="611188"/>
              </a:xfrm>
              <a:prstGeom prst="ellipse">
                <a:avLst/>
              </a:prstGeom>
              <a:solidFill>
                <a:srgbClr val="FF99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" name="Oval 27"/>
              <p:cNvSpPr>
                <a:spLocks noChangeArrowheads="1"/>
              </p:cNvSpPr>
              <p:nvPr/>
            </p:nvSpPr>
            <p:spPr bwMode="auto">
              <a:xfrm>
                <a:off x="6477681" y="2631395"/>
                <a:ext cx="488950" cy="611188"/>
              </a:xfrm>
              <a:prstGeom prst="ellipse">
                <a:avLst/>
              </a:prstGeom>
              <a:noFill/>
              <a:ln w="285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" name="Line 28"/>
              <p:cNvSpPr>
                <a:spLocks noChangeShapeType="1"/>
              </p:cNvSpPr>
              <p:nvPr/>
            </p:nvSpPr>
            <p:spPr bwMode="auto">
              <a:xfrm flipH="1" flipV="1">
                <a:off x="6268131" y="2478995"/>
                <a:ext cx="427038" cy="427038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" name="Line 30"/>
              <p:cNvSpPr>
                <a:spLocks noChangeShapeType="1"/>
              </p:cNvSpPr>
              <p:nvPr/>
            </p:nvSpPr>
            <p:spPr bwMode="auto">
              <a:xfrm>
                <a:off x="6714219" y="2925082"/>
                <a:ext cx="55563" cy="325438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" name="Line 32"/>
              <p:cNvSpPr>
                <a:spLocks noChangeShapeType="1"/>
              </p:cNvSpPr>
              <p:nvPr/>
            </p:nvSpPr>
            <p:spPr bwMode="auto">
              <a:xfrm flipH="1">
                <a:off x="5680756" y="2915557"/>
                <a:ext cx="1023938" cy="511175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Line 33"/>
              <p:cNvSpPr>
                <a:spLocks noChangeShapeType="1"/>
              </p:cNvSpPr>
              <p:nvPr/>
            </p:nvSpPr>
            <p:spPr bwMode="auto">
              <a:xfrm>
                <a:off x="6704694" y="2915557"/>
                <a:ext cx="1739900" cy="673100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Line 34"/>
              <p:cNvSpPr>
                <a:spLocks noChangeShapeType="1"/>
              </p:cNvSpPr>
              <p:nvPr/>
            </p:nvSpPr>
            <p:spPr bwMode="auto">
              <a:xfrm flipV="1">
                <a:off x="6704694" y="1680481"/>
                <a:ext cx="0" cy="1235075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aphicFrame>
            <p:nvGraphicFramePr>
              <p:cNvPr id="68" name="Object 11"/>
              <p:cNvGraphicFramePr>
                <a:graphicFrameLocks noChangeAspect="1"/>
              </p:cNvGraphicFramePr>
              <p:nvPr/>
            </p:nvGraphicFramePr>
            <p:xfrm>
              <a:off x="8592231" y="3599770"/>
              <a:ext cx="160337" cy="1682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" imgW="203040" imgH="203040" progId="Equation.DSMT4">
                      <p:embed/>
                    </p:oleObj>
                  </mc:Choice>
                  <mc:Fallback>
                    <p:oleObj name="Equation" r:id="rId2" imgW="203040" imgH="203040" progId="Equation.DSMT4">
                      <p:embed/>
                      <p:pic>
                        <p:nvPicPr>
                          <p:cNvPr id="68" name="Object 1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592231" y="3599770"/>
                            <a:ext cx="160337" cy="1682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9" name="Object 12"/>
              <p:cNvGraphicFramePr>
                <a:graphicFrameLocks noChangeAspect="1"/>
              </p:cNvGraphicFramePr>
              <p:nvPr/>
            </p:nvGraphicFramePr>
            <p:xfrm>
              <a:off x="6596743" y="1364570"/>
              <a:ext cx="169863" cy="22066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" imgW="215640" imgH="266400" progId="Equation.DSMT4">
                      <p:embed/>
                    </p:oleObj>
                  </mc:Choice>
                  <mc:Fallback>
                    <p:oleObj name="Equation" r:id="rId4" imgW="215640" imgH="266400" progId="Equation.DSMT4">
                      <p:embed/>
                      <p:pic>
                        <p:nvPicPr>
                          <p:cNvPr id="69" name="Object 1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596743" y="1364570"/>
                            <a:ext cx="169863" cy="22066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0" name="Object 13"/>
              <p:cNvGraphicFramePr>
                <a:graphicFrameLocks noChangeAspect="1"/>
              </p:cNvGraphicFramePr>
              <p:nvPr/>
            </p:nvGraphicFramePr>
            <p:xfrm>
              <a:off x="5410881" y="3406095"/>
              <a:ext cx="139700" cy="15716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" imgW="177480" imgH="190440" progId="Equation.DSMT4">
                      <p:embed/>
                    </p:oleObj>
                  </mc:Choice>
                  <mc:Fallback>
                    <p:oleObj name="Equation" r:id="rId6" imgW="177480" imgH="190440" progId="Equation.DSMT4">
                      <p:embed/>
                      <p:pic>
                        <p:nvPicPr>
                          <p:cNvPr id="70" name="Object 1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10881" y="3406095"/>
                            <a:ext cx="139700" cy="15716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1" name="Object 14"/>
              <p:cNvGraphicFramePr>
                <a:graphicFrameLocks noChangeAspect="1"/>
              </p:cNvGraphicFramePr>
              <p:nvPr/>
            </p:nvGraphicFramePr>
            <p:xfrm>
              <a:off x="6563406" y="2980645"/>
              <a:ext cx="160337" cy="1682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8" imgW="203040" imgH="203040" progId="Equation.DSMT4">
                      <p:embed/>
                    </p:oleObj>
                  </mc:Choice>
                  <mc:Fallback>
                    <p:oleObj name="Equation" r:id="rId8" imgW="203040" imgH="203040" progId="Equation.DSMT4">
                      <p:embed/>
                      <p:pic>
                        <p:nvPicPr>
                          <p:cNvPr id="71" name="Object 1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563406" y="2980645"/>
                            <a:ext cx="160337" cy="1682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2" name="Object 15"/>
              <p:cNvGraphicFramePr>
                <a:graphicFrameLocks noChangeAspect="1"/>
              </p:cNvGraphicFramePr>
              <p:nvPr/>
            </p:nvGraphicFramePr>
            <p:xfrm>
              <a:off x="6272893" y="2653620"/>
              <a:ext cx="150813" cy="2317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0" imgW="190440" imgH="279360" progId="Equation.DSMT4">
                      <p:embed/>
                    </p:oleObj>
                  </mc:Choice>
                  <mc:Fallback>
                    <p:oleObj name="Equation" r:id="rId10" imgW="190440" imgH="279360" progId="Equation.DSMT4">
                      <p:embed/>
                      <p:pic>
                        <p:nvPicPr>
                          <p:cNvPr id="72" name="Object 1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272893" y="2653620"/>
                            <a:ext cx="150813" cy="2317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3" name="Object 16"/>
              <p:cNvGraphicFramePr>
                <a:graphicFrameLocks noChangeAspect="1"/>
              </p:cNvGraphicFramePr>
              <p:nvPr/>
            </p:nvGraphicFramePr>
            <p:xfrm>
              <a:off x="6389688" y="3302000"/>
              <a:ext cx="641350" cy="2317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2" imgW="812520" imgH="279360" progId="Equation.DSMT4">
                      <p:embed/>
                    </p:oleObj>
                  </mc:Choice>
                  <mc:Fallback>
                    <p:oleObj name="Equation" r:id="rId12" imgW="812520" imgH="279360" progId="Equation.DSMT4">
                      <p:embed/>
                      <p:pic>
                        <p:nvPicPr>
                          <p:cNvPr id="73" name="Object 1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389688" y="3302000"/>
                            <a:ext cx="641350" cy="2317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5" name="Object 21"/>
              <p:cNvGraphicFramePr>
                <a:graphicFrameLocks noChangeAspect="1"/>
              </p:cNvGraphicFramePr>
              <p:nvPr/>
            </p:nvGraphicFramePr>
            <p:xfrm>
              <a:off x="7568746" y="2265132"/>
              <a:ext cx="363538" cy="3698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4" imgW="393480" imgH="380880" progId="Equation.DSMT4">
                      <p:embed/>
                    </p:oleObj>
                  </mc:Choice>
                  <mc:Fallback>
                    <p:oleObj name="Equation" r:id="rId14" imgW="393480" imgH="380880" progId="Equation.DSMT4">
                      <p:embed/>
                      <p:pic>
                        <p:nvPicPr>
                          <p:cNvPr id="75" name="Object 2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568746" y="2265132"/>
                            <a:ext cx="363538" cy="36988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6" name="Object 21"/>
              <p:cNvGraphicFramePr>
                <a:graphicFrameLocks noChangeAspect="1"/>
              </p:cNvGraphicFramePr>
              <p:nvPr/>
            </p:nvGraphicFramePr>
            <p:xfrm>
              <a:off x="6980691" y="2601680"/>
              <a:ext cx="279507" cy="28438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6" imgW="393480" imgH="380880" progId="Equation.DSMT4">
                      <p:embed/>
                    </p:oleObj>
                  </mc:Choice>
                  <mc:Fallback>
                    <p:oleObj name="Equation" r:id="rId16" imgW="393480" imgH="380880" progId="Equation.DSMT4">
                      <p:embed/>
                      <p:pic>
                        <p:nvPicPr>
                          <p:cNvPr id="76" name="Object 2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980691" y="2601680"/>
                            <a:ext cx="279507" cy="28438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23581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75167753"/>
                </p:ext>
              </p:extLst>
            </p:nvPr>
          </p:nvGraphicFramePr>
          <p:xfrm>
            <a:off x="9213580" y="3461231"/>
            <a:ext cx="642938" cy="3095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825480" imgH="380880" progId="Equation.DSMT4">
                    <p:embed/>
                  </p:oleObj>
                </mc:Choice>
                <mc:Fallback>
                  <p:oleObj name="Equation" r:id="rId18" imgW="825480" imgH="380880" progId="Equation.DSMT4">
                    <p:embed/>
                    <p:pic>
                      <p:nvPicPr>
                        <p:cNvPr id="23581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213580" y="3461231"/>
                          <a:ext cx="642938" cy="3095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37C6246C-D76C-A23B-2EF8-E083BD877C6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3771907"/>
              </p:ext>
            </p:extLst>
          </p:nvPr>
        </p:nvGraphicFramePr>
        <p:xfrm>
          <a:off x="1016000" y="1785938"/>
          <a:ext cx="2782888" cy="773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600200" imgH="444240" progId="Equation.DSMT4">
                  <p:embed/>
                </p:oleObj>
              </mc:Choice>
              <mc:Fallback>
                <p:oleObj name="Equation" r:id="rId20" imgW="1600200" imgH="444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016000" y="1785938"/>
                        <a:ext cx="2782888" cy="773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1" name="Group 30">
            <a:extLst>
              <a:ext uri="{FF2B5EF4-FFF2-40B4-BE49-F238E27FC236}">
                <a16:creationId xmlns:a16="http://schemas.microsoft.com/office/drawing/2014/main" id="{6BAB2350-7975-4F99-B335-C3DCFA891DE1}"/>
              </a:ext>
            </a:extLst>
          </p:cNvPr>
          <p:cNvGrpSpPr/>
          <p:nvPr/>
        </p:nvGrpSpPr>
        <p:grpSpPr>
          <a:xfrm>
            <a:off x="4449170" y="2078706"/>
            <a:ext cx="3446061" cy="2117981"/>
            <a:chOff x="3309581" y="2870275"/>
            <a:chExt cx="3446061" cy="2117981"/>
          </a:xfrm>
        </p:grpSpPr>
        <p:sp>
          <p:nvSpPr>
            <p:cNvPr id="3" name="Cube 2">
              <a:extLst>
                <a:ext uri="{FF2B5EF4-FFF2-40B4-BE49-F238E27FC236}">
                  <a16:creationId xmlns:a16="http://schemas.microsoft.com/office/drawing/2014/main" id="{97CA1443-B259-E7C8-B341-16EB1D42C6C2}"/>
                </a:ext>
              </a:extLst>
            </p:cNvPr>
            <p:cNvSpPr/>
            <p:nvPr/>
          </p:nvSpPr>
          <p:spPr>
            <a:xfrm>
              <a:off x="3309581" y="2870275"/>
              <a:ext cx="3446061" cy="2117981"/>
            </a:xfrm>
            <a:prstGeom prst="cube">
              <a:avLst>
                <a:gd name="adj" fmla="val 61066"/>
              </a:avLst>
            </a:prstGeom>
            <a:solidFill>
              <a:srgbClr val="FFC000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5" name="Object 4">
              <a:extLst>
                <a:ext uri="{FF2B5EF4-FFF2-40B4-BE49-F238E27FC236}">
                  <a16:creationId xmlns:a16="http://schemas.microsoft.com/office/drawing/2014/main" id="{88F76687-0F62-2536-A815-138E386740B9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71036640"/>
                </p:ext>
              </p:extLst>
            </p:nvPr>
          </p:nvGraphicFramePr>
          <p:xfrm>
            <a:off x="4279710" y="4312907"/>
            <a:ext cx="364534" cy="3341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152280" imgH="139680" progId="Equation.DSMT4">
                    <p:embed/>
                  </p:oleObj>
                </mc:Choice>
                <mc:Fallback>
                  <p:oleObj name="Equation" r:id="rId22" imgW="152280" imgH="13968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3"/>
                        <a:stretch>
                          <a:fillRect/>
                        </a:stretch>
                      </p:blipFill>
                      <p:spPr>
                        <a:xfrm>
                          <a:off x="4279710" y="4312907"/>
                          <a:ext cx="364534" cy="33415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" name="Object 5">
              <a:extLst>
                <a:ext uri="{FF2B5EF4-FFF2-40B4-BE49-F238E27FC236}">
                  <a16:creationId xmlns:a16="http://schemas.microsoft.com/office/drawing/2014/main" id="{C89E507C-F35A-5D19-510B-3749296F5795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01550478"/>
                </p:ext>
              </p:extLst>
            </p:nvPr>
          </p:nvGraphicFramePr>
          <p:xfrm>
            <a:off x="3637128" y="3113324"/>
            <a:ext cx="211541" cy="4230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4" imgW="88560" imgH="177480" progId="Equation.DSMT4">
                    <p:embed/>
                  </p:oleObj>
                </mc:Choice>
                <mc:Fallback>
                  <p:oleObj name="Equation" r:id="rId24" imgW="88560" imgH="17748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5"/>
                        <a:stretch>
                          <a:fillRect/>
                        </a:stretch>
                      </p:blipFill>
                      <p:spPr>
                        <a:xfrm>
                          <a:off x="3637128" y="3113324"/>
                          <a:ext cx="211541" cy="42308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" name="Object 6">
              <a:extLst>
                <a:ext uri="{FF2B5EF4-FFF2-40B4-BE49-F238E27FC236}">
                  <a16:creationId xmlns:a16="http://schemas.microsoft.com/office/drawing/2014/main" id="{6E267589-7437-DFF4-2327-270BF91F30F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31649163"/>
                </p:ext>
              </p:extLst>
            </p:nvPr>
          </p:nvGraphicFramePr>
          <p:xfrm>
            <a:off x="5836504" y="2896857"/>
            <a:ext cx="325461" cy="4184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6" imgW="177480" imgH="228600" progId="Equation.DSMT4">
                    <p:embed/>
                  </p:oleObj>
                </mc:Choice>
                <mc:Fallback>
                  <p:oleObj name="Equation" r:id="rId26" imgW="177480" imgH="2286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7"/>
                        <a:stretch>
                          <a:fillRect/>
                        </a:stretch>
                      </p:blipFill>
                      <p:spPr>
                        <a:xfrm>
                          <a:off x="5836504" y="2896857"/>
                          <a:ext cx="325461" cy="4184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B9B74629-84C4-FD3E-415A-B29E96E10E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15051" y="3368723"/>
              <a:ext cx="204717" cy="232012"/>
            </a:xfrm>
            <a:prstGeom prst="straightConnector1">
              <a:avLst/>
            </a:prstGeom>
            <a:ln w="12700"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E4F81673-28CD-6D86-B4DB-78F6D406E6C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42764" y="3368723"/>
              <a:ext cx="204717" cy="232012"/>
            </a:xfrm>
            <a:prstGeom prst="straightConnector1">
              <a:avLst/>
            </a:prstGeom>
            <a:ln w="12700"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6B57CB85-07C7-45FB-9790-5457AEBA4FE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02071" y="3368723"/>
              <a:ext cx="204717" cy="232012"/>
            </a:xfrm>
            <a:prstGeom prst="straightConnector1">
              <a:avLst/>
            </a:prstGeom>
            <a:ln w="12700"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789619FC-9569-4B1B-D39F-0D77A5DF9DC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61379" y="3368723"/>
              <a:ext cx="204717" cy="232012"/>
            </a:xfrm>
            <a:prstGeom prst="straightConnector1">
              <a:avLst/>
            </a:prstGeom>
            <a:ln w="12700"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7EFCECD9-67C8-AE68-5268-2AC11127C2C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74358" y="3364174"/>
              <a:ext cx="213816" cy="245659"/>
            </a:xfrm>
            <a:prstGeom prst="straightConnector1">
              <a:avLst/>
            </a:prstGeom>
            <a:ln w="12700"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7" name="Object 16">
              <a:extLst>
                <a:ext uri="{FF2B5EF4-FFF2-40B4-BE49-F238E27FC236}">
                  <a16:creationId xmlns:a16="http://schemas.microsoft.com/office/drawing/2014/main" id="{7C7DF14C-5252-A789-0C49-89EE6122D929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73421822"/>
                </p:ext>
              </p:extLst>
            </p:nvPr>
          </p:nvGraphicFramePr>
          <p:xfrm>
            <a:off x="4540653" y="3720035"/>
            <a:ext cx="366712" cy="349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8" imgW="253800" imgH="241200" progId="Equation.DSMT4">
                    <p:embed/>
                  </p:oleObj>
                </mc:Choice>
                <mc:Fallback>
                  <p:oleObj name="Equation" r:id="rId28" imgW="253800" imgH="2412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9"/>
                        <a:stretch>
                          <a:fillRect/>
                        </a:stretch>
                      </p:blipFill>
                      <p:spPr>
                        <a:xfrm>
                          <a:off x="4540653" y="3720035"/>
                          <a:ext cx="366712" cy="3492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EABFD28-F8B5-F6E6-D45C-0EF3773F5E70}"/>
                </a:ext>
              </a:extLst>
            </p:cNvPr>
            <p:cNvSpPr txBox="1"/>
            <p:nvPr/>
          </p:nvSpPr>
          <p:spPr>
            <a:xfrm>
              <a:off x="5520520" y="4203511"/>
              <a:ext cx="30008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+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E57ABB4-7AF3-4B00-9EDF-6ADC2A8DA06C}"/>
                </a:ext>
              </a:extLst>
            </p:cNvPr>
            <p:cNvSpPr txBox="1"/>
            <p:nvPr/>
          </p:nvSpPr>
          <p:spPr>
            <a:xfrm>
              <a:off x="6416723" y="3250442"/>
              <a:ext cx="2551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-</a:t>
              </a:r>
            </a:p>
          </p:txBody>
        </p:sp>
        <p:graphicFrame>
          <p:nvGraphicFramePr>
            <p:cNvPr id="23" name="Object 22">
              <a:extLst>
                <a:ext uri="{FF2B5EF4-FFF2-40B4-BE49-F238E27FC236}">
                  <a16:creationId xmlns:a16="http://schemas.microsoft.com/office/drawing/2014/main" id="{975BB953-46ED-2C7D-A620-36CDE59A7D4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37127308"/>
                </p:ext>
              </p:extLst>
            </p:nvPr>
          </p:nvGraphicFramePr>
          <p:xfrm>
            <a:off x="6033779" y="3720651"/>
            <a:ext cx="319253" cy="3724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0" imgW="152280" imgH="177480" progId="Equation.DSMT4">
                    <p:embed/>
                  </p:oleObj>
                </mc:Choice>
                <mc:Fallback>
                  <p:oleObj name="Equation" r:id="rId30" imgW="152280" imgH="17748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31"/>
                        <a:stretch>
                          <a:fillRect/>
                        </a:stretch>
                      </p:blipFill>
                      <p:spPr>
                        <a:xfrm>
                          <a:off x="6033779" y="3720651"/>
                          <a:ext cx="319253" cy="3724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" name="Object 23">
              <a:extLst>
                <a:ext uri="{FF2B5EF4-FFF2-40B4-BE49-F238E27FC236}">
                  <a16:creationId xmlns:a16="http://schemas.microsoft.com/office/drawing/2014/main" id="{751B0891-D142-816A-9BE5-7E3EEE9CC746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13669759"/>
                </p:ext>
              </p:extLst>
            </p:nvPr>
          </p:nvGraphicFramePr>
          <p:xfrm>
            <a:off x="5013869" y="2925953"/>
            <a:ext cx="260989" cy="3412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2" imgW="126720" imgH="164880" progId="Equation.DSMT4">
                    <p:embed/>
                  </p:oleObj>
                </mc:Choice>
                <mc:Fallback>
                  <p:oleObj name="Equation" r:id="rId32" imgW="126720" imgH="16488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33"/>
                        <a:stretch>
                          <a:fillRect/>
                        </a:stretch>
                      </p:blipFill>
                      <p:spPr>
                        <a:xfrm>
                          <a:off x="5013869" y="2925953"/>
                          <a:ext cx="260989" cy="34129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7" name="Object 26">
            <a:extLst>
              <a:ext uri="{FF2B5EF4-FFF2-40B4-BE49-F238E27FC236}">
                <a16:creationId xmlns:a16="http://schemas.microsoft.com/office/drawing/2014/main" id="{00AB62D6-D9A9-067F-2397-19A277CABE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941845"/>
              </p:ext>
            </p:extLst>
          </p:nvPr>
        </p:nvGraphicFramePr>
        <p:xfrm>
          <a:off x="5265819" y="4441860"/>
          <a:ext cx="766762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4" imgW="596880" imgH="482400" progId="Equation.DSMT4">
                  <p:embed/>
                </p:oleObj>
              </mc:Choice>
              <mc:Fallback>
                <p:oleObj name="Equation" r:id="rId34" imgW="59688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5265819" y="4441860"/>
                        <a:ext cx="766762" cy="622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>
            <a:extLst>
              <a:ext uri="{FF2B5EF4-FFF2-40B4-BE49-F238E27FC236}">
                <a16:creationId xmlns:a16="http://schemas.microsoft.com/office/drawing/2014/main" id="{D144E77F-6FDF-779A-686F-7B1D8D8427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9328285"/>
              </p:ext>
            </p:extLst>
          </p:nvPr>
        </p:nvGraphicFramePr>
        <p:xfrm>
          <a:off x="1714500" y="2944813"/>
          <a:ext cx="1374775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6" imgW="825480" imgH="431640" progId="Equation.DSMT4">
                  <p:embed/>
                </p:oleObj>
              </mc:Choice>
              <mc:Fallback>
                <p:oleObj name="Equation" r:id="rId36" imgW="82548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1714500" y="2944813"/>
                        <a:ext cx="1374775" cy="719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Right Arrow 35">
            <a:extLst>
              <a:ext uri="{FF2B5EF4-FFF2-40B4-BE49-F238E27FC236}">
                <a16:creationId xmlns:a16="http://schemas.microsoft.com/office/drawing/2014/main" id="{8E374F8A-3CA7-0F49-EB0F-2F276719A147}"/>
              </a:ext>
            </a:extLst>
          </p:cNvPr>
          <p:cNvSpPr/>
          <p:nvPr/>
        </p:nvSpPr>
        <p:spPr>
          <a:xfrm>
            <a:off x="1198587" y="3187320"/>
            <a:ext cx="342900" cy="238125"/>
          </a:xfrm>
          <a:prstGeom prst="rightArrow">
            <a:avLst/>
          </a:prstGeom>
          <a:solidFill>
            <a:srgbClr val="CCFF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5" name="Object 34">
            <a:extLst>
              <a:ext uri="{FF2B5EF4-FFF2-40B4-BE49-F238E27FC236}">
                <a16:creationId xmlns:a16="http://schemas.microsoft.com/office/drawing/2014/main" id="{A139B13C-6B21-897F-DE55-5EBE415934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501033"/>
              </p:ext>
            </p:extLst>
          </p:nvPr>
        </p:nvGraphicFramePr>
        <p:xfrm>
          <a:off x="1402616" y="4930372"/>
          <a:ext cx="1385174" cy="603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8" imgW="990360" imgH="431640" progId="Equation.DSMT4">
                  <p:embed/>
                </p:oleObj>
              </mc:Choice>
              <mc:Fallback>
                <p:oleObj name="Equation" r:id="rId38" imgW="99036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1402616" y="4930372"/>
                        <a:ext cx="1385174" cy="603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>
            <a:extLst>
              <a:ext uri="{FF2B5EF4-FFF2-40B4-BE49-F238E27FC236}">
                <a16:creationId xmlns:a16="http://schemas.microsoft.com/office/drawing/2014/main" id="{3E2F85F6-4C02-C9D0-4BB4-F3659A6E4E77}"/>
              </a:ext>
            </a:extLst>
          </p:cNvPr>
          <p:cNvSpPr txBox="1"/>
          <p:nvPr/>
        </p:nvSpPr>
        <p:spPr>
          <a:xfrm>
            <a:off x="589270" y="4297910"/>
            <a:ext cx="2911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For coax (setting </a:t>
            </a:r>
            <a:r>
              <a:rPr lang="en-US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 m</a:t>
            </a:r>
            <a:r>
              <a:rPr lang="en-US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):</a:t>
            </a:r>
          </a:p>
        </p:txBody>
      </p:sp>
      <p:graphicFrame>
        <p:nvGraphicFramePr>
          <p:cNvPr id="37" name="Object 36">
            <a:extLst>
              <a:ext uri="{FF2B5EF4-FFF2-40B4-BE49-F238E27FC236}">
                <a16:creationId xmlns:a16="http://schemas.microsoft.com/office/drawing/2014/main" id="{A050F26A-D503-7E7F-1634-E9CFCD97FE4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7960465"/>
              </p:ext>
            </p:extLst>
          </p:nvPr>
        </p:nvGraphicFramePr>
        <p:xfrm>
          <a:off x="1409700" y="5654675"/>
          <a:ext cx="1303338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0" imgW="977760" imgH="431640" progId="Equation.DSMT4">
                  <p:embed/>
                </p:oleObj>
              </mc:Choice>
              <mc:Fallback>
                <p:oleObj name="Equation" r:id="rId40" imgW="97776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1409700" y="5654675"/>
                        <a:ext cx="1303338" cy="576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>
            <a:extLst>
              <a:ext uri="{FF2B5EF4-FFF2-40B4-BE49-F238E27FC236}">
                <a16:creationId xmlns:a16="http://schemas.microsoft.com/office/drawing/2014/main" id="{EC4E36CB-B664-8C45-5C76-7302D754700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4116714"/>
              </p:ext>
            </p:extLst>
          </p:nvPr>
        </p:nvGraphicFramePr>
        <p:xfrm>
          <a:off x="4327383" y="5619963"/>
          <a:ext cx="25273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2" imgW="2526750" imgH="788088" progId="Equation.DSMT4">
                  <p:embed/>
                </p:oleObj>
              </mc:Choice>
              <mc:Fallback>
                <p:oleObj name="Equation" r:id="rId42" imgW="2526750" imgH="788088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3"/>
                      <a:stretch>
                        <a:fillRect/>
                      </a:stretch>
                    </p:blipFill>
                    <p:spPr>
                      <a:xfrm>
                        <a:off x="4327383" y="5619963"/>
                        <a:ext cx="2527300" cy="78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Right Arrow 35">
            <a:extLst>
              <a:ext uri="{FF2B5EF4-FFF2-40B4-BE49-F238E27FC236}">
                <a16:creationId xmlns:a16="http://schemas.microsoft.com/office/drawing/2014/main" id="{024A0496-BB7B-AC82-FE62-68574B36F087}"/>
              </a:ext>
            </a:extLst>
          </p:cNvPr>
          <p:cNvSpPr/>
          <p:nvPr/>
        </p:nvSpPr>
        <p:spPr>
          <a:xfrm>
            <a:off x="3698402" y="5864556"/>
            <a:ext cx="342900" cy="238125"/>
          </a:xfrm>
          <a:prstGeom prst="rightArrow">
            <a:avLst/>
          </a:prstGeom>
          <a:solidFill>
            <a:srgbClr val="CCFF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EEB62A4-D646-E30C-5AAB-6BF41C8A3AD2}"/>
              </a:ext>
            </a:extLst>
          </p:cNvPr>
          <p:cNvSpPr txBox="1"/>
          <p:nvPr/>
        </p:nvSpPr>
        <p:spPr>
          <a:xfrm>
            <a:off x="7690513" y="4769892"/>
            <a:ext cx="3982871" cy="120032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Note: 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This method only works when the current density is 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constant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along the perimeter of the transmission line.</a:t>
            </a:r>
          </a:p>
        </p:txBody>
      </p:sp>
    </p:spTree>
    <p:extLst>
      <p:ext uri="{BB962C8B-B14F-4D97-AF65-F5344CB8AC3E}">
        <p14:creationId xmlns:p14="http://schemas.microsoft.com/office/powerpoint/2010/main" val="39148655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Number Placeholder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81AA-5237-4A5C-8BDE-6265C5775E3F}" type="slidenum">
              <a:rPr lang="en-US" smtClean="0"/>
              <a:pPr/>
              <a:t>15</a:t>
            </a:fld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873452"/>
              </p:ext>
            </p:extLst>
          </p:nvPr>
        </p:nvGraphicFramePr>
        <p:xfrm>
          <a:off x="1358146" y="1561013"/>
          <a:ext cx="2147718" cy="3931920"/>
        </p:xfrm>
        <a:graphic>
          <a:graphicData uri="http://schemas.openxmlformats.org/drawingml/2006/table">
            <a:tbl>
              <a:tblPr firstRow="1" bandRow="1"/>
              <a:tblGrid>
                <a:gridCol w="12901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75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3197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Frequency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b="0" i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  <a:sym typeface="Symbol"/>
                        </a:rPr>
                        <a:t>RG-59 Coax</a:t>
                      </a:r>
                      <a:endParaRPr lang="en-US" b="0" i="0" baseline="-25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034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r>
                        <a:rPr lang="en-US" dirty="0"/>
                        <a:t>1 [MHz]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b="0" dirty="0">
                          <a:latin typeface="Times New Roman" pitchFamily="18" charset="0"/>
                          <a:cs typeface="Times New Roman" pitchFamily="18" charset="0"/>
                        </a:rPr>
                        <a:t>0.01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FF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3034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r>
                        <a:rPr lang="en-US" dirty="0"/>
                        <a:t>10 [MHz]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b="0" dirty="0">
                          <a:latin typeface="Times New Roman" pitchFamily="18" charset="0"/>
                          <a:cs typeface="Times New Roman" pitchFamily="18" charset="0"/>
                        </a:rPr>
                        <a:t>0.03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FF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034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r>
                        <a:rPr lang="en-US" dirty="0"/>
                        <a:t>100 [MHz]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latin typeface="Times New Roman" pitchFamily="18" charset="0"/>
                          <a:cs typeface="Times New Roman" pitchFamily="18" charset="0"/>
                        </a:rPr>
                        <a:t>0.11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FF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3034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r>
                        <a:rPr lang="en-US" dirty="0"/>
                        <a:t>1 [GHz]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b="0" dirty="0">
                          <a:latin typeface="Times New Roman" pitchFamily="18" charset="0"/>
                          <a:cs typeface="Times New Roman" pitchFamily="18" charset="0"/>
                        </a:rPr>
                        <a:t>0.40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FF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3034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r>
                        <a:rPr lang="en-US" dirty="0"/>
                        <a:t>5 [GHz]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latin typeface="Times New Roman" pitchFamily="18" charset="0"/>
                          <a:cs typeface="Times New Roman" pitchFamily="18" charset="0"/>
                        </a:rPr>
                        <a:t>1.0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FF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303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Times New Roman"/>
                          <a:ea typeface="+mn-ea"/>
                          <a:cs typeface="+mn-cs"/>
                        </a:rPr>
                        <a:t>10 [GHz]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latin typeface="Times New Roman" pitchFamily="18" charset="0"/>
                          <a:cs typeface="Times New Roman" pitchFamily="18" charset="0"/>
                        </a:rPr>
                        <a:t>1.5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FF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303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Times New Roman"/>
                          <a:ea typeface="+mn-ea"/>
                          <a:cs typeface="+mn-cs"/>
                        </a:rPr>
                        <a:t>20 [GHz]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latin typeface="Times New Roman" pitchFamily="18" charset="0"/>
                          <a:cs typeface="Times New Roman" pitchFamily="18" charset="0"/>
                        </a:rPr>
                        <a:t>2.3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FF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303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Times New Roman"/>
                          <a:ea typeface="+mn-ea"/>
                          <a:cs typeface="+mn-cs"/>
                        </a:rPr>
                        <a:t>50 [GHz]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latin typeface="Arial" pitchFamily="34" charset="0"/>
                          <a:cs typeface="Arial" pitchFamily="34" charset="0"/>
                        </a:rPr>
                        <a:t>OM*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FF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303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Times New Roman"/>
                          <a:ea typeface="+mn-ea"/>
                          <a:cs typeface="+mn-cs"/>
                        </a:rPr>
                        <a:t>100 [GHz]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latin typeface="Arial" pitchFamily="34" charset="0"/>
                          <a:cs typeface="Arial" pitchFamily="34" charset="0"/>
                        </a:rPr>
                        <a:t>OM*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FF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3541426" y="144876"/>
            <a:ext cx="52405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Attenuation for RG-59 Coax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50946" y="848096"/>
            <a:ext cx="39020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Approximate attenuation in dB/m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80541" y="5744048"/>
            <a:ext cx="16417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itchFamily="34" charset="0"/>
                <a:cs typeface="Arial" pitchFamily="34" charset="0"/>
              </a:rPr>
              <a:t>*OM = </a:t>
            </a:r>
            <a:r>
              <a:rPr lang="en-US" sz="1400" dirty="0" err="1">
                <a:latin typeface="Arial" pitchFamily="34" charset="0"/>
                <a:cs typeface="Arial" pitchFamily="34" charset="0"/>
              </a:rPr>
              <a:t>overmoded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837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4935789"/>
              </p:ext>
            </p:extLst>
          </p:nvPr>
        </p:nvGraphicFramePr>
        <p:xfrm>
          <a:off x="7715038" y="4597851"/>
          <a:ext cx="1301750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34680" imgH="228600" progId="Equation.DSMT4">
                  <p:embed/>
                </p:oleObj>
              </mc:Choice>
              <mc:Fallback>
                <p:oleObj name="Equation" r:id="rId2" imgW="634680" imgH="228600" progId="Equation.DSMT4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15038" y="4597851"/>
                        <a:ext cx="1301750" cy="468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8378" name="Picture 10" descr="https://upload.wikimedia.org/wikipedia/commons/7/73/RG-5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7907" y="1605460"/>
            <a:ext cx="3795703" cy="2654300"/>
          </a:xfrm>
          <a:prstGeom prst="rect">
            <a:avLst/>
          </a:prstGeom>
          <a:noFill/>
        </p:spPr>
      </p:pic>
      <p:graphicFrame>
        <p:nvGraphicFramePr>
          <p:cNvPr id="58379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3346985"/>
              </p:ext>
            </p:extLst>
          </p:nvPr>
        </p:nvGraphicFramePr>
        <p:xfrm>
          <a:off x="7703926" y="5278889"/>
          <a:ext cx="1560513" cy="117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888840" imgH="672840" progId="Equation.DSMT4">
                  <p:embed/>
                </p:oleObj>
              </mc:Choice>
              <mc:Fallback>
                <p:oleObj name="Equation" r:id="rId5" imgW="888840" imgH="672840" progId="Equation.DSMT4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03926" y="5278889"/>
                        <a:ext cx="1560513" cy="1177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8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6593422"/>
              </p:ext>
            </p:extLst>
          </p:nvPr>
        </p:nvGraphicFramePr>
        <p:xfrm>
          <a:off x="611736" y="6220731"/>
          <a:ext cx="4000355" cy="3745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438280" imgH="228600" progId="Equation.DSMT4">
                  <p:embed/>
                </p:oleObj>
              </mc:Choice>
              <mc:Fallback>
                <p:oleObj name="Equation" r:id="rId7" imgW="2438280" imgH="2286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736" y="6220731"/>
                        <a:ext cx="4000355" cy="374526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8172450" y="1647826"/>
            <a:ext cx="14879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itchFamily="34" charset="0"/>
                <a:cs typeface="Arial" pitchFamily="34" charset="0"/>
              </a:rPr>
              <a:t>(from Wikipedia)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8139388"/>
              </p:ext>
            </p:extLst>
          </p:nvPr>
        </p:nvGraphicFramePr>
        <p:xfrm>
          <a:off x="1599283" y="1428090"/>
          <a:ext cx="1184275" cy="842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11000" imgH="482400" progId="Equation.DSMT4">
                  <p:embed/>
                </p:oleObj>
              </mc:Choice>
              <mc:Fallback>
                <p:oleObj name="Equation" r:id="rId2" imgW="711000" imgH="4824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9283" y="1428090"/>
                        <a:ext cx="1184275" cy="842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9138690"/>
              </p:ext>
            </p:extLst>
          </p:nvPr>
        </p:nvGraphicFramePr>
        <p:xfrm>
          <a:off x="9227796" y="3367951"/>
          <a:ext cx="639081" cy="610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63280" imgH="787320" progId="Equation.DSMT4">
                  <p:embed/>
                </p:oleObj>
              </mc:Choice>
              <mc:Fallback>
                <p:oleObj name="Equation" r:id="rId4" imgW="863280" imgH="78732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27796" y="3367951"/>
                        <a:ext cx="639081" cy="6106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 Box 6"/>
          <p:cNvSpPr txBox="1">
            <a:spLocks noChangeArrowheads="1"/>
          </p:cNvSpPr>
          <p:nvPr/>
        </p:nvSpPr>
        <p:spPr bwMode="auto">
          <a:xfrm>
            <a:off x="2438400" y="1"/>
            <a:ext cx="7118350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Coaxial Line: Power Flow</a:t>
            </a:r>
          </a:p>
        </p:txBody>
      </p:sp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81AA-5237-4A5C-8BDE-6265C5775E3F}" type="slidenum">
              <a:rPr lang="en-US" smtClean="0"/>
              <a:pPr/>
              <a:t>16</a:t>
            </a:fld>
            <a:endParaRPr lang="en-US" dirty="0"/>
          </a:p>
        </p:txBody>
      </p:sp>
      <p:grpSp>
        <p:nvGrpSpPr>
          <p:cNvPr id="3" name="Group 40"/>
          <p:cNvGrpSpPr/>
          <p:nvPr/>
        </p:nvGrpSpPr>
        <p:grpSpPr>
          <a:xfrm>
            <a:off x="7548134" y="762536"/>
            <a:ext cx="3573463" cy="2544763"/>
            <a:chOff x="4546600" y="936625"/>
            <a:chExt cx="3573463" cy="2544763"/>
          </a:xfrm>
        </p:grpSpPr>
        <p:sp>
          <p:nvSpPr>
            <p:cNvPr id="1040" name="AutoShape 16"/>
            <p:cNvSpPr>
              <a:spLocks noChangeAspect="1" noChangeArrowheads="1" noTextEdit="1"/>
            </p:cNvSpPr>
            <p:nvPr/>
          </p:nvSpPr>
          <p:spPr bwMode="auto">
            <a:xfrm>
              <a:off x="4546600" y="936625"/>
              <a:ext cx="3573463" cy="2544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Oval 20"/>
            <p:cNvSpPr>
              <a:spLocks noChangeArrowheads="1"/>
            </p:cNvSpPr>
            <p:nvPr/>
          </p:nvSpPr>
          <p:spPr bwMode="auto">
            <a:xfrm>
              <a:off x="5392738" y="1889125"/>
              <a:ext cx="1184275" cy="1363663"/>
            </a:xfrm>
            <a:prstGeom prst="ellipse">
              <a:avLst/>
            </a:prstGeom>
            <a:solidFill>
              <a:srgbClr val="D8D8D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Oval 21"/>
            <p:cNvSpPr>
              <a:spLocks noChangeArrowheads="1"/>
            </p:cNvSpPr>
            <p:nvPr/>
          </p:nvSpPr>
          <p:spPr bwMode="auto">
            <a:xfrm>
              <a:off x="5391151" y="1889125"/>
              <a:ext cx="1185863" cy="1363663"/>
            </a:xfrm>
            <a:prstGeom prst="ellips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Line 22"/>
            <p:cNvSpPr>
              <a:spLocks noChangeShapeType="1"/>
            </p:cNvSpPr>
            <p:nvPr/>
          </p:nvSpPr>
          <p:spPr bwMode="auto">
            <a:xfrm flipV="1">
              <a:off x="5876926" y="2109788"/>
              <a:ext cx="515938" cy="184150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7" name="Line 23"/>
            <p:cNvSpPr>
              <a:spLocks noChangeShapeType="1"/>
            </p:cNvSpPr>
            <p:nvPr/>
          </p:nvSpPr>
          <p:spPr bwMode="auto">
            <a:xfrm flipV="1">
              <a:off x="6021388" y="2663825"/>
              <a:ext cx="542925" cy="211138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8" name="Line 24"/>
            <p:cNvSpPr>
              <a:spLocks noChangeShapeType="1"/>
            </p:cNvSpPr>
            <p:nvPr/>
          </p:nvSpPr>
          <p:spPr bwMode="auto">
            <a:xfrm flipV="1">
              <a:off x="5899151" y="1354138"/>
              <a:ext cx="1370013" cy="542925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9" name="Line 25"/>
            <p:cNvSpPr>
              <a:spLocks noChangeShapeType="1"/>
            </p:cNvSpPr>
            <p:nvPr/>
          </p:nvSpPr>
          <p:spPr bwMode="auto">
            <a:xfrm flipV="1">
              <a:off x="6232526" y="2605088"/>
              <a:ext cx="1349375" cy="584200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0" name="Oval 26"/>
            <p:cNvSpPr>
              <a:spLocks noChangeArrowheads="1"/>
            </p:cNvSpPr>
            <p:nvPr/>
          </p:nvSpPr>
          <p:spPr bwMode="auto">
            <a:xfrm>
              <a:off x="5738813" y="2265363"/>
              <a:ext cx="488950" cy="611188"/>
            </a:xfrm>
            <a:prstGeom prst="ellipse">
              <a:avLst/>
            </a:prstGeom>
            <a:solidFill>
              <a:srgbClr val="FF99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1" name="Oval 27"/>
            <p:cNvSpPr>
              <a:spLocks noChangeArrowheads="1"/>
            </p:cNvSpPr>
            <p:nvPr/>
          </p:nvSpPr>
          <p:spPr bwMode="auto">
            <a:xfrm>
              <a:off x="5738813" y="2265363"/>
              <a:ext cx="488950" cy="611188"/>
            </a:xfrm>
            <a:prstGeom prst="ellips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Line 28"/>
            <p:cNvSpPr>
              <a:spLocks noChangeShapeType="1"/>
            </p:cNvSpPr>
            <p:nvPr/>
          </p:nvSpPr>
          <p:spPr bwMode="auto">
            <a:xfrm flipH="1" flipV="1">
              <a:off x="5529263" y="2112963"/>
              <a:ext cx="427038" cy="427038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" name="Line 30"/>
            <p:cNvSpPr>
              <a:spLocks noChangeShapeType="1"/>
            </p:cNvSpPr>
            <p:nvPr/>
          </p:nvSpPr>
          <p:spPr bwMode="auto">
            <a:xfrm>
              <a:off x="5975351" y="2559050"/>
              <a:ext cx="55563" cy="325438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6" name="Line 32"/>
            <p:cNvSpPr>
              <a:spLocks noChangeShapeType="1"/>
            </p:cNvSpPr>
            <p:nvPr/>
          </p:nvSpPr>
          <p:spPr bwMode="auto">
            <a:xfrm flipH="1">
              <a:off x="4941888" y="2549525"/>
              <a:ext cx="1023938" cy="511175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7" name="Line 33"/>
            <p:cNvSpPr>
              <a:spLocks noChangeShapeType="1"/>
            </p:cNvSpPr>
            <p:nvPr/>
          </p:nvSpPr>
          <p:spPr bwMode="auto">
            <a:xfrm>
              <a:off x="5965826" y="2549525"/>
              <a:ext cx="1739900" cy="67310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Line 34"/>
            <p:cNvSpPr>
              <a:spLocks noChangeShapeType="1"/>
            </p:cNvSpPr>
            <p:nvPr/>
          </p:nvSpPr>
          <p:spPr bwMode="auto">
            <a:xfrm flipV="1">
              <a:off x="5965826" y="1314449"/>
              <a:ext cx="0" cy="1235075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aphicFrame>
          <p:nvGraphicFramePr>
            <p:cNvPr id="1035" name="Object 11"/>
            <p:cNvGraphicFramePr>
              <a:graphicFrameLocks noChangeAspect="1"/>
            </p:cNvGraphicFramePr>
            <p:nvPr/>
          </p:nvGraphicFramePr>
          <p:xfrm>
            <a:off x="7853363" y="3233738"/>
            <a:ext cx="160337" cy="168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203040" imgH="203040" progId="Equation.DSMT4">
                    <p:embed/>
                  </p:oleObj>
                </mc:Choice>
                <mc:Fallback>
                  <p:oleObj name="Equation" r:id="rId6" imgW="203040" imgH="203040" progId="Equation.DSMT4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53363" y="3233738"/>
                          <a:ext cx="160337" cy="168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36" name="Object 12"/>
            <p:cNvGraphicFramePr>
              <a:graphicFrameLocks noChangeAspect="1"/>
            </p:cNvGraphicFramePr>
            <p:nvPr/>
          </p:nvGraphicFramePr>
          <p:xfrm>
            <a:off x="5857875" y="998538"/>
            <a:ext cx="169863" cy="2206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215640" imgH="266400" progId="Equation.DSMT4">
                    <p:embed/>
                  </p:oleObj>
                </mc:Choice>
                <mc:Fallback>
                  <p:oleObj name="Equation" r:id="rId8" imgW="215640" imgH="266400" progId="Equation.DSMT4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57875" y="998538"/>
                          <a:ext cx="169863" cy="2206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37" name="Object 13"/>
            <p:cNvGraphicFramePr>
              <a:graphicFrameLocks noChangeAspect="1"/>
            </p:cNvGraphicFramePr>
            <p:nvPr/>
          </p:nvGraphicFramePr>
          <p:xfrm>
            <a:off x="4672013" y="3040063"/>
            <a:ext cx="139700" cy="157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177480" imgH="190440" progId="Equation.DSMT4">
                    <p:embed/>
                  </p:oleObj>
                </mc:Choice>
                <mc:Fallback>
                  <p:oleObj name="Equation" r:id="rId10" imgW="177480" imgH="190440" progId="Equation.DSMT4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72013" y="3040063"/>
                          <a:ext cx="139700" cy="1571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38" name="Object 14"/>
            <p:cNvGraphicFramePr>
              <a:graphicFrameLocks noChangeAspect="1"/>
            </p:cNvGraphicFramePr>
            <p:nvPr/>
          </p:nvGraphicFramePr>
          <p:xfrm>
            <a:off x="5815013" y="2624138"/>
            <a:ext cx="160337" cy="168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203040" imgH="203040" progId="Equation.DSMT4">
                    <p:embed/>
                  </p:oleObj>
                </mc:Choice>
                <mc:Fallback>
                  <p:oleObj name="Equation" r:id="rId12" imgW="203040" imgH="203040" progId="Equation.DSMT4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15013" y="2624138"/>
                          <a:ext cx="160337" cy="168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39" name="Object 15"/>
            <p:cNvGraphicFramePr>
              <a:graphicFrameLocks noChangeAspect="1"/>
            </p:cNvGraphicFramePr>
            <p:nvPr/>
          </p:nvGraphicFramePr>
          <p:xfrm>
            <a:off x="5534025" y="2287588"/>
            <a:ext cx="150813" cy="231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190440" imgH="279360" progId="Equation.DSMT4">
                    <p:embed/>
                  </p:oleObj>
                </mc:Choice>
                <mc:Fallback>
                  <p:oleObj name="Equation" r:id="rId14" imgW="190440" imgH="279360" progId="Equation.DSMT4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34025" y="2287588"/>
                          <a:ext cx="150813" cy="231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" name="Object 16"/>
            <p:cNvGraphicFramePr>
              <a:graphicFrameLocks noChangeAspect="1"/>
            </p:cNvGraphicFramePr>
            <p:nvPr/>
          </p:nvGraphicFramePr>
          <p:xfrm>
            <a:off x="5641975" y="2935288"/>
            <a:ext cx="641350" cy="231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812520" imgH="279360" progId="Equation.DSMT4">
                    <p:embed/>
                  </p:oleObj>
                </mc:Choice>
                <mc:Fallback>
                  <p:oleObj name="Equation" r:id="rId16" imgW="812520" imgH="279360" progId="Equation.DSMT4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41975" y="2935288"/>
                          <a:ext cx="641350" cy="231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41" name="Object 17"/>
            <p:cNvGraphicFramePr>
              <a:graphicFrameLocks noChangeAspect="1"/>
            </p:cNvGraphicFramePr>
            <p:nvPr/>
          </p:nvGraphicFramePr>
          <p:xfrm>
            <a:off x="6831013" y="1962150"/>
            <a:ext cx="443915" cy="209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647640" imgH="291960" progId="Equation.DSMT4">
                    <p:embed/>
                  </p:oleObj>
                </mc:Choice>
                <mc:Fallback>
                  <p:oleObj name="Equation" r:id="rId18" imgW="647640" imgH="291960" progId="Equation.DSMT4">
                    <p:embed/>
                    <p:pic>
                      <p:nvPicPr>
                        <p:cNvPr id="0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31013" y="1962150"/>
                          <a:ext cx="443915" cy="2095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76816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155269"/>
              </p:ext>
            </p:extLst>
          </p:nvPr>
        </p:nvGraphicFramePr>
        <p:xfrm>
          <a:off x="1815238" y="2459248"/>
          <a:ext cx="3327400" cy="4021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2184120" imgH="2641320" progId="Equation.DSMT4">
                  <p:embed/>
                </p:oleObj>
              </mc:Choice>
              <mc:Fallback>
                <p:oleObj name="Equation" r:id="rId20" imgW="2184120" imgH="2641320" progId="Equation.DSMT4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5238" y="2459248"/>
                        <a:ext cx="3327400" cy="4021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89696" y="859241"/>
            <a:ext cx="24256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Power flow at </a:t>
            </a:r>
            <a:r>
              <a:rPr lang="en-US" sz="2000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= 0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:</a:t>
            </a:r>
          </a:p>
        </p:txBody>
      </p:sp>
      <p:graphicFrame>
        <p:nvGraphicFramePr>
          <p:cNvPr id="76817" name="Object 17"/>
          <p:cNvGraphicFramePr>
            <a:graphicFrameLocks noChangeAspect="1"/>
          </p:cNvGraphicFramePr>
          <p:nvPr/>
        </p:nvGraphicFramePr>
        <p:xfrm>
          <a:off x="5589361" y="4563611"/>
          <a:ext cx="2585811" cy="8475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1396800" imgH="457200" progId="Equation.DSMT4">
                  <p:embed/>
                </p:oleObj>
              </mc:Choice>
              <mc:Fallback>
                <p:oleObj name="Equation" r:id="rId22" imgW="1396800" imgH="457200" progId="Equation.DSMT4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9361" y="4563611"/>
                        <a:ext cx="2585811" cy="847506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1" name="Group 40"/>
          <p:cNvGrpSpPr/>
          <p:nvPr/>
        </p:nvGrpSpPr>
        <p:grpSpPr>
          <a:xfrm>
            <a:off x="4909457" y="5791201"/>
            <a:ext cx="4343400" cy="391880"/>
            <a:chOff x="3385457" y="5758543"/>
            <a:chExt cx="4343400" cy="391880"/>
          </a:xfrm>
        </p:grpSpPr>
        <p:sp>
          <p:nvSpPr>
            <p:cNvPr id="39" name="TextBox 38"/>
            <p:cNvSpPr txBox="1"/>
            <p:nvPr/>
          </p:nvSpPr>
          <p:spPr>
            <a:xfrm>
              <a:off x="3385457" y="5758543"/>
              <a:ext cx="434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Arial" pitchFamily="34" charset="0"/>
                  <a:cs typeface="Arial" pitchFamily="34" charset="0"/>
                </a:rPr>
                <a:t>Note: </a:t>
              </a:r>
              <a:r>
                <a:rPr lang="en-US" dirty="0">
                  <a:latin typeface="Arial" pitchFamily="34" charset="0"/>
                  <a:cs typeface="Arial" pitchFamily="34" charset="0"/>
                </a:rPr>
                <a:t>At dielectric breakdown</a:t>
              </a:r>
            </a:p>
          </p:txBody>
        </p:sp>
        <p:graphicFrame>
          <p:nvGraphicFramePr>
            <p:cNvPr id="76818" name="Object 1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33610455"/>
                </p:ext>
              </p:extLst>
            </p:nvPr>
          </p:nvGraphicFramePr>
          <p:xfrm>
            <a:off x="6563284" y="5788700"/>
            <a:ext cx="856712" cy="3617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4" imgW="571320" imgH="241200" progId="Equation.DSMT4">
                    <p:embed/>
                  </p:oleObj>
                </mc:Choice>
                <mc:Fallback>
                  <p:oleObj name="Equation" r:id="rId24" imgW="571320" imgH="241200" progId="Equation.DSMT4">
                    <p:embed/>
                    <p:pic>
                      <p:nvPicPr>
                        <p:cNvPr id="0" name="Picture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63284" y="5788700"/>
                          <a:ext cx="856712" cy="36172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2" name="TextBox 41"/>
          <p:cNvSpPr txBox="1"/>
          <p:nvPr/>
        </p:nvSpPr>
        <p:spPr>
          <a:xfrm>
            <a:off x="2887943" y="1669576"/>
            <a:ext cx="34034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itchFamily="34" charset="0"/>
                <a:cs typeface="Arial" pitchFamily="34" charset="0"/>
              </a:rPr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dirty="0">
                <a:latin typeface="Arial" pitchFamily="34" charset="0"/>
                <a:cs typeface="Arial" pitchFamily="34" charset="0"/>
              </a:rPr>
              <a:t> is assumed to be real here.)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2609850" y="66676"/>
            <a:ext cx="7118350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Coaxial Line: Higher-Order Modes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362201" y="1019175"/>
            <a:ext cx="6924675" cy="400110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" pitchFamily="34" charset="0"/>
                <a:cs typeface="Arial" pitchFamily="34" charset="0"/>
              </a:rPr>
              <a:t>We look at the </a:t>
            </a:r>
            <a:r>
              <a:rPr lang="en-US" sz="2000" u="sng" dirty="0">
                <a:latin typeface="Arial" pitchFamily="34" charset="0"/>
                <a:cs typeface="Arial" pitchFamily="34" charset="0"/>
              </a:rPr>
              <a:t>higher-order modes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* of a coaxial line. </a:t>
            </a:r>
          </a:p>
        </p:txBody>
      </p:sp>
      <p:sp>
        <p:nvSpPr>
          <p:cNvPr id="30" name="Slide Number Placeholder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81AA-5237-4A5C-8BDE-6265C5775E3F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1004155" y="1936134"/>
            <a:ext cx="55422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Arial" pitchFamily="34" charset="0"/>
                <a:cs typeface="Arial" pitchFamily="34" charset="0"/>
              </a:rPr>
              <a:t>The lowest </a:t>
            </a:r>
            <a:r>
              <a:rPr lang="en-US" sz="2000" u="sng" dirty="0">
                <a:latin typeface="Arial" pitchFamily="34" charset="0"/>
                <a:cs typeface="Arial" pitchFamily="34" charset="0"/>
              </a:rPr>
              <a:t>waveguide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mode is the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</a:t>
            </a:r>
            <a:r>
              <a:rPr lang="en-US" sz="2000" baseline="-25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11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mode.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527676" y="5740895"/>
            <a:ext cx="3660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Sketch of field lines for TE</a:t>
            </a:r>
            <a:r>
              <a:rPr lang="en-US" baseline="-25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11</a:t>
            </a:r>
            <a:r>
              <a:rPr lang="en-US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mode</a:t>
            </a:r>
          </a:p>
        </p:txBody>
      </p:sp>
      <p:grpSp>
        <p:nvGrpSpPr>
          <p:cNvPr id="49" name="Group 48"/>
          <p:cNvGrpSpPr/>
          <p:nvPr/>
        </p:nvGrpSpPr>
        <p:grpSpPr>
          <a:xfrm>
            <a:off x="7307449" y="2431848"/>
            <a:ext cx="3573463" cy="2544763"/>
            <a:chOff x="4546600" y="936625"/>
            <a:chExt cx="3573463" cy="2544763"/>
          </a:xfrm>
        </p:grpSpPr>
        <p:sp>
          <p:nvSpPr>
            <p:cNvPr id="52" name="AutoShape 16"/>
            <p:cNvSpPr>
              <a:spLocks noChangeAspect="1" noChangeArrowheads="1" noTextEdit="1"/>
            </p:cNvSpPr>
            <p:nvPr/>
          </p:nvSpPr>
          <p:spPr bwMode="auto">
            <a:xfrm>
              <a:off x="4546600" y="936625"/>
              <a:ext cx="3573463" cy="2544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Oval 20"/>
            <p:cNvSpPr>
              <a:spLocks noChangeArrowheads="1"/>
            </p:cNvSpPr>
            <p:nvPr/>
          </p:nvSpPr>
          <p:spPr bwMode="auto">
            <a:xfrm>
              <a:off x="5392738" y="1889125"/>
              <a:ext cx="1184275" cy="1363663"/>
            </a:xfrm>
            <a:prstGeom prst="ellipse">
              <a:avLst/>
            </a:prstGeom>
            <a:solidFill>
              <a:srgbClr val="D8D8D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Oval 21"/>
            <p:cNvSpPr>
              <a:spLocks noChangeArrowheads="1"/>
            </p:cNvSpPr>
            <p:nvPr/>
          </p:nvSpPr>
          <p:spPr bwMode="auto">
            <a:xfrm>
              <a:off x="5391151" y="1889125"/>
              <a:ext cx="1185863" cy="1363663"/>
            </a:xfrm>
            <a:prstGeom prst="ellips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22"/>
            <p:cNvSpPr>
              <a:spLocks noChangeShapeType="1"/>
            </p:cNvSpPr>
            <p:nvPr/>
          </p:nvSpPr>
          <p:spPr bwMode="auto">
            <a:xfrm flipV="1">
              <a:off x="5876926" y="2109788"/>
              <a:ext cx="515938" cy="184150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23"/>
            <p:cNvSpPr>
              <a:spLocks noChangeShapeType="1"/>
            </p:cNvSpPr>
            <p:nvPr/>
          </p:nvSpPr>
          <p:spPr bwMode="auto">
            <a:xfrm flipV="1">
              <a:off x="6021388" y="2663825"/>
              <a:ext cx="542925" cy="211138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24"/>
            <p:cNvSpPr>
              <a:spLocks noChangeShapeType="1"/>
            </p:cNvSpPr>
            <p:nvPr/>
          </p:nvSpPr>
          <p:spPr bwMode="auto">
            <a:xfrm flipV="1">
              <a:off x="5899151" y="1354138"/>
              <a:ext cx="1370013" cy="542925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25"/>
            <p:cNvSpPr>
              <a:spLocks noChangeShapeType="1"/>
            </p:cNvSpPr>
            <p:nvPr/>
          </p:nvSpPr>
          <p:spPr bwMode="auto">
            <a:xfrm flipV="1">
              <a:off x="6232526" y="2605088"/>
              <a:ext cx="1349375" cy="584200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26"/>
            <p:cNvSpPr>
              <a:spLocks noChangeArrowheads="1"/>
            </p:cNvSpPr>
            <p:nvPr/>
          </p:nvSpPr>
          <p:spPr bwMode="auto">
            <a:xfrm>
              <a:off x="5738813" y="2265363"/>
              <a:ext cx="488950" cy="611188"/>
            </a:xfrm>
            <a:prstGeom prst="ellipse">
              <a:avLst/>
            </a:prstGeom>
            <a:solidFill>
              <a:srgbClr val="FF99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27"/>
            <p:cNvSpPr>
              <a:spLocks noChangeArrowheads="1"/>
            </p:cNvSpPr>
            <p:nvPr/>
          </p:nvSpPr>
          <p:spPr bwMode="auto">
            <a:xfrm>
              <a:off x="5738813" y="2265363"/>
              <a:ext cx="488950" cy="611188"/>
            </a:xfrm>
            <a:prstGeom prst="ellips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28"/>
            <p:cNvSpPr>
              <a:spLocks noChangeShapeType="1"/>
            </p:cNvSpPr>
            <p:nvPr/>
          </p:nvSpPr>
          <p:spPr bwMode="auto">
            <a:xfrm flipH="1" flipV="1">
              <a:off x="5529263" y="2112963"/>
              <a:ext cx="427038" cy="427038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30"/>
            <p:cNvSpPr>
              <a:spLocks noChangeShapeType="1"/>
            </p:cNvSpPr>
            <p:nvPr/>
          </p:nvSpPr>
          <p:spPr bwMode="auto">
            <a:xfrm>
              <a:off x="5975351" y="2559050"/>
              <a:ext cx="55563" cy="325438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32"/>
            <p:cNvSpPr>
              <a:spLocks noChangeShapeType="1"/>
            </p:cNvSpPr>
            <p:nvPr/>
          </p:nvSpPr>
          <p:spPr bwMode="auto">
            <a:xfrm flipH="1">
              <a:off x="4941888" y="2549525"/>
              <a:ext cx="1023938" cy="511175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Line 33"/>
            <p:cNvSpPr>
              <a:spLocks noChangeShapeType="1"/>
            </p:cNvSpPr>
            <p:nvPr/>
          </p:nvSpPr>
          <p:spPr bwMode="auto">
            <a:xfrm>
              <a:off x="5965826" y="2549525"/>
              <a:ext cx="1739900" cy="67310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Line 34"/>
            <p:cNvSpPr>
              <a:spLocks noChangeShapeType="1"/>
            </p:cNvSpPr>
            <p:nvPr/>
          </p:nvSpPr>
          <p:spPr bwMode="auto">
            <a:xfrm flipV="1">
              <a:off x="5965826" y="1314449"/>
              <a:ext cx="0" cy="1235075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aphicFrame>
          <p:nvGraphicFramePr>
            <p:cNvPr id="90" name="Object 11"/>
            <p:cNvGraphicFramePr>
              <a:graphicFrameLocks noChangeAspect="1"/>
            </p:cNvGraphicFramePr>
            <p:nvPr/>
          </p:nvGraphicFramePr>
          <p:xfrm>
            <a:off x="7853363" y="3233738"/>
            <a:ext cx="160337" cy="168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203040" imgH="203040" progId="Equation.DSMT4">
                    <p:embed/>
                  </p:oleObj>
                </mc:Choice>
                <mc:Fallback>
                  <p:oleObj name="Equation" r:id="rId2" imgW="203040" imgH="203040" progId="Equation.DSMT4">
                    <p:embed/>
                    <p:pic>
                      <p:nvPicPr>
                        <p:cNvPr id="0" name="Picture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53363" y="3233738"/>
                          <a:ext cx="160337" cy="168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1" name="Object 12"/>
            <p:cNvGraphicFramePr>
              <a:graphicFrameLocks noChangeAspect="1"/>
            </p:cNvGraphicFramePr>
            <p:nvPr/>
          </p:nvGraphicFramePr>
          <p:xfrm>
            <a:off x="5857875" y="998538"/>
            <a:ext cx="169863" cy="2206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215640" imgH="266400" progId="Equation.DSMT4">
                    <p:embed/>
                  </p:oleObj>
                </mc:Choice>
                <mc:Fallback>
                  <p:oleObj name="Equation" r:id="rId4" imgW="215640" imgH="266400" progId="Equation.DSMT4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57875" y="998538"/>
                          <a:ext cx="169863" cy="2206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" name="Object 13"/>
            <p:cNvGraphicFramePr>
              <a:graphicFrameLocks noChangeAspect="1"/>
            </p:cNvGraphicFramePr>
            <p:nvPr/>
          </p:nvGraphicFramePr>
          <p:xfrm>
            <a:off x="4672013" y="3040063"/>
            <a:ext cx="139700" cy="157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77480" imgH="190440" progId="Equation.DSMT4">
                    <p:embed/>
                  </p:oleObj>
                </mc:Choice>
                <mc:Fallback>
                  <p:oleObj name="Equation" r:id="rId6" imgW="177480" imgH="190440" progId="Equation.DSMT4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72013" y="3040063"/>
                          <a:ext cx="139700" cy="1571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3" name="Object 14"/>
            <p:cNvGraphicFramePr>
              <a:graphicFrameLocks noChangeAspect="1"/>
            </p:cNvGraphicFramePr>
            <p:nvPr/>
          </p:nvGraphicFramePr>
          <p:xfrm>
            <a:off x="5824538" y="2624138"/>
            <a:ext cx="160337" cy="168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203040" imgH="203040" progId="Equation.DSMT4">
                    <p:embed/>
                  </p:oleObj>
                </mc:Choice>
                <mc:Fallback>
                  <p:oleObj name="Equation" r:id="rId8" imgW="203040" imgH="203040" progId="Equation.DSMT4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24538" y="2624138"/>
                          <a:ext cx="160337" cy="168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4" name="Object 15"/>
            <p:cNvGraphicFramePr>
              <a:graphicFrameLocks noChangeAspect="1"/>
            </p:cNvGraphicFramePr>
            <p:nvPr/>
          </p:nvGraphicFramePr>
          <p:xfrm>
            <a:off x="5534025" y="2287588"/>
            <a:ext cx="150813" cy="231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190440" imgH="279360" progId="Equation.DSMT4">
                    <p:embed/>
                  </p:oleObj>
                </mc:Choice>
                <mc:Fallback>
                  <p:oleObj name="Equation" r:id="rId10" imgW="190440" imgH="279360" progId="Equation.DSMT4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34025" y="2287588"/>
                          <a:ext cx="150813" cy="231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5" name="Object 16"/>
            <p:cNvGraphicFramePr>
              <a:graphicFrameLocks noChangeAspect="1"/>
            </p:cNvGraphicFramePr>
            <p:nvPr/>
          </p:nvGraphicFramePr>
          <p:xfrm>
            <a:off x="5642429" y="2954564"/>
            <a:ext cx="641350" cy="231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812520" imgH="279360" progId="Equation.DSMT4">
                    <p:embed/>
                  </p:oleObj>
                </mc:Choice>
                <mc:Fallback>
                  <p:oleObj name="Equation" r:id="rId12" imgW="812520" imgH="279360" progId="Equation.DSMT4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42429" y="2954564"/>
                          <a:ext cx="641350" cy="231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" name="Object 17"/>
            <p:cNvGraphicFramePr>
              <a:graphicFrameLocks noChangeAspect="1"/>
            </p:cNvGraphicFramePr>
            <p:nvPr/>
          </p:nvGraphicFramePr>
          <p:xfrm>
            <a:off x="6831013" y="1962150"/>
            <a:ext cx="443915" cy="209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647640" imgH="291960" progId="Equation.DSMT4">
                    <p:embed/>
                  </p:oleObj>
                </mc:Choice>
                <mc:Fallback>
                  <p:oleObj name="Equation" r:id="rId14" imgW="647640" imgH="291960" progId="Equation.DSMT4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31013" y="1962150"/>
                          <a:ext cx="443915" cy="2095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8" name="Group 97"/>
          <p:cNvGrpSpPr/>
          <p:nvPr/>
        </p:nvGrpSpPr>
        <p:grpSpPr>
          <a:xfrm>
            <a:off x="2484257" y="2739387"/>
            <a:ext cx="2842320" cy="2794679"/>
            <a:chOff x="1553935" y="2725738"/>
            <a:chExt cx="2842320" cy="2794679"/>
          </a:xfrm>
        </p:grpSpPr>
        <p:sp>
          <p:nvSpPr>
            <p:cNvPr id="27" name="Oval 26"/>
            <p:cNvSpPr/>
            <p:nvPr/>
          </p:nvSpPr>
          <p:spPr>
            <a:xfrm>
              <a:off x="1553935" y="3920217"/>
              <a:ext cx="1600200" cy="16002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2182585" y="4520292"/>
              <a:ext cx="381000" cy="38100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" name="Straight Arrow Connector 36"/>
            <p:cNvCxnSpPr/>
            <p:nvPr/>
          </p:nvCxnSpPr>
          <p:spPr>
            <a:xfrm>
              <a:off x="2601685" y="4729842"/>
              <a:ext cx="533400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/>
            <p:nvPr/>
          </p:nvCxnSpPr>
          <p:spPr>
            <a:xfrm>
              <a:off x="1611085" y="4720317"/>
              <a:ext cx="533400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4" name="Group 43"/>
            <p:cNvGrpSpPr/>
            <p:nvPr/>
          </p:nvGrpSpPr>
          <p:grpSpPr>
            <a:xfrm>
              <a:off x="1715860" y="4215491"/>
              <a:ext cx="1247776" cy="142876"/>
              <a:chOff x="2981325" y="4333874"/>
              <a:chExt cx="1247776" cy="142876"/>
            </a:xfrm>
          </p:grpSpPr>
          <p:sp>
            <p:nvSpPr>
              <p:cNvPr id="41" name="Freeform 40"/>
              <p:cNvSpPr/>
              <p:nvPr/>
            </p:nvSpPr>
            <p:spPr>
              <a:xfrm>
                <a:off x="2981325" y="4333874"/>
                <a:ext cx="1247776" cy="142875"/>
              </a:xfrm>
              <a:custGeom>
                <a:avLst/>
                <a:gdLst>
                  <a:gd name="connsiteX0" fmla="*/ 0 w 1257300"/>
                  <a:gd name="connsiteY0" fmla="*/ 66675 h 123825"/>
                  <a:gd name="connsiteX1" fmla="*/ 200025 w 1257300"/>
                  <a:gd name="connsiteY1" fmla="*/ 114300 h 123825"/>
                  <a:gd name="connsiteX2" fmla="*/ 552450 w 1257300"/>
                  <a:gd name="connsiteY2" fmla="*/ 123825 h 123825"/>
                  <a:gd name="connsiteX3" fmla="*/ 685800 w 1257300"/>
                  <a:gd name="connsiteY3" fmla="*/ 114300 h 123825"/>
                  <a:gd name="connsiteX4" fmla="*/ 1123950 w 1257300"/>
                  <a:gd name="connsiteY4" fmla="*/ 85725 h 123825"/>
                  <a:gd name="connsiteX5" fmla="*/ 1257300 w 1257300"/>
                  <a:gd name="connsiteY5" fmla="*/ 0 h 123825"/>
                  <a:gd name="connsiteX0" fmla="*/ 0 w 1257300"/>
                  <a:gd name="connsiteY0" fmla="*/ 66675 h 125413"/>
                  <a:gd name="connsiteX1" fmla="*/ 200025 w 1257300"/>
                  <a:gd name="connsiteY1" fmla="*/ 114300 h 125413"/>
                  <a:gd name="connsiteX2" fmla="*/ 552450 w 1257300"/>
                  <a:gd name="connsiteY2" fmla="*/ 123825 h 125413"/>
                  <a:gd name="connsiteX3" fmla="*/ 828675 w 1257300"/>
                  <a:gd name="connsiteY3" fmla="*/ 123825 h 125413"/>
                  <a:gd name="connsiteX4" fmla="*/ 1123950 w 1257300"/>
                  <a:gd name="connsiteY4" fmla="*/ 85725 h 125413"/>
                  <a:gd name="connsiteX5" fmla="*/ 1257300 w 1257300"/>
                  <a:gd name="connsiteY5" fmla="*/ 0 h 125413"/>
                  <a:gd name="connsiteX0" fmla="*/ 0 w 1209675"/>
                  <a:gd name="connsiteY0" fmla="*/ 38100 h 128587"/>
                  <a:gd name="connsiteX1" fmla="*/ 152400 w 1209675"/>
                  <a:gd name="connsiteY1" fmla="*/ 114300 h 128587"/>
                  <a:gd name="connsiteX2" fmla="*/ 504825 w 1209675"/>
                  <a:gd name="connsiteY2" fmla="*/ 123825 h 128587"/>
                  <a:gd name="connsiteX3" fmla="*/ 781050 w 1209675"/>
                  <a:gd name="connsiteY3" fmla="*/ 123825 h 128587"/>
                  <a:gd name="connsiteX4" fmla="*/ 1076325 w 1209675"/>
                  <a:gd name="connsiteY4" fmla="*/ 85725 h 128587"/>
                  <a:gd name="connsiteX5" fmla="*/ 1209675 w 1209675"/>
                  <a:gd name="connsiteY5" fmla="*/ 0 h 128587"/>
                  <a:gd name="connsiteX0" fmla="*/ 0 w 1209675"/>
                  <a:gd name="connsiteY0" fmla="*/ 38100 h 127000"/>
                  <a:gd name="connsiteX1" fmla="*/ 209550 w 1209675"/>
                  <a:gd name="connsiteY1" fmla="*/ 104775 h 127000"/>
                  <a:gd name="connsiteX2" fmla="*/ 504825 w 1209675"/>
                  <a:gd name="connsiteY2" fmla="*/ 123825 h 127000"/>
                  <a:gd name="connsiteX3" fmla="*/ 781050 w 1209675"/>
                  <a:gd name="connsiteY3" fmla="*/ 123825 h 127000"/>
                  <a:gd name="connsiteX4" fmla="*/ 1076325 w 1209675"/>
                  <a:gd name="connsiteY4" fmla="*/ 85725 h 127000"/>
                  <a:gd name="connsiteX5" fmla="*/ 1209675 w 1209675"/>
                  <a:gd name="connsiteY5" fmla="*/ 0 h 127000"/>
                  <a:gd name="connsiteX0" fmla="*/ 0 w 1181100"/>
                  <a:gd name="connsiteY0" fmla="*/ 19050 h 127000"/>
                  <a:gd name="connsiteX1" fmla="*/ 180975 w 1181100"/>
                  <a:gd name="connsiteY1" fmla="*/ 104775 h 127000"/>
                  <a:gd name="connsiteX2" fmla="*/ 476250 w 1181100"/>
                  <a:gd name="connsiteY2" fmla="*/ 123825 h 127000"/>
                  <a:gd name="connsiteX3" fmla="*/ 752475 w 1181100"/>
                  <a:gd name="connsiteY3" fmla="*/ 123825 h 127000"/>
                  <a:gd name="connsiteX4" fmla="*/ 1047750 w 1181100"/>
                  <a:gd name="connsiteY4" fmla="*/ 85725 h 127000"/>
                  <a:gd name="connsiteX5" fmla="*/ 1181100 w 1181100"/>
                  <a:gd name="connsiteY5" fmla="*/ 0 h 127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81100" h="127000">
                    <a:moveTo>
                      <a:pt x="0" y="19050"/>
                    </a:moveTo>
                    <a:cubicBezTo>
                      <a:pt x="53975" y="38100"/>
                      <a:pt x="101600" y="87313"/>
                      <a:pt x="180975" y="104775"/>
                    </a:cubicBezTo>
                    <a:cubicBezTo>
                      <a:pt x="260350" y="122237"/>
                      <a:pt x="381000" y="120650"/>
                      <a:pt x="476250" y="123825"/>
                    </a:cubicBezTo>
                    <a:cubicBezTo>
                      <a:pt x="571500" y="127000"/>
                      <a:pt x="752475" y="123825"/>
                      <a:pt x="752475" y="123825"/>
                    </a:cubicBezTo>
                    <a:cubicBezTo>
                      <a:pt x="847725" y="117475"/>
                      <a:pt x="976313" y="106362"/>
                      <a:pt x="1047750" y="85725"/>
                    </a:cubicBezTo>
                    <a:cubicBezTo>
                      <a:pt x="1119187" y="65088"/>
                      <a:pt x="1162050" y="33337"/>
                      <a:pt x="1181100" y="0"/>
                    </a:cubicBezTo>
                  </a:path>
                </a:pathLst>
              </a:cu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3" name="Straight Arrow Connector 42"/>
              <p:cNvCxnSpPr/>
              <p:nvPr/>
            </p:nvCxnSpPr>
            <p:spPr>
              <a:xfrm>
                <a:off x="3505200" y="4476750"/>
                <a:ext cx="238125" cy="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5" name="Group 44"/>
            <p:cNvGrpSpPr/>
            <p:nvPr/>
          </p:nvGrpSpPr>
          <p:grpSpPr>
            <a:xfrm flipV="1">
              <a:off x="1725385" y="5072741"/>
              <a:ext cx="1247776" cy="142876"/>
              <a:chOff x="2981325" y="4333874"/>
              <a:chExt cx="1247776" cy="142876"/>
            </a:xfrm>
          </p:grpSpPr>
          <p:sp>
            <p:nvSpPr>
              <p:cNvPr id="46" name="Freeform 45"/>
              <p:cNvSpPr/>
              <p:nvPr/>
            </p:nvSpPr>
            <p:spPr>
              <a:xfrm>
                <a:off x="2981325" y="4333874"/>
                <a:ext cx="1247776" cy="142875"/>
              </a:xfrm>
              <a:custGeom>
                <a:avLst/>
                <a:gdLst>
                  <a:gd name="connsiteX0" fmla="*/ 0 w 1257300"/>
                  <a:gd name="connsiteY0" fmla="*/ 66675 h 123825"/>
                  <a:gd name="connsiteX1" fmla="*/ 200025 w 1257300"/>
                  <a:gd name="connsiteY1" fmla="*/ 114300 h 123825"/>
                  <a:gd name="connsiteX2" fmla="*/ 552450 w 1257300"/>
                  <a:gd name="connsiteY2" fmla="*/ 123825 h 123825"/>
                  <a:gd name="connsiteX3" fmla="*/ 685800 w 1257300"/>
                  <a:gd name="connsiteY3" fmla="*/ 114300 h 123825"/>
                  <a:gd name="connsiteX4" fmla="*/ 1123950 w 1257300"/>
                  <a:gd name="connsiteY4" fmla="*/ 85725 h 123825"/>
                  <a:gd name="connsiteX5" fmla="*/ 1257300 w 1257300"/>
                  <a:gd name="connsiteY5" fmla="*/ 0 h 123825"/>
                  <a:gd name="connsiteX0" fmla="*/ 0 w 1257300"/>
                  <a:gd name="connsiteY0" fmla="*/ 66675 h 125413"/>
                  <a:gd name="connsiteX1" fmla="*/ 200025 w 1257300"/>
                  <a:gd name="connsiteY1" fmla="*/ 114300 h 125413"/>
                  <a:gd name="connsiteX2" fmla="*/ 552450 w 1257300"/>
                  <a:gd name="connsiteY2" fmla="*/ 123825 h 125413"/>
                  <a:gd name="connsiteX3" fmla="*/ 828675 w 1257300"/>
                  <a:gd name="connsiteY3" fmla="*/ 123825 h 125413"/>
                  <a:gd name="connsiteX4" fmla="*/ 1123950 w 1257300"/>
                  <a:gd name="connsiteY4" fmla="*/ 85725 h 125413"/>
                  <a:gd name="connsiteX5" fmla="*/ 1257300 w 1257300"/>
                  <a:gd name="connsiteY5" fmla="*/ 0 h 125413"/>
                  <a:gd name="connsiteX0" fmla="*/ 0 w 1209675"/>
                  <a:gd name="connsiteY0" fmla="*/ 38100 h 128587"/>
                  <a:gd name="connsiteX1" fmla="*/ 152400 w 1209675"/>
                  <a:gd name="connsiteY1" fmla="*/ 114300 h 128587"/>
                  <a:gd name="connsiteX2" fmla="*/ 504825 w 1209675"/>
                  <a:gd name="connsiteY2" fmla="*/ 123825 h 128587"/>
                  <a:gd name="connsiteX3" fmla="*/ 781050 w 1209675"/>
                  <a:gd name="connsiteY3" fmla="*/ 123825 h 128587"/>
                  <a:gd name="connsiteX4" fmla="*/ 1076325 w 1209675"/>
                  <a:gd name="connsiteY4" fmla="*/ 85725 h 128587"/>
                  <a:gd name="connsiteX5" fmla="*/ 1209675 w 1209675"/>
                  <a:gd name="connsiteY5" fmla="*/ 0 h 128587"/>
                  <a:gd name="connsiteX0" fmla="*/ 0 w 1209675"/>
                  <a:gd name="connsiteY0" fmla="*/ 38100 h 127000"/>
                  <a:gd name="connsiteX1" fmla="*/ 209550 w 1209675"/>
                  <a:gd name="connsiteY1" fmla="*/ 104775 h 127000"/>
                  <a:gd name="connsiteX2" fmla="*/ 504825 w 1209675"/>
                  <a:gd name="connsiteY2" fmla="*/ 123825 h 127000"/>
                  <a:gd name="connsiteX3" fmla="*/ 781050 w 1209675"/>
                  <a:gd name="connsiteY3" fmla="*/ 123825 h 127000"/>
                  <a:gd name="connsiteX4" fmla="*/ 1076325 w 1209675"/>
                  <a:gd name="connsiteY4" fmla="*/ 85725 h 127000"/>
                  <a:gd name="connsiteX5" fmla="*/ 1209675 w 1209675"/>
                  <a:gd name="connsiteY5" fmla="*/ 0 h 127000"/>
                  <a:gd name="connsiteX0" fmla="*/ 0 w 1181100"/>
                  <a:gd name="connsiteY0" fmla="*/ 19050 h 127000"/>
                  <a:gd name="connsiteX1" fmla="*/ 180975 w 1181100"/>
                  <a:gd name="connsiteY1" fmla="*/ 104775 h 127000"/>
                  <a:gd name="connsiteX2" fmla="*/ 476250 w 1181100"/>
                  <a:gd name="connsiteY2" fmla="*/ 123825 h 127000"/>
                  <a:gd name="connsiteX3" fmla="*/ 752475 w 1181100"/>
                  <a:gd name="connsiteY3" fmla="*/ 123825 h 127000"/>
                  <a:gd name="connsiteX4" fmla="*/ 1047750 w 1181100"/>
                  <a:gd name="connsiteY4" fmla="*/ 85725 h 127000"/>
                  <a:gd name="connsiteX5" fmla="*/ 1181100 w 1181100"/>
                  <a:gd name="connsiteY5" fmla="*/ 0 h 127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81100" h="127000">
                    <a:moveTo>
                      <a:pt x="0" y="19050"/>
                    </a:moveTo>
                    <a:cubicBezTo>
                      <a:pt x="53975" y="38100"/>
                      <a:pt x="101600" y="87313"/>
                      <a:pt x="180975" y="104775"/>
                    </a:cubicBezTo>
                    <a:cubicBezTo>
                      <a:pt x="260350" y="122237"/>
                      <a:pt x="381000" y="120650"/>
                      <a:pt x="476250" y="123825"/>
                    </a:cubicBezTo>
                    <a:cubicBezTo>
                      <a:pt x="571500" y="127000"/>
                      <a:pt x="752475" y="123825"/>
                      <a:pt x="752475" y="123825"/>
                    </a:cubicBezTo>
                    <a:cubicBezTo>
                      <a:pt x="847725" y="117475"/>
                      <a:pt x="976313" y="106362"/>
                      <a:pt x="1047750" y="85725"/>
                    </a:cubicBezTo>
                    <a:cubicBezTo>
                      <a:pt x="1119187" y="65088"/>
                      <a:pt x="1162050" y="33337"/>
                      <a:pt x="1181100" y="0"/>
                    </a:cubicBezTo>
                  </a:path>
                </a:pathLst>
              </a:cu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7" name="Straight Arrow Connector 46"/>
              <p:cNvCxnSpPr/>
              <p:nvPr/>
            </p:nvCxnSpPr>
            <p:spPr>
              <a:xfrm>
                <a:off x="3505200" y="4476750"/>
                <a:ext cx="238125" cy="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0" name="Straight Connector 49"/>
            <p:cNvCxnSpPr/>
            <p:nvPr/>
          </p:nvCxnSpPr>
          <p:spPr>
            <a:xfrm>
              <a:off x="3420835" y="4729842"/>
              <a:ext cx="657225" cy="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flipV="1">
              <a:off x="2382610" y="3091542"/>
              <a:ext cx="0" cy="62865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97" name="Object 11"/>
            <p:cNvGraphicFramePr>
              <a:graphicFrameLocks noChangeAspect="1"/>
            </p:cNvGraphicFramePr>
            <p:nvPr/>
          </p:nvGraphicFramePr>
          <p:xfrm>
            <a:off x="4227060" y="4655686"/>
            <a:ext cx="169195" cy="1775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203040" imgH="203040" progId="Equation.DSMT4">
                    <p:embed/>
                  </p:oleObj>
                </mc:Choice>
                <mc:Fallback>
                  <p:oleObj name="Equation" r:id="rId2" imgW="203040" imgH="203040" progId="Equation.DSMT4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27060" y="4655686"/>
                          <a:ext cx="169195" cy="1775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9401" name="Object 9"/>
            <p:cNvGraphicFramePr>
              <a:graphicFrameLocks noChangeAspect="1"/>
            </p:cNvGraphicFramePr>
            <p:nvPr/>
          </p:nvGraphicFramePr>
          <p:xfrm>
            <a:off x="2306638" y="2725738"/>
            <a:ext cx="169862" cy="2206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215640" imgH="266400" progId="Equation.DSMT4">
                    <p:embed/>
                  </p:oleObj>
                </mc:Choice>
                <mc:Fallback>
                  <p:oleObj name="Equation" r:id="rId16" imgW="215640" imgH="266400" progId="Equation.DSMT4">
                    <p:embed/>
                    <p:pic>
                      <p:nvPicPr>
                        <p:cNvPr id="0" name="Picture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06638" y="2725738"/>
                          <a:ext cx="169862" cy="2206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1" name="TextBox 50"/>
          <p:cNvSpPr txBox="1"/>
          <p:nvPr/>
        </p:nvSpPr>
        <p:spPr>
          <a:xfrm>
            <a:off x="6582888" y="5654960"/>
            <a:ext cx="5120067" cy="52322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itchFamily="34" charset="0"/>
                <a:cs typeface="Arial" pitchFamily="34" charset="0"/>
              </a:rPr>
              <a:t>*Here the term “higher-order modes” means the waveguide modes that exist in addition to the desired TEM mode.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2000250" y="85726"/>
            <a:ext cx="8296275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Coaxial Line: Higher-Order Modes (cont.)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16600" y="1153724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TE</a:t>
            </a:r>
            <a:r>
              <a:rPr lang="en-US" sz="2400" i="1" baseline="-25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24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:</a:t>
            </a:r>
          </a:p>
        </p:txBody>
      </p:sp>
      <p:sp>
        <p:nvSpPr>
          <p:cNvPr id="30" name="Slide Number Placeholder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81AA-5237-4A5C-8BDE-6265C5775E3F}" type="slidenum">
              <a:rPr lang="en-US" smtClean="0"/>
              <a:pPr/>
              <a:t>18</a:t>
            </a:fld>
            <a:endParaRPr lang="en-US" dirty="0"/>
          </a:p>
        </p:txBody>
      </p:sp>
      <p:graphicFrame>
        <p:nvGraphicFramePr>
          <p:cNvPr id="2458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8552418"/>
              </p:ext>
            </p:extLst>
          </p:nvPr>
        </p:nvGraphicFramePr>
        <p:xfrm>
          <a:off x="1710994" y="1793259"/>
          <a:ext cx="3398838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87240" imgH="253800" progId="Equation.DSMT4">
                  <p:embed/>
                </p:oleObj>
              </mc:Choice>
              <mc:Fallback>
                <p:oleObj name="Equation" r:id="rId2" imgW="1587240" imgH="2538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0994" y="1793259"/>
                        <a:ext cx="3398838" cy="54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4588410"/>
              </p:ext>
            </p:extLst>
          </p:nvPr>
        </p:nvGraphicFramePr>
        <p:xfrm>
          <a:off x="2487854" y="2948052"/>
          <a:ext cx="1408113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61760" imgH="241200" progId="Equation.DSMT4">
                  <p:embed/>
                </p:oleObj>
              </mc:Choice>
              <mc:Fallback>
                <p:oleObj name="Equation" r:id="rId4" imgW="761760" imgH="2412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7854" y="2948052"/>
                        <a:ext cx="1408113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804077" y="3989724"/>
            <a:ext cx="47756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The solution in cylindrical coordinates is:</a:t>
            </a:r>
          </a:p>
        </p:txBody>
      </p:sp>
      <p:graphicFrame>
        <p:nvGraphicFramePr>
          <p:cNvPr id="2458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2818724"/>
              </p:ext>
            </p:extLst>
          </p:nvPr>
        </p:nvGraphicFramePr>
        <p:xfrm>
          <a:off x="1003200" y="4565405"/>
          <a:ext cx="4419147" cy="1036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057400" imgH="482400" progId="Equation.DSMT4">
                  <p:embed/>
                </p:oleObj>
              </mc:Choice>
              <mc:Fallback>
                <p:oleObj name="Equation" r:id="rId6" imgW="2057400" imgH="4824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200" y="4565405"/>
                        <a:ext cx="4419147" cy="10367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0025585"/>
              </p:ext>
            </p:extLst>
          </p:nvPr>
        </p:nvGraphicFramePr>
        <p:xfrm>
          <a:off x="7256795" y="4002088"/>
          <a:ext cx="30226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688760" imgH="253800" progId="Equation.DSMT4">
                  <p:embed/>
                </p:oleObj>
              </mc:Choice>
              <mc:Fallback>
                <p:oleObj name="Equation" r:id="rId8" imgW="1688760" imgH="2538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795" y="4002088"/>
                        <a:ext cx="30226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3191911" y="6177806"/>
            <a:ext cx="628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Arial" pitchFamily="34" charset="0"/>
                <a:cs typeface="Arial" pitchFamily="34" charset="0"/>
              </a:rPr>
              <a:t>Note:</a:t>
            </a:r>
            <a:r>
              <a:rPr lang="en-US" dirty="0">
                <a:latin typeface="Arial" pitchFamily="34" charset="0"/>
                <a:cs typeface="Arial" pitchFamily="34" charset="0"/>
              </a:rPr>
              <a:t> The value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dirty="0">
                <a:latin typeface="Arial" pitchFamily="34" charset="0"/>
                <a:cs typeface="Arial" pitchFamily="34" charset="0"/>
              </a:rPr>
              <a:t> must be an integer to have unique fields.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207200" y="2402169"/>
            <a:ext cx="2183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(eigenvalue problem)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7032503" y="1139291"/>
            <a:ext cx="3573463" cy="2544763"/>
            <a:chOff x="4546600" y="936625"/>
            <a:chExt cx="3573463" cy="2544763"/>
          </a:xfrm>
        </p:grpSpPr>
        <p:sp>
          <p:nvSpPr>
            <p:cNvPr id="36" name="AutoShape 16"/>
            <p:cNvSpPr>
              <a:spLocks noChangeAspect="1" noChangeArrowheads="1" noTextEdit="1"/>
            </p:cNvSpPr>
            <p:nvPr/>
          </p:nvSpPr>
          <p:spPr bwMode="auto">
            <a:xfrm>
              <a:off x="4546600" y="936625"/>
              <a:ext cx="3573463" cy="2544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Oval 20"/>
            <p:cNvSpPr>
              <a:spLocks noChangeArrowheads="1"/>
            </p:cNvSpPr>
            <p:nvPr/>
          </p:nvSpPr>
          <p:spPr bwMode="auto">
            <a:xfrm>
              <a:off x="5392738" y="1889125"/>
              <a:ext cx="1184275" cy="1363663"/>
            </a:xfrm>
            <a:prstGeom prst="ellipse">
              <a:avLst/>
            </a:prstGeom>
            <a:solidFill>
              <a:srgbClr val="D8D8D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Oval 21"/>
            <p:cNvSpPr>
              <a:spLocks noChangeArrowheads="1"/>
            </p:cNvSpPr>
            <p:nvPr/>
          </p:nvSpPr>
          <p:spPr bwMode="auto">
            <a:xfrm>
              <a:off x="5391151" y="1889125"/>
              <a:ext cx="1185863" cy="1363663"/>
            </a:xfrm>
            <a:prstGeom prst="ellips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22"/>
            <p:cNvSpPr>
              <a:spLocks noChangeShapeType="1"/>
            </p:cNvSpPr>
            <p:nvPr/>
          </p:nvSpPr>
          <p:spPr bwMode="auto">
            <a:xfrm flipV="1">
              <a:off x="5876926" y="2109788"/>
              <a:ext cx="515938" cy="184150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23"/>
            <p:cNvSpPr>
              <a:spLocks noChangeShapeType="1"/>
            </p:cNvSpPr>
            <p:nvPr/>
          </p:nvSpPr>
          <p:spPr bwMode="auto">
            <a:xfrm flipV="1">
              <a:off x="6021388" y="2663825"/>
              <a:ext cx="542925" cy="211138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24"/>
            <p:cNvSpPr>
              <a:spLocks noChangeShapeType="1"/>
            </p:cNvSpPr>
            <p:nvPr/>
          </p:nvSpPr>
          <p:spPr bwMode="auto">
            <a:xfrm flipV="1">
              <a:off x="5899151" y="1354138"/>
              <a:ext cx="1370013" cy="542925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25"/>
            <p:cNvSpPr>
              <a:spLocks noChangeShapeType="1"/>
            </p:cNvSpPr>
            <p:nvPr/>
          </p:nvSpPr>
          <p:spPr bwMode="auto">
            <a:xfrm flipV="1">
              <a:off x="6232526" y="2605088"/>
              <a:ext cx="1349375" cy="584200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Oval 26"/>
            <p:cNvSpPr>
              <a:spLocks noChangeArrowheads="1"/>
            </p:cNvSpPr>
            <p:nvPr/>
          </p:nvSpPr>
          <p:spPr bwMode="auto">
            <a:xfrm>
              <a:off x="5738813" y="2265363"/>
              <a:ext cx="488950" cy="611188"/>
            </a:xfrm>
            <a:prstGeom prst="ellipse">
              <a:avLst/>
            </a:prstGeom>
            <a:solidFill>
              <a:srgbClr val="FF99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Oval 27"/>
            <p:cNvSpPr>
              <a:spLocks noChangeArrowheads="1"/>
            </p:cNvSpPr>
            <p:nvPr/>
          </p:nvSpPr>
          <p:spPr bwMode="auto">
            <a:xfrm>
              <a:off x="5738813" y="2265363"/>
              <a:ext cx="488950" cy="611188"/>
            </a:xfrm>
            <a:prstGeom prst="ellips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28"/>
            <p:cNvSpPr>
              <a:spLocks noChangeShapeType="1"/>
            </p:cNvSpPr>
            <p:nvPr/>
          </p:nvSpPr>
          <p:spPr bwMode="auto">
            <a:xfrm flipH="1" flipV="1">
              <a:off x="5529263" y="2112963"/>
              <a:ext cx="427038" cy="427038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30"/>
            <p:cNvSpPr>
              <a:spLocks noChangeShapeType="1"/>
            </p:cNvSpPr>
            <p:nvPr/>
          </p:nvSpPr>
          <p:spPr bwMode="auto">
            <a:xfrm>
              <a:off x="5975351" y="2559050"/>
              <a:ext cx="55563" cy="325438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32"/>
            <p:cNvSpPr>
              <a:spLocks noChangeShapeType="1"/>
            </p:cNvSpPr>
            <p:nvPr/>
          </p:nvSpPr>
          <p:spPr bwMode="auto">
            <a:xfrm flipH="1">
              <a:off x="4941888" y="2549525"/>
              <a:ext cx="1023938" cy="511175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33"/>
            <p:cNvSpPr>
              <a:spLocks noChangeShapeType="1"/>
            </p:cNvSpPr>
            <p:nvPr/>
          </p:nvSpPr>
          <p:spPr bwMode="auto">
            <a:xfrm>
              <a:off x="5965826" y="2549525"/>
              <a:ext cx="1739900" cy="67310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34"/>
            <p:cNvSpPr>
              <a:spLocks noChangeShapeType="1"/>
            </p:cNvSpPr>
            <p:nvPr/>
          </p:nvSpPr>
          <p:spPr bwMode="auto">
            <a:xfrm flipV="1">
              <a:off x="5965826" y="1314449"/>
              <a:ext cx="0" cy="1235075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aphicFrame>
          <p:nvGraphicFramePr>
            <p:cNvPr id="72" name="Object 11"/>
            <p:cNvGraphicFramePr>
              <a:graphicFrameLocks noChangeAspect="1"/>
            </p:cNvGraphicFramePr>
            <p:nvPr/>
          </p:nvGraphicFramePr>
          <p:xfrm>
            <a:off x="7853363" y="3233738"/>
            <a:ext cx="160337" cy="168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203040" imgH="203040" progId="Equation.DSMT4">
                    <p:embed/>
                  </p:oleObj>
                </mc:Choice>
                <mc:Fallback>
                  <p:oleObj name="Equation" r:id="rId10" imgW="203040" imgH="203040" progId="Equation.DSMT4">
                    <p:embed/>
                    <p:pic>
                      <p:nvPicPr>
                        <p:cNvPr id="0" name="Picture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53363" y="3233738"/>
                          <a:ext cx="160337" cy="168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3" name="Object 12"/>
            <p:cNvGraphicFramePr>
              <a:graphicFrameLocks noChangeAspect="1"/>
            </p:cNvGraphicFramePr>
            <p:nvPr/>
          </p:nvGraphicFramePr>
          <p:xfrm>
            <a:off x="5857875" y="998538"/>
            <a:ext cx="169863" cy="2206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215640" imgH="266400" progId="Equation.DSMT4">
                    <p:embed/>
                  </p:oleObj>
                </mc:Choice>
                <mc:Fallback>
                  <p:oleObj name="Equation" r:id="rId12" imgW="215640" imgH="266400" progId="Equation.DSMT4">
                    <p:embed/>
                    <p:pic>
                      <p:nvPicPr>
                        <p:cNvPr id="0" name="Picture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57875" y="998538"/>
                          <a:ext cx="169863" cy="2206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4" name="Object 13"/>
            <p:cNvGraphicFramePr>
              <a:graphicFrameLocks noChangeAspect="1"/>
            </p:cNvGraphicFramePr>
            <p:nvPr/>
          </p:nvGraphicFramePr>
          <p:xfrm>
            <a:off x="4672013" y="3040063"/>
            <a:ext cx="139700" cy="157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177480" imgH="190440" progId="Equation.DSMT4">
                    <p:embed/>
                  </p:oleObj>
                </mc:Choice>
                <mc:Fallback>
                  <p:oleObj name="Equation" r:id="rId14" imgW="177480" imgH="190440" progId="Equation.DSMT4">
                    <p:embed/>
                    <p:pic>
                      <p:nvPicPr>
                        <p:cNvPr id="0" name="Picture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72013" y="3040063"/>
                          <a:ext cx="139700" cy="1571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5" name="Object 14"/>
            <p:cNvGraphicFramePr>
              <a:graphicFrameLocks noChangeAspect="1"/>
            </p:cNvGraphicFramePr>
            <p:nvPr/>
          </p:nvGraphicFramePr>
          <p:xfrm>
            <a:off x="5824538" y="2624138"/>
            <a:ext cx="160337" cy="168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203040" imgH="203040" progId="Equation.DSMT4">
                    <p:embed/>
                  </p:oleObj>
                </mc:Choice>
                <mc:Fallback>
                  <p:oleObj name="Equation" r:id="rId16" imgW="203040" imgH="203040" progId="Equation.DSMT4">
                    <p:embed/>
                    <p:pic>
                      <p:nvPicPr>
                        <p:cNvPr id="0" name="Picture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24538" y="2624138"/>
                          <a:ext cx="160337" cy="168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6" name="Object 15"/>
            <p:cNvGraphicFramePr>
              <a:graphicFrameLocks noChangeAspect="1"/>
            </p:cNvGraphicFramePr>
            <p:nvPr/>
          </p:nvGraphicFramePr>
          <p:xfrm>
            <a:off x="5534025" y="2287588"/>
            <a:ext cx="150813" cy="231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190440" imgH="279360" progId="Equation.DSMT4">
                    <p:embed/>
                  </p:oleObj>
                </mc:Choice>
                <mc:Fallback>
                  <p:oleObj name="Equation" r:id="rId18" imgW="190440" imgH="279360" progId="Equation.DSMT4">
                    <p:embed/>
                    <p:pic>
                      <p:nvPicPr>
                        <p:cNvPr id="0" name="Picture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34025" y="2287588"/>
                          <a:ext cx="150813" cy="231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7" name="Object 16"/>
            <p:cNvGraphicFramePr>
              <a:graphicFrameLocks noChangeAspect="1"/>
            </p:cNvGraphicFramePr>
            <p:nvPr/>
          </p:nvGraphicFramePr>
          <p:xfrm>
            <a:off x="5642429" y="2916464"/>
            <a:ext cx="639763" cy="231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812520" imgH="279360" progId="Equation.DSMT4">
                    <p:embed/>
                  </p:oleObj>
                </mc:Choice>
                <mc:Fallback>
                  <p:oleObj name="Equation" r:id="rId20" imgW="812520" imgH="279360" progId="Equation.DSMT4">
                    <p:embed/>
                    <p:pic>
                      <p:nvPicPr>
                        <p:cNvPr id="0" name="Picture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42429" y="2916464"/>
                          <a:ext cx="639763" cy="231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8" name="Object 17"/>
            <p:cNvGraphicFramePr>
              <a:graphicFrameLocks noChangeAspect="1"/>
            </p:cNvGraphicFramePr>
            <p:nvPr/>
          </p:nvGraphicFramePr>
          <p:xfrm>
            <a:off x="6831013" y="1962150"/>
            <a:ext cx="443915" cy="209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647640" imgH="291960" progId="Equation.DSMT4">
                    <p:embed/>
                  </p:oleObj>
                </mc:Choice>
                <mc:Fallback>
                  <p:oleObj name="Equation" r:id="rId22" imgW="647640" imgH="291960" progId="Equation.DSMT4">
                    <p:embed/>
                    <p:pic>
                      <p:nvPicPr>
                        <p:cNvPr id="0" name="Picture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31013" y="1962150"/>
                          <a:ext cx="443915" cy="2095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2505075" y="114301"/>
            <a:ext cx="7118350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Plot of Bessel Functions</a:t>
            </a:r>
          </a:p>
        </p:txBody>
      </p:sp>
      <p:sp>
        <p:nvSpPr>
          <p:cNvPr id="30" name="Slide Number Placeholder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81AA-5237-4A5C-8BDE-6265C5775E3F}" type="slidenum">
              <a:rPr lang="en-US" smtClean="0"/>
              <a:pPr/>
              <a:t>19</a:t>
            </a:fld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2192338" y="980114"/>
            <a:ext cx="6071381" cy="4240905"/>
            <a:chOff x="668338" y="1217613"/>
            <a:chExt cx="6913562" cy="4829175"/>
          </a:xfrm>
        </p:grpSpPr>
        <p:pic>
          <p:nvPicPr>
            <p:cNvPr id="40" name="Picture 1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00150" y="1308100"/>
              <a:ext cx="6381750" cy="441007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</p:pic>
        <p:sp>
          <p:nvSpPr>
            <p:cNvPr id="41" name="Rectangle 15"/>
            <p:cNvSpPr>
              <a:spLocks noChangeArrowheads="1"/>
            </p:cNvSpPr>
            <p:nvPr/>
          </p:nvSpPr>
          <p:spPr bwMode="auto">
            <a:xfrm>
              <a:off x="1246188" y="2840038"/>
              <a:ext cx="400050" cy="159385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2" name="Rectangle 16"/>
            <p:cNvSpPr>
              <a:spLocks noChangeArrowheads="1"/>
            </p:cNvSpPr>
            <p:nvPr/>
          </p:nvSpPr>
          <p:spPr bwMode="auto">
            <a:xfrm>
              <a:off x="1301750" y="1217613"/>
              <a:ext cx="400050" cy="708025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3" name="Rectangle 17"/>
            <p:cNvSpPr>
              <a:spLocks noChangeArrowheads="1"/>
            </p:cNvSpPr>
            <p:nvPr/>
          </p:nvSpPr>
          <p:spPr bwMode="auto">
            <a:xfrm>
              <a:off x="1274763" y="5000625"/>
              <a:ext cx="400050" cy="708025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4" name="Rectangle 18"/>
            <p:cNvSpPr>
              <a:spLocks noChangeArrowheads="1"/>
            </p:cNvSpPr>
            <p:nvPr/>
          </p:nvSpPr>
          <p:spPr bwMode="auto">
            <a:xfrm>
              <a:off x="7232650" y="5583238"/>
              <a:ext cx="333375" cy="20796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5" name="Rectangle 19"/>
            <p:cNvSpPr>
              <a:spLocks noChangeArrowheads="1"/>
            </p:cNvSpPr>
            <p:nvPr/>
          </p:nvSpPr>
          <p:spPr bwMode="auto">
            <a:xfrm>
              <a:off x="1717675" y="5597525"/>
              <a:ext cx="333375" cy="207963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6" name="Text Box 20"/>
            <p:cNvSpPr txBox="1">
              <a:spLocks noChangeArrowheads="1"/>
            </p:cNvSpPr>
            <p:nvPr/>
          </p:nvSpPr>
          <p:spPr bwMode="auto">
            <a:xfrm>
              <a:off x="4465638" y="5589588"/>
              <a:ext cx="319087" cy="457200"/>
            </a:xfrm>
            <a:prstGeom prst="rect">
              <a:avLst/>
            </a:prstGeom>
            <a:solidFill>
              <a:srgbClr val="FFFFFF"/>
            </a:solid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i="1" kern="0">
                  <a:solidFill>
                    <a:srgbClr val="000000"/>
                  </a:solidFill>
                  <a:latin typeface="Times New Roman" pitchFamily="18" charset="0"/>
                </a:rPr>
                <a:t>x</a:t>
              </a:r>
            </a:p>
          </p:txBody>
        </p:sp>
        <p:sp>
          <p:nvSpPr>
            <p:cNvPr id="47" name="Text Box 21"/>
            <p:cNvSpPr txBox="1">
              <a:spLocks noChangeArrowheads="1"/>
            </p:cNvSpPr>
            <p:nvPr/>
          </p:nvSpPr>
          <p:spPr bwMode="auto">
            <a:xfrm>
              <a:off x="668338" y="3122613"/>
              <a:ext cx="842962" cy="45720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i="1" kern="0">
                  <a:solidFill>
                    <a:srgbClr val="000000"/>
                  </a:solidFill>
                  <a:latin typeface="Times New Roman" pitchFamily="18" charset="0"/>
                </a:rPr>
                <a:t>J</a:t>
              </a:r>
              <a:r>
                <a:rPr lang="en-US" sz="2400" i="1" kern="0" baseline="-25000">
                  <a:solidFill>
                    <a:srgbClr val="000000"/>
                  </a:solidFill>
                  <a:latin typeface="Times New Roman" pitchFamily="18" charset="0"/>
                </a:rPr>
                <a:t>n</a:t>
              </a:r>
              <a:r>
                <a:rPr lang="en-US" sz="2400" kern="0">
                  <a:solidFill>
                    <a:srgbClr val="000000"/>
                  </a:solidFill>
                </a:rPr>
                <a:t> (</a:t>
              </a:r>
              <a:r>
                <a:rPr lang="en-US" sz="2400" i="1" kern="0">
                  <a:solidFill>
                    <a:srgbClr val="000000"/>
                  </a:solidFill>
                  <a:latin typeface="Times New Roman" pitchFamily="18" charset="0"/>
                </a:rPr>
                <a:t>x</a:t>
              </a:r>
              <a:r>
                <a:rPr lang="en-US" sz="2400" kern="0">
                  <a:solidFill>
                    <a:srgbClr val="000000"/>
                  </a:solidFill>
                </a:rPr>
                <a:t>)</a:t>
              </a:r>
            </a:p>
          </p:txBody>
        </p:sp>
        <p:sp>
          <p:nvSpPr>
            <p:cNvPr id="48" name="Text Box 22"/>
            <p:cNvSpPr txBox="1">
              <a:spLocks noChangeArrowheads="1"/>
            </p:cNvSpPr>
            <p:nvPr/>
          </p:nvSpPr>
          <p:spPr bwMode="auto">
            <a:xfrm>
              <a:off x="2538413" y="1704975"/>
              <a:ext cx="708025" cy="396875"/>
            </a:xfrm>
            <a:prstGeom prst="rect">
              <a:avLst/>
            </a:prstGeom>
            <a:solidFill>
              <a:srgbClr val="FFFFFF"/>
            </a:solid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 i="1" kern="0">
                  <a:solidFill>
                    <a:srgbClr val="000000"/>
                  </a:solidFill>
                  <a:latin typeface="Times New Roman" pitchFamily="18" charset="0"/>
                </a:rPr>
                <a:t>n </a:t>
              </a:r>
              <a:r>
                <a:rPr lang="en-US" sz="2000" kern="0">
                  <a:solidFill>
                    <a:srgbClr val="000000"/>
                  </a:solidFill>
                  <a:latin typeface="Times New Roman" pitchFamily="18" charset="0"/>
                </a:rPr>
                <a:t>=</a:t>
              </a:r>
              <a:r>
                <a:rPr lang="en-US" sz="2000" i="1" kern="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r>
                <a:rPr lang="en-US" sz="2000" kern="0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49" name="Text Box 23"/>
            <p:cNvSpPr txBox="1">
              <a:spLocks noChangeArrowheads="1"/>
            </p:cNvSpPr>
            <p:nvPr/>
          </p:nvSpPr>
          <p:spPr bwMode="auto">
            <a:xfrm>
              <a:off x="3244850" y="2217738"/>
              <a:ext cx="708025" cy="396875"/>
            </a:xfrm>
            <a:prstGeom prst="rect">
              <a:avLst/>
            </a:prstGeom>
            <a:solidFill>
              <a:srgbClr val="FFFFFF"/>
            </a:solid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 i="1" kern="0">
                  <a:solidFill>
                    <a:srgbClr val="FF0033"/>
                  </a:solidFill>
                  <a:latin typeface="Times New Roman" pitchFamily="18" charset="0"/>
                </a:rPr>
                <a:t>n </a:t>
              </a:r>
              <a:r>
                <a:rPr lang="en-US" sz="2000" kern="0">
                  <a:solidFill>
                    <a:srgbClr val="FF0033"/>
                  </a:solidFill>
                  <a:latin typeface="Times New Roman" pitchFamily="18" charset="0"/>
                </a:rPr>
                <a:t>=</a:t>
              </a:r>
              <a:r>
                <a:rPr lang="en-US" sz="2000" i="1" kern="0">
                  <a:solidFill>
                    <a:srgbClr val="FF0033"/>
                  </a:solidFill>
                  <a:latin typeface="Times New Roman" pitchFamily="18" charset="0"/>
                </a:rPr>
                <a:t> </a:t>
              </a:r>
              <a:r>
                <a:rPr lang="en-US" sz="2000" kern="0">
                  <a:solidFill>
                    <a:srgbClr val="FF0033"/>
                  </a:solidFill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50" name="Text Box 24"/>
            <p:cNvSpPr txBox="1">
              <a:spLocks noChangeArrowheads="1"/>
            </p:cNvSpPr>
            <p:nvPr/>
          </p:nvSpPr>
          <p:spPr bwMode="auto">
            <a:xfrm>
              <a:off x="4324350" y="2705100"/>
              <a:ext cx="708025" cy="396875"/>
            </a:xfrm>
            <a:prstGeom prst="rect">
              <a:avLst/>
            </a:prstGeom>
            <a:solidFill>
              <a:srgbClr val="FFFFFF"/>
            </a:solid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 i="1" kern="0">
                  <a:solidFill>
                    <a:srgbClr val="0000FF"/>
                  </a:solidFill>
                  <a:latin typeface="Times New Roman" pitchFamily="18" charset="0"/>
                </a:rPr>
                <a:t>n </a:t>
              </a:r>
              <a:r>
                <a:rPr lang="en-US" sz="2000" kern="0">
                  <a:solidFill>
                    <a:srgbClr val="0000FF"/>
                  </a:solidFill>
                  <a:latin typeface="Times New Roman" pitchFamily="18" charset="0"/>
                </a:rPr>
                <a:t>=</a:t>
              </a:r>
              <a:r>
                <a:rPr lang="en-US" sz="2000" i="1" kern="0">
                  <a:solidFill>
                    <a:srgbClr val="0000FF"/>
                  </a:solidFill>
                  <a:latin typeface="Times New Roman" pitchFamily="18" charset="0"/>
                </a:rPr>
                <a:t> </a:t>
              </a:r>
              <a:r>
                <a:rPr lang="en-US" sz="2000" kern="0">
                  <a:solidFill>
                    <a:srgbClr val="0000FF"/>
                  </a:solidFill>
                  <a:latin typeface="Times New Roman" pitchFamily="18" charset="0"/>
                </a:rPr>
                <a:t>2</a:t>
              </a:r>
            </a:p>
          </p:txBody>
        </p:sp>
        <p:graphicFrame>
          <p:nvGraphicFramePr>
            <p:cNvPr id="51" name="Object 2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71793635"/>
                </p:ext>
              </p:extLst>
            </p:nvPr>
          </p:nvGraphicFramePr>
          <p:xfrm>
            <a:off x="4651877" y="1682917"/>
            <a:ext cx="2075274" cy="5112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927000" imgH="228600" progId="Equation.DSMT4">
                    <p:embed/>
                  </p:oleObj>
                </mc:Choice>
                <mc:Fallback>
                  <p:oleObj name="Equation" r:id="rId3" imgW="927000" imgH="228600" progId="Equation.DSMT4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51877" y="1682917"/>
                          <a:ext cx="2075274" cy="511299"/>
                        </a:xfrm>
                        <a:prstGeom prst="rect">
                          <a:avLst/>
                        </a:prstGeom>
                        <a:solidFill>
                          <a:srgbClr val="FFFF99"/>
                        </a:solidFill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7113" name="Object 9"/>
          <p:cNvGraphicFramePr>
            <a:graphicFrameLocks noChangeAspect="1"/>
          </p:cNvGraphicFramePr>
          <p:nvPr/>
        </p:nvGraphicFramePr>
        <p:xfrm>
          <a:off x="1698959" y="5984957"/>
          <a:ext cx="4075113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514600" imgH="431640" progId="Equation.DSMT4">
                  <p:embed/>
                </p:oleObj>
              </mc:Choice>
              <mc:Fallback>
                <p:oleObj name="Equation" r:id="rId5" imgW="2514600" imgH="431640" progId="Equation.DSMT4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8959" y="5984957"/>
                        <a:ext cx="4075113" cy="698500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14" name="Object 10"/>
          <p:cNvGraphicFramePr>
            <a:graphicFrameLocks noChangeAspect="1"/>
          </p:cNvGraphicFramePr>
          <p:nvPr/>
        </p:nvGraphicFramePr>
        <p:xfrm>
          <a:off x="6505452" y="6012707"/>
          <a:ext cx="3732213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552400" imgH="457200" progId="Equation.DSMT4">
                  <p:embed/>
                </p:oleObj>
              </mc:Choice>
              <mc:Fallback>
                <p:oleObj name="Equation" r:id="rId7" imgW="2552400" imgH="457200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05452" y="6012707"/>
                        <a:ext cx="3732213" cy="666750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2533650" y="133351"/>
            <a:ext cx="7118350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Plot of Bessel Functions (cont.)</a:t>
            </a:r>
          </a:p>
        </p:txBody>
      </p:sp>
      <p:sp>
        <p:nvSpPr>
          <p:cNvPr id="30" name="Slide Number Placeholder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81AA-5237-4A5C-8BDE-6265C5775E3F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28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7753" y="1059334"/>
            <a:ext cx="6226814" cy="413367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29" name="Rectangle 7"/>
          <p:cNvSpPr>
            <a:spLocks noChangeArrowheads="1"/>
          </p:cNvSpPr>
          <p:nvPr/>
        </p:nvSpPr>
        <p:spPr bwMode="auto">
          <a:xfrm>
            <a:off x="8896351" y="5287888"/>
            <a:ext cx="333375" cy="20796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31" name="Text Box 9"/>
          <p:cNvSpPr txBox="1">
            <a:spLocks noChangeArrowheads="1"/>
          </p:cNvSpPr>
          <p:nvPr/>
        </p:nvSpPr>
        <p:spPr bwMode="auto">
          <a:xfrm>
            <a:off x="6057900" y="5556250"/>
            <a:ext cx="319088" cy="457200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400" i="1" kern="0">
                <a:solidFill>
                  <a:srgbClr val="000000"/>
                </a:solidFill>
                <a:latin typeface="Times New Roman" pitchFamily="18" charset="0"/>
              </a:rPr>
              <a:t>x</a:t>
            </a:r>
          </a:p>
        </p:txBody>
      </p:sp>
      <p:sp>
        <p:nvSpPr>
          <p:cNvPr id="32" name="Rectangle 8"/>
          <p:cNvSpPr>
            <a:spLocks noChangeArrowheads="1"/>
          </p:cNvSpPr>
          <p:nvPr/>
        </p:nvSpPr>
        <p:spPr bwMode="auto">
          <a:xfrm>
            <a:off x="3101976" y="5240263"/>
            <a:ext cx="333375" cy="20796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2611438" y="4821239"/>
            <a:ext cx="400050" cy="1150937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34" name="Rectangle 5"/>
          <p:cNvSpPr>
            <a:spLocks noChangeArrowheads="1"/>
          </p:cNvSpPr>
          <p:nvPr/>
        </p:nvSpPr>
        <p:spPr bwMode="auto">
          <a:xfrm>
            <a:off x="2659063" y="736526"/>
            <a:ext cx="400050" cy="7080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35" name="Rectangle 6"/>
          <p:cNvSpPr>
            <a:spLocks noChangeArrowheads="1"/>
          </p:cNvSpPr>
          <p:nvPr/>
        </p:nvSpPr>
        <p:spPr bwMode="auto">
          <a:xfrm>
            <a:off x="2238376" y="2443089"/>
            <a:ext cx="842963" cy="9429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36" name="Text Box 10"/>
          <p:cNvSpPr txBox="1">
            <a:spLocks noChangeArrowheads="1"/>
          </p:cNvSpPr>
          <p:nvPr/>
        </p:nvSpPr>
        <p:spPr bwMode="auto">
          <a:xfrm>
            <a:off x="2125664" y="2489125"/>
            <a:ext cx="877887" cy="457200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400" i="1" kern="0">
                <a:solidFill>
                  <a:srgbClr val="000000"/>
                </a:solidFill>
                <a:latin typeface="Times New Roman" pitchFamily="18" charset="0"/>
              </a:rPr>
              <a:t>Y</a:t>
            </a:r>
            <a:r>
              <a:rPr lang="en-US" sz="2400" i="1" kern="0" baseline="-25000">
                <a:solidFill>
                  <a:srgbClr val="000000"/>
                </a:solidFill>
                <a:latin typeface="Times New Roman" pitchFamily="18" charset="0"/>
              </a:rPr>
              <a:t>n</a:t>
            </a:r>
            <a:r>
              <a:rPr lang="en-US" sz="2400" kern="0">
                <a:solidFill>
                  <a:srgbClr val="000000"/>
                </a:solidFill>
              </a:rPr>
              <a:t> (</a:t>
            </a:r>
            <a:r>
              <a:rPr lang="en-US" sz="2400" i="1" kern="0">
                <a:solidFill>
                  <a:srgbClr val="000000"/>
                </a:solidFill>
                <a:latin typeface="Times New Roman" pitchFamily="18" charset="0"/>
              </a:rPr>
              <a:t>x</a:t>
            </a:r>
            <a:r>
              <a:rPr lang="en-US" sz="2400" kern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37" name="Text Box 11"/>
          <p:cNvSpPr txBox="1">
            <a:spLocks noChangeArrowheads="1"/>
          </p:cNvSpPr>
          <p:nvPr/>
        </p:nvSpPr>
        <p:spPr bwMode="auto">
          <a:xfrm>
            <a:off x="3440114" y="1112764"/>
            <a:ext cx="708025" cy="396875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i="1" kern="0">
                <a:solidFill>
                  <a:srgbClr val="000000"/>
                </a:solidFill>
                <a:latin typeface="Times New Roman" pitchFamily="18" charset="0"/>
              </a:rPr>
              <a:t>n </a:t>
            </a:r>
            <a:r>
              <a:rPr lang="en-US" sz="2000" kern="0">
                <a:solidFill>
                  <a:srgbClr val="000000"/>
                </a:solidFill>
                <a:latin typeface="Times New Roman" pitchFamily="18" charset="0"/>
              </a:rPr>
              <a:t>=</a:t>
            </a:r>
            <a:r>
              <a:rPr lang="en-US" sz="2000" i="1" ker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2000" kern="0">
                <a:solidFill>
                  <a:srgbClr val="000000"/>
                </a:solidFill>
                <a:latin typeface="Times New Roman" pitchFamily="18" charset="0"/>
              </a:rPr>
              <a:t>0</a:t>
            </a:r>
          </a:p>
        </p:txBody>
      </p:sp>
      <p:sp>
        <p:nvSpPr>
          <p:cNvPr id="38" name="Text Box 12"/>
          <p:cNvSpPr txBox="1">
            <a:spLocks noChangeArrowheads="1"/>
          </p:cNvSpPr>
          <p:nvPr/>
        </p:nvSpPr>
        <p:spPr bwMode="auto">
          <a:xfrm>
            <a:off x="3854451" y="1487414"/>
            <a:ext cx="708025" cy="396875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i="1" kern="0">
                <a:solidFill>
                  <a:srgbClr val="FF0033"/>
                </a:solidFill>
                <a:latin typeface="Times New Roman" pitchFamily="18" charset="0"/>
              </a:rPr>
              <a:t>n </a:t>
            </a:r>
            <a:r>
              <a:rPr lang="en-US" sz="2000" kern="0">
                <a:solidFill>
                  <a:srgbClr val="FF0033"/>
                </a:solidFill>
                <a:latin typeface="Times New Roman" pitchFamily="18" charset="0"/>
              </a:rPr>
              <a:t>=</a:t>
            </a:r>
            <a:r>
              <a:rPr lang="en-US" sz="2000" i="1" kern="0">
                <a:solidFill>
                  <a:srgbClr val="FF0033"/>
                </a:solidFill>
                <a:latin typeface="Times New Roman" pitchFamily="18" charset="0"/>
              </a:rPr>
              <a:t> </a:t>
            </a:r>
            <a:r>
              <a:rPr lang="en-US" sz="2000" kern="0">
                <a:solidFill>
                  <a:srgbClr val="FF0033"/>
                </a:solidFill>
                <a:latin typeface="Times New Roman" pitchFamily="18" charset="0"/>
              </a:rPr>
              <a:t>1</a:t>
            </a:r>
          </a:p>
        </p:txBody>
      </p:sp>
      <p:sp>
        <p:nvSpPr>
          <p:cNvPr id="39" name="Text Box 13"/>
          <p:cNvSpPr txBox="1">
            <a:spLocks noChangeArrowheads="1"/>
          </p:cNvSpPr>
          <p:nvPr/>
        </p:nvSpPr>
        <p:spPr bwMode="auto">
          <a:xfrm>
            <a:off x="4406901" y="1890639"/>
            <a:ext cx="708025" cy="396875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i="1" kern="0">
                <a:solidFill>
                  <a:srgbClr val="0000FF"/>
                </a:solidFill>
                <a:latin typeface="Times New Roman" pitchFamily="18" charset="0"/>
              </a:rPr>
              <a:t>n </a:t>
            </a:r>
            <a:r>
              <a:rPr lang="en-US" sz="2000" kern="0">
                <a:solidFill>
                  <a:srgbClr val="0000FF"/>
                </a:solidFill>
                <a:latin typeface="Times New Roman" pitchFamily="18" charset="0"/>
              </a:rPr>
              <a:t>=</a:t>
            </a:r>
            <a:r>
              <a:rPr lang="en-US" sz="2000" i="1" kern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2000" kern="0">
                <a:solidFill>
                  <a:srgbClr val="0000FF"/>
                </a:solidFill>
                <a:latin typeface="Times New Roman" pitchFamily="18" charset="0"/>
              </a:rPr>
              <a:t>2</a:t>
            </a:r>
          </a:p>
        </p:txBody>
      </p:sp>
      <p:graphicFrame>
        <p:nvGraphicFramePr>
          <p:cNvPr id="52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4818130"/>
              </p:ext>
            </p:extLst>
          </p:nvPr>
        </p:nvGraphicFramePr>
        <p:xfrm>
          <a:off x="5517511" y="3220768"/>
          <a:ext cx="2234417" cy="5152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990360" imgH="228600" progId="Equation.DSMT4">
                  <p:embed/>
                </p:oleObj>
              </mc:Choice>
              <mc:Fallback>
                <p:oleObj name="Equation" r:id="rId3" imgW="990360" imgH="2286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17511" y="3220768"/>
                        <a:ext cx="2234417" cy="515211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4" name="Object 6"/>
          <p:cNvGraphicFramePr>
            <a:graphicFrameLocks noChangeAspect="1"/>
          </p:cNvGraphicFramePr>
          <p:nvPr/>
        </p:nvGraphicFramePr>
        <p:xfrm>
          <a:off x="5941622" y="6147217"/>
          <a:ext cx="3835730" cy="6395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819160" imgH="469800" progId="Equation.DSMT4">
                  <p:embed/>
                </p:oleObj>
              </mc:Choice>
              <mc:Fallback>
                <p:oleObj name="Equation" r:id="rId5" imgW="2819160" imgH="46980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1622" y="6147217"/>
                        <a:ext cx="3835730" cy="639533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5" name="Object 7"/>
          <p:cNvGraphicFramePr>
            <a:graphicFrameLocks noChangeAspect="1"/>
          </p:cNvGraphicFramePr>
          <p:nvPr/>
        </p:nvGraphicFramePr>
        <p:xfrm>
          <a:off x="1876630" y="5748657"/>
          <a:ext cx="3589976" cy="6699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450880" imgH="457200" progId="Equation.DSMT4">
                  <p:embed/>
                </p:oleObj>
              </mc:Choice>
              <mc:Fallback>
                <p:oleObj name="Equation" r:id="rId7" imgW="2450880" imgH="45720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6630" y="5748657"/>
                        <a:ext cx="3589976" cy="669956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6" name="Object 8"/>
          <p:cNvGraphicFramePr>
            <a:graphicFrameLocks noChangeAspect="1"/>
          </p:cNvGraphicFramePr>
          <p:nvPr/>
        </p:nvGraphicFramePr>
        <p:xfrm>
          <a:off x="6030151" y="5502168"/>
          <a:ext cx="3640322" cy="5890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831760" imgH="457200" progId="Equation.DSMT4">
                  <p:embed/>
                </p:oleObj>
              </mc:Choice>
              <mc:Fallback>
                <p:oleObj name="Equation" r:id="rId9" imgW="2831760" imgH="457200" progId="Equation.DSMT4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0151" y="5502168"/>
                        <a:ext cx="3640322" cy="589007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DDDDDD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Number Placeholder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81AA-5237-4A5C-8BDE-6265C5775E3F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286602" y="1054290"/>
            <a:ext cx="8884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We choose (somewhat arbitrarily) the cosine function for the angle variation. </a:t>
            </a:r>
          </a:p>
        </p:txBody>
      </p:sp>
      <p:graphicFrame>
        <p:nvGraphicFramePr>
          <p:cNvPr id="2458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894558"/>
              </p:ext>
            </p:extLst>
          </p:nvPr>
        </p:nvGraphicFramePr>
        <p:xfrm>
          <a:off x="1451403" y="3384243"/>
          <a:ext cx="5211763" cy="493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679480" imgH="253800" progId="Equation.DSMT4">
                  <p:embed/>
                </p:oleObj>
              </mc:Choice>
              <mc:Fallback>
                <p:oleObj name="Equation" r:id="rId2" imgW="2679480" imgH="2538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1403" y="3384243"/>
                        <a:ext cx="5211763" cy="493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6465827"/>
              </p:ext>
            </p:extLst>
          </p:nvPr>
        </p:nvGraphicFramePr>
        <p:xfrm>
          <a:off x="1890713" y="2546350"/>
          <a:ext cx="30448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01720" imgH="253800" progId="Equation.DSMT4">
                  <p:embed/>
                </p:oleObj>
              </mc:Choice>
              <mc:Fallback>
                <p:oleObj name="Equation" r:id="rId4" imgW="1701720" imgH="253800" progId="Equation.DSMT4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0713" y="2546350"/>
                        <a:ext cx="304482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1200577" y="1896755"/>
            <a:ext cx="381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Wave traveling in </a:t>
            </a:r>
            <a:r>
              <a:rPr lang="en-US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000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direction: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97481" y="5283249"/>
            <a:ext cx="104711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itchFamily="34" charset="0"/>
                <a:cs typeface="Arial" pitchFamily="34" charset="0"/>
              </a:rPr>
              <a:t>The cosine choice corresponds to having the transverse electric field</a:t>
            </a:r>
            <a:r>
              <a:rPr lang="en-US" sz="1600" dirty="0"/>
              <a:t>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1600" i="1" baseline="-25000" dirty="0">
                <a:latin typeface="Times New Roman" pitchFamily="18" charset="0"/>
                <a:cs typeface="Times New Roman" pitchFamily="18" charset="0"/>
                <a:sym typeface="Symbol"/>
              </a:rPr>
              <a:t></a:t>
            </a:r>
            <a:r>
              <a:rPr lang="en-US" sz="1600" dirty="0">
                <a:sym typeface="Symbol"/>
              </a:rPr>
              <a:t> </a:t>
            </a:r>
            <a:r>
              <a:rPr lang="en-US" sz="1600" dirty="0">
                <a:latin typeface="Arial" pitchFamily="34" charset="0"/>
                <a:cs typeface="Arial" pitchFamily="34" charset="0"/>
                <a:sym typeface="Symbol"/>
              </a:rPr>
              <a:t>being an even function of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  <a:sym typeface="Symbol"/>
              </a:rPr>
              <a:t></a:t>
            </a:r>
            <a:r>
              <a:rPr lang="en-US" sz="1600" dirty="0">
                <a:latin typeface="Arial" pitchFamily="34" charset="0"/>
                <a:cs typeface="Arial" pitchFamily="34" charset="0"/>
                <a:sym typeface="Symbol"/>
              </a:rPr>
              <a:t>,</a:t>
            </a:r>
            <a:r>
              <a:rPr lang="en-US" sz="1600" dirty="0">
                <a:sym typeface="Symbol"/>
              </a:rPr>
              <a:t> </a:t>
            </a:r>
            <a:r>
              <a:rPr lang="en-US" sz="1600" dirty="0">
                <a:latin typeface="Arial" pitchFamily="34" charset="0"/>
                <a:cs typeface="Arial" pitchFamily="34" charset="0"/>
                <a:sym typeface="Symbol"/>
              </a:rPr>
              <a:t>which is the field that would be excited by a probe located at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  <a:sym typeface="Symbol"/>
              </a:rPr>
              <a:t> = </a:t>
            </a:r>
            <a:r>
              <a:rPr lang="en-US" sz="1600" dirty="0">
                <a:latin typeface="Times New Roman" pitchFamily="18" charset="0"/>
                <a:cs typeface="Times New Roman" pitchFamily="18" charset="0"/>
                <a:sym typeface="Symbol"/>
              </a:rPr>
              <a:t>0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  <a:sym typeface="Symbol"/>
              </a:rPr>
              <a:t>.</a:t>
            </a:r>
            <a:endParaRPr lang="en-US" sz="1600" dirty="0"/>
          </a:p>
        </p:txBody>
      </p:sp>
      <p:sp>
        <p:nvSpPr>
          <p:cNvPr id="39" name="Text Box 6"/>
          <p:cNvSpPr txBox="1">
            <a:spLocks noChangeArrowheads="1"/>
          </p:cNvSpPr>
          <p:nvPr/>
        </p:nvSpPr>
        <p:spPr bwMode="auto">
          <a:xfrm>
            <a:off x="2000250" y="85726"/>
            <a:ext cx="8296275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Coaxial Line: Higher-Order Modes (cont.)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7618078" y="1694442"/>
            <a:ext cx="3573463" cy="2544763"/>
            <a:chOff x="4546600" y="936625"/>
            <a:chExt cx="3573463" cy="2544763"/>
          </a:xfrm>
        </p:grpSpPr>
        <p:sp>
          <p:nvSpPr>
            <p:cNvPr id="33" name="AutoShape 16"/>
            <p:cNvSpPr>
              <a:spLocks noChangeAspect="1" noChangeArrowheads="1" noTextEdit="1"/>
            </p:cNvSpPr>
            <p:nvPr/>
          </p:nvSpPr>
          <p:spPr bwMode="auto">
            <a:xfrm>
              <a:off x="4546600" y="936625"/>
              <a:ext cx="3573463" cy="2544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Oval 20"/>
            <p:cNvSpPr>
              <a:spLocks noChangeArrowheads="1"/>
            </p:cNvSpPr>
            <p:nvPr/>
          </p:nvSpPr>
          <p:spPr bwMode="auto">
            <a:xfrm>
              <a:off x="5392738" y="1889125"/>
              <a:ext cx="1184275" cy="1363663"/>
            </a:xfrm>
            <a:prstGeom prst="ellipse">
              <a:avLst/>
            </a:prstGeom>
            <a:solidFill>
              <a:srgbClr val="D8D8D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Oval 21"/>
            <p:cNvSpPr>
              <a:spLocks noChangeArrowheads="1"/>
            </p:cNvSpPr>
            <p:nvPr/>
          </p:nvSpPr>
          <p:spPr bwMode="auto">
            <a:xfrm>
              <a:off x="5391151" y="1889125"/>
              <a:ext cx="1185863" cy="1363663"/>
            </a:xfrm>
            <a:prstGeom prst="ellips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22"/>
            <p:cNvSpPr>
              <a:spLocks noChangeShapeType="1"/>
            </p:cNvSpPr>
            <p:nvPr/>
          </p:nvSpPr>
          <p:spPr bwMode="auto">
            <a:xfrm flipV="1">
              <a:off x="5876926" y="2109788"/>
              <a:ext cx="515938" cy="184150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23"/>
            <p:cNvSpPr>
              <a:spLocks noChangeShapeType="1"/>
            </p:cNvSpPr>
            <p:nvPr/>
          </p:nvSpPr>
          <p:spPr bwMode="auto">
            <a:xfrm flipV="1">
              <a:off x="6021388" y="2663825"/>
              <a:ext cx="542925" cy="211138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24"/>
            <p:cNvSpPr>
              <a:spLocks noChangeShapeType="1"/>
            </p:cNvSpPr>
            <p:nvPr/>
          </p:nvSpPr>
          <p:spPr bwMode="auto">
            <a:xfrm flipV="1">
              <a:off x="5899151" y="1354138"/>
              <a:ext cx="1370013" cy="542925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25"/>
            <p:cNvSpPr>
              <a:spLocks noChangeShapeType="1"/>
            </p:cNvSpPr>
            <p:nvPr/>
          </p:nvSpPr>
          <p:spPr bwMode="auto">
            <a:xfrm flipV="1">
              <a:off x="6232526" y="2605088"/>
              <a:ext cx="1349375" cy="584200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Oval 26"/>
            <p:cNvSpPr>
              <a:spLocks noChangeArrowheads="1"/>
            </p:cNvSpPr>
            <p:nvPr/>
          </p:nvSpPr>
          <p:spPr bwMode="auto">
            <a:xfrm>
              <a:off x="5738813" y="2265363"/>
              <a:ext cx="488950" cy="611188"/>
            </a:xfrm>
            <a:prstGeom prst="ellipse">
              <a:avLst/>
            </a:prstGeom>
            <a:solidFill>
              <a:srgbClr val="FF99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Oval 27"/>
            <p:cNvSpPr>
              <a:spLocks noChangeArrowheads="1"/>
            </p:cNvSpPr>
            <p:nvPr/>
          </p:nvSpPr>
          <p:spPr bwMode="auto">
            <a:xfrm>
              <a:off x="5738813" y="2265363"/>
              <a:ext cx="488950" cy="611188"/>
            </a:xfrm>
            <a:prstGeom prst="ellips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28"/>
            <p:cNvSpPr>
              <a:spLocks noChangeShapeType="1"/>
            </p:cNvSpPr>
            <p:nvPr/>
          </p:nvSpPr>
          <p:spPr bwMode="auto">
            <a:xfrm flipH="1" flipV="1">
              <a:off x="5529263" y="2112963"/>
              <a:ext cx="427038" cy="427038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30"/>
            <p:cNvSpPr>
              <a:spLocks noChangeShapeType="1"/>
            </p:cNvSpPr>
            <p:nvPr/>
          </p:nvSpPr>
          <p:spPr bwMode="auto">
            <a:xfrm>
              <a:off x="5975351" y="2559050"/>
              <a:ext cx="55563" cy="325438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32"/>
            <p:cNvSpPr>
              <a:spLocks noChangeShapeType="1"/>
            </p:cNvSpPr>
            <p:nvPr/>
          </p:nvSpPr>
          <p:spPr bwMode="auto">
            <a:xfrm flipH="1">
              <a:off x="4941888" y="2549525"/>
              <a:ext cx="1023938" cy="511175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33"/>
            <p:cNvSpPr>
              <a:spLocks noChangeShapeType="1"/>
            </p:cNvSpPr>
            <p:nvPr/>
          </p:nvSpPr>
          <p:spPr bwMode="auto">
            <a:xfrm>
              <a:off x="5965826" y="2549525"/>
              <a:ext cx="1739900" cy="67310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34"/>
            <p:cNvSpPr>
              <a:spLocks noChangeShapeType="1"/>
            </p:cNvSpPr>
            <p:nvPr/>
          </p:nvSpPr>
          <p:spPr bwMode="auto">
            <a:xfrm flipV="1">
              <a:off x="5965826" y="1314449"/>
              <a:ext cx="0" cy="1235075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aphicFrame>
          <p:nvGraphicFramePr>
            <p:cNvPr id="48" name="Object 11"/>
            <p:cNvGraphicFramePr>
              <a:graphicFrameLocks noChangeAspect="1"/>
            </p:cNvGraphicFramePr>
            <p:nvPr/>
          </p:nvGraphicFramePr>
          <p:xfrm>
            <a:off x="7853363" y="3233738"/>
            <a:ext cx="160337" cy="168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203040" imgH="203040" progId="Equation.DSMT4">
                    <p:embed/>
                  </p:oleObj>
                </mc:Choice>
                <mc:Fallback>
                  <p:oleObj name="Equation" r:id="rId6" imgW="203040" imgH="203040" progId="Equation.DSMT4">
                    <p:embed/>
                    <p:pic>
                      <p:nvPicPr>
                        <p:cNvPr id="0" name="Picture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53363" y="3233738"/>
                          <a:ext cx="160337" cy="168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9" name="Object 12"/>
            <p:cNvGraphicFramePr>
              <a:graphicFrameLocks noChangeAspect="1"/>
            </p:cNvGraphicFramePr>
            <p:nvPr/>
          </p:nvGraphicFramePr>
          <p:xfrm>
            <a:off x="5857875" y="998538"/>
            <a:ext cx="169863" cy="2206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215640" imgH="266400" progId="Equation.DSMT4">
                    <p:embed/>
                  </p:oleObj>
                </mc:Choice>
                <mc:Fallback>
                  <p:oleObj name="Equation" r:id="rId8" imgW="215640" imgH="266400" progId="Equation.DSMT4">
                    <p:embed/>
                    <p:pic>
                      <p:nvPicPr>
                        <p:cNvPr id="0" name="Picture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57875" y="998538"/>
                          <a:ext cx="169863" cy="2206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2" name="Object 13"/>
            <p:cNvGraphicFramePr>
              <a:graphicFrameLocks noChangeAspect="1"/>
            </p:cNvGraphicFramePr>
            <p:nvPr/>
          </p:nvGraphicFramePr>
          <p:xfrm>
            <a:off x="4672013" y="3040063"/>
            <a:ext cx="139700" cy="157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177480" imgH="190440" progId="Equation.DSMT4">
                    <p:embed/>
                  </p:oleObj>
                </mc:Choice>
                <mc:Fallback>
                  <p:oleObj name="Equation" r:id="rId10" imgW="177480" imgH="190440" progId="Equation.DSMT4">
                    <p:embed/>
                    <p:pic>
                      <p:nvPicPr>
                        <p:cNvPr id="0" name="Picture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72013" y="3040063"/>
                          <a:ext cx="139700" cy="1571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3" name="Object 14"/>
            <p:cNvGraphicFramePr>
              <a:graphicFrameLocks noChangeAspect="1"/>
            </p:cNvGraphicFramePr>
            <p:nvPr/>
          </p:nvGraphicFramePr>
          <p:xfrm>
            <a:off x="5824538" y="2624138"/>
            <a:ext cx="160337" cy="168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203040" imgH="203040" progId="Equation.DSMT4">
                    <p:embed/>
                  </p:oleObj>
                </mc:Choice>
                <mc:Fallback>
                  <p:oleObj name="Equation" r:id="rId12" imgW="203040" imgH="203040" progId="Equation.DSMT4">
                    <p:embed/>
                    <p:pic>
                      <p:nvPicPr>
                        <p:cNvPr id="0" name="Picture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24538" y="2624138"/>
                          <a:ext cx="160337" cy="168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4" name="Object 15"/>
            <p:cNvGraphicFramePr>
              <a:graphicFrameLocks noChangeAspect="1"/>
            </p:cNvGraphicFramePr>
            <p:nvPr/>
          </p:nvGraphicFramePr>
          <p:xfrm>
            <a:off x="5534025" y="2287588"/>
            <a:ext cx="150813" cy="231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190440" imgH="279360" progId="Equation.DSMT4">
                    <p:embed/>
                  </p:oleObj>
                </mc:Choice>
                <mc:Fallback>
                  <p:oleObj name="Equation" r:id="rId14" imgW="190440" imgH="279360" progId="Equation.DSMT4">
                    <p:embed/>
                    <p:pic>
                      <p:nvPicPr>
                        <p:cNvPr id="0" name="Picture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34025" y="2287588"/>
                          <a:ext cx="150813" cy="231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5" name="Object 16"/>
            <p:cNvGraphicFramePr>
              <a:graphicFrameLocks noChangeAspect="1"/>
            </p:cNvGraphicFramePr>
            <p:nvPr/>
          </p:nvGraphicFramePr>
          <p:xfrm>
            <a:off x="5642429" y="2954564"/>
            <a:ext cx="639763" cy="231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812520" imgH="279360" progId="Equation.DSMT4">
                    <p:embed/>
                  </p:oleObj>
                </mc:Choice>
                <mc:Fallback>
                  <p:oleObj name="Equation" r:id="rId16" imgW="812520" imgH="279360" progId="Equation.DSMT4">
                    <p:embed/>
                    <p:pic>
                      <p:nvPicPr>
                        <p:cNvPr id="0" name="Picture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42429" y="2954564"/>
                          <a:ext cx="639763" cy="231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6" name="Object 17"/>
            <p:cNvGraphicFramePr>
              <a:graphicFrameLocks noChangeAspect="1"/>
            </p:cNvGraphicFramePr>
            <p:nvPr/>
          </p:nvGraphicFramePr>
          <p:xfrm>
            <a:off x="6831013" y="1962150"/>
            <a:ext cx="443915" cy="209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647640" imgH="291960" progId="Equation.DSMT4">
                    <p:embed/>
                  </p:oleObj>
                </mc:Choice>
                <mc:Fallback>
                  <p:oleObj name="Equation" r:id="rId18" imgW="647640" imgH="291960" progId="Equation.DSMT4">
                    <p:embed/>
                    <p:pic>
                      <p:nvPicPr>
                        <p:cNvPr id="0" name="Picture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31013" y="1962150"/>
                          <a:ext cx="443915" cy="2095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Number Placeholder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81AA-5237-4A5C-8BDE-6265C5775E3F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784746" y="856397"/>
            <a:ext cx="3190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Boundary Conditions:</a:t>
            </a:r>
          </a:p>
        </p:txBody>
      </p:sp>
      <p:graphicFrame>
        <p:nvGraphicFramePr>
          <p:cNvPr id="49158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9290999"/>
              </p:ext>
            </p:extLst>
          </p:nvPr>
        </p:nvGraphicFramePr>
        <p:xfrm>
          <a:off x="1512817" y="1471684"/>
          <a:ext cx="1581150" cy="49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12520" imgH="253800" progId="Equation.DSMT4">
                  <p:embed/>
                </p:oleObj>
              </mc:Choice>
              <mc:Fallback>
                <p:oleObj name="Equation" r:id="rId2" imgW="812520" imgH="2538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2817" y="1471684"/>
                        <a:ext cx="1581150" cy="493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62" name="Object 10"/>
          <p:cNvGraphicFramePr>
            <a:graphicFrameLocks noChangeAspect="1"/>
          </p:cNvGraphicFramePr>
          <p:nvPr/>
        </p:nvGraphicFramePr>
        <p:xfrm>
          <a:off x="3165251" y="4158343"/>
          <a:ext cx="1719262" cy="912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52200" imgH="507960" progId="Equation.DSMT4">
                  <p:embed/>
                </p:oleObj>
              </mc:Choice>
              <mc:Fallback>
                <p:oleObj name="Equation" r:id="rId4" imgW="952200" imgH="507960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5251" y="4158343"/>
                        <a:ext cx="1719262" cy="912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6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8911027"/>
              </p:ext>
            </p:extLst>
          </p:nvPr>
        </p:nvGraphicFramePr>
        <p:xfrm>
          <a:off x="2952275" y="5579999"/>
          <a:ext cx="3533775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815840" imgH="507960" progId="Equation.DSMT4">
                  <p:embed/>
                </p:oleObj>
              </mc:Choice>
              <mc:Fallback>
                <p:oleObj name="Equation" r:id="rId6" imgW="1815840" imgH="507960" progId="Equation.DSMT4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2275" y="5579999"/>
                        <a:ext cx="3533775" cy="987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2638568" y="5078267"/>
            <a:ext cx="99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Hence</a:t>
            </a:r>
          </a:p>
        </p:txBody>
      </p:sp>
      <p:graphicFrame>
        <p:nvGraphicFramePr>
          <p:cNvPr id="49164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5843154"/>
              </p:ext>
            </p:extLst>
          </p:nvPr>
        </p:nvGraphicFramePr>
        <p:xfrm>
          <a:off x="3405117" y="1459809"/>
          <a:ext cx="1581150" cy="49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12520" imgH="253800" progId="Equation.DSMT4">
                  <p:embed/>
                </p:oleObj>
              </mc:Choice>
              <mc:Fallback>
                <p:oleObj name="Equation" r:id="rId8" imgW="812520" imgH="2538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5117" y="1459809"/>
                        <a:ext cx="1581150" cy="493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7274901" y="5615959"/>
            <a:ext cx="3924300" cy="83099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rial" pitchFamily="34" charset="0"/>
                <a:cs typeface="Arial" pitchFamily="34" charset="0"/>
              </a:rPr>
              <a:t>Note: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The prime denotes derivative with respect to the argument.</a:t>
            </a:r>
          </a:p>
        </p:txBody>
      </p:sp>
      <p:sp>
        <p:nvSpPr>
          <p:cNvPr id="29" name="Text Box 6"/>
          <p:cNvSpPr txBox="1">
            <a:spLocks noChangeArrowheads="1"/>
          </p:cNvSpPr>
          <p:nvPr/>
        </p:nvSpPr>
        <p:spPr bwMode="auto">
          <a:xfrm>
            <a:off x="2000250" y="85726"/>
            <a:ext cx="8296275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Coaxial Line: Higher-Order Modes (cont.)</a:t>
            </a:r>
          </a:p>
        </p:txBody>
      </p:sp>
      <p:graphicFrame>
        <p:nvGraphicFramePr>
          <p:cNvPr id="73" name="Object 8"/>
          <p:cNvGraphicFramePr>
            <a:graphicFrameLocks noChangeAspect="1"/>
          </p:cNvGraphicFramePr>
          <p:nvPr/>
        </p:nvGraphicFramePr>
        <p:xfrm>
          <a:off x="2067289" y="2985953"/>
          <a:ext cx="282257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562040" imgH="457200" progId="Equation.DSMT4">
                  <p:embed/>
                </p:oleObj>
              </mc:Choice>
              <mc:Fallback>
                <p:oleObj name="Equation" r:id="rId10" imgW="1562040" imgH="457200" progId="Equation.DSMT4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7289" y="2985953"/>
                        <a:ext cx="2822575" cy="822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" name="TextBox 74"/>
          <p:cNvSpPr txBox="1"/>
          <p:nvPr/>
        </p:nvSpPr>
        <p:spPr>
          <a:xfrm>
            <a:off x="5167745" y="2977748"/>
            <a:ext cx="2315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(From Ampere’s law)</a:t>
            </a:r>
          </a:p>
        </p:txBody>
      </p:sp>
      <p:cxnSp>
        <p:nvCxnSpPr>
          <p:cNvPr id="76" name="Straight Connector 75"/>
          <p:cNvCxnSpPr/>
          <p:nvPr/>
        </p:nvCxnSpPr>
        <p:spPr bwMode="auto">
          <a:xfrm flipV="1">
            <a:off x="3482703" y="2968172"/>
            <a:ext cx="375920" cy="46736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graphicFrame>
        <p:nvGraphicFramePr>
          <p:cNvPr id="77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4251056"/>
              </p:ext>
            </p:extLst>
          </p:nvPr>
        </p:nvGraphicFramePr>
        <p:xfrm>
          <a:off x="2981325" y="2273300"/>
          <a:ext cx="1225550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927000" imgH="431640" progId="Equation.DSMT4">
                  <p:embed/>
                </p:oleObj>
              </mc:Choice>
              <mc:Fallback>
                <p:oleObj name="Equation" r:id="rId12" imgW="927000" imgH="431640" progId="Equation.DSMT4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1325" y="2273300"/>
                        <a:ext cx="1225550" cy="568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7" name="Group 36"/>
          <p:cNvGrpSpPr/>
          <p:nvPr/>
        </p:nvGrpSpPr>
        <p:grpSpPr>
          <a:xfrm>
            <a:off x="7005823" y="2225686"/>
            <a:ext cx="3573463" cy="2544763"/>
            <a:chOff x="4546600" y="936625"/>
            <a:chExt cx="3573463" cy="2544763"/>
          </a:xfrm>
        </p:grpSpPr>
        <p:sp>
          <p:nvSpPr>
            <p:cNvPr id="38" name="AutoShape 16"/>
            <p:cNvSpPr>
              <a:spLocks noChangeAspect="1" noChangeArrowheads="1" noTextEdit="1"/>
            </p:cNvSpPr>
            <p:nvPr/>
          </p:nvSpPr>
          <p:spPr bwMode="auto">
            <a:xfrm>
              <a:off x="4546600" y="936625"/>
              <a:ext cx="3573463" cy="2544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Oval 20"/>
            <p:cNvSpPr>
              <a:spLocks noChangeArrowheads="1"/>
            </p:cNvSpPr>
            <p:nvPr/>
          </p:nvSpPr>
          <p:spPr bwMode="auto">
            <a:xfrm>
              <a:off x="5392738" y="1889125"/>
              <a:ext cx="1184275" cy="1363663"/>
            </a:xfrm>
            <a:prstGeom prst="ellipse">
              <a:avLst/>
            </a:prstGeom>
            <a:solidFill>
              <a:srgbClr val="D8D8D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Oval 21"/>
            <p:cNvSpPr>
              <a:spLocks noChangeArrowheads="1"/>
            </p:cNvSpPr>
            <p:nvPr/>
          </p:nvSpPr>
          <p:spPr bwMode="auto">
            <a:xfrm>
              <a:off x="5391151" y="1889125"/>
              <a:ext cx="1185863" cy="1363663"/>
            </a:xfrm>
            <a:prstGeom prst="ellips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22"/>
            <p:cNvSpPr>
              <a:spLocks noChangeShapeType="1"/>
            </p:cNvSpPr>
            <p:nvPr/>
          </p:nvSpPr>
          <p:spPr bwMode="auto">
            <a:xfrm flipV="1">
              <a:off x="5876926" y="2109788"/>
              <a:ext cx="515938" cy="184150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23"/>
            <p:cNvSpPr>
              <a:spLocks noChangeShapeType="1"/>
            </p:cNvSpPr>
            <p:nvPr/>
          </p:nvSpPr>
          <p:spPr bwMode="auto">
            <a:xfrm flipV="1">
              <a:off x="6021388" y="2663825"/>
              <a:ext cx="542925" cy="211138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24"/>
            <p:cNvSpPr>
              <a:spLocks noChangeShapeType="1"/>
            </p:cNvSpPr>
            <p:nvPr/>
          </p:nvSpPr>
          <p:spPr bwMode="auto">
            <a:xfrm flipV="1">
              <a:off x="5899151" y="1354138"/>
              <a:ext cx="1370013" cy="542925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25"/>
            <p:cNvSpPr>
              <a:spLocks noChangeShapeType="1"/>
            </p:cNvSpPr>
            <p:nvPr/>
          </p:nvSpPr>
          <p:spPr bwMode="auto">
            <a:xfrm flipV="1">
              <a:off x="6232526" y="2605088"/>
              <a:ext cx="1349375" cy="584200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Oval 26"/>
            <p:cNvSpPr>
              <a:spLocks noChangeArrowheads="1"/>
            </p:cNvSpPr>
            <p:nvPr/>
          </p:nvSpPr>
          <p:spPr bwMode="auto">
            <a:xfrm>
              <a:off x="5738813" y="2265363"/>
              <a:ext cx="488950" cy="611188"/>
            </a:xfrm>
            <a:prstGeom prst="ellipse">
              <a:avLst/>
            </a:prstGeom>
            <a:solidFill>
              <a:srgbClr val="FF99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Oval 27"/>
            <p:cNvSpPr>
              <a:spLocks noChangeArrowheads="1"/>
            </p:cNvSpPr>
            <p:nvPr/>
          </p:nvSpPr>
          <p:spPr bwMode="auto">
            <a:xfrm>
              <a:off x="5738813" y="2265363"/>
              <a:ext cx="488950" cy="611188"/>
            </a:xfrm>
            <a:prstGeom prst="ellips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28"/>
            <p:cNvSpPr>
              <a:spLocks noChangeShapeType="1"/>
            </p:cNvSpPr>
            <p:nvPr/>
          </p:nvSpPr>
          <p:spPr bwMode="auto">
            <a:xfrm flipH="1" flipV="1">
              <a:off x="5529263" y="2112963"/>
              <a:ext cx="427038" cy="427038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30"/>
            <p:cNvSpPr>
              <a:spLocks noChangeShapeType="1"/>
            </p:cNvSpPr>
            <p:nvPr/>
          </p:nvSpPr>
          <p:spPr bwMode="auto">
            <a:xfrm>
              <a:off x="5975351" y="2559050"/>
              <a:ext cx="55563" cy="325438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32"/>
            <p:cNvSpPr>
              <a:spLocks noChangeShapeType="1"/>
            </p:cNvSpPr>
            <p:nvPr/>
          </p:nvSpPr>
          <p:spPr bwMode="auto">
            <a:xfrm flipH="1">
              <a:off x="4941888" y="2549525"/>
              <a:ext cx="1023938" cy="511175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33"/>
            <p:cNvSpPr>
              <a:spLocks noChangeShapeType="1"/>
            </p:cNvSpPr>
            <p:nvPr/>
          </p:nvSpPr>
          <p:spPr bwMode="auto">
            <a:xfrm>
              <a:off x="5965826" y="2549525"/>
              <a:ext cx="1739900" cy="67310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34"/>
            <p:cNvSpPr>
              <a:spLocks noChangeShapeType="1"/>
            </p:cNvSpPr>
            <p:nvPr/>
          </p:nvSpPr>
          <p:spPr bwMode="auto">
            <a:xfrm flipV="1">
              <a:off x="5965826" y="1314449"/>
              <a:ext cx="0" cy="1235075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aphicFrame>
          <p:nvGraphicFramePr>
            <p:cNvPr id="52" name="Object 11"/>
            <p:cNvGraphicFramePr>
              <a:graphicFrameLocks noChangeAspect="1"/>
            </p:cNvGraphicFramePr>
            <p:nvPr/>
          </p:nvGraphicFramePr>
          <p:xfrm>
            <a:off x="7853363" y="3233738"/>
            <a:ext cx="160337" cy="168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203040" imgH="203040" progId="Equation.DSMT4">
                    <p:embed/>
                  </p:oleObj>
                </mc:Choice>
                <mc:Fallback>
                  <p:oleObj name="Equation" r:id="rId14" imgW="203040" imgH="203040" progId="Equation.DSMT4">
                    <p:embed/>
                    <p:pic>
                      <p:nvPicPr>
                        <p:cNvPr id="0" name="Picture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53363" y="3233738"/>
                          <a:ext cx="160337" cy="168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3" name="Object 12"/>
            <p:cNvGraphicFramePr>
              <a:graphicFrameLocks noChangeAspect="1"/>
            </p:cNvGraphicFramePr>
            <p:nvPr/>
          </p:nvGraphicFramePr>
          <p:xfrm>
            <a:off x="5857875" y="998538"/>
            <a:ext cx="169863" cy="2206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215640" imgH="266400" progId="Equation.DSMT4">
                    <p:embed/>
                  </p:oleObj>
                </mc:Choice>
                <mc:Fallback>
                  <p:oleObj name="Equation" r:id="rId16" imgW="215640" imgH="266400" progId="Equation.DSMT4">
                    <p:embed/>
                    <p:pic>
                      <p:nvPicPr>
                        <p:cNvPr id="0" name="Picture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57875" y="998538"/>
                          <a:ext cx="169863" cy="2206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4" name="Object 13"/>
            <p:cNvGraphicFramePr>
              <a:graphicFrameLocks noChangeAspect="1"/>
            </p:cNvGraphicFramePr>
            <p:nvPr/>
          </p:nvGraphicFramePr>
          <p:xfrm>
            <a:off x="4672013" y="3040063"/>
            <a:ext cx="139700" cy="157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177480" imgH="190440" progId="Equation.DSMT4">
                    <p:embed/>
                  </p:oleObj>
                </mc:Choice>
                <mc:Fallback>
                  <p:oleObj name="Equation" r:id="rId18" imgW="177480" imgH="190440" progId="Equation.DSMT4">
                    <p:embed/>
                    <p:pic>
                      <p:nvPicPr>
                        <p:cNvPr id="0" name="Picture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72013" y="3040063"/>
                          <a:ext cx="139700" cy="1571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" name="Object 14"/>
            <p:cNvGraphicFramePr>
              <a:graphicFrameLocks noChangeAspect="1"/>
            </p:cNvGraphicFramePr>
            <p:nvPr/>
          </p:nvGraphicFramePr>
          <p:xfrm>
            <a:off x="5824538" y="2624138"/>
            <a:ext cx="160337" cy="168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203040" imgH="203040" progId="Equation.DSMT4">
                    <p:embed/>
                  </p:oleObj>
                </mc:Choice>
                <mc:Fallback>
                  <p:oleObj name="Equation" r:id="rId20" imgW="203040" imgH="203040" progId="Equation.DSMT4">
                    <p:embed/>
                    <p:pic>
                      <p:nvPicPr>
                        <p:cNvPr id="0" name="Picture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24538" y="2624138"/>
                          <a:ext cx="160337" cy="168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" name="Object 15"/>
            <p:cNvGraphicFramePr>
              <a:graphicFrameLocks noChangeAspect="1"/>
            </p:cNvGraphicFramePr>
            <p:nvPr/>
          </p:nvGraphicFramePr>
          <p:xfrm>
            <a:off x="5534025" y="2287588"/>
            <a:ext cx="150813" cy="231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190440" imgH="279360" progId="Equation.DSMT4">
                    <p:embed/>
                  </p:oleObj>
                </mc:Choice>
                <mc:Fallback>
                  <p:oleObj name="Equation" r:id="rId22" imgW="190440" imgH="279360" progId="Equation.DSMT4">
                    <p:embed/>
                    <p:pic>
                      <p:nvPicPr>
                        <p:cNvPr id="0" name="Picture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34025" y="2287588"/>
                          <a:ext cx="150813" cy="231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7" name="Object 16"/>
            <p:cNvGraphicFramePr>
              <a:graphicFrameLocks noChangeAspect="1"/>
            </p:cNvGraphicFramePr>
            <p:nvPr/>
          </p:nvGraphicFramePr>
          <p:xfrm>
            <a:off x="5642429" y="2925989"/>
            <a:ext cx="641350" cy="231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4" imgW="812520" imgH="279360" progId="Equation.DSMT4">
                    <p:embed/>
                  </p:oleObj>
                </mc:Choice>
                <mc:Fallback>
                  <p:oleObj name="Equation" r:id="rId24" imgW="812520" imgH="279360" progId="Equation.DSMT4">
                    <p:embed/>
                    <p:pic>
                      <p:nvPicPr>
                        <p:cNvPr id="0" name="Picture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42429" y="2925989"/>
                          <a:ext cx="641350" cy="231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8" name="Object 17"/>
            <p:cNvGraphicFramePr>
              <a:graphicFrameLocks noChangeAspect="1"/>
            </p:cNvGraphicFramePr>
            <p:nvPr/>
          </p:nvGraphicFramePr>
          <p:xfrm>
            <a:off x="6831013" y="1962150"/>
            <a:ext cx="443915" cy="209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6" imgW="647640" imgH="291960" progId="Equation.DSMT4">
                    <p:embed/>
                  </p:oleObj>
                </mc:Choice>
                <mc:Fallback>
                  <p:oleObj name="Equation" r:id="rId26" imgW="647640" imgH="291960" progId="Equation.DSMT4">
                    <p:embed/>
                    <p:pic>
                      <p:nvPicPr>
                        <p:cNvPr id="0" name="Picture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31013" y="1962150"/>
                          <a:ext cx="443915" cy="2095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3748B2FF-1086-08AD-11E8-F8F4FC14E1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0077736"/>
              </p:ext>
            </p:extLst>
          </p:nvPr>
        </p:nvGraphicFramePr>
        <p:xfrm>
          <a:off x="6417654" y="1096180"/>
          <a:ext cx="5211763" cy="49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8" imgW="5212186" imgH="493907" progId="Equation.DSMT4">
                  <p:embed/>
                </p:oleObj>
              </mc:Choice>
              <mc:Fallback>
                <p:oleObj name="Equation" r:id="rId28" imgW="5212186" imgH="49390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6417654" y="1096180"/>
                        <a:ext cx="5211763" cy="493713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Number Placeholder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81AA-5237-4A5C-8BDE-6265C5775E3F}" type="slidenum">
              <a:rPr lang="en-US" smtClean="0"/>
              <a:pPr/>
              <a:t>23</a:t>
            </a:fld>
            <a:endParaRPr lang="en-US" dirty="0"/>
          </a:p>
        </p:txBody>
      </p:sp>
      <p:graphicFrame>
        <p:nvGraphicFramePr>
          <p:cNvPr id="4916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1305678"/>
              </p:ext>
            </p:extLst>
          </p:nvPr>
        </p:nvGraphicFramePr>
        <p:xfrm>
          <a:off x="1365796" y="1159657"/>
          <a:ext cx="3014662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49080" imgH="457200" progId="Equation.DSMT4">
                  <p:embed/>
                </p:oleObj>
              </mc:Choice>
              <mc:Fallback>
                <p:oleObj name="Equation" r:id="rId2" imgW="1549080" imgH="4572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5796" y="1159657"/>
                        <a:ext cx="3014662" cy="88900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2667000" y="5219700"/>
            <a:ext cx="24986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Hence, we have: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7814" y="2521398"/>
            <a:ext cx="5844251" cy="92333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itchFamily="34" charset="0"/>
                <a:cs typeface="Arial" pitchFamily="34" charset="0"/>
              </a:rPr>
              <a:t>In order for this homogenous system of equations for the unknowns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>
                <a:latin typeface="Arial" pitchFamily="34" charset="0"/>
                <a:cs typeface="Arial" pitchFamily="34" charset="0"/>
              </a:rPr>
              <a:t> and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dirty="0">
                <a:latin typeface="Arial" pitchFamily="34" charset="0"/>
                <a:cs typeface="Arial" pitchFamily="34" charset="0"/>
              </a:rPr>
              <a:t>  to have a non-trivial solution, we require the </a:t>
            </a:r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determinant to be zero</a:t>
            </a:r>
            <a:r>
              <a:rPr lang="en-US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graphicFrame>
        <p:nvGraphicFramePr>
          <p:cNvPr id="5018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7820263"/>
              </p:ext>
            </p:extLst>
          </p:nvPr>
        </p:nvGraphicFramePr>
        <p:xfrm>
          <a:off x="2938006" y="3998795"/>
          <a:ext cx="3902075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006280" imgH="482400" progId="Equation.DSMT4">
                  <p:embed/>
                </p:oleObj>
              </mc:Choice>
              <mc:Fallback>
                <p:oleObj name="Equation" r:id="rId4" imgW="2006280" imgH="482400" progId="Equation.DSMT4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8006" y="3998795"/>
                        <a:ext cx="3902075" cy="938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6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2802297"/>
              </p:ext>
            </p:extLst>
          </p:nvPr>
        </p:nvGraphicFramePr>
        <p:xfrm>
          <a:off x="3755287" y="5930175"/>
          <a:ext cx="4933198" cy="5102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209680" imgH="228600" progId="Equation.DSMT4">
                  <p:embed/>
                </p:oleObj>
              </mc:Choice>
              <mc:Fallback>
                <p:oleObj name="Equation" r:id="rId6" imgW="2209680" imgH="228600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5287" y="5930175"/>
                        <a:ext cx="4933198" cy="510268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Text Box 6"/>
          <p:cNvSpPr txBox="1">
            <a:spLocks noChangeArrowheads="1"/>
          </p:cNvSpPr>
          <p:nvPr/>
        </p:nvSpPr>
        <p:spPr bwMode="auto">
          <a:xfrm>
            <a:off x="2000250" y="85726"/>
            <a:ext cx="8296275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Coaxial Line: Higher-Order Modes (cont.)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7545859" y="1224590"/>
            <a:ext cx="3573463" cy="2544763"/>
            <a:chOff x="4546600" y="936625"/>
            <a:chExt cx="3573463" cy="2544763"/>
          </a:xfrm>
        </p:grpSpPr>
        <p:sp>
          <p:nvSpPr>
            <p:cNvPr id="32" name="AutoShape 16"/>
            <p:cNvSpPr>
              <a:spLocks noChangeAspect="1" noChangeArrowheads="1" noTextEdit="1"/>
            </p:cNvSpPr>
            <p:nvPr/>
          </p:nvSpPr>
          <p:spPr bwMode="auto">
            <a:xfrm>
              <a:off x="4546600" y="936625"/>
              <a:ext cx="3573463" cy="2544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Oval 20"/>
            <p:cNvSpPr>
              <a:spLocks noChangeArrowheads="1"/>
            </p:cNvSpPr>
            <p:nvPr/>
          </p:nvSpPr>
          <p:spPr bwMode="auto">
            <a:xfrm>
              <a:off x="5392738" y="1889125"/>
              <a:ext cx="1184275" cy="1363663"/>
            </a:xfrm>
            <a:prstGeom prst="ellipse">
              <a:avLst/>
            </a:prstGeom>
            <a:solidFill>
              <a:srgbClr val="D8D8D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Oval 21"/>
            <p:cNvSpPr>
              <a:spLocks noChangeArrowheads="1"/>
            </p:cNvSpPr>
            <p:nvPr/>
          </p:nvSpPr>
          <p:spPr bwMode="auto">
            <a:xfrm>
              <a:off x="5391151" y="1889125"/>
              <a:ext cx="1185863" cy="1363663"/>
            </a:xfrm>
            <a:prstGeom prst="ellips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22"/>
            <p:cNvSpPr>
              <a:spLocks noChangeShapeType="1"/>
            </p:cNvSpPr>
            <p:nvPr/>
          </p:nvSpPr>
          <p:spPr bwMode="auto">
            <a:xfrm flipV="1">
              <a:off x="5876926" y="2109788"/>
              <a:ext cx="515938" cy="184150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23"/>
            <p:cNvSpPr>
              <a:spLocks noChangeShapeType="1"/>
            </p:cNvSpPr>
            <p:nvPr/>
          </p:nvSpPr>
          <p:spPr bwMode="auto">
            <a:xfrm flipV="1">
              <a:off x="6021388" y="2663825"/>
              <a:ext cx="542925" cy="211138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24"/>
            <p:cNvSpPr>
              <a:spLocks noChangeShapeType="1"/>
            </p:cNvSpPr>
            <p:nvPr/>
          </p:nvSpPr>
          <p:spPr bwMode="auto">
            <a:xfrm flipV="1">
              <a:off x="5899151" y="1354138"/>
              <a:ext cx="1370013" cy="542925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25"/>
            <p:cNvSpPr>
              <a:spLocks noChangeShapeType="1"/>
            </p:cNvSpPr>
            <p:nvPr/>
          </p:nvSpPr>
          <p:spPr bwMode="auto">
            <a:xfrm flipV="1">
              <a:off x="6232526" y="2605088"/>
              <a:ext cx="1349375" cy="584200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Oval 26"/>
            <p:cNvSpPr>
              <a:spLocks noChangeArrowheads="1"/>
            </p:cNvSpPr>
            <p:nvPr/>
          </p:nvSpPr>
          <p:spPr bwMode="auto">
            <a:xfrm>
              <a:off x="5738813" y="2265363"/>
              <a:ext cx="488950" cy="611188"/>
            </a:xfrm>
            <a:prstGeom prst="ellipse">
              <a:avLst/>
            </a:prstGeom>
            <a:solidFill>
              <a:srgbClr val="FF99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Oval 27"/>
            <p:cNvSpPr>
              <a:spLocks noChangeArrowheads="1"/>
            </p:cNvSpPr>
            <p:nvPr/>
          </p:nvSpPr>
          <p:spPr bwMode="auto">
            <a:xfrm>
              <a:off x="5738813" y="2265363"/>
              <a:ext cx="488950" cy="611188"/>
            </a:xfrm>
            <a:prstGeom prst="ellips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28"/>
            <p:cNvSpPr>
              <a:spLocks noChangeShapeType="1"/>
            </p:cNvSpPr>
            <p:nvPr/>
          </p:nvSpPr>
          <p:spPr bwMode="auto">
            <a:xfrm flipH="1" flipV="1">
              <a:off x="5529263" y="2112963"/>
              <a:ext cx="427038" cy="427038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30"/>
            <p:cNvSpPr>
              <a:spLocks noChangeShapeType="1"/>
            </p:cNvSpPr>
            <p:nvPr/>
          </p:nvSpPr>
          <p:spPr bwMode="auto">
            <a:xfrm>
              <a:off x="5975351" y="2559050"/>
              <a:ext cx="55563" cy="325438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32"/>
            <p:cNvSpPr>
              <a:spLocks noChangeShapeType="1"/>
            </p:cNvSpPr>
            <p:nvPr/>
          </p:nvSpPr>
          <p:spPr bwMode="auto">
            <a:xfrm flipH="1">
              <a:off x="4941888" y="2549525"/>
              <a:ext cx="1023938" cy="511175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33"/>
            <p:cNvSpPr>
              <a:spLocks noChangeShapeType="1"/>
            </p:cNvSpPr>
            <p:nvPr/>
          </p:nvSpPr>
          <p:spPr bwMode="auto">
            <a:xfrm>
              <a:off x="5965826" y="2549525"/>
              <a:ext cx="1739900" cy="67310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34"/>
            <p:cNvSpPr>
              <a:spLocks noChangeShapeType="1"/>
            </p:cNvSpPr>
            <p:nvPr/>
          </p:nvSpPr>
          <p:spPr bwMode="auto">
            <a:xfrm flipV="1">
              <a:off x="5965826" y="1314449"/>
              <a:ext cx="0" cy="1235075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aphicFrame>
          <p:nvGraphicFramePr>
            <p:cNvPr id="46" name="Object 11"/>
            <p:cNvGraphicFramePr>
              <a:graphicFrameLocks noChangeAspect="1"/>
            </p:cNvGraphicFramePr>
            <p:nvPr/>
          </p:nvGraphicFramePr>
          <p:xfrm>
            <a:off x="7853363" y="3233738"/>
            <a:ext cx="160337" cy="168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203040" imgH="203040" progId="Equation.DSMT4">
                    <p:embed/>
                  </p:oleObj>
                </mc:Choice>
                <mc:Fallback>
                  <p:oleObj name="Equation" r:id="rId8" imgW="203040" imgH="203040" progId="Equation.DSMT4">
                    <p:embed/>
                    <p:pic>
                      <p:nvPicPr>
                        <p:cNvPr id="0" name="Picture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53363" y="3233738"/>
                          <a:ext cx="160337" cy="168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7" name="Object 12"/>
            <p:cNvGraphicFramePr>
              <a:graphicFrameLocks noChangeAspect="1"/>
            </p:cNvGraphicFramePr>
            <p:nvPr/>
          </p:nvGraphicFramePr>
          <p:xfrm>
            <a:off x="5857875" y="998538"/>
            <a:ext cx="169863" cy="2206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215640" imgH="266400" progId="Equation.DSMT4">
                    <p:embed/>
                  </p:oleObj>
                </mc:Choice>
                <mc:Fallback>
                  <p:oleObj name="Equation" r:id="rId10" imgW="215640" imgH="266400" progId="Equation.DSMT4">
                    <p:embed/>
                    <p:pic>
                      <p:nvPicPr>
                        <p:cNvPr id="0" name="Picture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57875" y="998538"/>
                          <a:ext cx="169863" cy="2206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" name="Object 13"/>
            <p:cNvGraphicFramePr>
              <a:graphicFrameLocks noChangeAspect="1"/>
            </p:cNvGraphicFramePr>
            <p:nvPr/>
          </p:nvGraphicFramePr>
          <p:xfrm>
            <a:off x="4672013" y="3040063"/>
            <a:ext cx="139700" cy="157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177480" imgH="190440" progId="Equation.DSMT4">
                    <p:embed/>
                  </p:oleObj>
                </mc:Choice>
                <mc:Fallback>
                  <p:oleObj name="Equation" r:id="rId12" imgW="177480" imgH="190440" progId="Equation.DSMT4">
                    <p:embed/>
                    <p:pic>
                      <p:nvPicPr>
                        <p:cNvPr id="0" name="Picture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72013" y="3040063"/>
                          <a:ext cx="139700" cy="1571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2" name="Object 14"/>
            <p:cNvGraphicFramePr>
              <a:graphicFrameLocks noChangeAspect="1"/>
            </p:cNvGraphicFramePr>
            <p:nvPr/>
          </p:nvGraphicFramePr>
          <p:xfrm>
            <a:off x="5824538" y="2624138"/>
            <a:ext cx="160337" cy="168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203040" imgH="203040" progId="Equation.DSMT4">
                    <p:embed/>
                  </p:oleObj>
                </mc:Choice>
                <mc:Fallback>
                  <p:oleObj name="Equation" r:id="rId14" imgW="203040" imgH="203040" progId="Equation.DSMT4">
                    <p:embed/>
                    <p:pic>
                      <p:nvPicPr>
                        <p:cNvPr id="0" name="Picture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24538" y="2624138"/>
                          <a:ext cx="160337" cy="168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3" name="Object 15"/>
            <p:cNvGraphicFramePr>
              <a:graphicFrameLocks noChangeAspect="1"/>
            </p:cNvGraphicFramePr>
            <p:nvPr/>
          </p:nvGraphicFramePr>
          <p:xfrm>
            <a:off x="5534025" y="2287588"/>
            <a:ext cx="150813" cy="231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190440" imgH="279360" progId="Equation.DSMT4">
                    <p:embed/>
                  </p:oleObj>
                </mc:Choice>
                <mc:Fallback>
                  <p:oleObj name="Equation" r:id="rId16" imgW="190440" imgH="279360" progId="Equation.DSMT4">
                    <p:embed/>
                    <p:pic>
                      <p:nvPicPr>
                        <p:cNvPr id="0" name="Picture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34025" y="2287588"/>
                          <a:ext cx="150813" cy="231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4" name="Object 16"/>
            <p:cNvGraphicFramePr>
              <a:graphicFrameLocks noChangeAspect="1"/>
            </p:cNvGraphicFramePr>
            <p:nvPr/>
          </p:nvGraphicFramePr>
          <p:xfrm>
            <a:off x="5671004" y="2925989"/>
            <a:ext cx="641350" cy="231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812520" imgH="279360" progId="Equation.DSMT4">
                    <p:embed/>
                  </p:oleObj>
                </mc:Choice>
                <mc:Fallback>
                  <p:oleObj name="Equation" r:id="rId18" imgW="812520" imgH="279360" progId="Equation.DSMT4">
                    <p:embed/>
                    <p:pic>
                      <p:nvPicPr>
                        <p:cNvPr id="0" name="Picture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71004" y="2925989"/>
                          <a:ext cx="641350" cy="231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5" name="Object 17"/>
            <p:cNvGraphicFramePr>
              <a:graphicFrameLocks noChangeAspect="1"/>
            </p:cNvGraphicFramePr>
            <p:nvPr/>
          </p:nvGraphicFramePr>
          <p:xfrm>
            <a:off x="6831013" y="1962150"/>
            <a:ext cx="443915" cy="209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647640" imgH="291960" progId="Equation.DSMT4">
                    <p:embed/>
                  </p:oleObj>
                </mc:Choice>
                <mc:Fallback>
                  <p:oleObj name="Equation" r:id="rId20" imgW="647640" imgH="291960" progId="Equation.DSMT4">
                    <p:embed/>
                    <p:pic>
                      <p:nvPicPr>
                        <p:cNvPr id="0" name="Picture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31013" y="1962150"/>
                          <a:ext cx="443915" cy="2095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Number Placeholder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81AA-5237-4A5C-8BDE-6265C5775E3F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1609298" y="1899313"/>
            <a:ext cx="121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Denote</a:t>
            </a:r>
          </a:p>
        </p:txBody>
      </p:sp>
      <p:graphicFrame>
        <p:nvGraphicFramePr>
          <p:cNvPr id="50186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8256023"/>
              </p:ext>
            </p:extLst>
          </p:nvPr>
        </p:nvGraphicFramePr>
        <p:xfrm>
          <a:off x="708059" y="1107419"/>
          <a:ext cx="4630623" cy="4789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09680" imgH="228600" progId="Equation.DSMT4">
                  <p:embed/>
                </p:oleObj>
              </mc:Choice>
              <mc:Fallback>
                <p:oleObj name="Equation" r:id="rId2" imgW="2209680" imgH="2286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059" y="1107419"/>
                        <a:ext cx="4630623" cy="4789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5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4426947"/>
              </p:ext>
            </p:extLst>
          </p:nvPr>
        </p:nvGraphicFramePr>
        <p:xfrm>
          <a:off x="2218898" y="2356513"/>
          <a:ext cx="9398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82400" imgH="228600" progId="Equation.DSMT4">
                  <p:embed/>
                </p:oleObj>
              </mc:Choice>
              <mc:Fallback>
                <p:oleObj name="Equation" r:id="rId4" imgW="482400" imgH="22860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8898" y="2356513"/>
                        <a:ext cx="939800" cy="44450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0331662"/>
              </p:ext>
            </p:extLst>
          </p:nvPr>
        </p:nvGraphicFramePr>
        <p:xfrm>
          <a:off x="2493134" y="4544706"/>
          <a:ext cx="684212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517560" imgH="279360" progId="Equation.DSMT4">
                  <p:embed/>
                </p:oleObj>
              </mc:Choice>
              <mc:Fallback>
                <p:oleObj name="Equation" r:id="rId6" imgW="3517560" imgH="279360" progId="Equation.DSMT4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3134" y="4544706"/>
                        <a:ext cx="6842125" cy="542925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170598" y="5543266"/>
            <a:ext cx="11880376" cy="400110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" pitchFamily="34" charset="0"/>
                <a:cs typeface="Arial" pitchFamily="34" charset="0"/>
              </a:rPr>
              <a:t>For a given choice of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000" dirty="0"/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and a given value of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</a:t>
            </a:r>
            <a:r>
              <a:rPr lang="en-US" sz="2000" dirty="0"/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we can solve the above equation for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000" dirty="0"/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to find the zeros.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972102" y="3831610"/>
            <a:ext cx="2362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Then we have:</a:t>
            </a:r>
          </a:p>
        </p:txBody>
      </p:sp>
      <p:sp>
        <p:nvSpPr>
          <p:cNvPr id="50" name="Text Box 6"/>
          <p:cNvSpPr txBox="1">
            <a:spLocks noChangeArrowheads="1"/>
          </p:cNvSpPr>
          <p:nvPr/>
        </p:nvSpPr>
        <p:spPr bwMode="auto">
          <a:xfrm>
            <a:off x="2000250" y="85726"/>
            <a:ext cx="8296275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Coaxial Line: Higher-Order Modes (cont.)</a:t>
            </a:r>
          </a:p>
        </p:txBody>
      </p:sp>
      <p:grpSp>
        <p:nvGrpSpPr>
          <p:cNvPr id="51" name="Group 50"/>
          <p:cNvGrpSpPr/>
          <p:nvPr/>
        </p:nvGrpSpPr>
        <p:grpSpPr>
          <a:xfrm>
            <a:off x="6635297" y="1157062"/>
            <a:ext cx="3573463" cy="2544763"/>
            <a:chOff x="4546600" y="936625"/>
            <a:chExt cx="3573463" cy="2544763"/>
          </a:xfrm>
        </p:grpSpPr>
        <p:sp>
          <p:nvSpPr>
            <p:cNvPr id="52" name="AutoShape 16"/>
            <p:cNvSpPr>
              <a:spLocks noChangeAspect="1" noChangeArrowheads="1" noTextEdit="1"/>
            </p:cNvSpPr>
            <p:nvPr/>
          </p:nvSpPr>
          <p:spPr bwMode="auto">
            <a:xfrm>
              <a:off x="4546600" y="936625"/>
              <a:ext cx="3573463" cy="2544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Oval 20"/>
            <p:cNvSpPr>
              <a:spLocks noChangeArrowheads="1"/>
            </p:cNvSpPr>
            <p:nvPr/>
          </p:nvSpPr>
          <p:spPr bwMode="auto">
            <a:xfrm>
              <a:off x="5392738" y="1889125"/>
              <a:ext cx="1184275" cy="1363663"/>
            </a:xfrm>
            <a:prstGeom prst="ellipse">
              <a:avLst/>
            </a:prstGeom>
            <a:solidFill>
              <a:srgbClr val="D8D8D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Oval 21"/>
            <p:cNvSpPr>
              <a:spLocks noChangeArrowheads="1"/>
            </p:cNvSpPr>
            <p:nvPr/>
          </p:nvSpPr>
          <p:spPr bwMode="auto">
            <a:xfrm>
              <a:off x="5391151" y="1889125"/>
              <a:ext cx="1185863" cy="1363663"/>
            </a:xfrm>
            <a:prstGeom prst="ellips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22"/>
            <p:cNvSpPr>
              <a:spLocks noChangeShapeType="1"/>
            </p:cNvSpPr>
            <p:nvPr/>
          </p:nvSpPr>
          <p:spPr bwMode="auto">
            <a:xfrm flipV="1">
              <a:off x="5876926" y="2109788"/>
              <a:ext cx="515938" cy="184150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23"/>
            <p:cNvSpPr>
              <a:spLocks noChangeShapeType="1"/>
            </p:cNvSpPr>
            <p:nvPr/>
          </p:nvSpPr>
          <p:spPr bwMode="auto">
            <a:xfrm flipV="1">
              <a:off x="6021388" y="2663825"/>
              <a:ext cx="542925" cy="211138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24"/>
            <p:cNvSpPr>
              <a:spLocks noChangeShapeType="1"/>
            </p:cNvSpPr>
            <p:nvPr/>
          </p:nvSpPr>
          <p:spPr bwMode="auto">
            <a:xfrm flipV="1">
              <a:off x="5899151" y="1354138"/>
              <a:ext cx="1370013" cy="542925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25"/>
            <p:cNvSpPr>
              <a:spLocks noChangeShapeType="1"/>
            </p:cNvSpPr>
            <p:nvPr/>
          </p:nvSpPr>
          <p:spPr bwMode="auto">
            <a:xfrm flipV="1">
              <a:off x="6232526" y="2605088"/>
              <a:ext cx="1349375" cy="584200"/>
            </a:xfrm>
            <a:prstGeom prst="lin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26"/>
            <p:cNvSpPr>
              <a:spLocks noChangeArrowheads="1"/>
            </p:cNvSpPr>
            <p:nvPr/>
          </p:nvSpPr>
          <p:spPr bwMode="auto">
            <a:xfrm>
              <a:off x="5738813" y="2265363"/>
              <a:ext cx="488950" cy="611188"/>
            </a:xfrm>
            <a:prstGeom prst="ellipse">
              <a:avLst/>
            </a:prstGeom>
            <a:solidFill>
              <a:srgbClr val="FF99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27"/>
            <p:cNvSpPr>
              <a:spLocks noChangeArrowheads="1"/>
            </p:cNvSpPr>
            <p:nvPr/>
          </p:nvSpPr>
          <p:spPr bwMode="auto">
            <a:xfrm>
              <a:off x="5738813" y="2265363"/>
              <a:ext cx="488950" cy="611188"/>
            </a:xfrm>
            <a:prstGeom prst="ellipse">
              <a:avLst/>
            </a:prstGeom>
            <a:noFill/>
            <a:ln w="285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28"/>
            <p:cNvSpPr>
              <a:spLocks noChangeShapeType="1"/>
            </p:cNvSpPr>
            <p:nvPr/>
          </p:nvSpPr>
          <p:spPr bwMode="auto">
            <a:xfrm flipH="1" flipV="1">
              <a:off x="5529263" y="2112963"/>
              <a:ext cx="427038" cy="427038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30"/>
            <p:cNvSpPr>
              <a:spLocks noChangeShapeType="1"/>
            </p:cNvSpPr>
            <p:nvPr/>
          </p:nvSpPr>
          <p:spPr bwMode="auto">
            <a:xfrm>
              <a:off x="5975351" y="2559050"/>
              <a:ext cx="55563" cy="325438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32"/>
            <p:cNvSpPr>
              <a:spLocks noChangeShapeType="1"/>
            </p:cNvSpPr>
            <p:nvPr/>
          </p:nvSpPr>
          <p:spPr bwMode="auto">
            <a:xfrm flipH="1">
              <a:off x="4941888" y="2549525"/>
              <a:ext cx="1023938" cy="511175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33"/>
            <p:cNvSpPr>
              <a:spLocks noChangeShapeType="1"/>
            </p:cNvSpPr>
            <p:nvPr/>
          </p:nvSpPr>
          <p:spPr bwMode="auto">
            <a:xfrm>
              <a:off x="5965826" y="2549525"/>
              <a:ext cx="1739900" cy="67310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34"/>
            <p:cNvSpPr>
              <a:spLocks noChangeShapeType="1"/>
            </p:cNvSpPr>
            <p:nvPr/>
          </p:nvSpPr>
          <p:spPr bwMode="auto">
            <a:xfrm flipV="1">
              <a:off x="5965826" y="1314449"/>
              <a:ext cx="0" cy="1235075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aphicFrame>
          <p:nvGraphicFramePr>
            <p:cNvPr id="66" name="Object 11"/>
            <p:cNvGraphicFramePr>
              <a:graphicFrameLocks noChangeAspect="1"/>
            </p:cNvGraphicFramePr>
            <p:nvPr/>
          </p:nvGraphicFramePr>
          <p:xfrm>
            <a:off x="7853363" y="3233738"/>
            <a:ext cx="160337" cy="168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203040" imgH="203040" progId="Equation.DSMT4">
                    <p:embed/>
                  </p:oleObj>
                </mc:Choice>
                <mc:Fallback>
                  <p:oleObj name="Equation" r:id="rId8" imgW="203040" imgH="203040" progId="Equation.DSMT4">
                    <p:embed/>
                    <p:pic>
                      <p:nvPicPr>
                        <p:cNvPr id="0" name="Picture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53363" y="3233738"/>
                          <a:ext cx="160337" cy="168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7" name="Object 12"/>
            <p:cNvGraphicFramePr>
              <a:graphicFrameLocks noChangeAspect="1"/>
            </p:cNvGraphicFramePr>
            <p:nvPr/>
          </p:nvGraphicFramePr>
          <p:xfrm>
            <a:off x="5857875" y="998538"/>
            <a:ext cx="169863" cy="2206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215640" imgH="266400" progId="Equation.DSMT4">
                    <p:embed/>
                  </p:oleObj>
                </mc:Choice>
                <mc:Fallback>
                  <p:oleObj name="Equation" r:id="rId10" imgW="215640" imgH="266400" progId="Equation.DSMT4">
                    <p:embed/>
                    <p:pic>
                      <p:nvPicPr>
                        <p:cNvPr id="0" name="Picture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57875" y="998538"/>
                          <a:ext cx="169863" cy="2206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8" name="Object 13"/>
            <p:cNvGraphicFramePr>
              <a:graphicFrameLocks noChangeAspect="1"/>
            </p:cNvGraphicFramePr>
            <p:nvPr/>
          </p:nvGraphicFramePr>
          <p:xfrm>
            <a:off x="4672013" y="3040063"/>
            <a:ext cx="139700" cy="157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177480" imgH="190440" progId="Equation.DSMT4">
                    <p:embed/>
                  </p:oleObj>
                </mc:Choice>
                <mc:Fallback>
                  <p:oleObj name="Equation" r:id="rId12" imgW="177480" imgH="190440" progId="Equation.DSMT4">
                    <p:embed/>
                    <p:pic>
                      <p:nvPicPr>
                        <p:cNvPr id="0" name="Picture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72013" y="3040063"/>
                          <a:ext cx="139700" cy="1571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9" name="Object 14"/>
            <p:cNvGraphicFramePr>
              <a:graphicFrameLocks noChangeAspect="1"/>
            </p:cNvGraphicFramePr>
            <p:nvPr/>
          </p:nvGraphicFramePr>
          <p:xfrm>
            <a:off x="5824538" y="2624138"/>
            <a:ext cx="160337" cy="168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203040" imgH="203040" progId="Equation.DSMT4">
                    <p:embed/>
                  </p:oleObj>
                </mc:Choice>
                <mc:Fallback>
                  <p:oleObj name="Equation" r:id="rId14" imgW="203040" imgH="203040" progId="Equation.DSMT4">
                    <p:embed/>
                    <p:pic>
                      <p:nvPicPr>
                        <p:cNvPr id="0" name="Picture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24538" y="2624138"/>
                          <a:ext cx="160337" cy="168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" name="Object 15"/>
            <p:cNvGraphicFramePr>
              <a:graphicFrameLocks noChangeAspect="1"/>
            </p:cNvGraphicFramePr>
            <p:nvPr/>
          </p:nvGraphicFramePr>
          <p:xfrm>
            <a:off x="5534025" y="2287588"/>
            <a:ext cx="150813" cy="231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190440" imgH="279360" progId="Equation.DSMT4">
                    <p:embed/>
                  </p:oleObj>
                </mc:Choice>
                <mc:Fallback>
                  <p:oleObj name="Equation" r:id="rId16" imgW="190440" imgH="279360" progId="Equation.DSMT4">
                    <p:embed/>
                    <p:pic>
                      <p:nvPicPr>
                        <p:cNvPr id="0" name="Picture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34025" y="2287588"/>
                          <a:ext cx="150813" cy="231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" name="Object 16"/>
            <p:cNvGraphicFramePr>
              <a:graphicFrameLocks noChangeAspect="1"/>
            </p:cNvGraphicFramePr>
            <p:nvPr/>
          </p:nvGraphicFramePr>
          <p:xfrm>
            <a:off x="5680529" y="2935514"/>
            <a:ext cx="641350" cy="231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812520" imgH="279360" progId="Equation.DSMT4">
                    <p:embed/>
                  </p:oleObj>
                </mc:Choice>
                <mc:Fallback>
                  <p:oleObj name="Equation" r:id="rId18" imgW="812520" imgH="279360" progId="Equation.DSMT4">
                    <p:embed/>
                    <p:pic>
                      <p:nvPicPr>
                        <p:cNvPr id="0" name="Picture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80529" y="2935514"/>
                          <a:ext cx="641350" cy="231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2" name="Object 17"/>
            <p:cNvGraphicFramePr>
              <a:graphicFrameLocks noChangeAspect="1"/>
            </p:cNvGraphicFramePr>
            <p:nvPr/>
          </p:nvGraphicFramePr>
          <p:xfrm>
            <a:off x="6831013" y="1962150"/>
            <a:ext cx="443915" cy="209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647640" imgH="291960" progId="Equation.DSMT4">
                    <p:embed/>
                  </p:oleObj>
                </mc:Choice>
                <mc:Fallback>
                  <p:oleObj name="Equation" r:id="rId20" imgW="647640" imgH="291960" progId="Equation.DSMT4">
                    <p:embed/>
                    <p:pic>
                      <p:nvPicPr>
                        <p:cNvPr id="0" name="Picture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31013" y="1962150"/>
                          <a:ext cx="443915" cy="2095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Number Placeholder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81AA-5237-4A5C-8BDE-6265C5775E3F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0" name="Line 10"/>
          <p:cNvSpPr>
            <a:spLocks noChangeShapeType="1"/>
          </p:cNvSpPr>
          <p:nvPr/>
        </p:nvSpPr>
        <p:spPr bwMode="auto">
          <a:xfrm>
            <a:off x="2949577" y="3511551"/>
            <a:ext cx="663257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51" name="Line 11"/>
          <p:cNvSpPr>
            <a:spLocks noChangeShapeType="1"/>
          </p:cNvSpPr>
          <p:nvPr/>
        </p:nvSpPr>
        <p:spPr bwMode="auto">
          <a:xfrm>
            <a:off x="3425826" y="2182813"/>
            <a:ext cx="0" cy="2451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52" name="Freeform 12"/>
          <p:cNvSpPr>
            <a:spLocks/>
          </p:cNvSpPr>
          <p:nvPr/>
        </p:nvSpPr>
        <p:spPr bwMode="auto">
          <a:xfrm>
            <a:off x="3428886" y="2353300"/>
            <a:ext cx="4410190" cy="1872626"/>
          </a:xfrm>
          <a:custGeom>
            <a:avLst/>
            <a:gdLst>
              <a:gd name="connsiteX0" fmla="*/ 0 w 8964"/>
              <a:gd name="connsiteY0" fmla="*/ 1253 h 10000"/>
              <a:gd name="connsiteX1" fmla="*/ 1144 w 8964"/>
              <a:gd name="connsiteY1" fmla="*/ 1245 h 10000"/>
              <a:gd name="connsiteX2" fmla="*/ 3191 w 8964"/>
              <a:gd name="connsiteY2" fmla="*/ 8738 h 10000"/>
              <a:gd name="connsiteX3" fmla="*/ 4406 w 8964"/>
              <a:gd name="connsiteY3" fmla="*/ 8806 h 10000"/>
              <a:gd name="connsiteX4" fmla="*/ 5288 w 8964"/>
              <a:gd name="connsiteY4" fmla="*/ 5055 h 10000"/>
              <a:gd name="connsiteX5" fmla="*/ 6036 w 8964"/>
              <a:gd name="connsiteY5" fmla="*/ 4794 h 10000"/>
              <a:gd name="connsiteX6" fmla="*/ 6899 w 8964"/>
              <a:gd name="connsiteY6" fmla="*/ 7292 h 10000"/>
              <a:gd name="connsiteX7" fmla="*/ 7428 w 8964"/>
              <a:gd name="connsiteY7" fmla="*/ 7292 h 10000"/>
              <a:gd name="connsiteX8" fmla="*/ 8273 w 8964"/>
              <a:gd name="connsiteY8" fmla="*/ 5635 h 10000"/>
              <a:gd name="connsiteX9" fmla="*/ 8964 w 8964"/>
              <a:gd name="connsiteY9" fmla="*/ 6737 h 10000"/>
              <a:gd name="connsiteX0" fmla="*/ 0 w 11148"/>
              <a:gd name="connsiteY0" fmla="*/ 1662 h 9921"/>
              <a:gd name="connsiteX1" fmla="*/ 2424 w 11148"/>
              <a:gd name="connsiteY1" fmla="*/ 1166 h 9921"/>
              <a:gd name="connsiteX2" fmla="*/ 4708 w 11148"/>
              <a:gd name="connsiteY2" fmla="*/ 8659 h 9921"/>
              <a:gd name="connsiteX3" fmla="*/ 6063 w 11148"/>
              <a:gd name="connsiteY3" fmla="*/ 8727 h 9921"/>
              <a:gd name="connsiteX4" fmla="*/ 7047 w 11148"/>
              <a:gd name="connsiteY4" fmla="*/ 4976 h 9921"/>
              <a:gd name="connsiteX5" fmla="*/ 7882 w 11148"/>
              <a:gd name="connsiteY5" fmla="*/ 4715 h 9921"/>
              <a:gd name="connsiteX6" fmla="*/ 8844 w 11148"/>
              <a:gd name="connsiteY6" fmla="*/ 7213 h 9921"/>
              <a:gd name="connsiteX7" fmla="*/ 9434 w 11148"/>
              <a:gd name="connsiteY7" fmla="*/ 7213 h 9921"/>
              <a:gd name="connsiteX8" fmla="*/ 10377 w 11148"/>
              <a:gd name="connsiteY8" fmla="*/ 5556 h 9921"/>
              <a:gd name="connsiteX9" fmla="*/ 11148 w 11148"/>
              <a:gd name="connsiteY9" fmla="*/ 6658 h 9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148" h="9921">
                <a:moveTo>
                  <a:pt x="0" y="1662"/>
                </a:moveTo>
                <a:cubicBezTo>
                  <a:pt x="405" y="838"/>
                  <a:pt x="1639" y="0"/>
                  <a:pt x="2424" y="1166"/>
                </a:cubicBezTo>
                <a:cubicBezTo>
                  <a:pt x="3209" y="2332"/>
                  <a:pt x="4101" y="7398"/>
                  <a:pt x="4708" y="8659"/>
                </a:cubicBezTo>
                <a:cubicBezTo>
                  <a:pt x="5314" y="9921"/>
                  <a:pt x="5675" y="9341"/>
                  <a:pt x="6063" y="8727"/>
                </a:cubicBezTo>
                <a:cubicBezTo>
                  <a:pt x="6453" y="8113"/>
                  <a:pt x="6746" y="5640"/>
                  <a:pt x="7047" y="4976"/>
                </a:cubicBezTo>
                <a:cubicBezTo>
                  <a:pt x="7348" y="4311"/>
                  <a:pt x="7580" y="4345"/>
                  <a:pt x="7882" y="4715"/>
                </a:cubicBezTo>
                <a:cubicBezTo>
                  <a:pt x="8183" y="5085"/>
                  <a:pt x="8588" y="6792"/>
                  <a:pt x="8844" y="7213"/>
                </a:cubicBezTo>
                <a:cubicBezTo>
                  <a:pt x="9101" y="7633"/>
                  <a:pt x="9178" y="7490"/>
                  <a:pt x="9434" y="7213"/>
                </a:cubicBezTo>
                <a:cubicBezTo>
                  <a:pt x="9683" y="6902"/>
                  <a:pt x="10093" y="5649"/>
                  <a:pt x="10377" y="5556"/>
                </a:cubicBezTo>
                <a:cubicBezTo>
                  <a:pt x="10663" y="5463"/>
                  <a:pt x="10987" y="6431"/>
                  <a:pt x="11148" y="6658"/>
                </a:cubicBezTo>
              </a:path>
            </a:pathLst>
          </a:custGeom>
          <a:noFill/>
          <a:ln w="22225" cap="flat" cmpd="sng">
            <a:solidFill>
              <a:srgbClr val="0099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53" name="Oval 13"/>
          <p:cNvSpPr>
            <a:spLocks noChangeArrowheads="1"/>
          </p:cNvSpPr>
          <p:nvPr/>
        </p:nvSpPr>
        <p:spPr bwMode="auto">
          <a:xfrm>
            <a:off x="4919662" y="3451226"/>
            <a:ext cx="109538" cy="96838"/>
          </a:xfrm>
          <a:prstGeom prst="ellipse">
            <a:avLst/>
          </a:prstGeom>
          <a:solidFill>
            <a:srgbClr val="FF0033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54" name="Oval 14"/>
          <p:cNvSpPr>
            <a:spLocks noChangeArrowheads="1"/>
          </p:cNvSpPr>
          <p:nvPr/>
        </p:nvSpPr>
        <p:spPr bwMode="auto">
          <a:xfrm>
            <a:off x="6042026" y="3465513"/>
            <a:ext cx="109538" cy="96838"/>
          </a:xfrm>
          <a:prstGeom prst="ellipse">
            <a:avLst/>
          </a:prstGeom>
          <a:solidFill>
            <a:srgbClr val="FF0033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55" name="Oval 15"/>
          <p:cNvSpPr>
            <a:spLocks noChangeArrowheads="1"/>
          </p:cNvSpPr>
          <p:nvPr/>
        </p:nvSpPr>
        <p:spPr bwMode="auto">
          <a:xfrm>
            <a:off x="6710364" y="3455988"/>
            <a:ext cx="109538" cy="96838"/>
          </a:xfrm>
          <a:prstGeom prst="ellipse">
            <a:avLst/>
          </a:prstGeom>
          <a:solidFill>
            <a:srgbClr val="FF0033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62" name="Text Box 22"/>
          <p:cNvSpPr txBox="1">
            <a:spLocks noChangeArrowheads="1"/>
          </p:cNvSpPr>
          <p:nvPr/>
        </p:nvSpPr>
        <p:spPr bwMode="auto">
          <a:xfrm>
            <a:off x="878854" y="960461"/>
            <a:ext cx="7669087" cy="40011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kern="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 sketch of the determinant reveals the zeros of the determinant.</a:t>
            </a:r>
          </a:p>
        </p:txBody>
      </p:sp>
      <p:graphicFrame>
        <p:nvGraphicFramePr>
          <p:cNvPr id="63" name="Object 23"/>
          <p:cNvGraphicFramePr>
            <a:graphicFrameLocks noChangeAspect="1"/>
          </p:cNvGraphicFramePr>
          <p:nvPr/>
        </p:nvGraphicFramePr>
        <p:xfrm>
          <a:off x="4794251" y="4802188"/>
          <a:ext cx="1139825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57200" imgH="241200" progId="Equation.DSMT4">
                  <p:embed/>
                </p:oleObj>
              </mc:Choice>
              <mc:Fallback>
                <p:oleObj name="Equation" r:id="rId2" imgW="457200" imgH="241200" progId="Equation.DSMT4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4251" y="4802188"/>
                        <a:ext cx="1139825" cy="601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" name="Object 25"/>
          <p:cNvGraphicFramePr>
            <a:graphicFrameLocks noChangeAspect="1"/>
          </p:cNvGraphicFramePr>
          <p:nvPr/>
        </p:nvGraphicFramePr>
        <p:xfrm>
          <a:off x="7391400" y="4864925"/>
          <a:ext cx="1277938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71320" imgH="241200" progId="Equation.DSMT4">
                  <p:embed/>
                </p:oleObj>
              </mc:Choice>
              <mc:Fallback>
                <p:oleObj name="Equation" r:id="rId4" imgW="571320" imgH="241200" progId="Equation.DSMT4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1400" y="4864925"/>
                        <a:ext cx="1277938" cy="539750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FFFFFF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AutoShape 26"/>
          <p:cNvSpPr>
            <a:spLocks noChangeArrowheads="1"/>
          </p:cNvSpPr>
          <p:nvPr/>
        </p:nvSpPr>
        <p:spPr bwMode="auto">
          <a:xfrm>
            <a:off x="6368584" y="4983054"/>
            <a:ext cx="479425" cy="269399"/>
          </a:xfrm>
          <a:prstGeom prst="rightArrow">
            <a:avLst>
              <a:gd name="adj1" fmla="val 50000"/>
              <a:gd name="adj2" fmla="val 55110"/>
            </a:avLst>
          </a:prstGeom>
          <a:solidFill>
            <a:srgbClr val="00FFFF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graphicFrame>
        <p:nvGraphicFramePr>
          <p:cNvPr id="52241" name="Object 17"/>
          <p:cNvGraphicFramePr>
            <a:graphicFrameLocks noChangeAspect="1"/>
          </p:cNvGraphicFramePr>
          <p:nvPr/>
        </p:nvGraphicFramePr>
        <p:xfrm>
          <a:off x="1636857" y="2256313"/>
          <a:ext cx="1655619" cy="50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25480" imgH="253800" progId="Equation.DSMT4">
                  <p:embed/>
                </p:oleObj>
              </mc:Choice>
              <mc:Fallback>
                <p:oleObj name="Equation" r:id="rId6" imgW="825480" imgH="253800" progId="Equation.DSMT4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6857" y="2256313"/>
                        <a:ext cx="1655619" cy="509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42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2548128"/>
              </p:ext>
            </p:extLst>
          </p:nvPr>
        </p:nvGraphicFramePr>
        <p:xfrm>
          <a:off x="5156200" y="2146300"/>
          <a:ext cx="1743075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38080" imgH="253800" progId="Equation.DSMT4">
                  <p:embed/>
                </p:oleObj>
              </mc:Choice>
              <mc:Fallback>
                <p:oleObj name="Equation" r:id="rId8" imgW="838080" imgH="253800" progId="Equation.DSMT4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6200" y="2146300"/>
                        <a:ext cx="1743075" cy="527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43" name="Object 19"/>
          <p:cNvGraphicFramePr>
            <a:graphicFrameLocks noChangeAspect="1"/>
          </p:cNvGraphicFramePr>
          <p:nvPr/>
        </p:nvGraphicFramePr>
        <p:xfrm>
          <a:off x="8246424" y="3792187"/>
          <a:ext cx="9398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82400" imgH="228600" progId="Equation.DSMT4">
                  <p:embed/>
                </p:oleObj>
              </mc:Choice>
              <mc:Fallback>
                <p:oleObj name="Equation" r:id="rId10" imgW="482400" imgH="228600" progId="Equation.DSMT4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46424" y="3792187"/>
                        <a:ext cx="9398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7715388" y="1772705"/>
            <a:ext cx="3960271" cy="95410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" pitchFamily="34" charset="0"/>
                <a:cs typeface="Arial" pitchFamily="34" charset="0"/>
              </a:rPr>
              <a:t>Note: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en-US" sz="1400" dirty="0">
                <a:latin typeface="Arial" pitchFamily="34" charset="0"/>
                <a:cs typeface="Arial" pitchFamily="34" charset="0"/>
              </a:rPr>
              <a:t>These values are </a:t>
            </a:r>
            <a:r>
              <a:rPr lang="en-US" sz="1400" u="sng" dirty="0">
                <a:latin typeface="Arial" pitchFamily="34" charset="0"/>
                <a:cs typeface="Arial" pitchFamily="34" charset="0"/>
              </a:rPr>
              <a:t>not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 the same as those of the circular waveguide, although the same notation for the zeros is being used.</a:t>
            </a:r>
          </a:p>
        </p:txBody>
      </p:sp>
      <p:sp>
        <p:nvSpPr>
          <p:cNvPr id="22" name="Text Box 6"/>
          <p:cNvSpPr txBox="1">
            <a:spLocks noChangeArrowheads="1"/>
          </p:cNvSpPr>
          <p:nvPr/>
        </p:nvSpPr>
        <p:spPr bwMode="auto">
          <a:xfrm>
            <a:off x="2000250" y="85726"/>
            <a:ext cx="8296275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Coaxial Line: Higher-Order Modes (cont.)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86599" y="5961413"/>
            <a:ext cx="1407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</a:t>
            </a:r>
            <a:r>
              <a:rPr lang="en-US" baseline="-25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11</a:t>
            </a:r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mode: </a:t>
            </a:r>
          </a:p>
        </p:txBody>
      </p:sp>
      <p:graphicFrame>
        <p:nvGraphicFramePr>
          <p:cNvPr id="52244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7693314"/>
              </p:ext>
            </p:extLst>
          </p:nvPr>
        </p:nvGraphicFramePr>
        <p:xfrm>
          <a:off x="6662586" y="5911336"/>
          <a:ext cx="1220788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545760" imgH="228600" progId="Equation.DSMT4">
                  <p:embed/>
                </p:oleObj>
              </mc:Choice>
              <mc:Fallback>
                <p:oleObj name="Equation" r:id="rId12" imgW="545760" imgH="228600" progId="Equation.DSMT4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2586" y="5911336"/>
                        <a:ext cx="1220788" cy="511175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FFFFFF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45" name="Object 21"/>
          <p:cNvGraphicFramePr>
            <a:graphicFrameLocks noChangeAspect="1"/>
          </p:cNvGraphicFramePr>
          <p:nvPr/>
        </p:nvGraphicFramePr>
        <p:xfrm>
          <a:off x="9666206" y="3384468"/>
          <a:ext cx="280647" cy="31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26720" imgH="139680" progId="Equation.DSMT4">
                  <p:embed/>
                </p:oleObj>
              </mc:Choice>
              <mc:Fallback>
                <p:oleObj name="Equation" r:id="rId14" imgW="126720" imgH="139680" progId="Equation.DSMT4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66206" y="3384468"/>
                        <a:ext cx="280647" cy="310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46" name="Object 22"/>
          <p:cNvGraphicFramePr>
            <a:graphicFrameLocks noChangeAspect="1"/>
          </p:cNvGraphicFramePr>
          <p:nvPr/>
        </p:nvGraphicFramePr>
        <p:xfrm>
          <a:off x="4604410" y="3621974"/>
          <a:ext cx="360263" cy="406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203040" imgH="228600" progId="Equation.DSMT4">
                  <p:embed/>
                </p:oleObj>
              </mc:Choice>
              <mc:Fallback>
                <p:oleObj name="Equation" r:id="rId16" imgW="203040" imgH="228600" progId="Equation.DSMT4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4410" y="3621974"/>
                        <a:ext cx="360263" cy="4060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47" name="Object 23"/>
          <p:cNvGraphicFramePr>
            <a:graphicFrameLocks noChangeAspect="1"/>
          </p:cNvGraphicFramePr>
          <p:nvPr/>
        </p:nvGraphicFramePr>
        <p:xfrm>
          <a:off x="6194426" y="3632201"/>
          <a:ext cx="384175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215640" imgH="228600" progId="Equation.DSMT4">
                  <p:embed/>
                </p:oleObj>
              </mc:Choice>
              <mc:Fallback>
                <p:oleObj name="Equation" r:id="rId18" imgW="215640" imgH="228600" progId="Equation.DSMT4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4426" y="3632201"/>
                        <a:ext cx="384175" cy="40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48" name="Object 24"/>
          <p:cNvGraphicFramePr>
            <a:graphicFrameLocks noChangeAspect="1"/>
          </p:cNvGraphicFramePr>
          <p:nvPr/>
        </p:nvGraphicFramePr>
        <p:xfrm>
          <a:off x="6845590" y="3000830"/>
          <a:ext cx="384175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215640" imgH="228600" progId="Equation.DSMT4">
                  <p:embed/>
                </p:oleObj>
              </mc:Choice>
              <mc:Fallback>
                <p:oleObj name="Equation" r:id="rId20" imgW="215640" imgH="228600" progId="Equation.DSMT4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5590" y="3000830"/>
                        <a:ext cx="384175" cy="40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Number Placeholder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81AA-5237-4A5C-8BDE-6265C5775E3F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6496050" y="5769625"/>
            <a:ext cx="3800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Figure 3.16 from the </a:t>
            </a:r>
            <a:r>
              <a:rPr lang="en-US" dirty="0" err="1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Pozar</a:t>
            </a:r>
            <a:r>
              <a:rPr lang="en-US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book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2000250" y="85726"/>
            <a:ext cx="8296275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Coaxial Line: Higher-Order Modes (cont.)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A832A89-8E06-5DAA-B9C7-C220C31F558D}"/>
              </a:ext>
            </a:extLst>
          </p:cNvPr>
          <p:cNvGrpSpPr/>
          <p:nvPr/>
        </p:nvGrpSpPr>
        <p:grpSpPr>
          <a:xfrm>
            <a:off x="5219769" y="1001631"/>
            <a:ext cx="5836114" cy="4621530"/>
            <a:chOff x="5219769" y="1001631"/>
            <a:chExt cx="5836114" cy="4621530"/>
          </a:xfrm>
        </p:grpSpPr>
        <p:pic>
          <p:nvPicPr>
            <p:cNvPr id="51210" name="Picture 10" descr="D:\USER\Classes\5317\Book\coax higher order mode.tif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219769" y="1001631"/>
              <a:ext cx="5836114" cy="4621530"/>
            </a:xfrm>
            <a:prstGeom prst="rect">
              <a:avLst/>
            </a:prstGeom>
            <a:noFill/>
          </p:spPr>
        </p:pic>
        <p:sp>
          <p:nvSpPr>
            <p:cNvPr id="9" name="TextBox 8"/>
            <p:cNvSpPr txBox="1"/>
            <p:nvPr/>
          </p:nvSpPr>
          <p:spPr>
            <a:xfrm>
              <a:off x="8245074" y="3162558"/>
              <a:ext cx="16209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itchFamily="34" charset="0"/>
                  <a:cs typeface="Arial" pitchFamily="34" charset="0"/>
                </a:rPr>
                <a:t>Exact solution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345315" y="1935708"/>
              <a:ext cx="847541" cy="830997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i="1" dirty="0"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sz="2400" dirty="0">
                  <a:latin typeface="Times New Roman" pitchFamily="18" charset="0"/>
                  <a:cs typeface="Times New Roman" pitchFamily="18" charset="0"/>
                </a:rPr>
                <a:t> = 1</a:t>
              </a:r>
            </a:p>
            <a:p>
              <a:pPr algn="ctr"/>
              <a:r>
                <a:rPr lang="en-US" sz="2400" i="1" dirty="0">
                  <a:latin typeface="Times New Roman" pitchFamily="18" charset="0"/>
                  <a:cs typeface="Times New Roman" pitchFamily="18" charset="0"/>
                </a:rPr>
                <a:t>p </a:t>
              </a:r>
              <a:r>
                <a:rPr lang="en-US" sz="2400" dirty="0">
                  <a:latin typeface="Times New Roman" pitchFamily="18" charset="0"/>
                  <a:cs typeface="Times New Roman" pitchFamily="18" charset="0"/>
                </a:rPr>
                <a:t>= 1</a:t>
              </a: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1248912" y="1298954"/>
            <a:ext cx="2809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Approximate solution:</a:t>
            </a:r>
          </a:p>
        </p:txBody>
      </p:sp>
      <p:graphicFrame>
        <p:nvGraphicFramePr>
          <p:cNvPr id="2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8047798"/>
              </p:ext>
            </p:extLst>
          </p:nvPr>
        </p:nvGraphicFramePr>
        <p:xfrm>
          <a:off x="1691612" y="2208947"/>
          <a:ext cx="2057400" cy="9233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76240" imgH="393480" progId="Equation.DSMT4">
                  <p:embed/>
                </p:oleObj>
              </mc:Choice>
              <mc:Fallback>
                <p:oleObj name="Equation" r:id="rId3" imgW="876240" imgH="393480" progId="Equation.DSMT4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12" y="2208947"/>
                        <a:ext cx="2057400" cy="923364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 w="12700">
                        <a:solidFill>
                          <a:schemeClr val="tx1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45910" y="3904766"/>
            <a:ext cx="4838131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itchFamily="34" charset="0"/>
                <a:cs typeface="Arial" pitchFamily="34" charset="0"/>
              </a:rPr>
              <a:t>The TE</a:t>
            </a:r>
            <a:r>
              <a:rPr lang="en-US" baseline="-25000" dirty="0">
                <a:latin typeface="Arial" pitchFamily="34" charset="0"/>
                <a:cs typeface="Arial" pitchFamily="34" charset="0"/>
              </a:rPr>
              <a:t>11</a:t>
            </a:r>
            <a:r>
              <a:rPr lang="en-US" dirty="0">
                <a:latin typeface="Arial" pitchFamily="34" charset="0"/>
                <a:cs typeface="Arial" pitchFamily="34" charset="0"/>
              </a:rPr>
              <a:t> mode is the dominant </a:t>
            </a:r>
            <a:r>
              <a:rPr lang="en-US" u="sng" dirty="0">
                <a:latin typeface="Arial" pitchFamily="34" charset="0"/>
                <a:cs typeface="Arial" pitchFamily="34" charset="0"/>
              </a:rPr>
              <a:t>higher-order</a:t>
            </a:r>
            <a:r>
              <a:rPr lang="en-US" dirty="0">
                <a:latin typeface="Arial" pitchFamily="34" charset="0"/>
                <a:cs typeface="Arial" pitchFamily="34" charset="0"/>
              </a:rPr>
              <a:t> mode of the coax (i.e., the waveguide mode with the lowest cutoff frequency).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1880261" y="133351"/>
            <a:ext cx="8478981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Cutoff Frequency of TE</a:t>
            </a:r>
            <a:r>
              <a:rPr lang="en-US" sz="3600" baseline="-250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11</a:t>
            </a: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Mode</a:t>
            </a:r>
          </a:p>
        </p:txBody>
      </p:sp>
      <p:sp>
        <p:nvSpPr>
          <p:cNvPr id="30" name="Slide Number Placeholder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81AA-5237-4A5C-8BDE-6265C5775E3F}" type="slidenum">
              <a:rPr lang="en-US" smtClean="0"/>
              <a:pPr/>
              <a:t>27</a:t>
            </a:fld>
            <a:endParaRPr lang="en-US" dirty="0"/>
          </a:p>
        </p:txBody>
      </p:sp>
      <p:graphicFrame>
        <p:nvGraphicFramePr>
          <p:cNvPr id="5427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6594638"/>
              </p:ext>
            </p:extLst>
          </p:nvPr>
        </p:nvGraphicFramePr>
        <p:xfrm>
          <a:off x="3942048" y="1115778"/>
          <a:ext cx="3392487" cy="5756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14320" imgH="291960" progId="Equation.DSMT4">
                  <p:embed/>
                </p:oleObj>
              </mc:Choice>
              <mc:Fallback>
                <p:oleObj name="Equation" r:id="rId2" imgW="1714320" imgH="29196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2048" y="1115778"/>
                        <a:ext cx="3392487" cy="5756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7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8312968"/>
              </p:ext>
            </p:extLst>
          </p:nvPr>
        </p:nvGraphicFramePr>
        <p:xfrm>
          <a:off x="3980597" y="2091719"/>
          <a:ext cx="2265362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04840" imgH="533160" progId="Equation.DSMT4">
                  <p:embed/>
                </p:oleObj>
              </mc:Choice>
              <mc:Fallback>
                <p:oleObj name="Equation" r:id="rId4" imgW="1104840" imgH="53316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80597" y="2091719"/>
                        <a:ext cx="2265362" cy="1089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7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8206920"/>
              </p:ext>
            </p:extLst>
          </p:nvPr>
        </p:nvGraphicFramePr>
        <p:xfrm>
          <a:off x="1681163" y="3683000"/>
          <a:ext cx="5953125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136680" imgH="469800" progId="Equation.DSMT4">
                  <p:embed/>
                </p:oleObj>
              </mc:Choice>
              <mc:Fallback>
                <p:oleObj name="Equation" r:id="rId6" imgW="3136680" imgH="46980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1163" y="3683000"/>
                        <a:ext cx="5953125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7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2218333"/>
              </p:ext>
            </p:extLst>
          </p:nvPr>
        </p:nvGraphicFramePr>
        <p:xfrm>
          <a:off x="3901223" y="5551299"/>
          <a:ext cx="3643313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676160" imgH="469800" progId="Equation.DSMT4">
                  <p:embed/>
                </p:oleObj>
              </mc:Choice>
              <mc:Fallback>
                <p:oleObj name="Equation" r:id="rId8" imgW="1676160" imgH="46980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1223" y="5551299"/>
                        <a:ext cx="3643313" cy="1019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8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3424942"/>
              </p:ext>
            </p:extLst>
          </p:nvPr>
        </p:nvGraphicFramePr>
        <p:xfrm>
          <a:off x="8452515" y="3904596"/>
          <a:ext cx="2650129" cy="3611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676160" imgH="228600" progId="Equation.DSMT4">
                  <p:embed/>
                </p:oleObj>
              </mc:Choice>
              <mc:Fallback>
                <p:oleObj name="Equation" r:id="rId10" imgW="1676160" imgH="228600" progId="Equation.DSMT4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52515" y="3904596"/>
                        <a:ext cx="2650129" cy="3611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2667000" y="4957950"/>
            <a:ext cx="5541389" cy="369332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Approximate cutoff frequency for TE</a:t>
            </a:r>
            <a:r>
              <a:rPr lang="en-US" baseline="-25000" dirty="0">
                <a:latin typeface="Arial" pitchFamily="34" charset="0"/>
                <a:cs typeface="Arial" pitchFamily="34" charset="0"/>
              </a:rPr>
              <a:t>11</a:t>
            </a:r>
            <a:r>
              <a:rPr lang="en-US" dirty="0">
                <a:latin typeface="Arial" pitchFamily="34" charset="0"/>
                <a:cs typeface="Arial" pitchFamily="34" charset="0"/>
              </a:rPr>
              <a:t> mode of coax: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95409" y="2660081"/>
            <a:ext cx="25426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Use formula on previous slide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7290888" y="3068892"/>
            <a:ext cx="285008" cy="736270"/>
          </a:xfrm>
          <a:prstGeom prst="straightConnector1">
            <a:avLst/>
          </a:prstGeom>
          <a:ln w="1905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428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8723637"/>
              </p:ext>
            </p:extLst>
          </p:nvPr>
        </p:nvGraphicFramePr>
        <p:xfrm>
          <a:off x="1689291" y="1507567"/>
          <a:ext cx="1108075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207113" imgH="384081" progId="Equation.DSMT4">
                  <p:embed/>
                </p:oleObj>
              </mc:Choice>
              <mc:Fallback>
                <p:oleObj name="Equation" r:id="rId12" imgW="1207113" imgH="384081" progId="Equation.DSMT4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9291" y="1507567"/>
                        <a:ext cx="1108075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378141" y="1109103"/>
            <a:ext cx="1866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Lossless case: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/>
        </p:nvSpPr>
        <p:spPr>
          <a:xfrm>
            <a:off x="8869909" y="2183641"/>
            <a:ext cx="2676525" cy="346710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2019300" y="152401"/>
            <a:ext cx="8267700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Coaxial Line: Lossless Case (cont.)</a:t>
            </a:r>
          </a:p>
        </p:txBody>
      </p:sp>
      <p:sp>
        <p:nvSpPr>
          <p:cNvPr id="30" name="Slide Number Placeholder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81AA-5237-4A5C-8BDE-6265C5775E3F}" type="slidenum">
              <a:rPr lang="en-US" smtClean="0"/>
              <a:pPr/>
              <a:t>28</a:t>
            </a:fld>
            <a:endParaRPr lang="en-US" dirty="0"/>
          </a:p>
        </p:txBody>
      </p:sp>
      <p:graphicFrame>
        <p:nvGraphicFramePr>
          <p:cNvPr id="5427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4386822"/>
              </p:ext>
            </p:extLst>
          </p:nvPr>
        </p:nvGraphicFramePr>
        <p:xfrm>
          <a:off x="3887338" y="1012596"/>
          <a:ext cx="3668128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25400" imgH="469800" progId="Equation.DSMT4">
                  <p:embed/>
                </p:oleObj>
              </mc:Choice>
              <mc:Fallback>
                <p:oleObj name="Equation" r:id="rId2" imgW="1625400" imgH="4698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7338" y="1012596"/>
                        <a:ext cx="3668128" cy="1057275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5714587"/>
              </p:ext>
            </p:extLst>
          </p:nvPr>
        </p:nvGraphicFramePr>
        <p:xfrm>
          <a:off x="2666052" y="3052542"/>
          <a:ext cx="1954213" cy="2058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04840" imgH="1168200" progId="Equation.DSMT4">
                  <p:embed/>
                </p:oleObj>
              </mc:Choice>
              <mc:Fallback>
                <p:oleObj name="Equation" r:id="rId4" imgW="1104840" imgH="116820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6052" y="3052542"/>
                        <a:ext cx="1954213" cy="2058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90524" y="2433417"/>
            <a:ext cx="81745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At the </a:t>
            </a:r>
            <a:r>
              <a:rPr lang="en-US" sz="2000" u="sng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cutoff frequency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sz="20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20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</a:t>
            </a:r>
            <a:r>
              <a:rPr lang="en-US" sz="2000" i="1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), the wavelength (in the dielectric) is then:</a:t>
            </a:r>
          </a:p>
        </p:txBody>
      </p:sp>
      <p:graphicFrame>
        <p:nvGraphicFramePr>
          <p:cNvPr id="55305" name="Object 9"/>
          <p:cNvGraphicFramePr>
            <a:graphicFrameLocks noChangeAspect="1"/>
          </p:cNvGraphicFramePr>
          <p:nvPr/>
        </p:nvGraphicFramePr>
        <p:xfrm>
          <a:off x="2985553" y="5758193"/>
          <a:ext cx="1244600" cy="754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47640" imgH="393480" progId="Equation.DSMT4">
                  <p:embed/>
                </p:oleObj>
              </mc:Choice>
              <mc:Fallback>
                <p:oleObj name="Equation" r:id="rId6" imgW="647640" imgH="393480" progId="Equation.DSMT4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5553" y="5758193"/>
                        <a:ext cx="1244600" cy="754062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2296146" y="5264277"/>
            <a:ext cx="4555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so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74708" y="2545591"/>
            <a:ext cx="2133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Compare with the cutoff frequency condition of the   TE</a:t>
            </a:r>
            <a:r>
              <a:rPr lang="en-US" sz="1600" baseline="-25000" dirty="0">
                <a:latin typeface="Arial" pitchFamily="34" charset="0"/>
                <a:cs typeface="Arial" pitchFamily="34" charset="0"/>
              </a:rPr>
              <a:t>10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 mode of RWG:</a:t>
            </a:r>
          </a:p>
        </p:txBody>
      </p:sp>
      <p:graphicFrame>
        <p:nvGraphicFramePr>
          <p:cNvPr id="5530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8324896"/>
              </p:ext>
            </p:extLst>
          </p:nvPr>
        </p:nvGraphicFramePr>
        <p:xfrm>
          <a:off x="9774238" y="3943350"/>
          <a:ext cx="996950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609480" imgH="228600" progId="Equation.DSMT4">
                  <p:embed/>
                </p:oleObj>
              </mc:Choice>
              <mc:Fallback>
                <p:oleObj name="Equation" r:id="rId8" imgW="609480" imgH="228600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74238" y="3943350"/>
                        <a:ext cx="996950" cy="373063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" name="Group 22"/>
          <p:cNvGrpSpPr/>
          <p:nvPr/>
        </p:nvGrpSpPr>
        <p:grpSpPr>
          <a:xfrm>
            <a:off x="5457825" y="3952875"/>
            <a:ext cx="1600200" cy="1600200"/>
            <a:chOff x="2152650" y="3800475"/>
            <a:chExt cx="1600200" cy="1600200"/>
          </a:xfrm>
        </p:grpSpPr>
        <p:sp>
          <p:nvSpPr>
            <p:cNvPr id="24" name="Oval 23"/>
            <p:cNvSpPr/>
            <p:nvPr/>
          </p:nvSpPr>
          <p:spPr>
            <a:xfrm>
              <a:off x="2152650" y="3800475"/>
              <a:ext cx="1600200" cy="16002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2781300" y="4400550"/>
              <a:ext cx="381000" cy="38100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1" name="Straight Arrow Connector 40"/>
          <p:cNvCxnSpPr/>
          <p:nvPr/>
        </p:nvCxnSpPr>
        <p:spPr>
          <a:xfrm>
            <a:off x="5534026" y="5705475"/>
            <a:ext cx="1476375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5307" name="Object 11"/>
          <p:cNvGraphicFramePr>
            <a:graphicFrameLocks noChangeAspect="1"/>
          </p:cNvGraphicFramePr>
          <p:nvPr/>
        </p:nvGraphicFramePr>
        <p:xfrm>
          <a:off x="6122989" y="5835651"/>
          <a:ext cx="390525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03040" imgH="177480" progId="Equation.DSMT4">
                  <p:embed/>
                </p:oleObj>
              </mc:Choice>
              <mc:Fallback>
                <p:oleObj name="Equation" r:id="rId10" imgW="203040" imgH="177480" progId="Equation.DSMT4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2989" y="5835651"/>
                        <a:ext cx="390525" cy="33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7" name="Group 26"/>
          <p:cNvGrpSpPr/>
          <p:nvPr/>
        </p:nvGrpSpPr>
        <p:grpSpPr>
          <a:xfrm>
            <a:off x="9448896" y="4551262"/>
            <a:ext cx="1326013" cy="723466"/>
            <a:chOff x="6751187" y="4653621"/>
            <a:chExt cx="1326013" cy="723466"/>
          </a:xfrm>
        </p:grpSpPr>
        <p:sp>
          <p:nvSpPr>
            <p:cNvPr id="20" name="Rectangle 19"/>
            <p:cNvSpPr/>
            <p:nvPr/>
          </p:nvSpPr>
          <p:spPr>
            <a:xfrm>
              <a:off x="7010400" y="4705350"/>
              <a:ext cx="1066800" cy="381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55308" name="Object 12"/>
            <p:cNvGraphicFramePr>
              <a:graphicFrameLocks noChangeAspect="1"/>
            </p:cNvGraphicFramePr>
            <p:nvPr/>
          </p:nvGraphicFramePr>
          <p:xfrm>
            <a:off x="7375750" y="4653621"/>
            <a:ext cx="302909" cy="4191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164880" imgH="228600" progId="Equation.DSMT4">
                    <p:embed/>
                  </p:oleObj>
                </mc:Choice>
                <mc:Fallback>
                  <p:oleObj name="Equation" r:id="rId12" imgW="164880" imgH="228600" progId="Equation.DSMT4">
                    <p:embed/>
                    <p:pic>
                      <p:nvPicPr>
                        <p:cNvPr id="0" name="Picture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75750" y="4653621"/>
                          <a:ext cx="302909" cy="4191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309" name="Object 13"/>
            <p:cNvGraphicFramePr>
              <a:graphicFrameLocks noChangeAspect="1"/>
            </p:cNvGraphicFramePr>
            <p:nvPr/>
          </p:nvGraphicFramePr>
          <p:xfrm>
            <a:off x="6751187" y="4767711"/>
            <a:ext cx="204787" cy="2864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126720" imgH="177480" progId="Equation.DSMT4">
                    <p:embed/>
                  </p:oleObj>
                </mc:Choice>
                <mc:Fallback>
                  <p:oleObj name="Equation" r:id="rId14" imgW="126720" imgH="177480" progId="Equation.DSMT4">
                    <p:embed/>
                    <p:pic>
                      <p:nvPicPr>
                        <p:cNvPr id="0" name="Picture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51187" y="4767711"/>
                          <a:ext cx="204787" cy="28643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310" name="Object 14"/>
            <p:cNvGraphicFramePr>
              <a:graphicFrameLocks noChangeAspect="1"/>
            </p:cNvGraphicFramePr>
            <p:nvPr/>
          </p:nvGraphicFramePr>
          <p:xfrm>
            <a:off x="7448552" y="5148940"/>
            <a:ext cx="207898" cy="2281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126720" imgH="139680" progId="Equation.DSMT4">
                    <p:embed/>
                  </p:oleObj>
                </mc:Choice>
                <mc:Fallback>
                  <p:oleObj name="Equation" r:id="rId16" imgW="126720" imgH="139680" progId="Equation.DSMT4">
                    <p:embed/>
                    <p:pic>
                      <p:nvPicPr>
                        <p:cNvPr id="0" name="Picture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48552" y="5148940"/>
                          <a:ext cx="207898" cy="2281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2438400" y="152401"/>
            <a:ext cx="7118350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Example</a:t>
            </a:r>
          </a:p>
        </p:txBody>
      </p:sp>
      <p:sp>
        <p:nvSpPr>
          <p:cNvPr id="30" name="Slide Number Placeholder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781AA-5237-4A5C-8BDE-6265C5775E3F}" type="slidenum">
              <a:rPr lang="en-US" smtClean="0"/>
              <a:pPr/>
              <a:t>29</a:t>
            </a:fld>
            <a:endParaRPr lang="en-US" dirty="0"/>
          </a:p>
        </p:txBody>
      </p:sp>
      <p:graphicFrame>
        <p:nvGraphicFramePr>
          <p:cNvPr id="55303" name="Object 7"/>
          <p:cNvGraphicFramePr>
            <a:graphicFrameLocks noChangeAspect="1"/>
          </p:cNvGraphicFramePr>
          <p:nvPr/>
        </p:nvGraphicFramePr>
        <p:xfrm>
          <a:off x="3429000" y="2209800"/>
          <a:ext cx="3905250" cy="12889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84120" imgH="723600" progId="Equation.DSMT4">
                  <p:embed/>
                </p:oleObj>
              </mc:Choice>
              <mc:Fallback>
                <p:oleObj name="Equation" r:id="rId2" imgW="2184120" imgH="7236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2209800"/>
                        <a:ext cx="3905250" cy="12889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92542" y="1085353"/>
            <a:ext cx="55050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C00CC"/>
                </a:solidFill>
                <a:latin typeface="Arial" pitchFamily="34" charset="0"/>
                <a:cs typeface="Arial" pitchFamily="34" charset="0"/>
              </a:rPr>
              <a:t>Example 3.3, p. 133 of the </a:t>
            </a:r>
            <a:r>
              <a:rPr lang="en-US" sz="2400" dirty="0" err="1">
                <a:solidFill>
                  <a:srgbClr val="CC00CC"/>
                </a:solidFill>
                <a:latin typeface="Arial" pitchFamily="34" charset="0"/>
                <a:cs typeface="Arial" pitchFamily="34" charset="0"/>
              </a:rPr>
              <a:t>Pozar</a:t>
            </a:r>
            <a:r>
              <a:rPr lang="en-US" sz="2400" dirty="0">
                <a:solidFill>
                  <a:srgbClr val="CC00CC"/>
                </a:solidFill>
                <a:latin typeface="Arial" pitchFamily="34" charset="0"/>
                <a:cs typeface="Arial" pitchFamily="34" charset="0"/>
              </a:rPr>
              <a:t> book: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1" y="1752600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RG 142 coax:</a:t>
            </a:r>
          </a:p>
        </p:txBody>
      </p:sp>
      <p:graphicFrame>
        <p:nvGraphicFramePr>
          <p:cNvPr id="5632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6775501"/>
              </p:ext>
            </p:extLst>
          </p:nvPr>
        </p:nvGraphicFramePr>
        <p:xfrm>
          <a:off x="2675862" y="3769058"/>
          <a:ext cx="1733550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01440" imgH="177480" progId="Equation.DSMT4">
                  <p:embed/>
                </p:oleObj>
              </mc:Choice>
              <mc:Fallback>
                <p:oleObj name="Equation" r:id="rId4" imgW="901440" imgH="17748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5862" y="3769058"/>
                        <a:ext cx="1733550" cy="341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6" name="Object 6"/>
          <p:cNvGraphicFramePr>
            <a:graphicFrameLocks noChangeAspect="1"/>
          </p:cNvGraphicFramePr>
          <p:nvPr/>
        </p:nvGraphicFramePr>
        <p:xfrm>
          <a:off x="3962401" y="4191000"/>
          <a:ext cx="3332163" cy="960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625400" imgH="469800" progId="Equation.DSMT4">
                  <p:embed/>
                </p:oleObj>
              </mc:Choice>
              <mc:Fallback>
                <p:oleObj name="Equation" r:id="rId6" imgW="1625400" imgH="46980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1" y="4191000"/>
                        <a:ext cx="3332163" cy="960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7" name="Object 7"/>
          <p:cNvGraphicFramePr>
            <a:graphicFrameLocks noChangeAspect="1"/>
          </p:cNvGraphicFramePr>
          <p:nvPr/>
        </p:nvGraphicFramePr>
        <p:xfrm>
          <a:off x="4621213" y="5562601"/>
          <a:ext cx="2133600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041120" imgH="228600" progId="Equation.DSMT4">
                  <p:embed/>
                </p:oleObj>
              </mc:Choice>
              <mc:Fallback>
                <p:oleObj name="Equation" r:id="rId8" imgW="1041120" imgH="22860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1213" y="5562601"/>
                        <a:ext cx="2133600" cy="466725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DF7BBE06-8B82-4CC8-08CE-FE842656B9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5802891"/>
              </p:ext>
            </p:extLst>
          </p:nvPr>
        </p:nvGraphicFramePr>
        <p:xfrm>
          <a:off x="8229974" y="2654531"/>
          <a:ext cx="1792288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977760" imgH="253800" progId="Equation.DSMT4">
                  <p:embed/>
                </p:oleObj>
              </mc:Choice>
              <mc:Fallback>
                <p:oleObj name="Equation" r:id="rId10" imgW="97776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229974" y="2654531"/>
                        <a:ext cx="1792288" cy="466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ight Brace 2">
            <a:extLst>
              <a:ext uri="{FF2B5EF4-FFF2-40B4-BE49-F238E27FC236}">
                <a16:creationId xmlns:a16="http://schemas.microsoft.com/office/drawing/2014/main" id="{E83AB165-43D9-0FB3-2254-EDB1503091E7}"/>
              </a:ext>
            </a:extLst>
          </p:cNvPr>
          <p:cNvSpPr/>
          <p:nvPr/>
        </p:nvSpPr>
        <p:spPr>
          <a:xfrm>
            <a:off x="7620000" y="2277035"/>
            <a:ext cx="170329" cy="1221719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1213</TotalTime>
  <Words>1084</Words>
  <Application>Microsoft Office PowerPoint</Application>
  <PresentationFormat>Widescreen</PresentationFormat>
  <Paragraphs>192</Paragraphs>
  <Slides>29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Arial</vt:lpstr>
      <vt:lpstr>Calibri</vt:lpstr>
      <vt:lpstr>Gigi</vt:lpstr>
      <vt:lpstr>Symbol</vt:lpstr>
      <vt:lpstr>Times New Roman</vt:lpstr>
      <vt:lpstr>Office Theme</vt:lpstr>
      <vt:lpstr>Equation</vt:lpstr>
      <vt:lpstr>MathType 7.0 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Kotti, Radhakrishna</dc:creator>
  <cp:lastModifiedBy>Jackson, David R</cp:lastModifiedBy>
  <cp:revision>200</cp:revision>
  <dcterms:created xsi:type="dcterms:W3CDTF">2011-08-31T14:47:35Z</dcterms:created>
  <dcterms:modified xsi:type="dcterms:W3CDTF">2026-10-06T00:53:40Z</dcterms:modified>
</cp:coreProperties>
</file>