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20"/>
  </p:notesMasterIdLst>
  <p:handoutMasterIdLst>
    <p:handoutMasterId r:id="rId21"/>
  </p:handoutMasterIdLst>
  <p:sldIdLst>
    <p:sldId id="276" r:id="rId2"/>
    <p:sldId id="312" r:id="rId3"/>
    <p:sldId id="347" r:id="rId4"/>
    <p:sldId id="314" r:id="rId5"/>
    <p:sldId id="334" r:id="rId6"/>
    <p:sldId id="335" r:id="rId7"/>
    <p:sldId id="345" r:id="rId8"/>
    <p:sldId id="336" r:id="rId9"/>
    <p:sldId id="348" r:id="rId10"/>
    <p:sldId id="337" r:id="rId11"/>
    <p:sldId id="344" r:id="rId12"/>
    <p:sldId id="349" r:id="rId13"/>
    <p:sldId id="339" r:id="rId14"/>
    <p:sldId id="340" r:id="rId15"/>
    <p:sldId id="341" r:id="rId16"/>
    <p:sldId id="342" r:id="rId17"/>
    <p:sldId id="343" r:id="rId18"/>
    <p:sldId id="346" r:id="rId19"/>
  </p:sldIdLst>
  <p:sldSz cx="9144000" cy="6858000" type="screen4x3"/>
  <p:notesSz cx="7315200" cy="9601200"/>
  <p:embeddedFontLst>
    <p:embeddedFont>
      <p:font typeface="Handscript SF" pitchFamily="2" charset="0"/>
      <p:regular r:id="rId22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DDDDDD"/>
    <a:srgbClr val="33CC33"/>
    <a:srgbClr val="FF9933"/>
    <a:srgbClr val="0000CC"/>
    <a:srgbClr val="6699FF"/>
    <a:srgbClr val="969696"/>
    <a:srgbClr val="FFFF99"/>
    <a:srgbClr val="CCFF66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4667" autoAdjust="0"/>
  </p:normalViewPr>
  <p:slideViewPr>
    <p:cSldViewPr snapToGrid="0">
      <p:cViewPr>
        <p:scale>
          <a:sx n="75" d="100"/>
          <a:sy n="75" d="100"/>
        </p:scale>
        <p:origin x="-2010" y="-366"/>
      </p:cViewPr>
      <p:guideLst>
        <p:guide orient="horz" pos="2151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DA0446AC-D459-44E9-B971-027E3830E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45D325C7-7533-464E-A4ED-9A875F532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44A6EA-DA48-48C5-9634-C537AEDE3A7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63E548-D78F-43DC-A870-AEDA7C89A44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E56E05-D3A7-4BEB-854A-5A620BDD6E5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E56E05-D3A7-4BEB-854A-5A620BDD6E5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9250A-5DE6-458C-A660-D0877279B00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94DFE8-FD6C-432B-BB9F-68E5CFCE0CF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EB85BD-4A94-4EC7-86B3-3985FCA6E9D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BC135-9975-4911-B301-43228AEAA0A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C1F498-7EEB-40CF-94DC-9D599C3A82E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5D023D-C36D-4408-B00B-4738A20D028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2193A7-0356-4CE9-A1F2-DC65544FC63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6EDF67-4E5D-4B8C-B177-C6402AAB465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132C4C-CB34-4B3E-8F8E-640B5B46483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15BFE3-9DD2-4F1B-A24C-08FB39F38B5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07026C-53DD-496B-A801-58F10D8FD87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43A821-9DDA-4ED0-850E-C0AF3DF2122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26704-7BAE-4B75-BCF2-EA1EC2BFB1D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26704-7BAE-4B75-BCF2-EA1EC2BFB1D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kern="0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177D7D8-A975-4A83-9364-A84F0BFB11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kern="0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177D7D8-A975-4A83-9364-A84F0BFB11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6"/>
          <p:cNvSpPr>
            <a:spLocks noGrp="1"/>
          </p:cNvSpPr>
          <p:nvPr userDrawn="1">
            <p:ph type="sldNum" sz="quarter" idx="4"/>
          </p:nvPr>
        </p:nvSpPr>
        <p:spPr>
          <a:xfrm>
            <a:off x="7010400" y="6470650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kern="0" baseline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177D7D8-A975-4A83-9364-A84F0BFB11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28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5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844730" y="1827213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Fall </a:t>
            </a:r>
            <a:r>
              <a:rPr lang="en-US" sz="2400" dirty="0" smtClean="0">
                <a:solidFill>
                  <a:schemeClr val="bg2"/>
                </a:solidFill>
              </a:rPr>
              <a:t>2016</a:t>
            </a:r>
            <a:endParaRPr lang="en-US" sz="3200" b="0" dirty="0">
              <a:solidFill>
                <a:schemeClr val="bg2"/>
              </a:solidFill>
            </a:endParaRP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5105400" y="47244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chemeClr val="bg1"/>
                </a:solidFill>
              </a:rPr>
              <a:t>Notes 2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860425" y="322263"/>
            <a:ext cx="7661275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6340 </a:t>
            </a:r>
          </a:p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Intermediate EM Waves</a:t>
            </a:r>
          </a:p>
        </p:txBody>
      </p:sp>
      <p:sp>
        <p:nvSpPr>
          <p:cNvPr id="18438" name="Text Box 18"/>
          <p:cNvSpPr txBox="1">
            <a:spLocks noChangeArrowheads="1"/>
          </p:cNvSpPr>
          <p:nvPr/>
        </p:nvSpPr>
        <p:spPr bwMode="auto">
          <a:xfrm>
            <a:off x="3235325" y="2411413"/>
            <a:ext cx="2765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000" b="0">
                <a:solidFill>
                  <a:schemeClr val="bg2"/>
                </a:solidFill>
              </a:rPr>
              <a:t>Dept. of ECE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77D7D8-A975-4A83-9364-A84F0BFB113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9" name="Picture 8" descr="E:\My Documents\Classes\6340\Images\Maxwell cup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451" y="3930732"/>
            <a:ext cx="2651662" cy="2651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18"/>
          <p:cNvSpPr txBox="1">
            <a:spLocks noChangeArrowheads="1"/>
          </p:cNvSpPr>
          <p:nvPr/>
        </p:nvSpPr>
        <p:spPr bwMode="auto">
          <a:xfrm>
            <a:off x="2293938" y="6149975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8194" name="Object 44"/>
          <p:cNvGraphicFramePr>
            <a:graphicFrameLocks noChangeAspect="1"/>
          </p:cNvGraphicFramePr>
          <p:nvPr/>
        </p:nvGraphicFramePr>
        <p:xfrm>
          <a:off x="4460875" y="2806700"/>
          <a:ext cx="3355975" cy="590550"/>
        </p:xfrm>
        <a:graphic>
          <a:graphicData uri="http://schemas.openxmlformats.org/presentationml/2006/ole">
            <p:oleObj spid="_x0000_s8194" name="Equation" r:id="rId4" imgW="1447560" imgH="253800" progId="Equation.DSMT4">
              <p:embed/>
            </p:oleObj>
          </a:graphicData>
        </a:graphic>
      </p:graphicFrame>
      <p:grpSp>
        <p:nvGrpSpPr>
          <p:cNvPr id="8202" name="Group 72"/>
          <p:cNvGrpSpPr>
            <a:grpSpLocks/>
          </p:cNvGrpSpPr>
          <p:nvPr/>
        </p:nvGrpSpPr>
        <p:grpSpPr bwMode="auto">
          <a:xfrm>
            <a:off x="2763838" y="2581275"/>
            <a:ext cx="1530350" cy="954088"/>
            <a:chOff x="1509" y="1658"/>
            <a:chExt cx="964" cy="601"/>
          </a:xfrm>
        </p:grpSpPr>
        <p:sp>
          <p:nvSpPr>
            <p:cNvPr id="8222" name="Oval 39"/>
            <p:cNvSpPr>
              <a:spLocks noChangeArrowheads="1"/>
            </p:cNvSpPr>
            <p:nvPr/>
          </p:nvSpPr>
          <p:spPr bwMode="auto">
            <a:xfrm rot="2436531">
              <a:off x="1691" y="1909"/>
              <a:ext cx="481" cy="314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Text Box 24"/>
            <p:cNvSpPr txBox="1">
              <a:spLocks noChangeArrowheads="1"/>
            </p:cNvSpPr>
            <p:nvPr/>
          </p:nvSpPr>
          <p:spPr bwMode="auto">
            <a:xfrm>
              <a:off x="1960" y="2028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 i="1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8224" name="Line 40"/>
            <p:cNvSpPr>
              <a:spLocks noChangeShapeType="1"/>
            </p:cNvSpPr>
            <p:nvPr/>
          </p:nvSpPr>
          <p:spPr bwMode="auto">
            <a:xfrm rot="494875">
              <a:off x="1837" y="2197"/>
              <a:ext cx="28" cy="14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25" name="Line 41"/>
            <p:cNvSpPr>
              <a:spLocks noChangeShapeType="1"/>
            </p:cNvSpPr>
            <p:nvPr/>
          </p:nvSpPr>
          <p:spPr bwMode="auto">
            <a:xfrm flipV="1">
              <a:off x="1938" y="1696"/>
              <a:ext cx="360" cy="37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26" name="Line 42"/>
            <p:cNvSpPr>
              <a:spLocks noChangeShapeType="1"/>
            </p:cNvSpPr>
            <p:nvPr/>
          </p:nvSpPr>
          <p:spPr bwMode="auto">
            <a:xfrm>
              <a:off x="1932" y="2062"/>
              <a:ext cx="72" cy="192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8199" name="Object 43"/>
            <p:cNvGraphicFramePr>
              <a:graphicFrameLocks noChangeAspect="1"/>
            </p:cNvGraphicFramePr>
            <p:nvPr/>
          </p:nvGraphicFramePr>
          <p:xfrm>
            <a:off x="2329" y="1658"/>
            <a:ext cx="144" cy="231"/>
          </p:xfrm>
          <a:graphic>
            <a:graphicData uri="http://schemas.openxmlformats.org/presentationml/2006/ole">
              <p:oleObj spid="_x0000_s8199" name="Equation" r:id="rId5" imgW="126720" imgH="203040" progId="Equation.DSMT4">
                <p:embed/>
              </p:oleObj>
            </a:graphicData>
          </a:graphic>
        </p:graphicFrame>
        <p:sp>
          <p:nvSpPr>
            <p:cNvPr id="8227" name="Text Box 45"/>
            <p:cNvSpPr txBox="1">
              <a:spLocks noChangeArrowheads="1"/>
            </p:cNvSpPr>
            <p:nvPr/>
          </p:nvSpPr>
          <p:spPr bwMode="auto">
            <a:xfrm>
              <a:off x="1509" y="1774"/>
              <a:ext cx="32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b="0" i="1">
                  <a:solidFill>
                    <a:schemeClr val="bg2"/>
                  </a:solidFill>
                  <a:latin typeface="Times New Roman" pitchFamily="18" charset="0"/>
                </a:rPr>
                <a:t>i</a:t>
              </a:r>
            </a:p>
          </p:txBody>
        </p:sp>
      </p:grpSp>
      <p:graphicFrame>
        <p:nvGraphicFramePr>
          <p:cNvPr id="8195" name="Object 46"/>
          <p:cNvGraphicFramePr>
            <a:graphicFrameLocks noChangeAspect="1"/>
          </p:cNvGraphicFramePr>
          <p:nvPr/>
        </p:nvGraphicFramePr>
        <p:xfrm>
          <a:off x="3457575" y="3830638"/>
          <a:ext cx="2265363" cy="982662"/>
        </p:xfrm>
        <a:graphic>
          <a:graphicData uri="http://schemas.openxmlformats.org/presentationml/2006/ole">
            <p:oleObj spid="_x0000_s8195" name="Equation" r:id="rId6" imgW="965160" imgH="419040" progId="Equation.DSMT4">
              <p:embed/>
            </p:oleObj>
          </a:graphicData>
        </a:graphic>
      </p:graphicFrame>
      <p:sp>
        <p:nvSpPr>
          <p:cNvPr id="399408" name="Text Box 48"/>
          <p:cNvSpPr txBox="1">
            <a:spLocks noChangeArrowheads="1"/>
          </p:cNvSpPr>
          <p:nvPr/>
        </p:nvSpPr>
        <p:spPr bwMode="auto">
          <a:xfrm>
            <a:off x="242888" y="0"/>
            <a:ext cx="86375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Simple Linear Media (cont.)</a:t>
            </a:r>
          </a:p>
        </p:txBody>
      </p:sp>
      <p:sp>
        <p:nvSpPr>
          <p:cNvPr id="8204" name="Text Box 49"/>
          <p:cNvSpPr txBox="1">
            <a:spLocks noChangeArrowheads="1"/>
          </p:cNvSpPr>
          <p:nvPr/>
        </p:nvSpPr>
        <p:spPr bwMode="auto">
          <a:xfrm>
            <a:off x="514350" y="907733"/>
            <a:ext cx="2422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bg1"/>
                </a:solidFill>
              </a:rPr>
              <a:t>Magnetic media:</a:t>
            </a:r>
          </a:p>
        </p:txBody>
      </p:sp>
      <p:sp>
        <p:nvSpPr>
          <p:cNvPr id="8205" name="Text Box 53"/>
          <p:cNvSpPr txBox="1">
            <a:spLocks noChangeArrowheads="1"/>
          </p:cNvSpPr>
          <p:nvPr/>
        </p:nvSpPr>
        <p:spPr bwMode="auto">
          <a:xfrm>
            <a:off x="465138" y="5148263"/>
            <a:ext cx="25003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hlink"/>
                </a:solidFill>
              </a:rPr>
              <a:t>Definition </a:t>
            </a:r>
            <a:r>
              <a:rPr lang="en-US" b="0">
                <a:solidFill>
                  <a:schemeClr val="bg1"/>
                </a:solidFill>
              </a:rPr>
              <a:t>of </a:t>
            </a:r>
            <a:r>
              <a:rPr lang="en-US" sz="2400" b="0" u="sng">
                <a:solidFill>
                  <a:schemeClr val="bg1"/>
                </a:solidFill>
                <a:latin typeface="Handscript SF" pitchFamily="2" charset="0"/>
              </a:rPr>
              <a:t>H</a:t>
            </a:r>
            <a:r>
              <a:rPr lang="en-US" b="0">
                <a:solidFill>
                  <a:schemeClr val="bg1"/>
                </a:solidFill>
              </a:rPr>
              <a:t>  vector:</a:t>
            </a:r>
          </a:p>
        </p:txBody>
      </p:sp>
      <p:sp>
        <p:nvSpPr>
          <p:cNvPr id="8206" name="Text Box 54"/>
          <p:cNvSpPr txBox="1">
            <a:spLocks noChangeArrowheads="1"/>
          </p:cNvSpPr>
          <p:nvPr/>
        </p:nvSpPr>
        <p:spPr bwMode="auto">
          <a:xfrm>
            <a:off x="558800" y="3949700"/>
            <a:ext cx="24209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0">
                <a:solidFill>
                  <a:schemeClr val="bg1"/>
                </a:solidFill>
              </a:rPr>
              <a:t>Magnetic moment per unit volume:</a:t>
            </a:r>
          </a:p>
        </p:txBody>
      </p:sp>
      <p:grpSp>
        <p:nvGrpSpPr>
          <p:cNvPr id="8207" name="Group 68"/>
          <p:cNvGrpSpPr>
            <a:grpSpLocks/>
          </p:cNvGrpSpPr>
          <p:nvPr/>
        </p:nvGrpSpPr>
        <p:grpSpPr bwMode="auto">
          <a:xfrm>
            <a:off x="2949575" y="1006475"/>
            <a:ext cx="3033713" cy="1268413"/>
            <a:chOff x="1858" y="634"/>
            <a:chExt cx="1911" cy="799"/>
          </a:xfrm>
        </p:grpSpPr>
        <p:sp>
          <p:nvSpPr>
            <p:cNvPr id="8211" name="Freeform 7"/>
            <p:cNvSpPr>
              <a:spLocks/>
            </p:cNvSpPr>
            <p:nvPr/>
          </p:nvSpPr>
          <p:spPr bwMode="auto">
            <a:xfrm>
              <a:off x="2146" y="634"/>
              <a:ext cx="1623" cy="799"/>
            </a:xfrm>
            <a:custGeom>
              <a:avLst/>
              <a:gdLst>
                <a:gd name="T0" fmla="*/ 156 w 1070"/>
                <a:gd name="T1" fmla="*/ 137 h 666"/>
                <a:gd name="T2" fmla="*/ 53 w 1070"/>
                <a:gd name="T3" fmla="*/ 272 h 666"/>
                <a:gd name="T4" fmla="*/ 8 w 1070"/>
                <a:gd name="T5" fmla="*/ 429 h 666"/>
                <a:gd name="T6" fmla="*/ 55 w 1070"/>
                <a:gd name="T7" fmla="*/ 633 h 666"/>
                <a:gd name="T8" fmla="*/ 331 w 1070"/>
                <a:gd name="T9" fmla="*/ 769 h 666"/>
                <a:gd name="T10" fmla="*/ 708 w 1070"/>
                <a:gd name="T11" fmla="*/ 858 h 666"/>
                <a:gd name="T12" fmla="*/ 1118 w 1070"/>
                <a:gd name="T13" fmla="*/ 947 h 666"/>
                <a:gd name="T14" fmla="*/ 1435 w 1070"/>
                <a:gd name="T15" fmla="*/ 927 h 666"/>
                <a:gd name="T16" fmla="*/ 1750 w 1070"/>
                <a:gd name="T17" fmla="*/ 917 h 666"/>
                <a:gd name="T18" fmla="*/ 2080 w 1070"/>
                <a:gd name="T19" fmla="*/ 827 h 666"/>
                <a:gd name="T20" fmla="*/ 2319 w 1070"/>
                <a:gd name="T21" fmla="*/ 675 h 666"/>
                <a:gd name="T22" fmla="*/ 2395 w 1070"/>
                <a:gd name="T23" fmla="*/ 505 h 666"/>
                <a:gd name="T24" fmla="*/ 2459 w 1070"/>
                <a:gd name="T25" fmla="*/ 384 h 666"/>
                <a:gd name="T26" fmla="*/ 2413 w 1070"/>
                <a:gd name="T27" fmla="*/ 216 h 666"/>
                <a:gd name="T28" fmla="*/ 2239 w 1070"/>
                <a:gd name="T29" fmla="*/ 157 h 666"/>
                <a:gd name="T30" fmla="*/ 2098 w 1070"/>
                <a:gd name="T31" fmla="*/ 118 h 666"/>
                <a:gd name="T32" fmla="*/ 1781 w 1070"/>
                <a:gd name="T33" fmla="*/ 8 h 666"/>
                <a:gd name="T34" fmla="*/ 1450 w 1070"/>
                <a:gd name="T35" fmla="*/ 70 h 666"/>
                <a:gd name="T36" fmla="*/ 1072 w 1070"/>
                <a:gd name="T37" fmla="*/ 78 h 666"/>
                <a:gd name="T38" fmla="*/ 655 w 1070"/>
                <a:gd name="T39" fmla="*/ 36 h 666"/>
                <a:gd name="T40" fmla="*/ 387 w 1070"/>
                <a:gd name="T41" fmla="*/ 49 h 666"/>
                <a:gd name="T42" fmla="*/ 156 w 1070"/>
                <a:gd name="T43" fmla="*/ 137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CCFFFF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12" name="Text Box 8"/>
            <p:cNvSpPr txBox="1">
              <a:spLocks noChangeArrowheads="1"/>
            </p:cNvSpPr>
            <p:nvPr/>
          </p:nvSpPr>
          <p:spPr bwMode="auto">
            <a:xfrm>
              <a:off x="1858" y="956"/>
              <a:ext cx="24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solidFill>
                    <a:schemeClr val="bg2"/>
                  </a:solidFill>
                  <a:latin typeface="Symbol" pitchFamily="18" charset="2"/>
                </a:rPr>
                <a:t>m</a:t>
              </a:r>
              <a:r>
                <a:rPr lang="en-US" sz="2000" b="0" i="1" baseline="-25000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  <a:endParaRPr lang="en-US" sz="2000" b="0" i="1">
                <a:solidFill>
                  <a:schemeClr val="bg2"/>
                </a:solidFill>
                <a:latin typeface="Symbol" pitchFamily="18" charset="2"/>
              </a:endParaRPr>
            </a:p>
          </p:txBody>
        </p:sp>
        <p:sp>
          <p:nvSpPr>
            <p:cNvPr id="8213" name="Oval 28"/>
            <p:cNvSpPr>
              <a:spLocks noChangeArrowheads="1"/>
            </p:cNvSpPr>
            <p:nvPr/>
          </p:nvSpPr>
          <p:spPr bwMode="auto">
            <a:xfrm rot="321907">
              <a:off x="2325" y="842"/>
              <a:ext cx="334" cy="210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Line 29"/>
            <p:cNvSpPr>
              <a:spLocks noChangeShapeType="1"/>
            </p:cNvSpPr>
            <p:nvPr/>
          </p:nvSpPr>
          <p:spPr bwMode="auto">
            <a:xfrm rot="-1619750">
              <a:off x="2405" y="1018"/>
              <a:ext cx="37" cy="3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8215" name="Group 31"/>
            <p:cNvGrpSpPr>
              <a:grpSpLocks/>
            </p:cNvGrpSpPr>
            <p:nvPr/>
          </p:nvGrpSpPr>
          <p:grpSpPr bwMode="auto">
            <a:xfrm rot="-2674430">
              <a:off x="2777" y="1112"/>
              <a:ext cx="357" cy="150"/>
              <a:chOff x="1845" y="1602"/>
              <a:chExt cx="165" cy="81"/>
            </a:xfrm>
          </p:grpSpPr>
          <p:sp>
            <p:nvSpPr>
              <p:cNvPr id="8220" name="Oval 32"/>
              <p:cNvSpPr>
                <a:spLocks noChangeArrowheads="1"/>
              </p:cNvSpPr>
              <p:nvPr/>
            </p:nvSpPr>
            <p:spPr bwMode="auto">
              <a:xfrm rot="1941657">
                <a:off x="1845" y="1602"/>
                <a:ext cx="165" cy="81"/>
              </a:xfrm>
              <a:prstGeom prst="ellipse">
                <a:avLst/>
              </a:prstGeom>
              <a:solidFill>
                <a:srgbClr val="CCFFFF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1" name="Line 33"/>
              <p:cNvSpPr>
                <a:spLocks noChangeShapeType="1"/>
              </p:cNvSpPr>
              <p:nvPr/>
            </p:nvSpPr>
            <p:spPr bwMode="auto">
              <a:xfrm>
                <a:off x="1896" y="1668"/>
                <a:ext cx="18" cy="1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8216" name="Text Box 37"/>
            <p:cNvSpPr txBox="1">
              <a:spLocks noChangeArrowheads="1"/>
            </p:cNvSpPr>
            <p:nvPr/>
          </p:nvSpPr>
          <p:spPr bwMode="auto">
            <a:xfrm>
              <a:off x="2514" y="982"/>
              <a:ext cx="32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b="0" i="1">
                  <a:solidFill>
                    <a:schemeClr val="bg2"/>
                  </a:solidFill>
                  <a:latin typeface="Times New Roman" pitchFamily="18" charset="0"/>
                </a:rPr>
                <a:t>i</a:t>
              </a:r>
            </a:p>
          </p:txBody>
        </p:sp>
        <p:grpSp>
          <p:nvGrpSpPr>
            <p:cNvPr id="8217" name="Group 34"/>
            <p:cNvGrpSpPr>
              <a:grpSpLocks/>
            </p:cNvGrpSpPr>
            <p:nvPr/>
          </p:nvGrpSpPr>
          <p:grpSpPr bwMode="auto">
            <a:xfrm rot="-3685302">
              <a:off x="3223" y="908"/>
              <a:ext cx="378" cy="187"/>
              <a:chOff x="1845" y="1602"/>
              <a:chExt cx="165" cy="81"/>
            </a:xfrm>
          </p:grpSpPr>
          <p:sp>
            <p:nvSpPr>
              <p:cNvPr id="8218" name="Oval 35"/>
              <p:cNvSpPr>
                <a:spLocks noChangeArrowheads="1"/>
              </p:cNvSpPr>
              <p:nvPr/>
            </p:nvSpPr>
            <p:spPr bwMode="auto">
              <a:xfrm rot="1941657">
                <a:off x="1845" y="1602"/>
                <a:ext cx="165" cy="81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9" name="Line 36"/>
              <p:cNvSpPr>
                <a:spLocks noChangeShapeType="1"/>
              </p:cNvSpPr>
              <p:nvPr/>
            </p:nvSpPr>
            <p:spPr bwMode="auto">
              <a:xfrm>
                <a:off x="1896" y="1668"/>
                <a:ext cx="18" cy="1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aphicFrame>
        <p:nvGraphicFramePr>
          <p:cNvPr id="8196" name="Object 69"/>
          <p:cNvGraphicFramePr>
            <a:graphicFrameLocks noChangeAspect="1"/>
          </p:cNvGraphicFramePr>
          <p:nvPr/>
        </p:nvGraphicFramePr>
        <p:xfrm>
          <a:off x="966788" y="2635250"/>
          <a:ext cx="1709737" cy="530225"/>
        </p:xfrm>
        <a:graphic>
          <a:graphicData uri="http://schemas.openxmlformats.org/presentationml/2006/ole">
            <p:oleObj spid="_x0000_s8196" name="Equation" r:id="rId7" imgW="736560" imgH="228600" progId="Equation.DSMT4">
              <p:embed/>
            </p:oleObj>
          </a:graphicData>
        </a:graphic>
      </p:graphicFrame>
      <p:sp>
        <p:nvSpPr>
          <p:cNvPr id="8208" name="Text Box 70"/>
          <p:cNvSpPr txBox="1">
            <a:spLocks noChangeArrowheads="1"/>
          </p:cNvSpPr>
          <p:nvPr/>
        </p:nvSpPr>
        <p:spPr bwMode="auto">
          <a:xfrm>
            <a:off x="504825" y="2259013"/>
            <a:ext cx="1962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Torque on dipole:</a:t>
            </a:r>
          </a:p>
        </p:txBody>
      </p:sp>
      <p:sp>
        <p:nvSpPr>
          <p:cNvPr id="8209" name="Text Box 71"/>
          <p:cNvSpPr txBox="1">
            <a:spLocks noChangeArrowheads="1"/>
          </p:cNvSpPr>
          <p:nvPr/>
        </p:nvSpPr>
        <p:spPr bwMode="auto">
          <a:xfrm>
            <a:off x="6308725" y="1395413"/>
            <a:ext cx="18986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/>
                </a:solidFill>
              </a:rPr>
              <a:t>Magnetic </a:t>
            </a:r>
            <a:r>
              <a:rPr lang="en-US" b="0" dirty="0">
                <a:solidFill>
                  <a:schemeClr val="bg2"/>
                </a:solidFill>
              </a:rPr>
              <a:t>dipoles</a:t>
            </a:r>
          </a:p>
        </p:txBody>
      </p:sp>
      <p:graphicFrame>
        <p:nvGraphicFramePr>
          <p:cNvPr id="8197" name="Object 73"/>
          <p:cNvGraphicFramePr>
            <a:graphicFrameLocks noChangeAspect="1"/>
          </p:cNvGraphicFramePr>
          <p:nvPr/>
        </p:nvGraphicFramePr>
        <p:xfrm>
          <a:off x="3057525" y="4945063"/>
          <a:ext cx="2354263" cy="1014412"/>
        </p:xfrm>
        <a:graphic>
          <a:graphicData uri="http://schemas.openxmlformats.org/presentationml/2006/ole">
            <p:oleObj spid="_x0000_s8197" name="Equation" r:id="rId8" imgW="1002960" imgH="431640" progId="Equation.DSMT4">
              <p:embed/>
            </p:oleObj>
          </a:graphicData>
        </a:graphic>
      </p:graphicFrame>
      <p:graphicFrame>
        <p:nvGraphicFramePr>
          <p:cNvPr id="8198" name="Object 74"/>
          <p:cNvGraphicFramePr>
            <a:graphicFrameLocks noChangeAspect="1"/>
          </p:cNvGraphicFramePr>
          <p:nvPr/>
        </p:nvGraphicFramePr>
        <p:xfrm>
          <a:off x="2936558" y="6117908"/>
          <a:ext cx="2713037" cy="536575"/>
        </p:xfrm>
        <a:graphic>
          <a:graphicData uri="http://schemas.openxmlformats.org/presentationml/2006/ole">
            <p:oleObj spid="_x0000_s8198" name="Equation" r:id="rId9" imgW="1155600" imgH="228600" progId="Equation.DSMT4">
              <p:embed/>
            </p:oleObj>
          </a:graphicData>
        </a:graphic>
      </p:graphicFrame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77D7D8-A975-4A83-9364-A84F0BFB113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188201" y="5143500"/>
            <a:ext cx="16763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>
                <a:solidFill>
                  <a:schemeClr val="bg2"/>
                </a:solidFill>
                <a:latin typeface="+mj-lt"/>
              </a:rPr>
              <a:t>Each magnetic dipole acts like a small bar magnet.</a:t>
            </a:r>
            <a:endParaRPr lang="en-US" sz="1400" b="0" dirty="0">
              <a:solidFill>
                <a:schemeClr val="bg2"/>
              </a:solidFill>
              <a:latin typeface="+mj-lt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7772401" y="3432175"/>
            <a:ext cx="1055687" cy="1572657"/>
            <a:chOff x="7493001" y="3025775"/>
            <a:chExt cx="1055687" cy="1572657"/>
          </a:xfrm>
        </p:grpSpPr>
        <p:grpSp>
          <p:nvGrpSpPr>
            <p:cNvPr id="40" name="Group 39"/>
            <p:cNvGrpSpPr/>
            <p:nvPr/>
          </p:nvGrpSpPr>
          <p:grpSpPr>
            <a:xfrm rot="2508634">
              <a:off x="7493001" y="3594100"/>
              <a:ext cx="330200" cy="1004332"/>
              <a:chOff x="7200900" y="4051300"/>
              <a:chExt cx="330200" cy="1004332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7226300" y="4051300"/>
                <a:ext cx="279400" cy="990600"/>
              </a:xfrm>
              <a:prstGeom prst="rect">
                <a:avLst/>
              </a:prstGeom>
              <a:solidFill>
                <a:srgbClr val="B2B2B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200900" y="4064000"/>
                <a:ext cx="317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>
                    <a:solidFill>
                      <a:schemeClr val="bg1"/>
                    </a:solidFill>
                  </a:rPr>
                  <a:t>N</a:t>
                </a:r>
                <a:endParaRPr lang="en-US" b="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213600" y="4686300"/>
                <a:ext cx="317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>
                    <a:solidFill>
                      <a:srgbClr val="FF0000"/>
                    </a:solidFill>
                  </a:rPr>
                  <a:t>S</a:t>
                </a:r>
                <a:endParaRPr lang="en-US" b="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6" name="Line 41"/>
            <p:cNvSpPr>
              <a:spLocks noChangeShapeType="1"/>
            </p:cNvSpPr>
            <p:nvPr/>
          </p:nvSpPr>
          <p:spPr bwMode="auto">
            <a:xfrm flipV="1">
              <a:off x="8051800" y="3403600"/>
              <a:ext cx="203200" cy="2286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8" name="Object 43"/>
            <p:cNvGraphicFramePr>
              <a:graphicFrameLocks noChangeAspect="1"/>
            </p:cNvGraphicFramePr>
            <p:nvPr/>
          </p:nvGraphicFramePr>
          <p:xfrm>
            <a:off x="8320088" y="3025775"/>
            <a:ext cx="228600" cy="366713"/>
          </p:xfrm>
          <a:graphic>
            <a:graphicData uri="http://schemas.openxmlformats.org/presentationml/2006/ole">
              <p:oleObj spid="_x0000_s8200" name="Equation" r:id="rId10" imgW="126720" imgH="203040" progId="Equation.DSMT4">
                <p:embed/>
              </p:oleObj>
            </a:graphicData>
          </a:graphic>
        </p:graphicFrame>
      </p:grpSp>
      <p:sp>
        <p:nvSpPr>
          <p:cNvPr id="43" name="TextBox 42"/>
          <p:cNvSpPr txBox="1"/>
          <p:nvPr/>
        </p:nvSpPr>
        <p:spPr>
          <a:xfrm>
            <a:off x="6375400" y="1778000"/>
            <a:ext cx="1725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chemeClr val="bg2"/>
                </a:solidFill>
              </a:rPr>
              <a:t>(from electron spin)</a:t>
            </a:r>
            <a:endParaRPr lang="en-US" sz="1400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3595053" y="1263015"/>
          <a:ext cx="1490662" cy="504825"/>
        </p:xfrm>
        <a:graphic>
          <a:graphicData uri="http://schemas.openxmlformats.org/presentationml/2006/ole">
            <p:oleObj spid="_x0000_s9218" name="Equation" r:id="rId4" imgW="749160" imgH="253800" progId="Equation.DSMT4">
              <p:embed/>
            </p:oleObj>
          </a:graphicData>
        </a:graphic>
      </p:graphicFrame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900748" y="1292225"/>
            <a:ext cx="250902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Simple linear </a:t>
            </a:r>
            <a:r>
              <a:rPr lang="en-US" sz="2000" b="0" dirty="0">
                <a:solidFill>
                  <a:schemeClr val="bg1"/>
                </a:solidFill>
              </a:rPr>
              <a:t>media: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2420938" y="2247265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406534" name="Text Box 6"/>
          <p:cNvSpPr txBox="1">
            <a:spLocks noChangeArrowheads="1"/>
          </p:cNvSpPr>
          <p:nvPr/>
        </p:nvSpPr>
        <p:spPr bwMode="auto">
          <a:xfrm>
            <a:off x="2000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Simple Linear Media (cont.)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77D7D8-A975-4A83-9364-A84F0BFB113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Text Box 41"/>
          <p:cNvSpPr txBox="1">
            <a:spLocks noChangeArrowheads="1"/>
          </p:cNvSpPr>
          <p:nvPr/>
        </p:nvSpPr>
        <p:spPr bwMode="auto">
          <a:xfrm>
            <a:off x="6192520" y="1829753"/>
            <a:ext cx="1993899" cy="107721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2"/>
                </a:solidFill>
              </a:rPr>
              <a:t>Note</a:t>
            </a:r>
            <a:r>
              <a:rPr lang="en-US" sz="1600" dirty="0" smtClean="0">
                <a:solidFill>
                  <a:schemeClr val="bg2"/>
                </a:solidFill>
              </a:rPr>
              <a:t>:</a:t>
            </a:r>
          </a:p>
          <a:p>
            <a:pPr algn="ctr"/>
            <a:r>
              <a:rPr lang="en-US" sz="1600" b="0" dirty="0" smtClean="0">
                <a:solidFill>
                  <a:schemeClr val="bg2"/>
                </a:solidFill>
              </a:rPr>
              <a:t> </a:t>
            </a:r>
            <a:r>
              <a:rPr lang="en-US" sz="1600" b="0" u="sng" dirty="0" smtClean="0">
                <a:solidFill>
                  <a:schemeClr val="bg2"/>
                </a:solidFill>
                <a:latin typeface="Handscript SF" pitchFamily="2" charset="0"/>
              </a:rPr>
              <a:t>H</a:t>
            </a:r>
            <a:r>
              <a:rPr lang="en-US" sz="1600" b="0" dirty="0" smtClean="0">
                <a:solidFill>
                  <a:schemeClr val="bg2"/>
                </a:solidFill>
              </a:rPr>
              <a:t>  is </a:t>
            </a:r>
            <a:r>
              <a:rPr lang="en-US" sz="1600" b="0" dirty="0">
                <a:solidFill>
                  <a:schemeClr val="bg2"/>
                </a:solidFill>
              </a:rPr>
              <a:t>the </a:t>
            </a:r>
            <a:r>
              <a:rPr lang="en-US" sz="1600" b="0" i="1" dirty="0">
                <a:solidFill>
                  <a:schemeClr val="bg2"/>
                </a:solidFill>
              </a:rPr>
              <a:t>average</a:t>
            </a:r>
            <a:r>
              <a:rPr lang="en-US" sz="1600" b="0" dirty="0">
                <a:solidFill>
                  <a:schemeClr val="bg2"/>
                </a:solidFill>
              </a:rPr>
              <a:t> </a:t>
            </a:r>
            <a:r>
              <a:rPr lang="en-US" sz="1600" b="0" dirty="0" smtClean="0">
                <a:solidFill>
                  <a:schemeClr val="bg2"/>
                </a:solidFill>
              </a:rPr>
              <a:t>magnetic </a:t>
            </a:r>
            <a:r>
              <a:rPr lang="en-US" sz="1600" b="0" dirty="0">
                <a:solidFill>
                  <a:schemeClr val="bg2"/>
                </a:solidFill>
              </a:rPr>
              <a:t>field inside the material.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3046413" y="2782888"/>
          <a:ext cx="2578100" cy="1414462"/>
        </p:xfrm>
        <a:graphic>
          <a:graphicData uri="http://schemas.openxmlformats.org/presentationml/2006/ole">
            <p:oleObj spid="_x0000_s9219" name="Equation" r:id="rId5" imgW="1295280" imgH="711000" progId="Equation.DSMT4">
              <p:embed/>
            </p:oleObj>
          </a:graphicData>
        </a:graphic>
      </p:graphicFrame>
      <p:graphicFrame>
        <p:nvGraphicFramePr>
          <p:cNvPr id="10" name="Object 40"/>
          <p:cNvGraphicFramePr>
            <a:graphicFrameLocks noChangeAspect="1"/>
          </p:cNvGraphicFramePr>
          <p:nvPr/>
        </p:nvGraphicFramePr>
        <p:xfrm>
          <a:off x="1585913" y="5257165"/>
          <a:ext cx="2084387" cy="633413"/>
        </p:xfrm>
        <a:graphic>
          <a:graphicData uri="http://schemas.openxmlformats.org/presentationml/2006/ole">
            <p:oleObj spid="_x0000_s9220" name="Equation" r:id="rId6" imgW="838080" imgH="253800" progId="Equation.DSMT4">
              <p:embed/>
            </p:oleObj>
          </a:graphicData>
        </a:graphic>
      </p:graphicFrame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2027238" y="4795203"/>
            <a:ext cx="989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hlink"/>
                </a:solidFill>
              </a:rPr>
              <a:t>Define:</a:t>
            </a: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5071427" y="5314632"/>
          <a:ext cx="1902907" cy="552767"/>
        </p:xfrm>
        <a:graphic>
          <a:graphicData uri="http://schemas.openxmlformats.org/presentationml/2006/ole">
            <p:oleObj spid="_x0000_s9221" name="Equation" r:id="rId7" imgW="787320" imgH="228600" progId="Equation.DSMT4">
              <p:embed/>
            </p:oleObj>
          </a:graphicData>
        </a:graphic>
      </p:graphicFrame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5606098" y="4848860"/>
            <a:ext cx="763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4" name="Text Box 6"/>
          <p:cNvSpPr txBox="1">
            <a:spLocks noChangeArrowheads="1"/>
          </p:cNvSpPr>
          <p:nvPr/>
        </p:nvSpPr>
        <p:spPr bwMode="auto">
          <a:xfrm>
            <a:off x="2000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Simple Linear Media (cont.)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77D7D8-A975-4A83-9364-A84F0BFB113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480459" y="1199243"/>
          <a:ext cx="6204856" cy="482092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3102428"/>
                <a:gridCol w="31024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Material 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Relative Permeability </a:t>
                      </a:r>
                      <a:r>
                        <a:rPr lang="en-US" i="1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</a:t>
                      </a:r>
                      <a:r>
                        <a:rPr lang="en-US" i="1" baseline="-25000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r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 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Vacuum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Air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1.0000004</a:t>
                      </a:r>
                      <a:endParaRPr lang="en-US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Water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0.999992</a:t>
                      </a:r>
                      <a:endParaRPr lang="en-US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Copper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0.999994</a:t>
                      </a:r>
                      <a:endParaRPr lang="en-US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Aluminum 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1.00002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Silver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0.99998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Nickel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600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Iron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5000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Carbon Steel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Transformer Steel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2000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</a:rPr>
                        <a:t>Mumetal</a:t>
                      </a:r>
                      <a:endParaRPr lang="en-US" sz="1800" kern="1200" dirty="0" smtClean="0">
                        <a:solidFill>
                          <a:schemeClr val="bg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50,000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</a:rPr>
                        <a:t>Supermalloy</a:t>
                      </a:r>
                      <a:endParaRPr lang="en-US" sz="1800" kern="1200" dirty="0" smtClean="0">
                        <a:solidFill>
                          <a:schemeClr val="bg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1,000,000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92067" y="6135345"/>
            <a:ext cx="6784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Note:</a:t>
            </a:r>
            <a:r>
              <a:rPr lang="en-US" b="0" dirty="0" smtClean="0">
                <a:solidFill>
                  <a:schemeClr val="bg1"/>
                </a:solidFill>
              </a:rPr>
              <a:t> Values can often vary depending on purity and processing.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83144" y="6474559"/>
            <a:ext cx="63666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http://en.wikipedia.org/wiki/Permeability_(electromagnetism)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24100" y="584200"/>
            <a:ext cx="4477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Some Common Materials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10"/>
          <p:cNvSpPr>
            <a:spLocks noChangeArrowheads="1"/>
          </p:cNvSpPr>
          <p:nvPr/>
        </p:nvSpPr>
        <p:spPr bwMode="auto">
          <a:xfrm>
            <a:off x="2286000" y="1454150"/>
            <a:ext cx="4314825" cy="1816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9"/>
          <p:cNvSpPr>
            <a:spLocks noChangeArrowheads="1"/>
          </p:cNvSpPr>
          <p:nvPr/>
        </p:nvSpPr>
        <p:spPr bwMode="auto">
          <a:xfrm>
            <a:off x="2584450" y="4748213"/>
            <a:ext cx="3687763" cy="15970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1410" name="Text Box 2"/>
          <p:cNvSpPr txBox="1">
            <a:spLocks noChangeArrowheads="1"/>
          </p:cNvSpPr>
          <p:nvPr/>
        </p:nvSpPr>
        <p:spPr bwMode="auto">
          <a:xfrm>
            <a:off x="1746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Summary</a:t>
            </a:r>
          </a:p>
        </p:txBody>
      </p:sp>
      <p:sp>
        <p:nvSpPr>
          <p:cNvPr id="11271" name="Text Box 3"/>
          <p:cNvSpPr txBox="1">
            <a:spLocks noChangeArrowheads="1"/>
          </p:cNvSpPr>
          <p:nvPr/>
        </p:nvSpPr>
        <p:spPr bwMode="auto">
          <a:xfrm>
            <a:off x="434975" y="4129088"/>
            <a:ext cx="2005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Phasor Domain:</a:t>
            </a:r>
          </a:p>
        </p:txBody>
      </p:sp>
      <p:graphicFrame>
        <p:nvGraphicFramePr>
          <p:cNvPr id="11266" name="Object 7"/>
          <p:cNvGraphicFramePr>
            <a:graphicFrameLocks noChangeAspect="1"/>
          </p:cNvGraphicFramePr>
          <p:nvPr/>
        </p:nvGraphicFramePr>
        <p:xfrm>
          <a:off x="2522538" y="1730375"/>
          <a:ext cx="3836987" cy="1368425"/>
        </p:xfrm>
        <a:graphic>
          <a:graphicData uri="http://schemas.openxmlformats.org/presentationml/2006/ole">
            <p:oleObj spid="_x0000_s11266" name="Equation" r:id="rId4" imgW="1282680" imgH="457200" progId="Equation.DSMT4">
              <p:embed/>
            </p:oleObj>
          </a:graphicData>
        </a:graphic>
      </p:graphicFrame>
      <p:graphicFrame>
        <p:nvGraphicFramePr>
          <p:cNvPr id="11267" name="Object 8"/>
          <p:cNvGraphicFramePr>
            <a:graphicFrameLocks noChangeAspect="1"/>
          </p:cNvGraphicFramePr>
          <p:nvPr/>
        </p:nvGraphicFramePr>
        <p:xfrm>
          <a:off x="2830513" y="4903788"/>
          <a:ext cx="3281362" cy="1243012"/>
        </p:xfrm>
        <a:graphic>
          <a:graphicData uri="http://schemas.openxmlformats.org/presentationml/2006/ole">
            <p:oleObj spid="_x0000_s11267" name="Equation" r:id="rId5" imgW="1206360" imgH="4572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77D7D8-A975-4A83-9364-A84F0BFB113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95220" y="815340"/>
            <a:ext cx="4381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>
                <a:solidFill>
                  <a:schemeClr val="bg1"/>
                </a:solidFill>
              </a:rPr>
              <a:t>Simple Linear Media (lossless)</a:t>
            </a:r>
            <a:endParaRPr lang="en-US" sz="2400" b="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4320" y="4876800"/>
            <a:ext cx="2255520" cy="13234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Note:</a:t>
            </a:r>
            <a:r>
              <a:rPr lang="en-US" sz="1600" b="0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1600" b="0" dirty="0" smtClean="0">
                <a:solidFill>
                  <a:schemeClr val="bg2"/>
                </a:solidFill>
              </a:rPr>
              <a:t>For simple linear media, the relative permittivity and permeability are </a:t>
            </a:r>
            <a:r>
              <a:rPr lang="en-US" sz="1600" b="0" u="sng" dirty="0" smtClean="0">
                <a:solidFill>
                  <a:schemeClr val="bg2"/>
                </a:solidFill>
              </a:rPr>
              <a:t>real</a:t>
            </a:r>
            <a:r>
              <a:rPr lang="en-US" sz="1600" b="0" dirty="0" smtClean="0">
                <a:solidFill>
                  <a:schemeClr val="bg2"/>
                </a:solidFill>
              </a:rPr>
              <a:t>.</a:t>
            </a:r>
            <a:endParaRPr lang="en-US" sz="1600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Rectangle 20"/>
          <p:cNvSpPr>
            <a:spLocks noChangeArrowheads="1"/>
          </p:cNvSpPr>
          <p:nvPr/>
        </p:nvSpPr>
        <p:spPr bwMode="auto">
          <a:xfrm>
            <a:off x="5861050" y="5084763"/>
            <a:ext cx="2208213" cy="15938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2435" name="Text Box 3"/>
          <p:cNvSpPr txBox="1">
            <a:spLocks noChangeArrowheads="1"/>
          </p:cNvSpPr>
          <p:nvPr/>
        </p:nvSpPr>
        <p:spPr bwMode="auto">
          <a:xfrm>
            <a:off x="1873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Generalized </a:t>
            </a: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Linear Media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2299" name="Text Box 4"/>
          <p:cNvSpPr txBox="1">
            <a:spLocks noChangeArrowheads="1"/>
          </p:cNvSpPr>
          <p:nvPr/>
        </p:nvSpPr>
        <p:spPr bwMode="auto">
          <a:xfrm>
            <a:off x="210185" y="2444115"/>
            <a:ext cx="2005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Phasor Domain:</a:t>
            </a:r>
          </a:p>
        </p:txBody>
      </p:sp>
      <p:graphicFrame>
        <p:nvGraphicFramePr>
          <p:cNvPr id="12290" name="Object 7"/>
          <p:cNvGraphicFramePr>
            <a:graphicFrameLocks noChangeAspect="1"/>
          </p:cNvGraphicFramePr>
          <p:nvPr/>
        </p:nvGraphicFramePr>
        <p:xfrm>
          <a:off x="2108518" y="1214755"/>
          <a:ext cx="4408487" cy="1009650"/>
        </p:xfrm>
        <a:graphic>
          <a:graphicData uri="http://schemas.openxmlformats.org/presentationml/2006/ole">
            <p:oleObj spid="_x0000_s12290" name="Equation" r:id="rId4" imgW="1828800" imgH="419040" progId="Equation.DSMT4">
              <p:embed/>
            </p:oleObj>
          </a:graphicData>
        </a:graphic>
      </p:graphicFrame>
      <p:graphicFrame>
        <p:nvGraphicFramePr>
          <p:cNvPr id="12291" name="Object 8"/>
          <p:cNvGraphicFramePr>
            <a:graphicFrameLocks noChangeAspect="1"/>
          </p:cNvGraphicFramePr>
          <p:nvPr/>
        </p:nvGraphicFramePr>
        <p:xfrm>
          <a:off x="2154873" y="2918778"/>
          <a:ext cx="4518025" cy="1184275"/>
        </p:xfrm>
        <a:graphic>
          <a:graphicData uri="http://schemas.openxmlformats.org/presentationml/2006/ole">
            <p:oleObj spid="_x0000_s12291" name="Equation" r:id="rId5" imgW="2031840" imgH="533160" progId="Equation.DSMT4">
              <p:embed/>
            </p:oleObj>
          </a:graphicData>
        </a:graphic>
      </p:graphicFrame>
      <p:sp>
        <p:nvSpPr>
          <p:cNvPr id="12300" name="Text Box 9"/>
          <p:cNvSpPr txBox="1">
            <a:spLocks noChangeArrowheads="1"/>
          </p:cNvSpPr>
          <p:nvPr/>
        </p:nvSpPr>
        <p:spPr bwMode="auto">
          <a:xfrm>
            <a:off x="777875" y="4278313"/>
            <a:ext cx="989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Define:</a:t>
            </a:r>
          </a:p>
        </p:txBody>
      </p:sp>
      <p:graphicFrame>
        <p:nvGraphicFramePr>
          <p:cNvPr id="12292" name="Object 10"/>
          <p:cNvGraphicFramePr>
            <a:graphicFrameLocks noChangeAspect="1"/>
          </p:cNvGraphicFramePr>
          <p:nvPr/>
        </p:nvGraphicFramePr>
        <p:xfrm>
          <a:off x="1987550" y="4171950"/>
          <a:ext cx="4692650" cy="633413"/>
        </p:xfrm>
        <a:graphic>
          <a:graphicData uri="http://schemas.openxmlformats.org/presentationml/2006/ole">
            <p:oleObj spid="_x0000_s12292" name="Equation" r:id="rId6" imgW="2070000" imgH="279360" progId="Equation.DSMT4">
              <p:embed/>
            </p:oleObj>
          </a:graphicData>
        </a:graphic>
      </p:graphicFrame>
      <p:graphicFrame>
        <p:nvGraphicFramePr>
          <p:cNvPr id="12293" name="Object 11"/>
          <p:cNvGraphicFramePr>
            <a:graphicFrameLocks noChangeAspect="1"/>
          </p:cNvGraphicFramePr>
          <p:nvPr/>
        </p:nvGraphicFramePr>
        <p:xfrm>
          <a:off x="3625850" y="5138738"/>
          <a:ext cx="1417638" cy="587375"/>
        </p:xfrm>
        <a:graphic>
          <a:graphicData uri="http://schemas.openxmlformats.org/presentationml/2006/ole">
            <p:oleObj spid="_x0000_s12293" name="Equation" r:id="rId7" imgW="520560" imgH="215640" progId="Equation.DSMT4">
              <p:embed/>
            </p:oleObj>
          </a:graphicData>
        </a:graphic>
      </p:graphicFrame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2397125" y="5226050"/>
            <a:ext cx="833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Then:</a:t>
            </a:r>
          </a:p>
        </p:txBody>
      </p:sp>
      <p:sp>
        <p:nvSpPr>
          <p:cNvPr id="12302" name="Text Box 13"/>
          <p:cNvSpPr txBox="1">
            <a:spLocks noChangeArrowheads="1"/>
          </p:cNvSpPr>
          <p:nvPr/>
        </p:nvSpPr>
        <p:spPr bwMode="auto">
          <a:xfrm>
            <a:off x="2271713" y="6100763"/>
            <a:ext cx="1216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Similarly:</a:t>
            </a:r>
          </a:p>
        </p:txBody>
      </p:sp>
      <p:graphicFrame>
        <p:nvGraphicFramePr>
          <p:cNvPr id="12294" name="Object 14"/>
          <p:cNvGraphicFramePr>
            <a:graphicFrameLocks noChangeAspect="1"/>
          </p:cNvGraphicFramePr>
          <p:nvPr/>
        </p:nvGraphicFramePr>
        <p:xfrm>
          <a:off x="3665538" y="6011863"/>
          <a:ext cx="1503362" cy="568325"/>
        </p:xfrm>
        <a:graphic>
          <a:graphicData uri="http://schemas.openxmlformats.org/presentationml/2006/ole">
            <p:oleObj spid="_x0000_s12294" name="Equation" r:id="rId8" imgW="571320" imgH="215640" progId="Equation.DSMT4">
              <p:embed/>
            </p:oleObj>
          </a:graphicData>
        </a:graphic>
      </p:graphicFrame>
      <p:sp>
        <p:nvSpPr>
          <p:cNvPr id="12303" name="Text Box 17"/>
          <p:cNvSpPr txBox="1">
            <a:spLocks noChangeArrowheads="1"/>
          </p:cNvSpPr>
          <p:nvPr/>
        </p:nvSpPr>
        <p:spPr bwMode="auto">
          <a:xfrm>
            <a:off x="6864350" y="4295775"/>
            <a:ext cx="1298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hlink"/>
                </a:solidFill>
              </a:rPr>
              <a:t>(complex)</a:t>
            </a:r>
          </a:p>
        </p:txBody>
      </p:sp>
      <p:graphicFrame>
        <p:nvGraphicFramePr>
          <p:cNvPr id="12295" name="Object 18"/>
          <p:cNvGraphicFramePr>
            <a:graphicFrameLocks noChangeAspect="1"/>
          </p:cNvGraphicFramePr>
          <p:nvPr/>
        </p:nvGraphicFramePr>
        <p:xfrm>
          <a:off x="5924550" y="5168900"/>
          <a:ext cx="2035175" cy="552450"/>
        </p:xfrm>
        <a:graphic>
          <a:graphicData uri="http://schemas.openxmlformats.org/presentationml/2006/ole">
            <p:oleObj spid="_x0000_s12295" name="Equation" r:id="rId9" imgW="749160" imgH="203040" progId="Equation.DSMT4">
              <p:embed/>
            </p:oleObj>
          </a:graphicData>
        </a:graphic>
      </p:graphicFrame>
      <p:graphicFrame>
        <p:nvGraphicFramePr>
          <p:cNvPr id="12296" name="Object 19"/>
          <p:cNvGraphicFramePr>
            <a:graphicFrameLocks noChangeAspect="1"/>
          </p:cNvGraphicFramePr>
          <p:nvPr/>
        </p:nvGraphicFramePr>
        <p:xfrm>
          <a:off x="5842000" y="6045200"/>
          <a:ext cx="2144713" cy="528638"/>
        </p:xfrm>
        <a:graphic>
          <a:graphicData uri="http://schemas.openxmlformats.org/presentationml/2006/ole">
            <p:oleObj spid="_x0000_s12296" name="Equation" r:id="rId10" imgW="825480" imgH="203040" progId="Equation.DSMT4">
              <p:embed/>
            </p:oleObj>
          </a:graphicData>
        </a:graphic>
      </p:graphicFrame>
      <p:sp>
        <p:nvSpPr>
          <p:cNvPr id="12304" name="Text Box 21"/>
          <p:cNvSpPr txBox="1">
            <a:spLocks noChangeArrowheads="1"/>
          </p:cNvSpPr>
          <p:nvPr/>
        </p:nvSpPr>
        <p:spPr bwMode="auto">
          <a:xfrm>
            <a:off x="3537585" y="2528253"/>
            <a:ext cx="1377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friction term</a:t>
            </a:r>
          </a:p>
        </p:txBody>
      </p:sp>
      <p:sp>
        <p:nvSpPr>
          <p:cNvPr id="12305" name="AutoShape 22"/>
          <p:cNvSpPr>
            <a:spLocks noChangeArrowheads="1"/>
          </p:cNvSpPr>
          <p:nvPr/>
        </p:nvSpPr>
        <p:spPr bwMode="auto">
          <a:xfrm>
            <a:off x="4226560" y="2250440"/>
            <a:ext cx="88900" cy="292100"/>
          </a:xfrm>
          <a:prstGeom prst="upArrow">
            <a:avLst>
              <a:gd name="adj1" fmla="val 50000"/>
              <a:gd name="adj2" fmla="val 82143"/>
            </a:avLst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77D7D8-A975-4A83-9364-A84F0BFB113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41300" y="5283200"/>
            <a:ext cx="1892300" cy="107721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chemeClr val="bg2"/>
                </a:solidFill>
              </a:rPr>
              <a:t>We still have a linear relationship in the </a:t>
            </a:r>
            <a:r>
              <a:rPr lang="en-US" sz="1600" b="0" i="1" dirty="0" smtClean="0">
                <a:solidFill>
                  <a:schemeClr val="bg2"/>
                </a:solidFill>
              </a:rPr>
              <a:t>phasor domain</a:t>
            </a:r>
            <a:r>
              <a:rPr lang="en-US" sz="1600" b="0" dirty="0" smtClean="0">
                <a:solidFill>
                  <a:schemeClr val="bg2"/>
                </a:solidFill>
              </a:rPr>
              <a:t>.</a:t>
            </a:r>
            <a:endParaRPr lang="en-US" sz="1600" b="0" dirty="0">
              <a:solidFill>
                <a:schemeClr val="bg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3440" y="746760"/>
            <a:ext cx="7569200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chemeClr val="bg2"/>
                </a:solidFill>
              </a:rPr>
              <a:t>This accounts for molecular or atomic friction, which results in </a:t>
            </a:r>
            <a:r>
              <a:rPr lang="en-US" sz="1600" b="0" u="sng" dirty="0" smtClean="0">
                <a:solidFill>
                  <a:schemeClr val="bg2"/>
                </a:solidFill>
              </a:rPr>
              <a:t>material loss</a:t>
            </a:r>
            <a:r>
              <a:rPr lang="en-US" sz="1600" b="0" dirty="0" smtClean="0">
                <a:solidFill>
                  <a:schemeClr val="bg2"/>
                </a:solidFill>
              </a:rPr>
              <a:t>.</a:t>
            </a:r>
            <a:endParaRPr lang="en-US" sz="1600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60" name="Text Box 4"/>
          <p:cNvSpPr txBox="1">
            <a:spLocks noChangeArrowheads="1"/>
          </p:cNvSpPr>
          <p:nvPr/>
        </p:nvSpPr>
        <p:spPr bwMode="auto">
          <a:xfrm>
            <a:off x="1873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Anisotropic Media</a:t>
            </a:r>
          </a:p>
        </p:txBody>
      </p:sp>
      <p:graphicFrame>
        <p:nvGraphicFramePr>
          <p:cNvPr id="13314" name="Object 14"/>
          <p:cNvGraphicFramePr>
            <a:graphicFrameLocks noChangeAspect="1"/>
          </p:cNvGraphicFramePr>
          <p:nvPr/>
        </p:nvGraphicFramePr>
        <p:xfrm>
          <a:off x="3521075" y="1139825"/>
          <a:ext cx="1814513" cy="1395413"/>
        </p:xfrm>
        <a:graphic>
          <a:graphicData uri="http://schemas.openxmlformats.org/presentationml/2006/ole">
            <p:oleObj spid="_x0000_s13314" name="Equation" r:id="rId4" imgW="660240" imgH="507960" progId="Equation.DSMT4">
              <p:embed/>
            </p:oleObj>
          </a:graphicData>
        </a:graphic>
      </p:graphicFrame>
      <p:graphicFrame>
        <p:nvGraphicFramePr>
          <p:cNvPr id="13315" name="Object 15"/>
          <p:cNvGraphicFramePr>
            <a:graphicFrameLocks noChangeAspect="1"/>
          </p:cNvGraphicFramePr>
          <p:nvPr/>
        </p:nvGraphicFramePr>
        <p:xfrm>
          <a:off x="2076450" y="3246438"/>
          <a:ext cx="4973638" cy="2060575"/>
        </p:xfrm>
        <a:graphic>
          <a:graphicData uri="http://schemas.openxmlformats.org/presentationml/2006/ole">
            <p:oleObj spid="_x0000_s13315" name="Equation" r:id="rId5" imgW="1777680" imgH="73656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77D7D8-A975-4A83-9364-A84F0BFB113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Text Box 2"/>
          <p:cNvSpPr txBox="1">
            <a:spLocks noChangeArrowheads="1"/>
          </p:cNvSpPr>
          <p:nvPr/>
        </p:nvSpPr>
        <p:spPr bwMode="auto">
          <a:xfrm>
            <a:off x="2127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Anisotropic Media (cont.)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608138" y="986790"/>
            <a:ext cx="1212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Isotropic:</a:t>
            </a:r>
          </a:p>
        </p:txBody>
      </p:sp>
      <p:graphicFrame>
        <p:nvGraphicFramePr>
          <p:cNvPr id="14338" name="Object 6"/>
          <p:cNvGraphicFramePr>
            <a:graphicFrameLocks noChangeAspect="1"/>
          </p:cNvGraphicFramePr>
          <p:nvPr/>
        </p:nvGraphicFramePr>
        <p:xfrm>
          <a:off x="3235325" y="944563"/>
          <a:ext cx="2359025" cy="2711450"/>
        </p:xfrm>
        <a:graphic>
          <a:graphicData uri="http://schemas.openxmlformats.org/presentationml/2006/ole">
            <p:oleObj spid="_x0000_s14338" name="Equation" r:id="rId4" imgW="1104840" imgH="1269720" progId="Equation.DSMT4">
              <p:embed/>
            </p:oleObj>
          </a:graphicData>
        </a:graphic>
      </p:graphicFrame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1628775" y="4195763"/>
            <a:ext cx="11604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 err="1">
                <a:solidFill>
                  <a:schemeClr val="bg1"/>
                </a:solidFill>
              </a:rPr>
              <a:t>Uniaxial</a:t>
            </a:r>
            <a:r>
              <a:rPr lang="en-US" sz="2000" b="0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14339" name="Object 16"/>
          <p:cNvGraphicFramePr>
            <a:graphicFrameLocks noChangeAspect="1"/>
          </p:cNvGraphicFramePr>
          <p:nvPr/>
        </p:nvGraphicFramePr>
        <p:xfrm>
          <a:off x="2700338" y="4408488"/>
          <a:ext cx="2332037" cy="1517650"/>
        </p:xfrm>
        <a:graphic>
          <a:graphicData uri="http://schemas.openxmlformats.org/presentationml/2006/ole">
            <p:oleObj spid="_x0000_s14339" name="Equation" r:id="rId5" imgW="1091880" imgH="711000" progId="Equation.DSMT4">
              <p:embed/>
            </p:oleObj>
          </a:graphicData>
        </a:graphic>
      </p:graphicFrame>
      <p:grpSp>
        <p:nvGrpSpPr>
          <p:cNvPr id="14343" name="Group 22"/>
          <p:cNvGrpSpPr>
            <a:grpSpLocks/>
          </p:cNvGrpSpPr>
          <p:nvPr/>
        </p:nvGrpSpPr>
        <p:grpSpPr bwMode="auto">
          <a:xfrm>
            <a:off x="6249988" y="4438650"/>
            <a:ext cx="2540000" cy="2203450"/>
            <a:chOff x="3937" y="2796"/>
            <a:chExt cx="1600" cy="1388"/>
          </a:xfrm>
        </p:grpSpPr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3937" y="3112"/>
              <a:ext cx="1600" cy="1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7" name="Text Box 12"/>
            <p:cNvSpPr txBox="1">
              <a:spLocks noChangeArrowheads="1"/>
            </p:cNvSpPr>
            <p:nvPr/>
          </p:nvSpPr>
          <p:spPr bwMode="auto">
            <a:xfrm>
              <a:off x="4418" y="2796"/>
              <a:ext cx="56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chemeClr val="bg2"/>
                  </a:solidFill>
                </a:rPr>
                <a:t>Teflon</a:t>
              </a:r>
            </a:p>
          </p:txBody>
        </p:sp>
        <p:sp>
          <p:nvSpPr>
            <p:cNvPr id="14348" name="Text Box 13"/>
            <p:cNvSpPr txBox="1">
              <a:spLocks noChangeArrowheads="1"/>
            </p:cNvSpPr>
            <p:nvPr/>
          </p:nvSpPr>
          <p:spPr bwMode="auto">
            <a:xfrm>
              <a:off x="4693" y="3934"/>
              <a:ext cx="56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chemeClr val="bg2"/>
                  </a:solidFill>
                </a:rPr>
                <a:t>Fibers</a:t>
              </a:r>
            </a:p>
          </p:txBody>
        </p:sp>
        <p:sp>
          <p:nvSpPr>
            <p:cNvPr id="14349" name="Line 14"/>
            <p:cNvSpPr>
              <a:spLocks noChangeShapeType="1"/>
            </p:cNvSpPr>
            <p:nvPr/>
          </p:nvSpPr>
          <p:spPr bwMode="auto">
            <a:xfrm flipH="1">
              <a:off x="4299" y="2906"/>
              <a:ext cx="77" cy="1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1" name="Rectangle 21" descr="Light horizontal"/>
            <p:cNvSpPr>
              <a:spLocks noChangeArrowheads="1"/>
            </p:cNvSpPr>
            <p:nvPr/>
          </p:nvSpPr>
          <p:spPr bwMode="auto">
            <a:xfrm>
              <a:off x="3937" y="3127"/>
              <a:ext cx="1595" cy="719"/>
            </a:xfrm>
            <a:prstGeom prst="rect">
              <a:avLst/>
            </a:prstGeom>
            <a:pattFill prst="ltHorz">
              <a:fgClr>
                <a:schemeClr val="bg2"/>
              </a:fgClr>
              <a:bgClr>
                <a:srgbClr val="DDDDDD"/>
              </a:bgClr>
            </a:patt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Line 15"/>
            <p:cNvSpPr>
              <a:spLocks noChangeShapeType="1"/>
            </p:cNvSpPr>
            <p:nvPr/>
          </p:nvSpPr>
          <p:spPr bwMode="auto">
            <a:xfrm flipH="1" flipV="1">
              <a:off x="4809" y="3552"/>
              <a:ext cx="103" cy="36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77D7D8-A975-4A83-9364-A84F0BFB113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03400" y="6171168"/>
            <a:ext cx="4237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Example:</a:t>
            </a:r>
            <a:r>
              <a:rPr lang="en-US" b="0" dirty="0" smtClean="0">
                <a:solidFill>
                  <a:schemeClr val="bg2"/>
                </a:solidFill>
              </a:rPr>
              <a:t> a microwave substrate board</a:t>
            </a:r>
            <a:endParaRPr lang="en-US" b="0" dirty="0">
              <a:solidFill>
                <a:schemeClr val="bg2"/>
              </a:solidFill>
            </a:endParaRP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6249988" y="6108700"/>
            <a:ext cx="25400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Text Box 2"/>
          <p:cNvSpPr txBox="1">
            <a:spLocks noChangeArrowheads="1"/>
          </p:cNvSpPr>
          <p:nvPr/>
        </p:nvSpPr>
        <p:spPr bwMode="auto">
          <a:xfrm>
            <a:off x="1873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Anisotropic Media (cont.) </a:t>
            </a:r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2420938" y="1069975"/>
            <a:ext cx="10048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Biaxial: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1900238" y="3249613"/>
            <a:ext cx="18517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Biased Ferrite</a:t>
            </a:r>
            <a:r>
              <a:rPr lang="en-US" sz="2000" b="0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15362" name="Object 8"/>
          <p:cNvGraphicFramePr>
            <a:graphicFrameLocks noChangeAspect="1"/>
          </p:cNvGraphicFramePr>
          <p:nvPr/>
        </p:nvGraphicFramePr>
        <p:xfrm>
          <a:off x="2733675" y="3716338"/>
          <a:ext cx="3767138" cy="1884362"/>
        </p:xfrm>
        <a:graphic>
          <a:graphicData uri="http://schemas.openxmlformats.org/presentationml/2006/ole">
            <p:oleObj spid="_x0000_s15362" name="Equation" r:id="rId4" imgW="1422360" imgH="711000" progId="Equation.DSMT4">
              <p:embed/>
            </p:oleObj>
          </a:graphicData>
        </a:graphic>
      </p:graphicFrame>
      <p:graphicFrame>
        <p:nvGraphicFramePr>
          <p:cNvPr id="15363" name="Object 9"/>
          <p:cNvGraphicFramePr>
            <a:graphicFrameLocks noChangeAspect="1"/>
          </p:cNvGraphicFramePr>
          <p:nvPr/>
        </p:nvGraphicFramePr>
        <p:xfrm>
          <a:off x="3197225" y="5953125"/>
          <a:ext cx="371475" cy="681038"/>
        </p:xfrm>
        <a:graphic>
          <a:graphicData uri="http://schemas.openxmlformats.org/presentationml/2006/ole">
            <p:oleObj spid="_x0000_s15363" name="Equation" r:id="rId5" imgW="152280" imgH="279360" progId="Equation.DSMT4">
              <p:embed/>
            </p:oleObj>
          </a:graphicData>
        </a:graphic>
      </p:graphicFrame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3757613" y="6042025"/>
            <a:ext cx="20859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2"/>
                </a:solidFill>
              </a:rPr>
              <a:t>is </a:t>
            </a:r>
            <a:r>
              <a:rPr lang="en-US" sz="2000" b="0" u="sng" dirty="0">
                <a:solidFill>
                  <a:schemeClr val="bg2"/>
                </a:solidFill>
              </a:rPr>
              <a:t>not</a:t>
            </a:r>
            <a:r>
              <a:rPr lang="en-US" sz="2000" b="0" dirty="0">
                <a:solidFill>
                  <a:schemeClr val="bg2"/>
                </a:solidFill>
              </a:rPr>
              <a:t> symmetric!</a:t>
            </a:r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/>
        </p:nvGraphicFramePr>
        <p:xfrm>
          <a:off x="3341688" y="1308100"/>
          <a:ext cx="2359025" cy="1517650"/>
        </p:xfrm>
        <a:graphic>
          <a:graphicData uri="http://schemas.openxmlformats.org/presentationml/2006/ole">
            <p:oleObj spid="_x0000_s15364" name="Equation" r:id="rId6" imgW="1104840" imgH="71100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77D7D8-A975-4A83-9364-A84F0BFB113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Text Box 2"/>
          <p:cNvSpPr txBox="1">
            <a:spLocks noChangeArrowheads="1"/>
          </p:cNvSpPr>
          <p:nvPr/>
        </p:nvSpPr>
        <p:spPr bwMode="auto">
          <a:xfrm>
            <a:off x="2000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Summary of Possible Media </a:t>
            </a:r>
          </a:p>
        </p:txBody>
      </p:sp>
      <p:graphicFrame>
        <p:nvGraphicFramePr>
          <p:cNvPr id="16386" name="Object 9"/>
          <p:cNvGraphicFramePr>
            <a:graphicFrameLocks noChangeAspect="1"/>
          </p:cNvGraphicFramePr>
          <p:nvPr/>
        </p:nvGraphicFramePr>
        <p:xfrm>
          <a:off x="966788" y="1304925"/>
          <a:ext cx="7210425" cy="4822825"/>
        </p:xfrm>
        <a:graphic>
          <a:graphicData uri="http://schemas.openxmlformats.org/presentationml/2006/ole">
            <p:oleObj spid="_x0000_s16386" name="Equation" r:id="rId4" imgW="3949560" imgH="264132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77D7D8-A975-4A83-9364-A84F0BFB113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42"/>
          <p:cNvSpPr>
            <a:spLocks noChangeArrowheads="1"/>
          </p:cNvSpPr>
          <p:nvPr/>
        </p:nvSpPr>
        <p:spPr bwMode="auto">
          <a:xfrm>
            <a:off x="2859088" y="5553075"/>
            <a:ext cx="3948112" cy="7524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41"/>
          <p:cNvSpPr>
            <a:spLocks noChangeArrowheads="1"/>
          </p:cNvSpPr>
          <p:nvPr/>
        </p:nvSpPr>
        <p:spPr bwMode="auto">
          <a:xfrm>
            <a:off x="2451100" y="4395788"/>
            <a:ext cx="4354513" cy="7477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27"/>
          <p:cNvSpPr>
            <a:spLocks noChangeArrowheads="1"/>
          </p:cNvSpPr>
          <p:nvPr/>
        </p:nvSpPr>
        <p:spPr bwMode="auto">
          <a:xfrm>
            <a:off x="3486150" y="1498600"/>
            <a:ext cx="2336800" cy="23288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7138" name="Text Box 2"/>
          <p:cNvSpPr txBox="1">
            <a:spLocks noChangeArrowheads="1"/>
          </p:cNvSpPr>
          <p:nvPr/>
        </p:nvSpPr>
        <p:spPr bwMode="auto">
          <a:xfrm>
            <a:off x="1873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Constitutive Relations</a:t>
            </a:r>
          </a:p>
        </p:txBody>
      </p:sp>
      <p:sp>
        <p:nvSpPr>
          <p:cNvPr id="1033" name="Text Box 35"/>
          <p:cNvSpPr txBox="1">
            <a:spLocks noChangeArrowheads="1"/>
          </p:cNvSpPr>
          <p:nvPr/>
        </p:nvSpPr>
        <p:spPr bwMode="auto">
          <a:xfrm>
            <a:off x="1217613" y="814388"/>
            <a:ext cx="18446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bg1"/>
                </a:solidFill>
              </a:rPr>
              <a:t>Free Space:</a:t>
            </a:r>
          </a:p>
        </p:txBody>
      </p:sp>
      <p:graphicFrame>
        <p:nvGraphicFramePr>
          <p:cNvPr id="1026" name="Object 36"/>
          <p:cNvGraphicFramePr>
            <a:graphicFrameLocks noChangeAspect="1"/>
          </p:cNvGraphicFramePr>
          <p:nvPr/>
        </p:nvGraphicFramePr>
        <p:xfrm>
          <a:off x="3733800" y="1562100"/>
          <a:ext cx="1787525" cy="2211388"/>
        </p:xfrm>
        <a:graphic>
          <a:graphicData uri="http://schemas.openxmlformats.org/presentationml/2006/ole">
            <p:oleObj spid="_x0000_s1026" name="Equation" r:id="rId4" imgW="749160" imgH="927000" progId="Equation.DSMT4">
              <p:embed/>
            </p:oleObj>
          </a:graphicData>
        </a:graphic>
      </p:graphicFrame>
      <p:sp>
        <p:nvSpPr>
          <p:cNvPr id="1034" name="Text Box 39"/>
          <p:cNvSpPr txBox="1">
            <a:spLocks noChangeArrowheads="1"/>
          </p:cNvSpPr>
          <p:nvPr/>
        </p:nvSpPr>
        <p:spPr bwMode="auto">
          <a:xfrm>
            <a:off x="982663" y="3771900"/>
            <a:ext cx="1525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Since 1983,</a:t>
            </a:r>
          </a:p>
        </p:txBody>
      </p:sp>
      <p:graphicFrame>
        <p:nvGraphicFramePr>
          <p:cNvPr id="1027" name="Object 40"/>
          <p:cNvGraphicFramePr>
            <a:graphicFrameLocks noChangeAspect="1"/>
          </p:cNvGraphicFramePr>
          <p:nvPr/>
        </p:nvGraphicFramePr>
        <p:xfrm>
          <a:off x="2452688" y="4492625"/>
          <a:ext cx="4295775" cy="609600"/>
        </p:xfrm>
        <a:graphic>
          <a:graphicData uri="http://schemas.openxmlformats.org/presentationml/2006/ole">
            <p:oleObj spid="_x0000_s1027" name="Equation" r:id="rId5" imgW="1790640" imgH="253800" progId="Equation.DSMT4">
              <p:embed/>
            </p:oleObj>
          </a:graphicData>
        </a:graphic>
      </p:graphicFrame>
      <p:graphicFrame>
        <p:nvGraphicFramePr>
          <p:cNvPr id="1028" name="Object 43"/>
          <p:cNvGraphicFramePr>
            <a:graphicFrameLocks noChangeAspect="1"/>
          </p:cNvGraphicFramePr>
          <p:nvPr/>
        </p:nvGraphicFramePr>
        <p:xfrm>
          <a:off x="3148013" y="5605463"/>
          <a:ext cx="3322637" cy="598487"/>
        </p:xfrm>
        <a:graphic>
          <a:graphicData uri="http://schemas.openxmlformats.org/presentationml/2006/ole">
            <p:oleObj spid="_x0000_s1028" name="Equation" r:id="rId6" imgW="1409400" imgH="253800" progId="Equation.DSMT4">
              <p:embed/>
            </p:oleObj>
          </a:graphicData>
        </a:graphic>
      </p:graphicFrame>
      <p:sp>
        <p:nvSpPr>
          <p:cNvPr id="1035" name="Text Box 44"/>
          <p:cNvSpPr txBox="1">
            <a:spLocks noChangeArrowheads="1"/>
          </p:cNvSpPr>
          <p:nvPr/>
        </p:nvSpPr>
        <p:spPr bwMode="auto">
          <a:xfrm>
            <a:off x="1898650" y="5753100"/>
            <a:ext cx="749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Also,</a:t>
            </a:r>
          </a:p>
        </p:txBody>
      </p:sp>
      <p:sp>
        <p:nvSpPr>
          <p:cNvPr id="1036" name="Text Box 45"/>
          <p:cNvSpPr txBox="1">
            <a:spLocks noChangeArrowheads="1"/>
          </p:cNvSpPr>
          <p:nvPr/>
        </p:nvSpPr>
        <p:spPr bwMode="auto">
          <a:xfrm>
            <a:off x="6981825" y="4595813"/>
            <a:ext cx="14922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(exact value)</a:t>
            </a:r>
          </a:p>
        </p:txBody>
      </p:sp>
      <p:sp>
        <p:nvSpPr>
          <p:cNvPr id="1037" name="Text Box 46"/>
          <p:cNvSpPr txBox="1">
            <a:spLocks noChangeArrowheads="1"/>
          </p:cNvSpPr>
          <p:nvPr/>
        </p:nvSpPr>
        <p:spPr bwMode="auto">
          <a:xfrm>
            <a:off x="6981825" y="5738813"/>
            <a:ext cx="14922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(exact value)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77D7D8-A975-4A83-9364-A84F0BFB113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3" name="Text Box 5"/>
          <p:cNvSpPr txBox="1">
            <a:spLocks noChangeArrowheads="1"/>
          </p:cNvSpPr>
          <p:nvPr/>
        </p:nvSpPr>
        <p:spPr bwMode="auto">
          <a:xfrm>
            <a:off x="1746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Constitutive Relations</a:t>
            </a: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785813" y="928688"/>
            <a:ext cx="389882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 dirty="0" smtClean="0">
                <a:solidFill>
                  <a:schemeClr val="bg1"/>
                </a:solidFill>
              </a:rPr>
              <a:t>Lorentz </a:t>
            </a:r>
            <a:r>
              <a:rPr lang="en-US" sz="2400" b="0" dirty="0">
                <a:solidFill>
                  <a:schemeClr val="bg1"/>
                </a:solidFill>
              </a:rPr>
              <a:t>Force law (review):</a:t>
            </a:r>
          </a:p>
        </p:txBody>
      </p:sp>
      <p:graphicFrame>
        <p:nvGraphicFramePr>
          <p:cNvPr id="2050" name="Object 14"/>
          <p:cNvGraphicFramePr>
            <a:graphicFrameLocks noChangeAspect="1"/>
          </p:cNvGraphicFramePr>
          <p:nvPr/>
        </p:nvGraphicFramePr>
        <p:xfrm>
          <a:off x="2454275" y="1660525"/>
          <a:ext cx="2952750" cy="642938"/>
        </p:xfrm>
        <a:graphic>
          <a:graphicData uri="http://schemas.openxmlformats.org/presentationml/2006/ole">
            <p:oleObj spid="_x0000_s2050" name="Equation" r:id="rId4" imgW="1168200" imgH="253800" progId="Equation.DSMT4">
              <p:embed/>
            </p:oleObj>
          </a:graphicData>
        </a:graphic>
      </p:graphicFrame>
      <p:graphicFrame>
        <p:nvGraphicFramePr>
          <p:cNvPr id="2051" name="Object 15"/>
          <p:cNvGraphicFramePr>
            <a:graphicFrameLocks noChangeAspect="1"/>
          </p:cNvGraphicFramePr>
          <p:nvPr/>
        </p:nvGraphicFramePr>
        <p:xfrm>
          <a:off x="2514600" y="2465388"/>
          <a:ext cx="2246313" cy="965200"/>
        </p:xfrm>
        <a:graphic>
          <a:graphicData uri="http://schemas.openxmlformats.org/presentationml/2006/ole">
            <p:oleObj spid="_x0000_s2051" name="Equation" r:id="rId5" imgW="888840" imgH="380880" progId="Equation.DSMT4">
              <p:embed/>
            </p:oleObj>
          </a:graphicData>
        </a:graphic>
      </p:graphicFrame>
      <p:sp>
        <p:nvSpPr>
          <p:cNvPr id="2054" name="Text Box 16"/>
          <p:cNvSpPr txBox="1">
            <a:spLocks noChangeArrowheads="1"/>
          </p:cNvSpPr>
          <p:nvPr/>
        </p:nvSpPr>
        <p:spPr bwMode="auto">
          <a:xfrm>
            <a:off x="5408613" y="1801813"/>
            <a:ext cx="104067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Particle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2055" name="Text Box 17"/>
          <p:cNvSpPr txBox="1">
            <a:spLocks noChangeArrowheads="1"/>
          </p:cNvSpPr>
          <p:nvPr/>
        </p:nvSpPr>
        <p:spPr bwMode="auto">
          <a:xfrm>
            <a:off x="4938713" y="2589213"/>
            <a:ext cx="71205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Wire</a:t>
            </a:r>
            <a:endParaRPr lang="en-US" sz="2000" b="0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33400" y="4337050"/>
            <a:ext cx="5295900" cy="1744663"/>
            <a:chOff x="533400" y="4337050"/>
            <a:chExt cx="5295900" cy="1744663"/>
          </a:xfrm>
        </p:grpSpPr>
        <p:sp>
          <p:nvSpPr>
            <p:cNvPr id="2056" name="Freeform 18"/>
            <p:cNvSpPr>
              <a:spLocks/>
            </p:cNvSpPr>
            <p:nvPr/>
          </p:nvSpPr>
          <p:spPr bwMode="auto">
            <a:xfrm>
              <a:off x="533400" y="4337050"/>
              <a:ext cx="5295900" cy="1547813"/>
            </a:xfrm>
            <a:custGeom>
              <a:avLst/>
              <a:gdLst>
                <a:gd name="T0" fmla="*/ 0 w 3336"/>
                <a:gd name="T1" fmla="*/ 2147483647 h 975"/>
                <a:gd name="T2" fmla="*/ 1149191310 w 3336"/>
                <a:gd name="T3" fmla="*/ 2147483647 h 975"/>
                <a:gd name="T4" fmla="*/ 2147483647 w 3336"/>
                <a:gd name="T5" fmla="*/ 1562497385 h 975"/>
                <a:gd name="T6" fmla="*/ 2147483647 w 3336"/>
                <a:gd name="T7" fmla="*/ 756047128 h 975"/>
                <a:gd name="T8" fmla="*/ 2147483647 w 3336"/>
                <a:gd name="T9" fmla="*/ 110886933 h 975"/>
                <a:gd name="T10" fmla="*/ 2147483647 w 3336"/>
                <a:gd name="T11" fmla="*/ 90725656 h 975"/>
                <a:gd name="T12" fmla="*/ 2147483647 w 3336"/>
                <a:gd name="T13" fmla="*/ 131048184 h 9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36"/>
                <a:gd name="T22" fmla="*/ 0 h 975"/>
                <a:gd name="T23" fmla="*/ 3336 w 3336"/>
                <a:gd name="T24" fmla="*/ 975 h 9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36" h="975">
                  <a:moveTo>
                    <a:pt x="0" y="924"/>
                  </a:moveTo>
                  <a:cubicBezTo>
                    <a:pt x="111" y="949"/>
                    <a:pt x="223" y="975"/>
                    <a:pt x="456" y="924"/>
                  </a:cubicBezTo>
                  <a:cubicBezTo>
                    <a:pt x="689" y="873"/>
                    <a:pt x="1163" y="724"/>
                    <a:pt x="1400" y="620"/>
                  </a:cubicBezTo>
                  <a:cubicBezTo>
                    <a:pt x="1637" y="516"/>
                    <a:pt x="1693" y="396"/>
                    <a:pt x="1880" y="300"/>
                  </a:cubicBezTo>
                  <a:cubicBezTo>
                    <a:pt x="2067" y="204"/>
                    <a:pt x="2316" y="88"/>
                    <a:pt x="2520" y="44"/>
                  </a:cubicBezTo>
                  <a:cubicBezTo>
                    <a:pt x="2724" y="0"/>
                    <a:pt x="2968" y="35"/>
                    <a:pt x="3104" y="36"/>
                  </a:cubicBezTo>
                  <a:cubicBezTo>
                    <a:pt x="3240" y="37"/>
                    <a:pt x="3288" y="44"/>
                    <a:pt x="3336" y="52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7" name="Line 19"/>
            <p:cNvSpPr>
              <a:spLocks noChangeShapeType="1"/>
            </p:cNvSpPr>
            <p:nvPr/>
          </p:nvSpPr>
          <p:spPr bwMode="auto">
            <a:xfrm flipV="1">
              <a:off x="1905000" y="5461000"/>
              <a:ext cx="482600" cy="1651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8" name="Text Box 20"/>
            <p:cNvSpPr txBox="1">
              <a:spLocks noChangeArrowheads="1"/>
            </p:cNvSpPr>
            <p:nvPr/>
          </p:nvSpPr>
          <p:spPr bwMode="auto">
            <a:xfrm>
              <a:off x="1889125" y="5715000"/>
              <a:ext cx="3365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 i="1">
                  <a:solidFill>
                    <a:schemeClr val="bg2"/>
                  </a:solidFill>
                  <a:latin typeface="Times New Roman" pitchFamily="18" charset="0"/>
                </a:rPr>
                <a:t>C</a:t>
              </a:r>
            </a:p>
          </p:txBody>
        </p:sp>
      </p:grpSp>
      <p:sp>
        <p:nvSpPr>
          <p:cNvPr id="2059" name="Text Box 21"/>
          <p:cNvSpPr txBox="1">
            <a:spLocks noChangeArrowheads="1"/>
          </p:cNvSpPr>
          <p:nvPr/>
        </p:nvSpPr>
        <p:spPr bwMode="auto">
          <a:xfrm>
            <a:off x="3514725" y="5243513"/>
            <a:ext cx="53022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0">
                <a:solidFill>
                  <a:schemeClr val="bg2"/>
                </a:solidFill>
              </a:rPr>
              <a:t>The current </a:t>
            </a:r>
            <a:r>
              <a:rPr lang="en-US" sz="2200" b="0" i="1">
                <a:solidFill>
                  <a:schemeClr val="bg2"/>
                </a:solidFill>
                <a:latin typeface="Times New Roman" pitchFamily="18" charset="0"/>
              </a:rPr>
              <a:t>i</a:t>
            </a:r>
            <a:r>
              <a:rPr lang="en-US" sz="2000" b="0" i="1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b="0">
                <a:solidFill>
                  <a:schemeClr val="bg2"/>
                </a:solidFill>
              </a:rPr>
              <a:t>is the current flowing on the wire in the direction of the contour </a:t>
            </a:r>
            <a:r>
              <a:rPr lang="en-US" b="0" i="1">
                <a:solidFill>
                  <a:schemeClr val="bg2"/>
                </a:solidFill>
                <a:latin typeface="Times New Roman" pitchFamily="18" charset="0"/>
              </a:rPr>
              <a:t>C</a:t>
            </a:r>
            <a:r>
              <a:rPr lang="en-US" b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77D7D8-A975-4A83-9364-A84F0BFB113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43"/>
          <p:cNvSpPr>
            <a:spLocks noChangeArrowheads="1"/>
          </p:cNvSpPr>
          <p:nvPr/>
        </p:nvSpPr>
        <p:spPr bwMode="auto">
          <a:xfrm>
            <a:off x="3097213" y="5405438"/>
            <a:ext cx="3316287" cy="9763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4787" name="Text Box 3"/>
          <p:cNvSpPr txBox="1">
            <a:spLocks noChangeArrowheads="1"/>
          </p:cNvSpPr>
          <p:nvPr/>
        </p:nvSpPr>
        <p:spPr bwMode="auto">
          <a:xfrm>
            <a:off x="1235075" y="0"/>
            <a:ext cx="702151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Constitutive Relations (cont.) </a:t>
            </a:r>
          </a:p>
        </p:txBody>
      </p:sp>
      <p:sp>
        <p:nvSpPr>
          <p:cNvPr id="3079" name="Line 14"/>
          <p:cNvSpPr>
            <a:spLocks noChangeShapeType="1"/>
          </p:cNvSpPr>
          <p:nvPr/>
        </p:nvSpPr>
        <p:spPr bwMode="auto">
          <a:xfrm flipH="1">
            <a:off x="5534025" y="2147888"/>
            <a:ext cx="1588" cy="4540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0" name="Line 18"/>
          <p:cNvSpPr>
            <a:spLocks noChangeShapeType="1"/>
          </p:cNvSpPr>
          <p:nvPr/>
        </p:nvSpPr>
        <p:spPr bwMode="auto">
          <a:xfrm>
            <a:off x="2366963" y="1117600"/>
            <a:ext cx="4332287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1" name="Line 19"/>
          <p:cNvSpPr>
            <a:spLocks noChangeShapeType="1"/>
          </p:cNvSpPr>
          <p:nvPr/>
        </p:nvSpPr>
        <p:spPr bwMode="auto">
          <a:xfrm>
            <a:off x="3922713" y="1117600"/>
            <a:ext cx="152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2" name="Text Box 20"/>
          <p:cNvSpPr txBox="1">
            <a:spLocks noChangeArrowheads="1"/>
          </p:cNvSpPr>
          <p:nvPr/>
        </p:nvSpPr>
        <p:spPr bwMode="auto">
          <a:xfrm>
            <a:off x="3952875" y="1220788"/>
            <a:ext cx="509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 i="1">
                <a:solidFill>
                  <a:schemeClr val="bg2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3083" name="Line 21"/>
          <p:cNvSpPr>
            <a:spLocks noChangeShapeType="1"/>
          </p:cNvSpPr>
          <p:nvPr/>
        </p:nvSpPr>
        <p:spPr bwMode="auto">
          <a:xfrm>
            <a:off x="2366963" y="2097088"/>
            <a:ext cx="4332287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4" name="Line 22"/>
          <p:cNvSpPr>
            <a:spLocks noChangeShapeType="1"/>
          </p:cNvSpPr>
          <p:nvPr/>
        </p:nvSpPr>
        <p:spPr bwMode="auto">
          <a:xfrm flipH="1" flipV="1">
            <a:off x="3841750" y="2095500"/>
            <a:ext cx="163513" cy="1588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5" name="Text Box 23"/>
          <p:cNvSpPr txBox="1">
            <a:spLocks noChangeArrowheads="1"/>
          </p:cNvSpPr>
          <p:nvPr/>
        </p:nvSpPr>
        <p:spPr bwMode="auto">
          <a:xfrm>
            <a:off x="3811588" y="2222500"/>
            <a:ext cx="509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 i="1">
                <a:solidFill>
                  <a:schemeClr val="bg2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3086" name="Line 30"/>
          <p:cNvSpPr>
            <a:spLocks noChangeShapeType="1"/>
          </p:cNvSpPr>
          <p:nvPr/>
        </p:nvSpPr>
        <p:spPr bwMode="auto">
          <a:xfrm>
            <a:off x="2713038" y="1125538"/>
            <a:ext cx="0" cy="9525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7" name="Text Box 31"/>
          <p:cNvSpPr txBox="1">
            <a:spLocks noChangeArrowheads="1"/>
          </p:cNvSpPr>
          <p:nvPr/>
        </p:nvSpPr>
        <p:spPr bwMode="auto">
          <a:xfrm>
            <a:off x="2690813" y="1395413"/>
            <a:ext cx="509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 i="1">
                <a:solidFill>
                  <a:schemeClr val="bg2"/>
                </a:solidFill>
                <a:latin typeface="Times New Roman" pitchFamily="18" charset="0"/>
              </a:rPr>
              <a:t> d</a:t>
            </a:r>
          </a:p>
        </p:txBody>
      </p:sp>
      <p:sp>
        <p:nvSpPr>
          <p:cNvPr id="3088" name="Text Box 38"/>
          <p:cNvSpPr txBox="1">
            <a:spLocks noChangeArrowheads="1"/>
          </p:cNvSpPr>
          <p:nvPr/>
        </p:nvSpPr>
        <p:spPr bwMode="auto">
          <a:xfrm>
            <a:off x="5770563" y="2136775"/>
            <a:ext cx="509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 i="1">
                <a:solidFill>
                  <a:schemeClr val="bg2"/>
                </a:solidFill>
                <a:latin typeface="Times New Roman" pitchFamily="18" charset="0"/>
              </a:rPr>
              <a:t>F</a:t>
            </a:r>
            <a:r>
              <a:rPr lang="en-US" sz="2000" b="0" i="1" baseline="-25000">
                <a:solidFill>
                  <a:schemeClr val="bg2"/>
                </a:solidFill>
                <a:latin typeface="Times New Roman" pitchFamily="18" charset="0"/>
              </a:rPr>
              <a:t>x</a:t>
            </a:r>
            <a:endParaRPr lang="en-US" sz="2000" b="0" i="1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3074" name="Object 1024"/>
          <p:cNvGraphicFramePr>
            <a:graphicFrameLocks noChangeAspect="1"/>
          </p:cNvGraphicFramePr>
          <p:nvPr/>
        </p:nvGraphicFramePr>
        <p:xfrm>
          <a:off x="1616075" y="3041650"/>
          <a:ext cx="6038850" cy="1055688"/>
        </p:xfrm>
        <a:graphic>
          <a:graphicData uri="http://schemas.openxmlformats.org/presentationml/2006/ole">
            <p:oleObj spid="_x0000_s3074" name="Equation" r:id="rId4" imgW="2616120" imgH="457200" progId="Equation.DSMT4">
              <p:embed/>
            </p:oleObj>
          </a:graphicData>
        </a:graphic>
      </p:graphicFrame>
      <p:graphicFrame>
        <p:nvGraphicFramePr>
          <p:cNvPr id="3075" name="Object 1025"/>
          <p:cNvGraphicFramePr>
            <a:graphicFrameLocks noChangeAspect="1"/>
          </p:cNvGraphicFramePr>
          <p:nvPr/>
        </p:nvGraphicFramePr>
        <p:xfrm>
          <a:off x="3416300" y="4422775"/>
          <a:ext cx="5256213" cy="520700"/>
        </p:xfrm>
        <a:graphic>
          <a:graphicData uri="http://schemas.openxmlformats.org/presentationml/2006/ole">
            <p:oleObj spid="_x0000_s3075" name="Equation" r:id="rId5" imgW="2438280" imgH="241200" progId="Equation.DSMT4">
              <p:embed/>
            </p:oleObj>
          </a:graphicData>
        </a:graphic>
      </p:graphicFrame>
      <p:sp>
        <p:nvSpPr>
          <p:cNvPr id="3089" name="Text Box 41"/>
          <p:cNvSpPr txBox="1">
            <a:spLocks noChangeArrowheads="1"/>
          </p:cNvSpPr>
          <p:nvPr/>
        </p:nvSpPr>
        <p:spPr bwMode="auto">
          <a:xfrm>
            <a:off x="414338" y="4422775"/>
            <a:ext cx="27289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Definition</a:t>
            </a:r>
            <a:r>
              <a:rPr lang="en-US" sz="2000" b="0" dirty="0">
                <a:solidFill>
                  <a:schemeClr val="bg1"/>
                </a:solidFill>
              </a:rPr>
              <a:t> of </a:t>
            </a:r>
            <a:r>
              <a:rPr lang="en-US" sz="2400" b="0" i="1" dirty="0">
                <a:solidFill>
                  <a:schemeClr val="bg1"/>
                </a:solidFill>
                <a:latin typeface="Times New Roman" pitchFamily="18" charset="0"/>
              </a:rPr>
              <a:t>I</a:t>
            </a:r>
            <a:r>
              <a:rPr lang="en-US" sz="2000" b="0" dirty="0">
                <a:solidFill>
                  <a:schemeClr val="bg1"/>
                </a:solidFill>
              </a:rPr>
              <a:t> =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  <a:r>
              <a:rPr lang="en-US" sz="2000" b="0" dirty="0">
                <a:solidFill>
                  <a:schemeClr val="bg1"/>
                </a:solidFill>
              </a:rPr>
              <a:t> Amp:</a:t>
            </a:r>
          </a:p>
        </p:txBody>
      </p:sp>
      <p:sp>
        <p:nvSpPr>
          <p:cNvPr id="3090" name="Text Box 42"/>
          <p:cNvSpPr txBox="1">
            <a:spLocks noChangeArrowheads="1"/>
          </p:cNvSpPr>
          <p:nvPr/>
        </p:nvSpPr>
        <p:spPr bwMode="auto">
          <a:xfrm>
            <a:off x="1971675" y="5705475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3091" name="Line 44"/>
          <p:cNvSpPr>
            <a:spLocks noChangeShapeType="1"/>
          </p:cNvSpPr>
          <p:nvPr/>
        </p:nvSpPr>
        <p:spPr bwMode="auto">
          <a:xfrm>
            <a:off x="7189788" y="2092325"/>
            <a:ext cx="0" cy="5810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92" name="Text Box 45"/>
          <p:cNvSpPr txBox="1">
            <a:spLocks noChangeArrowheads="1"/>
          </p:cNvSpPr>
          <p:nvPr/>
        </p:nvSpPr>
        <p:spPr bwMode="auto">
          <a:xfrm>
            <a:off x="7318375" y="2392363"/>
            <a:ext cx="509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 i="1">
                <a:solidFill>
                  <a:schemeClr val="bg2"/>
                </a:solidFill>
                <a:latin typeface="Times New Roman" pitchFamily="18" charset="0"/>
              </a:rPr>
              <a:t> x</a:t>
            </a:r>
          </a:p>
        </p:txBody>
      </p:sp>
      <p:sp>
        <p:nvSpPr>
          <p:cNvPr id="3093" name="Line 46"/>
          <p:cNvSpPr>
            <a:spLocks noChangeShapeType="1"/>
          </p:cNvSpPr>
          <p:nvPr/>
        </p:nvSpPr>
        <p:spPr bwMode="auto">
          <a:xfrm>
            <a:off x="6884988" y="2090738"/>
            <a:ext cx="52705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94" name="Text Box 47"/>
          <p:cNvSpPr txBox="1">
            <a:spLocks noChangeArrowheads="1"/>
          </p:cNvSpPr>
          <p:nvPr/>
        </p:nvSpPr>
        <p:spPr bwMode="auto">
          <a:xfrm>
            <a:off x="1628775" y="947738"/>
            <a:ext cx="5016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# 1</a:t>
            </a:r>
          </a:p>
        </p:txBody>
      </p:sp>
      <p:sp>
        <p:nvSpPr>
          <p:cNvPr id="3095" name="Text Box 48"/>
          <p:cNvSpPr txBox="1">
            <a:spLocks noChangeArrowheads="1"/>
          </p:cNvSpPr>
          <p:nvPr/>
        </p:nvSpPr>
        <p:spPr bwMode="auto">
          <a:xfrm>
            <a:off x="1639888" y="1879600"/>
            <a:ext cx="5016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# 2</a:t>
            </a:r>
          </a:p>
        </p:txBody>
      </p:sp>
      <p:graphicFrame>
        <p:nvGraphicFramePr>
          <p:cNvPr id="3076" name="Object 1026"/>
          <p:cNvGraphicFramePr>
            <a:graphicFrameLocks noChangeAspect="1"/>
          </p:cNvGraphicFramePr>
          <p:nvPr/>
        </p:nvGraphicFramePr>
        <p:xfrm>
          <a:off x="3222625" y="5621338"/>
          <a:ext cx="3094038" cy="520700"/>
        </p:xfrm>
        <a:graphic>
          <a:graphicData uri="http://schemas.openxmlformats.org/presentationml/2006/ole">
            <p:oleObj spid="_x0000_s3076" name="Equation" r:id="rId6" imgW="1434960" imgH="241200" progId="Equation.DSMT4">
              <p:embed/>
            </p:oleObj>
          </a:graphicData>
        </a:graphic>
      </p:graphicFrame>
      <p:sp>
        <p:nvSpPr>
          <p:cNvPr id="3096" name="Text Box 50"/>
          <p:cNvSpPr txBox="1">
            <a:spLocks noChangeArrowheads="1"/>
          </p:cNvSpPr>
          <p:nvPr/>
        </p:nvSpPr>
        <p:spPr bwMode="auto">
          <a:xfrm>
            <a:off x="4518025" y="1433513"/>
            <a:ext cx="41217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T</a:t>
            </a:r>
            <a:r>
              <a:rPr lang="en-US" b="0" dirty="0" smtClean="0">
                <a:solidFill>
                  <a:schemeClr val="bg2"/>
                </a:solidFill>
              </a:rPr>
              <a:t>wo </a:t>
            </a:r>
            <a:r>
              <a:rPr lang="en-US" b="0" dirty="0">
                <a:solidFill>
                  <a:schemeClr val="bg2"/>
                </a:solidFill>
              </a:rPr>
              <a:t>infinite wires carrying DC currents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77D7D8-A975-4A83-9364-A84F0BFB113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2"/>
          <p:cNvSpPr>
            <a:spLocks noChangeArrowheads="1"/>
          </p:cNvSpPr>
          <p:nvPr/>
        </p:nvSpPr>
        <p:spPr bwMode="auto">
          <a:xfrm>
            <a:off x="3498850" y="1184275"/>
            <a:ext cx="1978025" cy="1117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20"/>
          <p:cNvSpPr>
            <a:spLocks noChangeArrowheads="1"/>
          </p:cNvSpPr>
          <p:nvPr/>
        </p:nvSpPr>
        <p:spPr bwMode="auto">
          <a:xfrm>
            <a:off x="3427413" y="4929188"/>
            <a:ext cx="2238375" cy="15001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2"/>
          <p:cNvSpPr>
            <a:spLocks noChangeArrowheads="1"/>
          </p:cNvSpPr>
          <p:nvPr/>
        </p:nvSpPr>
        <p:spPr bwMode="auto">
          <a:xfrm>
            <a:off x="1169988" y="3138488"/>
            <a:ext cx="6769100" cy="11652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6291" name="Text Box 3"/>
          <p:cNvSpPr txBox="1">
            <a:spLocks noChangeArrowheads="1"/>
          </p:cNvSpPr>
          <p:nvPr/>
        </p:nvSpPr>
        <p:spPr bwMode="auto">
          <a:xfrm>
            <a:off x="2127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Constitutive Relations (cont.)</a:t>
            </a:r>
          </a:p>
        </p:txBody>
      </p:sp>
      <p:sp>
        <p:nvSpPr>
          <p:cNvPr id="4105" name="Text Box 17"/>
          <p:cNvSpPr txBox="1">
            <a:spLocks noChangeArrowheads="1"/>
          </p:cNvSpPr>
          <p:nvPr/>
        </p:nvSpPr>
        <p:spPr bwMode="auto">
          <a:xfrm>
            <a:off x="928688" y="4733925"/>
            <a:ext cx="2005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Phasor Domain:</a:t>
            </a:r>
          </a:p>
        </p:txBody>
      </p:sp>
      <p:graphicFrame>
        <p:nvGraphicFramePr>
          <p:cNvPr id="4098" name="Object 0"/>
          <p:cNvGraphicFramePr>
            <a:graphicFrameLocks noChangeAspect="1"/>
          </p:cNvGraphicFramePr>
          <p:nvPr/>
        </p:nvGraphicFramePr>
        <p:xfrm>
          <a:off x="1555750" y="3446463"/>
          <a:ext cx="6005513" cy="633412"/>
        </p:xfrm>
        <a:graphic>
          <a:graphicData uri="http://schemas.openxmlformats.org/presentationml/2006/ole">
            <p:oleObj spid="_x0000_s4098" name="Equation" r:id="rId4" imgW="2412720" imgH="253800" progId="Equation.DSMT4">
              <p:embed/>
            </p:oleObj>
          </a:graphicData>
        </a:graphic>
      </p:graphicFrame>
      <p:graphicFrame>
        <p:nvGraphicFramePr>
          <p:cNvPr id="4099" name="Object 1"/>
          <p:cNvGraphicFramePr>
            <a:graphicFrameLocks noChangeAspect="1"/>
          </p:cNvGraphicFramePr>
          <p:nvPr/>
        </p:nvGraphicFramePr>
        <p:xfrm>
          <a:off x="3657600" y="4995863"/>
          <a:ext cx="1762125" cy="1293812"/>
        </p:xfrm>
        <a:graphic>
          <a:graphicData uri="http://schemas.openxmlformats.org/presentationml/2006/ole">
            <p:oleObj spid="_x0000_s4099" name="Equation" r:id="rId5" imgW="622080" imgH="457200" progId="Equation.DSMT4">
              <p:embed/>
            </p:oleObj>
          </a:graphicData>
        </a:graphic>
      </p:graphicFrame>
      <p:graphicFrame>
        <p:nvGraphicFramePr>
          <p:cNvPr id="4100" name="Object 2"/>
          <p:cNvGraphicFramePr>
            <a:graphicFrameLocks noChangeAspect="1"/>
          </p:cNvGraphicFramePr>
          <p:nvPr/>
        </p:nvGraphicFramePr>
        <p:xfrm>
          <a:off x="3705225" y="1227138"/>
          <a:ext cx="1574800" cy="1030287"/>
        </p:xfrm>
        <a:graphic>
          <a:graphicData uri="http://schemas.openxmlformats.org/presentationml/2006/ole">
            <p:oleObj spid="_x0000_s4100" name="Equation" r:id="rId6" imgW="660240" imgH="43164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77D7D8-A975-4A83-9364-A84F0BFB113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5"/>
          <p:cNvSpPr>
            <a:spLocks noChangeArrowheads="1"/>
          </p:cNvSpPr>
          <p:nvPr/>
        </p:nvSpPr>
        <p:spPr bwMode="auto">
          <a:xfrm>
            <a:off x="5108575" y="5502275"/>
            <a:ext cx="2401888" cy="941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7317" name="Text Box 5"/>
          <p:cNvSpPr txBox="1">
            <a:spLocks noChangeArrowheads="1"/>
          </p:cNvSpPr>
          <p:nvPr/>
        </p:nvSpPr>
        <p:spPr bwMode="auto">
          <a:xfrm>
            <a:off x="2381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Simple Linear </a:t>
            </a:r>
            <a:r>
              <a:rPr lang="en-US" sz="36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Media</a:t>
            </a:r>
            <a:endParaRPr lang="en-US" sz="36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681990" y="3631565"/>
            <a:ext cx="354295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Atomic </a:t>
            </a:r>
            <a:r>
              <a:rPr lang="en-US" sz="2000" b="0" dirty="0" smtClean="0">
                <a:solidFill>
                  <a:schemeClr val="bg1"/>
                </a:solidFill>
              </a:rPr>
              <a:t>picture for permittivity:</a:t>
            </a:r>
            <a:endParaRPr lang="en-US" sz="2000" b="0" dirty="0">
              <a:solidFill>
                <a:schemeClr val="bg1"/>
              </a:solidFill>
            </a:endParaRPr>
          </a:p>
        </p:txBody>
      </p:sp>
      <p:graphicFrame>
        <p:nvGraphicFramePr>
          <p:cNvPr id="5122" name="Object 10"/>
          <p:cNvGraphicFramePr>
            <a:graphicFrameLocks noChangeAspect="1"/>
          </p:cNvGraphicFramePr>
          <p:nvPr/>
        </p:nvGraphicFramePr>
        <p:xfrm>
          <a:off x="2654300" y="1751330"/>
          <a:ext cx="3557588" cy="1268413"/>
        </p:xfrm>
        <a:graphic>
          <a:graphicData uri="http://schemas.openxmlformats.org/presentationml/2006/ole">
            <p:oleObj spid="_x0000_s5122" name="Equation" r:id="rId4" imgW="1282680" imgH="457200" progId="Equation.DSMT4">
              <p:embed/>
            </p:oleObj>
          </a:graphicData>
        </a:graphic>
      </p:graphicFrame>
      <p:grpSp>
        <p:nvGrpSpPr>
          <p:cNvPr id="5129" name="Group 58"/>
          <p:cNvGrpSpPr>
            <a:grpSpLocks/>
          </p:cNvGrpSpPr>
          <p:nvPr/>
        </p:nvGrpSpPr>
        <p:grpSpPr bwMode="auto">
          <a:xfrm>
            <a:off x="4284345" y="3502343"/>
            <a:ext cx="4146550" cy="1609725"/>
            <a:chOff x="1790" y="1979"/>
            <a:chExt cx="2612" cy="1014"/>
          </a:xfrm>
        </p:grpSpPr>
        <p:sp>
          <p:nvSpPr>
            <p:cNvPr id="5140" name="Freeform 12"/>
            <p:cNvSpPr>
              <a:spLocks/>
            </p:cNvSpPr>
            <p:nvPr/>
          </p:nvSpPr>
          <p:spPr bwMode="auto">
            <a:xfrm>
              <a:off x="2111" y="1979"/>
              <a:ext cx="1623" cy="1014"/>
            </a:xfrm>
            <a:custGeom>
              <a:avLst/>
              <a:gdLst>
                <a:gd name="T0" fmla="*/ 156 w 1070"/>
                <a:gd name="T1" fmla="*/ 221 h 666"/>
                <a:gd name="T2" fmla="*/ 53 w 1070"/>
                <a:gd name="T3" fmla="*/ 438 h 666"/>
                <a:gd name="T4" fmla="*/ 8 w 1070"/>
                <a:gd name="T5" fmla="*/ 691 h 666"/>
                <a:gd name="T6" fmla="*/ 55 w 1070"/>
                <a:gd name="T7" fmla="*/ 1020 h 666"/>
                <a:gd name="T8" fmla="*/ 331 w 1070"/>
                <a:gd name="T9" fmla="*/ 1238 h 666"/>
                <a:gd name="T10" fmla="*/ 708 w 1070"/>
                <a:gd name="T11" fmla="*/ 1381 h 666"/>
                <a:gd name="T12" fmla="*/ 1118 w 1070"/>
                <a:gd name="T13" fmla="*/ 1526 h 666"/>
                <a:gd name="T14" fmla="*/ 1435 w 1070"/>
                <a:gd name="T15" fmla="*/ 1494 h 666"/>
                <a:gd name="T16" fmla="*/ 1750 w 1070"/>
                <a:gd name="T17" fmla="*/ 1477 h 666"/>
                <a:gd name="T18" fmla="*/ 2080 w 1070"/>
                <a:gd name="T19" fmla="*/ 1331 h 666"/>
                <a:gd name="T20" fmla="*/ 2319 w 1070"/>
                <a:gd name="T21" fmla="*/ 1087 h 666"/>
                <a:gd name="T22" fmla="*/ 2395 w 1070"/>
                <a:gd name="T23" fmla="*/ 813 h 666"/>
                <a:gd name="T24" fmla="*/ 2459 w 1070"/>
                <a:gd name="T25" fmla="*/ 620 h 666"/>
                <a:gd name="T26" fmla="*/ 2413 w 1070"/>
                <a:gd name="T27" fmla="*/ 347 h 666"/>
                <a:gd name="T28" fmla="*/ 2239 w 1070"/>
                <a:gd name="T29" fmla="*/ 253 h 666"/>
                <a:gd name="T30" fmla="*/ 2098 w 1070"/>
                <a:gd name="T31" fmla="*/ 190 h 666"/>
                <a:gd name="T32" fmla="*/ 1781 w 1070"/>
                <a:gd name="T33" fmla="*/ 14 h 666"/>
                <a:gd name="T34" fmla="*/ 1450 w 1070"/>
                <a:gd name="T35" fmla="*/ 111 h 666"/>
                <a:gd name="T36" fmla="*/ 1072 w 1070"/>
                <a:gd name="T37" fmla="*/ 125 h 666"/>
                <a:gd name="T38" fmla="*/ 655 w 1070"/>
                <a:gd name="T39" fmla="*/ 58 h 666"/>
                <a:gd name="T40" fmla="*/ 387 w 1070"/>
                <a:gd name="T41" fmla="*/ 79 h 666"/>
                <a:gd name="T42" fmla="*/ 156 w 1070"/>
                <a:gd name="T43" fmla="*/ 221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CCFFFF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1" name="Text Box 23"/>
            <p:cNvSpPr txBox="1">
              <a:spLocks noChangeArrowheads="1"/>
            </p:cNvSpPr>
            <p:nvPr/>
          </p:nvSpPr>
          <p:spPr bwMode="auto">
            <a:xfrm>
              <a:off x="1790" y="2303"/>
              <a:ext cx="25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0" i="1">
                  <a:solidFill>
                    <a:schemeClr val="bg2"/>
                  </a:solidFill>
                  <a:latin typeface="Symbol" pitchFamily="18" charset="2"/>
                </a:rPr>
                <a:t>e</a:t>
              </a:r>
              <a:r>
                <a:rPr lang="en-US" sz="2400" b="0" i="1" baseline="-25000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  <a:endParaRPr lang="en-US" sz="2400" b="0" i="1">
                <a:solidFill>
                  <a:schemeClr val="bg2"/>
                </a:solidFill>
                <a:latin typeface="Symbol" pitchFamily="18" charset="2"/>
              </a:endParaRPr>
            </a:p>
          </p:txBody>
        </p:sp>
        <p:sp>
          <p:nvSpPr>
            <p:cNvPr id="5142" name="Oval 24"/>
            <p:cNvSpPr>
              <a:spLocks noChangeArrowheads="1"/>
            </p:cNvSpPr>
            <p:nvPr/>
          </p:nvSpPr>
          <p:spPr bwMode="auto">
            <a:xfrm>
              <a:off x="2376" y="2338"/>
              <a:ext cx="112" cy="120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09090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Oval 25"/>
            <p:cNvSpPr>
              <a:spLocks noChangeArrowheads="1"/>
            </p:cNvSpPr>
            <p:nvPr/>
          </p:nvSpPr>
          <p:spPr bwMode="auto">
            <a:xfrm>
              <a:off x="2533" y="2546"/>
              <a:ext cx="112" cy="120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Line 26"/>
            <p:cNvSpPr>
              <a:spLocks noChangeShapeType="1"/>
            </p:cNvSpPr>
            <p:nvPr/>
          </p:nvSpPr>
          <p:spPr bwMode="auto">
            <a:xfrm>
              <a:off x="2463" y="2447"/>
              <a:ext cx="87" cy="11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5" name="Oval 27"/>
            <p:cNvSpPr>
              <a:spLocks noChangeArrowheads="1"/>
            </p:cNvSpPr>
            <p:nvPr/>
          </p:nvSpPr>
          <p:spPr bwMode="auto">
            <a:xfrm rot="3855236">
              <a:off x="2998" y="2206"/>
              <a:ext cx="112" cy="120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09090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Oval 28"/>
            <p:cNvSpPr>
              <a:spLocks noChangeArrowheads="1"/>
            </p:cNvSpPr>
            <p:nvPr/>
          </p:nvSpPr>
          <p:spPr bwMode="auto">
            <a:xfrm rot="3855236">
              <a:off x="2879" y="2438"/>
              <a:ext cx="112" cy="120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Line 29"/>
            <p:cNvSpPr>
              <a:spLocks noChangeShapeType="1"/>
            </p:cNvSpPr>
            <p:nvPr/>
          </p:nvSpPr>
          <p:spPr bwMode="auto">
            <a:xfrm rot="3855236">
              <a:off x="2947" y="2323"/>
              <a:ext cx="87" cy="11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48" name="Oval 30"/>
            <p:cNvSpPr>
              <a:spLocks noChangeArrowheads="1"/>
            </p:cNvSpPr>
            <p:nvPr/>
          </p:nvSpPr>
          <p:spPr bwMode="auto">
            <a:xfrm rot="7459936">
              <a:off x="3359" y="2703"/>
              <a:ext cx="112" cy="120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09090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Oval 31"/>
            <p:cNvSpPr>
              <a:spLocks noChangeArrowheads="1"/>
            </p:cNvSpPr>
            <p:nvPr/>
          </p:nvSpPr>
          <p:spPr bwMode="auto">
            <a:xfrm rot="7459936">
              <a:off x="3099" y="2715"/>
              <a:ext cx="112" cy="120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Line 32"/>
            <p:cNvSpPr>
              <a:spLocks noChangeShapeType="1"/>
            </p:cNvSpPr>
            <p:nvPr/>
          </p:nvSpPr>
          <p:spPr bwMode="auto">
            <a:xfrm rot="7459936">
              <a:off x="3241" y="2708"/>
              <a:ext cx="87" cy="11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1" name="Text Box 40"/>
            <p:cNvSpPr txBox="1">
              <a:spLocks noChangeArrowheads="1"/>
            </p:cNvSpPr>
            <p:nvPr/>
          </p:nvSpPr>
          <p:spPr bwMode="auto">
            <a:xfrm>
              <a:off x="3751" y="2209"/>
              <a:ext cx="65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chemeClr val="bg2"/>
                  </a:solidFill>
                </a:rPr>
                <a:t>Dipoles</a:t>
              </a:r>
            </a:p>
          </p:txBody>
        </p:sp>
      </p:grpSp>
      <p:grpSp>
        <p:nvGrpSpPr>
          <p:cNvPr id="5130" name="Group 59"/>
          <p:cNvGrpSpPr>
            <a:grpSpLocks/>
          </p:cNvGrpSpPr>
          <p:nvPr/>
        </p:nvGrpSpPr>
        <p:grpSpPr bwMode="auto">
          <a:xfrm flipH="1" flipV="1">
            <a:off x="3398838" y="5872163"/>
            <a:ext cx="585787" cy="196850"/>
            <a:chOff x="1949" y="3491"/>
            <a:chExt cx="369" cy="124"/>
          </a:xfrm>
        </p:grpSpPr>
        <p:sp>
          <p:nvSpPr>
            <p:cNvPr id="5137" name="Oval 45"/>
            <p:cNvSpPr>
              <a:spLocks noChangeArrowheads="1"/>
            </p:cNvSpPr>
            <p:nvPr/>
          </p:nvSpPr>
          <p:spPr bwMode="auto">
            <a:xfrm>
              <a:off x="1949" y="3491"/>
              <a:ext cx="112" cy="120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09090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Oval 46"/>
            <p:cNvSpPr>
              <a:spLocks noChangeArrowheads="1"/>
            </p:cNvSpPr>
            <p:nvPr/>
          </p:nvSpPr>
          <p:spPr bwMode="auto">
            <a:xfrm>
              <a:off x="2206" y="3495"/>
              <a:ext cx="112" cy="120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Line 47"/>
            <p:cNvSpPr>
              <a:spLocks noChangeShapeType="1"/>
            </p:cNvSpPr>
            <p:nvPr/>
          </p:nvSpPr>
          <p:spPr bwMode="auto">
            <a:xfrm>
              <a:off x="2066" y="3554"/>
              <a:ext cx="135" cy="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131" name="Text Box 48"/>
          <p:cNvSpPr txBox="1">
            <a:spLocks noChangeArrowheads="1"/>
          </p:cNvSpPr>
          <p:nvPr/>
        </p:nvSpPr>
        <p:spPr bwMode="auto">
          <a:xfrm>
            <a:off x="3222625" y="6111875"/>
            <a:ext cx="3746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i="1">
                <a:solidFill>
                  <a:schemeClr val="bg2"/>
                </a:solidFill>
                <a:latin typeface="Times New Roman" pitchFamily="18" charset="0"/>
              </a:rPr>
              <a:t>-q</a:t>
            </a:r>
          </a:p>
        </p:txBody>
      </p:sp>
      <p:sp>
        <p:nvSpPr>
          <p:cNvPr id="5132" name="Text Box 49"/>
          <p:cNvSpPr txBox="1">
            <a:spLocks noChangeArrowheads="1"/>
          </p:cNvSpPr>
          <p:nvPr/>
        </p:nvSpPr>
        <p:spPr bwMode="auto">
          <a:xfrm>
            <a:off x="3762375" y="6118225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i="1">
                <a:solidFill>
                  <a:schemeClr val="bg2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5133" name="Text Box 50"/>
          <p:cNvSpPr txBox="1">
            <a:spLocks noChangeArrowheads="1"/>
          </p:cNvSpPr>
          <p:nvPr/>
        </p:nvSpPr>
        <p:spPr bwMode="auto">
          <a:xfrm>
            <a:off x="3540125" y="5572125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i="1">
                <a:solidFill>
                  <a:schemeClr val="bg2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5134" name="Line 51"/>
          <p:cNvSpPr>
            <a:spLocks noChangeShapeType="1"/>
          </p:cNvSpPr>
          <p:nvPr/>
        </p:nvSpPr>
        <p:spPr bwMode="auto">
          <a:xfrm>
            <a:off x="4054475" y="5975350"/>
            <a:ext cx="38735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5124" name="Object 54"/>
          <p:cNvGraphicFramePr>
            <a:graphicFrameLocks noChangeAspect="1"/>
          </p:cNvGraphicFramePr>
          <p:nvPr/>
        </p:nvGraphicFramePr>
        <p:xfrm>
          <a:off x="5367338" y="5589588"/>
          <a:ext cx="1854200" cy="669925"/>
        </p:xfrm>
        <a:graphic>
          <a:graphicData uri="http://schemas.openxmlformats.org/presentationml/2006/ole">
            <p:oleObj spid="_x0000_s5124" name="Equation" r:id="rId5" imgW="736560" imgH="266400" progId="Equation.DSMT4">
              <p:embed/>
            </p:oleObj>
          </a:graphicData>
        </a:graphic>
      </p:graphicFrame>
      <p:sp>
        <p:nvSpPr>
          <p:cNvPr id="5135" name="Text Box 57"/>
          <p:cNvSpPr txBox="1">
            <a:spLocks noChangeArrowheads="1"/>
          </p:cNvSpPr>
          <p:nvPr/>
        </p:nvSpPr>
        <p:spPr bwMode="auto">
          <a:xfrm>
            <a:off x="863600" y="5451475"/>
            <a:ext cx="1912938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0">
                <a:solidFill>
                  <a:schemeClr val="bg1"/>
                </a:solidFill>
              </a:rPr>
              <a:t>Dipole moment of single molecule:</a:t>
            </a:r>
          </a:p>
        </p:txBody>
      </p:sp>
      <p:graphicFrame>
        <p:nvGraphicFramePr>
          <p:cNvPr id="5152" name="Object 32"/>
          <p:cNvGraphicFramePr>
            <a:graphicFrameLocks noChangeAspect="1"/>
          </p:cNvGraphicFramePr>
          <p:nvPr/>
        </p:nvGraphicFramePr>
        <p:xfrm>
          <a:off x="4508500" y="5746750"/>
          <a:ext cx="330200" cy="495300"/>
        </p:xfrm>
        <a:graphic>
          <a:graphicData uri="http://schemas.openxmlformats.org/presentationml/2006/ole">
            <p:oleObj spid="_x0000_s5152" name="Equation" r:id="rId6" imgW="152280" imgH="228600" progId="Equation.DSMT4">
              <p:embed/>
            </p:oleObj>
          </a:graphicData>
        </a:graphic>
      </p:graphicFrame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77D7D8-A975-4A83-9364-A84F0BFB113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127760" y="838200"/>
            <a:ext cx="6878320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chemeClr val="bg2"/>
                </a:solidFill>
              </a:rPr>
              <a:t>There is a simple linear relationship between the fields in the time domain, and there is thus </a:t>
            </a:r>
            <a:r>
              <a:rPr lang="en-US" sz="1600" b="0" u="sng" dirty="0" smtClean="0">
                <a:solidFill>
                  <a:schemeClr val="bg2"/>
                </a:solidFill>
              </a:rPr>
              <a:t>no loss</a:t>
            </a:r>
            <a:r>
              <a:rPr lang="en-US" sz="1600" b="0" dirty="0" smtClean="0">
                <a:solidFill>
                  <a:schemeClr val="bg2"/>
                </a:solidFill>
              </a:rPr>
              <a:t> due to molecular or atomic friction.</a:t>
            </a:r>
            <a:endParaRPr lang="en-US" sz="1600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6" name="Text Box 4"/>
          <p:cNvSpPr txBox="1">
            <a:spLocks noChangeArrowheads="1"/>
          </p:cNvSpPr>
          <p:nvPr/>
        </p:nvSpPr>
        <p:spPr bwMode="auto">
          <a:xfrm>
            <a:off x="1873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Simple Linear Media (cont.)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82613" y="2171383"/>
            <a:ext cx="2514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Applied electric field:</a:t>
            </a:r>
          </a:p>
        </p:txBody>
      </p:sp>
      <p:sp>
        <p:nvSpPr>
          <p:cNvPr id="6150" name="Text Box 29"/>
          <p:cNvSpPr txBox="1">
            <a:spLocks noChangeArrowheads="1"/>
          </p:cNvSpPr>
          <p:nvPr/>
        </p:nvSpPr>
        <p:spPr bwMode="auto">
          <a:xfrm>
            <a:off x="1443038" y="5678170"/>
            <a:ext cx="223361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0">
                <a:solidFill>
                  <a:schemeClr val="bg1"/>
                </a:solidFill>
              </a:rPr>
              <a:t>Dipole moment per unit volume:</a:t>
            </a:r>
          </a:p>
        </p:txBody>
      </p:sp>
      <p:graphicFrame>
        <p:nvGraphicFramePr>
          <p:cNvPr id="6146" name="Object 39"/>
          <p:cNvGraphicFramePr>
            <a:graphicFrameLocks noChangeAspect="1"/>
          </p:cNvGraphicFramePr>
          <p:nvPr/>
        </p:nvGraphicFramePr>
        <p:xfrm>
          <a:off x="3960813" y="5479733"/>
          <a:ext cx="2505075" cy="1147762"/>
        </p:xfrm>
        <a:graphic>
          <a:graphicData uri="http://schemas.openxmlformats.org/presentationml/2006/ole">
            <p:oleObj spid="_x0000_s6146" name="Equation" r:id="rId4" imgW="914400" imgH="419040" progId="Equation.DSMT4">
              <p:embed/>
            </p:oleObj>
          </a:graphicData>
        </a:graphic>
      </p:graphicFrame>
      <p:graphicFrame>
        <p:nvGraphicFramePr>
          <p:cNvPr id="6147" name="Object 42"/>
          <p:cNvGraphicFramePr>
            <a:graphicFrameLocks noChangeAspect="1"/>
          </p:cNvGraphicFramePr>
          <p:nvPr/>
        </p:nvGraphicFramePr>
        <p:xfrm>
          <a:off x="4514533" y="810895"/>
          <a:ext cx="1590675" cy="590550"/>
        </p:xfrm>
        <a:graphic>
          <a:graphicData uri="http://schemas.openxmlformats.org/presentationml/2006/ole">
            <p:oleObj spid="_x0000_s6147" name="Equation" r:id="rId5" imgW="685800" imgH="253800" progId="Equation.DSMT4">
              <p:embed/>
            </p:oleObj>
          </a:graphicData>
        </a:graphic>
      </p:graphicFrame>
      <p:sp>
        <p:nvSpPr>
          <p:cNvPr id="6166" name="Text Box 44"/>
          <p:cNvSpPr txBox="1">
            <a:spLocks noChangeArrowheads="1"/>
          </p:cNvSpPr>
          <p:nvPr/>
        </p:nvSpPr>
        <p:spPr bwMode="auto">
          <a:xfrm>
            <a:off x="2516505" y="877253"/>
            <a:ext cx="1962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Torque on dipole: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77D7D8-A975-4A83-9364-A84F0BFB113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6148" name="Object 87"/>
          <p:cNvGraphicFramePr>
            <a:graphicFrameLocks noChangeAspect="1"/>
          </p:cNvGraphicFramePr>
          <p:nvPr/>
        </p:nvGraphicFramePr>
        <p:xfrm>
          <a:off x="1203325" y="1452563"/>
          <a:ext cx="6708775" cy="481012"/>
        </p:xfrm>
        <a:graphic>
          <a:graphicData uri="http://schemas.openxmlformats.org/presentationml/2006/ole">
            <p:oleObj spid="_x0000_s6148" name="Equation" r:id="rId6" imgW="3898800" imgH="279360" progId="Equation.DSMT4">
              <p:embed/>
            </p:oleObj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2508250" y="2644458"/>
            <a:ext cx="5103813" cy="2479675"/>
            <a:chOff x="2508250" y="2522538"/>
            <a:chExt cx="5103813" cy="2479675"/>
          </a:xfrm>
        </p:grpSpPr>
        <p:sp>
          <p:nvSpPr>
            <p:cNvPr id="6151" name="Rectangle 30"/>
            <p:cNvSpPr>
              <a:spLocks noChangeArrowheads="1"/>
            </p:cNvSpPr>
            <p:nvPr/>
          </p:nvSpPr>
          <p:spPr bwMode="auto">
            <a:xfrm>
              <a:off x="2508250" y="2643188"/>
              <a:ext cx="88900" cy="2133600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Rectangle 31"/>
            <p:cNvSpPr>
              <a:spLocks noChangeArrowheads="1"/>
            </p:cNvSpPr>
            <p:nvPr/>
          </p:nvSpPr>
          <p:spPr bwMode="auto">
            <a:xfrm>
              <a:off x="7523163" y="2643188"/>
              <a:ext cx="88900" cy="2133600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Text Box 32"/>
            <p:cNvSpPr txBox="1">
              <a:spLocks noChangeArrowheads="1"/>
            </p:cNvSpPr>
            <p:nvPr/>
          </p:nvSpPr>
          <p:spPr bwMode="auto">
            <a:xfrm>
              <a:off x="2621280" y="2656840"/>
              <a:ext cx="317500" cy="20145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+</a:t>
              </a:r>
              <a:br>
                <a:rPr lang="en-US" dirty="0">
                  <a:solidFill>
                    <a:schemeClr val="bg2"/>
                  </a:solidFill>
                </a:rPr>
              </a:br>
              <a:r>
                <a:rPr lang="en-US" dirty="0">
                  <a:solidFill>
                    <a:schemeClr val="bg2"/>
                  </a:solidFill>
                </a:rPr>
                <a:t>+</a:t>
              </a:r>
              <a:br>
                <a:rPr lang="en-US" dirty="0">
                  <a:solidFill>
                    <a:schemeClr val="bg2"/>
                  </a:solidFill>
                </a:rPr>
              </a:br>
              <a:r>
                <a:rPr lang="en-US" dirty="0">
                  <a:solidFill>
                    <a:schemeClr val="bg2"/>
                  </a:solidFill>
                </a:rPr>
                <a:t>+</a:t>
              </a:r>
              <a:br>
                <a:rPr lang="en-US" dirty="0">
                  <a:solidFill>
                    <a:schemeClr val="bg2"/>
                  </a:solidFill>
                </a:rPr>
              </a:br>
              <a:r>
                <a:rPr lang="en-US" dirty="0">
                  <a:solidFill>
                    <a:schemeClr val="bg2"/>
                  </a:solidFill>
                </a:rPr>
                <a:t>+</a:t>
              </a:r>
              <a:br>
                <a:rPr lang="en-US" dirty="0">
                  <a:solidFill>
                    <a:schemeClr val="bg2"/>
                  </a:solidFill>
                </a:rPr>
              </a:br>
              <a:r>
                <a:rPr lang="en-US" dirty="0">
                  <a:solidFill>
                    <a:schemeClr val="bg2"/>
                  </a:solidFill>
                </a:rPr>
                <a:t>+</a:t>
              </a:r>
              <a:br>
                <a:rPr lang="en-US" dirty="0">
                  <a:solidFill>
                    <a:schemeClr val="bg2"/>
                  </a:solidFill>
                </a:rPr>
              </a:br>
              <a:r>
                <a:rPr lang="en-US" dirty="0">
                  <a:solidFill>
                    <a:schemeClr val="bg2"/>
                  </a:solidFill>
                </a:rPr>
                <a:t>+</a:t>
              </a:r>
              <a:br>
                <a:rPr lang="en-US" dirty="0">
                  <a:solidFill>
                    <a:schemeClr val="bg2"/>
                  </a:solidFill>
                </a:rPr>
              </a:br>
              <a:r>
                <a:rPr lang="en-US" dirty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6154" name="Text Box 33"/>
            <p:cNvSpPr txBox="1">
              <a:spLocks noChangeArrowheads="1"/>
            </p:cNvSpPr>
            <p:nvPr/>
          </p:nvSpPr>
          <p:spPr bwMode="auto">
            <a:xfrm>
              <a:off x="7209473" y="2637155"/>
              <a:ext cx="260350" cy="20145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-</a:t>
              </a:r>
            </a:p>
            <a:p>
              <a:r>
                <a:rPr lang="en-US" dirty="0">
                  <a:solidFill>
                    <a:schemeClr val="bg2"/>
                  </a:solidFill>
                </a:rPr>
                <a:t>-</a:t>
              </a:r>
            </a:p>
            <a:p>
              <a:r>
                <a:rPr lang="en-US" dirty="0">
                  <a:solidFill>
                    <a:schemeClr val="bg2"/>
                  </a:solidFill>
                </a:rPr>
                <a:t>-</a:t>
              </a:r>
            </a:p>
            <a:p>
              <a:r>
                <a:rPr lang="en-US" dirty="0">
                  <a:solidFill>
                    <a:schemeClr val="bg2"/>
                  </a:solidFill>
                </a:rPr>
                <a:t>-</a:t>
              </a:r>
            </a:p>
            <a:p>
              <a:r>
                <a:rPr lang="en-US" dirty="0">
                  <a:solidFill>
                    <a:schemeClr val="bg2"/>
                  </a:solidFill>
                </a:rPr>
                <a:t>-</a:t>
              </a:r>
            </a:p>
            <a:p>
              <a:r>
                <a:rPr lang="en-US" dirty="0">
                  <a:solidFill>
                    <a:schemeClr val="bg2"/>
                  </a:solidFill>
                </a:rPr>
                <a:t>-</a:t>
              </a:r>
            </a:p>
            <a:p>
              <a:r>
                <a:rPr lang="en-US" dirty="0">
                  <a:solidFill>
                    <a:schemeClr val="bg2"/>
                  </a:solidFill>
                </a:rPr>
                <a:t>-</a:t>
              </a:r>
            </a:p>
          </p:txBody>
        </p:sp>
        <p:sp>
          <p:nvSpPr>
            <p:cNvPr id="6155" name="Freeform 8"/>
            <p:cNvSpPr>
              <a:spLocks/>
            </p:cNvSpPr>
            <p:nvPr/>
          </p:nvSpPr>
          <p:spPr bwMode="auto">
            <a:xfrm>
              <a:off x="3668713" y="2901950"/>
              <a:ext cx="2576512" cy="1609725"/>
            </a:xfrm>
            <a:custGeom>
              <a:avLst/>
              <a:gdLst>
                <a:gd name="T0" fmla="*/ 394280953 w 1070"/>
                <a:gd name="T1" fmla="*/ 554980437 h 666"/>
                <a:gd name="T2" fmla="*/ 133359756 w 1070"/>
                <a:gd name="T3" fmla="*/ 1104121393 h 666"/>
                <a:gd name="T4" fmla="*/ 17395065 w 1070"/>
                <a:gd name="T5" fmla="*/ 1740888550 h 666"/>
                <a:gd name="T6" fmla="*/ 139158110 w 1070"/>
                <a:gd name="T7" fmla="*/ 2147483647 h 666"/>
                <a:gd name="T8" fmla="*/ 834948733 w 1070"/>
                <a:gd name="T9" fmla="*/ 2147483647 h 666"/>
                <a:gd name="T10" fmla="*/ 1785859717 w 1070"/>
                <a:gd name="T11" fmla="*/ 2147483647 h 666"/>
                <a:gd name="T12" fmla="*/ 2147483647 w 1070"/>
                <a:gd name="T13" fmla="*/ 2147483647 h 666"/>
                <a:gd name="T14" fmla="*/ 2147483647 w 1070"/>
                <a:gd name="T15" fmla="*/ 2147483647 h 666"/>
                <a:gd name="T16" fmla="*/ 2147483647 w 1070"/>
                <a:gd name="T17" fmla="*/ 2147483647 h 666"/>
                <a:gd name="T18" fmla="*/ 2147483647 w 1070"/>
                <a:gd name="T19" fmla="*/ 2147483647 h 666"/>
                <a:gd name="T20" fmla="*/ 2147483647 w 1070"/>
                <a:gd name="T21" fmla="*/ 2147483647 h 666"/>
                <a:gd name="T22" fmla="*/ 2147483647 w 1070"/>
                <a:gd name="T23" fmla="*/ 2050511547 h 666"/>
                <a:gd name="T24" fmla="*/ 2147483647 w 1070"/>
                <a:gd name="T25" fmla="*/ 1559789719 h 666"/>
                <a:gd name="T26" fmla="*/ 2147483647 w 1070"/>
                <a:gd name="T27" fmla="*/ 876287381 h 666"/>
                <a:gd name="T28" fmla="*/ 2147483647 w 1070"/>
                <a:gd name="T29" fmla="*/ 636767156 h 666"/>
                <a:gd name="T30" fmla="*/ 2147483647 w 1070"/>
                <a:gd name="T31" fmla="*/ 479035766 h 666"/>
                <a:gd name="T32" fmla="*/ 2147483647 w 1070"/>
                <a:gd name="T33" fmla="*/ 35051396 h 666"/>
                <a:gd name="T34" fmla="*/ 2147483647 w 1070"/>
                <a:gd name="T35" fmla="*/ 280411167 h 666"/>
                <a:gd name="T36" fmla="*/ 2147483647 w 1070"/>
                <a:gd name="T37" fmla="*/ 315462554 h 666"/>
                <a:gd name="T38" fmla="*/ 1652499998 w 1070"/>
                <a:gd name="T39" fmla="*/ 146047481 h 666"/>
                <a:gd name="T40" fmla="*/ 974104397 w 1070"/>
                <a:gd name="T41" fmla="*/ 198624599 h 666"/>
                <a:gd name="T42" fmla="*/ 394280953 w 1070"/>
                <a:gd name="T43" fmla="*/ 554980437 h 66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0"/>
                <a:gd name="T67" fmla="*/ 0 h 666"/>
                <a:gd name="T68" fmla="*/ 1070 w 1070"/>
                <a:gd name="T69" fmla="*/ 666 h 66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0" h="666">
                  <a:moveTo>
                    <a:pt x="68" y="95"/>
                  </a:moveTo>
                  <a:cubicBezTo>
                    <a:pt x="49" y="124"/>
                    <a:pt x="34" y="155"/>
                    <a:pt x="23" y="189"/>
                  </a:cubicBezTo>
                  <a:cubicBezTo>
                    <a:pt x="13" y="222"/>
                    <a:pt x="3" y="256"/>
                    <a:pt x="3" y="298"/>
                  </a:cubicBezTo>
                  <a:cubicBezTo>
                    <a:pt x="3" y="340"/>
                    <a:pt x="0" y="401"/>
                    <a:pt x="24" y="440"/>
                  </a:cubicBezTo>
                  <a:cubicBezTo>
                    <a:pt x="48" y="479"/>
                    <a:pt x="97" y="508"/>
                    <a:pt x="144" y="534"/>
                  </a:cubicBezTo>
                  <a:cubicBezTo>
                    <a:pt x="191" y="560"/>
                    <a:pt x="251" y="575"/>
                    <a:pt x="308" y="596"/>
                  </a:cubicBezTo>
                  <a:cubicBezTo>
                    <a:pt x="365" y="617"/>
                    <a:pt x="433" y="650"/>
                    <a:pt x="486" y="658"/>
                  </a:cubicBezTo>
                  <a:cubicBezTo>
                    <a:pt x="539" y="666"/>
                    <a:pt x="578" y="647"/>
                    <a:pt x="624" y="644"/>
                  </a:cubicBezTo>
                  <a:cubicBezTo>
                    <a:pt x="670" y="641"/>
                    <a:pt x="715" y="649"/>
                    <a:pt x="761" y="637"/>
                  </a:cubicBezTo>
                  <a:cubicBezTo>
                    <a:pt x="807" y="625"/>
                    <a:pt x="863" y="602"/>
                    <a:pt x="904" y="574"/>
                  </a:cubicBezTo>
                  <a:cubicBezTo>
                    <a:pt x="945" y="546"/>
                    <a:pt x="985" y="506"/>
                    <a:pt x="1008" y="469"/>
                  </a:cubicBezTo>
                  <a:cubicBezTo>
                    <a:pt x="1032" y="432"/>
                    <a:pt x="1031" y="385"/>
                    <a:pt x="1041" y="351"/>
                  </a:cubicBezTo>
                  <a:cubicBezTo>
                    <a:pt x="1051" y="317"/>
                    <a:pt x="1068" y="300"/>
                    <a:pt x="1069" y="267"/>
                  </a:cubicBezTo>
                  <a:cubicBezTo>
                    <a:pt x="1070" y="234"/>
                    <a:pt x="1065" y="176"/>
                    <a:pt x="1049" y="150"/>
                  </a:cubicBezTo>
                  <a:cubicBezTo>
                    <a:pt x="1033" y="124"/>
                    <a:pt x="996" y="120"/>
                    <a:pt x="973" y="109"/>
                  </a:cubicBezTo>
                  <a:cubicBezTo>
                    <a:pt x="950" y="98"/>
                    <a:pt x="945" y="99"/>
                    <a:pt x="912" y="82"/>
                  </a:cubicBezTo>
                  <a:cubicBezTo>
                    <a:pt x="879" y="65"/>
                    <a:pt x="821" y="12"/>
                    <a:pt x="774" y="6"/>
                  </a:cubicBezTo>
                  <a:cubicBezTo>
                    <a:pt x="727" y="0"/>
                    <a:pt x="681" y="40"/>
                    <a:pt x="630" y="48"/>
                  </a:cubicBezTo>
                  <a:cubicBezTo>
                    <a:pt x="579" y="56"/>
                    <a:pt x="523" y="58"/>
                    <a:pt x="466" y="54"/>
                  </a:cubicBezTo>
                  <a:cubicBezTo>
                    <a:pt x="409" y="50"/>
                    <a:pt x="335" y="28"/>
                    <a:pt x="285" y="25"/>
                  </a:cubicBezTo>
                  <a:cubicBezTo>
                    <a:pt x="235" y="22"/>
                    <a:pt x="205" y="22"/>
                    <a:pt x="168" y="34"/>
                  </a:cubicBezTo>
                  <a:cubicBezTo>
                    <a:pt x="132" y="45"/>
                    <a:pt x="89" y="82"/>
                    <a:pt x="68" y="95"/>
                  </a:cubicBezTo>
                  <a:close/>
                </a:path>
              </a:pathLst>
            </a:custGeom>
            <a:solidFill>
              <a:srgbClr val="CCFFFF"/>
            </a:solidFill>
            <a:ln w="1270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6" name="Text Box 9"/>
            <p:cNvSpPr txBox="1">
              <a:spLocks noChangeArrowheads="1"/>
            </p:cNvSpPr>
            <p:nvPr/>
          </p:nvSpPr>
          <p:spPr bwMode="auto">
            <a:xfrm>
              <a:off x="3048000" y="3265488"/>
              <a:ext cx="396875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400" b="0" i="1">
                  <a:solidFill>
                    <a:schemeClr val="bg2"/>
                  </a:solidFill>
                  <a:latin typeface="Symbol" pitchFamily="18" charset="2"/>
                </a:rPr>
                <a:t>e</a:t>
              </a:r>
              <a:r>
                <a:rPr lang="en-US" sz="2400" b="0" i="1" baseline="-25000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  <a:endParaRPr lang="en-US" sz="2400" b="0" i="1">
                <a:solidFill>
                  <a:schemeClr val="bg2"/>
                </a:solidFill>
                <a:latin typeface="Symbol" pitchFamily="18" charset="2"/>
              </a:endParaRPr>
            </a:p>
          </p:txBody>
        </p:sp>
        <p:grpSp>
          <p:nvGrpSpPr>
            <p:cNvPr id="6157" name="Group 37"/>
            <p:cNvGrpSpPr>
              <a:grpSpLocks/>
            </p:cNvGrpSpPr>
            <p:nvPr/>
          </p:nvGrpSpPr>
          <p:grpSpPr bwMode="auto">
            <a:xfrm rot="14753846" flipV="1">
              <a:off x="3979069" y="3320257"/>
              <a:ext cx="427037" cy="520700"/>
              <a:chOff x="2506" y="1692"/>
              <a:chExt cx="269" cy="328"/>
            </a:xfrm>
          </p:grpSpPr>
          <p:sp>
            <p:nvSpPr>
              <p:cNvPr id="6174" name="Oval 10"/>
              <p:cNvSpPr>
                <a:spLocks noChangeArrowheads="1"/>
              </p:cNvSpPr>
              <p:nvPr/>
            </p:nvSpPr>
            <p:spPr bwMode="auto">
              <a:xfrm>
                <a:off x="2506" y="1692"/>
                <a:ext cx="112" cy="120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090909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5" name="Oval 11"/>
              <p:cNvSpPr>
                <a:spLocks noChangeArrowheads="1"/>
              </p:cNvSpPr>
              <p:nvPr/>
            </p:nvSpPr>
            <p:spPr bwMode="auto">
              <a:xfrm>
                <a:off x="2663" y="1900"/>
                <a:ext cx="112" cy="120"/>
              </a:xfrm>
              <a:prstGeom prst="ellipse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6" name="Line 12"/>
              <p:cNvSpPr>
                <a:spLocks noChangeShapeType="1"/>
              </p:cNvSpPr>
              <p:nvPr/>
            </p:nvSpPr>
            <p:spPr bwMode="auto">
              <a:xfrm>
                <a:off x="2593" y="1801"/>
                <a:ext cx="87" cy="11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58" name="Group 36"/>
            <p:cNvGrpSpPr>
              <a:grpSpLocks/>
            </p:cNvGrpSpPr>
            <p:nvPr/>
          </p:nvGrpSpPr>
          <p:grpSpPr bwMode="auto">
            <a:xfrm rot="16955779" flipV="1">
              <a:off x="4991894" y="3172619"/>
              <a:ext cx="379412" cy="546100"/>
              <a:chOff x="3005" y="1564"/>
              <a:chExt cx="239" cy="344"/>
            </a:xfrm>
          </p:grpSpPr>
          <p:sp>
            <p:nvSpPr>
              <p:cNvPr id="6171" name="Oval 13"/>
              <p:cNvSpPr>
                <a:spLocks noChangeArrowheads="1"/>
              </p:cNvSpPr>
              <p:nvPr/>
            </p:nvSpPr>
            <p:spPr bwMode="auto">
              <a:xfrm rot="3855236">
                <a:off x="3128" y="1560"/>
                <a:ext cx="112" cy="120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090909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2" name="Oval 14"/>
              <p:cNvSpPr>
                <a:spLocks noChangeArrowheads="1"/>
              </p:cNvSpPr>
              <p:nvPr/>
            </p:nvSpPr>
            <p:spPr bwMode="auto">
              <a:xfrm rot="3855236">
                <a:off x="3009" y="1792"/>
                <a:ext cx="112" cy="120"/>
              </a:xfrm>
              <a:prstGeom prst="ellipse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3" name="Line 15"/>
              <p:cNvSpPr>
                <a:spLocks noChangeShapeType="1"/>
              </p:cNvSpPr>
              <p:nvPr/>
            </p:nvSpPr>
            <p:spPr bwMode="auto">
              <a:xfrm rot="3855236">
                <a:off x="3077" y="1677"/>
                <a:ext cx="87" cy="11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59" name="Group 38"/>
            <p:cNvGrpSpPr>
              <a:grpSpLocks/>
            </p:cNvGrpSpPr>
            <p:nvPr/>
          </p:nvGrpSpPr>
          <p:grpSpPr bwMode="auto">
            <a:xfrm flipV="1">
              <a:off x="5119688" y="3906838"/>
              <a:ext cx="603250" cy="196850"/>
              <a:chOff x="3225" y="2061"/>
              <a:chExt cx="380" cy="124"/>
            </a:xfrm>
          </p:grpSpPr>
          <p:sp>
            <p:nvSpPr>
              <p:cNvPr id="6168" name="Oval 16"/>
              <p:cNvSpPr>
                <a:spLocks noChangeArrowheads="1"/>
              </p:cNvSpPr>
              <p:nvPr/>
            </p:nvSpPr>
            <p:spPr bwMode="auto">
              <a:xfrm rot="7459936">
                <a:off x="3489" y="2057"/>
                <a:ext cx="112" cy="120"/>
              </a:xfrm>
              <a:prstGeom prst="ellipse">
                <a:avLst/>
              </a:prstGeom>
              <a:gradFill rotWithShape="1">
                <a:gsLst>
                  <a:gs pos="0">
                    <a:srgbClr val="969696"/>
                  </a:gs>
                  <a:gs pos="100000">
                    <a:srgbClr val="090909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9" name="Oval 17"/>
              <p:cNvSpPr>
                <a:spLocks noChangeArrowheads="1"/>
              </p:cNvSpPr>
              <p:nvPr/>
            </p:nvSpPr>
            <p:spPr bwMode="auto">
              <a:xfrm rot="7459936">
                <a:off x="3229" y="2069"/>
                <a:ext cx="112" cy="120"/>
              </a:xfrm>
              <a:prstGeom prst="ellipse">
                <a:avLst/>
              </a:prstGeom>
              <a:solidFill>
                <a:srgbClr val="C0C0C0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0" name="Line 18"/>
              <p:cNvSpPr>
                <a:spLocks noChangeShapeType="1"/>
              </p:cNvSpPr>
              <p:nvPr/>
            </p:nvSpPr>
            <p:spPr bwMode="auto">
              <a:xfrm rot="7459936">
                <a:off x="3371" y="2062"/>
                <a:ext cx="87" cy="114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160" name="Text Box 19"/>
            <p:cNvSpPr txBox="1">
              <a:spLocks noChangeArrowheads="1"/>
            </p:cNvSpPr>
            <p:nvPr/>
          </p:nvSpPr>
          <p:spPr bwMode="auto">
            <a:xfrm>
              <a:off x="4025900" y="2522538"/>
              <a:ext cx="1911101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dirty="0" smtClean="0">
                  <a:solidFill>
                    <a:schemeClr val="bg2"/>
                  </a:solidFill>
                </a:rPr>
                <a:t>Electric dipoles</a:t>
              </a:r>
              <a:endParaRPr lang="en-US" sz="2000" b="0" dirty="0">
                <a:solidFill>
                  <a:schemeClr val="bg2"/>
                </a:solidFill>
              </a:endParaRPr>
            </a:p>
          </p:txBody>
        </p:sp>
        <p:sp>
          <p:nvSpPr>
            <p:cNvPr id="6161" name="Text Box 23"/>
            <p:cNvSpPr txBox="1">
              <a:spLocks noChangeArrowheads="1"/>
            </p:cNvSpPr>
            <p:nvPr/>
          </p:nvSpPr>
          <p:spPr bwMode="auto">
            <a:xfrm>
              <a:off x="4537075" y="3160713"/>
              <a:ext cx="3746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 i="1">
                  <a:solidFill>
                    <a:schemeClr val="bg2"/>
                  </a:solidFill>
                  <a:latin typeface="Times New Roman" pitchFamily="18" charset="0"/>
                </a:rPr>
                <a:t>-q</a:t>
              </a:r>
            </a:p>
          </p:txBody>
        </p:sp>
        <p:sp>
          <p:nvSpPr>
            <p:cNvPr id="6162" name="Text Box 24"/>
            <p:cNvSpPr txBox="1">
              <a:spLocks noChangeArrowheads="1"/>
            </p:cNvSpPr>
            <p:nvPr/>
          </p:nvSpPr>
          <p:spPr bwMode="auto">
            <a:xfrm>
              <a:off x="5395913" y="2987675"/>
              <a:ext cx="2984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 i="1">
                  <a:solidFill>
                    <a:schemeClr val="bg2"/>
                  </a:solidFill>
                  <a:latin typeface="Times New Roman" pitchFamily="18" charset="0"/>
                </a:rPr>
                <a:t>q</a:t>
              </a:r>
            </a:p>
          </p:txBody>
        </p:sp>
        <p:sp>
          <p:nvSpPr>
            <p:cNvPr id="6163" name="Line 34"/>
            <p:cNvSpPr>
              <a:spLocks noChangeShapeType="1"/>
            </p:cNvSpPr>
            <p:nvPr/>
          </p:nvSpPr>
          <p:spPr bwMode="auto">
            <a:xfrm>
              <a:off x="4211638" y="4805363"/>
              <a:ext cx="1400175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4" name="Text Box 35"/>
            <p:cNvSpPr txBox="1">
              <a:spLocks noChangeArrowheads="1"/>
            </p:cNvSpPr>
            <p:nvPr/>
          </p:nvSpPr>
          <p:spPr bwMode="auto">
            <a:xfrm>
              <a:off x="5768975" y="4635500"/>
              <a:ext cx="3238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 u="sng" dirty="0">
                  <a:solidFill>
                    <a:schemeClr val="bg2"/>
                  </a:solidFill>
                  <a:latin typeface="Handscript SF" pitchFamily="2" charset="0"/>
                </a:rPr>
                <a:t>E</a:t>
              </a:r>
            </a:p>
          </p:txBody>
        </p:sp>
        <p:graphicFrame>
          <p:nvGraphicFramePr>
            <p:cNvPr id="2" name="Object 87"/>
            <p:cNvGraphicFramePr>
              <a:graphicFrameLocks noChangeAspect="1"/>
            </p:cNvGraphicFramePr>
            <p:nvPr/>
          </p:nvGraphicFramePr>
          <p:xfrm>
            <a:off x="5785168" y="3637915"/>
            <a:ext cx="268287" cy="322263"/>
          </p:xfrm>
          <a:graphic>
            <a:graphicData uri="http://schemas.openxmlformats.org/presentationml/2006/ole">
              <p:oleObj spid="_x0000_s6149" name="Equation" r:id="rId7" imgW="190440" imgH="228600" progId="Equation.DSMT4">
                <p:embed/>
              </p:oleObj>
            </a:graphicData>
          </a:graphic>
        </p:graphicFrame>
        <p:graphicFrame>
          <p:nvGraphicFramePr>
            <p:cNvPr id="34" name="Object 87"/>
            <p:cNvGraphicFramePr>
              <a:graphicFrameLocks noChangeAspect="1"/>
            </p:cNvGraphicFramePr>
            <p:nvPr/>
          </p:nvGraphicFramePr>
          <p:xfrm>
            <a:off x="4777423" y="3941128"/>
            <a:ext cx="269875" cy="323850"/>
          </p:xfrm>
          <a:graphic>
            <a:graphicData uri="http://schemas.openxmlformats.org/presentationml/2006/ole">
              <p:oleObj spid="_x0000_s6150" name="Equation" r:id="rId8" imgW="190440" imgH="2286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40" name="Text Box 4"/>
          <p:cNvSpPr txBox="1">
            <a:spLocks noChangeArrowheads="1"/>
          </p:cNvSpPr>
          <p:nvPr/>
        </p:nvSpPr>
        <p:spPr bwMode="auto">
          <a:xfrm>
            <a:off x="2000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Simple Linear Media (cont.)</a:t>
            </a:r>
          </a:p>
        </p:txBody>
      </p:sp>
      <p:graphicFrame>
        <p:nvGraphicFramePr>
          <p:cNvPr id="7170" name="Object 28"/>
          <p:cNvGraphicFramePr>
            <a:graphicFrameLocks noChangeAspect="1"/>
          </p:cNvGraphicFramePr>
          <p:nvPr/>
        </p:nvGraphicFramePr>
        <p:xfrm>
          <a:off x="4673918" y="971550"/>
          <a:ext cx="2232025" cy="1022350"/>
        </p:xfrm>
        <a:graphic>
          <a:graphicData uri="http://schemas.openxmlformats.org/presentationml/2006/ole">
            <p:oleObj spid="_x0000_s7170" name="Equation" r:id="rId4" imgW="914400" imgH="419040" progId="Equation.DSMT4">
              <p:embed/>
            </p:oleObj>
          </a:graphicData>
        </a:graphic>
      </p:graphicFrame>
      <p:sp>
        <p:nvSpPr>
          <p:cNvPr id="7178" name="Text Box 29"/>
          <p:cNvSpPr txBox="1">
            <a:spLocks noChangeArrowheads="1"/>
          </p:cNvSpPr>
          <p:nvPr/>
        </p:nvSpPr>
        <p:spPr bwMode="auto">
          <a:xfrm>
            <a:off x="902018" y="3484563"/>
            <a:ext cx="250902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Simple linear </a:t>
            </a:r>
            <a:r>
              <a:rPr lang="en-US" sz="2000" b="0" dirty="0">
                <a:solidFill>
                  <a:schemeClr val="bg1"/>
                </a:solidFill>
              </a:rPr>
              <a:t>media:</a:t>
            </a:r>
          </a:p>
        </p:txBody>
      </p:sp>
      <p:sp>
        <p:nvSpPr>
          <p:cNvPr id="7179" name="Text Box 30"/>
          <p:cNvSpPr txBox="1">
            <a:spLocks noChangeArrowheads="1"/>
          </p:cNvSpPr>
          <p:nvPr/>
        </p:nvSpPr>
        <p:spPr bwMode="auto">
          <a:xfrm>
            <a:off x="2887663" y="4632325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7180" name="Text Box 31"/>
          <p:cNvSpPr txBox="1">
            <a:spLocks noChangeArrowheads="1"/>
          </p:cNvSpPr>
          <p:nvPr/>
        </p:nvSpPr>
        <p:spPr bwMode="auto">
          <a:xfrm>
            <a:off x="3144838" y="5676900"/>
            <a:ext cx="763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Then</a:t>
            </a:r>
          </a:p>
        </p:txBody>
      </p:sp>
      <p:sp>
        <p:nvSpPr>
          <p:cNvPr id="7181" name="Text Box 32"/>
          <p:cNvSpPr txBox="1">
            <a:spLocks noChangeArrowheads="1"/>
          </p:cNvSpPr>
          <p:nvPr/>
        </p:nvSpPr>
        <p:spPr bwMode="auto">
          <a:xfrm>
            <a:off x="827405" y="2362200"/>
            <a:ext cx="2444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hlink"/>
                </a:solidFill>
              </a:rPr>
              <a:t>Definition</a:t>
            </a:r>
            <a:r>
              <a:rPr lang="en-US" b="0" dirty="0">
                <a:solidFill>
                  <a:schemeClr val="bg1"/>
                </a:solidFill>
              </a:rPr>
              <a:t> of </a:t>
            </a:r>
            <a:r>
              <a:rPr lang="en-US" sz="2400" b="0" u="sng" dirty="0">
                <a:solidFill>
                  <a:schemeClr val="bg1"/>
                </a:solidFill>
                <a:latin typeface="Handscript SF" pitchFamily="2" charset="0"/>
              </a:rPr>
              <a:t>D</a:t>
            </a:r>
            <a:r>
              <a:rPr lang="en-US" b="0" dirty="0">
                <a:solidFill>
                  <a:schemeClr val="bg1"/>
                </a:solidFill>
              </a:rPr>
              <a:t> vector:</a:t>
            </a:r>
          </a:p>
        </p:txBody>
      </p:sp>
      <p:sp>
        <p:nvSpPr>
          <p:cNvPr id="7182" name="Text Box 33"/>
          <p:cNvSpPr txBox="1">
            <a:spLocks noChangeArrowheads="1"/>
          </p:cNvSpPr>
          <p:nvPr/>
        </p:nvSpPr>
        <p:spPr bwMode="auto">
          <a:xfrm>
            <a:off x="1189038" y="1258888"/>
            <a:ext cx="3741737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0">
                <a:solidFill>
                  <a:schemeClr val="bg1"/>
                </a:solidFill>
              </a:rPr>
              <a:t>Dipole moment per unit volume:</a:t>
            </a:r>
          </a:p>
        </p:txBody>
      </p:sp>
      <p:graphicFrame>
        <p:nvGraphicFramePr>
          <p:cNvPr id="7171" name="Object 34"/>
          <p:cNvGraphicFramePr>
            <a:graphicFrameLocks noChangeAspect="1"/>
          </p:cNvGraphicFramePr>
          <p:nvPr/>
        </p:nvGraphicFramePr>
        <p:xfrm>
          <a:off x="3438525" y="3360420"/>
          <a:ext cx="1962150" cy="700088"/>
        </p:xfrm>
        <a:graphic>
          <a:graphicData uri="http://schemas.openxmlformats.org/presentationml/2006/ole">
            <p:oleObj spid="_x0000_s7171" name="Equation" r:id="rId5" imgW="711000" imgH="253800" progId="Equation.DSMT4">
              <p:embed/>
            </p:oleObj>
          </a:graphicData>
        </a:graphic>
      </p:graphicFrame>
      <p:graphicFrame>
        <p:nvGraphicFramePr>
          <p:cNvPr id="7172" name="Object 35"/>
          <p:cNvGraphicFramePr>
            <a:graphicFrameLocks noChangeAspect="1"/>
          </p:cNvGraphicFramePr>
          <p:nvPr/>
        </p:nvGraphicFramePr>
        <p:xfrm>
          <a:off x="3441700" y="2287588"/>
          <a:ext cx="2243138" cy="630237"/>
        </p:xfrm>
        <a:graphic>
          <a:graphicData uri="http://schemas.openxmlformats.org/presentationml/2006/ole">
            <p:oleObj spid="_x0000_s7172" name="Equation" r:id="rId6" imgW="812520" imgH="228600" progId="Equation.DSMT4">
              <p:embed/>
            </p:oleObj>
          </a:graphicData>
        </a:graphic>
      </p:graphicFrame>
      <p:graphicFrame>
        <p:nvGraphicFramePr>
          <p:cNvPr id="7173" name="Object 36"/>
          <p:cNvGraphicFramePr>
            <a:graphicFrameLocks noChangeAspect="1"/>
          </p:cNvGraphicFramePr>
          <p:nvPr/>
        </p:nvGraphicFramePr>
        <p:xfrm>
          <a:off x="3506788" y="4505325"/>
          <a:ext cx="2559050" cy="633413"/>
        </p:xfrm>
        <a:graphic>
          <a:graphicData uri="http://schemas.openxmlformats.org/presentationml/2006/ole">
            <p:oleObj spid="_x0000_s7173" name="Equation" r:id="rId7" imgW="1028520" imgH="253800" progId="Equation.DSMT4">
              <p:embed/>
            </p:oleObj>
          </a:graphicData>
        </a:graphic>
      </p:graphicFrame>
      <p:graphicFrame>
        <p:nvGraphicFramePr>
          <p:cNvPr id="7174" name="Object 37"/>
          <p:cNvGraphicFramePr>
            <a:graphicFrameLocks noChangeAspect="1"/>
          </p:cNvGraphicFramePr>
          <p:nvPr/>
        </p:nvGraphicFramePr>
        <p:xfrm>
          <a:off x="4113213" y="5629275"/>
          <a:ext cx="1674812" cy="568325"/>
        </p:xfrm>
        <a:graphic>
          <a:graphicData uri="http://schemas.openxmlformats.org/presentationml/2006/ole">
            <p:oleObj spid="_x0000_s7174" name="Equation" r:id="rId8" imgW="672840" imgH="228600" progId="Equation.DSMT4">
              <p:embed/>
            </p:oleObj>
          </a:graphicData>
        </a:graphic>
      </p:graphicFrame>
      <p:sp>
        <p:nvSpPr>
          <p:cNvPr id="7183" name="Text Box 38"/>
          <p:cNvSpPr txBox="1">
            <a:spLocks noChangeArrowheads="1"/>
          </p:cNvSpPr>
          <p:nvPr/>
        </p:nvSpPr>
        <p:spPr bwMode="auto">
          <a:xfrm>
            <a:off x="5991225" y="5672138"/>
            <a:ext cx="262604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Note that usually </a:t>
            </a:r>
            <a:r>
              <a:rPr lang="en-US" sz="2000" b="0" i="1" dirty="0">
                <a:solidFill>
                  <a:schemeClr val="bg1"/>
                </a:solidFill>
                <a:sym typeface="Symbol" pitchFamily="18" charset="2"/>
              </a:rPr>
              <a:t></a:t>
            </a:r>
            <a:r>
              <a:rPr lang="en-US" sz="2000" b="0" i="1" baseline="-25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e</a:t>
            </a:r>
            <a:r>
              <a:rPr lang="en-US" b="0" dirty="0">
                <a:solidFill>
                  <a:schemeClr val="bg1"/>
                </a:solidFill>
                <a:sym typeface="Symbol" pitchFamily="18" charset="2"/>
              </a:rPr>
              <a:t> &gt; </a:t>
            </a:r>
            <a:r>
              <a:rPr lang="en-US" b="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b="0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7175" name="Object 39"/>
          <p:cNvGraphicFramePr>
            <a:graphicFrameLocks noChangeAspect="1"/>
          </p:cNvGraphicFramePr>
          <p:nvPr/>
        </p:nvGraphicFramePr>
        <p:xfrm>
          <a:off x="6802438" y="6132513"/>
          <a:ext cx="969962" cy="509587"/>
        </p:xfrm>
        <a:graphic>
          <a:graphicData uri="http://schemas.openxmlformats.org/presentationml/2006/ole">
            <p:oleObj spid="_x0000_s7175" name="Equation" r:id="rId9" imgW="482400" imgH="253800" progId="Equation.DSMT4">
              <p:embed/>
            </p:oleObj>
          </a:graphicData>
        </a:graphic>
      </p:graphicFrame>
      <p:graphicFrame>
        <p:nvGraphicFramePr>
          <p:cNvPr id="7176" name="Object 40"/>
          <p:cNvGraphicFramePr>
            <a:graphicFrameLocks noChangeAspect="1"/>
          </p:cNvGraphicFramePr>
          <p:nvPr/>
        </p:nvGraphicFramePr>
        <p:xfrm>
          <a:off x="720725" y="5597525"/>
          <a:ext cx="1958975" cy="633413"/>
        </p:xfrm>
        <a:graphic>
          <a:graphicData uri="http://schemas.openxmlformats.org/presentationml/2006/ole">
            <p:oleObj spid="_x0000_s7176" name="Equation" r:id="rId10" imgW="787320" imgH="253800" progId="Equation.DSMT4">
              <p:embed/>
            </p:oleObj>
          </a:graphicData>
        </a:graphic>
      </p:graphicFrame>
      <p:sp>
        <p:nvSpPr>
          <p:cNvPr id="7184" name="Text Box 41"/>
          <p:cNvSpPr txBox="1">
            <a:spLocks noChangeArrowheads="1"/>
          </p:cNvSpPr>
          <p:nvPr/>
        </p:nvSpPr>
        <p:spPr bwMode="auto">
          <a:xfrm>
            <a:off x="1100138" y="5135563"/>
            <a:ext cx="989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hlink"/>
                </a:solidFill>
              </a:rPr>
              <a:t>Define: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77D7D8-A975-4A83-9364-A84F0BFB113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9" name="Text Box 41"/>
          <p:cNvSpPr txBox="1">
            <a:spLocks noChangeArrowheads="1"/>
          </p:cNvSpPr>
          <p:nvPr/>
        </p:nvSpPr>
        <p:spPr bwMode="auto">
          <a:xfrm>
            <a:off x="6035040" y="2513013"/>
            <a:ext cx="2786380" cy="132343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1600" b="0" dirty="0">
                <a:solidFill>
                  <a:schemeClr val="bg2"/>
                </a:solidFill>
              </a:rPr>
              <a:t>Note: </a:t>
            </a:r>
            <a:r>
              <a:rPr lang="en-US" sz="1600" b="0" u="sng" dirty="0">
                <a:solidFill>
                  <a:schemeClr val="bg2"/>
                </a:solidFill>
                <a:latin typeface="Handscript SF" pitchFamily="2" charset="0"/>
              </a:rPr>
              <a:t>E</a:t>
            </a:r>
            <a:r>
              <a:rPr lang="en-US" sz="1600" b="0" dirty="0">
                <a:solidFill>
                  <a:schemeClr val="bg2"/>
                </a:solidFill>
              </a:rPr>
              <a:t> is the </a:t>
            </a:r>
            <a:r>
              <a:rPr lang="en-US" sz="1600" b="0" u="sng" dirty="0">
                <a:solidFill>
                  <a:schemeClr val="bg2"/>
                </a:solidFill>
              </a:rPr>
              <a:t>average</a:t>
            </a:r>
            <a:r>
              <a:rPr lang="en-US" sz="1600" b="0" dirty="0">
                <a:solidFill>
                  <a:schemeClr val="bg2"/>
                </a:solidFill>
              </a:rPr>
              <a:t> electric field inside the </a:t>
            </a:r>
            <a:r>
              <a:rPr lang="en-US" sz="1600" b="0" dirty="0" smtClean="0">
                <a:solidFill>
                  <a:schemeClr val="bg2"/>
                </a:solidFill>
              </a:rPr>
              <a:t>material (what we would use to calculate macroscopic voltage drop).</a:t>
            </a:r>
            <a:endParaRPr lang="en-US" sz="1600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40" name="Text Box 4"/>
          <p:cNvSpPr txBox="1">
            <a:spLocks noChangeArrowheads="1"/>
          </p:cNvSpPr>
          <p:nvPr/>
        </p:nvSpPr>
        <p:spPr bwMode="auto">
          <a:xfrm>
            <a:off x="200025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Simple Linear Media (cont.)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6177D7D8-A975-4A83-9364-A84F0BFB113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914400" y="5957557"/>
            <a:ext cx="75819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Note:</a:t>
            </a:r>
            <a:r>
              <a:rPr lang="en-US" b="0" dirty="0" smtClean="0">
                <a:solidFill>
                  <a:schemeClr val="bg2"/>
                </a:solidFill>
              </a:rPr>
              <a:t> Water has a very </a:t>
            </a:r>
            <a:r>
              <a:rPr lang="en-US" b="0" dirty="0">
                <a:solidFill>
                  <a:schemeClr val="bg2"/>
                </a:solidFill>
              </a:rPr>
              <a:t>polar </a:t>
            </a:r>
            <a:r>
              <a:rPr lang="en-US" b="0" dirty="0" smtClean="0">
                <a:solidFill>
                  <a:schemeClr val="bg2"/>
                </a:solidFill>
              </a:rPr>
              <a:t>molecule that is also fairly free to rotate (since it is a liquid).</a:t>
            </a:r>
            <a:endParaRPr lang="en-US" b="0" dirty="0">
              <a:solidFill>
                <a:schemeClr val="bg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13000" y="685800"/>
            <a:ext cx="4477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Some Common Materials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82059" y="1986643"/>
          <a:ext cx="6204856" cy="370840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3102428"/>
                <a:gridCol w="31024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Material 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Relative 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Permittivity </a:t>
                      </a:r>
                      <a:r>
                        <a:rPr lang="en-US" i="1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</a:t>
                      </a:r>
                      <a:r>
                        <a:rPr lang="en-US" i="1" baseline="-25000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r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 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Vacuum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Air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1.00058986 </a:t>
                      </a:r>
                      <a:endParaRPr lang="en-US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Styrofoam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1.03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Teflon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2.1</a:t>
                      </a:r>
                      <a:endParaRPr lang="en-US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Polyethylene</a:t>
                      </a:r>
                      <a:endParaRPr lang="en-US" dirty="0" smtClean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2.25</a:t>
                      </a:r>
                      <a:endParaRPr lang="en-US" dirty="0" smtClean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Soil</a:t>
                      </a:r>
                      <a:endParaRPr lang="en-US" dirty="0" smtClean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2 &lt; </a:t>
                      </a:r>
                      <a:r>
                        <a:rPr lang="en-US" i="1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</a:t>
                      </a:r>
                      <a:r>
                        <a:rPr lang="en-US" i="1" baseline="-25000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r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 &lt; 4</a:t>
                      </a:r>
                      <a:endParaRPr lang="en-US" dirty="0" smtClean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Quartz</a:t>
                      </a:r>
                      <a:endParaRPr lang="en-US" dirty="0" smtClean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4</a:t>
                      </a:r>
                      <a:endParaRPr lang="en-US" dirty="0" smtClean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Water </a:t>
                      </a:r>
                      <a:endParaRPr lang="en-US" dirty="0" smtClean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81</a:t>
                      </a:r>
                      <a:endParaRPr lang="en-US" dirty="0" smtClean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Barium Strontium Titanate</a:t>
                      </a:r>
                      <a:endParaRPr lang="en-US" dirty="0" smtClean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500</a:t>
                      </a:r>
                      <a:endParaRPr lang="en-US" dirty="0" smtClean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70200" y="1270000"/>
            <a:ext cx="3719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(low frequency, less than 1 GHz)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11300</TotalTime>
  <Words>583</Words>
  <Application>Microsoft Office PowerPoint</Application>
  <PresentationFormat>On-screen Show (4:3)</PresentationFormat>
  <Paragraphs>204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Times New Roman</vt:lpstr>
      <vt:lpstr>Symbol</vt:lpstr>
      <vt:lpstr>Handscript SF</vt:lpstr>
      <vt:lpstr>Wingdings</vt:lpstr>
      <vt:lpstr>Soaring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870</cp:revision>
  <cp:lastPrinted>1999-08-25T18:07:04Z</cp:lastPrinted>
  <dcterms:created xsi:type="dcterms:W3CDTF">1999-08-24T13:57:19Z</dcterms:created>
  <dcterms:modified xsi:type="dcterms:W3CDTF">2016-09-01T22:51:45Z</dcterms:modified>
</cp:coreProperties>
</file>