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55" r:id="rId1"/>
  </p:sldMasterIdLst>
  <p:notesMasterIdLst>
    <p:notesMasterId r:id="rId22"/>
  </p:notesMasterIdLst>
  <p:handoutMasterIdLst>
    <p:handoutMasterId r:id="rId23"/>
  </p:handoutMasterIdLst>
  <p:sldIdLst>
    <p:sldId id="276" r:id="rId2"/>
    <p:sldId id="312" r:id="rId3"/>
    <p:sldId id="347" r:id="rId4"/>
    <p:sldId id="336" r:id="rId5"/>
    <p:sldId id="337" r:id="rId6"/>
    <p:sldId id="341" r:id="rId7"/>
    <p:sldId id="345" r:id="rId8"/>
    <p:sldId id="339" r:id="rId9"/>
    <p:sldId id="338" r:id="rId10"/>
    <p:sldId id="346" r:id="rId11"/>
    <p:sldId id="340" r:id="rId12"/>
    <p:sldId id="353" r:id="rId13"/>
    <p:sldId id="342" r:id="rId14"/>
    <p:sldId id="348" r:id="rId15"/>
    <p:sldId id="350" r:id="rId16"/>
    <p:sldId id="349" r:id="rId17"/>
    <p:sldId id="351" r:id="rId18"/>
    <p:sldId id="343" r:id="rId19"/>
    <p:sldId id="344" r:id="rId20"/>
    <p:sldId id="352" r:id="rId21"/>
  </p:sldIdLst>
  <p:sldSz cx="9144000" cy="6858000" type="screen4x3"/>
  <p:notesSz cx="7315200" cy="9601200"/>
  <p:embeddedFontLst>
    <p:embeddedFont>
      <p:font typeface="Handscript SF" pitchFamily="2" charset="0"/>
      <p:regular r:id="rId24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00CC"/>
    <a:srgbClr val="33CC33"/>
    <a:srgbClr val="FF9933"/>
    <a:srgbClr val="6699FF"/>
    <a:srgbClr val="969696"/>
    <a:srgbClr val="99FFCC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4621" autoAdjust="0"/>
    <p:restoredTop sz="94667" autoAdjust="0"/>
  </p:normalViewPr>
  <p:slideViewPr>
    <p:cSldViewPr snapToGrid="0">
      <p:cViewPr>
        <p:scale>
          <a:sx n="70" d="100"/>
          <a:sy n="70" d="100"/>
        </p:scale>
        <p:origin x="-2160" y="-480"/>
      </p:cViewPr>
      <p:guideLst>
        <p:guide orient="horz" pos="2159"/>
        <p:guide pos="28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26" d="100"/>
          <a:sy n="26" d="100"/>
        </p:scale>
        <p:origin x="-1320" y="-90"/>
      </p:cViewPr>
      <p:guideLst>
        <p:guide orient="horz" pos="3024"/>
        <p:guide pos="230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4" Type="http://schemas.openxmlformats.org/officeDocument/2006/relationships/image" Target="../media/image3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4" Type="http://schemas.openxmlformats.org/officeDocument/2006/relationships/image" Target="../media/image4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4" Type="http://schemas.openxmlformats.org/officeDocument/2006/relationships/image" Target="../media/image47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7" Type="http://schemas.openxmlformats.org/officeDocument/2006/relationships/image" Target="../media/image49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48.wmf"/><Relationship Id="rId5" Type="http://schemas.openxmlformats.org/officeDocument/2006/relationships/image" Target="../media/image45.wmf"/><Relationship Id="rId4" Type="http://schemas.openxmlformats.org/officeDocument/2006/relationships/image" Target="../media/image36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0.wmf"/><Relationship Id="rId4" Type="http://schemas.openxmlformats.org/officeDocument/2006/relationships/image" Target="../media/image57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2.wmf"/><Relationship Id="rId1" Type="http://schemas.openxmlformats.org/officeDocument/2006/relationships/image" Target="../media/image5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2.wmf"/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19.wmf"/><Relationship Id="rId1" Type="http://schemas.openxmlformats.org/officeDocument/2006/relationships/image" Target="../media/image21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1" tIns="48317" rIns="96631" bIns="48317" numCol="1" anchor="t" anchorCtr="0" compatLnSpc="1">
            <a:prstTxWarp prst="textNoShape">
              <a:avLst/>
            </a:prstTxWarp>
          </a:bodyPr>
          <a:lstStyle>
            <a:lvl1pPr defTabSz="966788"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1" tIns="48317" rIns="96631" bIns="48317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1" tIns="48317" rIns="96631" bIns="48317" numCol="1" anchor="b" anchorCtr="0" compatLnSpc="1">
            <a:prstTxWarp prst="textNoShape">
              <a:avLst/>
            </a:prstTxWarp>
          </a:bodyPr>
          <a:lstStyle>
            <a:lvl1pPr defTabSz="966788"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1" tIns="48317" rIns="96631" bIns="48317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fld id="{6AF3DC5C-FA80-419B-992A-22C4ED2A8C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31" tIns="48317" rIns="96631" bIns="48317" numCol="1" anchor="t" anchorCtr="0" compatLnSpc="1">
            <a:prstTxWarp prst="textNoShape">
              <a:avLst/>
            </a:prstTxWarp>
          </a:bodyPr>
          <a:lstStyle>
            <a:lvl1pPr defTabSz="966788"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31" tIns="48317" rIns="96631" bIns="48317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31" tIns="48317" rIns="96631" bIns="483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31" tIns="48317" rIns="96631" bIns="48317" numCol="1" anchor="b" anchorCtr="0" compatLnSpc="1">
            <a:prstTxWarp prst="textNoShape">
              <a:avLst/>
            </a:prstTxWarp>
          </a:bodyPr>
          <a:lstStyle>
            <a:lvl1pPr defTabSz="966788"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31" tIns="48317" rIns="96631" bIns="48317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fld id="{38FCE85D-0C81-462E-B703-7C615330E9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ACFE7E-FEC5-4701-80C2-C7CB5FFD73C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EEE0B4-6338-4763-AB6A-9FE7D0C9196B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009264-8C80-43A1-B88B-2136172A2871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009264-8C80-43A1-B88B-2136172A2871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58FCB3-F4FD-4C16-AEEC-0A68BC13BEC2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A0E71F-1D53-4021-BF25-95F0A5D6E70A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F50052-D143-49ED-B39F-2E99ECF05738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F8D72F-4641-401B-9317-CD5F312D1B6B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58FCB3-F4FD-4C16-AEEC-0A68BC13BEC2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A87990-E427-4CD2-A448-91336ACAAC12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E7A6DC-A438-481E-88D8-D09CAFFD6993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37E003-2D64-46AD-BB91-B91B0CC9A3B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E7A6DC-A438-481E-88D8-D09CAFFD6993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7970CC-B985-4291-A9A6-6BC7F44AC8E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063B57-94D2-401E-A4CC-1DAD7AC68A3D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371D64-D2D8-4869-B732-C3B092D22128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1FCAF1-AF5A-428F-BF3F-AD8F9CA5EA49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1AFE67-E0AD-4E70-9609-2CAA6526F705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54279D-8435-49A7-A0A3-C4CB779AFF23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0145B5-7DC2-4DB9-89B8-FFC85C8F1E76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989936" y="649283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smtClean="0"/>
              <a:t>	             </a:t>
            </a:r>
            <a:fld id="{10138747-8895-4C18-A19F-A55387BCEA9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989936" y="647918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bg2"/>
                </a:solidFill>
              </a:defRPr>
            </a:lvl1pPr>
          </a:lstStyle>
          <a:p>
            <a:fld id="{C680393C-A318-4E10-A283-0C920B3C91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989936" y="647918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C680393C-A318-4E10-A283-0C920B3C91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20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10" Type="http://schemas.openxmlformats.org/officeDocument/2006/relationships/oleObject" Target="../embeddings/oleObject34.bin"/><Relationship Id="rId4" Type="http://schemas.openxmlformats.org/officeDocument/2006/relationships/oleObject" Target="../embeddings/oleObject29.bin"/><Relationship Id="rId9" Type="http://schemas.openxmlformats.org/officeDocument/2006/relationships/oleObject" Target="../embeddings/oleObject3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7.bin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1.bin"/><Relationship Id="rId5" Type="http://schemas.openxmlformats.org/officeDocument/2006/relationships/oleObject" Target="../embeddings/oleObject40.bin"/><Relationship Id="rId10" Type="http://schemas.openxmlformats.org/officeDocument/2006/relationships/oleObject" Target="../embeddings/oleObject45.bin"/><Relationship Id="rId4" Type="http://schemas.openxmlformats.org/officeDocument/2006/relationships/oleObject" Target="../embeddings/oleObject39.bin"/><Relationship Id="rId9" Type="http://schemas.openxmlformats.org/officeDocument/2006/relationships/oleObject" Target="../embeddings/oleObject4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8.bin"/><Relationship Id="rId5" Type="http://schemas.openxmlformats.org/officeDocument/2006/relationships/oleObject" Target="../embeddings/oleObject47.bin"/><Relationship Id="rId4" Type="http://schemas.openxmlformats.org/officeDocument/2006/relationships/oleObject" Target="../embeddings/oleObject4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2.bin"/><Relationship Id="rId5" Type="http://schemas.openxmlformats.org/officeDocument/2006/relationships/oleObject" Target="../embeddings/oleObject51.bin"/><Relationship Id="rId4" Type="http://schemas.openxmlformats.org/officeDocument/2006/relationships/oleObject" Target="../embeddings/oleObject50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oleObject" Target="../embeddings/oleObject5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55.bin"/><Relationship Id="rId5" Type="http://schemas.openxmlformats.org/officeDocument/2006/relationships/oleObject" Target="../embeddings/oleObject54.bin"/><Relationship Id="rId4" Type="http://schemas.openxmlformats.org/officeDocument/2006/relationships/oleObject" Target="../embeddings/oleObject53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1.bin"/><Relationship Id="rId3" Type="http://schemas.openxmlformats.org/officeDocument/2006/relationships/notesSlide" Target="../notesSlides/notesSlide17.xml"/><Relationship Id="rId7" Type="http://schemas.openxmlformats.org/officeDocument/2006/relationships/oleObject" Target="../embeddings/oleObject60.bin"/><Relationship Id="rId12" Type="http://schemas.openxmlformats.org/officeDocument/2006/relationships/oleObject" Target="../embeddings/oleObject6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59.bin"/><Relationship Id="rId11" Type="http://schemas.openxmlformats.org/officeDocument/2006/relationships/oleObject" Target="../embeddings/oleObject64.bin"/><Relationship Id="rId5" Type="http://schemas.openxmlformats.org/officeDocument/2006/relationships/oleObject" Target="../embeddings/oleObject58.bin"/><Relationship Id="rId10" Type="http://schemas.openxmlformats.org/officeDocument/2006/relationships/oleObject" Target="../embeddings/oleObject63.bin"/><Relationship Id="rId4" Type="http://schemas.openxmlformats.org/officeDocument/2006/relationships/oleObject" Target="../embeddings/oleObject57.bin"/><Relationship Id="rId9" Type="http://schemas.openxmlformats.org/officeDocument/2006/relationships/oleObject" Target="../embeddings/oleObject62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0.bin"/><Relationship Id="rId3" Type="http://schemas.openxmlformats.org/officeDocument/2006/relationships/notesSlide" Target="../notesSlides/notesSlide18.xml"/><Relationship Id="rId7" Type="http://schemas.openxmlformats.org/officeDocument/2006/relationships/oleObject" Target="../embeddings/oleObject6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68.bin"/><Relationship Id="rId5" Type="http://schemas.openxmlformats.org/officeDocument/2006/relationships/oleObject" Target="../embeddings/oleObject67.bin"/><Relationship Id="rId4" Type="http://schemas.openxmlformats.org/officeDocument/2006/relationships/oleObject" Target="../embeddings/oleObject66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7" Type="http://schemas.openxmlformats.org/officeDocument/2006/relationships/oleObject" Target="../embeddings/oleObject7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73.bin"/><Relationship Id="rId5" Type="http://schemas.openxmlformats.org/officeDocument/2006/relationships/oleObject" Target="../embeddings/oleObject72.bin"/><Relationship Id="rId4" Type="http://schemas.openxmlformats.org/officeDocument/2006/relationships/oleObject" Target="../embeddings/oleObject71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77.bin"/><Relationship Id="rId5" Type="http://schemas.openxmlformats.org/officeDocument/2006/relationships/oleObject" Target="../embeddings/oleObject76.bin"/><Relationship Id="rId4" Type="http://schemas.openxmlformats.org/officeDocument/2006/relationships/oleObject" Target="../embeddings/oleObject75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287713" y="2462213"/>
            <a:ext cx="27654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b="0">
                <a:solidFill>
                  <a:schemeClr val="bg2"/>
                </a:solidFill>
              </a:rPr>
              <a:t>Prof. David R. Jackson</a:t>
            </a:r>
          </a:p>
          <a:p>
            <a:pPr algn="ctr" eaLnBrk="0" hangingPunct="0"/>
            <a:r>
              <a:rPr lang="en-US" sz="2000" b="0">
                <a:solidFill>
                  <a:schemeClr val="bg2"/>
                </a:solidFill>
              </a:rPr>
              <a:t>Dept. of ECE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844730" y="1827213"/>
            <a:ext cx="14847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>
                <a:solidFill>
                  <a:schemeClr val="bg2"/>
                </a:solidFill>
              </a:rPr>
              <a:t>Fall </a:t>
            </a:r>
            <a:r>
              <a:rPr lang="en-US" sz="2400" dirty="0" smtClean="0">
                <a:solidFill>
                  <a:schemeClr val="bg2"/>
                </a:solidFill>
              </a:rPr>
              <a:t>2016</a:t>
            </a:r>
            <a:endParaRPr lang="en-US" sz="3200" b="0" dirty="0">
              <a:solidFill>
                <a:schemeClr val="bg2"/>
              </a:solidFill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5105400" y="4724400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 b="0">
                <a:solidFill>
                  <a:schemeClr val="bg1"/>
                </a:solidFill>
              </a:rPr>
              <a:t>Notes 3</a:t>
            </a:r>
          </a:p>
        </p:txBody>
      </p:sp>
      <p:sp>
        <p:nvSpPr>
          <p:cNvPr id="174086" name="Text Box 6"/>
          <p:cNvSpPr txBox="1">
            <a:spLocks noChangeArrowheads="1"/>
          </p:cNvSpPr>
          <p:nvPr/>
        </p:nvSpPr>
        <p:spPr bwMode="auto">
          <a:xfrm>
            <a:off x="1063625" y="360363"/>
            <a:ext cx="7118350" cy="11906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6340 </a:t>
            </a:r>
          </a:p>
          <a:p>
            <a:pPr algn="ctr">
              <a:defRPr/>
            </a:pPr>
            <a:r>
              <a:rPr lang="en-US" sz="3600" b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Intermediate EM Waves</a:t>
            </a:r>
          </a:p>
        </p:txBody>
      </p:sp>
      <p:pic>
        <p:nvPicPr>
          <p:cNvPr id="8" name="Picture 7" descr="E:\My Documents\Classes\6340\Images\Maxwell cup 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0451" y="3930732"/>
            <a:ext cx="2651662" cy="2651662"/>
          </a:xfrm>
          <a:prstGeom prst="rect">
            <a:avLst/>
          </a:prstGeom>
          <a:noFill/>
        </p:spPr>
      </p:pic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680393C-A318-4E10-A283-0C920B3C915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1028700" y="4248420"/>
          <a:ext cx="1150938" cy="361950"/>
        </p:xfrm>
        <a:graphic>
          <a:graphicData uri="http://schemas.openxmlformats.org/presentationml/2006/ole">
            <p:oleObj spid="_x0000_s9218" name="Equation" r:id="rId4" imgW="444240" imgH="139680" progId="Equation.DSMT4">
              <p:embed/>
            </p:oleObj>
          </a:graphicData>
        </a:graphic>
      </p:graphicFrame>
      <p:sp>
        <p:nvSpPr>
          <p:cNvPr id="9224" name="Text Box 3"/>
          <p:cNvSpPr txBox="1">
            <a:spLocks noChangeArrowheads="1"/>
          </p:cNvSpPr>
          <p:nvPr/>
        </p:nvSpPr>
        <p:spPr bwMode="auto">
          <a:xfrm>
            <a:off x="455613" y="4192857"/>
            <a:ext cx="4810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chemeClr val="bg1"/>
                </a:solidFill>
              </a:rPr>
              <a:t>As</a:t>
            </a:r>
          </a:p>
        </p:txBody>
      </p:sp>
      <p:graphicFrame>
        <p:nvGraphicFramePr>
          <p:cNvPr id="9219" name="Object 4"/>
          <p:cNvGraphicFramePr>
            <a:graphicFrameLocks noChangeAspect="1"/>
          </p:cNvGraphicFramePr>
          <p:nvPr/>
        </p:nvGraphicFramePr>
        <p:xfrm>
          <a:off x="1180646" y="4823510"/>
          <a:ext cx="6727825" cy="968375"/>
        </p:xfrm>
        <a:graphic>
          <a:graphicData uri="http://schemas.openxmlformats.org/presentationml/2006/ole">
            <p:oleObj spid="_x0000_s9219" name="Equation" r:id="rId5" imgW="2997000" imgH="431640" progId="Equation.DSMT4">
              <p:embed/>
            </p:oleObj>
          </a:graphicData>
        </a:graphic>
      </p:graphicFrame>
      <p:graphicFrame>
        <p:nvGraphicFramePr>
          <p:cNvPr id="9220" name="Object 18"/>
          <p:cNvGraphicFramePr>
            <a:graphicFrameLocks noChangeAspect="1"/>
          </p:cNvGraphicFramePr>
          <p:nvPr/>
        </p:nvGraphicFramePr>
        <p:xfrm>
          <a:off x="2421618" y="5827443"/>
          <a:ext cx="1470025" cy="748209"/>
        </p:xfrm>
        <a:graphic>
          <a:graphicData uri="http://schemas.openxmlformats.org/presentationml/2006/ole">
            <p:oleObj spid="_x0000_s9220" name="Equation" r:id="rId6" imgW="774360" imgH="393480" progId="Equation.DSMT4">
              <p:embed/>
            </p:oleObj>
          </a:graphicData>
        </a:graphic>
      </p:graphicFrame>
      <p:sp>
        <p:nvSpPr>
          <p:cNvPr id="408596" name="Text Box 20"/>
          <p:cNvSpPr txBox="1">
            <a:spLocks noChangeArrowheads="1"/>
          </p:cNvSpPr>
          <p:nvPr/>
        </p:nvSpPr>
        <p:spPr bwMode="auto">
          <a:xfrm>
            <a:off x="1836738" y="0"/>
            <a:ext cx="4938712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2414813" y="1350509"/>
            <a:ext cx="5976938" cy="2614618"/>
            <a:chOff x="1587500" y="947732"/>
            <a:chExt cx="5976938" cy="2614618"/>
          </a:xfrm>
        </p:grpSpPr>
        <p:sp>
          <p:nvSpPr>
            <p:cNvPr id="9223" name="Rectangle 32" descr="Blue tissue paper"/>
            <p:cNvSpPr>
              <a:spLocks noChangeArrowheads="1"/>
            </p:cNvSpPr>
            <p:nvPr/>
          </p:nvSpPr>
          <p:spPr bwMode="auto">
            <a:xfrm>
              <a:off x="1587500" y="965200"/>
              <a:ext cx="5976938" cy="2597150"/>
            </a:xfrm>
            <a:prstGeom prst="rect">
              <a:avLst/>
            </a:prstGeom>
            <a:blipFill dpi="0" rotWithShape="0">
              <a:blip r:embed="rId7" cstate="print"/>
              <a:srcRect/>
              <a:tile tx="0" ty="0" sx="100000" sy="100000" flip="none" algn="tl"/>
            </a:blip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226" name="Group 21"/>
            <p:cNvGrpSpPr>
              <a:grpSpLocks/>
            </p:cNvGrpSpPr>
            <p:nvPr/>
          </p:nvGrpSpPr>
          <p:grpSpPr bwMode="auto">
            <a:xfrm>
              <a:off x="2755569" y="947732"/>
              <a:ext cx="2978150" cy="2374890"/>
              <a:chOff x="2246" y="725"/>
              <a:chExt cx="1876" cy="1496"/>
            </a:xfrm>
          </p:grpSpPr>
          <p:sp>
            <p:nvSpPr>
              <p:cNvPr id="9228" name="Line 22"/>
              <p:cNvSpPr>
                <a:spLocks noChangeShapeType="1"/>
              </p:cNvSpPr>
              <p:nvPr/>
            </p:nvSpPr>
            <p:spPr bwMode="auto">
              <a:xfrm>
                <a:off x="3128" y="967"/>
                <a:ext cx="0" cy="731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229" name="Line 23"/>
              <p:cNvSpPr>
                <a:spLocks noChangeShapeType="1"/>
              </p:cNvSpPr>
              <p:nvPr/>
            </p:nvSpPr>
            <p:spPr bwMode="auto">
              <a:xfrm flipV="1">
                <a:off x="2610" y="1698"/>
                <a:ext cx="518" cy="363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230" name="Line 24"/>
              <p:cNvSpPr>
                <a:spLocks noChangeShapeType="1"/>
              </p:cNvSpPr>
              <p:nvPr/>
            </p:nvSpPr>
            <p:spPr bwMode="auto">
              <a:xfrm>
                <a:off x="3128" y="1698"/>
                <a:ext cx="78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231" name="Text Box 25"/>
              <p:cNvSpPr txBox="1">
                <a:spLocks noChangeArrowheads="1"/>
              </p:cNvSpPr>
              <p:nvPr/>
            </p:nvSpPr>
            <p:spPr bwMode="auto">
              <a:xfrm>
                <a:off x="3942" y="1569"/>
                <a:ext cx="18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b="0" i="1" dirty="0">
                    <a:solidFill>
                      <a:schemeClr val="bg2"/>
                    </a:solidFill>
                    <a:latin typeface="Times New Roman" pitchFamily="18" charset="0"/>
                  </a:rPr>
                  <a:t>y</a:t>
                </a:r>
              </a:p>
            </p:txBody>
          </p:sp>
          <p:sp>
            <p:nvSpPr>
              <p:cNvPr id="9232" name="Text Box 26"/>
              <p:cNvSpPr txBox="1">
                <a:spLocks noChangeArrowheads="1"/>
              </p:cNvSpPr>
              <p:nvPr/>
            </p:nvSpPr>
            <p:spPr bwMode="auto">
              <a:xfrm>
                <a:off x="3048" y="725"/>
                <a:ext cx="172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b="0" i="1" dirty="0">
                    <a:solidFill>
                      <a:schemeClr val="bg2"/>
                    </a:solidFill>
                    <a:latin typeface="Times New Roman" pitchFamily="18" charset="0"/>
                  </a:rPr>
                  <a:t>z</a:t>
                </a:r>
              </a:p>
            </p:txBody>
          </p:sp>
          <p:sp>
            <p:nvSpPr>
              <p:cNvPr id="9233" name="Text Box 27"/>
              <p:cNvSpPr txBox="1">
                <a:spLocks noChangeArrowheads="1"/>
              </p:cNvSpPr>
              <p:nvPr/>
            </p:nvSpPr>
            <p:spPr bwMode="auto">
              <a:xfrm>
                <a:off x="2415" y="1990"/>
                <a:ext cx="18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b="0" i="1" dirty="0">
                    <a:solidFill>
                      <a:schemeClr val="bg2"/>
                    </a:solidFill>
                    <a:latin typeface="Times New Roman" pitchFamily="18" charset="0"/>
                  </a:rPr>
                  <a:t>x</a:t>
                </a:r>
              </a:p>
            </p:txBody>
          </p:sp>
          <p:sp>
            <p:nvSpPr>
              <p:cNvPr id="9234" name="Line 28"/>
              <p:cNvSpPr>
                <a:spLocks noChangeShapeType="1"/>
              </p:cNvSpPr>
              <p:nvPr/>
            </p:nvSpPr>
            <p:spPr bwMode="auto">
              <a:xfrm flipV="1">
                <a:off x="3126" y="1492"/>
                <a:ext cx="0" cy="309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 type="none" w="sm" len="sm"/>
                <a:tailEnd type="triangl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graphicFrame>
            <p:nvGraphicFramePr>
              <p:cNvPr id="9221" name="Object 29"/>
              <p:cNvGraphicFramePr>
                <a:graphicFrameLocks noChangeAspect="1"/>
              </p:cNvGraphicFramePr>
              <p:nvPr/>
            </p:nvGraphicFramePr>
            <p:xfrm>
              <a:off x="3443" y="1103"/>
              <a:ext cx="400" cy="225"/>
            </p:xfrm>
            <a:graphic>
              <a:graphicData uri="http://schemas.openxmlformats.org/presentationml/2006/ole">
                <p:oleObj spid="_x0000_s9221" name="Equation" r:id="rId8" imgW="291960" imgH="164880" progId="Equation.DSMT4">
                  <p:embed/>
                </p:oleObj>
              </a:graphicData>
            </a:graphic>
          </p:graphicFrame>
          <p:graphicFrame>
            <p:nvGraphicFramePr>
              <p:cNvPr id="9222" name="Object 30"/>
              <p:cNvGraphicFramePr>
                <a:graphicFrameLocks noChangeAspect="1"/>
              </p:cNvGraphicFramePr>
              <p:nvPr/>
            </p:nvGraphicFramePr>
            <p:xfrm>
              <a:off x="3173" y="1856"/>
              <a:ext cx="513" cy="215"/>
            </p:xfrm>
            <a:graphic>
              <a:graphicData uri="http://schemas.openxmlformats.org/presentationml/2006/ole">
                <p:oleObj spid="_x0000_s9222" name="Equation" r:id="rId9" imgW="393480" imgH="164880" progId="Equation.DSMT4">
                  <p:embed/>
                </p:oleObj>
              </a:graphicData>
            </a:graphic>
          </p:graphicFrame>
          <p:sp>
            <p:nvSpPr>
              <p:cNvPr id="9235" name="Text Box 31"/>
              <p:cNvSpPr txBox="1">
                <a:spLocks noChangeArrowheads="1"/>
              </p:cNvSpPr>
              <p:nvPr/>
            </p:nvSpPr>
            <p:spPr bwMode="auto">
              <a:xfrm>
                <a:off x="2246" y="1122"/>
                <a:ext cx="592" cy="25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0">
                    <a:solidFill>
                      <a:schemeClr val="bg2"/>
                    </a:solidFill>
                  </a:rPr>
                  <a:t>Ocean</a:t>
                </a:r>
              </a:p>
            </p:txBody>
          </p:sp>
        </p:grpSp>
      </p:grpSp>
      <p:sp>
        <p:nvSpPr>
          <p:cNvPr id="21" name="Slide Number Placeholder 2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	             </a:t>
            </a:r>
            <a:fld id="{10138747-8895-4C18-A19F-A55387BCEA9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2" name="Object 18"/>
          <p:cNvGraphicFramePr>
            <a:graphicFrameLocks noChangeAspect="1"/>
          </p:cNvGraphicFramePr>
          <p:nvPr/>
        </p:nvGraphicFramePr>
        <p:xfrm>
          <a:off x="4498068" y="5969227"/>
          <a:ext cx="2673350" cy="484187"/>
        </p:xfrm>
        <a:graphic>
          <a:graphicData uri="http://schemas.openxmlformats.org/presentationml/2006/ole">
            <p:oleObj spid="_x0000_s9223" name="Equation" r:id="rId10" imgW="1409400" imgH="253800" progId="Equation.DSMT4">
              <p:embed/>
            </p:oleObj>
          </a:graphicData>
        </a:graphic>
      </p:graphicFrame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541338" y="857254"/>
            <a:ext cx="2024913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Dipole in </a:t>
            </a:r>
            <a:r>
              <a:rPr lang="en-US" sz="2000" b="0" dirty="0" smtClean="0">
                <a:solidFill>
                  <a:srgbClr val="FF0000"/>
                </a:solidFill>
              </a:rPr>
              <a:t>ocean:</a:t>
            </a:r>
            <a:endParaRPr lang="en-US" sz="2000" b="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Text Box 2"/>
          <p:cNvSpPr txBox="1">
            <a:spLocks noChangeArrowheads="1"/>
          </p:cNvSpPr>
          <p:nvPr/>
        </p:nvSpPr>
        <p:spPr bwMode="auto">
          <a:xfrm>
            <a:off x="173677" y="0"/>
            <a:ext cx="86375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Loss Tangent</a:t>
            </a:r>
          </a:p>
        </p:txBody>
      </p:sp>
      <p:graphicFrame>
        <p:nvGraphicFramePr>
          <p:cNvPr id="10242" name="Object 18"/>
          <p:cNvGraphicFramePr>
            <a:graphicFrameLocks noChangeAspect="1"/>
          </p:cNvGraphicFramePr>
          <p:nvPr/>
        </p:nvGraphicFramePr>
        <p:xfrm>
          <a:off x="3302000" y="2293938"/>
          <a:ext cx="2168525" cy="609600"/>
        </p:xfrm>
        <a:graphic>
          <a:graphicData uri="http://schemas.openxmlformats.org/presentationml/2006/ole">
            <p:oleObj spid="_x0000_s10242" name="Equation" r:id="rId4" imgW="812520" imgH="228600" progId="Equation.DSMT4">
              <p:embed/>
            </p:oleObj>
          </a:graphicData>
        </a:graphic>
      </p:graphicFrame>
      <p:graphicFrame>
        <p:nvGraphicFramePr>
          <p:cNvPr id="10243" name="Object 19"/>
          <p:cNvGraphicFramePr>
            <a:graphicFrameLocks noChangeAspect="1"/>
          </p:cNvGraphicFramePr>
          <p:nvPr/>
        </p:nvGraphicFramePr>
        <p:xfrm>
          <a:off x="3438525" y="3895725"/>
          <a:ext cx="1592263" cy="1039813"/>
        </p:xfrm>
        <a:graphic>
          <a:graphicData uri="http://schemas.openxmlformats.org/presentationml/2006/ole">
            <p:oleObj spid="_x0000_s10243" name="Equation" r:id="rId5" imgW="660240" imgH="431640" progId="Equation.DSMT4">
              <p:embed/>
            </p:oleObj>
          </a:graphicData>
        </a:graphic>
      </p:graphicFrame>
      <p:graphicFrame>
        <p:nvGraphicFramePr>
          <p:cNvPr id="10244" name="Object 20"/>
          <p:cNvGraphicFramePr>
            <a:graphicFrameLocks noChangeAspect="1"/>
          </p:cNvGraphicFramePr>
          <p:nvPr/>
        </p:nvGraphicFramePr>
        <p:xfrm>
          <a:off x="3453947" y="801688"/>
          <a:ext cx="1922463" cy="993775"/>
        </p:xfrm>
        <a:graphic>
          <a:graphicData uri="http://schemas.openxmlformats.org/presentationml/2006/ole">
            <p:oleObj spid="_x0000_s10244" name="Equation" r:id="rId6" imgW="761760" imgH="393480" progId="Equation.DSMT4">
              <p:embed/>
            </p:oleObj>
          </a:graphicData>
        </a:graphic>
      </p:graphicFrame>
      <p:sp>
        <p:nvSpPr>
          <p:cNvPr id="10248" name="Text Box 22"/>
          <p:cNvSpPr txBox="1">
            <a:spLocks noChangeArrowheads="1"/>
          </p:cNvSpPr>
          <p:nvPr/>
        </p:nvSpPr>
        <p:spPr bwMode="auto">
          <a:xfrm>
            <a:off x="1557338" y="2049463"/>
            <a:ext cx="15049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chemeClr val="bg1"/>
                </a:solidFill>
              </a:rPr>
              <a:t>Write this as:</a:t>
            </a:r>
          </a:p>
        </p:txBody>
      </p:sp>
      <p:graphicFrame>
        <p:nvGraphicFramePr>
          <p:cNvPr id="10245" name="Object 24"/>
          <p:cNvGraphicFramePr>
            <a:graphicFrameLocks noChangeAspect="1"/>
          </p:cNvGraphicFramePr>
          <p:nvPr/>
        </p:nvGraphicFramePr>
        <p:xfrm>
          <a:off x="1042988" y="5318125"/>
          <a:ext cx="2136775" cy="1304925"/>
        </p:xfrm>
        <a:graphic>
          <a:graphicData uri="http://schemas.openxmlformats.org/presentationml/2006/ole">
            <p:oleObj spid="_x0000_s10245" name="Equation" r:id="rId7" imgW="1079280" imgH="660240" progId="Equation.DSMT4">
              <p:embed/>
            </p:oleObj>
          </a:graphicData>
        </a:graphic>
      </p:graphicFrame>
      <p:sp>
        <p:nvSpPr>
          <p:cNvPr id="10249" name="Text Box 25"/>
          <p:cNvSpPr txBox="1">
            <a:spLocks noChangeArrowheads="1"/>
          </p:cNvSpPr>
          <p:nvPr/>
        </p:nvSpPr>
        <p:spPr bwMode="auto">
          <a:xfrm>
            <a:off x="5572125" y="3998913"/>
            <a:ext cx="3048000" cy="1077218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solidFill>
                  <a:schemeClr val="bg2"/>
                </a:solidFill>
              </a:rPr>
              <a:t>Note:</a:t>
            </a:r>
            <a:r>
              <a:rPr lang="en-US" sz="1600" b="0" dirty="0">
                <a:solidFill>
                  <a:schemeClr val="bg2"/>
                </a:solidFill>
              </a:rPr>
              <a:t> The loss tangent combines losses from atomic and molecular friction together with loss from conductivity.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99670" y="5676000"/>
            <a:ext cx="48006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chemeClr val="bg2"/>
                </a:solidFill>
              </a:rPr>
              <a:t>Note:</a:t>
            </a:r>
            <a:r>
              <a:rPr lang="en-US" b="0" dirty="0">
                <a:solidFill>
                  <a:schemeClr val="bg2"/>
                </a:solidFill>
              </a:rPr>
              <a:t> In most books, the symbol </a:t>
            </a:r>
            <a:r>
              <a:rPr lang="en-US" sz="2000" b="0" i="1" dirty="0">
                <a:solidFill>
                  <a:schemeClr val="bg2"/>
                </a:solidFill>
                <a:sym typeface="Symbol"/>
              </a:rPr>
              <a:t></a:t>
            </a:r>
            <a:r>
              <a:rPr lang="en-US" b="0" dirty="0">
                <a:solidFill>
                  <a:schemeClr val="bg2"/>
                </a:solidFill>
                <a:sym typeface="Symbol"/>
              </a:rPr>
              <a:t> is used to denote </a:t>
            </a:r>
            <a:r>
              <a:rPr lang="en-US" sz="2000" b="0" i="1" dirty="0">
                <a:solidFill>
                  <a:schemeClr val="bg2"/>
                </a:solidFill>
                <a:sym typeface="Symbol"/>
              </a:rPr>
              <a:t></a:t>
            </a:r>
            <a:r>
              <a:rPr lang="en-US" sz="2000" b="0" i="1" baseline="-25000" dirty="0">
                <a:solidFill>
                  <a:schemeClr val="bg2"/>
                </a:solidFill>
                <a:latin typeface="+mn-lt"/>
                <a:sym typeface="Symbol"/>
              </a:rPr>
              <a:t>c</a:t>
            </a:r>
            <a:r>
              <a:rPr lang="en-US" b="0" i="1" dirty="0">
                <a:solidFill>
                  <a:schemeClr val="bg2"/>
                </a:solidFill>
                <a:sym typeface="Symbol"/>
              </a:rPr>
              <a:t> </a:t>
            </a:r>
            <a:r>
              <a:rPr lang="en-US" b="0" dirty="0">
                <a:solidFill>
                  <a:schemeClr val="bg2"/>
                </a:solidFill>
                <a:sym typeface="Symbol"/>
              </a:rPr>
              <a:t>in the time-harmonic steady state. </a:t>
            </a:r>
            <a:endParaRPr lang="en-US" b="0" dirty="0">
              <a:solidFill>
                <a:schemeClr val="bg2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	             </a:t>
            </a:r>
            <a:fld id="{10138747-8895-4C18-A19F-A55387BCEA9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13" name="Text Box 22"/>
          <p:cNvSpPr txBox="1">
            <a:spLocks noChangeArrowheads="1"/>
          </p:cNvSpPr>
          <p:nvPr/>
        </p:nvSpPr>
        <p:spPr bwMode="auto">
          <a:xfrm>
            <a:off x="442913" y="3373438"/>
            <a:ext cx="3313728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bg1"/>
                </a:solidFill>
              </a:rPr>
              <a:t>The loss tangent is defined as:</a:t>
            </a:r>
            <a:endParaRPr lang="en-US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Text Box 2"/>
          <p:cNvSpPr txBox="1">
            <a:spLocks noChangeArrowheads="1"/>
          </p:cNvSpPr>
          <p:nvPr/>
        </p:nvSpPr>
        <p:spPr bwMode="auto">
          <a:xfrm>
            <a:off x="173677" y="0"/>
            <a:ext cx="86375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Loss Tangent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	             </a:t>
            </a:r>
            <a:fld id="{10138747-8895-4C18-A19F-A55387BCEA9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439515" y="2400246"/>
          <a:ext cx="6204856" cy="2966720"/>
        </p:xfrm>
        <a:graphic>
          <a:graphicData uri="http://schemas.openxmlformats.org/drawingml/2006/table">
            <a:tbl>
              <a:tblPr firstRow="1">
                <a:tableStyleId>{00A15C55-8517-42AA-B614-E9B94910E393}</a:tableStyleId>
              </a:tblPr>
              <a:tblGrid>
                <a:gridCol w="3102428"/>
                <a:gridCol w="31024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/>
                          </a:solidFill>
                          <a:latin typeface="+mj-lt"/>
                        </a:rPr>
                        <a:t>Material </a:t>
                      </a:r>
                      <a:endParaRPr lang="en-US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/>
                          </a:solidFill>
                          <a:latin typeface="+mj-lt"/>
                        </a:rPr>
                        <a:t>tan</a:t>
                      </a:r>
                      <a:r>
                        <a:rPr lang="en-US" i="1" dirty="0" smtClean="0">
                          <a:solidFill>
                            <a:schemeClr val="bg2"/>
                          </a:solidFill>
                          <a:latin typeface="+mj-lt"/>
                          <a:sym typeface="Symbol"/>
                        </a:rPr>
                        <a:t></a:t>
                      </a:r>
                      <a:endParaRPr lang="en-US" i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/>
                          </a:solidFill>
                          <a:latin typeface="+mj-lt"/>
                        </a:rPr>
                        <a:t>Water (pure)</a:t>
                      </a:r>
                      <a:endParaRPr lang="en-US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0.156</a:t>
                      </a:r>
                      <a:endParaRPr lang="en-US" sz="1800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/>
                          </a:solidFill>
                          <a:latin typeface="+mj-lt"/>
                        </a:rPr>
                        <a:t>FR4</a:t>
                      </a:r>
                      <a:endParaRPr lang="en-US" dirty="0" smtClean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2"/>
                          </a:solidFill>
                          <a:latin typeface="+mn-lt"/>
                        </a:rPr>
                        <a:t>0.018</a:t>
                      </a:r>
                      <a:endParaRPr lang="en-US" dirty="0" smtClean="0">
                        <a:solidFill>
                          <a:schemeClr val="bg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/>
                          </a:solidFill>
                          <a:latin typeface="+mj-lt"/>
                        </a:rPr>
                        <a:t>Duroid </a:t>
                      </a:r>
                      <a:r>
                        <a:rPr lang="en-US" dirty="0" smtClean="0">
                          <a:solidFill>
                            <a:schemeClr val="bg2"/>
                          </a:solidFill>
                          <a:latin typeface="+mj-lt"/>
                        </a:rPr>
                        <a:t>board (typical)</a:t>
                      </a:r>
                      <a:endParaRPr lang="en-US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0.001</a:t>
                      </a:r>
                      <a:endParaRPr lang="en-US" sz="1800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bg2"/>
                          </a:solidFill>
                          <a:latin typeface="+mj-lt"/>
                        </a:rPr>
                        <a:t>Polyethelene</a:t>
                      </a:r>
                      <a:endParaRPr lang="en-US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0.00031</a:t>
                      </a:r>
                      <a:endParaRPr lang="en-US" sz="1800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bg2"/>
                          </a:solidFill>
                          <a:latin typeface="+mj-lt"/>
                          <a:ea typeface="+mn-ea"/>
                          <a:cs typeface="+mn-cs"/>
                        </a:rPr>
                        <a:t>Teflon</a:t>
                      </a:r>
                      <a:endParaRPr lang="en-US" sz="1800" kern="1200" dirty="0">
                        <a:solidFill>
                          <a:schemeClr val="bg2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0.00014</a:t>
                      </a:r>
                      <a:endParaRPr lang="en-US" sz="1800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/>
                          </a:solidFill>
                          <a:latin typeface="+mj-lt"/>
                        </a:rPr>
                        <a:t>Quartz</a:t>
                      </a:r>
                      <a:endParaRPr lang="en-US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0.000061</a:t>
                      </a:r>
                      <a:endParaRPr lang="en-US" sz="1800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/>
                          </a:solidFill>
                          <a:latin typeface="+mj-lt"/>
                        </a:rPr>
                        <a:t>Sapphire</a:t>
                      </a:r>
                      <a:endParaRPr lang="en-US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0.00002</a:t>
                      </a:r>
                      <a:endParaRPr lang="en-US" sz="1800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296804" y="720677"/>
            <a:ext cx="44775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Some Common Materials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57851" y="1528549"/>
            <a:ext cx="1178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+mn-lt"/>
              </a:rPr>
              <a:t>f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+mn-lt"/>
              </a:rPr>
              <a:t>= 3 GHz</a:t>
            </a:r>
            <a:endParaRPr lang="en-US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 bwMode="auto">
          <a:xfrm>
            <a:off x="4901800" y="2005260"/>
            <a:ext cx="2183642" cy="736979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04482" name="Text Box 2"/>
          <p:cNvSpPr txBox="1">
            <a:spLocks noChangeArrowheads="1"/>
          </p:cNvSpPr>
          <p:nvPr/>
        </p:nvSpPr>
        <p:spPr bwMode="auto">
          <a:xfrm>
            <a:off x="282859" y="0"/>
            <a:ext cx="86375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Polarization Current</a:t>
            </a:r>
          </a:p>
        </p:txBody>
      </p:sp>
      <p:graphicFrame>
        <p:nvGraphicFramePr>
          <p:cNvPr id="11266" name="Object 10"/>
          <p:cNvGraphicFramePr>
            <a:graphicFrameLocks noChangeAspect="1"/>
          </p:cNvGraphicFramePr>
          <p:nvPr/>
        </p:nvGraphicFramePr>
        <p:xfrm>
          <a:off x="595293" y="764261"/>
          <a:ext cx="6364287" cy="1906588"/>
        </p:xfrm>
        <a:graphic>
          <a:graphicData uri="http://schemas.openxmlformats.org/presentationml/2006/ole">
            <p:oleObj spid="_x0000_s11266" name="Equation" r:id="rId4" imgW="2628720" imgH="787320" progId="Equation.DSMT4">
              <p:embed/>
            </p:oleObj>
          </a:graphicData>
        </a:graphic>
      </p:graphicFrame>
      <p:sp>
        <p:nvSpPr>
          <p:cNvPr id="11274" name="Line 12"/>
          <p:cNvSpPr>
            <a:spLocks noChangeShapeType="1"/>
          </p:cNvSpPr>
          <p:nvPr/>
        </p:nvSpPr>
        <p:spPr bwMode="auto">
          <a:xfrm flipH="1" flipV="1">
            <a:off x="4221596" y="2782881"/>
            <a:ext cx="0" cy="280987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1275" name="Text Box 14"/>
          <p:cNvSpPr txBox="1">
            <a:spLocks noChangeArrowheads="1"/>
          </p:cNvSpPr>
          <p:nvPr/>
        </p:nvSpPr>
        <p:spPr bwMode="auto">
          <a:xfrm>
            <a:off x="2311380" y="3086774"/>
            <a:ext cx="14700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chemeClr val="bg1"/>
                </a:solidFill>
              </a:rPr>
              <a:t>Conduction</a:t>
            </a:r>
          </a:p>
        </p:txBody>
      </p:sp>
      <p:sp>
        <p:nvSpPr>
          <p:cNvPr id="11276" name="Text Box 15"/>
          <p:cNvSpPr txBox="1">
            <a:spLocks noChangeArrowheads="1"/>
          </p:cNvSpPr>
          <p:nvPr/>
        </p:nvSpPr>
        <p:spPr bwMode="auto">
          <a:xfrm>
            <a:off x="3909993" y="3086774"/>
            <a:ext cx="16811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chemeClr val="bg1"/>
                </a:solidFill>
              </a:rPr>
              <a:t>Free-space</a:t>
            </a:r>
          </a:p>
          <a:p>
            <a:r>
              <a:rPr lang="en-US" sz="2000" b="0">
                <a:solidFill>
                  <a:schemeClr val="bg1"/>
                </a:solidFill>
              </a:rPr>
              <a:t>displacement</a:t>
            </a:r>
          </a:p>
        </p:txBody>
      </p:sp>
      <p:sp>
        <p:nvSpPr>
          <p:cNvPr id="11277" name="Text Box 16"/>
          <p:cNvSpPr txBox="1">
            <a:spLocks noChangeArrowheads="1"/>
          </p:cNvSpPr>
          <p:nvPr/>
        </p:nvSpPr>
        <p:spPr bwMode="auto">
          <a:xfrm>
            <a:off x="5735618" y="3086774"/>
            <a:ext cx="15128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Polarization</a:t>
            </a:r>
          </a:p>
        </p:txBody>
      </p:sp>
      <p:sp>
        <p:nvSpPr>
          <p:cNvPr id="11278" name="Line 17"/>
          <p:cNvSpPr>
            <a:spLocks noChangeShapeType="1"/>
          </p:cNvSpPr>
          <p:nvPr/>
        </p:nvSpPr>
        <p:spPr bwMode="auto">
          <a:xfrm flipH="1" flipV="1">
            <a:off x="2825730" y="2805786"/>
            <a:ext cx="0" cy="280988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1279" name="Line 18"/>
          <p:cNvSpPr>
            <a:spLocks noChangeShapeType="1"/>
          </p:cNvSpPr>
          <p:nvPr/>
        </p:nvSpPr>
        <p:spPr bwMode="auto">
          <a:xfrm flipH="1" flipV="1">
            <a:off x="6300768" y="2842299"/>
            <a:ext cx="0" cy="280987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11267" name="Object 19"/>
          <p:cNvGraphicFramePr>
            <a:graphicFrameLocks noChangeAspect="1"/>
          </p:cNvGraphicFramePr>
          <p:nvPr/>
        </p:nvGraphicFramePr>
        <p:xfrm>
          <a:off x="2746355" y="3305849"/>
          <a:ext cx="477838" cy="606425"/>
        </p:xfrm>
        <a:graphic>
          <a:graphicData uri="http://schemas.openxmlformats.org/presentationml/2006/ole">
            <p:oleObj spid="_x0000_s11267" name="Equation" r:id="rId5" imgW="190440" imgH="241200" progId="Equation.DSMT4">
              <p:embed/>
            </p:oleObj>
          </a:graphicData>
        </a:graphic>
      </p:graphicFrame>
      <p:sp>
        <p:nvSpPr>
          <p:cNvPr id="11280" name="Text Box 20"/>
          <p:cNvSpPr txBox="1">
            <a:spLocks noChangeArrowheads="1"/>
          </p:cNvSpPr>
          <p:nvPr/>
        </p:nvSpPr>
        <p:spPr bwMode="auto">
          <a:xfrm>
            <a:off x="1219180" y="3086774"/>
            <a:ext cx="9890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chemeClr val="bg1"/>
                </a:solidFill>
              </a:rPr>
              <a:t>Source</a:t>
            </a:r>
          </a:p>
        </p:txBody>
      </p:sp>
      <p:sp>
        <p:nvSpPr>
          <p:cNvPr id="11281" name="Line 21"/>
          <p:cNvSpPr>
            <a:spLocks noChangeShapeType="1"/>
          </p:cNvSpPr>
          <p:nvPr/>
        </p:nvSpPr>
        <p:spPr bwMode="auto">
          <a:xfrm flipH="1" flipV="1">
            <a:off x="1970068" y="2805786"/>
            <a:ext cx="0" cy="280988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11268" name="Object 22"/>
          <p:cNvGraphicFramePr>
            <a:graphicFrameLocks noChangeAspect="1"/>
          </p:cNvGraphicFramePr>
          <p:nvPr/>
        </p:nvGraphicFramePr>
        <p:xfrm>
          <a:off x="6232505" y="3312199"/>
          <a:ext cx="488950" cy="581025"/>
        </p:xfrm>
        <a:graphic>
          <a:graphicData uri="http://schemas.openxmlformats.org/presentationml/2006/ole">
            <p:oleObj spid="_x0000_s11268" name="Equation" r:id="rId6" imgW="203040" imgH="241200" progId="Equation.DSMT4">
              <p:embed/>
            </p:oleObj>
          </a:graphicData>
        </a:graphic>
      </p:graphicFrame>
      <p:sp>
        <p:nvSpPr>
          <p:cNvPr id="48" name="Slide Number Placeholder 4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	             </a:t>
            </a:r>
            <a:fld id="{10138747-8895-4C18-A19F-A55387BCEA9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1449590" y="3970439"/>
            <a:ext cx="5532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000"/>
                </a:solidFill>
              </a:rPr>
              <a:t>Four types of current density (nonmagnetic medium)</a:t>
            </a:r>
            <a:endParaRPr lang="en-US" b="0" dirty="0">
              <a:solidFill>
                <a:srgbClr val="FF0000"/>
              </a:solidFill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1197787" y="4380725"/>
            <a:ext cx="6455205" cy="2292350"/>
            <a:chOff x="1506538" y="4471992"/>
            <a:chExt cx="6455205" cy="2292350"/>
          </a:xfrm>
        </p:grpSpPr>
        <p:sp>
          <p:nvSpPr>
            <p:cNvPr id="52" name="Freeform 23"/>
            <p:cNvSpPr>
              <a:spLocks/>
            </p:cNvSpPr>
            <p:nvPr/>
          </p:nvSpPr>
          <p:spPr bwMode="auto">
            <a:xfrm>
              <a:off x="1506538" y="4471992"/>
              <a:ext cx="5606781" cy="2292350"/>
            </a:xfrm>
            <a:custGeom>
              <a:avLst/>
              <a:gdLst>
                <a:gd name="T0" fmla="*/ 232 w 1070"/>
                <a:gd name="T1" fmla="*/ 206 h 666"/>
                <a:gd name="T2" fmla="*/ 78 w 1070"/>
                <a:gd name="T3" fmla="*/ 410 h 666"/>
                <a:gd name="T4" fmla="*/ 10 w 1070"/>
                <a:gd name="T5" fmla="*/ 646 h 666"/>
                <a:gd name="T6" fmla="*/ 82 w 1070"/>
                <a:gd name="T7" fmla="*/ 954 h 666"/>
                <a:gd name="T8" fmla="*/ 491 w 1070"/>
                <a:gd name="T9" fmla="*/ 1158 h 666"/>
                <a:gd name="T10" fmla="*/ 1051 w 1070"/>
                <a:gd name="T11" fmla="*/ 1292 h 666"/>
                <a:gd name="T12" fmla="*/ 1658 w 1070"/>
                <a:gd name="T13" fmla="*/ 1427 h 666"/>
                <a:gd name="T14" fmla="*/ 2129 w 1070"/>
                <a:gd name="T15" fmla="*/ 1396 h 666"/>
                <a:gd name="T16" fmla="*/ 2597 w 1070"/>
                <a:gd name="T17" fmla="*/ 1381 h 666"/>
                <a:gd name="T18" fmla="*/ 3085 w 1070"/>
                <a:gd name="T19" fmla="*/ 1245 h 666"/>
                <a:gd name="T20" fmla="*/ 3439 w 1070"/>
                <a:gd name="T21" fmla="*/ 1017 h 666"/>
                <a:gd name="T22" fmla="*/ 3552 w 1070"/>
                <a:gd name="T23" fmla="*/ 761 h 666"/>
                <a:gd name="T24" fmla="*/ 3648 w 1070"/>
                <a:gd name="T25" fmla="*/ 579 h 666"/>
                <a:gd name="T26" fmla="*/ 3579 w 1070"/>
                <a:gd name="T27" fmla="*/ 325 h 666"/>
                <a:gd name="T28" fmla="*/ 3320 w 1070"/>
                <a:gd name="T29" fmla="*/ 236 h 666"/>
                <a:gd name="T30" fmla="*/ 3112 w 1070"/>
                <a:gd name="T31" fmla="*/ 178 h 666"/>
                <a:gd name="T32" fmla="*/ 2641 w 1070"/>
                <a:gd name="T33" fmla="*/ 13 h 666"/>
                <a:gd name="T34" fmla="*/ 2150 w 1070"/>
                <a:gd name="T35" fmla="*/ 104 h 666"/>
                <a:gd name="T36" fmla="*/ 1590 w 1070"/>
                <a:gd name="T37" fmla="*/ 117 h 666"/>
                <a:gd name="T38" fmla="*/ 972 w 1070"/>
                <a:gd name="T39" fmla="*/ 54 h 666"/>
                <a:gd name="T40" fmla="*/ 573 w 1070"/>
                <a:gd name="T41" fmla="*/ 74 h 666"/>
                <a:gd name="T42" fmla="*/ 232 w 1070"/>
                <a:gd name="T43" fmla="*/ 206 h 66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70"/>
                <a:gd name="T67" fmla="*/ 0 h 666"/>
                <a:gd name="T68" fmla="*/ 1070 w 1070"/>
                <a:gd name="T69" fmla="*/ 666 h 66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70" h="666">
                  <a:moveTo>
                    <a:pt x="68" y="95"/>
                  </a:moveTo>
                  <a:cubicBezTo>
                    <a:pt x="49" y="124"/>
                    <a:pt x="34" y="155"/>
                    <a:pt x="23" y="189"/>
                  </a:cubicBezTo>
                  <a:cubicBezTo>
                    <a:pt x="13" y="222"/>
                    <a:pt x="3" y="256"/>
                    <a:pt x="3" y="298"/>
                  </a:cubicBezTo>
                  <a:cubicBezTo>
                    <a:pt x="3" y="340"/>
                    <a:pt x="0" y="401"/>
                    <a:pt x="24" y="440"/>
                  </a:cubicBezTo>
                  <a:cubicBezTo>
                    <a:pt x="48" y="479"/>
                    <a:pt x="97" y="508"/>
                    <a:pt x="144" y="534"/>
                  </a:cubicBezTo>
                  <a:cubicBezTo>
                    <a:pt x="191" y="560"/>
                    <a:pt x="251" y="575"/>
                    <a:pt x="308" y="596"/>
                  </a:cubicBezTo>
                  <a:cubicBezTo>
                    <a:pt x="365" y="617"/>
                    <a:pt x="433" y="650"/>
                    <a:pt x="486" y="658"/>
                  </a:cubicBezTo>
                  <a:cubicBezTo>
                    <a:pt x="539" y="666"/>
                    <a:pt x="578" y="647"/>
                    <a:pt x="624" y="644"/>
                  </a:cubicBezTo>
                  <a:cubicBezTo>
                    <a:pt x="670" y="641"/>
                    <a:pt x="715" y="649"/>
                    <a:pt x="761" y="637"/>
                  </a:cubicBezTo>
                  <a:cubicBezTo>
                    <a:pt x="807" y="625"/>
                    <a:pt x="863" y="602"/>
                    <a:pt x="904" y="574"/>
                  </a:cubicBezTo>
                  <a:cubicBezTo>
                    <a:pt x="945" y="546"/>
                    <a:pt x="985" y="506"/>
                    <a:pt x="1008" y="469"/>
                  </a:cubicBezTo>
                  <a:cubicBezTo>
                    <a:pt x="1032" y="432"/>
                    <a:pt x="1031" y="385"/>
                    <a:pt x="1041" y="351"/>
                  </a:cubicBezTo>
                  <a:cubicBezTo>
                    <a:pt x="1051" y="317"/>
                    <a:pt x="1068" y="300"/>
                    <a:pt x="1069" y="267"/>
                  </a:cubicBezTo>
                  <a:cubicBezTo>
                    <a:pt x="1070" y="234"/>
                    <a:pt x="1065" y="176"/>
                    <a:pt x="1049" y="150"/>
                  </a:cubicBezTo>
                  <a:cubicBezTo>
                    <a:pt x="1033" y="124"/>
                    <a:pt x="996" y="120"/>
                    <a:pt x="973" y="109"/>
                  </a:cubicBezTo>
                  <a:cubicBezTo>
                    <a:pt x="950" y="98"/>
                    <a:pt x="945" y="99"/>
                    <a:pt x="912" y="82"/>
                  </a:cubicBezTo>
                  <a:cubicBezTo>
                    <a:pt x="879" y="65"/>
                    <a:pt x="821" y="12"/>
                    <a:pt x="774" y="6"/>
                  </a:cubicBezTo>
                  <a:cubicBezTo>
                    <a:pt x="727" y="0"/>
                    <a:pt x="681" y="40"/>
                    <a:pt x="630" y="48"/>
                  </a:cubicBezTo>
                  <a:cubicBezTo>
                    <a:pt x="579" y="56"/>
                    <a:pt x="523" y="58"/>
                    <a:pt x="466" y="54"/>
                  </a:cubicBezTo>
                  <a:cubicBezTo>
                    <a:pt x="409" y="50"/>
                    <a:pt x="335" y="28"/>
                    <a:pt x="285" y="25"/>
                  </a:cubicBezTo>
                  <a:cubicBezTo>
                    <a:pt x="235" y="22"/>
                    <a:pt x="205" y="22"/>
                    <a:pt x="168" y="34"/>
                  </a:cubicBezTo>
                  <a:cubicBezTo>
                    <a:pt x="132" y="45"/>
                    <a:pt x="89" y="82"/>
                    <a:pt x="68" y="95"/>
                  </a:cubicBezTo>
                  <a:close/>
                </a:path>
              </a:pathLst>
            </a:custGeom>
            <a:solidFill>
              <a:srgbClr val="CCFFFF"/>
            </a:solidFill>
            <a:ln w="12700" cap="flat" cmpd="sng">
              <a:noFill/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53" name="Group 51"/>
            <p:cNvGrpSpPr>
              <a:grpSpLocks/>
            </p:cNvGrpSpPr>
            <p:nvPr/>
          </p:nvGrpSpPr>
          <p:grpSpPr bwMode="auto">
            <a:xfrm rot="21140627">
              <a:off x="5095875" y="4940305"/>
              <a:ext cx="379412" cy="546100"/>
              <a:chOff x="3795" y="3076"/>
              <a:chExt cx="239" cy="344"/>
            </a:xfrm>
          </p:grpSpPr>
          <p:sp>
            <p:nvSpPr>
              <p:cNvPr id="82" name="Oval 28"/>
              <p:cNvSpPr>
                <a:spLocks noChangeArrowheads="1"/>
              </p:cNvSpPr>
              <p:nvPr/>
            </p:nvSpPr>
            <p:spPr bwMode="auto">
              <a:xfrm rot="3855236">
                <a:off x="3918" y="3072"/>
                <a:ext cx="112" cy="120"/>
              </a:xfrm>
              <a:prstGeom prst="ellipse">
                <a:avLst/>
              </a:prstGeom>
              <a:gradFill rotWithShape="1">
                <a:gsLst>
                  <a:gs pos="0">
                    <a:srgbClr val="969696"/>
                  </a:gs>
                  <a:gs pos="100000">
                    <a:srgbClr val="090909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" name="Oval 29"/>
              <p:cNvSpPr>
                <a:spLocks noChangeArrowheads="1"/>
              </p:cNvSpPr>
              <p:nvPr/>
            </p:nvSpPr>
            <p:spPr bwMode="auto">
              <a:xfrm rot="3855236">
                <a:off x="3799" y="3304"/>
                <a:ext cx="112" cy="120"/>
              </a:xfrm>
              <a:prstGeom prst="ellipse">
                <a:avLst/>
              </a:prstGeom>
              <a:solidFill>
                <a:srgbClr val="C0C0C0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" name="Line 30"/>
              <p:cNvSpPr>
                <a:spLocks noChangeShapeType="1"/>
              </p:cNvSpPr>
              <p:nvPr/>
            </p:nvSpPr>
            <p:spPr bwMode="auto">
              <a:xfrm rot="3855236">
                <a:off x="3867" y="3189"/>
                <a:ext cx="87" cy="114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4" name="Group 52"/>
            <p:cNvGrpSpPr>
              <a:grpSpLocks/>
            </p:cNvGrpSpPr>
            <p:nvPr/>
          </p:nvGrpSpPr>
          <p:grpSpPr bwMode="auto">
            <a:xfrm rot="4841404">
              <a:off x="5649913" y="5072067"/>
              <a:ext cx="603250" cy="196850"/>
              <a:chOff x="4015" y="3573"/>
              <a:chExt cx="380" cy="124"/>
            </a:xfrm>
          </p:grpSpPr>
          <p:sp>
            <p:nvSpPr>
              <p:cNvPr id="79" name="Oval 31"/>
              <p:cNvSpPr>
                <a:spLocks noChangeArrowheads="1"/>
              </p:cNvSpPr>
              <p:nvPr/>
            </p:nvSpPr>
            <p:spPr bwMode="auto">
              <a:xfrm rot="7459936">
                <a:off x="4279" y="3569"/>
                <a:ext cx="112" cy="120"/>
              </a:xfrm>
              <a:prstGeom prst="ellipse">
                <a:avLst/>
              </a:prstGeom>
              <a:gradFill rotWithShape="1">
                <a:gsLst>
                  <a:gs pos="0">
                    <a:srgbClr val="969696"/>
                  </a:gs>
                  <a:gs pos="100000">
                    <a:srgbClr val="090909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" name="Oval 32"/>
              <p:cNvSpPr>
                <a:spLocks noChangeArrowheads="1"/>
              </p:cNvSpPr>
              <p:nvPr/>
            </p:nvSpPr>
            <p:spPr bwMode="auto">
              <a:xfrm rot="7459936">
                <a:off x="4019" y="3581"/>
                <a:ext cx="112" cy="120"/>
              </a:xfrm>
              <a:prstGeom prst="ellipse">
                <a:avLst/>
              </a:prstGeom>
              <a:solidFill>
                <a:srgbClr val="C0C0C0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" name="Line 33"/>
              <p:cNvSpPr>
                <a:spLocks noChangeShapeType="1"/>
              </p:cNvSpPr>
              <p:nvPr/>
            </p:nvSpPr>
            <p:spPr bwMode="auto">
              <a:xfrm rot="7459936">
                <a:off x="4161" y="3574"/>
                <a:ext cx="87" cy="114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55" name="Oval 53"/>
            <p:cNvSpPr>
              <a:spLocks noChangeArrowheads="1"/>
            </p:cNvSpPr>
            <p:nvPr/>
          </p:nvSpPr>
          <p:spPr bwMode="auto">
            <a:xfrm>
              <a:off x="3398839" y="5405194"/>
              <a:ext cx="88900" cy="889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auto">
            <a:xfrm>
              <a:off x="3551239" y="5557594"/>
              <a:ext cx="88900" cy="889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auto">
            <a:xfrm>
              <a:off x="3675064" y="5365507"/>
              <a:ext cx="88900" cy="889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auto">
            <a:xfrm>
              <a:off x="3402014" y="5709994"/>
              <a:ext cx="88900" cy="889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auto">
            <a:xfrm>
              <a:off x="3278189" y="5081344"/>
              <a:ext cx="88900" cy="889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auto">
            <a:xfrm>
              <a:off x="3430589" y="5233744"/>
              <a:ext cx="88900" cy="889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auto">
            <a:xfrm>
              <a:off x="3554414" y="5041657"/>
              <a:ext cx="88900" cy="889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auto">
            <a:xfrm>
              <a:off x="3281364" y="5386144"/>
              <a:ext cx="88900" cy="889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63" name="Object 61"/>
            <p:cNvGraphicFramePr>
              <a:graphicFrameLocks noChangeAspect="1"/>
            </p:cNvGraphicFramePr>
            <p:nvPr/>
          </p:nvGraphicFramePr>
          <p:xfrm>
            <a:off x="5337776" y="5662086"/>
            <a:ext cx="488950" cy="581025"/>
          </p:xfrm>
          <a:graphic>
            <a:graphicData uri="http://schemas.openxmlformats.org/presentationml/2006/ole">
              <p:oleObj spid="_x0000_s11273" name="Equation" r:id="rId7" imgW="203040" imgH="241200" progId="Equation.DSMT4">
                <p:embed/>
              </p:oleObj>
            </a:graphicData>
          </a:graphic>
        </p:graphicFrame>
        <p:graphicFrame>
          <p:nvGraphicFramePr>
            <p:cNvPr id="64" name="Object 62"/>
            <p:cNvGraphicFramePr>
              <a:graphicFrameLocks noChangeAspect="1"/>
            </p:cNvGraphicFramePr>
            <p:nvPr/>
          </p:nvGraphicFramePr>
          <p:xfrm>
            <a:off x="3636118" y="5765557"/>
            <a:ext cx="477837" cy="606425"/>
          </p:xfrm>
          <a:graphic>
            <a:graphicData uri="http://schemas.openxmlformats.org/presentationml/2006/ole">
              <p:oleObj spid="_x0000_s11274" name="Equation" r:id="rId8" imgW="190440" imgH="241200" progId="Equation.DSMT4">
                <p:embed/>
              </p:oleObj>
            </a:graphicData>
          </a:graphic>
        </p:graphicFrame>
        <p:sp>
          <p:nvSpPr>
            <p:cNvPr id="65" name="AutoShape 63"/>
            <p:cNvSpPr>
              <a:spLocks noChangeArrowheads="1"/>
            </p:cNvSpPr>
            <p:nvPr/>
          </p:nvSpPr>
          <p:spPr bwMode="auto">
            <a:xfrm>
              <a:off x="2365894" y="4692449"/>
              <a:ext cx="170288" cy="735013"/>
            </a:xfrm>
            <a:prstGeom prst="upArrow">
              <a:avLst>
                <a:gd name="adj1" fmla="val 50000"/>
                <a:gd name="adj2" fmla="val 206696"/>
              </a:avLst>
            </a:pr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66" name="Object 64"/>
            <p:cNvGraphicFramePr>
              <a:graphicFrameLocks noChangeAspect="1"/>
            </p:cNvGraphicFramePr>
            <p:nvPr/>
          </p:nvGraphicFramePr>
          <p:xfrm>
            <a:off x="2207887" y="5525639"/>
            <a:ext cx="446087" cy="606425"/>
          </p:xfrm>
          <a:graphic>
            <a:graphicData uri="http://schemas.openxmlformats.org/presentationml/2006/ole">
              <p:oleObj spid="_x0000_s11275" name="Equation" r:id="rId9" imgW="177480" imgH="241200" progId="Equation.DSMT4">
                <p:embed/>
              </p:oleObj>
            </a:graphicData>
          </a:graphic>
        </p:graphicFrame>
        <p:graphicFrame>
          <p:nvGraphicFramePr>
            <p:cNvPr id="67" name="Object 66"/>
            <p:cNvGraphicFramePr>
              <a:graphicFrameLocks noChangeAspect="1"/>
            </p:cNvGraphicFramePr>
            <p:nvPr/>
          </p:nvGraphicFramePr>
          <p:xfrm>
            <a:off x="3792539" y="4738444"/>
            <a:ext cx="371475" cy="447675"/>
          </p:xfrm>
          <a:graphic>
            <a:graphicData uri="http://schemas.openxmlformats.org/presentationml/2006/ole">
              <p:oleObj spid="_x0000_s11276" name="Equation" r:id="rId10" imgW="190440" imgH="228600" progId="Equation.DSMT4">
                <p:embed/>
              </p:oleObj>
            </a:graphicData>
          </a:graphic>
        </p:graphicFrame>
        <p:sp>
          <p:nvSpPr>
            <p:cNvPr id="74" name="Text Box 45"/>
            <p:cNvSpPr txBox="1">
              <a:spLocks noChangeArrowheads="1"/>
            </p:cNvSpPr>
            <p:nvPr/>
          </p:nvSpPr>
          <p:spPr bwMode="auto">
            <a:xfrm>
              <a:off x="7452155" y="5592787"/>
              <a:ext cx="509588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endParaRPr lang="en-US" sz="2000" b="0" i="1" dirty="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71" name="Freeform 70"/>
            <p:cNvSpPr/>
            <p:nvPr/>
          </p:nvSpPr>
          <p:spPr bwMode="auto">
            <a:xfrm>
              <a:off x="5118265" y="4756068"/>
              <a:ext cx="498764" cy="100940"/>
            </a:xfrm>
            <a:custGeom>
              <a:avLst/>
              <a:gdLst>
                <a:gd name="connsiteX0" fmla="*/ 0 w 498764"/>
                <a:gd name="connsiteY0" fmla="*/ 100940 h 100940"/>
                <a:gd name="connsiteX1" fmla="*/ 142504 w 498764"/>
                <a:gd name="connsiteY1" fmla="*/ 17813 h 100940"/>
                <a:gd name="connsiteX2" fmla="*/ 308758 w 498764"/>
                <a:gd name="connsiteY2" fmla="*/ 5937 h 100940"/>
                <a:gd name="connsiteX3" fmla="*/ 498764 w 498764"/>
                <a:gd name="connsiteY3" fmla="*/ 53438 h 100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8764" h="100940">
                  <a:moveTo>
                    <a:pt x="0" y="100940"/>
                  </a:moveTo>
                  <a:cubicBezTo>
                    <a:pt x="45522" y="67293"/>
                    <a:pt x="91044" y="33647"/>
                    <a:pt x="142504" y="17813"/>
                  </a:cubicBezTo>
                  <a:cubicBezTo>
                    <a:pt x="193964" y="1979"/>
                    <a:pt x="249381" y="0"/>
                    <a:pt x="308758" y="5937"/>
                  </a:cubicBezTo>
                  <a:cubicBezTo>
                    <a:pt x="368135" y="11874"/>
                    <a:pt x="433449" y="32656"/>
                    <a:pt x="498764" y="53438"/>
                  </a:cubicBezTo>
                </a:path>
              </a:pathLst>
            </a:custGeom>
            <a:noFill/>
            <a:ln w="1905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2" name="Striped Right Arrow 71"/>
            <p:cNvSpPr/>
            <p:nvPr/>
          </p:nvSpPr>
          <p:spPr bwMode="auto">
            <a:xfrm rot="1855088">
              <a:off x="3859482" y="5640777"/>
              <a:ext cx="498764" cy="178130"/>
            </a:xfrm>
            <a:prstGeom prst="stripedRightArrow">
              <a:avLst/>
            </a:prstGeom>
            <a:solidFill>
              <a:srgbClr val="FF0000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85" name="TextBox 84"/>
          <p:cNvSpPr txBox="1"/>
          <p:nvPr/>
        </p:nvSpPr>
        <p:spPr>
          <a:xfrm>
            <a:off x="7018318" y="4980833"/>
            <a:ext cx="1757547" cy="95410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2"/>
                </a:solidFill>
              </a:rPr>
              <a:t>Note:</a:t>
            </a:r>
            <a:r>
              <a:rPr lang="en-US" sz="1400" b="0" dirty="0" smtClean="0">
                <a:solidFill>
                  <a:schemeClr val="bg2"/>
                </a:solidFill>
              </a:rPr>
              <a:t> The free-space displacement current is not an actual current flow.</a:t>
            </a:r>
            <a:endParaRPr lang="en-US" sz="1400" b="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Text Box 2"/>
          <p:cNvSpPr txBox="1">
            <a:spLocks noChangeArrowheads="1"/>
          </p:cNvSpPr>
          <p:nvPr/>
        </p:nvSpPr>
        <p:spPr bwMode="auto">
          <a:xfrm>
            <a:off x="255564" y="0"/>
            <a:ext cx="86375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Polarization Current (cont.)</a:t>
            </a:r>
          </a:p>
        </p:txBody>
      </p:sp>
      <p:sp>
        <p:nvSpPr>
          <p:cNvPr id="12295" name="Text Box 184"/>
          <p:cNvSpPr txBox="1">
            <a:spLocks noChangeArrowheads="1"/>
          </p:cNvSpPr>
          <p:nvPr/>
        </p:nvSpPr>
        <p:spPr bwMode="auto">
          <a:xfrm>
            <a:off x="439738" y="1052513"/>
            <a:ext cx="34559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chemeClr val="bg1"/>
                </a:solidFill>
              </a:rPr>
              <a:t>Model of polarization current:</a:t>
            </a:r>
          </a:p>
        </p:txBody>
      </p:sp>
      <p:graphicFrame>
        <p:nvGraphicFramePr>
          <p:cNvPr id="12290" name="Object 296"/>
          <p:cNvGraphicFramePr>
            <a:graphicFrameLocks noChangeAspect="1"/>
          </p:cNvGraphicFramePr>
          <p:nvPr/>
        </p:nvGraphicFramePr>
        <p:xfrm>
          <a:off x="681038" y="4414838"/>
          <a:ext cx="1755775" cy="566737"/>
        </p:xfrm>
        <a:graphic>
          <a:graphicData uri="http://schemas.openxmlformats.org/presentationml/2006/ole">
            <p:oleObj spid="_x0000_s12290" name="Equation" r:id="rId4" imgW="787320" imgH="253800" progId="Equation.DSMT4">
              <p:embed/>
            </p:oleObj>
          </a:graphicData>
        </a:graphic>
      </p:graphicFrame>
      <p:graphicFrame>
        <p:nvGraphicFramePr>
          <p:cNvPr id="12291" name="Object 297"/>
          <p:cNvGraphicFramePr>
            <a:graphicFrameLocks noChangeAspect="1"/>
          </p:cNvGraphicFramePr>
          <p:nvPr/>
        </p:nvGraphicFramePr>
        <p:xfrm>
          <a:off x="306388" y="5003800"/>
          <a:ext cx="3903662" cy="852488"/>
        </p:xfrm>
        <a:graphic>
          <a:graphicData uri="http://schemas.openxmlformats.org/presentationml/2006/ole">
            <p:oleObj spid="_x0000_s12291" name="Equation" r:id="rId5" imgW="1803240" imgH="393480" progId="Equation.DSMT4">
              <p:embed/>
            </p:oleObj>
          </a:graphicData>
        </a:graphic>
      </p:graphicFrame>
      <p:graphicFrame>
        <p:nvGraphicFramePr>
          <p:cNvPr id="12292" name="Object 298"/>
          <p:cNvGraphicFramePr>
            <a:graphicFrameLocks noChangeAspect="1"/>
          </p:cNvGraphicFramePr>
          <p:nvPr/>
        </p:nvGraphicFramePr>
        <p:xfrm>
          <a:off x="5489575" y="4452938"/>
          <a:ext cx="2806700" cy="566737"/>
        </p:xfrm>
        <a:graphic>
          <a:graphicData uri="http://schemas.openxmlformats.org/presentationml/2006/ole">
            <p:oleObj spid="_x0000_s12292" name="Equation" r:id="rId6" imgW="1257120" imgH="253800" progId="Equation.DSMT4">
              <p:embed/>
            </p:oleObj>
          </a:graphicData>
        </a:graphic>
      </p:graphicFrame>
      <p:graphicFrame>
        <p:nvGraphicFramePr>
          <p:cNvPr id="12293" name="Object 299"/>
          <p:cNvGraphicFramePr>
            <a:graphicFrameLocks noChangeAspect="1"/>
          </p:cNvGraphicFramePr>
          <p:nvPr/>
        </p:nvGraphicFramePr>
        <p:xfrm>
          <a:off x="6408738" y="5541963"/>
          <a:ext cx="1474787" cy="877887"/>
        </p:xfrm>
        <a:graphic>
          <a:graphicData uri="http://schemas.openxmlformats.org/presentationml/2006/ole">
            <p:oleObj spid="_x0000_s12293" name="Equation" r:id="rId7" imgW="660240" imgH="393480" progId="Equation.DSMT4">
              <p:embed/>
            </p:oleObj>
          </a:graphicData>
        </a:graphic>
      </p:graphicFrame>
      <p:sp>
        <p:nvSpPr>
          <p:cNvPr id="12303" name="Text Box 300"/>
          <p:cNvSpPr txBox="1">
            <a:spLocks noChangeArrowheads="1"/>
          </p:cNvSpPr>
          <p:nvPr/>
        </p:nvSpPr>
        <p:spPr bwMode="auto">
          <a:xfrm>
            <a:off x="5341938" y="5789613"/>
            <a:ext cx="9191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chemeClr val="bg1"/>
                </a:solidFill>
              </a:rPr>
              <a:t>Hence</a:t>
            </a:r>
          </a:p>
        </p:txBody>
      </p:sp>
      <p:sp>
        <p:nvSpPr>
          <p:cNvPr id="12304" name="Text Box 301"/>
          <p:cNvSpPr txBox="1">
            <a:spLocks noChangeArrowheads="1"/>
          </p:cNvSpPr>
          <p:nvPr/>
        </p:nvSpPr>
        <p:spPr bwMode="auto">
          <a:xfrm>
            <a:off x="4762500" y="2325688"/>
            <a:ext cx="4181475" cy="1108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600" b="0" dirty="0">
                <a:solidFill>
                  <a:schemeClr val="bg2"/>
                </a:solidFill>
              </a:rPr>
              <a:t>As the electric field changes, we imagine that the position </a:t>
            </a:r>
            <a:r>
              <a:rPr lang="en-US" b="0" i="1" dirty="0">
                <a:solidFill>
                  <a:schemeClr val="bg2"/>
                </a:solidFill>
                <a:latin typeface="Times New Roman" pitchFamily="18" charset="0"/>
              </a:rPr>
              <a:t>x</a:t>
            </a:r>
            <a:r>
              <a:rPr lang="en-US" sz="1600" b="0" dirty="0">
                <a:solidFill>
                  <a:schemeClr val="bg2"/>
                </a:solidFill>
              </a:rPr>
              <a:t> of the positive charge changes, with the negative charge being stationary.</a:t>
            </a:r>
          </a:p>
        </p:txBody>
      </p:sp>
      <p:sp>
        <p:nvSpPr>
          <p:cNvPr id="12307" name="Text Box 304"/>
          <p:cNvSpPr txBox="1">
            <a:spLocks noChangeArrowheads="1"/>
          </p:cNvSpPr>
          <p:nvPr/>
        </p:nvSpPr>
        <p:spPr bwMode="auto">
          <a:xfrm>
            <a:off x="4810125" y="1320800"/>
            <a:ext cx="31178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i="1">
                <a:solidFill>
                  <a:schemeClr val="bg1"/>
                </a:solidFill>
                <a:latin typeface="Times New Roman" pitchFamily="18" charset="0"/>
              </a:rPr>
              <a:t>N</a:t>
            </a:r>
            <a:r>
              <a:rPr lang="en-US" sz="2000" b="0" i="1" baseline="-25000">
                <a:solidFill>
                  <a:schemeClr val="bg1"/>
                </a:solidFill>
                <a:latin typeface="Times New Roman" pitchFamily="18" charset="0"/>
              </a:rPr>
              <a:t>d</a:t>
            </a:r>
            <a:r>
              <a:rPr lang="en-US" sz="2000" b="0">
                <a:solidFill>
                  <a:schemeClr val="bg1"/>
                </a:solidFill>
              </a:rPr>
              <a:t> dipoles per unit volume</a:t>
            </a:r>
          </a:p>
        </p:txBody>
      </p:sp>
      <p:sp>
        <p:nvSpPr>
          <p:cNvPr id="94" name="Slide Number Placeholder 9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	             </a:t>
            </a:r>
            <a:fld id="{10138747-8895-4C18-A19F-A55387BCEA9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93" name="TextBox 92"/>
          <p:cNvSpPr txBox="1"/>
          <p:nvPr/>
        </p:nvSpPr>
        <p:spPr>
          <a:xfrm>
            <a:off x="4911229" y="1943100"/>
            <a:ext cx="36102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0" dirty="0" smtClean="0">
                <a:solidFill>
                  <a:schemeClr val="bg2"/>
                </a:solidFill>
              </a:rPr>
              <a:t>The dipoles stretch rather than rotate.</a:t>
            </a:r>
            <a:endParaRPr lang="en-US" sz="1600" b="0" dirty="0">
              <a:solidFill>
                <a:schemeClr val="bg2"/>
              </a:solidFill>
            </a:endParaRPr>
          </a:p>
        </p:txBody>
      </p:sp>
      <p:grpSp>
        <p:nvGrpSpPr>
          <p:cNvPr id="97" name="Group 96"/>
          <p:cNvGrpSpPr/>
          <p:nvPr/>
        </p:nvGrpSpPr>
        <p:grpSpPr>
          <a:xfrm>
            <a:off x="1393371" y="1491343"/>
            <a:ext cx="3211967" cy="2664732"/>
            <a:chOff x="1393371" y="1491343"/>
            <a:chExt cx="3211967" cy="2664732"/>
          </a:xfrm>
        </p:grpSpPr>
        <p:grpSp>
          <p:nvGrpSpPr>
            <p:cNvPr id="12296" name="Group 240"/>
            <p:cNvGrpSpPr>
              <a:grpSpLocks/>
            </p:cNvGrpSpPr>
            <p:nvPr/>
          </p:nvGrpSpPr>
          <p:grpSpPr bwMode="auto">
            <a:xfrm flipH="1">
              <a:off x="1444625" y="1790700"/>
              <a:ext cx="546100" cy="1852613"/>
              <a:chOff x="2350" y="1540"/>
              <a:chExt cx="344" cy="1167"/>
            </a:xfrm>
          </p:grpSpPr>
          <p:grpSp>
            <p:nvGrpSpPr>
              <p:cNvPr id="12357" name="Group 187"/>
              <p:cNvGrpSpPr>
                <a:grpSpLocks/>
              </p:cNvGrpSpPr>
              <p:nvPr/>
            </p:nvGrpSpPr>
            <p:grpSpPr bwMode="auto">
              <a:xfrm rot="-7034729">
                <a:off x="2402" y="1488"/>
                <a:ext cx="239" cy="344"/>
                <a:chOff x="3795" y="3076"/>
                <a:chExt cx="239" cy="344"/>
              </a:xfrm>
            </p:grpSpPr>
            <p:sp>
              <p:nvSpPr>
                <p:cNvPr id="12378" name="Oval 188"/>
                <p:cNvSpPr>
                  <a:spLocks noChangeArrowheads="1"/>
                </p:cNvSpPr>
                <p:nvPr/>
              </p:nvSpPr>
              <p:spPr bwMode="auto">
                <a:xfrm rot="3855236">
                  <a:off x="3918" y="3072"/>
                  <a:ext cx="112" cy="12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969696"/>
                    </a:gs>
                    <a:gs pos="100000">
                      <a:srgbClr val="090909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79" name="Oval 189"/>
                <p:cNvSpPr>
                  <a:spLocks noChangeArrowheads="1"/>
                </p:cNvSpPr>
                <p:nvPr/>
              </p:nvSpPr>
              <p:spPr bwMode="auto">
                <a:xfrm rot="3855236">
                  <a:off x="3799" y="3304"/>
                  <a:ext cx="112" cy="120"/>
                </a:xfrm>
                <a:prstGeom prst="ellipse">
                  <a:avLst/>
                </a:prstGeom>
                <a:solidFill>
                  <a:srgbClr val="C0C0C0"/>
                </a:solidFill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80" name="Line 190"/>
                <p:cNvSpPr>
                  <a:spLocks noChangeShapeType="1"/>
                </p:cNvSpPr>
                <p:nvPr/>
              </p:nvSpPr>
              <p:spPr bwMode="auto">
                <a:xfrm rot="3855236">
                  <a:off x="3867" y="3189"/>
                  <a:ext cx="87" cy="114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2358" name="Group 220"/>
              <p:cNvGrpSpPr>
                <a:grpSpLocks/>
              </p:cNvGrpSpPr>
              <p:nvPr/>
            </p:nvGrpSpPr>
            <p:grpSpPr bwMode="auto">
              <a:xfrm rot="-7034729">
                <a:off x="2402" y="1674"/>
                <a:ext cx="239" cy="344"/>
                <a:chOff x="3795" y="3076"/>
                <a:chExt cx="239" cy="344"/>
              </a:xfrm>
            </p:grpSpPr>
            <p:sp>
              <p:nvSpPr>
                <p:cNvPr id="12375" name="Oval 221"/>
                <p:cNvSpPr>
                  <a:spLocks noChangeArrowheads="1"/>
                </p:cNvSpPr>
                <p:nvPr/>
              </p:nvSpPr>
              <p:spPr bwMode="auto">
                <a:xfrm rot="3855236">
                  <a:off x="3918" y="3072"/>
                  <a:ext cx="112" cy="12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969696"/>
                    </a:gs>
                    <a:gs pos="100000">
                      <a:srgbClr val="090909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76" name="Oval 222"/>
                <p:cNvSpPr>
                  <a:spLocks noChangeArrowheads="1"/>
                </p:cNvSpPr>
                <p:nvPr/>
              </p:nvSpPr>
              <p:spPr bwMode="auto">
                <a:xfrm rot="3855236">
                  <a:off x="3799" y="3304"/>
                  <a:ext cx="112" cy="120"/>
                </a:xfrm>
                <a:prstGeom prst="ellipse">
                  <a:avLst/>
                </a:prstGeom>
                <a:solidFill>
                  <a:srgbClr val="C0C0C0"/>
                </a:solidFill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77" name="Line 223"/>
                <p:cNvSpPr>
                  <a:spLocks noChangeShapeType="1"/>
                </p:cNvSpPr>
                <p:nvPr/>
              </p:nvSpPr>
              <p:spPr bwMode="auto">
                <a:xfrm rot="3855236">
                  <a:off x="3867" y="3189"/>
                  <a:ext cx="87" cy="114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2359" name="Group 224"/>
              <p:cNvGrpSpPr>
                <a:grpSpLocks/>
              </p:cNvGrpSpPr>
              <p:nvPr/>
            </p:nvGrpSpPr>
            <p:grpSpPr bwMode="auto">
              <a:xfrm rot="-7034729">
                <a:off x="2402" y="1860"/>
                <a:ext cx="239" cy="344"/>
                <a:chOff x="3795" y="3076"/>
                <a:chExt cx="239" cy="344"/>
              </a:xfrm>
            </p:grpSpPr>
            <p:sp>
              <p:nvSpPr>
                <p:cNvPr id="12372" name="Oval 225"/>
                <p:cNvSpPr>
                  <a:spLocks noChangeArrowheads="1"/>
                </p:cNvSpPr>
                <p:nvPr/>
              </p:nvSpPr>
              <p:spPr bwMode="auto">
                <a:xfrm rot="3855236">
                  <a:off x="3918" y="3072"/>
                  <a:ext cx="112" cy="12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969696"/>
                    </a:gs>
                    <a:gs pos="100000">
                      <a:srgbClr val="090909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73" name="Oval 226"/>
                <p:cNvSpPr>
                  <a:spLocks noChangeArrowheads="1"/>
                </p:cNvSpPr>
                <p:nvPr/>
              </p:nvSpPr>
              <p:spPr bwMode="auto">
                <a:xfrm rot="3855236">
                  <a:off x="3799" y="3304"/>
                  <a:ext cx="112" cy="120"/>
                </a:xfrm>
                <a:prstGeom prst="ellipse">
                  <a:avLst/>
                </a:prstGeom>
                <a:solidFill>
                  <a:srgbClr val="C0C0C0"/>
                </a:solidFill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74" name="Line 227"/>
                <p:cNvSpPr>
                  <a:spLocks noChangeShapeType="1"/>
                </p:cNvSpPr>
                <p:nvPr/>
              </p:nvSpPr>
              <p:spPr bwMode="auto">
                <a:xfrm rot="3855236">
                  <a:off x="3867" y="3189"/>
                  <a:ext cx="87" cy="114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2360" name="Group 228"/>
              <p:cNvGrpSpPr>
                <a:grpSpLocks/>
              </p:cNvGrpSpPr>
              <p:nvPr/>
            </p:nvGrpSpPr>
            <p:grpSpPr bwMode="auto">
              <a:xfrm rot="-7034729">
                <a:off x="2402" y="2045"/>
                <a:ext cx="239" cy="344"/>
                <a:chOff x="3795" y="3076"/>
                <a:chExt cx="239" cy="344"/>
              </a:xfrm>
            </p:grpSpPr>
            <p:sp>
              <p:nvSpPr>
                <p:cNvPr id="12369" name="Oval 229"/>
                <p:cNvSpPr>
                  <a:spLocks noChangeArrowheads="1"/>
                </p:cNvSpPr>
                <p:nvPr/>
              </p:nvSpPr>
              <p:spPr bwMode="auto">
                <a:xfrm rot="3855236">
                  <a:off x="3918" y="3072"/>
                  <a:ext cx="112" cy="12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969696"/>
                    </a:gs>
                    <a:gs pos="100000">
                      <a:srgbClr val="090909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70" name="Oval 230"/>
                <p:cNvSpPr>
                  <a:spLocks noChangeArrowheads="1"/>
                </p:cNvSpPr>
                <p:nvPr/>
              </p:nvSpPr>
              <p:spPr bwMode="auto">
                <a:xfrm rot="3855236">
                  <a:off x="3799" y="3304"/>
                  <a:ext cx="112" cy="120"/>
                </a:xfrm>
                <a:prstGeom prst="ellipse">
                  <a:avLst/>
                </a:prstGeom>
                <a:solidFill>
                  <a:srgbClr val="C0C0C0"/>
                </a:solidFill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71" name="Line 231"/>
                <p:cNvSpPr>
                  <a:spLocks noChangeShapeType="1"/>
                </p:cNvSpPr>
                <p:nvPr/>
              </p:nvSpPr>
              <p:spPr bwMode="auto">
                <a:xfrm rot="3855236">
                  <a:off x="3867" y="3189"/>
                  <a:ext cx="87" cy="114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2361" name="Group 232"/>
              <p:cNvGrpSpPr>
                <a:grpSpLocks/>
              </p:cNvGrpSpPr>
              <p:nvPr/>
            </p:nvGrpSpPr>
            <p:grpSpPr bwMode="auto">
              <a:xfrm rot="-7034729">
                <a:off x="2402" y="2231"/>
                <a:ext cx="239" cy="344"/>
                <a:chOff x="3795" y="3076"/>
                <a:chExt cx="239" cy="344"/>
              </a:xfrm>
            </p:grpSpPr>
            <p:sp>
              <p:nvSpPr>
                <p:cNvPr id="12366" name="Oval 233"/>
                <p:cNvSpPr>
                  <a:spLocks noChangeArrowheads="1"/>
                </p:cNvSpPr>
                <p:nvPr/>
              </p:nvSpPr>
              <p:spPr bwMode="auto">
                <a:xfrm rot="3855236">
                  <a:off x="3918" y="3072"/>
                  <a:ext cx="112" cy="12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969696"/>
                    </a:gs>
                    <a:gs pos="100000">
                      <a:srgbClr val="090909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67" name="Oval 234"/>
                <p:cNvSpPr>
                  <a:spLocks noChangeArrowheads="1"/>
                </p:cNvSpPr>
                <p:nvPr/>
              </p:nvSpPr>
              <p:spPr bwMode="auto">
                <a:xfrm rot="3855236">
                  <a:off x="3799" y="3304"/>
                  <a:ext cx="112" cy="120"/>
                </a:xfrm>
                <a:prstGeom prst="ellipse">
                  <a:avLst/>
                </a:prstGeom>
                <a:solidFill>
                  <a:srgbClr val="C0C0C0"/>
                </a:solidFill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68" name="Line 235"/>
                <p:cNvSpPr>
                  <a:spLocks noChangeShapeType="1"/>
                </p:cNvSpPr>
                <p:nvPr/>
              </p:nvSpPr>
              <p:spPr bwMode="auto">
                <a:xfrm rot="3855236">
                  <a:off x="3867" y="3189"/>
                  <a:ext cx="87" cy="114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2362" name="Group 236"/>
              <p:cNvGrpSpPr>
                <a:grpSpLocks/>
              </p:cNvGrpSpPr>
              <p:nvPr/>
            </p:nvGrpSpPr>
            <p:grpSpPr bwMode="auto">
              <a:xfrm rot="-7034729">
                <a:off x="2402" y="2416"/>
                <a:ext cx="239" cy="344"/>
                <a:chOff x="3795" y="3076"/>
                <a:chExt cx="239" cy="344"/>
              </a:xfrm>
            </p:grpSpPr>
            <p:sp>
              <p:nvSpPr>
                <p:cNvPr id="12363" name="Oval 237"/>
                <p:cNvSpPr>
                  <a:spLocks noChangeArrowheads="1"/>
                </p:cNvSpPr>
                <p:nvPr/>
              </p:nvSpPr>
              <p:spPr bwMode="auto">
                <a:xfrm rot="3855236">
                  <a:off x="3918" y="3072"/>
                  <a:ext cx="112" cy="12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969696"/>
                    </a:gs>
                    <a:gs pos="100000">
                      <a:srgbClr val="090909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64" name="Oval 238"/>
                <p:cNvSpPr>
                  <a:spLocks noChangeArrowheads="1"/>
                </p:cNvSpPr>
                <p:nvPr/>
              </p:nvSpPr>
              <p:spPr bwMode="auto">
                <a:xfrm rot="3855236">
                  <a:off x="3799" y="3304"/>
                  <a:ext cx="112" cy="120"/>
                </a:xfrm>
                <a:prstGeom prst="ellipse">
                  <a:avLst/>
                </a:prstGeom>
                <a:solidFill>
                  <a:srgbClr val="C0C0C0"/>
                </a:solidFill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65" name="Line 239"/>
                <p:cNvSpPr>
                  <a:spLocks noChangeShapeType="1"/>
                </p:cNvSpPr>
                <p:nvPr/>
              </p:nvSpPr>
              <p:spPr bwMode="auto">
                <a:xfrm rot="3855236">
                  <a:off x="3867" y="3189"/>
                  <a:ext cx="87" cy="114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2297" name="Group 241"/>
            <p:cNvGrpSpPr>
              <a:grpSpLocks/>
            </p:cNvGrpSpPr>
            <p:nvPr/>
          </p:nvGrpSpPr>
          <p:grpSpPr bwMode="auto">
            <a:xfrm flipH="1">
              <a:off x="2536825" y="1790700"/>
              <a:ext cx="546100" cy="1852613"/>
              <a:chOff x="2350" y="1540"/>
              <a:chExt cx="344" cy="1167"/>
            </a:xfrm>
          </p:grpSpPr>
          <p:grpSp>
            <p:nvGrpSpPr>
              <p:cNvPr id="12333" name="Group 242"/>
              <p:cNvGrpSpPr>
                <a:grpSpLocks/>
              </p:cNvGrpSpPr>
              <p:nvPr/>
            </p:nvGrpSpPr>
            <p:grpSpPr bwMode="auto">
              <a:xfrm rot="-7034729">
                <a:off x="2402" y="1488"/>
                <a:ext cx="239" cy="344"/>
                <a:chOff x="3795" y="3076"/>
                <a:chExt cx="239" cy="344"/>
              </a:xfrm>
            </p:grpSpPr>
            <p:sp>
              <p:nvSpPr>
                <p:cNvPr id="12354" name="Oval 243"/>
                <p:cNvSpPr>
                  <a:spLocks noChangeArrowheads="1"/>
                </p:cNvSpPr>
                <p:nvPr/>
              </p:nvSpPr>
              <p:spPr bwMode="auto">
                <a:xfrm rot="3855236">
                  <a:off x="3918" y="3072"/>
                  <a:ext cx="112" cy="12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969696"/>
                    </a:gs>
                    <a:gs pos="100000">
                      <a:srgbClr val="090909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55" name="Oval 244"/>
                <p:cNvSpPr>
                  <a:spLocks noChangeArrowheads="1"/>
                </p:cNvSpPr>
                <p:nvPr/>
              </p:nvSpPr>
              <p:spPr bwMode="auto">
                <a:xfrm rot="3855236">
                  <a:off x="3799" y="3304"/>
                  <a:ext cx="112" cy="120"/>
                </a:xfrm>
                <a:prstGeom prst="ellipse">
                  <a:avLst/>
                </a:prstGeom>
                <a:solidFill>
                  <a:srgbClr val="C0C0C0"/>
                </a:solidFill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56" name="Line 245"/>
                <p:cNvSpPr>
                  <a:spLocks noChangeShapeType="1"/>
                </p:cNvSpPr>
                <p:nvPr/>
              </p:nvSpPr>
              <p:spPr bwMode="auto">
                <a:xfrm rot="3855236">
                  <a:off x="3867" y="3189"/>
                  <a:ext cx="87" cy="114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2334" name="Group 246"/>
              <p:cNvGrpSpPr>
                <a:grpSpLocks/>
              </p:cNvGrpSpPr>
              <p:nvPr/>
            </p:nvGrpSpPr>
            <p:grpSpPr bwMode="auto">
              <a:xfrm rot="-7034729">
                <a:off x="2402" y="1674"/>
                <a:ext cx="239" cy="344"/>
                <a:chOff x="3795" y="3076"/>
                <a:chExt cx="239" cy="344"/>
              </a:xfrm>
            </p:grpSpPr>
            <p:sp>
              <p:nvSpPr>
                <p:cNvPr id="12351" name="Oval 247"/>
                <p:cNvSpPr>
                  <a:spLocks noChangeArrowheads="1"/>
                </p:cNvSpPr>
                <p:nvPr/>
              </p:nvSpPr>
              <p:spPr bwMode="auto">
                <a:xfrm rot="3855236">
                  <a:off x="3918" y="3072"/>
                  <a:ext cx="112" cy="12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969696"/>
                    </a:gs>
                    <a:gs pos="100000">
                      <a:srgbClr val="090909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52" name="Oval 248"/>
                <p:cNvSpPr>
                  <a:spLocks noChangeArrowheads="1"/>
                </p:cNvSpPr>
                <p:nvPr/>
              </p:nvSpPr>
              <p:spPr bwMode="auto">
                <a:xfrm rot="3855236">
                  <a:off x="3799" y="3304"/>
                  <a:ext cx="112" cy="120"/>
                </a:xfrm>
                <a:prstGeom prst="ellipse">
                  <a:avLst/>
                </a:prstGeom>
                <a:solidFill>
                  <a:srgbClr val="C0C0C0"/>
                </a:solidFill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53" name="Line 249"/>
                <p:cNvSpPr>
                  <a:spLocks noChangeShapeType="1"/>
                </p:cNvSpPr>
                <p:nvPr/>
              </p:nvSpPr>
              <p:spPr bwMode="auto">
                <a:xfrm rot="3855236">
                  <a:off x="3867" y="3189"/>
                  <a:ext cx="87" cy="114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2335" name="Group 250"/>
              <p:cNvGrpSpPr>
                <a:grpSpLocks/>
              </p:cNvGrpSpPr>
              <p:nvPr/>
            </p:nvGrpSpPr>
            <p:grpSpPr bwMode="auto">
              <a:xfrm rot="-7034729">
                <a:off x="2402" y="1860"/>
                <a:ext cx="239" cy="344"/>
                <a:chOff x="3795" y="3076"/>
                <a:chExt cx="239" cy="344"/>
              </a:xfrm>
            </p:grpSpPr>
            <p:sp>
              <p:nvSpPr>
                <p:cNvPr id="12348" name="Oval 251"/>
                <p:cNvSpPr>
                  <a:spLocks noChangeArrowheads="1"/>
                </p:cNvSpPr>
                <p:nvPr/>
              </p:nvSpPr>
              <p:spPr bwMode="auto">
                <a:xfrm rot="3855236">
                  <a:off x="3918" y="3072"/>
                  <a:ext cx="112" cy="12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969696"/>
                    </a:gs>
                    <a:gs pos="100000">
                      <a:srgbClr val="090909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49" name="Oval 252"/>
                <p:cNvSpPr>
                  <a:spLocks noChangeArrowheads="1"/>
                </p:cNvSpPr>
                <p:nvPr/>
              </p:nvSpPr>
              <p:spPr bwMode="auto">
                <a:xfrm rot="3855236">
                  <a:off x="3799" y="3304"/>
                  <a:ext cx="112" cy="120"/>
                </a:xfrm>
                <a:prstGeom prst="ellipse">
                  <a:avLst/>
                </a:prstGeom>
                <a:solidFill>
                  <a:srgbClr val="C0C0C0"/>
                </a:solidFill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50" name="Line 253"/>
                <p:cNvSpPr>
                  <a:spLocks noChangeShapeType="1"/>
                </p:cNvSpPr>
                <p:nvPr/>
              </p:nvSpPr>
              <p:spPr bwMode="auto">
                <a:xfrm rot="3855236">
                  <a:off x="3867" y="3189"/>
                  <a:ext cx="87" cy="114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2336" name="Group 254"/>
              <p:cNvGrpSpPr>
                <a:grpSpLocks/>
              </p:cNvGrpSpPr>
              <p:nvPr/>
            </p:nvGrpSpPr>
            <p:grpSpPr bwMode="auto">
              <a:xfrm rot="-7034729">
                <a:off x="2402" y="2045"/>
                <a:ext cx="239" cy="344"/>
                <a:chOff x="3795" y="3076"/>
                <a:chExt cx="239" cy="344"/>
              </a:xfrm>
            </p:grpSpPr>
            <p:sp>
              <p:nvSpPr>
                <p:cNvPr id="12345" name="Oval 255"/>
                <p:cNvSpPr>
                  <a:spLocks noChangeArrowheads="1"/>
                </p:cNvSpPr>
                <p:nvPr/>
              </p:nvSpPr>
              <p:spPr bwMode="auto">
                <a:xfrm rot="3855236">
                  <a:off x="3918" y="3072"/>
                  <a:ext cx="112" cy="12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969696"/>
                    </a:gs>
                    <a:gs pos="100000">
                      <a:srgbClr val="090909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46" name="Oval 256"/>
                <p:cNvSpPr>
                  <a:spLocks noChangeArrowheads="1"/>
                </p:cNvSpPr>
                <p:nvPr/>
              </p:nvSpPr>
              <p:spPr bwMode="auto">
                <a:xfrm rot="3855236">
                  <a:off x="3799" y="3304"/>
                  <a:ext cx="112" cy="120"/>
                </a:xfrm>
                <a:prstGeom prst="ellipse">
                  <a:avLst/>
                </a:prstGeom>
                <a:solidFill>
                  <a:srgbClr val="C0C0C0"/>
                </a:solidFill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47" name="Line 257"/>
                <p:cNvSpPr>
                  <a:spLocks noChangeShapeType="1"/>
                </p:cNvSpPr>
                <p:nvPr/>
              </p:nvSpPr>
              <p:spPr bwMode="auto">
                <a:xfrm rot="3855236">
                  <a:off x="3867" y="3189"/>
                  <a:ext cx="87" cy="114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2337" name="Group 258"/>
              <p:cNvGrpSpPr>
                <a:grpSpLocks/>
              </p:cNvGrpSpPr>
              <p:nvPr/>
            </p:nvGrpSpPr>
            <p:grpSpPr bwMode="auto">
              <a:xfrm rot="-7034729">
                <a:off x="2402" y="2231"/>
                <a:ext cx="239" cy="344"/>
                <a:chOff x="3795" y="3076"/>
                <a:chExt cx="239" cy="344"/>
              </a:xfrm>
            </p:grpSpPr>
            <p:sp>
              <p:nvSpPr>
                <p:cNvPr id="12342" name="Oval 259"/>
                <p:cNvSpPr>
                  <a:spLocks noChangeArrowheads="1"/>
                </p:cNvSpPr>
                <p:nvPr/>
              </p:nvSpPr>
              <p:spPr bwMode="auto">
                <a:xfrm rot="3855236">
                  <a:off x="3918" y="3072"/>
                  <a:ext cx="112" cy="12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969696"/>
                    </a:gs>
                    <a:gs pos="100000">
                      <a:srgbClr val="090909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43" name="Oval 260"/>
                <p:cNvSpPr>
                  <a:spLocks noChangeArrowheads="1"/>
                </p:cNvSpPr>
                <p:nvPr/>
              </p:nvSpPr>
              <p:spPr bwMode="auto">
                <a:xfrm rot="3855236">
                  <a:off x="3799" y="3304"/>
                  <a:ext cx="112" cy="120"/>
                </a:xfrm>
                <a:prstGeom prst="ellipse">
                  <a:avLst/>
                </a:prstGeom>
                <a:solidFill>
                  <a:srgbClr val="C0C0C0"/>
                </a:solidFill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44" name="Line 261"/>
                <p:cNvSpPr>
                  <a:spLocks noChangeShapeType="1"/>
                </p:cNvSpPr>
                <p:nvPr/>
              </p:nvSpPr>
              <p:spPr bwMode="auto">
                <a:xfrm rot="3855236">
                  <a:off x="3867" y="3189"/>
                  <a:ext cx="87" cy="114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2338" name="Group 262"/>
              <p:cNvGrpSpPr>
                <a:grpSpLocks/>
              </p:cNvGrpSpPr>
              <p:nvPr/>
            </p:nvGrpSpPr>
            <p:grpSpPr bwMode="auto">
              <a:xfrm rot="-7034729">
                <a:off x="2402" y="2416"/>
                <a:ext cx="239" cy="344"/>
                <a:chOff x="3795" y="3076"/>
                <a:chExt cx="239" cy="344"/>
              </a:xfrm>
            </p:grpSpPr>
            <p:sp>
              <p:nvSpPr>
                <p:cNvPr id="12339" name="Oval 263"/>
                <p:cNvSpPr>
                  <a:spLocks noChangeArrowheads="1"/>
                </p:cNvSpPr>
                <p:nvPr/>
              </p:nvSpPr>
              <p:spPr bwMode="auto">
                <a:xfrm rot="3855236">
                  <a:off x="3918" y="3072"/>
                  <a:ext cx="112" cy="12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969696"/>
                    </a:gs>
                    <a:gs pos="100000">
                      <a:srgbClr val="090909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40" name="Oval 264"/>
                <p:cNvSpPr>
                  <a:spLocks noChangeArrowheads="1"/>
                </p:cNvSpPr>
                <p:nvPr/>
              </p:nvSpPr>
              <p:spPr bwMode="auto">
                <a:xfrm rot="3855236">
                  <a:off x="3799" y="3304"/>
                  <a:ext cx="112" cy="120"/>
                </a:xfrm>
                <a:prstGeom prst="ellipse">
                  <a:avLst/>
                </a:prstGeom>
                <a:solidFill>
                  <a:srgbClr val="C0C0C0"/>
                </a:solidFill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41" name="Line 265"/>
                <p:cNvSpPr>
                  <a:spLocks noChangeShapeType="1"/>
                </p:cNvSpPr>
                <p:nvPr/>
              </p:nvSpPr>
              <p:spPr bwMode="auto">
                <a:xfrm rot="3855236">
                  <a:off x="3867" y="3189"/>
                  <a:ext cx="87" cy="114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2298" name="Group 266"/>
            <p:cNvGrpSpPr>
              <a:grpSpLocks/>
            </p:cNvGrpSpPr>
            <p:nvPr/>
          </p:nvGrpSpPr>
          <p:grpSpPr bwMode="auto">
            <a:xfrm flipH="1">
              <a:off x="3629025" y="1790700"/>
              <a:ext cx="546100" cy="1852613"/>
              <a:chOff x="2350" y="1540"/>
              <a:chExt cx="344" cy="1167"/>
            </a:xfrm>
          </p:grpSpPr>
          <p:grpSp>
            <p:nvGrpSpPr>
              <p:cNvPr id="12309" name="Group 267"/>
              <p:cNvGrpSpPr>
                <a:grpSpLocks/>
              </p:cNvGrpSpPr>
              <p:nvPr/>
            </p:nvGrpSpPr>
            <p:grpSpPr bwMode="auto">
              <a:xfrm rot="-7034729">
                <a:off x="2402" y="1488"/>
                <a:ext cx="239" cy="344"/>
                <a:chOff x="3795" y="3076"/>
                <a:chExt cx="239" cy="344"/>
              </a:xfrm>
            </p:grpSpPr>
            <p:sp>
              <p:nvSpPr>
                <p:cNvPr id="12330" name="Oval 268"/>
                <p:cNvSpPr>
                  <a:spLocks noChangeArrowheads="1"/>
                </p:cNvSpPr>
                <p:nvPr/>
              </p:nvSpPr>
              <p:spPr bwMode="auto">
                <a:xfrm rot="3855236">
                  <a:off x="3918" y="3072"/>
                  <a:ext cx="112" cy="12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969696"/>
                    </a:gs>
                    <a:gs pos="100000">
                      <a:srgbClr val="090909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31" name="Oval 269"/>
                <p:cNvSpPr>
                  <a:spLocks noChangeArrowheads="1"/>
                </p:cNvSpPr>
                <p:nvPr/>
              </p:nvSpPr>
              <p:spPr bwMode="auto">
                <a:xfrm rot="3855236">
                  <a:off x="3799" y="3304"/>
                  <a:ext cx="112" cy="120"/>
                </a:xfrm>
                <a:prstGeom prst="ellipse">
                  <a:avLst/>
                </a:prstGeom>
                <a:solidFill>
                  <a:srgbClr val="C0C0C0"/>
                </a:solidFill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32" name="Line 270"/>
                <p:cNvSpPr>
                  <a:spLocks noChangeShapeType="1"/>
                </p:cNvSpPr>
                <p:nvPr/>
              </p:nvSpPr>
              <p:spPr bwMode="auto">
                <a:xfrm rot="3855236">
                  <a:off x="3867" y="3189"/>
                  <a:ext cx="87" cy="114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2310" name="Group 271"/>
              <p:cNvGrpSpPr>
                <a:grpSpLocks/>
              </p:cNvGrpSpPr>
              <p:nvPr/>
            </p:nvGrpSpPr>
            <p:grpSpPr bwMode="auto">
              <a:xfrm rot="-7034729">
                <a:off x="2402" y="1674"/>
                <a:ext cx="239" cy="344"/>
                <a:chOff x="3795" y="3076"/>
                <a:chExt cx="239" cy="344"/>
              </a:xfrm>
            </p:grpSpPr>
            <p:sp>
              <p:nvSpPr>
                <p:cNvPr id="12327" name="Oval 272"/>
                <p:cNvSpPr>
                  <a:spLocks noChangeArrowheads="1"/>
                </p:cNvSpPr>
                <p:nvPr/>
              </p:nvSpPr>
              <p:spPr bwMode="auto">
                <a:xfrm rot="3855236">
                  <a:off x="3918" y="3072"/>
                  <a:ext cx="112" cy="12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969696"/>
                    </a:gs>
                    <a:gs pos="100000">
                      <a:srgbClr val="090909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28" name="Oval 273"/>
                <p:cNvSpPr>
                  <a:spLocks noChangeArrowheads="1"/>
                </p:cNvSpPr>
                <p:nvPr/>
              </p:nvSpPr>
              <p:spPr bwMode="auto">
                <a:xfrm rot="3855236">
                  <a:off x="3799" y="3304"/>
                  <a:ext cx="112" cy="120"/>
                </a:xfrm>
                <a:prstGeom prst="ellipse">
                  <a:avLst/>
                </a:prstGeom>
                <a:solidFill>
                  <a:srgbClr val="C0C0C0"/>
                </a:solidFill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29" name="Line 274"/>
                <p:cNvSpPr>
                  <a:spLocks noChangeShapeType="1"/>
                </p:cNvSpPr>
                <p:nvPr/>
              </p:nvSpPr>
              <p:spPr bwMode="auto">
                <a:xfrm rot="3855236">
                  <a:off x="3867" y="3189"/>
                  <a:ext cx="87" cy="114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2311" name="Group 275"/>
              <p:cNvGrpSpPr>
                <a:grpSpLocks/>
              </p:cNvGrpSpPr>
              <p:nvPr/>
            </p:nvGrpSpPr>
            <p:grpSpPr bwMode="auto">
              <a:xfrm rot="-7034729">
                <a:off x="2402" y="1860"/>
                <a:ext cx="239" cy="344"/>
                <a:chOff x="3795" y="3076"/>
                <a:chExt cx="239" cy="344"/>
              </a:xfrm>
            </p:grpSpPr>
            <p:sp>
              <p:nvSpPr>
                <p:cNvPr id="12324" name="Oval 276"/>
                <p:cNvSpPr>
                  <a:spLocks noChangeArrowheads="1"/>
                </p:cNvSpPr>
                <p:nvPr/>
              </p:nvSpPr>
              <p:spPr bwMode="auto">
                <a:xfrm rot="3855236">
                  <a:off x="3918" y="3072"/>
                  <a:ext cx="112" cy="12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969696"/>
                    </a:gs>
                    <a:gs pos="100000">
                      <a:srgbClr val="090909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25" name="Oval 277"/>
                <p:cNvSpPr>
                  <a:spLocks noChangeArrowheads="1"/>
                </p:cNvSpPr>
                <p:nvPr/>
              </p:nvSpPr>
              <p:spPr bwMode="auto">
                <a:xfrm rot="3855236">
                  <a:off x="3799" y="3304"/>
                  <a:ext cx="112" cy="120"/>
                </a:xfrm>
                <a:prstGeom prst="ellipse">
                  <a:avLst/>
                </a:prstGeom>
                <a:solidFill>
                  <a:srgbClr val="C0C0C0"/>
                </a:solidFill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26" name="Line 278"/>
                <p:cNvSpPr>
                  <a:spLocks noChangeShapeType="1"/>
                </p:cNvSpPr>
                <p:nvPr/>
              </p:nvSpPr>
              <p:spPr bwMode="auto">
                <a:xfrm rot="3855236">
                  <a:off x="3867" y="3189"/>
                  <a:ext cx="87" cy="114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2312" name="Group 279"/>
              <p:cNvGrpSpPr>
                <a:grpSpLocks/>
              </p:cNvGrpSpPr>
              <p:nvPr/>
            </p:nvGrpSpPr>
            <p:grpSpPr bwMode="auto">
              <a:xfrm rot="-7034729">
                <a:off x="2402" y="2045"/>
                <a:ext cx="239" cy="344"/>
                <a:chOff x="3795" y="3076"/>
                <a:chExt cx="239" cy="344"/>
              </a:xfrm>
            </p:grpSpPr>
            <p:sp>
              <p:nvSpPr>
                <p:cNvPr id="12321" name="Oval 280"/>
                <p:cNvSpPr>
                  <a:spLocks noChangeArrowheads="1"/>
                </p:cNvSpPr>
                <p:nvPr/>
              </p:nvSpPr>
              <p:spPr bwMode="auto">
                <a:xfrm rot="3855236">
                  <a:off x="3918" y="3072"/>
                  <a:ext cx="112" cy="12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969696"/>
                    </a:gs>
                    <a:gs pos="100000">
                      <a:srgbClr val="090909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22" name="Oval 281"/>
                <p:cNvSpPr>
                  <a:spLocks noChangeArrowheads="1"/>
                </p:cNvSpPr>
                <p:nvPr/>
              </p:nvSpPr>
              <p:spPr bwMode="auto">
                <a:xfrm rot="3855236">
                  <a:off x="3799" y="3304"/>
                  <a:ext cx="112" cy="120"/>
                </a:xfrm>
                <a:prstGeom prst="ellipse">
                  <a:avLst/>
                </a:prstGeom>
                <a:solidFill>
                  <a:srgbClr val="C0C0C0"/>
                </a:solidFill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23" name="Line 282"/>
                <p:cNvSpPr>
                  <a:spLocks noChangeShapeType="1"/>
                </p:cNvSpPr>
                <p:nvPr/>
              </p:nvSpPr>
              <p:spPr bwMode="auto">
                <a:xfrm rot="3855236">
                  <a:off x="3867" y="3189"/>
                  <a:ext cx="87" cy="114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2313" name="Group 283"/>
              <p:cNvGrpSpPr>
                <a:grpSpLocks/>
              </p:cNvGrpSpPr>
              <p:nvPr/>
            </p:nvGrpSpPr>
            <p:grpSpPr bwMode="auto">
              <a:xfrm rot="-7034729">
                <a:off x="2402" y="2231"/>
                <a:ext cx="239" cy="344"/>
                <a:chOff x="3795" y="3076"/>
                <a:chExt cx="239" cy="344"/>
              </a:xfrm>
            </p:grpSpPr>
            <p:sp>
              <p:nvSpPr>
                <p:cNvPr id="12318" name="Oval 284"/>
                <p:cNvSpPr>
                  <a:spLocks noChangeArrowheads="1"/>
                </p:cNvSpPr>
                <p:nvPr/>
              </p:nvSpPr>
              <p:spPr bwMode="auto">
                <a:xfrm rot="3855236">
                  <a:off x="3918" y="3072"/>
                  <a:ext cx="112" cy="12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969696"/>
                    </a:gs>
                    <a:gs pos="100000">
                      <a:srgbClr val="090909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19" name="Oval 285"/>
                <p:cNvSpPr>
                  <a:spLocks noChangeArrowheads="1"/>
                </p:cNvSpPr>
                <p:nvPr/>
              </p:nvSpPr>
              <p:spPr bwMode="auto">
                <a:xfrm rot="3855236">
                  <a:off x="3799" y="3304"/>
                  <a:ext cx="112" cy="120"/>
                </a:xfrm>
                <a:prstGeom prst="ellipse">
                  <a:avLst/>
                </a:prstGeom>
                <a:solidFill>
                  <a:srgbClr val="C0C0C0"/>
                </a:solidFill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20" name="Line 286"/>
                <p:cNvSpPr>
                  <a:spLocks noChangeShapeType="1"/>
                </p:cNvSpPr>
                <p:nvPr/>
              </p:nvSpPr>
              <p:spPr bwMode="auto">
                <a:xfrm rot="3855236">
                  <a:off x="3867" y="3189"/>
                  <a:ext cx="87" cy="114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2314" name="Group 287"/>
              <p:cNvGrpSpPr>
                <a:grpSpLocks/>
              </p:cNvGrpSpPr>
              <p:nvPr/>
            </p:nvGrpSpPr>
            <p:grpSpPr bwMode="auto">
              <a:xfrm rot="-7034729">
                <a:off x="2402" y="2416"/>
                <a:ext cx="239" cy="344"/>
                <a:chOff x="3795" y="3076"/>
                <a:chExt cx="239" cy="344"/>
              </a:xfrm>
            </p:grpSpPr>
            <p:sp>
              <p:nvSpPr>
                <p:cNvPr id="12315" name="Oval 288"/>
                <p:cNvSpPr>
                  <a:spLocks noChangeArrowheads="1"/>
                </p:cNvSpPr>
                <p:nvPr/>
              </p:nvSpPr>
              <p:spPr bwMode="auto">
                <a:xfrm rot="3855236">
                  <a:off x="3918" y="3072"/>
                  <a:ext cx="112" cy="12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969696"/>
                    </a:gs>
                    <a:gs pos="100000">
                      <a:srgbClr val="090909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16" name="Oval 289"/>
                <p:cNvSpPr>
                  <a:spLocks noChangeArrowheads="1"/>
                </p:cNvSpPr>
                <p:nvPr/>
              </p:nvSpPr>
              <p:spPr bwMode="auto">
                <a:xfrm rot="3855236">
                  <a:off x="3799" y="3304"/>
                  <a:ext cx="112" cy="120"/>
                </a:xfrm>
                <a:prstGeom prst="ellipse">
                  <a:avLst/>
                </a:prstGeom>
                <a:solidFill>
                  <a:srgbClr val="C0C0C0"/>
                </a:solidFill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17" name="Line 290"/>
                <p:cNvSpPr>
                  <a:spLocks noChangeShapeType="1"/>
                </p:cNvSpPr>
                <p:nvPr/>
              </p:nvSpPr>
              <p:spPr bwMode="auto">
                <a:xfrm rot="3855236">
                  <a:off x="3867" y="3189"/>
                  <a:ext cx="87" cy="114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12299" name="Text Box 292"/>
            <p:cNvSpPr txBox="1">
              <a:spLocks noChangeArrowheads="1"/>
            </p:cNvSpPr>
            <p:nvPr/>
          </p:nvSpPr>
          <p:spPr bwMode="auto">
            <a:xfrm>
              <a:off x="2994025" y="1498600"/>
              <a:ext cx="2984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b="0" i="1">
                  <a:solidFill>
                    <a:schemeClr val="bg2"/>
                  </a:solidFill>
                  <a:latin typeface="Times New Roman" pitchFamily="18" charset="0"/>
                </a:rPr>
                <a:t>q</a:t>
              </a:r>
            </a:p>
          </p:txBody>
        </p:sp>
        <p:sp>
          <p:nvSpPr>
            <p:cNvPr id="12300" name="Text Box 293"/>
            <p:cNvSpPr txBox="1">
              <a:spLocks noChangeArrowheads="1"/>
            </p:cNvSpPr>
            <p:nvPr/>
          </p:nvSpPr>
          <p:spPr bwMode="auto">
            <a:xfrm>
              <a:off x="2701925" y="1612900"/>
              <a:ext cx="2857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b="0" i="1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12301" name="Line 294"/>
            <p:cNvSpPr>
              <a:spLocks noChangeShapeType="1"/>
            </p:cNvSpPr>
            <p:nvPr/>
          </p:nvSpPr>
          <p:spPr bwMode="auto">
            <a:xfrm>
              <a:off x="1689100" y="3949700"/>
              <a:ext cx="2247900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lg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02" name="Text Box 295"/>
            <p:cNvSpPr txBox="1">
              <a:spLocks noChangeArrowheads="1"/>
            </p:cNvSpPr>
            <p:nvPr/>
          </p:nvSpPr>
          <p:spPr bwMode="auto">
            <a:xfrm>
              <a:off x="4137025" y="3759200"/>
              <a:ext cx="468313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sz="2000" b="0">
                  <a:solidFill>
                    <a:schemeClr val="bg2"/>
                  </a:solidFill>
                  <a:latin typeface="Handscript SF" pitchFamily="2" charset="0"/>
                </a:rPr>
                <a:t>E</a:t>
              </a:r>
              <a:r>
                <a:rPr lang="en-US" sz="2000" b="0" i="1" baseline="-25000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12305" name="Line 302"/>
            <p:cNvSpPr>
              <a:spLocks noChangeShapeType="1"/>
            </p:cNvSpPr>
            <p:nvPr/>
          </p:nvSpPr>
          <p:spPr bwMode="auto">
            <a:xfrm>
              <a:off x="3136900" y="1981200"/>
              <a:ext cx="368300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06" name="Text Box 303"/>
            <p:cNvSpPr txBox="1">
              <a:spLocks noChangeArrowheads="1"/>
            </p:cNvSpPr>
            <p:nvPr/>
          </p:nvSpPr>
          <p:spPr bwMode="auto">
            <a:xfrm>
              <a:off x="3400425" y="1576388"/>
              <a:ext cx="296863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b="0" i="1">
                  <a:solidFill>
                    <a:schemeClr val="bg2"/>
                  </a:solidFill>
                  <a:latin typeface="Times New Roman" pitchFamily="18" charset="0"/>
                </a:rPr>
                <a:t>v</a:t>
              </a: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1774371" y="1491343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chemeClr val="bg2"/>
                  </a:solidFill>
                </a:rPr>
                <a:t>+</a:t>
              </a:r>
              <a:endParaRPr lang="en-US" b="0" dirty="0">
                <a:solidFill>
                  <a:schemeClr val="bg2"/>
                </a:solidFill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1393371" y="1491343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chemeClr val="bg2"/>
                  </a:solidFill>
                </a:rPr>
                <a:t>-</a:t>
              </a:r>
              <a:endParaRPr lang="en-US" b="0" dirty="0">
                <a:solidFill>
                  <a:schemeClr val="bg2"/>
                </a:solidFill>
              </a:endParaRPr>
            </a:p>
          </p:txBody>
        </p:sp>
      </p:grpSp>
      <p:sp>
        <p:nvSpPr>
          <p:cNvPr id="98" name="TextBox 97"/>
          <p:cNvSpPr txBox="1"/>
          <p:nvPr/>
        </p:nvSpPr>
        <p:spPr>
          <a:xfrm>
            <a:off x="5176247" y="4039738"/>
            <a:ext cx="3685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chemeClr val="bg1"/>
                </a:solidFill>
              </a:rPr>
              <a:t>From the charge-current equation:</a:t>
            </a:r>
            <a:endParaRPr lang="en-US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Text Box 2"/>
          <p:cNvSpPr txBox="1">
            <a:spLocks noChangeArrowheads="1"/>
          </p:cNvSpPr>
          <p:nvPr/>
        </p:nvSpPr>
        <p:spPr bwMode="auto">
          <a:xfrm>
            <a:off x="0" y="0"/>
            <a:ext cx="86375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Polarization Current (cont.)</a:t>
            </a:r>
          </a:p>
        </p:txBody>
      </p:sp>
      <p:graphicFrame>
        <p:nvGraphicFramePr>
          <p:cNvPr id="13314" name="Object 87"/>
          <p:cNvGraphicFramePr>
            <a:graphicFrameLocks noChangeAspect="1"/>
          </p:cNvGraphicFramePr>
          <p:nvPr/>
        </p:nvGraphicFramePr>
        <p:xfrm>
          <a:off x="3467100" y="1643063"/>
          <a:ext cx="1473200" cy="877887"/>
        </p:xfrm>
        <a:graphic>
          <a:graphicData uri="http://schemas.openxmlformats.org/presentationml/2006/ole">
            <p:oleObj spid="_x0000_s13314" name="Equation" r:id="rId4" imgW="660240" imgH="393480" progId="Equation.DSMT4">
              <p:embed/>
            </p:oleObj>
          </a:graphicData>
        </a:graphic>
      </p:graphicFrame>
      <p:graphicFrame>
        <p:nvGraphicFramePr>
          <p:cNvPr id="13315" name="Object 90"/>
          <p:cNvGraphicFramePr>
            <a:graphicFrameLocks noChangeAspect="1"/>
          </p:cNvGraphicFramePr>
          <p:nvPr/>
        </p:nvGraphicFramePr>
        <p:xfrm>
          <a:off x="744538" y="4084638"/>
          <a:ext cx="7475537" cy="565150"/>
        </p:xfrm>
        <a:graphic>
          <a:graphicData uri="http://schemas.openxmlformats.org/presentationml/2006/ole">
            <p:oleObj spid="_x0000_s13315" name="Equation" r:id="rId5" imgW="3352680" imgH="253800" progId="Equation.DSMT4">
              <p:embed/>
            </p:oleObj>
          </a:graphicData>
        </a:graphic>
      </p:graphicFrame>
      <p:sp>
        <p:nvSpPr>
          <p:cNvPr id="13318" name="Text Box 91"/>
          <p:cNvSpPr txBox="1">
            <a:spLocks noChangeArrowheads="1"/>
          </p:cNvSpPr>
          <p:nvPr/>
        </p:nvSpPr>
        <p:spPr bwMode="auto">
          <a:xfrm>
            <a:off x="1919288" y="1029381"/>
            <a:ext cx="13827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In general,</a:t>
            </a:r>
          </a:p>
        </p:txBody>
      </p:sp>
      <p:sp>
        <p:nvSpPr>
          <p:cNvPr id="13319" name="Text Box 92"/>
          <p:cNvSpPr txBox="1">
            <a:spLocks noChangeArrowheads="1"/>
          </p:cNvSpPr>
          <p:nvPr/>
        </p:nvSpPr>
        <p:spPr bwMode="auto">
          <a:xfrm>
            <a:off x="404671" y="3396327"/>
            <a:ext cx="33845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Time-harmonic steady state:</a:t>
            </a:r>
          </a:p>
        </p:txBody>
      </p:sp>
      <p:graphicFrame>
        <p:nvGraphicFramePr>
          <p:cNvPr id="13316" name="Object 93"/>
          <p:cNvGraphicFramePr>
            <a:graphicFrameLocks noChangeAspect="1"/>
          </p:cNvGraphicFramePr>
          <p:nvPr/>
        </p:nvGraphicFramePr>
        <p:xfrm>
          <a:off x="2913063" y="5006974"/>
          <a:ext cx="3081277" cy="669925"/>
        </p:xfrm>
        <a:graphic>
          <a:graphicData uri="http://schemas.openxmlformats.org/presentationml/2006/ole">
            <p:oleObj spid="_x0000_s13316" name="Equation" r:id="rId6" imgW="1168200" imgH="253800" progId="Equation.DSMT4">
              <p:embed/>
            </p:oleObj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	             </a:t>
            </a:r>
            <a:fld id="{10138747-8895-4C18-A19F-A55387BCEA9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552575" y="6115050"/>
            <a:ext cx="60587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chemeClr val="bg1"/>
                </a:solidFill>
              </a:rPr>
              <a:t>This agrees with the conclusion from Amperes’ law. </a:t>
            </a:r>
            <a:endParaRPr lang="en-US" sz="2000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Text Box 2"/>
          <p:cNvSpPr txBox="1">
            <a:spLocks noChangeArrowheads="1"/>
          </p:cNvSpPr>
          <p:nvPr/>
        </p:nvSpPr>
        <p:spPr bwMode="auto">
          <a:xfrm>
            <a:off x="228269" y="0"/>
            <a:ext cx="86375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Polarization Current (cont.)</a:t>
            </a:r>
          </a:p>
        </p:txBody>
      </p:sp>
      <p:graphicFrame>
        <p:nvGraphicFramePr>
          <p:cNvPr id="14338" name="Object 3"/>
          <p:cNvGraphicFramePr>
            <a:graphicFrameLocks noChangeAspect="1"/>
          </p:cNvGraphicFramePr>
          <p:nvPr/>
        </p:nvGraphicFramePr>
        <p:xfrm>
          <a:off x="603250" y="1957388"/>
          <a:ext cx="7364413" cy="2309812"/>
        </p:xfrm>
        <a:graphic>
          <a:graphicData uri="http://schemas.openxmlformats.org/presentationml/2006/ole">
            <p:oleObj spid="_x0000_s14338" name="Equation" r:id="rId4" imgW="3238200" imgH="1015920" progId="Equation.DSMT4">
              <p:embed/>
            </p:oleObj>
          </a:graphicData>
        </a:graphic>
      </p:graphicFrame>
      <p:sp>
        <p:nvSpPr>
          <p:cNvPr id="14342" name="Text Box 50"/>
          <p:cNvSpPr txBox="1">
            <a:spLocks noChangeArrowheads="1"/>
          </p:cNvSpPr>
          <p:nvPr/>
        </p:nvSpPr>
        <p:spPr bwMode="auto">
          <a:xfrm>
            <a:off x="166778" y="1230313"/>
            <a:ext cx="36369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If </a:t>
            </a:r>
            <a:r>
              <a:rPr lang="en-US" sz="2000" b="0" dirty="0">
                <a:solidFill>
                  <a:schemeClr val="hlink"/>
                </a:solidFill>
              </a:rPr>
              <a:t>magnetic material</a:t>
            </a:r>
            <a:r>
              <a:rPr lang="en-US" sz="2000" b="0" dirty="0">
                <a:solidFill>
                  <a:schemeClr val="bg1"/>
                </a:solidFill>
              </a:rPr>
              <a:t> is present:</a:t>
            </a:r>
          </a:p>
        </p:txBody>
      </p:sp>
      <p:graphicFrame>
        <p:nvGraphicFramePr>
          <p:cNvPr id="14339" name="Object 51"/>
          <p:cNvGraphicFramePr>
            <a:graphicFrameLocks noChangeAspect="1"/>
          </p:cNvGraphicFramePr>
          <p:nvPr/>
        </p:nvGraphicFramePr>
        <p:xfrm>
          <a:off x="407988" y="4383088"/>
          <a:ext cx="8393112" cy="1168400"/>
        </p:xfrm>
        <a:graphic>
          <a:graphicData uri="http://schemas.openxmlformats.org/presentationml/2006/ole">
            <p:oleObj spid="_x0000_s14339" name="Equation" r:id="rId5" imgW="3466800" imgH="482400" progId="Equation.DSMT4">
              <p:embed/>
            </p:oleObj>
          </a:graphicData>
        </a:graphic>
      </p:graphicFrame>
      <p:sp>
        <p:nvSpPr>
          <p:cNvPr id="14343" name="Text Box 52"/>
          <p:cNvSpPr txBox="1">
            <a:spLocks noChangeArrowheads="1"/>
          </p:cNvSpPr>
          <p:nvPr/>
        </p:nvSpPr>
        <p:spPr bwMode="auto">
          <a:xfrm>
            <a:off x="5532438" y="5929313"/>
            <a:ext cx="2974975" cy="708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chemeClr val="bg1"/>
                </a:solidFill>
              </a:rPr>
              <a:t>Polarization current from</a:t>
            </a:r>
          </a:p>
          <a:p>
            <a:r>
              <a:rPr lang="en-US" sz="2000" b="0">
                <a:solidFill>
                  <a:schemeClr val="bg1"/>
                </a:solidFill>
              </a:rPr>
              <a:t> magnetic properties</a:t>
            </a:r>
          </a:p>
        </p:txBody>
      </p:sp>
      <p:sp>
        <p:nvSpPr>
          <p:cNvPr id="14344" name="Text Box 53"/>
          <p:cNvSpPr txBox="1">
            <a:spLocks noChangeArrowheads="1"/>
          </p:cNvSpPr>
          <p:nvPr/>
        </p:nvSpPr>
        <p:spPr bwMode="auto">
          <a:xfrm>
            <a:off x="1709738" y="5929313"/>
            <a:ext cx="2974975" cy="708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chemeClr val="bg1"/>
                </a:solidFill>
              </a:rPr>
              <a:t>Polarization current from</a:t>
            </a:r>
          </a:p>
          <a:p>
            <a:r>
              <a:rPr lang="en-US" sz="2000" b="0">
                <a:solidFill>
                  <a:schemeClr val="bg1"/>
                </a:solidFill>
              </a:rPr>
              <a:t> dielectric properties </a:t>
            </a:r>
          </a:p>
        </p:txBody>
      </p:sp>
      <p:sp>
        <p:nvSpPr>
          <p:cNvPr id="14345" name="Line 54"/>
          <p:cNvSpPr>
            <a:spLocks noChangeShapeType="1"/>
          </p:cNvSpPr>
          <p:nvPr/>
        </p:nvSpPr>
        <p:spPr bwMode="auto">
          <a:xfrm flipV="1">
            <a:off x="5003800" y="5194300"/>
            <a:ext cx="1397000" cy="723900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346" name="Line 55"/>
          <p:cNvSpPr>
            <a:spLocks noChangeShapeType="1"/>
          </p:cNvSpPr>
          <p:nvPr/>
        </p:nvSpPr>
        <p:spPr bwMode="auto">
          <a:xfrm flipV="1">
            <a:off x="7391400" y="5219700"/>
            <a:ext cx="838200" cy="749300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14340" name="Object 57"/>
          <p:cNvGraphicFramePr>
            <a:graphicFrameLocks noChangeAspect="1"/>
          </p:cNvGraphicFramePr>
          <p:nvPr/>
        </p:nvGraphicFramePr>
        <p:xfrm>
          <a:off x="3914557" y="1066800"/>
          <a:ext cx="2074862" cy="893763"/>
        </p:xfrm>
        <a:graphic>
          <a:graphicData uri="http://schemas.openxmlformats.org/presentationml/2006/ole">
            <p:oleObj spid="_x0000_s14340" name="Equation" r:id="rId6" imgW="1002960" imgH="431640" progId="Equation.DSMT4">
              <p:embed/>
            </p:oleObj>
          </a:graphicData>
        </a:graphic>
      </p:graphicFrame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	             </a:t>
            </a:r>
            <a:fld id="{10138747-8895-4C18-A19F-A55387BCEA9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14341" name="Object 57"/>
          <p:cNvGraphicFramePr>
            <a:graphicFrameLocks noChangeAspect="1"/>
          </p:cNvGraphicFramePr>
          <p:nvPr/>
        </p:nvGraphicFramePr>
        <p:xfrm>
          <a:off x="6997985" y="1082391"/>
          <a:ext cx="1916113" cy="893763"/>
        </p:xfrm>
        <a:graphic>
          <a:graphicData uri="http://schemas.openxmlformats.org/presentationml/2006/ole">
            <p:oleObj spid="_x0000_s14341" name="Equation" r:id="rId7" imgW="927000" imgH="431640" progId="Equation.DSMT4">
              <p:embed/>
            </p:oleObj>
          </a:graphicData>
        </a:graphic>
      </p:graphicFrame>
      <p:sp>
        <p:nvSpPr>
          <p:cNvPr id="14" name="Right Arrow 13"/>
          <p:cNvSpPr/>
          <p:nvPr/>
        </p:nvSpPr>
        <p:spPr bwMode="auto">
          <a:xfrm>
            <a:off x="6237022" y="1337481"/>
            <a:ext cx="409433" cy="31389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8363" y="3411941"/>
            <a:ext cx="2047165" cy="52322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0" dirty="0" smtClean="0">
                <a:solidFill>
                  <a:schemeClr val="bg2"/>
                </a:solidFill>
              </a:rPr>
              <a:t>LHS is that of Ampere's law in </a:t>
            </a:r>
            <a:r>
              <a:rPr lang="en-US" sz="1400" b="0" u="sng" dirty="0" smtClean="0">
                <a:solidFill>
                  <a:schemeClr val="bg2"/>
                </a:solidFill>
              </a:rPr>
              <a:t>free space</a:t>
            </a:r>
            <a:r>
              <a:rPr lang="en-US" sz="1400" b="0" dirty="0" smtClean="0">
                <a:solidFill>
                  <a:schemeClr val="bg2"/>
                </a:solidFill>
              </a:rPr>
              <a:t>.</a:t>
            </a:r>
            <a:endParaRPr lang="en-US" sz="1400" b="0" dirty="0">
              <a:solidFill>
                <a:schemeClr val="bg2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 bwMode="auto">
          <a:xfrm>
            <a:off x="873455" y="4039737"/>
            <a:ext cx="0" cy="47767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2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4" name="Line 12"/>
          <p:cNvSpPr>
            <a:spLocks noChangeShapeType="1"/>
          </p:cNvSpPr>
          <p:nvPr/>
        </p:nvSpPr>
        <p:spPr bwMode="auto">
          <a:xfrm flipV="1">
            <a:off x="4367284" y="1744654"/>
            <a:ext cx="154562" cy="124420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1275" name="Text Box 14"/>
          <p:cNvSpPr txBox="1">
            <a:spLocks noChangeArrowheads="1"/>
          </p:cNvSpPr>
          <p:nvPr/>
        </p:nvSpPr>
        <p:spPr bwMode="auto">
          <a:xfrm>
            <a:off x="2174902" y="2703641"/>
            <a:ext cx="14700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Conduction</a:t>
            </a:r>
          </a:p>
        </p:txBody>
      </p:sp>
      <p:sp>
        <p:nvSpPr>
          <p:cNvPr id="11276" name="Text Box 15"/>
          <p:cNvSpPr txBox="1">
            <a:spLocks noChangeArrowheads="1"/>
          </p:cNvSpPr>
          <p:nvPr/>
        </p:nvSpPr>
        <p:spPr bwMode="auto">
          <a:xfrm>
            <a:off x="3677982" y="3031188"/>
            <a:ext cx="16811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Free-space</a:t>
            </a:r>
          </a:p>
          <a:p>
            <a:r>
              <a:rPr lang="en-US" sz="2000" b="0" dirty="0">
                <a:solidFill>
                  <a:schemeClr val="bg1"/>
                </a:solidFill>
              </a:rPr>
              <a:t>displacement</a:t>
            </a:r>
          </a:p>
        </p:txBody>
      </p:sp>
      <p:sp>
        <p:nvSpPr>
          <p:cNvPr id="11277" name="Text Box 16"/>
          <p:cNvSpPr txBox="1">
            <a:spLocks noChangeArrowheads="1"/>
          </p:cNvSpPr>
          <p:nvPr/>
        </p:nvSpPr>
        <p:spPr bwMode="auto">
          <a:xfrm>
            <a:off x="5667379" y="2853767"/>
            <a:ext cx="15128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Polarization</a:t>
            </a:r>
          </a:p>
        </p:txBody>
      </p:sp>
      <p:sp>
        <p:nvSpPr>
          <p:cNvPr id="11278" name="Line 17"/>
          <p:cNvSpPr>
            <a:spLocks noChangeShapeType="1"/>
          </p:cNvSpPr>
          <p:nvPr/>
        </p:nvSpPr>
        <p:spPr bwMode="auto">
          <a:xfrm flipV="1">
            <a:off x="3043451" y="1767561"/>
            <a:ext cx="341837" cy="9074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1279" name="Line 18"/>
          <p:cNvSpPr>
            <a:spLocks noChangeShapeType="1"/>
          </p:cNvSpPr>
          <p:nvPr/>
        </p:nvSpPr>
        <p:spPr bwMode="auto">
          <a:xfrm flipV="1">
            <a:off x="6291619" y="1787857"/>
            <a:ext cx="40942" cy="996286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11267" name="Object 19"/>
          <p:cNvGraphicFramePr>
            <a:graphicFrameLocks noChangeAspect="1"/>
          </p:cNvGraphicFramePr>
          <p:nvPr/>
        </p:nvGraphicFramePr>
        <p:xfrm>
          <a:off x="2691763" y="3043450"/>
          <a:ext cx="382705" cy="485691"/>
        </p:xfrm>
        <a:graphic>
          <a:graphicData uri="http://schemas.openxmlformats.org/presentationml/2006/ole">
            <p:oleObj spid="_x0000_s39939" name="Equation" r:id="rId4" imgW="190440" imgH="241200" progId="Equation.DSMT4">
              <p:embed/>
            </p:oleObj>
          </a:graphicData>
        </a:graphic>
      </p:graphicFrame>
      <p:sp>
        <p:nvSpPr>
          <p:cNvPr id="11280" name="Text Box 20"/>
          <p:cNvSpPr txBox="1">
            <a:spLocks noChangeArrowheads="1"/>
          </p:cNvSpPr>
          <p:nvPr/>
        </p:nvSpPr>
        <p:spPr bwMode="auto">
          <a:xfrm>
            <a:off x="345723" y="2567164"/>
            <a:ext cx="9890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Source</a:t>
            </a:r>
          </a:p>
        </p:txBody>
      </p:sp>
      <p:sp>
        <p:nvSpPr>
          <p:cNvPr id="11281" name="Line 21"/>
          <p:cNvSpPr>
            <a:spLocks noChangeShapeType="1"/>
          </p:cNvSpPr>
          <p:nvPr/>
        </p:nvSpPr>
        <p:spPr bwMode="auto">
          <a:xfrm flipV="1">
            <a:off x="1405720" y="1856096"/>
            <a:ext cx="1146412" cy="750626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11268" name="Object 22"/>
          <p:cNvGraphicFramePr>
            <a:graphicFrameLocks noChangeAspect="1"/>
          </p:cNvGraphicFramePr>
          <p:nvPr/>
        </p:nvGraphicFramePr>
        <p:xfrm>
          <a:off x="6136971" y="3179386"/>
          <a:ext cx="427603" cy="508126"/>
        </p:xfrm>
        <a:graphic>
          <a:graphicData uri="http://schemas.openxmlformats.org/presentationml/2006/ole">
            <p:oleObj spid="_x0000_s39940" name="Equation" r:id="rId5" imgW="203040" imgH="241200" progId="Equation.DSMT4">
              <p:embed/>
            </p:oleObj>
          </a:graphicData>
        </a:graphic>
      </p:graphicFrame>
      <p:sp>
        <p:nvSpPr>
          <p:cNvPr id="48" name="Slide Number Placeholder 4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	             </a:t>
            </a:r>
            <a:fld id="{10138747-8895-4C18-A19F-A55387BCEA9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3372498" y="4011623"/>
            <a:ext cx="3070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000"/>
                </a:solidFill>
              </a:rPr>
              <a:t>Five types of current density</a:t>
            </a:r>
            <a:endParaRPr lang="en-US" b="0" dirty="0">
              <a:solidFill>
                <a:srgbClr val="FF0000"/>
              </a:solidFill>
            </a:endParaRPr>
          </a:p>
        </p:txBody>
      </p:sp>
      <p:graphicFrame>
        <p:nvGraphicFramePr>
          <p:cNvPr id="39945" name="Object 51"/>
          <p:cNvGraphicFramePr>
            <a:graphicFrameLocks noChangeAspect="1"/>
          </p:cNvGraphicFramePr>
          <p:nvPr/>
        </p:nvGraphicFramePr>
        <p:xfrm>
          <a:off x="612705" y="984715"/>
          <a:ext cx="7903498" cy="1100241"/>
        </p:xfrm>
        <a:graphic>
          <a:graphicData uri="http://schemas.openxmlformats.org/presentationml/2006/ole">
            <p:oleObj spid="_x0000_s39945" name="Equation" r:id="rId6" imgW="3466800" imgH="482400" progId="Equation.DSMT4">
              <p:embed/>
            </p:oleObj>
          </a:graphicData>
        </a:graphic>
      </p:graphicFrame>
      <p:sp>
        <p:nvSpPr>
          <p:cNvPr id="67" name="Text Box 16"/>
          <p:cNvSpPr txBox="1">
            <a:spLocks noChangeArrowheads="1"/>
          </p:cNvSpPr>
          <p:nvPr/>
        </p:nvSpPr>
        <p:spPr bwMode="auto">
          <a:xfrm>
            <a:off x="7321034" y="2637678"/>
            <a:ext cx="1645546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000" b="0" dirty="0" smtClean="0">
                <a:solidFill>
                  <a:schemeClr val="bg1"/>
                </a:solidFill>
              </a:rPr>
              <a:t>Magnetic polarization</a:t>
            </a:r>
            <a:endParaRPr lang="en-US" sz="2000" b="0" dirty="0">
              <a:solidFill>
                <a:schemeClr val="bg1"/>
              </a:solidFill>
            </a:endParaRPr>
          </a:p>
        </p:txBody>
      </p:sp>
      <p:graphicFrame>
        <p:nvGraphicFramePr>
          <p:cNvPr id="39947" name="Object 22"/>
          <p:cNvGraphicFramePr>
            <a:graphicFrameLocks noChangeAspect="1"/>
          </p:cNvGraphicFramePr>
          <p:nvPr/>
        </p:nvGraphicFramePr>
        <p:xfrm>
          <a:off x="7799079" y="3330054"/>
          <a:ext cx="550499" cy="523331"/>
        </p:xfrm>
        <a:graphic>
          <a:graphicData uri="http://schemas.openxmlformats.org/presentationml/2006/ole">
            <p:oleObj spid="_x0000_s39947" name="Equation" r:id="rId7" imgW="253800" imgH="241200" progId="Equation.DSMT4">
              <p:embed/>
            </p:oleObj>
          </a:graphicData>
        </a:graphic>
      </p:graphicFrame>
      <p:sp>
        <p:nvSpPr>
          <p:cNvPr id="68" name="Line 18"/>
          <p:cNvSpPr>
            <a:spLocks noChangeShapeType="1"/>
          </p:cNvSpPr>
          <p:nvPr/>
        </p:nvSpPr>
        <p:spPr bwMode="auto">
          <a:xfrm flipV="1">
            <a:off x="8011236" y="1803780"/>
            <a:ext cx="15922" cy="761999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grpSp>
        <p:nvGrpSpPr>
          <p:cNvPr id="72" name="Group 71"/>
          <p:cNvGrpSpPr/>
          <p:nvPr/>
        </p:nvGrpSpPr>
        <p:grpSpPr>
          <a:xfrm>
            <a:off x="1506537" y="4471992"/>
            <a:ext cx="7159791" cy="2292350"/>
            <a:chOff x="1506537" y="4471992"/>
            <a:chExt cx="7159791" cy="2292350"/>
          </a:xfrm>
        </p:grpSpPr>
        <p:sp>
          <p:nvSpPr>
            <p:cNvPr id="11284" name="Freeform 23"/>
            <p:cNvSpPr>
              <a:spLocks/>
            </p:cNvSpPr>
            <p:nvPr/>
          </p:nvSpPr>
          <p:spPr bwMode="auto">
            <a:xfrm>
              <a:off x="1506537" y="4471992"/>
              <a:ext cx="7159791" cy="2292350"/>
            </a:xfrm>
            <a:custGeom>
              <a:avLst/>
              <a:gdLst>
                <a:gd name="T0" fmla="*/ 232 w 1070"/>
                <a:gd name="T1" fmla="*/ 206 h 666"/>
                <a:gd name="T2" fmla="*/ 78 w 1070"/>
                <a:gd name="T3" fmla="*/ 410 h 666"/>
                <a:gd name="T4" fmla="*/ 10 w 1070"/>
                <a:gd name="T5" fmla="*/ 646 h 666"/>
                <a:gd name="T6" fmla="*/ 82 w 1070"/>
                <a:gd name="T7" fmla="*/ 954 h 666"/>
                <a:gd name="T8" fmla="*/ 491 w 1070"/>
                <a:gd name="T9" fmla="*/ 1158 h 666"/>
                <a:gd name="T10" fmla="*/ 1051 w 1070"/>
                <a:gd name="T11" fmla="*/ 1292 h 666"/>
                <a:gd name="T12" fmla="*/ 1658 w 1070"/>
                <a:gd name="T13" fmla="*/ 1427 h 666"/>
                <a:gd name="T14" fmla="*/ 2129 w 1070"/>
                <a:gd name="T15" fmla="*/ 1396 h 666"/>
                <a:gd name="T16" fmla="*/ 2597 w 1070"/>
                <a:gd name="T17" fmla="*/ 1381 h 666"/>
                <a:gd name="T18" fmla="*/ 3085 w 1070"/>
                <a:gd name="T19" fmla="*/ 1245 h 666"/>
                <a:gd name="T20" fmla="*/ 3439 w 1070"/>
                <a:gd name="T21" fmla="*/ 1017 h 666"/>
                <a:gd name="T22" fmla="*/ 3552 w 1070"/>
                <a:gd name="T23" fmla="*/ 761 h 666"/>
                <a:gd name="T24" fmla="*/ 3648 w 1070"/>
                <a:gd name="T25" fmla="*/ 579 h 666"/>
                <a:gd name="T26" fmla="*/ 3579 w 1070"/>
                <a:gd name="T27" fmla="*/ 325 h 666"/>
                <a:gd name="T28" fmla="*/ 3320 w 1070"/>
                <a:gd name="T29" fmla="*/ 236 h 666"/>
                <a:gd name="T30" fmla="*/ 3112 w 1070"/>
                <a:gd name="T31" fmla="*/ 178 h 666"/>
                <a:gd name="T32" fmla="*/ 2641 w 1070"/>
                <a:gd name="T33" fmla="*/ 13 h 666"/>
                <a:gd name="T34" fmla="*/ 2150 w 1070"/>
                <a:gd name="T35" fmla="*/ 104 h 666"/>
                <a:gd name="T36" fmla="*/ 1590 w 1070"/>
                <a:gd name="T37" fmla="*/ 117 h 666"/>
                <a:gd name="T38" fmla="*/ 972 w 1070"/>
                <a:gd name="T39" fmla="*/ 54 h 666"/>
                <a:gd name="T40" fmla="*/ 573 w 1070"/>
                <a:gd name="T41" fmla="*/ 74 h 666"/>
                <a:gd name="T42" fmla="*/ 232 w 1070"/>
                <a:gd name="T43" fmla="*/ 206 h 66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70"/>
                <a:gd name="T67" fmla="*/ 0 h 666"/>
                <a:gd name="T68" fmla="*/ 1070 w 1070"/>
                <a:gd name="T69" fmla="*/ 666 h 66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70" h="666">
                  <a:moveTo>
                    <a:pt x="68" y="95"/>
                  </a:moveTo>
                  <a:cubicBezTo>
                    <a:pt x="49" y="124"/>
                    <a:pt x="34" y="155"/>
                    <a:pt x="23" y="189"/>
                  </a:cubicBezTo>
                  <a:cubicBezTo>
                    <a:pt x="13" y="222"/>
                    <a:pt x="3" y="256"/>
                    <a:pt x="3" y="298"/>
                  </a:cubicBezTo>
                  <a:cubicBezTo>
                    <a:pt x="3" y="340"/>
                    <a:pt x="0" y="401"/>
                    <a:pt x="24" y="440"/>
                  </a:cubicBezTo>
                  <a:cubicBezTo>
                    <a:pt x="48" y="479"/>
                    <a:pt x="97" y="508"/>
                    <a:pt x="144" y="534"/>
                  </a:cubicBezTo>
                  <a:cubicBezTo>
                    <a:pt x="191" y="560"/>
                    <a:pt x="251" y="575"/>
                    <a:pt x="308" y="596"/>
                  </a:cubicBezTo>
                  <a:cubicBezTo>
                    <a:pt x="365" y="617"/>
                    <a:pt x="433" y="650"/>
                    <a:pt x="486" y="658"/>
                  </a:cubicBezTo>
                  <a:cubicBezTo>
                    <a:pt x="539" y="666"/>
                    <a:pt x="578" y="647"/>
                    <a:pt x="624" y="644"/>
                  </a:cubicBezTo>
                  <a:cubicBezTo>
                    <a:pt x="670" y="641"/>
                    <a:pt x="715" y="649"/>
                    <a:pt x="761" y="637"/>
                  </a:cubicBezTo>
                  <a:cubicBezTo>
                    <a:pt x="807" y="625"/>
                    <a:pt x="863" y="602"/>
                    <a:pt x="904" y="574"/>
                  </a:cubicBezTo>
                  <a:cubicBezTo>
                    <a:pt x="945" y="546"/>
                    <a:pt x="985" y="506"/>
                    <a:pt x="1008" y="469"/>
                  </a:cubicBezTo>
                  <a:cubicBezTo>
                    <a:pt x="1032" y="432"/>
                    <a:pt x="1031" y="385"/>
                    <a:pt x="1041" y="351"/>
                  </a:cubicBezTo>
                  <a:cubicBezTo>
                    <a:pt x="1051" y="317"/>
                    <a:pt x="1068" y="300"/>
                    <a:pt x="1069" y="267"/>
                  </a:cubicBezTo>
                  <a:cubicBezTo>
                    <a:pt x="1070" y="234"/>
                    <a:pt x="1065" y="176"/>
                    <a:pt x="1049" y="150"/>
                  </a:cubicBezTo>
                  <a:cubicBezTo>
                    <a:pt x="1033" y="124"/>
                    <a:pt x="996" y="120"/>
                    <a:pt x="973" y="109"/>
                  </a:cubicBezTo>
                  <a:cubicBezTo>
                    <a:pt x="950" y="98"/>
                    <a:pt x="945" y="99"/>
                    <a:pt x="912" y="82"/>
                  </a:cubicBezTo>
                  <a:cubicBezTo>
                    <a:pt x="879" y="65"/>
                    <a:pt x="821" y="12"/>
                    <a:pt x="774" y="6"/>
                  </a:cubicBezTo>
                  <a:cubicBezTo>
                    <a:pt x="727" y="0"/>
                    <a:pt x="681" y="40"/>
                    <a:pt x="630" y="48"/>
                  </a:cubicBezTo>
                  <a:cubicBezTo>
                    <a:pt x="579" y="56"/>
                    <a:pt x="523" y="58"/>
                    <a:pt x="466" y="54"/>
                  </a:cubicBezTo>
                  <a:cubicBezTo>
                    <a:pt x="409" y="50"/>
                    <a:pt x="335" y="28"/>
                    <a:pt x="285" y="25"/>
                  </a:cubicBezTo>
                  <a:cubicBezTo>
                    <a:pt x="235" y="22"/>
                    <a:pt x="205" y="22"/>
                    <a:pt x="168" y="34"/>
                  </a:cubicBezTo>
                  <a:cubicBezTo>
                    <a:pt x="132" y="45"/>
                    <a:pt x="89" y="82"/>
                    <a:pt x="68" y="95"/>
                  </a:cubicBezTo>
                  <a:close/>
                </a:path>
              </a:pathLst>
            </a:custGeom>
            <a:solidFill>
              <a:srgbClr val="CCFFFF"/>
            </a:solidFill>
            <a:ln w="12700" cap="flat" cmpd="sng">
              <a:noFill/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2" name="Group 51"/>
            <p:cNvGrpSpPr>
              <a:grpSpLocks/>
            </p:cNvGrpSpPr>
            <p:nvPr/>
          </p:nvGrpSpPr>
          <p:grpSpPr bwMode="auto">
            <a:xfrm rot="21140627">
              <a:off x="5095875" y="4940305"/>
              <a:ext cx="379412" cy="546100"/>
              <a:chOff x="3795" y="3076"/>
              <a:chExt cx="239" cy="344"/>
            </a:xfrm>
          </p:grpSpPr>
          <p:sp>
            <p:nvSpPr>
              <p:cNvPr id="11311" name="Oval 28"/>
              <p:cNvSpPr>
                <a:spLocks noChangeArrowheads="1"/>
              </p:cNvSpPr>
              <p:nvPr/>
            </p:nvSpPr>
            <p:spPr bwMode="auto">
              <a:xfrm rot="3855236">
                <a:off x="3918" y="3072"/>
                <a:ext cx="112" cy="120"/>
              </a:xfrm>
              <a:prstGeom prst="ellipse">
                <a:avLst/>
              </a:prstGeom>
              <a:gradFill rotWithShape="1">
                <a:gsLst>
                  <a:gs pos="0">
                    <a:srgbClr val="969696"/>
                  </a:gs>
                  <a:gs pos="100000">
                    <a:srgbClr val="090909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2" name="Oval 29"/>
              <p:cNvSpPr>
                <a:spLocks noChangeArrowheads="1"/>
              </p:cNvSpPr>
              <p:nvPr/>
            </p:nvSpPr>
            <p:spPr bwMode="auto">
              <a:xfrm rot="3855236">
                <a:off x="3799" y="3304"/>
                <a:ext cx="112" cy="120"/>
              </a:xfrm>
              <a:prstGeom prst="ellipse">
                <a:avLst/>
              </a:prstGeom>
              <a:solidFill>
                <a:srgbClr val="C0C0C0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3" name="Line 30"/>
              <p:cNvSpPr>
                <a:spLocks noChangeShapeType="1"/>
              </p:cNvSpPr>
              <p:nvPr/>
            </p:nvSpPr>
            <p:spPr bwMode="auto">
              <a:xfrm rot="3855236">
                <a:off x="3867" y="3189"/>
                <a:ext cx="87" cy="114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3" name="Group 52"/>
            <p:cNvGrpSpPr>
              <a:grpSpLocks/>
            </p:cNvGrpSpPr>
            <p:nvPr/>
          </p:nvGrpSpPr>
          <p:grpSpPr bwMode="auto">
            <a:xfrm rot="4841404">
              <a:off x="5649913" y="5072067"/>
              <a:ext cx="603250" cy="196850"/>
              <a:chOff x="4015" y="3573"/>
              <a:chExt cx="380" cy="124"/>
            </a:xfrm>
          </p:grpSpPr>
          <p:sp>
            <p:nvSpPr>
              <p:cNvPr id="11308" name="Oval 31"/>
              <p:cNvSpPr>
                <a:spLocks noChangeArrowheads="1"/>
              </p:cNvSpPr>
              <p:nvPr/>
            </p:nvSpPr>
            <p:spPr bwMode="auto">
              <a:xfrm rot="7459936">
                <a:off x="4279" y="3569"/>
                <a:ext cx="112" cy="120"/>
              </a:xfrm>
              <a:prstGeom prst="ellipse">
                <a:avLst/>
              </a:prstGeom>
              <a:gradFill rotWithShape="1">
                <a:gsLst>
                  <a:gs pos="0">
                    <a:srgbClr val="969696"/>
                  </a:gs>
                  <a:gs pos="100000">
                    <a:srgbClr val="090909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9" name="Oval 32"/>
              <p:cNvSpPr>
                <a:spLocks noChangeArrowheads="1"/>
              </p:cNvSpPr>
              <p:nvPr/>
            </p:nvSpPr>
            <p:spPr bwMode="auto">
              <a:xfrm rot="7459936">
                <a:off x="4019" y="3581"/>
                <a:ext cx="112" cy="120"/>
              </a:xfrm>
              <a:prstGeom prst="ellipse">
                <a:avLst/>
              </a:prstGeom>
              <a:solidFill>
                <a:srgbClr val="C0C0C0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0" name="Line 33"/>
              <p:cNvSpPr>
                <a:spLocks noChangeShapeType="1"/>
              </p:cNvSpPr>
              <p:nvPr/>
            </p:nvSpPr>
            <p:spPr bwMode="auto">
              <a:xfrm rot="7459936">
                <a:off x="4161" y="3574"/>
                <a:ext cx="87" cy="114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1291" name="Oval 53"/>
            <p:cNvSpPr>
              <a:spLocks noChangeArrowheads="1"/>
            </p:cNvSpPr>
            <p:nvPr/>
          </p:nvSpPr>
          <p:spPr bwMode="auto">
            <a:xfrm>
              <a:off x="3398839" y="5405194"/>
              <a:ext cx="88900" cy="889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2" name="Oval 54"/>
            <p:cNvSpPr>
              <a:spLocks noChangeArrowheads="1"/>
            </p:cNvSpPr>
            <p:nvPr/>
          </p:nvSpPr>
          <p:spPr bwMode="auto">
            <a:xfrm>
              <a:off x="3551239" y="5557594"/>
              <a:ext cx="88900" cy="889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3" name="Oval 55"/>
            <p:cNvSpPr>
              <a:spLocks noChangeArrowheads="1"/>
            </p:cNvSpPr>
            <p:nvPr/>
          </p:nvSpPr>
          <p:spPr bwMode="auto">
            <a:xfrm>
              <a:off x="3675064" y="5365507"/>
              <a:ext cx="88900" cy="889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4" name="Oval 56"/>
            <p:cNvSpPr>
              <a:spLocks noChangeArrowheads="1"/>
            </p:cNvSpPr>
            <p:nvPr/>
          </p:nvSpPr>
          <p:spPr bwMode="auto">
            <a:xfrm>
              <a:off x="3402014" y="5709994"/>
              <a:ext cx="88900" cy="889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5" name="Oval 57"/>
            <p:cNvSpPr>
              <a:spLocks noChangeArrowheads="1"/>
            </p:cNvSpPr>
            <p:nvPr/>
          </p:nvSpPr>
          <p:spPr bwMode="auto">
            <a:xfrm>
              <a:off x="3278189" y="5081344"/>
              <a:ext cx="88900" cy="889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6" name="Oval 58"/>
            <p:cNvSpPr>
              <a:spLocks noChangeArrowheads="1"/>
            </p:cNvSpPr>
            <p:nvPr/>
          </p:nvSpPr>
          <p:spPr bwMode="auto">
            <a:xfrm>
              <a:off x="3430589" y="5233744"/>
              <a:ext cx="88900" cy="889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7" name="Oval 59"/>
            <p:cNvSpPr>
              <a:spLocks noChangeArrowheads="1"/>
            </p:cNvSpPr>
            <p:nvPr/>
          </p:nvSpPr>
          <p:spPr bwMode="auto">
            <a:xfrm>
              <a:off x="3554414" y="5041657"/>
              <a:ext cx="88900" cy="889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8" name="Oval 60"/>
            <p:cNvSpPr>
              <a:spLocks noChangeArrowheads="1"/>
            </p:cNvSpPr>
            <p:nvPr/>
          </p:nvSpPr>
          <p:spPr bwMode="auto">
            <a:xfrm>
              <a:off x="3281364" y="5386144"/>
              <a:ext cx="88900" cy="889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1269" name="Object 61"/>
            <p:cNvGraphicFramePr>
              <a:graphicFrameLocks noChangeAspect="1"/>
            </p:cNvGraphicFramePr>
            <p:nvPr/>
          </p:nvGraphicFramePr>
          <p:xfrm>
            <a:off x="5337776" y="5662086"/>
            <a:ext cx="488950" cy="581025"/>
          </p:xfrm>
          <a:graphic>
            <a:graphicData uri="http://schemas.openxmlformats.org/presentationml/2006/ole">
              <p:oleObj spid="_x0000_s39941" name="Equation" r:id="rId8" imgW="203040" imgH="241200" progId="Equation.DSMT4">
                <p:embed/>
              </p:oleObj>
            </a:graphicData>
          </a:graphic>
        </p:graphicFrame>
        <p:graphicFrame>
          <p:nvGraphicFramePr>
            <p:cNvPr id="11270" name="Object 62"/>
            <p:cNvGraphicFramePr>
              <a:graphicFrameLocks noChangeAspect="1"/>
            </p:cNvGraphicFramePr>
            <p:nvPr/>
          </p:nvGraphicFramePr>
          <p:xfrm>
            <a:off x="3636118" y="5765557"/>
            <a:ext cx="477837" cy="606425"/>
          </p:xfrm>
          <a:graphic>
            <a:graphicData uri="http://schemas.openxmlformats.org/presentationml/2006/ole">
              <p:oleObj spid="_x0000_s39942" name="Equation" r:id="rId9" imgW="190440" imgH="241200" progId="Equation.DSMT4">
                <p:embed/>
              </p:oleObj>
            </a:graphicData>
          </a:graphic>
        </p:graphicFrame>
        <p:sp>
          <p:nvSpPr>
            <p:cNvPr id="11299" name="AutoShape 63"/>
            <p:cNvSpPr>
              <a:spLocks noChangeArrowheads="1"/>
            </p:cNvSpPr>
            <p:nvPr/>
          </p:nvSpPr>
          <p:spPr bwMode="auto">
            <a:xfrm>
              <a:off x="2508394" y="4692449"/>
              <a:ext cx="170288" cy="735013"/>
            </a:xfrm>
            <a:prstGeom prst="upArrow">
              <a:avLst>
                <a:gd name="adj1" fmla="val 50000"/>
                <a:gd name="adj2" fmla="val 206696"/>
              </a:avLst>
            </a:pr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1271" name="Object 64"/>
            <p:cNvGraphicFramePr>
              <a:graphicFrameLocks noChangeAspect="1"/>
            </p:cNvGraphicFramePr>
            <p:nvPr/>
          </p:nvGraphicFramePr>
          <p:xfrm>
            <a:off x="2386012" y="5525639"/>
            <a:ext cx="446087" cy="606425"/>
          </p:xfrm>
          <a:graphic>
            <a:graphicData uri="http://schemas.openxmlformats.org/presentationml/2006/ole">
              <p:oleObj spid="_x0000_s39943" name="Equation" r:id="rId10" imgW="177480" imgH="241200" progId="Equation.DSMT4">
                <p:embed/>
              </p:oleObj>
            </a:graphicData>
          </a:graphic>
        </p:graphicFrame>
        <p:graphicFrame>
          <p:nvGraphicFramePr>
            <p:cNvPr id="11272" name="Object 66"/>
            <p:cNvGraphicFramePr>
              <a:graphicFrameLocks noChangeAspect="1"/>
            </p:cNvGraphicFramePr>
            <p:nvPr/>
          </p:nvGraphicFramePr>
          <p:xfrm>
            <a:off x="3792539" y="4738444"/>
            <a:ext cx="371475" cy="447675"/>
          </p:xfrm>
          <a:graphic>
            <a:graphicData uri="http://schemas.openxmlformats.org/presentationml/2006/ole">
              <p:oleObj spid="_x0000_s39944" name="Equation" r:id="rId11" imgW="190440" imgH="228600" progId="Equation.DSMT4">
                <p:embed/>
              </p:oleObj>
            </a:graphicData>
          </a:graphic>
        </p:graphicFrame>
        <p:grpSp>
          <p:nvGrpSpPr>
            <p:cNvPr id="62" name="Group 61"/>
            <p:cNvGrpSpPr/>
            <p:nvPr/>
          </p:nvGrpSpPr>
          <p:grpSpPr>
            <a:xfrm>
              <a:off x="7602325" y="4999631"/>
              <a:ext cx="763588" cy="498475"/>
              <a:chOff x="7506791" y="4999631"/>
              <a:chExt cx="763588" cy="498475"/>
            </a:xfrm>
          </p:grpSpPr>
          <p:sp>
            <p:nvSpPr>
              <p:cNvPr id="52" name="Oval 39"/>
              <p:cNvSpPr>
                <a:spLocks noChangeArrowheads="1"/>
              </p:cNvSpPr>
              <p:nvPr/>
            </p:nvSpPr>
            <p:spPr bwMode="auto">
              <a:xfrm rot="2436531">
                <a:off x="7506791" y="4999631"/>
                <a:ext cx="763588" cy="498475"/>
              </a:xfrm>
              <a:prstGeom prst="ellipse">
                <a:avLst/>
              </a:prstGeom>
              <a:solidFill>
                <a:schemeClr val="bg1">
                  <a:lumMod val="20000"/>
                  <a:lumOff val="80000"/>
                </a:schemeClr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Text Box 45"/>
              <p:cNvSpPr txBox="1">
                <a:spLocks noChangeArrowheads="1"/>
              </p:cNvSpPr>
              <p:nvPr/>
            </p:nvSpPr>
            <p:spPr bwMode="auto">
              <a:xfrm>
                <a:off x="7722836" y="5017306"/>
                <a:ext cx="509588" cy="39687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r>
                  <a:rPr lang="en-US" sz="2000" b="0" i="1" dirty="0" err="1">
                    <a:solidFill>
                      <a:schemeClr val="bg2"/>
                    </a:solidFill>
                    <a:latin typeface="Times New Roman" pitchFamily="18" charset="0"/>
                  </a:rPr>
                  <a:t>i</a:t>
                </a:r>
                <a:endParaRPr lang="en-US" sz="2000" b="0" i="1" dirty="0">
                  <a:solidFill>
                    <a:schemeClr val="bg2"/>
                  </a:solidFill>
                  <a:latin typeface="Times New Roman" pitchFamily="18" charset="0"/>
                </a:endParaRPr>
              </a:p>
            </p:txBody>
          </p:sp>
          <p:cxnSp>
            <p:nvCxnSpPr>
              <p:cNvPr id="60" name="Straight Arrow Connector 59"/>
              <p:cNvCxnSpPr>
                <a:endCxn id="52" idx="4"/>
              </p:cNvCxnSpPr>
              <p:nvPr/>
            </p:nvCxnSpPr>
            <p:spPr bwMode="auto">
              <a:xfrm>
                <a:off x="7642746" y="5349922"/>
                <a:ext cx="83612" cy="8816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</p:grpSp>
        <p:grpSp>
          <p:nvGrpSpPr>
            <p:cNvPr id="63" name="Group 62"/>
            <p:cNvGrpSpPr/>
            <p:nvPr/>
          </p:nvGrpSpPr>
          <p:grpSpPr>
            <a:xfrm>
              <a:off x="7236110" y="5575112"/>
              <a:ext cx="763588" cy="498475"/>
              <a:chOff x="7506791" y="4999631"/>
              <a:chExt cx="763588" cy="498475"/>
            </a:xfrm>
          </p:grpSpPr>
          <p:sp>
            <p:nvSpPr>
              <p:cNvPr id="64" name="Oval 39"/>
              <p:cNvSpPr>
                <a:spLocks noChangeArrowheads="1"/>
              </p:cNvSpPr>
              <p:nvPr/>
            </p:nvSpPr>
            <p:spPr bwMode="auto">
              <a:xfrm rot="2436531">
                <a:off x="7506791" y="4999631"/>
                <a:ext cx="763588" cy="498475"/>
              </a:xfrm>
              <a:prstGeom prst="ellipse">
                <a:avLst/>
              </a:prstGeom>
              <a:solidFill>
                <a:schemeClr val="bg1">
                  <a:lumMod val="20000"/>
                  <a:lumOff val="80000"/>
                </a:schemeClr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Text Box 45"/>
              <p:cNvSpPr txBox="1">
                <a:spLocks noChangeArrowheads="1"/>
              </p:cNvSpPr>
              <p:nvPr/>
            </p:nvSpPr>
            <p:spPr bwMode="auto">
              <a:xfrm>
                <a:off x="7722836" y="5017306"/>
                <a:ext cx="509588" cy="39687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r>
                  <a:rPr lang="en-US" sz="2000" b="0" i="1" dirty="0" err="1">
                    <a:solidFill>
                      <a:schemeClr val="bg2"/>
                    </a:solidFill>
                    <a:latin typeface="Times New Roman" pitchFamily="18" charset="0"/>
                  </a:rPr>
                  <a:t>i</a:t>
                </a:r>
                <a:endParaRPr lang="en-US" sz="2000" b="0" i="1" dirty="0">
                  <a:solidFill>
                    <a:schemeClr val="bg2"/>
                  </a:solidFill>
                  <a:latin typeface="Times New Roman" pitchFamily="18" charset="0"/>
                </a:endParaRPr>
              </a:p>
            </p:txBody>
          </p:sp>
          <p:cxnSp>
            <p:nvCxnSpPr>
              <p:cNvPr id="66" name="Straight Arrow Connector 65"/>
              <p:cNvCxnSpPr>
                <a:endCxn id="64" idx="4"/>
              </p:cNvCxnSpPr>
              <p:nvPr/>
            </p:nvCxnSpPr>
            <p:spPr bwMode="auto">
              <a:xfrm>
                <a:off x="7642746" y="5349922"/>
                <a:ext cx="83612" cy="8816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</p:grpSp>
        <p:graphicFrame>
          <p:nvGraphicFramePr>
            <p:cNvPr id="39948" name="Object 61"/>
            <p:cNvGraphicFramePr>
              <a:graphicFrameLocks noChangeAspect="1"/>
            </p:cNvGraphicFramePr>
            <p:nvPr/>
          </p:nvGraphicFramePr>
          <p:xfrm>
            <a:off x="6606207" y="5802808"/>
            <a:ext cx="611187" cy="581025"/>
          </p:xfrm>
          <a:graphic>
            <a:graphicData uri="http://schemas.openxmlformats.org/presentationml/2006/ole">
              <p:oleObj spid="_x0000_s39948" name="Equation" r:id="rId12" imgW="253800" imgH="241200" progId="Equation.DSMT4">
                <p:embed/>
              </p:oleObj>
            </a:graphicData>
          </a:graphic>
        </p:graphicFrame>
        <p:sp>
          <p:nvSpPr>
            <p:cNvPr id="70" name="Freeform 69"/>
            <p:cNvSpPr/>
            <p:nvPr/>
          </p:nvSpPr>
          <p:spPr bwMode="auto">
            <a:xfrm>
              <a:off x="5118265" y="4756068"/>
              <a:ext cx="498764" cy="100940"/>
            </a:xfrm>
            <a:custGeom>
              <a:avLst/>
              <a:gdLst>
                <a:gd name="connsiteX0" fmla="*/ 0 w 498764"/>
                <a:gd name="connsiteY0" fmla="*/ 100940 h 100940"/>
                <a:gd name="connsiteX1" fmla="*/ 142504 w 498764"/>
                <a:gd name="connsiteY1" fmla="*/ 17813 h 100940"/>
                <a:gd name="connsiteX2" fmla="*/ 308758 w 498764"/>
                <a:gd name="connsiteY2" fmla="*/ 5937 h 100940"/>
                <a:gd name="connsiteX3" fmla="*/ 498764 w 498764"/>
                <a:gd name="connsiteY3" fmla="*/ 53438 h 100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8764" h="100940">
                  <a:moveTo>
                    <a:pt x="0" y="100940"/>
                  </a:moveTo>
                  <a:cubicBezTo>
                    <a:pt x="45522" y="67293"/>
                    <a:pt x="91044" y="33647"/>
                    <a:pt x="142504" y="17813"/>
                  </a:cubicBezTo>
                  <a:cubicBezTo>
                    <a:pt x="193964" y="1979"/>
                    <a:pt x="249381" y="0"/>
                    <a:pt x="308758" y="5937"/>
                  </a:cubicBezTo>
                  <a:cubicBezTo>
                    <a:pt x="368135" y="11874"/>
                    <a:pt x="433449" y="32656"/>
                    <a:pt x="498764" y="53438"/>
                  </a:cubicBezTo>
                </a:path>
              </a:pathLst>
            </a:custGeom>
            <a:noFill/>
            <a:ln w="1905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" name="Striped Right Arrow 70"/>
            <p:cNvSpPr/>
            <p:nvPr/>
          </p:nvSpPr>
          <p:spPr bwMode="auto">
            <a:xfrm rot="1855088">
              <a:off x="3859482" y="5640777"/>
              <a:ext cx="498764" cy="178130"/>
            </a:xfrm>
            <a:prstGeom prst="stripedRightArrow">
              <a:avLst/>
            </a:prstGeom>
            <a:solidFill>
              <a:srgbClr val="FF0000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73" name="TextBox 72"/>
          <p:cNvSpPr txBox="1"/>
          <p:nvPr/>
        </p:nvSpPr>
        <p:spPr>
          <a:xfrm>
            <a:off x="332510" y="3526971"/>
            <a:ext cx="1757547" cy="95410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2"/>
                </a:solidFill>
              </a:rPr>
              <a:t>Note:</a:t>
            </a:r>
            <a:r>
              <a:rPr lang="en-US" sz="1400" b="0" dirty="0" smtClean="0">
                <a:solidFill>
                  <a:schemeClr val="bg2"/>
                </a:solidFill>
              </a:rPr>
              <a:t> The free-space displacement current is not an actual current flow.</a:t>
            </a:r>
            <a:endParaRPr lang="en-US" sz="1400" b="0" dirty="0">
              <a:solidFill>
                <a:schemeClr val="bg2"/>
              </a:solidFill>
            </a:endParaRPr>
          </a:p>
        </p:txBody>
      </p:sp>
      <p:sp>
        <p:nvSpPr>
          <p:cNvPr id="54" name="Text Box 2"/>
          <p:cNvSpPr txBox="1">
            <a:spLocks noChangeArrowheads="1"/>
          </p:cNvSpPr>
          <p:nvPr/>
        </p:nvSpPr>
        <p:spPr bwMode="auto">
          <a:xfrm>
            <a:off x="228269" y="0"/>
            <a:ext cx="86375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Polarization Current (cont.)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7" name="Rectangle 59"/>
          <p:cNvSpPr>
            <a:spLocks noChangeArrowheads="1"/>
          </p:cNvSpPr>
          <p:nvPr/>
        </p:nvSpPr>
        <p:spPr bwMode="auto">
          <a:xfrm>
            <a:off x="2433496" y="5402258"/>
            <a:ext cx="3911600" cy="9683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5506" name="Text Box 2"/>
          <p:cNvSpPr txBox="1">
            <a:spLocks noChangeArrowheads="1"/>
          </p:cNvSpPr>
          <p:nvPr/>
        </p:nvSpPr>
        <p:spPr bwMode="auto">
          <a:xfrm>
            <a:off x="187325" y="0"/>
            <a:ext cx="86375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Equivalent Current</a:t>
            </a:r>
          </a:p>
        </p:txBody>
      </p:sp>
      <p:sp>
        <p:nvSpPr>
          <p:cNvPr id="15369" name="Freeform 14"/>
          <p:cNvSpPr>
            <a:spLocks/>
          </p:cNvSpPr>
          <p:nvPr/>
        </p:nvSpPr>
        <p:spPr bwMode="auto">
          <a:xfrm>
            <a:off x="4121150" y="1054100"/>
            <a:ext cx="1993900" cy="2195513"/>
          </a:xfrm>
          <a:custGeom>
            <a:avLst/>
            <a:gdLst>
              <a:gd name="T0" fmla="*/ 126715 w 1070"/>
              <a:gd name="T1" fmla="*/ 313174 h 666"/>
              <a:gd name="T2" fmla="*/ 42860 w 1070"/>
              <a:gd name="T3" fmla="*/ 623051 h 666"/>
              <a:gd name="T4" fmla="*/ 5590 w 1070"/>
              <a:gd name="T5" fmla="*/ 982377 h 666"/>
              <a:gd name="T6" fmla="*/ 44723 w 1070"/>
              <a:gd name="T7" fmla="*/ 1450489 h 666"/>
              <a:gd name="T8" fmla="*/ 268338 w 1070"/>
              <a:gd name="T9" fmla="*/ 1760366 h 666"/>
              <a:gd name="T10" fmla="*/ 573945 w 1070"/>
              <a:gd name="T11" fmla="*/ 1964753 h 666"/>
              <a:gd name="T12" fmla="*/ 905640 w 1070"/>
              <a:gd name="T13" fmla="*/ 2169140 h 666"/>
              <a:gd name="T14" fmla="*/ 1162798 w 1070"/>
              <a:gd name="T15" fmla="*/ 2122989 h 666"/>
              <a:gd name="T16" fmla="*/ 1418091 w 1070"/>
              <a:gd name="T17" fmla="*/ 2099913 h 666"/>
              <a:gd name="T18" fmla="*/ 1684566 w 1070"/>
              <a:gd name="T19" fmla="*/ 1892229 h 666"/>
              <a:gd name="T20" fmla="*/ 1878365 w 1070"/>
              <a:gd name="T21" fmla="*/ 1546089 h 666"/>
              <a:gd name="T22" fmla="*/ 1939860 w 1070"/>
              <a:gd name="T23" fmla="*/ 1157095 h 666"/>
              <a:gd name="T24" fmla="*/ 1992037 w 1070"/>
              <a:gd name="T25" fmla="*/ 880183 h 666"/>
              <a:gd name="T26" fmla="*/ 1954767 w 1070"/>
              <a:gd name="T27" fmla="*/ 494485 h 666"/>
              <a:gd name="T28" fmla="*/ 1813144 w 1070"/>
              <a:gd name="T29" fmla="*/ 359326 h 666"/>
              <a:gd name="T30" fmla="*/ 1699473 w 1070"/>
              <a:gd name="T31" fmla="*/ 270318 h 666"/>
              <a:gd name="T32" fmla="*/ 1442316 w 1070"/>
              <a:gd name="T33" fmla="*/ 19779 h 666"/>
              <a:gd name="T34" fmla="*/ 1173978 w 1070"/>
              <a:gd name="T35" fmla="*/ 158235 h 666"/>
              <a:gd name="T36" fmla="*/ 868371 w 1070"/>
              <a:gd name="T37" fmla="*/ 178015 h 666"/>
              <a:gd name="T38" fmla="*/ 531085 w 1070"/>
              <a:gd name="T39" fmla="*/ 82414 h 666"/>
              <a:gd name="T40" fmla="*/ 313061 w 1070"/>
              <a:gd name="T41" fmla="*/ 112083 h 666"/>
              <a:gd name="T42" fmla="*/ 126715 w 1070"/>
              <a:gd name="T43" fmla="*/ 313174 h 66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070"/>
              <a:gd name="T67" fmla="*/ 0 h 666"/>
              <a:gd name="T68" fmla="*/ 1070 w 1070"/>
              <a:gd name="T69" fmla="*/ 666 h 66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070" h="666">
                <a:moveTo>
                  <a:pt x="68" y="95"/>
                </a:moveTo>
                <a:cubicBezTo>
                  <a:pt x="49" y="124"/>
                  <a:pt x="34" y="155"/>
                  <a:pt x="23" y="189"/>
                </a:cubicBezTo>
                <a:cubicBezTo>
                  <a:pt x="13" y="222"/>
                  <a:pt x="3" y="256"/>
                  <a:pt x="3" y="298"/>
                </a:cubicBezTo>
                <a:cubicBezTo>
                  <a:pt x="3" y="340"/>
                  <a:pt x="0" y="401"/>
                  <a:pt x="24" y="440"/>
                </a:cubicBezTo>
                <a:cubicBezTo>
                  <a:pt x="48" y="479"/>
                  <a:pt x="97" y="508"/>
                  <a:pt x="144" y="534"/>
                </a:cubicBezTo>
                <a:cubicBezTo>
                  <a:pt x="191" y="560"/>
                  <a:pt x="251" y="575"/>
                  <a:pt x="308" y="596"/>
                </a:cubicBezTo>
                <a:cubicBezTo>
                  <a:pt x="365" y="617"/>
                  <a:pt x="433" y="650"/>
                  <a:pt x="486" y="658"/>
                </a:cubicBezTo>
                <a:cubicBezTo>
                  <a:pt x="539" y="666"/>
                  <a:pt x="578" y="647"/>
                  <a:pt x="624" y="644"/>
                </a:cubicBezTo>
                <a:cubicBezTo>
                  <a:pt x="670" y="641"/>
                  <a:pt x="715" y="649"/>
                  <a:pt x="761" y="637"/>
                </a:cubicBezTo>
                <a:cubicBezTo>
                  <a:pt x="807" y="625"/>
                  <a:pt x="863" y="602"/>
                  <a:pt x="904" y="574"/>
                </a:cubicBezTo>
                <a:cubicBezTo>
                  <a:pt x="945" y="546"/>
                  <a:pt x="985" y="506"/>
                  <a:pt x="1008" y="469"/>
                </a:cubicBezTo>
                <a:cubicBezTo>
                  <a:pt x="1032" y="432"/>
                  <a:pt x="1031" y="385"/>
                  <a:pt x="1041" y="351"/>
                </a:cubicBezTo>
                <a:cubicBezTo>
                  <a:pt x="1051" y="317"/>
                  <a:pt x="1068" y="300"/>
                  <a:pt x="1069" y="267"/>
                </a:cubicBezTo>
                <a:cubicBezTo>
                  <a:pt x="1070" y="234"/>
                  <a:pt x="1065" y="176"/>
                  <a:pt x="1049" y="150"/>
                </a:cubicBezTo>
                <a:cubicBezTo>
                  <a:pt x="1033" y="124"/>
                  <a:pt x="996" y="120"/>
                  <a:pt x="973" y="109"/>
                </a:cubicBezTo>
                <a:cubicBezTo>
                  <a:pt x="950" y="98"/>
                  <a:pt x="945" y="99"/>
                  <a:pt x="912" y="82"/>
                </a:cubicBezTo>
                <a:cubicBezTo>
                  <a:pt x="879" y="65"/>
                  <a:pt x="821" y="12"/>
                  <a:pt x="774" y="6"/>
                </a:cubicBezTo>
                <a:cubicBezTo>
                  <a:pt x="727" y="0"/>
                  <a:pt x="681" y="40"/>
                  <a:pt x="630" y="48"/>
                </a:cubicBezTo>
                <a:cubicBezTo>
                  <a:pt x="579" y="56"/>
                  <a:pt x="523" y="58"/>
                  <a:pt x="466" y="54"/>
                </a:cubicBezTo>
                <a:cubicBezTo>
                  <a:pt x="409" y="50"/>
                  <a:pt x="335" y="28"/>
                  <a:pt x="285" y="25"/>
                </a:cubicBezTo>
                <a:cubicBezTo>
                  <a:pt x="235" y="22"/>
                  <a:pt x="205" y="22"/>
                  <a:pt x="168" y="34"/>
                </a:cubicBezTo>
                <a:cubicBezTo>
                  <a:pt x="132" y="45"/>
                  <a:pt x="89" y="82"/>
                  <a:pt x="68" y="95"/>
                </a:cubicBezTo>
                <a:close/>
              </a:path>
            </a:pathLst>
          </a:custGeom>
          <a:solidFill>
            <a:srgbClr val="CCFFFF"/>
          </a:solidFill>
          <a:ln w="12700" cap="flat" cmpd="sng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5370" name="Line 46"/>
          <p:cNvSpPr>
            <a:spLocks noChangeShapeType="1"/>
          </p:cNvSpPr>
          <p:nvPr/>
        </p:nvSpPr>
        <p:spPr bwMode="auto">
          <a:xfrm flipH="1" flipV="1">
            <a:off x="1978025" y="1816100"/>
            <a:ext cx="1588" cy="395288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15362" name="Object 47"/>
          <p:cNvGraphicFramePr>
            <a:graphicFrameLocks noChangeAspect="1"/>
          </p:cNvGraphicFramePr>
          <p:nvPr/>
        </p:nvGraphicFramePr>
        <p:xfrm>
          <a:off x="1373188" y="1739900"/>
          <a:ext cx="446087" cy="606425"/>
        </p:xfrm>
        <a:graphic>
          <a:graphicData uri="http://schemas.openxmlformats.org/presentationml/2006/ole">
            <p:oleObj spid="_x0000_s15362" name="Equation" r:id="rId4" imgW="177480" imgH="241200" progId="Equation.DSMT4">
              <p:embed/>
            </p:oleObj>
          </a:graphicData>
        </a:graphic>
      </p:graphicFrame>
      <p:sp>
        <p:nvSpPr>
          <p:cNvPr id="15371" name="Arc 48"/>
          <p:cNvSpPr>
            <a:spLocks/>
          </p:cNvSpPr>
          <p:nvPr/>
        </p:nvSpPr>
        <p:spPr bwMode="auto">
          <a:xfrm>
            <a:off x="2293938" y="1760538"/>
            <a:ext cx="42862" cy="598487"/>
          </a:xfrm>
          <a:custGeom>
            <a:avLst/>
            <a:gdLst>
              <a:gd name="T0" fmla="*/ 2208 w 22192"/>
              <a:gd name="T1" fmla="*/ 0 h 43200"/>
              <a:gd name="T2" fmla="*/ 0 w 22192"/>
              <a:gd name="T3" fmla="*/ 8289821 h 43200"/>
              <a:gd name="T4" fmla="*/ 2208 w 22192"/>
              <a:gd name="T5" fmla="*/ 4145686 h 43200"/>
              <a:gd name="T6" fmla="*/ 0 60000 65536"/>
              <a:gd name="T7" fmla="*/ 0 60000 65536"/>
              <a:gd name="T8" fmla="*/ 0 60000 65536"/>
              <a:gd name="T9" fmla="*/ 0 w 22192"/>
              <a:gd name="T10" fmla="*/ 0 h 43200"/>
              <a:gd name="T11" fmla="*/ 22192 w 22192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192" h="43200" fill="none" extrusionOk="0">
                <a:moveTo>
                  <a:pt x="591" y="0"/>
                </a:moveTo>
                <a:cubicBezTo>
                  <a:pt x="12521" y="0"/>
                  <a:pt x="22192" y="9670"/>
                  <a:pt x="22192" y="21600"/>
                </a:cubicBezTo>
                <a:cubicBezTo>
                  <a:pt x="22192" y="33529"/>
                  <a:pt x="12521" y="43200"/>
                  <a:pt x="592" y="43200"/>
                </a:cubicBezTo>
                <a:cubicBezTo>
                  <a:pt x="394" y="43200"/>
                  <a:pt x="197" y="43197"/>
                  <a:pt x="0" y="43191"/>
                </a:cubicBezTo>
              </a:path>
              <a:path w="22192" h="43200" stroke="0" extrusionOk="0">
                <a:moveTo>
                  <a:pt x="591" y="0"/>
                </a:moveTo>
                <a:cubicBezTo>
                  <a:pt x="12521" y="0"/>
                  <a:pt x="22192" y="9670"/>
                  <a:pt x="22192" y="21600"/>
                </a:cubicBezTo>
                <a:cubicBezTo>
                  <a:pt x="22192" y="33529"/>
                  <a:pt x="12521" y="43200"/>
                  <a:pt x="592" y="43200"/>
                </a:cubicBezTo>
                <a:cubicBezTo>
                  <a:pt x="394" y="43200"/>
                  <a:pt x="197" y="43197"/>
                  <a:pt x="0" y="43191"/>
                </a:cubicBezTo>
                <a:lnTo>
                  <a:pt x="592" y="21600"/>
                </a:lnTo>
                <a:close/>
              </a:path>
            </a:pathLst>
          </a:cu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Arc 49"/>
          <p:cNvSpPr>
            <a:spLocks/>
          </p:cNvSpPr>
          <p:nvPr/>
        </p:nvSpPr>
        <p:spPr bwMode="auto">
          <a:xfrm>
            <a:off x="2454275" y="1609725"/>
            <a:ext cx="109538" cy="941388"/>
          </a:xfrm>
          <a:custGeom>
            <a:avLst/>
            <a:gdLst>
              <a:gd name="T0" fmla="*/ 14423 w 22192"/>
              <a:gd name="T1" fmla="*/ 0 h 43200"/>
              <a:gd name="T2" fmla="*/ 0 w 22192"/>
              <a:gd name="T3" fmla="*/ 20510358 h 43200"/>
              <a:gd name="T4" fmla="*/ 14423 w 22192"/>
              <a:gd name="T5" fmla="*/ 10257075 h 43200"/>
              <a:gd name="T6" fmla="*/ 0 60000 65536"/>
              <a:gd name="T7" fmla="*/ 0 60000 65536"/>
              <a:gd name="T8" fmla="*/ 0 60000 65536"/>
              <a:gd name="T9" fmla="*/ 0 w 22192"/>
              <a:gd name="T10" fmla="*/ 0 h 43200"/>
              <a:gd name="T11" fmla="*/ 22192 w 22192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192" h="43200" fill="none" extrusionOk="0">
                <a:moveTo>
                  <a:pt x="591" y="0"/>
                </a:moveTo>
                <a:cubicBezTo>
                  <a:pt x="12521" y="0"/>
                  <a:pt x="22192" y="9670"/>
                  <a:pt x="22192" y="21600"/>
                </a:cubicBezTo>
                <a:cubicBezTo>
                  <a:pt x="22192" y="33529"/>
                  <a:pt x="12521" y="43200"/>
                  <a:pt x="592" y="43200"/>
                </a:cubicBezTo>
                <a:cubicBezTo>
                  <a:pt x="394" y="43200"/>
                  <a:pt x="197" y="43197"/>
                  <a:pt x="0" y="43191"/>
                </a:cubicBezTo>
              </a:path>
              <a:path w="22192" h="43200" stroke="0" extrusionOk="0">
                <a:moveTo>
                  <a:pt x="591" y="0"/>
                </a:moveTo>
                <a:cubicBezTo>
                  <a:pt x="12521" y="0"/>
                  <a:pt x="22192" y="9670"/>
                  <a:pt x="22192" y="21600"/>
                </a:cubicBezTo>
                <a:cubicBezTo>
                  <a:pt x="22192" y="33529"/>
                  <a:pt x="12521" y="43200"/>
                  <a:pt x="592" y="43200"/>
                </a:cubicBezTo>
                <a:cubicBezTo>
                  <a:pt x="394" y="43200"/>
                  <a:pt x="197" y="43197"/>
                  <a:pt x="0" y="43191"/>
                </a:cubicBezTo>
                <a:lnTo>
                  <a:pt x="592" y="21600"/>
                </a:lnTo>
                <a:close/>
              </a:path>
            </a:pathLst>
          </a:cu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Arc 50"/>
          <p:cNvSpPr>
            <a:spLocks/>
          </p:cNvSpPr>
          <p:nvPr/>
        </p:nvSpPr>
        <p:spPr bwMode="auto">
          <a:xfrm>
            <a:off x="2622550" y="1466850"/>
            <a:ext cx="166688" cy="1268413"/>
          </a:xfrm>
          <a:custGeom>
            <a:avLst/>
            <a:gdLst>
              <a:gd name="T0" fmla="*/ 33402 w 22192"/>
              <a:gd name="T1" fmla="*/ 0 h 43200"/>
              <a:gd name="T2" fmla="*/ 0 w 22192"/>
              <a:gd name="T3" fmla="*/ 37235498 h 43200"/>
              <a:gd name="T4" fmla="*/ 33402 w 22192"/>
              <a:gd name="T5" fmla="*/ 18621214 h 43200"/>
              <a:gd name="T6" fmla="*/ 0 60000 65536"/>
              <a:gd name="T7" fmla="*/ 0 60000 65536"/>
              <a:gd name="T8" fmla="*/ 0 60000 65536"/>
              <a:gd name="T9" fmla="*/ 0 w 22192"/>
              <a:gd name="T10" fmla="*/ 0 h 43200"/>
              <a:gd name="T11" fmla="*/ 22192 w 22192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192" h="43200" fill="none" extrusionOk="0">
                <a:moveTo>
                  <a:pt x="591" y="0"/>
                </a:moveTo>
                <a:cubicBezTo>
                  <a:pt x="12521" y="0"/>
                  <a:pt x="22192" y="9670"/>
                  <a:pt x="22192" y="21600"/>
                </a:cubicBezTo>
                <a:cubicBezTo>
                  <a:pt x="22192" y="33529"/>
                  <a:pt x="12521" y="43200"/>
                  <a:pt x="592" y="43200"/>
                </a:cubicBezTo>
                <a:cubicBezTo>
                  <a:pt x="394" y="43200"/>
                  <a:pt x="197" y="43197"/>
                  <a:pt x="0" y="43191"/>
                </a:cubicBezTo>
              </a:path>
              <a:path w="22192" h="43200" stroke="0" extrusionOk="0">
                <a:moveTo>
                  <a:pt x="591" y="0"/>
                </a:moveTo>
                <a:cubicBezTo>
                  <a:pt x="12521" y="0"/>
                  <a:pt x="22192" y="9670"/>
                  <a:pt x="22192" y="21600"/>
                </a:cubicBezTo>
                <a:cubicBezTo>
                  <a:pt x="22192" y="33529"/>
                  <a:pt x="12521" y="43200"/>
                  <a:pt x="592" y="43200"/>
                </a:cubicBezTo>
                <a:cubicBezTo>
                  <a:pt x="394" y="43200"/>
                  <a:pt x="197" y="43197"/>
                  <a:pt x="0" y="43191"/>
                </a:cubicBezTo>
                <a:lnTo>
                  <a:pt x="592" y="21600"/>
                </a:lnTo>
                <a:close/>
              </a:path>
            </a:pathLst>
          </a:cu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5363" name="Object 51"/>
          <p:cNvGraphicFramePr>
            <a:graphicFrameLocks noChangeAspect="1"/>
          </p:cNvGraphicFramePr>
          <p:nvPr/>
        </p:nvGraphicFramePr>
        <p:xfrm>
          <a:off x="4735513" y="1452563"/>
          <a:ext cx="823912" cy="466725"/>
        </p:xfrm>
        <a:graphic>
          <a:graphicData uri="http://schemas.openxmlformats.org/presentationml/2006/ole">
            <p:oleObj spid="_x0000_s15363" name="Equation" r:id="rId5" imgW="291960" imgH="164880" progId="Equation.DSMT4">
              <p:embed/>
            </p:oleObj>
          </a:graphicData>
        </a:graphic>
      </p:graphicFrame>
      <p:sp>
        <p:nvSpPr>
          <p:cNvPr id="15374" name="Text Box 53"/>
          <p:cNvSpPr txBox="1">
            <a:spLocks noChangeArrowheads="1"/>
          </p:cNvSpPr>
          <p:nvPr/>
        </p:nvSpPr>
        <p:spPr bwMode="auto">
          <a:xfrm>
            <a:off x="4792663" y="2320925"/>
            <a:ext cx="769937" cy="400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chemeClr val="bg2"/>
                </a:solidFill>
              </a:rPr>
              <a:t>Body</a:t>
            </a:r>
          </a:p>
        </p:txBody>
      </p:sp>
      <p:graphicFrame>
        <p:nvGraphicFramePr>
          <p:cNvPr id="15364" name="Object 54"/>
          <p:cNvGraphicFramePr>
            <a:graphicFrameLocks noChangeAspect="1"/>
          </p:cNvGraphicFramePr>
          <p:nvPr/>
        </p:nvGraphicFramePr>
        <p:xfrm>
          <a:off x="6303963" y="1673225"/>
          <a:ext cx="1866900" cy="965200"/>
        </p:xfrm>
        <a:graphic>
          <a:graphicData uri="http://schemas.openxmlformats.org/presentationml/2006/ole">
            <p:oleObj spid="_x0000_s15364" name="Equation" r:id="rId6" imgW="761760" imgH="393480" progId="Equation.DSMT4">
              <p:embed/>
            </p:oleObj>
          </a:graphicData>
        </a:graphic>
      </p:graphicFrame>
      <p:sp>
        <p:nvSpPr>
          <p:cNvPr id="15375" name="Text Box 55"/>
          <p:cNvSpPr txBox="1">
            <a:spLocks noChangeArrowheads="1"/>
          </p:cNvSpPr>
          <p:nvPr/>
        </p:nvSpPr>
        <p:spPr bwMode="auto">
          <a:xfrm>
            <a:off x="873125" y="3194073"/>
            <a:ext cx="197381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Inside </a:t>
            </a:r>
            <a:r>
              <a:rPr lang="en-US" sz="2000" b="0" dirty="0" smtClean="0">
                <a:solidFill>
                  <a:schemeClr val="bg1"/>
                </a:solidFill>
              </a:rPr>
              <a:t>the body</a:t>
            </a:r>
            <a:r>
              <a:rPr lang="en-US" sz="2000" b="0" dirty="0">
                <a:solidFill>
                  <a:schemeClr val="bg1"/>
                </a:solidFill>
              </a:rPr>
              <a:t>,</a:t>
            </a:r>
          </a:p>
        </p:txBody>
      </p:sp>
      <p:graphicFrame>
        <p:nvGraphicFramePr>
          <p:cNvPr id="15365" name="Object 56"/>
          <p:cNvGraphicFramePr>
            <a:graphicFrameLocks noChangeAspect="1"/>
          </p:cNvGraphicFramePr>
          <p:nvPr/>
        </p:nvGraphicFramePr>
        <p:xfrm>
          <a:off x="2151987" y="3763701"/>
          <a:ext cx="4965700" cy="1187450"/>
        </p:xfrm>
        <a:graphic>
          <a:graphicData uri="http://schemas.openxmlformats.org/presentationml/2006/ole">
            <p:oleObj spid="_x0000_s15365" name="Equation" r:id="rId7" imgW="2019240" imgH="482400" progId="Equation.DSMT4">
              <p:embed/>
            </p:oleObj>
          </a:graphicData>
        </a:graphic>
      </p:graphicFrame>
      <p:graphicFrame>
        <p:nvGraphicFramePr>
          <p:cNvPr id="15366" name="Object 57"/>
          <p:cNvGraphicFramePr>
            <a:graphicFrameLocks noChangeAspect="1"/>
          </p:cNvGraphicFramePr>
          <p:nvPr/>
        </p:nvGraphicFramePr>
        <p:xfrm>
          <a:off x="2468468" y="5519401"/>
          <a:ext cx="3605212" cy="765175"/>
        </p:xfrm>
        <a:graphic>
          <a:graphicData uri="http://schemas.openxmlformats.org/presentationml/2006/ole">
            <p:oleObj spid="_x0000_s15366" name="Equation" r:id="rId8" imgW="1257120" imgH="266400" progId="Equation.DSMT4">
              <p:embed/>
            </p:oleObj>
          </a:graphicData>
        </a:graphic>
      </p:graphicFrame>
      <p:sp>
        <p:nvSpPr>
          <p:cNvPr id="15376" name="Text Box 58"/>
          <p:cNvSpPr txBox="1">
            <a:spLocks noChangeArrowheads="1"/>
          </p:cNvSpPr>
          <p:nvPr/>
        </p:nvSpPr>
        <p:spPr bwMode="auto">
          <a:xfrm>
            <a:off x="1247017" y="4980527"/>
            <a:ext cx="99738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 smtClean="0">
                <a:solidFill>
                  <a:schemeClr val="bg1"/>
                </a:solidFill>
              </a:rPr>
              <a:t>Define:</a:t>
            </a:r>
            <a:endParaRPr lang="en-US" sz="2000" b="0" dirty="0">
              <a:solidFill>
                <a:schemeClr val="bg1"/>
              </a:solidFill>
            </a:endParaRPr>
          </a:p>
        </p:txBody>
      </p:sp>
      <p:sp>
        <p:nvSpPr>
          <p:cNvPr id="15377" name="Text Box 60"/>
          <p:cNvSpPr txBox="1">
            <a:spLocks noChangeArrowheads="1"/>
          </p:cNvSpPr>
          <p:nvPr/>
        </p:nvSpPr>
        <p:spPr bwMode="auto">
          <a:xfrm>
            <a:off x="5973407" y="2981015"/>
            <a:ext cx="2108200" cy="3698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chemeClr val="bg2"/>
                </a:solidFill>
              </a:rPr>
              <a:t>Nonmagnetic body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	             </a:t>
            </a:r>
            <a:fld id="{10138747-8895-4C18-A19F-A55387BCEA9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1" name="Text Box 3"/>
          <p:cNvSpPr txBox="1">
            <a:spLocks noChangeArrowheads="1"/>
          </p:cNvSpPr>
          <p:nvPr/>
        </p:nvSpPr>
        <p:spPr bwMode="auto">
          <a:xfrm>
            <a:off x="173677" y="0"/>
            <a:ext cx="86375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Equivalent Current (cont.)</a:t>
            </a:r>
          </a:p>
        </p:txBody>
      </p:sp>
      <p:sp>
        <p:nvSpPr>
          <p:cNvPr id="16391" name="Line 5"/>
          <p:cNvSpPr>
            <a:spLocks noChangeShapeType="1"/>
          </p:cNvSpPr>
          <p:nvPr/>
        </p:nvSpPr>
        <p:spPr bwMode="auto">
          <a:xfrm flipH="1" flipV="1">
            <a:off x="2233613" y="3370706"/>
            <a:ext cx="1587" cy="382588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16386" name="Object 6"/>
          <p:cNvGraphicFramePr>
            <a:graphicFrameLocks noChangeAspect="1"/>
          </p:cNvGraphicFramePr>
          <p:nvPr/>
        </p:nvGraphicFramePr>
        <p:xfrm>
          <a:off x="1628775" y="3281806"/>
          <a:ext cx="446088" cy="606425"/>
        </p:xfrm>
        <a:graphic>
          <a:graphicData uri="http://schemas.openxmlformats.org/presentationml/2006/ole">
            <p:oleObj spid="_x0000_s16386" name="Equation" r:id="rId4" imgW="177480" imgH="241200" progId="Equation.DSMT4">
              <p:embed/>
            </p:oleObj>
          </a:graphicData>
        </a:graphic>
      </p:graphicFrame>
      <p:sp>
        <p:nvSpPr>
          <p:cNvPr id="16392" name="Arc 7"/>
          <p:cNvSpPr>
            <a:spLocks/>
          </p:cNvSpPr>
          <p:nvPr/>
        </p:nvSpPr>
        <p:spPr bwMode="auto">
          <a:xfrm>
            <a:off x="2549525" y="3302444"/>
            <a:ext cx="42863" cy="598487"/>
          </a:xfrm>
          <a:custGeom>
            <a:avLst/>
            <a:gdLst>
              <a:gd name="T0" fmla="*/ 2208 w 22192"/>
              <a:gd name="T1" fmla="*/ 0 h 43200"/>
              <a:gd name="T2" fmla="*/ 0 w 22192"/>
              <a:gd name="T3" fmla="*/ 8289821 h 43200"/>
              <a:gd name="T4" fmla="*/ 2208 w 22192"/>
              <a:gd name="T5" fmla="*/ 4145686 h 43200"/>
              <a:gd name="T6" fmla="*/ 0 60000 65536"/>
              <a:gd name="T7" fmla="*/ 0 60000 65536"/>
              <a:gd name="T8" fmla="*/ 0 60000 65536"/>
              <a:gd name="T9" fmla="*/ 0 w 22192"/>
              <a:gd name="T10" fmla="*/ 0 h 43200"/>
              <a:gd name="T11" fmla="*/ 22192 w 22192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192" h="43200" fill="none" extrusionOk="0">
                <a:moveTo>
                  <a:pt x="591" y="0"/>
                </a:moveTo>
                <a:cubicBezTo>
                  <a:pt x="12521" y="0"/>
                  <a:pt x="22192" y="9670"/>
                  <a:pt x="22192" y="21600"/>
                </a:cubicBezTo>
                <a:cubicBezTo>
                  <a:pt x="22192" y="33529"/>
                  <a:pt x="12521" y="43200"/>
                  <a:pt x="592" y="43200"/>
                </a:cubicBezTo>
                <a:cubicBezTo>
                  <a:pt x="394" y="43200"/>
                  <a:pt x="197" y="43197"/>
                  <a:pt x="0" y="43191"/>
                </a:cubicBezTo>
              </a:path>
              <a:path w="22192" h="43200" stroke="0" extrusionOk="0">
                <a:moveTo>
                  <a:pt x="591" y="0"/>
                </a:moveTo>
                <a:cubicBezTo>
                  <a:pt x="12521" y="0"/>
                  <a:pt x="22192" y="9670"/>
                  <a:pt x="22192" y="21600"/>
                </a:cubicBezTo>
                <a:cubicBezTo>
                  <a:pt x="22192" y="33529"/>
                  <a:pt x="12521" y="43200"/>
                  <a:pt x="592" y="43200"/>
                </a:cubicBezTo>
                <a:cubicBezTo>
                  <a:pt x="394" y="43200"/>
                  <a:pt x="197" y="43197"/>
                  <a:pt x="0" y="43191"/>
                </a:cubicBezTo>
                <a:lnTo>
                  <a:pt x="592" y="21600"/>
                </a:lnTo>
                <a:close/>
              </a:path>
            </a:pathLst>
          </a:cu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Arc 8"/>
          <p:cNvSpPr>
            <a:spLocks/>
          </p:cNvSpPr>
          <p:nvPr/>
        </p:nvSpPr>
        <p:spPr bwMode="auto">
          <a:xfrm>
            <a:off x="2709863" y="3151631"/>
            <a:ext cx="109537" cy="941388"/>
          </a:xfrm>
          <a:custGeom>
            <a:avLst/>
            <a:gdLst>
              <a:gd name="T0" fmla="*/ 14423 w 22192"/>
              <a:gd name="T1" fmla="*/ 0 h 43200"/>
              <a:gd name="T2" fmla="*/ 0 w 22192"/>
              <a:gd name="T3" fmla="*/ 20510358 h 43200"/>
              <a:gd name="T4" fmla="*/ 14423 w 22192"/>
              <a:gd name="T5" fmla="*/ 10257075 h 43200"/>
              <a:gd name="T6" fmla="*/ 0 60000 65536"/>
              <a:gd name="T7" fmla="*/ 0 60000 65536"/>
              <a:gd name="T8" fmla="*/ 0 60000 65536"/>
              <a:gd name="T9" fmla="*/ 0 w 22192"/>
              <a:gd name="T10" fmla="*/ 0 h 43200"/>
              <a:gd name="T11" fmla="*/ 22192 w 22192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192" h="43200" fill="none" extrusionOk="0">
                <a:moveTo>
                  <a:pt x="591" y="0"/>
                </a:moveTo>
                <a:cubicBezTo>
                  <a:pt x="12521" y="0"/>
                  <a:pt x="22192" y="9670"/>
                  <a:pt x="22192" y="21600"/>
                </a:cubicBezTo>
                <a:cubicBezTo>
                  <a:pt x="22192" y="33529"/>
                  <a:pt x="12521" y="43200"/>
                  <a:pt x="592" y="43200"/>
                </a:cubicBezTo>
                <a:cubicBezTo>
                  <a:pt x="394" y="43200"/>
                  <a:pt x="197" y="43197"/>
                  <a:pt x="0" y="43191"/>
                </a:cubicBezTo>
              </a:path>
              <a:path w="22192" h="43200" stroke="0" extrusionOk="0">
                <a:moveTo>
                  <a:pt x="591" y="0"/>
                </a:moveTo>
                <a:cubicBezTo>
                  <a:pt x="12521" y="0"/>
                  <a:pt x="22192" y="9670"/>
                  <a:pt x="22192" y="21600"/>
                </a:cubicBezTo>
                <a:cubicBezTo>
                  <a:pt x="22192" y="33529"/>
                  <a:pt x="12521" y="43200"/>
                  <a:pt x="592" y="43200"/>
                </a:cubicBezTo>
                <a:cubicBezTo>
                  <a:pt x="394" y="43200"/>
                  <a:pt x="197" y="43197"/>
                  <a:pt x="0" y="43191"/>
                </a:cubicBezTo>
                <a:lnTo>
                  <a:pt x="592" y="21600"/>
                </a:lnTo>
                <a:close/>
              </a:path>
            </a:pathLst>
          </a:cu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Arc 9"/>
          <p:cNvSpPr>
            <a:spLocks/>
          </p:cNvSpPr>
          <p:nvPr/>
        </p:nvSpPr>
        <p:spPr bwMode="auto">
          <a:xfrm>
            <a:off x="2878138" y="3008756"/>
            <a:ext cx="166687" cy="1268413"/>
          </a:xfrm>
          <a:custGeom>
            <a:avLst/>
            <a:gdLst>
              <a:gd name="T0" fmla="*/ 33402 w 22192"/>
              <a:gd name="T1" fmla="*/ 0 h 43200"/>
              <a:gd name="T2" fmla="*/ 0 w 22192"/>
              <a:gd name="T3" fmla="*/ 37235498 h 43200"/>
              <a:gd name="T4" fmla="*/ 33402 w 22192"/>
              <a:gd name="T5" fmla="*/ 18621214 h 43200"/>
              <a:gd name="T6" fmla="*/ 0 60000 65536"/>
              <a:gd name="T7" fmla="*/ 0 60000 65536"/>
              <a:gd name="T8" fmla="*/ 0 60000 65536"/>
              <a:gd name="T9" fmla="*/ 0 w 22192"/>
              <a:gd name="T10" fmla="*/ 0 h 43200"/>
              <a:gd name="T11" fmla="*/ 22192 w 22192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192" h="43200" fill="none" extrusionOk="0">
                <a:moveTo>
                  <a:pt x="591" y="0"/>
                </a:moveTo>
                <a:cubicBezTo>
                  <a:pt x="12521" y="0"/>
                  <a:pt x="22192" y="9670"/>
                  <a:pt x="22192" y="21600"/>
                </a:cubicBezTo>
                <a:cubicBezTo>
                  <a:pt x="22192" y="33529"/>
                  <a:pt x="12521" y="43200"/>
                  <a:pt x="592" y="43200"/>
                </a:cubicBezTo>
                <a:cubicBezTo>
                  <a:pt x="394" y="43200"/>
                  <a:pt x="197" y="43197"/>
                  <a:pt x="0" y="43191"/>
                </a:cubicBezTo>
              </a:path>
              <a:path w="22192" h="43200" stroke="0" extrusionOk="0">
                <a:moveTo>
                  <a:pt x="591" y="0"/>
                </a:moveTo>
                <a:cubicBezTo>
                  <a:pt x="12521" y="0"/>
                  <a:pt x="22192" y="9670"/>
                  <a:pt x="22192" y="21600"/>
                </a:cubicBezTo>
                <a:cubicBezTo>
                  <a:pt x="22192" y="33529"/>
                  <a:pt x="12521" y="43200"/>
                  <a:pt x="592" y="43200"/>
                </a:cubicBezTo>
                <a:cubicBezTo>
                  <a:pt x="394" y="43200"/>
                  <a:pt x="197" y="43197"/>
                  <a:pt x="0" y="43191"/>
                </a:cubicBezTo>
                <a:lnTo>
                  <a:pt x="592" y="21600"/>
                </a:lnTo>
                <a:close/>
              </a:path>
            </a:pathLst>
          </a:cu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Text Box 13"/>
          <p:cNvSpPr txBox="1">
            <a:spLocks noChangeArrowheads="1"/>
          </p:cNvSpPr>
          <p:nvPr/>
        </p:nvSpPr>
        <p:spPr bwMode="auto">
          <a:xfrm>
            <a:off x="873125" y="2416619"/>
            <a:ext cx="17478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Interpretation:</a:t>
            </a:r>
          </a:p>
        </p:txBody>
      </p:sp>
      <p:sp useBgFill="1">
        <p:nvSpPr>
          <p:cNvPr id="16399" name="Freeform 4"/>
          <p:cNvSpPr>
            <a:spLocks/>
          </p:cNvSpPr>
          <p:nvPr/>
        </p:nvSpPr>
        <p:spPr bwMode="auto">
          <a:xfrm>
            <a:off x="3833813" y="2640456"/>
            <a:ext cx="1993900" cy="2195513"/>
          </a:xfrm>
          <a:custGeom>
            <a:avLst/>
            <a:gdLst>
              <a:gd name="T0" fmla="*/ 80 w 1070"/>
              <a:gd name="T1" fmla="*/ 197 h 666"/>
              <a:gd name="T2" fmla="*/ 27 w 1070"/>
              <a:gd name="T3" fmla="*/ 392 h 666"/>
              <a:gd name="T4" fmla="*/ 4 w 1070"/>
              <a:gd name="T5" fmla="*/ 619 h 666"/>
              <a:gd name="T6" fmla="*/ 28 w 1070"/>
              <a:gd name="T7" fmla="*/ 914 h 666"/>
              <a:gd name="T8" fmla="*/ 169 w 1070"/>
              <a:gd name="T9" fmla="*/ 1109 h 666"/>
              <a:gd name="T10" fmla="*/ 362 w 1070"/>
              <a:gd name="T11" fmla="*/ 1238 h 666"/>
              <a:gd name="T12" fmla="*/ 570 w 1070"/>
              <a:gd name="T13" fmla="*/ 1366 h 666"/>
              <a:gd name="T14" fmla="*/ 732 w 1070"/>
              <a:gd name="T15" fmla="*/ 1337 h 666"/>
              <a:gd name="T16" fmla="*/ 893 w 1070"/>
              <a:gd name="T17" fmla="*/ 1323 h 666"/>
              <a:gd name="T18" fmla="*/ 1061 w 1070"/>
              <a:gd name="T19" fmla="*/ 1192 h 666"/>
              <a:gd name="T20" fmla="*/ 1183 w 1070"/>
              <a:gd name="T21" fmla="*/ 974 h 666"/>
              <a:gd name="T22" fmla="*/ 1222 w 1070"/>
              <a:gd name="T23" fmla="*/ 729 h 666"/>
              <a:gd name="T24" fmla="*/ 1255 w 1070"/>
              <a:gd name="T25" fmla="*/ 554 h 666"/>
              <a:gd name="T26" fmla="*/ 1231 w 1070"/>
              <a:gd name="T27" fmla="*/ 311 h 666"/>
              <a:gd name="T28" fmla="*/ 1142 w 1070"/>
              <a:gd name="T29" fmla="*/ 226 h 666"/>
              <a:gd name="T30" fmla="*/ 1071 w 1070"/>
              <a:gd name="T31" fmla="*/ 170 h 666"/>
              <a:gd name="T32" fmla="*/ 909 w 1070"/>
              <a:gd name="T33" fmla="*/ 12 h 666"/>
              <a:gd name="T34" fmla="*/ 740 w 1070"/>
              <a:gd name="T35" fmla="*/ 100 h 666"/>
              <a:gd name="T36" fmla="*/ 547 w 1070"/>
              <a:gd name="T37" fmla="*/ 112 h 666"/>
              <a:gd name="T38" fmla="*/ 335 w 1070"/>
              <a:gd name="T39" fmla="*/ 52 h 666"/>
              <a:gd name="T40" fmla="*/ 197 w 1070"/>
              <a:gd name="T41" fmla="*/ 71 h 666"/>
              <a:gd name="T42" fmla="*/ 80 w 1070"/>
              <a:gd name="T43" fmla="*/ 197 h 66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070"/>
              <a:gd name="T67" fmla="*/ 0 h 666"/>
              <a:gd name="T68" fmla="*/ 1070 w 1070"/>
              <a:gd name="T69" fmla="*/ 666 h 66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070" h="666">
                <a:moveTo>
                  <a:pt x="68" y="95"/>
                </a:moveTo>
                <a:cubicBezTo>
                  <a:pt x="49" y="124"/>
                  <a:pt x="34" y="155"/>
                  <a:pt x="23" y="189"/>
                </a:cubicBezTo>
                <a:cubicBezTo>
                  <a:pt x="13" y="222"/>
                  <a:pt x="3" y="256"/>
                  <a:pt x="3" y="298"/>
                </a:cubicBezTo>
                <a:cubicBezTo>
                  <a:pt x="3" y="340"/>
                  <a:pt x="0" y="401"/>
                  <a:pt x="24" y="440"/>
                </a:cubicBezTo>
                <a:cubicBezTo>
                  <a:pt x="48" y="479"/>
                  <a:pt x="97" y="508"/>
                  <a:pt x="144" y="534"/>
                </a:cubicBezTo>
                <a:cubicBezTo>
                  <a:pt x="191" y="560"/>
                  <a:pt x="251" y="575"/>
                  <a:pt x="308" y="596"/>
                </a:cubicBezTo>
                <a:cubicBezTo>
                  <a:pt x="365" y="617"/>
                  <a:pt x="433" y="650"/>
                  <a:pt x="486" y="658"/>
                </a:cubicBezTo>
                <a:cubicBezTo>
                  <a:pt x="539" y="666"/>
                  <a:pt x="578" y="647"/>
                  <a:pt x="624" y="644"/>
                </a:cubicBezTo>
                <a:cubicBezTo>
                  <a:pt x="670" y="641"/>
                  <a:pt x="715" y="649"/>
                  <a:pt x="761" y="637"/>
                </a:cubicBezTo>
                <a:cubicBezTo>
                  <a:pt x="807" y="625"/>
                  <a:pt x="863" y="602"/>
                  <a:pt x="904" y="574"/>
                </a:cubicBezTo>
                <a:cubicBezTo>
                  <a:pt x="945" y="546"/>
                  <a:pt x="985" y="506"/>
                  <a:pt x="1008" y="469"/>
                </a:cubicBezTo>
                <a:cubicBezTo>
                  <a:pt x="1032" y="432"/>
                  <a:pt x="1031" y="385"/>
                  <a:pt x="1041" y="351"/>
                </a:cubicBezTo>
                <a:cubicBezTo>
                  <a:pt x="1051" y="317"/>
                  <a:pt x="1068" y="300"/>
                  <a:pt x="1069" y="267"/>
                </a:cubicBezTo>
                <a:cubicBezTo>
                  <a:pt x="1070" y="234"/>
                  <a:pt x="1065" y="176"/>
                  <a:pt x="1049" y="150"/>
                </a:cubicBezTo>
                <a:cubicBezTo>
                  <a:pt x="1033" y="124"/>
                  <a:pt x="996" y="120"/>
                  <a:pt x="973" y="109"/>
                </a:cubicBezTo>
                <a:cubicBezTo>
                  <a:pt x="950" y="98"/>
                  <a:pt x="945" y="99"/>
                  <a:pt x="912" y="82"/>
                </a:cubicBezTo>
                <a:cubicBezTo>
                  <a:pt x="879" y="65"/>
                  <a:pt x="821" y="12"/>
                  <a:pt x="774" y="6"/>
                </a:cubicBezTo>
                <a:cubicBezTo>
                  <a:pt x="727" y="0"/>
                  <a:pt x="681" y="40"/>
                  <a:pt x="630" y="48"/>
                </a:cubicBezTo>
                <a:cubicBezTo>
                  <a:pt x="579" y="56"/>
                  <a:pt x="523" y="58"/>
                  <a:pt x="466" y="54"/>
                </a:cubicBezTo>
                <a:cubicBezTo>
                  <a:pt x="409" y="50"/>
                  <a:pt x="335" y="28"/>
                  <a:pt x="285" y="25"/>
                </a:cubicBezTo>
                <a:cubicBezTo>
                  <a:pt x="235" y="22"/>
                  <a:pt x="205" y="22"/>
                  <a:pt x="168" y="34"/>
                </a:cubicBezTo>
                <a:cubicBezTo>
                  <a:pt x="132" y="45"/>
                  <a:pt x="89" y="82"/>
                  <a:pt x="68" y="95"/>
                </a:cubicBezTo>
                <a:close/>
              </a:path>
            </a:pathLst>
          </a:custGeom>
          <a:ln w="12700" cap="flat" cmpd="sng">
            <a:solidFill>
              <a:schemeClr val="bg2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16388" name="Object 10"/>
          <p:cNvGraphicFramePr>
            <a:graphicFrameLocks noChangeAspect="1"/>
          </p:cNvGraphicFramePr>
          <p:nvPr/>
        </p:nvGraphicFramePr>
        <p:xfrm>
          <a:off x="4179888" y="3018281"/>
          <a:ext cx="1074738" cy="646113"/>
        </p:xfrm>
        <a:graphic>
          <a:graphicData uri="http://schemas.openxmlformats.org/presentationml/2006/ole">
            <p:oleObj spid="_x0000_s16388" name="Equation" r:id="rId5" imgW="380880" imgH="228600" progId="Equation.DSMT4">
              <p:embed/>
            </p:oleObj>
          </a:graphicData>
        </a:graphic>
      </p:graphicFrame>
      <p:sp>
        <p:nvSpPr>
          <p:cNvPr id="16401" name="Freeform 18"/>
          <p:cNvSpPr>
            <a:spLocks/>
          </p:cNvSpPr>
          <p:nvPr/>
        </p:nvSpPr>
        <p:spPr bwMode="auto">
          <a:xfrm>
            <a:off x="5036759" y="3746609"/>
            <a:ext cx="347841" cy="513223"/>
          </a:xfrm>
          <a:custGeom>
            <a:avLst/>
            <a:gdLst>
              <a:gd name="T0" fmla="*/ 0 w 553"/>
              <a:gd name="T1" fmla="*/ 0 h 645"/>
              <a:gd name="T2" fmla="*/ 146 w 553"/>
              <a:gd name="T3" fmla="*/ 169 h 645"/>
              <a:gd name="T4" fmla="*/ 235 w 553"/>
              <a:gd name="T5" fmla="*/ 383 h 645"/>
              <a:gd name="T6" fmla="*/ 269 w 553"/>
              <a:gd name="T7" fmla="*/ 545 h 645"/>
              <a:gd name="T8" fmla="*/ 0 60000 65536"/>
              <a:gd name="T9" fmla="*/ 0 60000 65536"/>
              <a:gd name="T10" fmla="*/ 0 60000 65536"/>
              <a:gd name="T11" fmla="*/ 0 60000 65536"/>
              <a:gd name="T12" fmla="*/ 0 w 553"/>
              <a:gd name="T13" fmla="*/ 0 h 645"/>
              <a:gd name="T14" fmla="*/ 553 w 553"/>
              <a:gd name="T15" fmla="*/ 645 h 64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3" h="645">
                <a:moveTo>
                  <a:pt x="0" y="0"/>
                </a:moveTo>
                <a:cubicBezTo>
                  <a:pt x="109" y="62"/>
                  <a:pt x="219" y="125"/>
                  <a:pt x="300" y="200"/>
                </a:cubicBezTo>
                <a:cubicBezTo>
                  <a:pt x="381" y="275"/>
                  <a:pt x="442" y="379"/>
                  <a:pt x="484" y="453"/>
                </a:cubicBezTo>
                <a:cubicBezTo>
                  <a:pt x="526" y="527"/>
                  <a:pt x="539" y="586"/>
                  <a:pt x="553" y="645"/>
                </a:cubicBezTo>
              </a:path>
            </a:pathLst>
          </a:custGeom>
          <a:noFill/>
          <a:ln w="28575" cap="flat" cmpd="sng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16389" name="Object 20"/>
          <p:cNvGraphicFramePr>
            <a:graphicFrameLocks noChangeAspect="1"/>
          </p:cNvGraphicFramePr>
          <p:nvPr/>
        </p:nvGraphicFramePr>
        <p:xfrm>
          <a:off x="4594226" y="3999356"/>
          <a:ext cx="573088" cy="606425"/>
        </p:xfrm>
        <a:graphic>
          <a:graphicData uri="http://schemas.openxmlformats.org/presentationml/2006/ole">
            <p:oleObj spid="_x0000_s16389" name="Equation" r:id="rId6" imgW="228600" imgH="241200" progId="Equation.DSMT4">
              <p:embed/>
            </p:oleObj>
          </a:graphicData>
        </a:graphic>
      </p:graphicFrame>
      <p:graphicFrame>
        <p:nvGraphicFramePr>
          <p:cNvPr id="16387" name="Object 21"/>
          <p:cNvGraphicFramePr>
            <a:graphicFrameLocks noChangeAspect="1"/>
          </p:cNvGraphicFramePr>
          <p:nvPr/>
        </p:nvGraphicFramePr>
        <p:xfrm>
          <a:off x="2562225" y="1135063"/>
          <a:ext cx="3838575" cy="717550"/>
        </p:xfrm>
        <a:graphic>
          <a:graphicData uri="http://schemas.openxmlformats.org/presentationml/2006/ole">
            <p:oleObj spid="_x0000_s16387" name="Equation" r:id="rId7" imgW="1358640" imgH="253800" progId="Equation.DSMT4">
              <p:embed/>
            </p:oleObj>
          </a:graphicData>
        </a:graphic>
      </p:graphicFrame>
      <p:sp>
        <p:nvSpPr>
          <p:cNvPr id="16397" name="Text Box 22"/>
          <p:cNvSpPr txBox="1">
            <a:spLocks noChangeArrowheads="1"/>
          </p:cNvSpPr>
          <p:nvPr/>
        </p:nvSpPr>
        <p:spPr bwMode="auto">
          <a:xfrm>
            <a:off x="6307138" y="3183381"/>
            <a:ext cx="2273300" cy="1203325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b="0">
                <a:solidFill>
                  <a:schemeClr val="bg2"/>
                </a:solidFill>
              </a:rPr>
              <a:t>The body is replaced by its </a:t>
            </a:r>
            <a:r>
              <a:rPr lang="en-US" b="0">
                <a:solidFill>
                  <a:srgbClr val="FF0000"/>
                </a:solidFill>
              </a:rPr>
              <a:t>equivalent current </a:t>
            </a:r>
            <a:r>
              <a:rPr lang="en-US" b="0">
                <a:solidFill>
                  <a:schemeClr val="bg2"/>
                </a:solidFill>
              </a:rPr>
              <a:t>in free space.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	             </a:t>
            </a:r>
            <a:fld id="{10138747-8895-4C18-A19F-A55387BCEA9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41696" y="5718412"/>
            <a:ext cx="75472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Note:</a:t>
            </a:r>
            <a:r>
              <a:rPr lang="en-US" b="0" dirty="0" smtClean="0">
                <a:solidFill>
                  <a:schemeClr val="bg2"/>
                </a:solidFill>
              </a:rPr>
              <a:t> The equivalent current is unknown, </a:t>
            </a:r>
          </a:p>
          <a:p>
            <a:pPr algn="ctr"/>
            <a:r>
              <a:rPr lang="en-US" b="0" dirty="0" smtClean="0">
                <a:solidFill>
                  <a:schemeClr val="bg2"/>
                </a:solidFill>
              </a:rPr>
              <a:t>since the electric field inside the body is unknown.</a:t>
            </a:r>
            <a:endParaRPr lang="en-US" b="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Text Box 2"/>
          <p:cNvSpPr txBox="1">
            <a:spLocks noChangeArrowheads="1"/>
          </p:cNvSpPr>
          <p:nvPr/>
        </p:nvSpPr>
        <p:spPr bwMode="auto">
          <a:xfrm>
            <a:off x="1597025" y="0"/>
            <a:ext cx="60467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Types of Current</a:t>
            </a:r>
          </a:p>
        </p:txBody>
      </p:sp>
      <p:graphicFrame>
        <p:nvGraphicFramePr>
          <p:cNvPr id="1026" name="Object 69"/>
          <p:cNvGraphicFramePr>
            <a:graphicFrameLocks noChangeAspect="1"/>
          </p:cNvGraphicFramePr>
          <p:nvPr/>
        </p:nvGraphicFramePr>
        <p:xfrm>
          <a:off x="4702175" y="3335338"/>
          <a:ext cx="1508125" cy="627062"/>
        </p:xfrm>
        <a:graphic>
          <a:graphicData uri="http://schemas.openxmlformats.org/presentationml/2006/ole">
            <p:oleObj spid="_x0000_s1026" name="Equation" r:id="rId4" imgW="609480" imgH="253800" progId="Equation.DSMT4">
              <p:embed/>
            </p:oleObj>
          </a:graphicData>
        </a:graphic>
      </p:graphicFrame>
      <p:graphicFrame>
        <p:nvGraphicFramePr>
          <p:cNvPr id="1027" name="Object 70"/>
          <p:cNvGraphicFramePr>
            <a:graphicFrameLocks noChangeAspect="1"/>
          </p:cNvGraphicFramePr>
          <p:nvPr/>
        </p:nvGraphicFramePr>
        <p:xfrm>
          <a:off x="1000125" y="2627313"/>
          <a:ext cx="407988" cy="554037"/>
        </p:xfrm>
        <a:graphic>
          <a:graphicData uri="http://schemas.openxmlformats.org/presentationml/2006/ole">
            <p:oleObj spid="_x0000_s1027" name="Equation" r:id="rId5" imgW="177480" imgH="241200" progId="Equation.DSMT4">
              <p:embed/>
            </p:oleObj>
          </a:graphicData>
        </a:graphic>
      </p:graphicFrame>
      <p:graphicFrame>
        <p:nvGraphicFramePr>
          <p:cNvPr id="1028" name="Object 71"/>
          <p:cNvGraphicFramePr>
            <a:graphicFrameLocks noChangeAspect="1"/>
          </p:cNvGraphicFramePr>
          <p:nvPr/>
        </p:nvGraphicFramePr>
        <p:xfrm>
          <a:off x="933450" y="3340100"/>
          <a:ext cx="420688" cy="533400"/>
        </p:xfrm>
        <a:graphic>
          <a:graphicData uri="http://schemas.openxmlformats.org/presentationml/2006/ole">
            <p:oleObj spid="_x0000_s1028" name="Equation" r:id="rId6" imgW="190440" imgH="241200" progId="Equation.DSMT4">
              <p:embed/>
            </p:oleObj>
          </a:graphicData>
        </a:graphic>
      </p:graphicFrame>
      <p:sp>
        <p:nvSpPr>
          <p:cNvPr id="1034" name="Text Box 72"/>
          <p:cNvSpPr txBox="1">
            <a:spLocks noChangeArrowheads="1"/>
          </p:cNvSpPr>
          <p:nvPr/>
        </p:nvSpPr>
        <p:spPr bwMode="auto">
          <a:xfrm>
            <a:off x="1366838" y="2770188"/>
            <a:ext cx="337303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hlink"/>
                </a:solidFill>
              </a:rPr>
              <a:t>impressed </a:t>
            </a:r>
            <a:r>
              <a:rPr lang="en-US" sz="2000" b="0" dirty="0" smtClean="0">
                <a:solidFill>
                  <a:schemeClr val="hlink"/>
                </a:solidFill>
              </a:rPr>
              <a:t>current (source)</a:t>
            </a:r>
            <a:endParaRPr lang="en-US" sz="2000" b="0" dirty="0">
              <a:solidFill>
                <a:schemeClr val="hlink"/>
              </a:solidFill>
            </a:endParaRPr>
          </a:p>
        </p:txBody>
      </p:sp>
      <p:sp>
        <p:nvSpPr>
          <p:cNvPr id="1035" name="Text Box 73"/>
          <p:cNvSpPr txBox="1">
            <a:spLocks noChangeArrowheads="1"/>
          </p:cNvSpPr>
          <p:nvPr/>
        </p:nvSpPr>
        <p:spPr bwMode="auto">
          <a:xfrm>
            <a:off x="1370013" y="3465513"/>
            <a:ext cx="31877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chemeClr val="hlink"/>
                </a:solidFill>
              </a:rPr>
              <a:t>conduction (ohmic) current</a:t>
            </a:r>
          </a:p>
        </p:txBody>
      </p:sp>
      <p:sp>
        <p:nvSpPr>
          <p:cNvPr id="1036" name="Text Box 89"/>
          <p:cNvSpPr txBox="1">
            <a:spLocks noChangeArrowheads="1"/>
          </p:cNvSpPr>
          <p:nvPr/>
        </p:nvSpPr>
        <p:spPr bwMode="auto">
          <a:xfrm>
            <a:off x="1050925" y="4646613"/>
            <a:ext cx="1933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chemeClr val="bg1"/>
                </a:solidFill>
              </a:rPr>
              <a:t>Linear medium:</a:t>
            </a:r>
          </a:p>
        </p:txBody>
      </p:sp>
      <p:graphicFrame>
        <p:nvGraphicFramePr>
          <p:cNvPr id="1029" name="Object 90"/>
          <p:cNvGraphicFramePr>
            <a:graphicFrameLocks noChangeAspect="1"/>
          </p:cNvGraphicFramePr>
          <p:nvPr/>
        </p:nvGraphicFramePr>
        <p:xfrm>
          <a:off x="3157538" y="4505325"/>
          <a:ext cx="1446212" cy="596900"/>
        </p:xfrm>
        <a:graphic>
          <a:graphicData uri="http://schemas.openxmlformats.org/presentationml/2006/ole">
            <p:oleObj spid="_x0000_s1029" name="Equation" r:id="rId7" imgW="583920" imgH="241200" progId="Equation.DSMT4">
              <p:embed/>
            </p:oleObj>
          </a:graphicData>
        </a:graphic>
      </p:graphicFrame>
      <p:sp>
        <p:nvSpPr>
          <p:cNvPr id="1037" name="Text Box 91"/>
          <p:cNvSpPr txBox="1">
            <a:spLocks noChangeArrowheads="1"/>
          </p:cNvSpPr>
          <p:nvPr/>
        </p:nvSpPr>
        <p:spPr bwMode="auto">
          <a:xfrm>
            <a:off x="4772025" y="4659313"/>
            <a:ext cx="15382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chemeClr val="bg1"/>
                </a:solidFill>
              </a:rPr>
              <a:t>(Ohm’s law)</a:t>
            </a:r>
          </a:p>
        </p:txBody>
      </p:sp>
      <p:sp>
        <p:nvSpPr>
          <p:cNvPr id="1039" name="Text Box 94"/>
          <p:cNvSpPr txBox="1">
            <a:spLocks noChangeArrowheads="1"/>
          </p:cNvSpPr>
          <p:nvPr/>
        </p:nvSpPr>
        <p:spPr bwMode="auto">
          <a:xfrm>
            <a:off x="438150" y="5840413"/>
            <a:ext cx="818197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Note:</a:t>
            </a:r>
            <a:r>
              <a:rPr lang="en-US" b="0" dirty="0" smtClean="0">
                <a:solidFill>
                  <a:schemeClr val="bg2"/>
                </a:solidFill>
              </a:rPr>
              <a:t> The </a:t>
            </a:r>
            <a:r>
              <a:rPr lang="en-US" b="0" dirty="0">
                <a:solidFill>
                  <a:schemeClr val="bg2"/>
                </a:solidFill>
              </a:rPr>
              <a:t>electric field is set up in response</a:t>
            </a:r>
            <a:r>
              <a:rPr lang="en-US" b="0" dirty="0">
                <a:solidFill>
                  <a:schemeClr val="hlink"/>
                </a:solidFill>
              </a:rPr>
              <a:t> </a:t>
            </a:r>
            <a:r>
              <a:rPr lang="en-US" b="0" dirty="0">
                <a:solidFill>
                  <a:schemeClr val="bg2"/>
                </a:solidFill>
              </a:rPr>
              <a:t>to the impressed </a:t>
            </a:r>
            <a:r>
              <a:rPr lang="en-US" b="0" dirty="0" smtClean="0">
                <a:solidFill>
                  <a:schemeClr val="bg2"/>
                </a:solidFill>
              </a:rPr>
              <a:t>current source.</a:t>
            </a:r>
            <a:endParaRPr lang="en-US" b="0" dirty="0">
              <a:solidFill>
                <a:schemeClr val="bg2"/>
              </a:solidFill>
            </a:endParaRPr>
          </a:p>
        </p:txBody>
      </p:sp>
      <p:sp>
        <p:nvSpPr>
          <p:cNvPr id="1040" name="Text Box 96"/>
          <p:cNvSpPr txBox="1">
            <a:spLocks noChangeArrowheads="1"/>
          </p:cNvSpPr>
          <p:nvPr/>
        </p:nvSpPr>
        <p:spPr bwMode="auto">
          <a:xfrm>
            <a:off x="4227615" y="1242683"/>
            <a:ext cx="4607627" cy="1077218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bg2"/>
                </a:solidFill>
              </a:rPr>
              <a:t>Note:</a:t>
            </a:r>
            <a:r>
              <a:rPr lang="en-US" sz="1600" b="0" dirty="0">
                <a:solidFill>
                  <a:schemeClr val="bg2"/>
                </a:solidFill>
              </a:rPr>
              <a:t> The free-charge density </a:t>
            </a:r>
            <a:r>
              <a:rPr lang="en-US" sz="1600" b="0" i="1" dirty="0">
                <a:solidFill>
                  <a:schemeClr val="bg2"/>
                </a:solidFill>
                <a:sym typeface="Symbol" pitchFamily="18" charset="2"/>
              </a:rPr>
              <a:t></a:t>
            </a:r>
            <a:r>
              <a:rPr lang="en-US" sz="1600" b="0" i="1" baseline="-25000" dirty="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v</a:t>
            </a:r>
            <a:r>
              <a:rPr lang="en-US" sz="1600" b="0" dirty="0">
                <a:solidFill>
                  <a:schemeClr val="bg2"/>
                </a:solidFill>
                <a:sym typeface="Symbol" pitchFamily="18" charset="2"/>
              </a:rPr>
              <a:t> </a:t>
            </a:r>
            <a:r>
              <a:rPr lang="en-US" sz="1600" b="0" dirty="0">
                <a:solidFill>
                  <a:schemeClr val="bg2"/>
                </a:solidFill>
              </a:rPr>
              <a:t>refers to those charge carriers (either positive or negative) that are </a:t>
            </a:r>
            <a:r>
              <a:rPr lang="en-US" sz="1600" b="0" u="sng" dirty="0">
                <a:solidFill>
                  <a:schemeClr val="bg2"/>
                </a:solidFill>
              </a:rPr>
              <a:t>free to move</a:t>
            </a:r>
            <a:r>
              <a:rPr lang="en-US" sz="1600" b="0" dirty="0">
                <a:solidFill>
                  <a:schemeClr val="bg2"/>
                </a:solidFill>
              </a:rPr>
              <a:t> (usually electrons or ions). It is zero for perfect insulators.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880199" y="1099659"/>
            <a:ext cx="2978150" cy="1255712"/>
            <a:chOff x="1473949" y="1099659"/>
            <a:chExt cx="2978150" cy="1255712"/>
          </a:xfrm>
        </p:grpSpPr>
        <p:sp>
          <p:nvSpPr>
            <p:cNvPr id="1042" name="Freeform 45"/>
            <p:cNvSpPr>
              <a:spLocks/>
            </p:cNvSpPr>
            <p:nvPr/>
          </p:nvSpPr>
          <p:spPr bwMode="auto">
            <a:xfrm>
              <a:off x="1473949" y="1099659"/>
              <a:ext cx="2978150" cy="1255712"/>
            </a:xfrm>
            <a:custGeom>
              <a:avLst/>
              <a:gdLst>
                <a:gd name="T0" fmla="*/ 119 w 1070"/>
                <a:gd name="T1" fmla="*/ 113 h 666"/>
                <a:gd name="T2" fmla="*/ 40 w 1070"/>
                <a:gd name="T3" fmla="*/ 224 h 666"/>
                <a:gd name="T4" fmla="*/ 5 w 1070"/>
                <a:gd name="T5" fmla="*/ 354 h 666"/>
                <a:gd name="T6" fmla="*/ 42 w 1070"/>
                <a:gd name="T7" fmla="*/ 523 h 666"/>
                <a:gd name="T8" fmla="*/ 252 w 1070"/>
                <a:gd name="T9" fmla="*/ 634 h 666"/>
                <a:gd name="T10" fmla="*/ 540 w 1070"/>
                <a:gd name="T11" fmla="*/ 708 h 666"/>
                <a:gd name="T12" fmla="*/ 852 w 1070"/>
                <a:gd name="T13" fmla="*/ 781 h 666"/>
                <a:gd name="T14" fmla="*/ 1094 w 1070"/>
                <a:gd name="T15" fmla="*/ 765 h 666"/>
                <a:gd name="T16" fmla="*/ 1334 w 1070"/>
                <a:gd name="T17" fmla="*/ 757 h 666"/>
                <a:gd name="T18" fmla="*/ 1585 w 1070"/>
                <a:gd name="T19" fmla="*/ 682 h 666"/>
                <a:gd name="T20" fmla="*/ 1767 w 1070"/>
                <a:gd name="T21" fmla="*/ 557 h 666"/>
                <a:gd name="T22" fmla="*/ 1825 w 1070"/>
                <a:gd name="T23" fmla="*/ 417 h 666"/>
                <a:gd name="T24" fmla="*/ 1874 w 1070"/>
                <a:gd name="T25" fmla="*/ 317 h 666"/>
                <a:gd name="T26" fmla="*/ 1839 w 1070"/>
                <a:gd name="T27" fmla="*/ 178 h 666"/>
                <a:gd name="T28" fmla="*/ 1706 w 1070"/>
                <a:gd name="T29" fmla="*/ 129 h 666"/>
                <a:gd name="T30" fmla="*/ 1599 w 1070"/>
                <a:gd name="T31" fmla="*/ 97 h 666"/>
                <a:gd name="T32" fmla="*/ 1357 w 1070"/>
                <a:gd name="T33" fmla="*/ 7 h 666"/>
                <a:gd name="T34" fmla="*/ 1105 w 1070"/>
                <a:gd name="T35" fmla="*/ 57 h 666"/>
                <a:gd name="T36" fmla="*/ 817 w 1070"/>
                <a:gd name="T37" fmla="*/ 64 h 666"/>
                <a:gd name="T38" fmla="*/ 500 w 1070"/>
                <a:gd name="T39" fmla="*/ 30 h 666"/>
                <a:gd name="T40" fmla="*/ 295 w 1070"/>
                <a:gd name="T41" fmla="*/ 40 h 666"/>
                <a:gd name="T42" fmla="*/ 119 w 1070"/>
                <a:gd name="T43" fmla="*/ 113 h 66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70"/>
                <a:gd name="T67" fmla="*/ 0 h 666"/>
                <a:gd name="T68" fmla="*/ 1070 w 1070"/>
                <a:gd name="T69" fmla="*/ 666 h 66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70" h="666">
                  <a:moveTo>
                    <a:pt x="68" y="95"/>
                  </a:moveTo>
                  <a:cubicBezTo>
                    <a:pt x="49" y="124"/>
                    <a:pt x="34" y="155"/>
                    <a:pt x="23" y="189"/>
                  </a:cubicBezTo>
                  <a:cubicBezTo>
                    <a:pt x="13" y="222"/>
                    <a:pt x="3" y="256"/>
                    <a:pt x="3" y="298"/>
                  </a:cubicBezTo>
                  <a:cubicBezTo>
                    <a:pt x="3" y="340"/>
                    <a:pt x="0" y="401"/>
                    <a:pt x="24" y="440"/>
                  </a:cubicBezTo>
                  <a:cubicBezTo>
                    <a:pt x="48" y="479"/>
                    <a:pt x="97" y="508"/>
                    <a:pt x="144" y="534"/>
                  </a:cubicBezTo>
                  <a:cubicBezTo>
                    <a:pt x="191" y="560"/>
                    <a:pt x="251" y="575"/>
                    <a:pt x="308" y="596"/>
                  </a:cubicBezTo>
                  <a:cubicBezTo>
                    <a:pt x="365" y="617"/>
                    <a:pt x="433" y="650"/>
                    <a:pt x="486" y="658"/>
                  </a:cubicBezTo>
                  <a:cubicBezTo>
                    <a:pt x="539" y="666"/>
                    <a:pt x="578" y="647"/>
                    <a:pt x="624" y="644"/>
                  </a:cubicBezTo>
                  <a:cubicBezTo>
                    <a:pt x="670" y="641"/>
                    <a:pt x="715" y="649"/>
                    <a:pt x="761" y="637"/>
                  </a:cubicBezTo>
                  <a:cubicBezTo>
                    <a:pt x="807" y="625"/>
                    <a:pt x="863" y="602"/>
                    <a:pt x="904" y="574"/>
                  </a:cubicBezTo>
                  <a:cubicBezTo>
                    <a:pt x="945" y="546"/>
                    <a:pt x="985" y="506"/>
                    <a:pt x="1008" y="469"/>
                  </a:cubicBezTo>
                  <a:cubicBezTo>
                    <a:pt x="1032" y="432"/>
                    <a:pt x="1031" y="385"/>
                    <a:pt x="1041" y="351"/>
                  </a:cubicBezTo>
                  <a:cubicBezTo>
                    <a:pt x="1051" y="317"/>
                    <a:pt x="1068" y="300"/>
                    <a:pt x="1069" y="267"/>
                  </a:cubicBezTo>
                  <a:cubicBezTo>
                    <a:pt x="1070" y="234"/>
                    <a:pt x="1065" y="176"/>
                    <a:pt x="1049" y="150"/>
                  </a:cubicBezTo>
                  <a:cubicBezTo>
                    <a:pt x="1033" y="124"/>
                    <a:pt x="996" y="120"/>
                    <a:pt x="973" y="109"/>
                  </a:cubicBezTo>
                  <a:cubicBezTo>
                    <a:pt x="950" y="98"/>
                    <a:pt x="945" y="99"/>
                    <a:pt x="912" y="82"/>
                  </a:cubicBezTo>
                  <a:cubicBezTo>
                    <a:pt x="879" y="65"/>
                    <a:pt x="821" y="12"/>
                    <a:pt x="774" y="6"/>
                  </a:cubicBezTo>
                  <a:cubicBezTo>
                    <a:pt x="727" y="0"/>
                    <a:pt x="681" y="40"/>
                    <a:pt x="630" y="48"/>
                  </a:cubicBezTo>
                  <a:cubicBezTo>
                    <a:pt x="579" y="56"/>
                    <a:pt x="523" y="58"/>
                    <a:pt x="466" y="54"/>
                  </a:cubicBezTo>
                  <a:cubicBezTo>
                    <a:pt x="409" y="50"/>
                    <a:pt x="335" y="28"/>
                    <a:pt x="285" y="25"/>
                  </a:cubicBezTo>
                  <a:cubicBezTo>
                    <a:pt x="235" y="22"/>
                    <a:pt x="205" y="22"/>
                    <a:pt x="168" y="34"/>
                  </a:cubicBezTo>
                  <a:cubicBezTo>
                    <a:pt x="132" y="45"/>
                    <a:pt x="89" y="82"/>
                    <a:pt x="68" y="95"/>
                  </a:cubicBezTo>
                  <a:close/>
                </a:path>
              </a:pathLst>
            </a:custGeom>
            <a:solidFill>
              <a:srgbClr val="CCFFFF"/>
            </a:solidFill>
            <a:ln w="12700" cap="flat" cmpd="sng">
              <a:noFill/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43" name="Freeform 61"/>
            <p:cNvSpPr>
              <a:spLocks/>
            </p:cNvSpPr>
            <p:nvPr/>
          </p:nvSpPr>
          <p:spPr bwMode="auto">
            <a:xfrm>
              <a:off x="2736851" y="1257300"/>
              <a:ext cx="427038" cy="865187"/>
            </a:xfrm>
            <a:custGeom>
              <a:avLst/>
              <a:gdLst>
                <a:gd name="T0" fmla="*/ 0 w 553"/>
                <a:gd name="T1" fmla="*/ 0 h 645"/>
                <a:gd name="T2" fmla="*/ 146 w 553"/>
                <a:gd name="T3" fmla="*/ 169 h 645"/>
                <a:gd name="T4" fmla="*/ 235 w 553"/>
                <a:gd name="T5" fmla="*/ 383 h 645"/>
                <a:gd name="T6" fmla="*/ 269 w 553"/>
                <a:gd name="T7" fmla="*/ 545 h 64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3"/>
                <a:gd name="T13" fmla="*/ 0 h 645"/>
                <a:gd name="T14" fmla="*/ 553 w 553"/>
                <a:gd name="T15" fmla="*/ 645 h 64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3" h="645">
                  <a:moveTo>
                    <a:pt x="0" y="0"/>
                  </a:moveTo>
                  <a:cubicBezTo>
                    <a:pt x="109" y="62"/>
                    <a:pt x="219" y="125"/>
                    <a:pt x="300" y="200"/>
                  </a:cubicBezTo>
                  <a:cubicBezTo>
                    <a:pt x="381" y="275"/>
                    <a:pt x="442" y="379"/>
                    <a:pt x="484" y="453"/>
                  </a:cubicBezTo>
                  <a:cubicBezTo>
                    <a:pt x="526" y="527"/>
                    <a:pt x="539" y="586"/>
                    <a:pt x="553" y="645"/>
                  </a:cubicBezTo>
                </a:path>
              </a:pathLst>
            </a:custGeom>
            <a:noFill/>
            <a:ln w="28575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030" name="Object 66"/>
            <p:cNvGraphicFramePr>
              <a:graphicFrameLocks noChangeAspect="1"/>
            </p:cNvGraphicFramePr>
            <p:nvPr/>
          </p:nvGraphicFramePr>
          <p:xfrm>
            <a:off x="1618038" y="1356613"/>
            <a:ext cx="409575" cy="555625"/>
          </p:xfrm>
          <a:graphic>
            <a:graphicData uri="http://schemas.openxmlformats.org/presentationml/2006/ole">
              <p:oleObj spid="_x0000_s1030" name="Equation" r:id="rId8" imgW="177480" imgH="241200" progId="Equation.DSMT4">
                <p:embed/>
              </p:oleObj>
            </a:graphicData>
          </a:graphic>
        </p:graphicFrame>
        <p:graphicFrame>
          <p:nvGraphicFramePr>
            <p:cNvPr id="1031" name="Object 67"/>
            <p:cNvGraphicFramePr>
              <a:graphicFrameLocks noChangeAspect="1"/>
            </p:cNvGraphicFramePr>
            <p:nvPr/>
          </p:nvGraphicFramePr>
          <p:xfrm>
            <a:off x="3279053" y="1758702"/>
            <a:ext cx="354795" cy="449325"/>
          </p:xfrm>
          <a:graphic>
            <a:graphicData uri="http://schemas.openxmlformats.org/presentationml/2006/ole">
              <p:oleObj spid="_x0000_s1031" name="Equation" r:id="rId9" imgW="190440" imgH="241200" progId="Equation.DSMT4">
                <p:embed/>
              </p:oleObj>
            </a:graphicData>
          </a:graphic>
        </p:graphicFrame>
        <p:sp>
          <p:nvSpPr>
            <p:cNvPr id="1045" name="AutoShape 82"/>
            <p:cNvSpPr>
              <a:spLocks noChangeArrowheads="1"/>
            </p:cNvSpPr>
            <p:nvPr/>
          </p:nvSpPr>
          <p:spPr bwMode="auto">
            <a:xfrm>
              <a:off x="2160963" y="1445513"/>
              <a:ext cx="88900" cy="430212"/>
            </a:xfrm>
            <a:prstGeom prst="upArrow">
              <a:avLst>
                <a:gd name="adj1" fmla="val 50000"/>
                <a:gd name="adj2" fmla="val 120982"/>
              </a:avLst>
            </a:pr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" name="Oval 84"/>
            <p:cNvSpPr>
              <a:spLocks noChangeArrowheads="1"/>
            </p:cNvSpPr>
            <p:nvPr/>
          </p:nvSpPr>
          <p:spPr bwMode="auto">
            <a:xfrm>
              <a:off x="3111501" y="1447800"/>
              <a:ext cx="88900" cy="889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" name="Oval 85"/>
            <p:cNvSpPr>
              <a:spLocks noChangeArrowheads="1"/>
            </p:cNvSpPr>
            <p:nvPr/>
          </p:nvSpPr>
          <p:spPr bwMode="auto">
            <a:xfrm>
              <a:off x="3200401" y="1600200"/>
              <a:ext cx="88900" cy="889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" name="Oval 86"/>
            <p:cNvSpPr>
              <a:spLocks noChangeArrowheads="1"/>
            </p:cNvSpPr>
            <p:nvPr/>
          </p:nvSpPr>
          <p:spPr bwMode="auto">
            <a:xfrm>
              <a:off x="3340101" y="1346200"/>
              <a:ext cx="88900" cy="889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032" name="Object 92"/>
            <p:cNvGraphicFramePr>
              <a:graphicFrameLocks noChangeAspect="1"/>
            </p:cNvGraphicFramePr>
            <p:nvPr/>
          </p:nvGraphicFramePr>
          <p:xfrm>
            <a:off x="3472681" y="1235032"/>
            <a:ext cx="451843" cy="451843"/>
          </p:xfrm>
          <a:graphic>
            <a:graphicData uri="http://schemas.openxmlformats.org/presentationml/2006/ole">
              <p:oleObj spid="_x0000_s1032" name="Equation" r:id="rId10" imgW="228600" imgH="228600" progId="Equation.DSMT4">
                <p:embed/>
              </p:oleObj>
            </a:graphicData>
          </a:graphic>
        </p:graphicFrame>
        <p:cxnSp>
          <p:nvCxnSpPr>
            <p:cNvPr id="27" name="Straight Arrow Connector 26"/>
            <p:cNvCxnSpPr/>
            <p:nvPr/>
          </p:nvCxnSpPr>
          <p:spPr bwMode="auto">
            <a:xfrm>
              <a:off x="2970735" y="1522617"/>
              <a:ext cx="103517" cy="24154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</p:grpSp>
      <p:sp>
        <p:nvSpPr>
          <p:cNvPr id="26" name="Slide Number Placeholder 2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	             </a:t>
            </a:r>
            <a:fld id="{10138747-8895-4C18-A19F-A55387BCEA9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1" name="Text Box 3"/>
          <p:cNvSpPr txBox="1">
            <a:spLocks noChangeArrowheads="1"/>
          </p:cNvSpPr>
          <p:nvPr/>
        </p:nvSpPr>
        <p:spPr bwMode="auto">
          <a:xfrm>
            <a:off x="173677" y="0"/>
            <a:ext cx="86375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Equivalent Current (cont.)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	             </a:t>
            </a:r>
            <a:fld id="{10138747-8895-4C18-A19F-A55387BCEA9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18" name="Text Box 61"/>
          <p:cNvSpPr txBox="1">
            <a:spLocks noChangeArrowheads="1"/>
          </p:cNvSpPr>
          <p:nvPr/>
        </p:nvSpPr>
        <p:spPr bwMode="auto">
          <a:xfrm>
            <a:off x="518615" y="950535"/>
            <a:ext cx="8229599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chemeClr val="bg1"/>
                </a:solidFill>
              </a:rPr>
              <a:t>The equivalent current </a:t>
            </a:r>
            <a:r>
              <a:rPr lang="en-US" b="0" u="sng" dirty="0">
                <a:solidFill>
                  <a:schemeClr val="bg1"/>
                </a:solidFill>
              </a:rPr>
              <a:t>combines</a:t>
            </a:r>
            <a:r>
              <a:rPr lang="en-US" b="0" dirty="0">
                <a:solidFill>
                  <a:schemeClr val="bg1"/>
                </a:solidFill>
              </a:rPr>
              <a:t> the conduction current and the polarization current.</a:t>
            </a:r>
          </a:p>
        </p:txBody>
      </p:sp>
      <p:graphicFrame>
        <p:nvGraphicFramePr>
          <p:cNvPr id="46086" name="Object 57"/>
          <p:cNvGraphicFramePr>
            <a:graphicFrameLocks noChangeAspect="1"/>
          </p:cNvGraphicFramePr>
          <p:nvPr/>
        </p:nvGraphicFramePr>
        <p:xfrm>
          <a:off x="2197837" y="2269677"/>
          <a:ext cx="3697287" cy="1203325"/>
        </p:xfrm>
        <a:graphic>
          <a:graphicData uri="http://schemas.openxmlformats.org/presentationml/2006/ole">
            <p:oleObj spid="_x0000_s46086" name="Equation" r:id="rId4" imgW="1562040" imgH="507960" progId="Equation.DSMT4">
              <p:embed/>
            </p:oleObj>
          </a:graphicData>
        </a:graphic>
      </p:graphicFrame>
      <p:graphicFrame>
        <p:nvGraphicFramePr>
          <p:cNvPr id="46087" name="Object 54"/>
          <p:cNvGraphicFramePr>
            <a:graphicFrameLocks noChangeAspect="1"/>
          </p:cNvGraphicFramePr>
          <p:nvPr/>
        </p:nvGraphicFramePr>
        <p:xfrm>
          <a:off x="6672451" y="1354303"/>
          <a:ext cx="1639035" cy="847392"/>
        </p:xfrm>
        <a:graphic>
          <a:graphicData uri="http://schemas.openxmlformats.org/presentationml/2006/ole">
            <p:oleObj spid="_x0000_s46087" name="Equation" r:id="rId5" imgW="761760" imgH="393480" progId="Equation.DSMT4">
              <p:embed/>
            </p:oleObj>
          </a:graphicData>
        </a:graphic>
      </p:graphicFrame>
      <p:cxnSp>
        <p:nvCxnSpPr>
          <p:cNvPr id="21" name="Straight Arrow Connector 20"/>
          <p:cNvCxnSpPr/>
          <p:nvPr/>
        </p:nvCxnSpPr>
        <p:spPr bwMode="auto">
          <a:xfrm flipH="1">
            <a:off x="4039738" y="1842448"/>
            <a:ext cx="2415653" cy="6277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arrow"/>
          </a:ln>
          <a:effectLst/>
        </p:spPr>
      </p:cxnSp>
      <p:graphicFrame>
        <p:nvGraphicFramePr>
          <p:cNvPr id="46088" name="Object 57"/>
          <p:cNvGraphicFramePr>
            <a:graphicFrameLocks noChangeAspect="1"/>
          </p:cNvGraphicFramePr>
          <p:nvPr/>
        </p:nvGraphicFramePr>
        <p:xfrm>
          <a:off x="2458113" y="4004599"/>
          <a:ext cx="3697288" cy="631825"/>
        </p:xfrm>
        <a:graphic>
          <a:graphicData uri="http://schemas.openxmlformats.org/presentationml/2006/ole">
            <p:oleObj spid="_x0000_s46088" name="Equation" r:id="rId6" imgW="1562040" imgH="266400" progId="Equation.DSMT4">
              <p:embed/>
            </p:oleObj>
          </a:graphicData>
        </a:graphic>
      </p:graphicFrame>
      <p:sp>
        <p:nvSpPr>
          <p:cNvPr id="23" name="Text Box 16"/>
          <p:cNvSpPr txBox="1">
            <a:spLocks noChangeArrowheads="1"/>
          </p:cNvSpPr>
          <p:nvPr/>
        </p:nvSpPr>
        <p:spPr bwMode="auto">
          <a:xfrm>
            <a:off x="1682233" y="5270420"/>
            <a:ext cx="2393604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 smtClean="0">
                <a:solidFill>
                  <a:schemeClr val="bg1"/>
                </a:solidFill>
              </a:rPr>
              <a:t>Polarization current</a:t>
            </a:r>
            <a:endParaRPr lang="en-US" sz="2000" b="0" dirty="0">
              <a:solidFill>
                <a:schemeClr val="bg1"/>
              </a:solidFill>
            </a:endParaRPr>
          </a:p>
        </p:txBody>
      </p:sp>
      <p:sp>
        <p:nvSpPr>
          <p:cNvPr id="24" name="Text Box 16"/>
          <p:cNvSpPr txBox="1">
            <a:spLocks noChangeArrowheads="1"/>
          </p:cNvSpPr>
          <p:nvPr/>
        </p:nvSpPr>
        <p:spPr bwMode="auto">
          <a:xfrm>
            <a:off x="4946323" y="5286341"/>
            <a:ext cx="2350323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 smtClean="0">
                <a:solidFill>
                  <a:schemeClr val="bg1"/>
                </a:solidFill>
              </a:rPr>
              <a:t>Conduction current</a:t>
            </a:r>
            <a:endParaRPr lang="en-US" sz="2000" b="0" dirty="0">
              <a:solidFill>
                <a:schemeClr val="bg1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 bwMode="auto">
          <a:xfrm flipV="1">
            <a:off x="3111690" y="4517409"/>
            <a:ext cx="1323833" cy="8052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 flipH="1" flipV="1">
            <a:off x="5773003" y="4626591"/>
            <a:ext cx="464024" cy="66874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1733266" y="3643953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chemeClr val="bg1"/>
                </a:solidFill>
              </a:rPr>
              <a:t>so</a:t>
            </a:r>
            <a:endParaRPr lang="en-US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Text Box 2"/>
          <p:cNvSpPr txBox="1">
            <a:spLocks noChangeArrowheads="1"/>
          </p:cNvSpPr>
          <p:nvPr/>
        </p:nvSpPr>
        <p:spPr bwMode="auto">
          <a:xfrm>
            <a:off x="199200" y="0"/>
            <a:ext cx="86375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Types of </a:t>
            </a:r>
            <a:r>
              <a:rPr lang="en-US" sz="3600" b="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Current (cont.)</a:t>
            </a:r>
            <a:endParaRPr lang="en-US" sz="3600" b="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2479675" y="3755563"/>
          <a:ext cx="3249613" cy="574675"/>
        </p:xfrm>
        <a:graphic>
          <a:graphicData uri="http://schemas.openxmlformats.org/presentationml/2006/ole">
            <p:oleObj spid="_x0000_s2050" name="Equation" r:id="rId4" imgW="1218960" imgH="215640" progId="Equation.DSMT4">
              <p:embed/>
            </p:oleObj>
          </a:graphicData>
        </a:graphic>
      </p:graphicFrame>
      <p:graphicFrame>
        <p:nvGraphicFramePr>
          <p:cNvPr id="2051" name="Object 9"/>
          <p:cNvGraphicFramePr>
            <a:graphicFrameLocks noChangeAspect="1"/>
          </p:cNvGraphicFramePr>
          <p:nvPr/>
        </p:nvGraphicFramePr>
        <p:xfrm>
          <a:off x="1882775" y="4587413"/>
          <a:ext cx="5376863" cy="803275"/>
        </p:xfrm>
        <a:graphic>
          <a:graphicData uri="http://schemas.openxmlformats.org/presentationml/2006/ole">
            <p:oleObj spid="_x0000_s2051" name="Equation" r:id="rId5" imgW="1612800" imgH="241200" progId="Equation.DSMT4">
              <p:embed/>
            </p:oleObj>
          </a:graphicData>
        </a:graphic>
      </p:graphicFrame>
      <p:sp>
        <p:nvSpPr>
          <p:cNvPr id="2056" name="Line 10"/>
          <p:cNvSpPr>
            <a:spLocks noChangeShapeType="1"/>
          </p:cNvSpPr>
          <p:nvPr/>
        </p:nvSpPr>
        <p:spPr bwMode="auto">
          <a:xfrm flipV="1">
            <a:off x="3133725" y="5368463"/>
            <a:ext cx="506413" cy="40957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57" name="Line 11"/>
          <p:cNvSpPr>
            <a:spLocks noChangeShapeType="1"/>
          </p:cNvSpPr>
          <p:nvPr/>
        </p:nvSpPr>
        <p:spPr bwMode="auto">
          <a:xfrm flipH="1" flipV="1">
            <a:off x="4994275" y="5373225"/>
            <a:ext cx="28575" cy="392113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58" name="Line 12"/>
          <p:cNvSpPr>
            <a:spLocks noChangeShapeType="1"/>
          </p:cNvSpPr>
          <p:nvPr/>
        </p:nvSpPr>
        <p:spPr bwMode="auto">
          <a:xfrm flipH="1" flipV="1">
            <a:off x="6705600" y="5339888"/>
            <a:ext cx="206375" cy="341312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59" name="Text Box 13"/>
          <p:cNvSpPr txBox="1">
            <a:spLocks noChangeArrowheads="1"/>
          </p:cNvSpPr>
          <p:nvPr/>
        </p:nvSpPr>
        <p:spPr bwMode="auto">
          <a:xfrm>
            <a:off x="2209800" y="5735175"/>
            <a:ext cx="99738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S</a:t>
            </a:r>
            <a:r>
              <a:rPr lang="en-US" sz="2000" b="0" dirty="0" smtClean="0">
                <a:solidFill>
                  <a:schemeClr val="bg1"/>
                </a:solidFill>
              </a:rPr>
              <a:t>ource</a:t>
            </a:r>
            <a:endParaRPr lang="en-US" sz="2000" b="0" dirty="0">
              <a:solidFill>
                <a:schemeClr val="bg1"/>
              </a:solidFill>
            </a:endParaRPr>
          </a:p>
        </p:txBody>
      </p:sp>
      <p:sp>
        <p:nvSpPr>
          <p:cNvPr id="2060" name="Text Box 14"/>
          <p:cNvSpPr txBox="1">
            <a:spLocks noChangeArrowheads="1"/>
          </p:cNvSpPr>
          <p:nvPr/>
        </p:nvSpPr>
        <p:spPr bwMode="auto">
          <a:xfrm>
            <a:off x="4298950" y="5708188"/>
            <a:ext cx="1483098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C</a:t>
            </a:r>
            <a:r>
              <a:rPr lang="en-US" sz="2000" b="0" dirty="0" smtClean="0">
                <a:solidFill>
                  <a:schemeClr val="bg1"/>
                </a:solidFill>
              </a:rPr>
              <a:t>onduction</a:t>
            </a:r>
            <a:endParaRPr lang="en-US" sz="2000" b="0" dirty="0">
              <a:solidFill>
                <a:schemeClr val="bg1"/>
              </a:solidFill>
            </a:endParaRPr>
          </a:p>
        </p:txBody>
      </p:sp>
      <p:sp>
        <p:nvSpPr>
          <p:cNvPr id="2061" name="Text Box 15"/>
          <p:cNvSpPr txBox="1">
            <a:spLocks noChangeArrowheads="1"/>
          </p:cNvSpPr>
          <p:nvPr/>
        </p:nvSpPr>
        <p:spPr bwMode="auto">
          <a:xfrm>
            <a:off x="6454775" y="5647863"/>
            <a:ext cx="173957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D</a:t>
            </a:r>
            <a:r>
              <a:rPr lang="en-US" sz="2000" b="0" dirty="0" smtClean="0">
                <a:solidFill>
                  <a:schemeClr val="bg1"/>
                </a:solidFill>
              </a:rPr>
              <a:t>isplacement</a:t>
            </a:r>
            <a:endParaRPr lang="en-US" sz="2000" b="0" dirty="0">
              <a:solidFill>
                <a:schemeClr val="bg1"/>
              </a:solidFill>
            </a:endParaRPr>
          </a:p>
        </p:txBody>
      </p:sp>
      <p:sp>
        <p:nvSpPr>
          <p:cNvPr id="2062" name="Text Box 40"/>
          <p:cNvSpPr txBox="1">
            <a:spLocks noChangeArrowheads="1"/>
          </p:cNvSpPr>
          <p:nvPr/>
        </p:nvSpPr>
        <p:spPr bwMode="auto">
          <a:xfrm>
            <a:off x="1089025" y="3050713"/>
            <a:ext cx="17795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chemeClr val="hlink"/>
                </a:solidFill>
              </a:rPr>
              <a:t>Ampere’s law:</a:t>
            </a:r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	             </a:t>
            </a:r>
            <a:fld id="{10138747-8895-4C18-A19F-A55387BCEA9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2981142" y="1491545"/>
            <a:ext cx="2978150" cy="1255712"/>
            <a:chOff x="1473949" y="1099659"/>
            <a:chExt cx="2978150" cy="1255712"/>
          </a:xfrm>
        </p:grpSpPr>
        <p:sp>
          <p:nvSpPr>
            <p:cNvPr id="37" name="Freeform 45"/>
            <p:cNvSpPr>
              <a:spLocks/>
            </p:cNvSpPr>
            <p:nvPr/>
          </p:nvSpPr>
          <p:spPr bwMode="auto">
            <a:xfrm>
              <a:off x="1473949" y="1099659"/>
              <a:ext cx="2978150" cy="1255712"/>
            </a:xfrm>
            <a:custGeom>
              <a:avLst/>
              <a:gdLst>
                <a:gd name="T0" fmla="*/ 119 w 1070"/>
                <a:gd name="T1" fmla="*/ 113 h 666"/>
                <a:gd name="T2" fmla="*/ 40 w 1070"/>
                <a:gd name="T3" fmla="*/ 224 h 666"/>
                <a:gd name="T4" fmla="*/ 5 w 1070"/>
                <a:gd name="T5" fmla="*/ 354 h 666"/>
                <a:gd name="T6" fmla="*/ 42 w 1070"/>
                <a:gd name="T7" fmla="*/ 523 h 666"/>
                <a:gd name="T8" fmla="*/ 252 w 1070"/>
                <a:gd name="T9" fmla="*/ 634 h 666"/>
                <a:gd name="T10" fmla="*/ 540 w 1070"/>
                <a:gd name="T11" fmla="*/ 708 h 666"/>
                <a:gd name="T12" fmla="*/ 852 w 1070"/>
                <a:gd name="T13" fmla="*/ 781 h 666"/>
                <a:gd name="T14" fmla="*/ 1094 w 1070"/>
                <a:gd name="T15" fmla="*/ 765 h 666"/>
                <a:gd name="T16" fmla="*/ 1334 w 1070"/>
                <a:gd name="T17" fmla="*/ 757 h 666"/>
                <a:gd name="T18" fmla="*/ 1585 w 1070"/>
                <a:gd name="T19" fmla="*/ 682 h 666"/>
                <a:gd name="T20" fmla="*/ 1767 w 1070"/>
                <a:gd name="T21" fmla="*/ 557 h 666"/>
                <a:gd name="T22" fmla="*/ 1825 w 1070"/>
                <a:gd name="T23" fmla="*/ 417 h 666"/>
                <a:gd name="T24" fmla="*/ 1874 w 1070"/>
                <a:gd name="T25" fmla="*/ 317 h 666"/>
                <a:gd name="T26" fmla="*/ 1839 w 1070"/>
                <a:gd name="T27" fmla="*/ 178 h 666"/>
                <a:gd name="T28" fmla="*/ 1706 w 1070"/>
                <a:gd name="T29" fmla="*/ 129 h 666"/>
                <a:gd name="T30" fmla="*/ 1599 w 1070"/>
                <a:gd name="T31" fmla="*/ 97 h 666"/>
                <a:gd name="T32" fmla="*/ 1357 w 1070"/>
                <a:gd name="T33" fmla="*/ 7 h 666"/>
                <a:gd name="T34" fmla="*/ 1105 w 1070"/>
                <a:gd name="T35" fmla="*/ 57 h 666"/>
                <a:gd name="T36" fmla="*/ 817 w 1070"/>
                <a:gd name="T37" fmla="*/ 64 h 666"/>
                <a:gd name="T38" fmla="*/ 500 w 1070"/>
                <a:gd name="T39" fmla="*/ 30 h 666"/>
                <a:gd name="T40" fmla="*/ 295 w 1070"/>
                <a:gd name="T41" fmla="*/ 40 h 666"/>
                <a:gd name="T42" fmla="*/ 119 w 1070"/>
                <a:gd name="T43" fmla="*/ 113 h 66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70"/>
                <a:gd name="T67" fmla="*/ 0 h 666"/>
                <a:gd name="T68" fmla="*/ 1070 w 1070"/>
                <a:gd name="T69" fmla="*/ 666 h 66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70" h="666">
                  <a:moveTo>
                    <a:pt x="68" y="95"/>
                  </a:moveTo>
                  <a:cubicBezTo>
                    <a:pt x="49" y="124"/>
                    <a:pt x="34" y="155"/>
                    <a:pt x="23" y="189"/>
                  </a:cubicBezTo>
                  <a:cubicBezTo>
                    <a:pt x="13" y="222"/>
                    <a:pt x="3" y="256"/>
                    <a:pt x="3" y="298"/>
                  </a:cubicBezTo>
                  <a:cubicBezTo>
                    <a:pt x="3" y="340"/>
                    <a:pt x="0" y="401"/>
                    <a:pt x="24" y="440"/>
                  </a:cubicBezTo>
                  <a:cubicBezTo>
                    <a:pt x="48" y="479"/>
                    <a:pt x="97" y="508"/>
                    <a:pt x="144" y="534"/>
                  </a:cubicBezTo>
                  <a:cubicBezTo>
                    <a:pt x="191" y="560"/>
                    <a:pt x="251" y="575"/>
                    <a:pt x="308" y="596"/>
                  </a:cubicBezTo>
                  <a:cubicBezTo>
                    <a:pt x="365" y="617"/>
                    <a:pt x="433" y="650"/>
                    <a:pt x="486" y="658"/>
                  </a:cubicBezTo>
                  <a:cubicBezTo>
                    <a:pt x="539" y="666"/>
                    <a:pt x="578" y="647"/>
                    <a:pt x="624" y="644"/>
                  </a:cubicBezTo>
                  <a:cubicBezTo>
                    <a:pt x="670" y="641"/>
                    <a:pt x="715" y="649"/>
                    <a:pt x="761" y="637"/>
                  </a:cubicBezTo>
                  <a:cubicBezTo>
                    <a:pt x="807" y="625"/>
                    <a:pt x="863" y="602"/>
                    <a:pt x="904" y="574"/>
                  </a:cubicBezTo>
                  <a:cubicBezTo>
                    <a:pt x="945" y="546"/>
                    <a:pt x="985" y="506"/>
                    <a:pt x="1008" y="469"/>
                  </a:cubicBezTo>
                  <a:cubicBezTo>
                    <a:pt x="1032" y="432"/>
                    <a:pt x="1031" y="385"/>
                    <a:pt x="1041" y="351"/>
                  </a:cubicBezTo>
                  <a:cubicBezTo>
                    <a:pt x="1051" y="317"/>
                    <a:pt x="1068" y="300"/>
                    <a:pt x="1069" y="267"/>
                  </a:cubicBezTo>
                  <a:cubicBezTo>
                    <a:pt x="1070" y="234"/>
                    <a:pt x="1065" y="176"/>
                    <a:pt x="1049" y="150"/>
                  </a:cubicBezTo>
                  <a:cubicBezTo>
                    <a:pt x="1033" y="124"/>
                    <a:pt x="996" y="120"/>
                    <a:pt x="973" y="109"/>
                  </a:cubicBezTo>
                  <a:cubicBezTo>
                    <a:pt x="950" y="98"/>
                    <a:pt x="945" y="99"/>
                    <a:pt x="912" y="82"/>
                  </a:cubicBezTo>
                  <a:cubicBezTo>
                    <a:pt x="879" y="65"/>
                    <a:pt x="821" y="12"/>
                    <a:pt x="774" y="6"/>
                  </a:cubicBezTo>
                  <a:cubicBezTo>
                    <a:pt x="727" y="0"/>
                    <a:pt x="681" y="40"/>
                    <a:pt x="630" y="48"/>
                  </a:cubicBezTo>
                  <a:cubicBezTo>
                    <a:pt x="579" y="56"/>
                    <a:pt x="523" y="58"/>
                    <a:pt x="466" y="54"/>
                  </a:cubicBezTo>
                  <a:cubicBezTo>
                    <a:pt x="409" y="50"/>
                    <a:pt x="335" y="28"/>
                    <a:pt x="285" y="25"/>
                  </a:cubicBezTo>
                  <a:cubicBezTo>
                    <a:pt x="235" y="22"/>
                    <a:pt x="205" y="22"/>
                    <a:pt x="168" y="34"/>
                  </a:cubicBezTo>
                  <a:cubicBezTo>
                    <a:pt x="132" y="45"/>
                    <a:pt x="89" y="82"/>
                    <a:pt x="68" y="95"/>
                  </a:cubicBezTo>
                  <a:close/>
                </a:path>
              </a:pathLst>
            </a:custGeom>
            <a:solidFill>
              <a:srgbClr val="CCFFFF"/>
            </a:solidFill>
            <a:ln w="12700" cap="flat" cmpd="sng">
              <a:noFill/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" name="Freeform 61"/>
            <p:cNvSpPr>
              <a:spLocks/>
            </p:cNvSpPr>
            <p:nvPr/>
          </p:nvSpPr>
          <p:spPr bwMode="auto">
            <a:xfrm>
              <a:off x="2736851" y="1257300"/>
              <a:ext cx="427038" cy="865187"/>
            </a:xfrm>
            <a:custGeom>
              <a:avLst/>
              <a:gdLst>
                <a:gd name="T0" fmla="*/ 0 w 553"/>
                <a:gd name="T1" fmla="*/ 0 h 645"/>
                <a:gd name="T2" fmla="*/ 146 w 553"/>
                <a:gd name="T3" fmla="*/ 169 h 645"/>
                <a:gd name="T4" fmla="*/ 235 w 553"/>
                <a:gd name="T5" fmla="*/ 383 h 645"/>
                <a:gd name="T6" fmla="*/ 269 w 553"/>
                <a:gd name="T7" fmla="*/ 545 h 64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3"/>
                <a:gd name="T13" fmla="*/ 0 h 645"/>
                <a:gd name="T14" fmla="*/ 553 w 553"/>
                <a:gd name="T15" fmla="*/ 645 h 64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3" h="645">
                  <a:moveTo>
                    <a:pt x="0" y="0"/>
                  </a:moveTo>
                  <a:cubicBezTo>
                    <a:pt x="109" y="62"/>
                    <a:pt x="219" y="125"/>
                    <a:pt x="300" y="200"/>
                  </a:cubicBezTo>
                  <a:cubicBezTo>
                    <a:pt x="381" y="275"/>
                    <a:pt x="442" y="379"/>
                    <a:pt x="484" y="453"/>
                  </a:cubicBezTo>
                  <a:cubicBezTo>
                    <a:pt x="526" y="527"/>
                    <a:pt x="539" y="586"/>
                    <a:pt x="553" y="645"/>
                  </a:cubicBezTo>
                </a:path>
              </a:pathLst>
            </a:custGeom>
            <a:noFill/>
            <a:ln w="28575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39" name="Object 66"/>
            <p:cNvGraphicFramePr>
              <a:graphicFrameLocks noChangeAspect="1"/>
            </p:cNvGraphicFramePr>
            <p:nvPr/>
          </p:nvGraphicFramePr>
          <p:xfrm>
            <a:off x="1618038" y="1356613"/>
            <a:ext cx="409575" cy="555625"/>
          </p:xfrm>
          <a:graphic>
            <a:graphicData uri="http://schemas.openxmlformats.org/presentationml/2006/ole">
              <p:oleObj spid="_x0000_s2058" name="Equation" r:id="rId6" imgW="177480" imgH="241200" progId="Equation.DSMT4">
                <p:embed/>
              </p:oleObj>
            </a:graphicData>
          </a:graphic>
        </p:graphicFrame>
        <p:graphicFrame>
          <p:nvGraphicFramePr>
            <p:cNvPr id="40" name="Object 67"/>
            <p:cNvGraphicFramePr>
              <a:graphicFrameLocks noChangeAspect="1"/>
            </p:cNvGraphicFramePr>
            <p:nvPr/>
          </p:nvGraphicFramePr>
          <p:xfrm>
            <a:off x="3279053" y="1758702"/>
            <a:ext cx="354795" cy="449325"/>
          </p:xfrm>
          <a:graphic>
            <a:graphicData uri="http://schemas.openxmlformats.org/presentationml/2006/ole">
              <p:oleObj spid="_x0000_s2059" name="Equation" r:id="rId7" imgW="190440" imgH="241200" progId="Equation.DSMT4">
                <p:embed/>
              </p:oleObj>
            </a:graphicData>
          </a:graphic>
        </p:graphicFrame>
        <p:sp>
          <p:nvSpPr>
            <p:cNvPr id="41" name="AutoShape 82"/>
            <p:cNvSpPr>
              <a:spLocks noChangeArrowheads="1"/>
            </p:cNvSpPr>
            <p:nvPr/>
          </p:nvSpPr>
          <p:spPr bwMode="auto">
            <a:xfrm>
              <a:off x="2160963" y="1445513"/>
              <a:ext cx="88900" cy="430212"/>
            </a:xfrm>
            <a:prstGeom prst="upArrow">
              <a:avLst>
                <a:gd name="adj1" fmla="val 50000"/>
                <a:gd name="adj2" fmla="val 120982"/>
              </a:avLst>
            </a:pr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Oval 84"/>
            <p:cNvSpPr>
              <a:spLocks noChangeArrowheads="1"/>
            </p:cNvSpPr>
            <p:nvPr/>
          </p:nvSpPr>
          <p:spPr bwMode="auto">
            <a:xfrm>
              <a:off x="3111501" y="1447800"/>
              <a:ext cx="88900" cy="889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Oval 85"/>
            <p:cNvSpPr>
              <a:spLocks noChangeArrowheads="1"/>
            </p:cNvSpPr>
            <p:nvPr/>
          </p:nvSpPr>
          <p:spPr bwMode="auto">
            <a:xfrm>
              <a:off x="3200401" y="1600200"/>
              <a:ext cx="88900" cy="889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Oval 86"/>
            <p:cNvSpPr>
              <a:spLocks noChangeArrowheads="1"/>
            </p:cNvSpPr>
            <p:nvPr/>
          </p:nvSpPr>
          <p:spPr bwMode="auto">
            <a:xfrm>
              <a:off x="3340101" y="1346200"/>
              <a:ext cx="88900" cy="889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5" name="Object 92"/>
            <p:cNvGraphicFramePr>
              <a:graphicFrameLocks noChangeAspect="1"/>
            </p:cNvGraphicFramePr>
            <p:nvPr/>
          </p:nvGraphicFramePr>
          <p:xfrm>
            <a:off x="3472681" y="1235032"/>
            <a:ext cx="451843" cy="451843"/>
          </p:xfrm>
          <a:graphic>
            <a:graphicData uri="http://schemas.openxmlformats.org/presentationml/2006/ole">
              <p:oleObj spid="_x0000_s2060" name="Equation" r:id="rId8" imgW="228600" imgH="228600" progId="Equation.DSMT4">
                <p:embed/>
              </p:oleObj>
            </a:graphicData>
          </a:graphic>
        </p:graphicFrame>
        <p:cxnSp>
          <p:nvCxnSpPr>
            <p:cNvPr id="46" name="Straight Arrow Connector 45"/>
            <p:cNvCxnSpPr/>
            <p:nvPr/>
          </p:nvCxnSpPr>
          <p:spPr bwMode="auto">
            <a:xfrm>
              <a:off x="2970735" y="1522617"/>
              <a:ext cx="103517" cy="24154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Text Box 2"/>
          <p:cNvSpPr txBox="1">
            <a:spLocks noChangeArrowheads="1"/>
          </p:cNvSpPr>
          <p:nvPr/>
        </p:nvSpPr>
        <p:spPr bwMode="auto">
          <a:xfrm>
            <a:off x="2013568" y="0"/>
            <a:ext cx="52451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Effective Permittivity</a:t>
            </a:r>
          </a:p>
        </p:txBody>
      </p:sp>
      <p:graphicFrame>
        <p:nvGraphicFramePr>
          <p:cNvPr id="3074" name="Object 26"/>
          <p:cNvGraphicFramePr>
            <a:graphicFrameLocks noChangeAspect="1"/>
          </p:cNvGraphicFramePr>
          <p:nvPr/>
        </p:nvGraphicFramePr>
        <p:xfrm>
          <a:off x="2137662" y="1542782"/>
          <a:ext cx="4549775" cy="4329112"/>
        </p:xfrm>
        <a:graphic>
          <a:graphicData uri="http://schemas.openxmlformats.org/presentationml/2006/ole">
            <p:oleObj spid="_x0000_s3074" name="Equation" r:id="rId4" imgW="1803240" imgH="1714320" progId="Equation.DSMT4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	             </a:t>
            </a:r>
            <a:fld id="{10138747-8895-4C18-A19F-A55387BCEA9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7"/>
          <p:cNvGraphicFramePr>
            <a:graphicFrameLocks noChangeAspect="1"/>
          </p:cNvGraphicFramePr>
          <p:nvPr/>
        </p:nvGraphicFramePr>
        <p:xfrm>
          <a:off x="2370138" y="4362450"/>
          <a:ext cx="3541712" cy="681038"/>
        </p:xfrm>
        <a:graphic>
          <a:graphicData uri="http://schemas.openxmlformats.org/presentationml/2006/ole">
            <p:oleObj spid="_x0000_s4098" name="Equation" r:id="rId4" imgW="1320480" imgH="253800" progId="Equation.DSMT4">
              <p:embed/>
            </p:oleObj>
          </a:graphicData>
        </a:graphic>
      </p:graphicFrame>
      <p:sp>
        <p:nvSpPr>
          <p:cNvPr id="4101" name="Rectangle 9"/>
          <p:cNvSpPr>
            <a:spLocks noChangeArrowheads="1"/>
          </p:cNvSpPr>
          <p:nvPr/>
        </p:nvSpPr>
        <p:spPr bwMode="auto">
          <a:xfrm>
            <a:off x="3025775" y="1306513"/>
            <a:ext cx="2743200" cy="1193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099" name="Object 10"/>
          <p:cNvGraphicFramePr>
            <a:graphicFrameLocks noChangeAspect="1"/>
          </p:cNvGraphicFramePr>
          <p:nvPr/>
        </p:nvGraphicFramePr>
        <p:xfrm>
          <a:off x="3389313" y="1379538"/>
          <a:ext cx="2032000" cy="1033462"/>
        </p:xfrm>
        <a:graphic>
          <a:graphicData uri="http://schemas.openxmlformats.org/presentationml/2006/ole">
            <p:oleObj spid="_x0000_s4099" name="Equation" r:id="rId5" imgW="774360" imgH="393480" progId="Equation.DSMT4">
              <p:embed/>
            </p:oleObj>
          </a:graphicData>
        </a:graphic>
      </p:graphicFrame>
      <p:sp>
        <p:nvSpPr>
          <p:cNvPr id="4102" name="Text Box 11"/>
          <p:cNvSpPr txBox="1">
            <a:spLocks noChangeArrowheads="1"/>
          </p:cNvSpPr>
          <p:nvPr/>
        </p:nvSpPr>
        <p:spPr bwMode="auto">
          <a:xfrm>
            <a:off x="1850075" y="1689163"/>
            <a:ext cx="9890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Define:</a:t>
            </a:r>
          </a:p>
        </p:txBody>
      </p:sp>
      <p:sp>
        <p:nvSpPr>
          <p:cNvPr id="399372" name="Text Box 12"/>
          <p:cNvSpPr txBox="1">
            <a:spLocks noChangeArrowheads="1"/>
          </p:cNvSpPr>
          <p:nvPr/>
        </p:nvSpPr>
        <p:spPr bwMode="auto">
          <a:xfrm>
            <a:off x="1316739" y="0"/>
            <a:ext cx="6450012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Effective Permittivity (cont.)</a:t>
            </a:r>
          </a:p>
        </p:txBody>
      </p:sp>
      <p:sp>
        <p:nvSpPr>
          <p:cNvPr id="4104" name="Text Box 13"/>
          <p:cNvSpPr txBox="1">
            <a:spLocks noChangeArrowheads="1"/>
          </p:cNvSpPr>
          <p:nvPr/>
        </p:nvSpPr>
        <p:spPr bwMode="auto">
          <a:xfrm>
            <a:off x="955675" y="3814763"/>
            <a:ext cx="28797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chemeClr val="bg1"/>
                </a:solidFill>
              </a:rPr>
              <a:t>Ampere’s law becomes:</a:t>
            </a:r>
          </a:p>
        </p:txBody>
      </p:sp>
      <p:sp>
        <p:nvSpPr>
          <p:cNvPr id="4105" name="Text Box 14"/>
          <p:cNvSpPr txBox="1">
            <a:spLocks noChangeArrowheads="1"/>
          </p:cNvSpPr>
          <p:nvPr/>
        </p:nvSpPr>
        <p:spPr bwMode="auto">
          <a:xfrm>
            <a:off x="917575" y="5376863"/>
            <a:ext cx="73437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chemeClr val="bg1"/>
                </a:solidFill>
              </a:rPr>
              <a:t>Ampere’s law thus becomes in the same form as for free space:</a:t>
            </a:r>
          </a:p>
        </p:txBody>
      </p:sp>
      <p:graphicFrame>
        <p:nvGraphicFramePr>
          <p:cNvPr id="4100" name="Object 15"/>
          <p:cNvGraphicFramePr>
            <a:graphicFrameLocks noChangeAspect="1"/>
          </p:cNvGraphicFramePr>
          <p:nvPr/>
        </p:nvGraphicFramePr>
        <p:xfrm>
          <a:off x="2362200" y="5848350"/>
          <a:ext cx="3452813" cy="665163"/>
        </p:xfrm>
        <a:graphic>
          <a:graphicData uri="http://schemas.openxmlformats.org/presentationml/2006/ole">
            <p:oleObj spid="_x0000_s4100" name="Equation" r:id="rId6" imgW="1320480" imgH="253800" progId="Equation.DSMT4">
              <p:embed/>
            </p:oleObj>
          </a:graphicData>
        </a:graphic>
      </p:graphicFrame>
      <p:sp>
        <p:nvSpPr>
          <p:cNvPr id="4106" name="Text Box 16"/>
          <p:cNvSpPr txBox="1">
            <a:spLocks noChangeArrowheads="1"/>
          </p:cNvSpPr>
          <p:nvPr/>
        </p:nvSpPr>
        <p:spPr bwMode="auto">
          <a:xfrm>
            <a:off x="6334125" y="1482725"/>
            <a:ext cx="2151063" cy="83820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1600" b="0">
                <a:solidFill>
                  <a:schemeClr val="bg2"/>
                </a:solidFill>
              </a:rPr>
              <a:t>This "effective" permittivity accounts for the conductivity.</a:t>
            </a:r>
          </a:p>
        </p:txBody>
      </p:sp>
      <p:sp>
        <p:nvSpPr>
          <p:cNvPr id="4107" name="Text Box 17"/>
          <p:cNvSpPr txBox="1">
            <a:spLocks noChangeArrowheads="1"/>
          </p:cNvSpPr>
          <p:nvPr/>
        </p:nvSpPr>
        <p:spPr bwMode="auto">
          <a:xfrm>
            <a:off x="517525" y="2751138"/>
            <a:ext cx="8080375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2"/>
                </a:solidFill>
              </a:rPr>
              <a:t>Note:</a:t>
            </a:r>
            <a:r>
              <a:rPr lang="en-US" sz="2000" b="0" dirty="0">
                <a:solidFill>
                  <a:schemeClr val="bg2"/>
                </a:solidFill>
              </a:rPr>
              <a:t> If there is polarization </a:t>
            </a:r>
            <a:r>
              <a:rPr lang="en-US" sz="2000" b="0" dirty="0" smtClean="0">
                <a:solidFill>
                  <a:schemeClr val="bg2"/>
                </a:solidFill>
              </a:rPr>
              <a:t>loss (molecular or atomic friction), </a:t>
            </a:r>
            <a:r>
              <a:rPr lang="en-US" sz="2000" b="0" dirty="0">
                <a:solidFill>
                  <a:schemeClr val="bg2"/>
                </a:solidFill>
              </a:rPr>
              <a:t>than </a:t>
            </a:r>
            <a:r>
              <a:rPr lang="en-US" sz="2000" b="0" i="1" dirty="0">
                <a:solidFill>
                  <a:schemeClr val="bg2"/>
                </a:solidFill>
                <a:sym typeface="Symbol" pitchFamily="18" charset="2"/>
              </a:rPr>
              <a:t></a:t>
            </a:r>
            <a:r>
              <a:rPr lang="en-US" sz="2000" b="0" dirty="0">
                <a:solidFill>
                  <a:schemeClr val="bg2"/>
                </a:solidFill>
                <a:sym typeface="Symbol" pitchFamily="18" charset="2"/>
              </a:rPr>
              <a:t> will be complex in addition to </a:t>
            </a:r>
            <a:r>
              <a:rPr lang="en-US" b="0" i="1" dirty="0">
                <a:solidFill>
                  <a:schemeClr val="bg2"/>
                </a:solidFill>
                <a:sym typeface="Symbol" pitchFamily="18" charset="2"/>
              </a:rPr>
              <a:t></a:t>
            </a:r>
            <a:r>
              <a:rPr lang="en-US" b="0" i="1" baseline="-25000" dirty="0" smtClean="0">
                <a:solidFill>
                  <a:schemeClr val="bg2"/>
                </a:solidFill>
                <a:sym typeface="Symbol" pitchFamily="18" charset="2"/>
              </a:rPr>
              <a:t>c</a:t>
            </a:r>
            <a:r>
              <a:rPr lang="en-US" sz="2000" b="0" dirty="0" smtClean="0">
                <a:solidFill>
                  <a:schemeClr val="bg2"/>
                </a:solidFill>
                <a:sym typeface="Symbol" pitchFamily="18" charset="2"/>
              </a:rPr>
              <a:t>.</a:t>
            </a:r>
            <a:endParaRPr lang="en-US" sz="2000" b="0" dirty="0">
              <a:solidFill>
                <a:schemeClr val="bg2"/>
              </a:solidFill>
              <a:sym typeface="Symbol" pitchFamily="18" charset="2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	             </a:t>
            </a:r>
            <a:fld id="{10138747-8895-4C18-A19F-A55387BCEA9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1033"/>
          <p:cNvSpPr txBox="1">
            <a:spLocks noChangeArrowheads="1"/>
          </p:cNvSpPr>
          <p:nvPr/>
        </p:nvSpPr>
        <p:spPr bwMode="auto">
          <a:xfrm>
            <a:off x="829215" y="1577106"/>
            <a:ext cx="7438255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 b="0" dirty="0">
                <a:solidFill>
                  <a:schemeClr val="bg1"/>
                </a:solidFill>
              </a:rPr>
              <a:t>Note: </a:t>
            </a:r>
            <a:r>
              <a:rPr lang="en-US" sz="2400" b="0" i="1" dirty="0">
                <a:solidFill>
                  <a:schemeClr val="bg1"/>
                </a:solidFill>
                <a:sym typeface="Symbol" pitchFamily="18" charset="2"/>
              </a:rPr>
              <a:t></a:t>
            </a:r>
            <a:r>
              <a:rPr lang="en-US" sz="2400" b="0" i="1" baseline="-25000" dirty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c</a:t>
            </a:r>
            <a:r>
              <a:rPr lang="en-US" sz="2400" b="0" dirty="0">
                <a:solidFill>
                  <a:schemeClr val="bg1"/>
                </a:solidFill>
              </a:rPr>
              <a:t>  is often called </a:t>
            </a:r>
            <a:r>
              <a:rPr lang="en-US" sz="2400" b="0" i="1" dirty="0">
                <a:solidFill>
                  <a:schemeClr val="bg1"/>
                </a:solidFill>
                <a:sym typeface="Symbol" pitchFamily="18" charset="2"/>
              </a:rPr>
              <a:t></a:t>
            </a:r>
            <a:r>
              <a:rPr lang="en-US" sz="2400" b="0" dirty="0">
                <a:solidFill>
                  <a:schemeClr val="bg1"/>
                </a:solidFill>
                <a:sym typeface="Symbol" pitchFamily="18" charset="2"/>
              </a:rPr>
              <a:t>  for </a:t>
            </a:r>
            <a:r>
              <a:rPr lang="en-US" sz="2400" b="0" dirty="0" smtClean="0">
                <a:solidFill>
                  <a:schemeClr val="bg1"/>
                </a:solidFill>
                <a:sym typeface="Symbol" pitchFamily="18" charset="2"/>
              </a:rPr>
              <a:t>simplicity in most books.</a:t>
            </a:r>
            <a:endParaRPr lang="en-US" sz="2400" b="0" dirty="0">
              <a:solidFill>
                <a:schemeClr val="bg1"/>
              </a:solidFill>
            </a:endParaRPr>
          </a:p>
        </p:txBody>
      </p:sp>
      <p:sp>
        <p:nvSpPr>
          <p:cNvPr id="5125" name="Text Box 1038"/>
          <p:cNvSpPr txBox="1">
            <a:spLocks noChangeArrowheads="1"/>
          </p:cNvSpPr>
          <p:nvPr/>
        </p:nvSpPr>
        <p:spPr bwMode="auto">
          <a:xfrm>
            <a:off x="2965450" y="2732088"/>
            <a:ext cx="26654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hlink"/>
                </a:solidFill>
              </a:rPr>
              <a:t>However, be careful!</a:t>
            </a:r>
          </a:p>
        </p:txBody>
      </p:sp>
      <p:graphicFrame>
        <p:nvGraphicFramePr>
          <p:cNvPr id="5122" name="Object 1039"/>
          <p:cNvGraphicFramePr>
            <a:graphicFrameLocks noChangeAspect="1"/>
          </p:cNvGraphicFramePr>
          <p:nvPr/>
        </p:nvGraphicFramePr>
        <p:xfrm>
          <a:off x="3424238" y="4319588"/>
          <a:ext cx="1711325" cy="698500"/>
        </p:xfrm>
        <a:graphic>
          <a:graphicData uri="http://schemas.openxmlformats.org/presentationml/2006/ole">
            <p:oleObj spid="_x0000_s5122" name="Equation" r:id="rId4" imgW="558720" imgH="228600" progId="Equation.DSMT4">
              <p:embed/>
            </p:oleObj>
          </a:graphicData>
        </a:graphic>
      </p:graphicFrame>
      <p:graphicFrame>
        <p:nvGraphicFramePr>
          <p:cNvPr id="5123" name="Object 1040"/>
          <p:cNvGraphicFramePr>
            <a:graphicFrameLocks noChangeAspect="1"/>
          </p:cNvGraphicFramePr>
          <p:nvPr/>
        </p:nvGraphicFramePr>
        <p:xfrm>
          <a:off x="3508375" y="3471863"/>
          <a:ext cx="1555750" cy="660400"/>
        </p:xfrm>
        <a:graphic>
          <a:graphicData uri="http://schemas.openxmlformats.org/presentationml/2006/ole">
            <p:oleObj spid="_x0000_s5123" name="Equation" r:id="rId5" imgW="507960" imgH="215640" progId="Equation.DSMT4">
              <p:embed/>
            </p:oleObj>
          </a:graphicData>
        </a:graphic>
      </p:graphicFrame>
      <p:sp>
        <p:nvSpPr>
          <p:cNvPr id="403473" name="Text Box 1041"/>
          <p:cNvSpPr txBox="1">
            <a:spLocks noChangeArrowheads="1"/>
          </p:cNvSpPr>
          <p:nvPr/>
        </p:nvSpPr>
        <p:spPr bwMode="auto">
          <a:xfrm>
            <a:off x="1357437" y="0"/>
            <a:ext cx="6450012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Effective Permittivity (cont.)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	             </a:t>
            </a:r>
            <a:fld id="{10138747-8895-4C18-A19F-A55387BCEA9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42950" y="5534025"/>
            <a:ext cx="7743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solidFill>
                  <a:schemeClr val="bg2"/>
                </a:solidFill>
              </a:rPr>
              <a:t>Even though the effective permittivity appears in Ampere’s law, it is the actual permittivity that relates the flux density to the electric field. </a:t>
            </a:r>
            <a:endParaRPr lang="en-US" b="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5" name="Text Box 3"/>
          <p:cNvSpPr txBox="1">
            <a:spLocks noChangeArrowheads="1"/>
          </p:cNvSpPr>
          <p:nvPr/>
        </p:nvSpPr>
        <p:spPr bwMode="auto">
          <a:xfrm>
            <a:off x="265752" y="0"/>
            <a:ext cx="86375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Effective Permittivity Principle</a:t>
            </a:r>
          </a:p>
        </p:txBody>
      </p:sp>
      <p:graphicFrame>
        <p:nvGraphicFramePr>
          <p:cNvPr id="6146" name="Object 5"/>
          <p:cNvGraphicFramePr>
            <a:graphicFrameLocks noChangeAspect="1"/>
          </p:cNvGraphicFramePr>
          <p:nvPr/>
        </p:nvGraphicFramePr>
        <p:xfrm>
          <a:off x="5026025" y="3662363"/>
          <a:ext cx="1217613" cy="547687"/>
        </p:xfrm>
        <a:graphic>
          <a:graphicData uri="http://schemas.openxmlformats.org/presentationml/2006/ole">
            <p:oleObj spid="_x0000_s6146" name="Equation" r:id="rId4" imgW="507960" imgH="228600" progId="Equation.DSMT4">
              <p:embed/>
            </p:oleObj>
          </a:graphicData>
        </a:graphic>
      </p:graphicFrame>
      <p:sp>
        <p:nvSpPr>
          <p:cNvPr id="6150" name="Text Box 20"/>
          <p:cNvSpPr txBox="1">
            <a:spLocks noChangeArrowheads="1"/>
          </p:cNvSpPr>
          <p:nvPr/>
        </p:nvSpPr>
        <p:spPr bwMode="auto">
          <a:xfrm>
            <a:off x="1254789" y="1074454"/>
            <a:ext cx="6454775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This </a:t>
            </a:r>
            <a:r>
              <a:rPr lang="en-US" sz="2000" b="0" dirty="0" smtClean="0">
                <a:solidFill>
                  <a:schemeClr val="bg1"/>
                </a:solidFill>
              </a:rPr>
              <a:t>principle allows </a:t>
            </a:r>
            <a:r>
              <a:rPr lang="en-US" sz="2000" b="0" dirty="0">
                <a:solidFill>
                  <a:schemeClr val="bg1"/>
                </a:solidFill>
              </a:rPr>
              <a:t>us to solve </a:t>
            </a:r>
            <a:r>
              <a:rPr lang="en-US" sz="2000" b="0" dirty="0" smtClean="0">
                <a:solidFill>
                  <a:schemeClr val="bg1"/>
                </a:solidFill>
              </a:rPr>
              <a:t>problems </a:t>
            </a:r>
            <a:r>
              <a:rPr lang="en-US" sz="2000" b="0" dirty="0">
                <a:solidFill>
                  <a:schemeClr val="bg1"/>
                </a:solidFill>
              </a:rPr>
              <a:t>involving a homogeneous (lossy) material, as long as we know how to solve the corresponding free-space </a:t>
            </a:r>
            <a:r>
              <a:rPr lang="en-US" sz="2000" b="0" dirty="0" smtClean="0">
                <a:solidFill>
                  <a:schemeClr val="bg1"/>
                </a:solidFill>
              </a:rPr>
              <a:t>problems.</a:t>
            </a:r>
            <a:endParaRPr lang="en-US" sz="2000" b="0" dirty="0">
              <a:solidFill>
                <a:schemeClr val="bg1"/>
              </a:solidFill>
            </a:endParaRPr>
          </a:p>
        </p:txBody>
      </p:sp>
      <p:graphicFrame>
        <p:nvGraphicFramePr>
          <p:cNvPr id="6147" name="Object 22"/>
          <p:cNvGraphicFramePr>
            <a:graphicFrameLocks noChangeAspect="1"/>
          </p:cNvGraphicFramePr>
          <p:nvPr/>
        </p:nvGraphicFramePr>
        <p:xfrm>
          <a:off x="2509838" y="4514850"/>
          <a:ext cx="3541712" cy="681038"/>
        </p:xfrm>
        <a:graphic>
          <a:graphicData uri="http://schemas.openxmlformats.org/presentationml/2006/ole">
            <p:oleObj spid="_x0000_s6147" name="Equation" r:id="rId5" imgW="1320480" imgH="253800" progId="Equation.DSMT4">
              <p:embed/>
            </p:oleObj>
          </a:graphicData>
        </a:graphic>
      </p:graphicFrame>
      <p:graphicFrame>
        <p:nvGraphicFramePr>
          <p:cNvPr id="6148" name="Object 23"/>
          <p:cNvGraphicFramePr>
            <a:graphicFrameLocks noChangeAspect="1"/>
          </p:cNvGraphicFramePr>
          <p:nvPr/>
        </p:nvGraphicFramePr>
        <p:xfrm>
          <a:off x="2540000" y="2673350"/>
          <a:ext cx="3452813" cy="665163"/>
        </p:xfrm>
        <a:graphic>
          <a:graphicData uri="http://schemas.openxmlformats.org/presentationml/2006/ole">
            <p:oleObj spid="_x0000_s6148" name="Equation" r:id="rId6" imgW="1320480" imgH="253800" progId="Equation.DSMT4">
              <p:embed/>
            </p:oleObj>
          </a:graphicData>
        </a:graphic>
      </p:graphicFrame>
      <p:sp>
        <p:nvSpPr>
          <p:cNvPr id="6151" name="AutoShape 24"/>
          <p:cNvSpPr>
            <a:spLocks noChangeArrowheads="1"/>
          </p:cNvSpPr>
          <p:nvPr/>
        </p:nvSpPr>
        <p:spPr bwMode="auto">
          <a:xfrm>
            <a:off x="4140200" y="3695700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Text Box 25"/>
          <p:cNvSpPr txBox="1">
            <a:spLocks noChangeArrowheads="1"/>
          </p:cNvSpPr>
          <p:nvPr/>
        </p:nvSpPr>
        <p:spPr bwMode="auto">
          <a:xfrm>
            <a:off x="6308725" y="2830513"/>
            <a:ext cx="2403222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bg2"/>
                </a:solidFill>
              </a:rPr>
              <a:t>(Free-space </a:t>
            </a:r>
            <a:r>
              <a:rPr lang="en-US" b="0" dirty="0">
                <a:solidFill>
                  <a:schemeClr val="bg2"/>
                </a:solidFill>
              </a:rPr>
              <a:t>problem)</a:t>
            </a:r>
          </a:p>
        </p:txBody>
      </p:sp>
      <p:sp>
        <p:nvSpPr>
          <p:cNvPr id="6153" name="Text Box 26"/>
          <p:cNvSpPr txBox="1">
            <a:spLocks noChangeArrowheads="1"/>
          </p:cNvSpPr>
          <p:nvPr/>
        </p:nvSpPr>
        <p:spPr bwMode="auto">
          <a:xfrm>
            <a:off x="6359525" y="4722813"/>
            <a:ext cx="2056973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bg2"/>
                </a:solidFill>
              </a:rPr>
              <a:t>(Material </a:t>
            </a:r>
            <a:r>
              <a:rPr lang="en-US" b="0" dirty="0">
                <a:solidFill>
                  <a:schemeClr val="bg2"/>
                </a:solidFill>
              </a:rPr>
              <a:t>problem)</a:t>
            </a:r>
          </a:p>
        </p:txBody>
      </p:sp>
      <p:sp>
        <p:nvSpPr>
          <p:cNvPr id="6154" name="Text Box 27"/>
          <p:cNvSpPr txBox="1">
            <a:spLocks noChangeArrowheads="1"/>
          </p:cNvSpPr>
          <p:nvPr/>
        </p:nvSpPr>
        <p:spPr bwMode="auto">
          <a:xfrm>
            <a:off x="196850" y="5665837"/>
            <a:ext cx="89471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chemeClr val="bg2"/>
                </a:solidFill>
              </a:rPr>
              <a:t>The formulas for the fields remains the same: we simply make this simple substitution. 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	             </a:t>
            </a:r>
            <a:fld id="{10138747-8895-4C18-A19F-A55387BCEA9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8" descr="Blue tissue paper"/>
          <p:cNvSpPr>
            <a:spLocks noChangeArrowheads="1"/>
          </p:cNvSpPr>
          <p:nvPr/>
        </p:nvSpPr>
        <p:spPr bwMode="auto">
          <a:xfrm>
            <a:off x="1386112" y="999668"/>
            <a:ext cx="5976938" cy="2597150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173" name="Group 27"/>
          <p:cNvGrpSpPr>
            <a:grpSpLocks/>
          </p:cNvGrpSpPr>
          <p:nvPr/>
        </p:nvGrpSpPr>
        <p:grpSpPr bwMode="auto">
          <a:xfrm>
            <a:off x="2473325" y="1054089"/>
            <a:ext cx="3000375" cy="2427268"/>
            <a:chOff x="2246" y="712"/>
            <a:chExt cx="1890" cy="1529"/>
          </a:xfrm>
        </p:grpSpPr>
        <p:sp>
          <p:nvSpPr>
            <p:cNvPr id="7178" name="Line 6"/>
            <p:cNvSpPr>
              <a:spLocks noChangeShapeType="1"/>
            </p:cNvSpPr>
            <p:nvPr/>
          </p:nvSpPr>
          <p:spPr bwMode="auto">
            <a:xfrm>
              <a:off x="3128" y="967"/>
              <a:ext cx="0" cy="73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79" name="Line 7"/>
            <p:cNvSpPr>
              <a:spLocks noChangeShapeType="1"/>
            </p:cNvSpPr>
            <p:nvPr/>
          </p:nvSpPr>
          <p:spPr bwMode="auto">
            <a:xfrm flipV="1">
              <a:off x="2610" y="1698"/>
              <a:ext cx="518" cy="36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80" name="Line 8"/>
            <p:cNvSpPr>
              <a:spLocks noChangeShapeType="1"/>
            </p:cNvSpPr>
            <p:nvPr/>
          </p:nvSpPr>
          <p:spPr bwMode="auto">
            <a:xfrm>
              <a:off x="3128" y="1698"/>
              <a:ext cx="78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81" name="Text Box 9"/>
            <p:cNvSpPr txBox="1">
              <a:spLocks noChangeArrowheads="1"/>
            </p:cNvSpPr>
            <p:nvPr/>
          </p:nvSpPr>
          <p:spPr bwMode="auto">
            <a:xfrm>
              <a:off x="3956" y="1574"/>
              <a:ext cx="18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b="0" i="1" dirty="0">
                  <a:solidFill>
                    <a:schemeClr val="bg2"/>
                  </a:solidFill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7182" name="Text Box 10"/>
            <p:cNvSpPr txBox="1">
              <a:spLocks noChangeArrowheads="1"/>
            </p:cNvSpPr>
            <p:nvPr/>
          </p:nvSpPr>
          <p:spPr bwMode="auto">
            <a:xfrm>
              <a:off x="3044" y="712"/>
              <a:ext cx="17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b="0" i="1" dirty="0">
                  <a:solidFill>
                    <a:schemeClr val="bg2"/>
                  </a:solidFill>
                  <a:latin typeface="Times New Roman" pitchFamily="18" charset="0"/>
                </a:rPr>
                <a:t>z</a:t>
              </a:r>
            </a:p>
          </p:txBody>
        </p:sp>
        <p:sp>
          <p:nvSpPr>
            <p:cNvPr id="7183" name="Text Box 11"/>
            <p:cNvSpPr txBox="1">
              <a:spLocks noChangeArrowheads="1"/>
            </p:cNvSpPr>
            <p:nvPr/>
          </p:nvSpPr>
          <p:spPr bwMode="auto">
            <a:xfrm>
              <a:off x="2415" y="2010"/>
              <a:ext cx="18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b="0" i="1" dirty="0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7184" name="Line 12"/>
            <p:cNvSpPr>
              <a:spLocks noChangeShapeType="1"/>
            </p:cNvSpPr>
            <p:nvPr/>
          </p:nvSpPr>
          <p:spPr bwMode="auto">
            <a:xfrm flipV="1">
              <a:off x="3126" y="1492"/>
              <a:ext cx="0" cy="309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7170" name="Object 13"/>
            <p:cNvGraphicFramePr>
              <a:graphicFrameLocks noChangeAspect="1"/>
            </p:cNvGraphicFramePr>
            <p:nvPr/>
          </p:nvGraphicFramePr>
          <p:xfrm>
            <a:off x="3615" y="991"/>
            <a:ext cx="400" cy="225"/>
          </p:xfrm>
          <a:graphic>
            <a:graphicData uri="http://schemas.openxmlformats.org/presentationml/2006/ole">
              <p:oleObj spid="_x0000_s7170" name="Equation" r:id="rId5" imgW="291960" imgH="164880" progId="Equation.DSMT4">
                <p:embed/>
              </p:oleObj>
            </a:graphicData>
          </a:graphic>
        </p:graphicFrame>
        <p:graphicFrame>
          <p:nvGraphicFramePr>
            <p:cNvPr id="7171" name="Object 14"/>
            <p:cNvGraphicFramePr>
              <a:graphicFrameLocks noChangeAspect="1"/>
            </p:cNvGraphicFramePr>
            <p:nvPr/>
          </p:nvGraphicFramePr>
          <p:xfrm>
            <a:off x="3204" y="1836"/>
            <a:ext cx="635" cy="266"/>
          </p:xfrm>
          <a:graphic>
            <a:graphicData uri="http://schemas.openxmlformats.org/presentationml/2006/ole">
              <p:oleObj spid="_x0000_s7171" name="Equation" r:id="rId6" imgW="393480" imgH="164880" progId="Equation.DSMT4">
                <p:embed/>
              </p:oleObj>
            </a:graphicData>
          </a:graphic>
        </p:graphicFrame>
        <p:sp>
          <p:nvSpPr>
            <p:cNvPr id="7185" name="Text Box 18"/>
            <p:cNvSpPr txBox="1">
              <a:spLocks noChangeArrowheads="1"/>
            </p:cNvSpPr>
            <p:nvPr/>
          </p:nvSpPr>
          <p:spPr bwMode="auto">
            <a:xfrm>
              <a:off x="2246" y="1122"/>
              <a:ext cx="592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b="0">
                  <a:solidFill>
                    <a:schemeClr val="bg2"/>
                  </a:solidFill>
                </a:rPr>
                <a:t>Ocean</a:t>
              </a:r>
            </a:p>
          </p:txBody>
        </p:sp>
      </p:grpSp>
      <p:sp>
        <p:nvSpPr>
          <p:cNvPr id="401427" name="Text Box 19"/>
          <p:cNvSpPr txBox="1">
            <a:spLocks noChangeArrowheads="1"/>
          </p:cNvSpPr>
          <p:nvPr/>
        </p:nvSpPr>
        <p:spPr bwMode="auto">
          <a:xfrm>
            <a:off x="3110244" y="0"/>
            <a:ext cx="24320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</a:t>
            </a:r>
          </a:p>
        </p:txBody>
      </p:sp>
      <p:sp>
        <p:nvSpPr>
          <p:cNvPr id="7175" name="Text Box 25"/>
          <p:cNvSpPr txBox="1">
            <a:spLocks noChangeArrowheads="1"/>
          </p:cNvSpPr>
          <p:nvPr/>
        </p:nvSpPr>
        <p:spPr bwMode="auto">
          <a:xfrm>
            <a:off x="1830957" y="5566438"/>
            <a:ext cx="5173211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chemeClr val="bg1"/>
                </a:solidFill>
              </a:rPr>
              <a:t>First examine problem in </a:t>
            </a:r>
            <a:r>
              <a:rPr lang="en-US" b="0" i="1" dirty="0">
                <a:solidFill>
                  <a:schemeClr val="bg1"/>
                </a:solidFill>
              </a:rPr>
              <a:t>free </a:t>
            </a:r>
            <a:r>
              <a:rPr lang="en-US" b="0" i="1" dirty="0" smtClean="0">
                <a:solidFill>
                  <a:schemeClr val="bg1"/>
                </a:solidFill>
              </a:rPr>
              <a:t>space </a:t>
            </a:r>
            <a:r>
              <a:rPr lang="en-US" b="0" dirty="0" smtClean="0">
                <a:solidFill>
                  <a:schemeClr val="bg1"/>
                </a:solidFill>
              </a:rPr>
              <a:t>(next slide).</a:t>
            </a:r>
            <a:endParaRPr lang="en-US" b="0" dirty="0">
              <a:solidFill>
                <a:schemeClr val="bg1"/>
              </a:solidFill>
            </a:endParaRPr>
          </a:p>
        </p:txBody>
      </p:sp>
      <p:sp>
        <p:nvSpPr>
          <p:cNvPr id="7176" name="Text Box 26"/>
          <p:cNvSpPr txBox="1">
            <a:spLocks noChangeArrowheads="1"/>
          </p:cNvSpPr>
          <p:nvPr/>
        </p:nvSpPr>
        <p:spPr bwMode="auto">
          <a:xfrm>
            <a:off x="585788" y="4291013"/>
            <a:ext cx="78279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A dipole is embedded in an infinite medium of ocean water. What is the far-field of the dipole?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	             </a:t>
            </a:r>
            <a:fld id="{10138747-8895-4C18-A19F-A55387BCEA9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Text Box 2"/>
          <p:cNvSpPr txBox="1">
            <a:spLocks noChangeArrowheads="1"/>
          </p:cNvSpPr>
          <p:nvPr/>
        </p:nvSpPr>
        <p:spPr bwMode="auto">
          <a:xfrm>
            <a:off x="2001838" y="0"/>
            <a:ext cx="4938712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8200" name="Text Box 3"/>
          <p:cNvSpPr txBox="1">
            <a:spLocks noChangeArrowheads="1"/>
          </p:cNvSpPr>
          <p:nvPr/>
        </p:nvSpPr>
        <p:spPr bwMode="auto">
          <a:xfrm>
            <a:off x="1052967" y="1717221"/>
            <a:ext cx="24987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Dipole in free space:</a:t>
            </a:r>
          </a:p>
        </p:txBody>
      </p:sp>
      <p:sp>
        <p:nvSpPr>
          <p:cNvPr id="8201" name="Line 12"/>
          <p:cNvSpPr>
            <a:spLocks noChangeShapeType="1"/>
          </p:cNvSpPr>
          <p:nvPr/>
        </p:nvSpPr>
        <p:spPr bwMode="auto">
          <a:xfrm>
            <a:off x="4770438" y="2078038"/>
            <a:ext cx="0" cy="1160462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202" name="Line 13"/>
          <p:cNvSpPr>
            <a:spLocks noChangeShapeType="1"/>
          </p:cNvSpPr>
          <p:nvPr/>
        </p:nvSpPr>
        <p:spPr bwMode="auto">
          <a:xfrm flipV="1">
            <a:off x="3948113" y="3238500"/>
            <a:ext cx="822325" cy="576263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203" name="Line 14"/>
          <p:cNvSpPr>
            <a:spLocks noChangeShapeType="1"/>
          </p:cNvSpPr>
          <p:nvPr/>
        </p:nvSpPr>
        <p:spPr bwMode="auto">
          <a:xfrm>
            <a:off x="4770438" y="3238500"/>
            <a:ext cx="123825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204" name="Text Box 15"/>
          <p:cNvSpPr txBox="1">
            <a:spLocks noChangeArrowheads="1"/>
          </p:cNvSpPr>
          <p:nvPr/>
        </p:nvSpPr>
        <p:spPr bwMode="auto">
          <a:xfrm>
            <a:off x="6090576" y="3019425"/>
            <a:ext cx="2857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0" i="1" dirty="0">
                <a:solidFill>
                  <a:schemeClr val="bg2"/>
                </a:solidFill>
                <a:latin typeface="Times New Roman" pitchFamily="18" charset="0"/>
              </a:rPr>
              <a:t>y</a:t>
            </a:r>
          </a:p>
        </p:txBody>
      </p:sp>
      <p:sp>
        <p:nvSpPr>
          <p:cNvPr id="8205" name="Text Box 16"/>
          <p:cNvSpPr txBox="1">
            <a:spLocks noChangeArrowheads="1"/>
          </p:cNvSpPr>
          <p:nvPr/>
        </p:nvSpPr>
        <p:spPr bwMode="auto">
          <a:xfrm>
            <a:off x="4643393" y="1693953"/>
            <a:ext cx="2730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0" i="1" dirty="0">
                <a:solidFill>
                  <a:schemeClr val="bg2"/>
                </a:solidFill>
                <a:latin typeface="Times New Roman" pitchFamily="18" charset="0"/>
              </a:rPr>
              <a:t>z</a:t>
            </a:r>
          </a:p>
        </p:txBody>
      </p:sp>
      <p:sp>
        <p:nvSpPr>
          <p:cNvPr id="8206" name="Text Box 17"/>
          <p:cNvSpPr txBox="1">
            <a:spLocks noChangeArrowheads="1"/>
          </p:cNvSpPr>
          <p:nvPr/>
        </p:nvSpPr>
        <p:spPr bwMode="auto">
          <a:xfrm>
            <a:off x="3570310" y="3729610"/>
            <a:ext cx="2857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0" i="1" dirty="0">
                <a:solidFill>
                  <a:schemeClr val="bg2"/>
                </a:solidFill>
                <a:latin typeface="Times New Roman" pitchFamily="18" charset="0"/>
              </a:rPr>
              <a:t>x</a:t>
            </a:r>
          </a:p>
        </p:txBody>
      </p:sp>
      <p:sp>
        <p:nvSpPr>
          <p:cNvPr id="8207" name="Line 18"/>
          <p:cNvSpPr>
            <a:spLocks noChangeShapeType="1"/>
          </p:cNvSpPr>
          <p:nvPr/>
        </p:nvSpPr>
        <p:spPr bwMode="auto">
          <a:xfrm flipV="1">
            <a:off x="4767263" y="2911475"/>
            <a:ext cx="0" cy="490538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8194" name="Object 0"/>
          <p:cNvGraphicFramePr>
            <a:graphicFrameLocks noChangeAspect="1"/>
          </p:cNvGraphicFramePr>
          <p:nvPr/>
        </p:nvGraphicFramePr>
        <p:xfrm>
          <a:off x="3470275" y="2597150"/>
          <a:ext cx="798513" cy="495300"/>
        </p:xfrm>
        <a:graphic>
          <a:graphicData uri="http://schemas.openxmlformats.org/presentationml/2006/ole">
            <p:oleObj spid="_x0000_s8194" name="Equation" r:id="rId4" imgW="368280" imgH="228600" progId="Equation.DSMT4">
              <p:embed/>
            </p:oleObj>
          </a:graphicData>
        </a:graphic>
      </p:graphicFrame>
      <p:graphicFrame>
        <p:nvGraphicFramePr>
          <p:cNvPr id="8195" name="Object 1"/>
          <p:cNvGraphicFramePr>
            <a:graphicFrameLocks noChangeAspect="1"/>
          </p:cNvGraphicFramePr>
          <p:nvPr/>
        </p:nvGraphicFramePr>
        <p:xfrm>
          <a:off x="4746295" y="3547430"/>
          <a:ext cx="740106" cy="310029"/>
        </p:xfrm>
        <a:graphic>
          <a:graphicData uri="http://schemas.openxmlformats.org/presentationml/2006/ole">
            <p:oleObj spid="_x0000_s8195" name="Equation" r:id="rId5" imgW="393480" imgH="164880" progId="Equation.DSMT4">
              <p:embed/>
            </p:oleObj>
          </a:graphicData>
        </a:graphic>
      </p:graphicFrame>
      <p:graphicFrame>
        <p:nvGraphicFramePr>
          <p:cNvPr id="8196" name="Object 2"/>
          <p:cNvGraphicFramePr>
            <a:graphicFrameLocks noChangeAspect="1"/>
          </p:cNvGraphicFramePr>
          <p:nvPr/>
        </p:nvGraphicFramePr>
        <p:xfrm>
          <a:off x="1812925" y="4446588"/>
          <a:ext cx="1150938" cy="361950"/>
        </p:xfrm>
        <a:graphic>
          <a:graphicData uri="http://schemas.openxmlformats.org/presentationml/2006/ole">
            <p:oleObj spid="_x0000_s8196" name="Equation" r:id="rId6" imgW="444240" imgH="139680" progId="Equation.DSMT4">
              <p:embed/>
            </p:oleObj>
          </a:graphicData>
        </a:graphic>
      </p:graphicFrame>
      <p:sp>
        <p:nvSpPr>
          <p:cNvPr id="8208" name="Text Box 22"/>
          <p:cNvSpPr txBox="1">
            <a:spLocks noChangeArrowheads="1"/>
          </p:cNvSpPr>
          <p:nvPr/>
        </p:nvSpPr>
        <p:spPr bwMode="auto">
          <a:xfrm>
            <a:off x="1211263" y="4406900"/>
            <a:ext cx="4810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chemeClr val="bg1"/>
                </a:solidFill>
              </a:rPr>
              <a:t>As</a:t>
            </a:r>
          </a:p>
        </p:txBody>
      </p:sp>
      <p:graphicFrame>
        <p:nvGraphicFramePr>
          <p:cNvPr id="8197" name="Object 3"/>
          <p:cNvGraphicFramePr>
            <a:graphicFrameLocks noChangeAspect="1"/>
          </p:cNvGraphicFramePr>
          <p:nvPr/>
        </p:nvGraphicFramePr>
        <p:xfrm>
          <a:off x="1892300" y="5186363"/>
          <a:ext cx="5167313" cy="938212"/>
        </p:xfrm>
        <a:graphic>
          <a:graphicData uri="http://schemas.openxmlformats.org/presentationml/2006/ole">
            <p:oleObj spid="_x0000_s8197" name="Equation" r:id="rId7" imgW="2374560" imgH="431640" progId="Equation.DSMT4">
              <p:embed/>
            </p:oleObj>
          </a:graphicData>
        </a:graphic>
      </p:graphicFrame>
      <p:sp>
        <p:nvSpPr>
          <p:cNvPr id="8209" name="Line 28"/>
          <p:cNvSpPr>
            <a:spLocks noChangeShapeType="1"/>
          </p:cNvSpPr>
          <p:nvPr/>
        </p:nvSpPr>
        <p:spPr bwMode="auto">
          <a:xfrm flipV="1">
            <a:off x="4764088" y="1682750"/>
            <a:ext cx="2230437" cy="1554163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med" len="med"/>
            <a:tailEnd type="non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210" name="Text Box 29"/>
          <p:cNvSpPr txBox="1">
            <a:spLocks noChangeArrowheads="1"/>
          </p:cNvSpPr>
          <p:nvPr/>
        </p:nvSpPr>
        <p:spPr bwMode="auto">
          <a:xfrm>
            <a:off x="5708770" y="1988781"/>
            <a:ext cx="2730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0" i="1" dirty="0">
                <a:solidFill>
                  <a:schemeClr val="bg2"/>
                </a:solidFill>
                <a:latin typeface="Times New Roman" pitchFamily="18" charset="0"/>
              </a:rPr>
              <a:t>r</a:t>
            </a:r>
          </a:p>
        </p:txBody>
      </p:sp>
      <p:sp>
        <p:nvSpPr>
          <p:cNvPr id="8211" name="Arc 30"/>
          <p:cNvSpPr>
            <a:spLocks/>
          </p:cNvSpPr>
          <p:nvPr/>
        </p:nvSpPr>
        <p:spPr bwMode="auto">
          <a:xfrm>
            <a:off x="4762500" y="2752725"/>
            <a:ext cx="330200" cy="263525"/>
          </a:xfrm>
          <a:custGeom>
            <a:avLst/>
            <a:gdLst>
              <a:gd name="T0" fmla="*/ 0 w 21600"/>
              <a:gd name="T1" fmla="*/ 0 h 21600"/>
              <a:gd name="T2" fmla="*/ 5047780 w 21600"/>
              <a:gd name="T3" fmla="*/ 3215066 h 21600"/>
              <a:gd name="T4" fmla="*/ 0 w 21600"/>
              <a:gd name="T5" fmla="*/ 321506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chemeClr val="bg2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198" name="Object 4"/>
          <p:cNvGraphicFramePr>
            <a:graphicFrameLocks noChangeAspect="1"/>
          </p:cNvGraphicFramePr>
          <p:nvPr/>
        </p:nvGraphicFramePr>
        <p:xfrm>
          <a:off x="4913313" y="2505075"/>
          <a:ext cx="209550" cy="293688"/>
        </p:xfrm>
        <a:graphic>
          <a:graphicData uri="http://schemas.openxmlformats.org/presentationml/2006/ole">
            <p:oleObj spid="_x0000_s8198" name="Equation" r:id="rId8" imgW="126720" imgH="177480" progId="Equation.DSMT4">
              <p:embed/>
            </p:oleObj>
          </a:graphicData>
        </a:graphic>
      </p:graphicFrame>
      <p:sp>
        <p:nvSpPr>
          <p:cNvPr id="22" name="Oval 21"/>
          <p:cNvSpPr/>
          <p:nvPr/>
        </p:nvSpPr>
        <p:spPr bwMode="auto">
          <a:xfrm>
            <a:off x="6946710" y="1624083"/>
            <a:ext cx="109183" cy="109183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	             </a:t>
            </a:r>
            <a:fld id="{10138747-8895-4C18-A19F-A55387BCEA9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11438</TotalTime>
  <Words>680</Words>
  <Application>Microsoft Office PowerPoint</Application>
  <PresentationFormat>On-screen Show (4:3)</PresentationFormat>
  <Paragraphs>177</Paragraphs>
  <Slides>20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Symbol</vt:lpstr>
      <vt:lpstr>Times New Roman</vt:lpstr>
      <vt:lpstr>Handscript SF</vt:lpstr>
      <vt:lpstr>Wingdings</vt:lpstr>
      <vt:lpstr>Soaring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>UH ECE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1100 Introduction to Electrical and Computer Engineering</dc:title>
  <dc:creator>Len Trombetta, Dave Shattuck</dc:creator>
  <cp:lastModifiedBy>Reviewer</cp:lastModifiedBy>
  <cp:revision>903</cp:revision>
  <cp:lastPrinted>1999-08-25T18:07:04Z</cp:lastPrinted>
  <dcterms:created xsi:type="dcterms:W3CDTF">1999-08-24T13:57:19Z</dcterms:created>
  <dcterms:modified xsi:type="dcterms:W3CDTF">2016-09-01T20:53:39Z</dcterms:modified>
</cp:coreProperties>
</file>